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65" r:id="rId3"/>
    <p:sldId id="292" r:id="rId4"/>
    <p:sldId id="306" r:id="rId5"/>
    <p:sldId id="266" r:id="rId6"/>
    <p:sldId id="267" r:id="rId7"/>
    <p:sldId id="268" r:id="rId8"/>
    <p:sldId id="307" r:id="rId9"/>
    <p:sldId id="308" r:id="rId10"/>
    <p:sldId id="269" r:id="rId11"/>
    <p:sldId id="271" r:id="rId12"/>
    <p:sldId id="272" r:id="rId13"/>
    <p:sldId id="293" r:id="rId14"/>
    <p:sldId id="309" r:id="rId15"/>
    <p:sldId id="310" r:id="rId16"/>
    <p:sldId id="311" r:id="rId17"/>
    <p:sldId id="312" r:id="rId18"/>
    <p:sldId id="295" r:id="rId19"/>
    <p:sldId id="296" r:id="rId20"/>
    <p:sldId id="294" r:id="rId21"/>
    <p:sldId id="313" r:id="rId22"/>
    <p:sldId id="315" r:id="rId23"/>
    <p:sldId id="274" r:id="rId24"/>
    <p:sldId id="316" r:id="rId25"/>
    <p:sldId id="319" r:id="rId26"/>
    <p:sldId id="298" r:id="rId27"/>
    <p:sldId id="297" r:id="rId28"/>
    <p:sldId id="299" r:id="rId29"/>
    <p:sldId id="317" r:id="rId30"/>
    <p:sldId id="275" r:id="rId31"/>
    <p:sldId id="300" r:id="rId32"/>
    <p:sldId id="318" r:id="rId33"/>
    <p:sldId id="320" r:id="rId34"/>
    <p:sldId id="321" r:id="rId35"/>
    <p:sldId id="322" r:id="rId36"/>
    <p:sldId id="323" r:id="rId37"/>
    <p:sldId id="324" r:id="rId38"/>
    <p:sldId id="325" r:id="rId39"/>
    <p:sldId id="326" r:id="rId40"/>
    <p:sldId id="327" r:id="rId41"/>
    <p:sldId id="276" r:id="rId42"/>
    <p:sldId id="277" r:id="rId43"/>
    <p:sldId id="279" r:id="rId44"/>
    <p:sldId id="302" r:id="rId45"/>
    <p:sldId id="301" r:id="rId46"/>
    <p:sldId id="303" r:id="rId47"/>
    <p:sldId id="278" r:id="rId48"/>
    <p:sldId id="314" r:id="rId49"/>
    <p:sldId id="304" r:id="rId50"/>
    <p:sldId id="331" r:id="rId51"/>
    <p:sldId id="281" r:id="rId52"/>
    <p:sldId id="282" r:id="rId53"/>
    <p:sldId id="283" r:id="rId54"/>
    <p:sldId id="305" r:id="rId55"/>
    <p:sldId id="284" r:id="rId56"/>
    <p:sldId id="285" r:id="rId57"/>
    <p:sldId id="332" r:id="rId58"/>
    <p:sldId id="330" r:id="rId59"/>
    <p:sldId id="328" r:id="rId60"/>
    <p:sldId id="286" r:id="rId61"/>
    <p:sldId id="287" r:id="rId62"/>
    <p:sldId id="329" r:id="rId63"/>
    <p:sldId id="288" r:id="rId64"/>
    <p:sldId id="289" r:id="rId65"/>
    <p:sldId id="290" r:id="rId66"/>
    <p:sldId id="291" r:id="rId67"/>
    <p:sldId id="333" r:id="rId6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E9A42C-215B-459E-940A-1C7653F6904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252EE3-1132-45D3-87C2-3F069F6A0C6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FF190B-1B6B-41E9-A09C-3CB5B0FB15A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5C8EDB-B0FE-428D-841B-F3972499CE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4252B8-2445-4CDF-A40C-E36E8B43E57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2CBC89-203E-47F7-AC34-E6AE51CEC9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854CD2-2217-4589-8436-6BC77178239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A3268B-840B-48F0-A2E2-027092F9166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5E1F6F-FB8D-45CC-BE27-7B593D9D79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DC9D57-58F6-48EC-9FBA-956BDDD40A7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D9146C-A266-4C61-80C1-F621E642DE0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94A49-91FA-439F-8980-6AE6E2A82F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55875"/>
            <a:ext cx="7772400" cy="1736725"/>
          </a:xfrm>
        </p:spPr>
        <p:txBody>
          <a:bodyPr/>
          <a:lstStyle/>
          <a:p>
            <a:r>
              <a:rPr lang="fr-FR" b="1"/>
              <a:t>TROUBLES ANXIEUX</a:t>
            </a:r>
            <a:br>
              <a:rPr lang="fr-FR" b="1"/>
            </a:br>
            <a:endParaRPr lang="fr-FR" b="1"/>
          </a:p>
        </p:txBody>
      </p:sp>
      <p:sp>
        <p:nvSpPr>
          <p:cNvPr id="2051" name="Rectangle 3"/>
          <p:cNvSpPr>
            <a:spLocks noGrp="1" noChangeArrowheads="1"/>
          </p:cNvSpPr>
          <p:nvPr>
            <p:ph type="subTitle" idx="1"/>
          </p:nvPr>
        </p:nvSpPr>
        <p:spPr>
          <a:xfrm>
            <a:off x="3859213" y="5805488"/>
            <a:ext cx="5176837" cy="936625"/>
          </a:xfrm>
        </p:spPr>
        <p:txBody>
          <a:bodyPr/>
          <a:lstStyle/>
          <a:p>
            <a:r>
              <a:rPr lang="fr-FR" b="1"/>
              <a:t>DR HOCINE.H</a:t>
            </a:r>
          </a:p>
          <a:p>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fr-FR" sz="4000" b="1"/>
              <a:t>TROUBLE PANIQUE</a:t>
            </a:r>
            <a:r>
              <a:rPr lang="fr-FR" sz="4000"/>
              <a:t> DIAGNOSTIC DIFFERENTIEL</a:t>
            </a:r>
          </a:p>
        </p:txBody>
      </p:sp>
      <p:sp>
        <p:nvSpPr>
          <p:cNvPr id="118787" name="Rectangle 3"/>
          <p:cNvSpPr>
            <a:spLocks noGrp="1" noChangeArrowheads="1"/>
          </p:cNvSpPr>
          <p:nvPr>
            <p:ph idx="1"/>
          </p:nvPr>
        </p:nvSpPr>
        <p:spPr/>
        <p:txBody>
          <a:bodyPr/>
          <a:lstStyle/>
          <a:p>
            <a:r>
              <a:rPr lang="fr-FR"/>
              <a:t>Hypocondrie, phobie, trouble obsessionnel compulsif.</a:t>
            </a:r>
          </a:p>
          <a:p>
            <a:endParaRPr lang="fr-FR"/>
          </a:p>
          <a:p>
            <a:r>
              <a:rPr lang="fr-FR"/>
              <a:t>Phéochromocytome, dysthyroidie, prolapsus mitrale, une cardiopathie ischémique.</a:t>
            </a:r>
          </a:p>
          <a:p>
            <a:endParaRPr lang="fr-FR"/>
          </a:p>
          <a:p>
            <a:pPr>
              <a:buFont typeface="Wingdings" pitchFamily="2" charset="2"/>
              <a:buNone/>
            </a:pP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fr-FR" sz="4000" b="1"/>
              <a:t>TROUBLE PANIQUE</a:t>
            </a:r>
            <a:r>
              <a:rPr lang="fr-FR" sz="4000"/>
              <a:t> </a:t>
            </a:r>
            <a:br>
              <a:rPr lang="fr-FR" sz="4000"/>
            </a:br>
            <a:r>
              <a:rPr lang="fr-FR" sz="4000"/>
              <a:t>ÉVOLUTION</a:t>
            </a:r>
          </a:p>
        </p:txBody>
      </p:sp>
      <p:sp>
        <p:nvSpPr>
          <p:cNvPr id="120835" name="Rectangle 3"/>
          <p:cNvSpPr>
            <a:spLocks noGrp="1" noChangeArrowheads="1"/>
          </p:cNvSpPr>
          <p:nvPr>
            <p:ph idx="1"/>
          </p:nvPr>
        </p:nvSpPr>
        <p:spPr>
          <a:xfrm>
            <a:off x="457200" y="1668463"/>
            <a:ext cx="8229600" cy="5000625"/>
          </a:xfrm>
        </p:spPr>
        <p:txBody>
          <a:bodyPr/>
          <a:lstStyle/>
          <a:p>
            <a:pPr>
              <a:lnSpc>
                <a:spcPct val="80000"/>
              </a:lnSpc>
              <a:buFont typeface="Wingdings" pitchFamily="2" charset="2"/>
              <a:buNone/>
            </a:pPr>
            <a:r>
              <a:rPr lang="fr-FR" sz="2800" b="1" dirty="0">
                <a:solidFill>
                  <a:srgbClr val="FF3399"/>
                </a:solidFill>
              </a:rPr>
              <a:t>COMPLICATIONS :</a:t>
            </a:r>
          </a:p>
          <a:p>
            <a:pPr>
              <a:lnSpc>
                <a:spcPct val="80000"/>
              </a:lnSpc>
            </a:pPr>
            <a:r>
              <a:rPr lang="fr-FR" sz="2800" b="1" dirty="0"/>
              <a:t>Dépression ou conduites toxicomaniaques.</a:t>
            </a:r>
          </a:p>
          <a:p>
            <a:pPr>
              <a:lnSpc>
                <a:spcPct val="80000"/>
              </a:lnSpc>
            </a:pPr>
            <a:r>
              <a:rPr lang="fr-FR" sz="2800" b="1" dirty="0"/>
              <a:t>Association ou pas à l’agoraphobie.</a:t>
            </a:r>
          </a:p>
          <a:p>
            <a:pPr>
              <a:lnSpc>
                <a:spcPct val="80000"/>
              </a:lnSpc>
            </a:pPr>
            <a:endParaRPr lang="fr-FR" sz="2800" b="1" dirty="0"/>
          </a:p>
          <a:p>
            <a:pPr>
              <a:lnSpc>
                <a:spcPct val="80000"/>
              </a:lnSpc>
              <a:buFont typeface="Wingdings" pitchFamily="2" charset="2"/>
              <a:buNone/>
            </a:pPr>
            <a:r>
              <a:rPr lang="fr-FR" sz="2800" b="1" dirty="0">
                <a:solidFill>
                  <a:srgbClr val="FF3399"/>
                </a:solidFill>
              </a:rPr>
              <a:t>TRAITEMENT :</a:t>
            </a:r>
          </a:p>
          <a:p>
            <a:pPr>
              <a:lnSpc>
                <a:spcPct val="80000"/>
              </a:lnSpc>
            </a:pPr>
            <a:r>
              <a:rPr lang="fr-FR" sz="2800" b="1" dirty="0"/>
              <a:t>Antidépresseurs  tricycliques </a:t>
            </a:r>
            <a:r>
              <a:rPr lang="fr-FR" sz="2800" b="1" dirty="0" err="1"/>
              <a:t>clomipramine</a:t>
            </a:r>
            <a:r>
              <a:rPr lang="fr-FR" sz="2800" b="1" dirty="0"/>
              <a:t> faibles doses</a:t>
            </a:r>
          </a:p>
          <a:p>
            <a:pPr>
              <a:lnSpc>
                <a:spcPct val="80000"/>
              </a:lnSpc>
              <a:buFont typeface="Wingdings" pitchFamily="2" charset="2"/>
              <a:buNone/>
            </a:pPr>
            <a:endParaRPr lang="fr-FR" sz="2800" b="1" dirty="0"/>
          </a:p>
          <a:p>
            <a:pPr>
              <a:lnSpc>
                <a:spcPct val="80000"/>
              </a:lnSpc>
            </a:pPr>
            <a:r>
              <a:rPr lang="fr-FR" sz="2800" b="1" dirty="0"/>
              <a:t>ISRS (</a:t>
            </a:r>
            <a:r>
              <a:rPr lang="fr-FR" sz="2800" b="1" dirty="0" err="1" smtClean="0"/>
              <a:t>Paroxétine</a:t>
            </a:r>
            <a:r>
              <a:rPr lang="fr-FR" sz="2800" b="1" dirty="0" smtClean="0"/>
              <a:t> </a:t>
            </a:r>
            <a:r>
              <a:rPr lang="fr-FR" sz="2800" b="1" dirty="0" err="1" smtClean="0"/>
              <a:t>escitalopram</a:t>
            </a:r>
            <a:r>
              <a:rPr lang="fr-FR" sz="2800" b="1" dirty="0" smtClean="0"/>
              <a:t>), </a:t>
            </a:r>
            <a:r>
              <a:rPr lang="fr-FR" sz="2800" b="1" dirty="0" err="1" smtClean="0"/>
              <a:t>isrNa</a:t>
            </a:r>
            <a:r>
              <a:rPr lang="fr-FR" sz="2800" b="1" dirty="0" smtClean="0"/>
              <a:t> </a:t>
            </a:r>
            <a:r>
              <a:rPr lang="fr-FR" sz="2800" b="1" dirty="0" err="1" smtClean="0"/>
              <a:t>venlafaxine</a:t>
            </a:r>
            <a:r>
              <a:rPr lang="fr-FR" sz="2800" b="1" dirty="0" smtClean="0"/>
              <a:t>.</a:t>
            </a:r>
            <a:endParaRPr lang="fr-FR" sz="2800" b="1" dirty="0"/>
          </a:p>
          <a:p>
            <a:pPr>
              <a:lnSpc>
                <a:spcPct val="80000"/>
              </a:lnSpc>
            </a:pPr>
            <a:r>
              <a:rPr lang="fr-FR" sz="2800" b="1" dirty="0"/>
              <a:t>Psychothérapie </a:t>
            </a:r>
            <a:r>
              <a:rPr lang="fr-FR" sz="2800" b="1" dirty="0" err="1"/>
              <a:t>cognitivo</a:t>
            </a:r>
            <a:r>
              <a:rPr lang="fr-FR" sz="2800" b="1" dirty="0"/>
              <a:t> comportementale (relaxation, bio </a:t>
            </a:r>
            <a:r>
              <a:rPr lang="fr-FR" sz="2800" b="1" dirty="0" err="1"/>
              <a:t>feed</a:t>
            </a:r>
            <a:r>
              <a:rPr lang="fr-FR" sz="2800" b="1" dirty="0"/>
              <a:t> back)</a:t>
            </a:r>
          </a:p>
          <a:p>
            <a:pPr>
              <a:lnSpc>
                <a:spcPct val="80000"/>
              </a:lnSpc>
            </a:pPr>
            <a:endParaRPr lang="fr-FR"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fr-FR" b="1"/>
              <a:t>TROUBLES PHOBIQUES</a:t>
            </a:r>
          </a:p>
        </p:txBody>
      </p:sp>
      <p:sp>
        <p:nvSpPr>
          <p:cNvPr id="121859" name="Rectangle 3"/>
          <p:cNvSpPr>
            <a:spLocks noGrp="1" noChangeArrowheads="1"/>
          </p:cNvSpPr>
          <p:nvPr>
            <p:ph idx="1"/>
          </p:nvPr>
        </p:nvSpPr>
        <p:spPr>
          <a:xfrm>
            <a:off x="457200" y="1600200"/>
            <a:ext cx="8229600" cy="5257800"/>
          </a:xfrm>
        </p:spPr>
        <p:txBody>
          <a:bodyPr/>
          <a:lstStyle/>
          <a:p>
            <a:pPr>
              <a:buFont typeface="Wingdings" pitchFamily="2" charset="2"/>
              <a:buNone/>
            </a:pPr>
            <a:endParaRPr lang="fr-FR"/>
          </a:p>
          <a:p>
            <a:r>
              <a:rPr lang="fr-FR"/>
              <a:t>La phobie est une peur irrationnelle d’un objet, d’une situation ou d’une activité. Il y a plusieurs types de phobies </a:t>
            </a:r>
          </a:p>
          <a:p>
            <a:pPr>
              <a:buFont typeface="Wingdings" pitchFamily="2" charset="2"/>
              <a:buNone/>
            </a:pPr>
            <a:r>
              <a:rPr lang="fr-F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r-FR" b="1"/>
              <a:t>TROUBLES PHOBIQUES</a:t>
            </a:r>
          </a:p>
        </p:txBody>
      </p:sp>
      <p:sp>
        <p:nvSpPr>
          <p:cNvPr id="144387" name="Rectangle 3"/>
          <p:cNvSpPr>
            <a:spLocks noGrp="1" noChangeArrowheads="1"/>
          </p:cNvSpPr>
          <p:nvPr>
            <p:ph idx="1"/>
          </p:nvPr>
        </p:nvSpPr>
        <p:spPr>
          <a:xfrm>
            <a:off x="457200" y="1600200"/>
            <a:ext cx="8229600" cy="5257800"/>
          </a:xfrm>
        </p:spPr>
        <p:txBody>
          <a:bodyPr/>
          <a:lstStyle/>
          <a:p>
            <a:pPr>
              <a:buFont typeface="Wingdings" pitchFamily="2" charset="2"/>
              <a:buNone/>
            </a:pPr>
            <a:endParaRPr lang="fr-FR"/>
          </a:p>
          <a:p>
            <a:pPr>
              <a:buFont typeface="Wingdings" pitchFamily="2" charset="2"/>
              <a:buNone/>
            </a:pPr>
            <a:r>
              <a:rPr lang="fr-FR"/>
              <a:t>Caractéristiques d’une phobie</a:t>
            </a:r>
          </a:p>
          <a:p>
            <a:r>
              <a:rPr lang="fr-FR"/>
              <a:t>Un objet phobogène.</a:t>
            </a:r>
          </a:p>
          <a:p>
            <a:r>
              <a:rPr lang="fr-FR"/>
              <a:t>Des conduites d’évitement</a:t>
            </a:r>
          </a:p>
          <a:p>
            <a:r>
              <a:rPr lang="fr-FR"/>
              <a:t>Des objets ou des conduites contra phobiques.</a:t>
            </a:r>
          </a:p>
          <a:p>
            <a:endParaRPr lang="fr-FR"/>
          </a:p>
          <a:p>
            <a:r>
              <a:rPr lang="fr-FR"/>
              <a:t>3 types de phobies : phobies simples, phobies sociales et l’agoraphobie.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Phobies simples</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araignée&quot;"/>
          <p:cNvPicPr>
            <a:picLocks noChangeAspect="1" noChangeArrowheads="1"/>
          </p:cNvPicPr>
          <p:nvPr/>
        </p:nvPicPr>
        <p:blipFill>
          <a:blip r:embed="rId2"/>
          <a:srcRect/>
          <a:stretch>
            <a:fillRect/>
          </a:stretch>
        </p:blipFill>
        <p:spPr bwMode="auto">
          <a:xfrm>
            <a:off x="642911" y="1571612"/>
            <a:ext cx="3543594" cy="23574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araignée&quot;"/>
          <p:cNvPicPr>
            <a:picLocks noChangeAspect="1" noChangeArrowheads="1"/>
          </p:cNvPicPr>
          <p:nvPr/>
        </p:nvPicPr>
        <p:blipFill>
          <a:blip r:embed="rId2"/>
          <a:srcRect/>
          <a:stretch>
            <a:fillRect/>
          </a:stretch>
        </p:blipFill>
        <p:spPr bwMode="auto">
          <a:xfrm>
            <a:off x="642911" y="1571612"/>
            <a:ext cx="3114068" cy="2071702"/>
          </a:xfrm>
          <a:prstGeom prst="rect">
            <a:avLst/>
          </a:prstGeom>
          <a:noFill/>
        </p:spPr>
      </p:pic>
      <p:pic>
        <p:nvPicPr>
          <p:cNvPr id="1028" name="Picture 4" descr="https://img.20mn.fr/_pE--rE2TZinGg1BI9kT2g/310x190_tarentule.jpg"/>
          <p:cNvPicPr>
            <a:picLocks noChangeAspect="1" noChangeArrowheads="1"/>
          </p:cNvPicPr>
          <p:nvPr/>
        </p:nvPicPr>
        <p:blipFill>
          <a:blip r:embed="rId3"/>
          <a:srcRect/>
          <a:stretch>
            <a:fillRect/>
          </a:stretch>
        </p:blipFill>
        <p:spPr bwMode="auto">
          <a:xfrm>
            <a:off x="3011647" y="2928934"/>
            <a:ext cx="6060947" cy="37147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8" name="Picture 4" descr="https://img.20mn.fr/_pE--rE2TZinGg1BI9kT2g/310x190_tarentule.jpg"/>
          <p:cNvPicPr>
            <a:picLocks noChangeAspect="1" noChangeArrowheads="1"/>
          </p:cNvPicPr>
          <p:nvPr/>
        </p:nvPicPr>
        <p:blipFill>
          <a:blip r:embed="rId2"/>
          <a:srcRect/>
          <a:stretch>
            <a:fillRect/>
          </a:stretch>
        </p:blipFill>
        <p:spPr bwMode="auto">
          <a:xfrm>
            <a:off x="3011647" y="2928934"/>
            <a:ext cx="6060947" cy="3714776"/>
          </a:xfrm>
          <a:prstGeom prst="rect">
            <a:avLst/>
          </a:prstGeom>
          <a:noFill/>
        </p:spPr>
      </p:pic>
      <p:pic>
        <p:nvPicPr>
          <p:cNvPr id="59394" name="Picture 2" descr="https://france3-regions.francetvinfo.fr/occitanie/sites/regions_france3/files/styles/top_big/public/assets/images/2018/10/18/araignee_loup_gp-3902412.jpg?itok=YXjbYrOg"/>
          <p:cNvPicPr>
            <a:picLocks noChangeAspect="1" noChangeArrowheads="1"/>
          </p:cNvPicPr>
          <p:nvPr/>
        </p:nvPicPr>
        <p:blipFill>
          <a:blip r:embed="rId3"/>
          <a:srcRect/>
          <a:stretch>
            <a:fillRect/>
          </a:stretch>
        </p:blipFill>
        <p:spPr bwMode="auto">
          <a:xfrm>
            <a:off x="0" y="0"/>
            <a:ext cx="8611480" cy="48577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0825" y="-231775"/>
            <a:ext cx="8686800" cy="1139825"/>
          </a:xfrm>
        </p:spPr>
        <p:txBody>
          <a:bodyPr/>
          <a:lstStyle/>
          <a:p>
            <a:r>
              <a:rPr lang="fr-FR" b="1">
                <a:solidFill>
                  <a:srgbClr val="FF3399"/>
                </a:solidFill>
              </a:rPr>
              <a:t>Phobies simples ou spécifiques</a:t>
            </a:r>
          </a:p>
        </p:txBody>
      </p:sp>
      <p:sp>
        <p:nvSpPr>
          <p:cNvPr id="122883" name="Rectangle 3"/>
          <p:cNvSpPr>
            <a:spLocks noGrp="1" noChangeArrowheads="1"/>
          </p:cNvSpPr>
          <p:nvPr>
            <p:ph idx="1"/>
          </p:nvPr>
        </p:nvSpPr>
        <p:spPr>
          <a:xfrm>
            <a:off x="179388" y="1079500"/>
            <a:ext cx="8893175" cy="6165850"/>
          </a:xfrm>
        </p:spPr>
        <p:txBody>
          <a:bodyPr/>
          <a:lstStyle/>
          <a:p>
            <a:pPr>
              <a:lnSpc>
                <a:spcPct val="80000"/>
              </a:lnSpc>
              <a:buFont typeface="Wingdings" pitchFamily="2" charset="2"/>
              <a:buNone/>
            </a:pPr>
            <a:endParaRPr lang="fr-FR" sz="2800" b="1">
              <a:solidFill>
                <a:srgbClr val="FF3399"/>
              </a:solidFill>
            </a:endParaRPr>
          </a:p>
          <a:p>
            <a:pPr>
              <a:lnSpc>
                <a:spcPct val="80000"/>
              </a:lnSpc>
            </a:pPr>
            <a:r>
              <a:rPr lang="fr-FR" sz="2800" b="1">
                <a:solidFill>
                  <a:srgbClr val="FF3399"/>
                </a:solidFill>
              </a:rPr>
              <a:t>Peur </a:t>
            </a:r>
            <a:r>
              <a:rPr lang="fr-FR" sz="2800" b="1"/>
              <a:t>en présence ou l’anticipation de la </a:t>
            </a:r>
            <a:r>
              <a:rPr lang="fr-FR" sz="2800" b="1">
                <a:solidFill>
                  <a:srgbClr val="FF3399"/>
                </a:solidFill>
              </a:rPr>
              <a:t>confrontation</a:t>
            </a:r>
            <a:r>
              <a:rPr lang="fr-FR" sz="2800" b="1"/>
              <a:t> à un objet ou une situation spécifique .</a:t>
            </a:r>
          </a:p>
          <a:p>
            <a:pPr>
              <a:lnSpc>
                <a:spcPct val="80000"/>
              </a:lnSpc>
            </a:pPr>
            <a:endParaRPr lang="fr-FR" sz="2800" b="1"/>
          </a:p>
          <a:p>
            <a:pPr>
              <a:lnSpc>
                <a:spcPct val="80000"/>
              </a:lnSpc>
            </a:pPr>
            <a:r>
              <a:rPr lang="fr-FR" sz="2800" b="1"/>
              <a:t>L’exposition au sujet phobogène provoque une réaction anxieuse allant à une attaque de panique.</a:t>
            </a:r>
          </a:p>
          <a:p>
            <a:pPr>
              <a:lnSpc>
                <a:spcPct val="80000"/>
              </a:lnSpc>
            </a:pPr>
            <a:endParaRPr lang="fr-FR" sz="2800" b="1"/>
          </a:p>
          <a:p>
            <a:pPr>
              <a:lnSpc>
                <a:spcPct val="80000"/>
              </a:lnSpc>
            </a:pPr>
            <a:r>
              <a:rPr lang="fr-FR" sz="2800" b="1"/>
              <a:t>Le sujet reconnaît le caractère irrationnel de ses troubles.</a:t>
            </a:r>
          </a:p>
          <a:p>
            <a:pPr>
              <a:lnSpc>
                <a:spcPct val="80000"/>
              </a:lnSpc>
              <a:buFont typeface="Wingdings" pitchFamily="2" charset="2"/>
              <a:buNone/>
            </a:pPr>
            <a:endParaRPr lang="fr-FR" sz="28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50825" y="-231775"/>
            <a:ext cx="8686800" cy="1139825"/>
          </a:xfrm>
        </p:spPr>
        <p:txBody>
          <a:bodyPr/>
          <a:lstStyle/>
          <a:p>
            <a:r>
              <a:rPr lang="fr-FR" b="1">
                <a:solidFill>
                  <a:srgbClr val="FF3399"/>
                </a:solidFill>
              </a:rPr>
              <a:t>Phobies simples ou spécifiques</a:t>
            </a:r>
          </a:p>
        </p:txBody>
      </p:sp>
      <p:sp>
        <p:nvSpPr>
          <p:cNvPr id="146435" name="Rectangle 3"/>
          <p:cNvSpPr>
            <a:spLocks noGrp="1" noChangeArrowheads="1"/>
          </p:cNvSpPr>
          <p:nvPr>
            <p:ph idx="1"/>
          </p:nvPr>
        </p:nvSpPr>
        <p:spPr>
          <a:xfrm>
            <a:off x="179388" y="1079500"/>
            <a:ext cx="8893175" cy="6165850"/>
          </a:xfrm>
        </p:spPr>
        <p:txBody>
          <a:bodyPr/>
          <a:lstStyle/>
          <a:p>
            <a:pPr>
              <a:lnSpc>
                <a:spcPct val="80000"/>
              </a:lnSpc>
              <a:buFont typeface="Wingdings" pitchFamily="2" charset="2"/>
              <a:buNone/>
            </a:pPr>
            <a:endParaRPr lang="fr-FR" sz="2800" b="1">
              <a:solidFill>
                <a:srgbClr val="FF3399"/>
              </a:solidFill>
            </a:endParaRPr>
          </a:p>
          <a:p>
            <a:pPr>
              <a:lnSpc>
                <a:spcPct val="80000"/>
              </a:lnSpc>
            </a:pPr>
            <a:r>
              <a:rPr lang="fr-FR" sz="2800" b="1"/>
              <a:t>Peur en présence ou l’anticipation de la confrontation à un objet ou une situation spécifique .</a:t>
            </a:r>
          </a:p>
          <a:p>
            <a:pPr>
              <a:lnSpc>
                <a:spcPct val="80000"/>
              </a:lnSpc>
            </a:pPr>
            <a:endParaRPr lang="fr-FR" sz="2800" b="1"/>
          </a:p>
          <a:p>
            <a:pPr>
              <a:lnSpc>
                <a:spcPct val="80000"/>
              </a:lnSpc>
            </a:pPr>
            <a:r>
              <a:rPr lang="fr-FR" sz="2800" b="1">
                <a:solidFill>
                  <a:srgbClr val="FF3399"/>
                </a:solidFill>
              </a:rPr>
              <a:t>L’exposition</a:t>
            </a:r>
            <a:r>
              <a:rPr lang="fr-FR" sz="2800" b="1"/>
              <a:t> au sujet phobogène </a:t>
            </a:r>
            <a:r>
              <a:rPr lang="fr-FR" sz="2800" b="1">
                <a:solidFill>
                  <a:srgbClr val="FF3399"/>
                </a:solidFill>
              </a:rPr>
              <a:t>provoque une réaction anxieuse</a:t>
            </a:r>
            <a:r>
              <a:rPr lang="fr-FR" sz="2800" b="1"/>
              <a:t> allant à une attaque de panique.</a:t>
            </a:r>
          </a:p>
          <a:p>
            <a:pPr>
              <a:lnSpc>
                <a:spcPct val="80000"/>
              </a:lnSpc>
            </a:pPr>
            <a:endParaRPr lang="fr-FR" sz="2800" b="1"/>
          </a:p>
          <a:p>
            <a:pPr>
              <a:lnSpc>
                <a:spcPct val="80000"/>
              </a:lnSpc>
            </a:pPr>
            <a:r>
              <a:rPr lang="fr-FR" sz="2800" b="1"/>
              <a:t>Le sujet reconnaît le caractère irrationnel de ses troubles.</a:t>
            </a:r>
          </a:p>
          <a:p>
            <a:pPr>
              <a:lnSpc>
                <a:spcPct val="80000"/>
              </a:lnSpc>
              <a:buFont typeface="Wingdings" pitchFamily="2" charset="2"/>
              <a:buNone/>
            </a:pPr>
            <a:endParaRPr lang="fr-FR" sz="28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50825" y="-231775"/>
            <a:ext cx="8686800" cy="1139825"/>
          </a:xfrm>
        </p:spPr>
        <p:txBody>
          <a:bodyPr/>
          <a:lstStyle/>
          <a:p>
            <a:r>
              <a:rPr lang="fr-FR" b="1">
                <a:solidFill>
                  <a:srgbClr val="FF3399"/>
                </a:solidFill>
              </a:rPr>
              <a:t>Phobies simples ou spécifiques</a:t>
            </a:r>
          </a:p>
        </p:txBody>
      </p:sp>
      <p:sp>
        <p:nvSpPr>
          <p:cNvPr id="147459" name="Rectangle 3"/>
          <p:cNvSpPr>
            <a:spLocks noGrp="1" noChangeArrowheads="1"/>
          </p:cNvSpPr>
          <p:nvPr>
            <p:ph idx="1"/>
          </p:nvPr>
        </p:nvSpPr>
        <p:spPr>
          <a:xfrm>
            <a:off x="179388" y="1079500"/>
            <a:ext cx="8893175" cy="6165850"/>
          </a:xfrm>
        </p:spPr>
        <p:txBody>
          <a:bodyPr/>
          <a:lstStyle/>
          <a:p>
            <a:pPr>
              <a:lnSpc>
                <a:spcPct val="80000"/>
              </a:lnSpc>
              <a:buFont typeface="Wingdings" pitchFamily="2" charset="2"/>
              <a:buNone/>
            </a:pPr>
            <a:endParaRPr lang="fr-FR" sz="2800" b="1">
              <a:solidFill>
                <a:srgbClr val="FF3399"/>
              </a:solidFill>
            </a:endParaRPr>
          </a:p>
          <a:p>
            <a:pPr>
              <a:lnSpc>
                <a:spcPct val="80000"/>
              </a:lnSpc>
            </a:pPr>
            <a:r>
              <a:rPr lang="fr-FR" sz="2800" b="1"/>
              <a:t>Peur en présence ou l’anticipation de la confrontation à un objet ou une situation spécifique .</a:t>
            </a:r>
          </a:p>
          <a:p>
            <a:pPr>
              <a:lnSpc>
                <a:spcPct val="80000"/>
              </a:lnSpc>
            </a:pPr>
            <a:endParaRPr lang="fr-FR" sz="2800" b="1"/>
          </a:p>
          <a:p>
            <a:pPr>
              <a:lnSpc>
                <a:spcPct val="80000"/>
              </a:lnSpc>
            </a:pPr>
            <a:r>
              <a:rPr lang="fr-FR" sz="2800" b="1"/>
              <a:t>L’exposition au sujet phobogène provoque une réaction anxieuse allant à une attaque de panique.</a:t>
            </a:r>
          </a:p>
          <a:p>
            <a:pPr>
              <a:lnSpc>
                <a:spcPct val="80000"/>
              </a:lnSpc>
            </a:pPr>
            <a:endParaRPr lang="fr-FR" sz="2800" b="1"/>
          </a:p>
          <a:p>
            <a:pPr>
              <a:lnSpc>
                <a:spcPct val="80000"/>
              </a:lnSpc>
            </a:pPr>
            <a:r>
              <a:rPr lang="fr-FR" sz="2800" b="1"/>
              <a:t>Le sujet reconnaît le </a:t>
            </a:r>
            <a:r>
              <a:rPr lang="fr-FR" sz="2800" b="1">
                <a:solidFill>
                  <a:srgbClr val="FF3399"/>
                </a:solidFill>
              </a:rPr>
              <a:t>caractère irrationnel</a:t>
            </a:r>
            <a:r>
              <a:rPr lang="fr-FR" sz="2800" b="1"/>
              <a:t> de ses troubles.</a:t>
            </a:r>
          </a:p>
          <a:p>
            <a:pPr>
              <a:lnSpc>
                <a:spcPct val="80000"/>
              </a:lnSpc>
              <a:buFont typeface="Wingdings" pitchFamily="2" charset="2"/>
              <a:buNone/>
            </a:pPr>
            <a:endParaRPr lang="fr-FR"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4450"/>
            <a:ext cx="8229600" cy="1139825"/>
          </a:xfrm>
        </p:spPr>
        <p:txBody>
          <a:bodyPr/>
          <a:lstStyle/>
          <a:p>
            <a:r>
              <a:rPr lang="fr-FR" sz="4000" b="1"/>
              <a:t>ANXIETE GENERALISEE</a:t>
            </a:r>
          </a:p>
        </p:txBody>
      </p:sp>
      <p:sp>
        <p:nvSpPr>
          <p:cNvPr id="114691" name="Rectangle 3"/>
          <p:cNvSpPr>
            <a:spLocks noGrp="1" noChangeArrowheads="1"/>
          </p:cNvSpPr>
          <p:nvPr>
            <p:ph idx="1"/>
          </p:nvPr>
        </p:nvSpPr>
        <p:spPr>
          <a:xfrm>
            <a:off x="250825" y="1341438"/>
            <a:ext cx="8686800" cy="5000625"/>
          </a:xfrm>
        </p:spPr>
        <p:txBody>
          <a:bodyPr/>
          <a:lstStyle/>
          <a:p>
            <a:pPr>
              <a:lnSpc>
                <a:spcPct val="90000"/>
              </a:lnSpc>
              <a:buFont typeface="Wingdings" pitchFamily="2" charset="2"/>
              <a:buNone/>
            </a:pPr>
            <a:r>
              <a:rPr lang="fr-FR" sz="2800">
                <a:solidFill>
                  <a:srgbClr val="FF3399"/>
                </a:solidFill>
              </a:rPr>
              <a:t>DIAGNOSTIC POSITIF</a:t>
            </a:r>
            <a:r>
              <a:rPr lang="fr-FR" sz="2800"/>
              <a:t> </a:t>
            </a:r>
          </a:p>
          <a:p>
            <a:pPr>
              <a:lnSpc>
                <a:spcPct val="90000"/>
              </a:lnSpc>
            </a:pPr>
            <a:r>
              <a:rPr lang="fr-FR" sz="2800"/>
              <a:t>Anxiété ou soucis excessifs , la plupart du temps, au moins 6 mois ( travail ou les performances sociales).</a:t>
            </a:r>
          </a:p>
          <a:p>
            <a:pPr>
              <a:lnSpc>
                <a:spcPct val="90000"/>
              </a:lnSpc>
              <a:buFont typeface="Wingdings" pitchFamily="2" charset="2"/>
              <a:buNone/>
            </a:pPr>
            <a:endParaRPr lang="fr-FR" sz="2800"/>
          </a:p>
          <a:p>
            <a:pPr>
              <a:lnSpc>
                <a:spcPct val="90000"/>
              </a:lnSpc>
            </a:pPr>
            <a:r>
              <a:rPr lang="fr-FR" sz="2800"/>
              <a:t>Difficultés à contrôler cette préoccupation.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50825" y="-231775"/>
            <a:ext cx="8686800" cy="1139825"/>
          </a:xfrm>
        </p:spPr>
        <p:txBody>
          <a:bodyPr/>
          <a:lstStyle/>
          <a:p>
            <a:r>
              <a:rPr lang="fr-FR" b="1">
                <a:solidFill>
                  <a:srgbClr val="FF3399"/>
                </a:solidFill>
              </a:rPr>
              <a:t>Phobies simples ou spécifiques</a:t>
            </a:r>
          </a:p>
        </p:txBody>
      </p:sp>
      <p:sp>
        <p:nvSpPr>
          <p:cNvPr id="145411" name="Rectangle 3"/>
          <p:cNvSpPr>
            <a:spLocks noGrp="1" noChangeArrowheads="1"/>
          </p:cNvSpPr>
          <p:nvPr>
            <p:ph idx="1"/>
          </p:nvPr>
        </p:nvSpPr>
        <p:spPr>
          <a:xfrm>
            <a:off x="179388" y="792163"/>
            <a:ext cx="8893175" cy="6165850"/>
          </a:xfrm>
        </p:spPr>
        <p:txBody>
          <a:bodyPr/>
          <a:lstStyle/>
          <a:p>
            <a:pPr>
              <a:lnSpc>
                <a:spcPct val="80000"/>
              </a:lnSpc>
              <a:buFont typeface="Wingdings" pitchFamily="2" charset="2"/>
              <a:buNone/>
            </a:pPr>
            <a:endParaRPr lang="fr-FR" sz="2800" b="1"/>
          </a:p>
          <a:p>
            <a:pPr>
              <a:lnSpc>
                <a:spcPct val="80000"/>
              </a:lnSpc>
            </a:pPr>
            <a:r>
              <a:rPr lang="fr-FR" sz="2800" b="1">
                <a:solidFill>
                  <a:srgbClr val="FF3399"/>
                </a:solidFill>
              </a:rPr>
              <a:t>Évitement </a:t>
            </a:r>
            <a:r>
              <a:rPr lang="fr-FR" sz="2800" b="1"/>
              <a:t>ou détresse intense.</a:t>
            </a:r>
          </a:p>
          <a:p>
            <a:pPr>
              <a:lnSpc>
                <a:spcPct val="80000"/>
              </a:lnSpc>
            </a:pPr>
            <a:endParaRPr lang="fr-FR" sz="2800" b="1"/>
          </a:p>
          <a:p>
            <a:pPr>
              <a:lnSpc>
                <a:spcPct val="80000"/>
              </a:lnSpc>
            </a:pPr>
            <a:r>
              <a:rPr lang="fr-FR" sz="2800" b="1"/>
              <a:t>Dysfonctionnement relationnel, professionnel ou social.</a:t>
            </a:r>
          </a:p>
          <a:p>
            <a:pPr>
              <a:lnSpc>
                <a:spcPct val="80000"/>
              </a:lnSpc>
            </a:pPr>
            <a:endParaRPr lang="fr-FR" sz="2800" b="1"/>
          </a:p>
          <a:p>
            <a:pPr>
              <a:lnSpc>
                <a:spcPct val="80000"/>
              </a:lnSpc>
            </a:pPr>
            <a:r>
              <a:rPr lang="fr-FR" sz="2800" b="1"/>
              <a:t>Types : animal, environnement naturel ( eau, tonnerre, hauteurs héautophobie..), sang- injection – accident ou situationnel  ( avions, ascenseurs claustrophobie,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0418" name="Picture 2" descr="Résultat de recherche d'images pour &quot;grande roue&quot;"/>
          <p:cNvPicPr>
            <a:picLocks noChangeAspect="1" noChangeArrowheads="1"/>
          </p:cNvPicPr>
          <p:nvPr/>
        </p:nvPicPr>
        <p:blipFill>
          <a:blip r:embed="rId2"/>
          <a:srcRect/>
          <a:stretch>
            <a:fillRect/>
          </a:stretch>
        </p:blipFill>
        <p:spPr bwMode="auto">
          <a:xfrm>
            <a:off x="0" y="357166"/>
            <a:ext cx="4486275" cy="3362326"/>
          </a:xfrm>
          <a:prstGeom prst="rect">
            <a:avLst/>
          </a:prstGeom>
          <a:noFill/>
        </p:spPr>
      </p:pic>
      <p:pic>
        <p:nvPicPr>
          <p:cNvPr id="60420" name="Picture 4" descr="https://upload.wikimedia.org/wikipedia/commons/thumb/5/54/240_Sparks_Elevators.jpg/260px-240_Sparks_Elevators.jpg"/>
          <p:cNvPicPr>
            <a:picLocks noChangeAspect="1" noChangeArrowheads="1"/>
          </p:cNvPicPr>
          <p:nvPr/>
        </p:nvPicPr>
        <p:blipFill>
          <a:blip r:embed="rId3"/>
          <a:srcRect/>
          <a:stretch>
            <a:fillRect/>
          </a:stretch>
        </p:blipFill>
        <p:spPr bwMode="auto">
          <a:xfrm>
            <a:off x="0" y="3536131"/>
            <a:ext cx="4429156" cy="3321869"/>
          </a:xfrm>
          <a:prstGeom prst="rect">
            <a:avLst/>
          </a:prstGeom>
          <a:noFill/>
        </p:spPr>
      </p:pic>
      <p:pic>
        <p:nvPicPr>
          <p:cNvPr id="60422" name="Picture 6" descr="https://static.travaux.com/wp-content/uploads/2018/09/installer-un-ascenseur-SGA-Ascenseur.jpg"/>
          <p:cNvPicPr>
            <a:picLocks noChangeAspect="1" noChangeArrowheads="1"/>
          </p:cNvPicPr>
          <p:nvPr/>
        </p:nvPicPr>
        <p:blipFill>
          <a:blip r:embed="rId4"/>
          <a:srcRect/>
          <a:stretch>
            <a:fillRect/>
          </a:stretch>
        </p:blipFill>
        <p:spPr bwMode="auto">
          <a:xfrm>
            <a:off x="4714876" y="863227"/>
            <a:ext cx="4071966" cy="578048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4514" name="Picture 2" descr="Résultat de recherche d'images pour &quot;orage&quot;"/>
          <p:cNvPicPr>
            <a:picLocks noChangeAspect="1" noChangeArrowheads="1"/>
          </p:cNvPicPr>
          <p:nvPr/>
        </p:nvPicPr>
        <p:blipFill>
          <a:blip r:embed="rId2"/>
          <a:srcRect/>
          <a:stretch>
            <a:fillRect/>
          </a:stretch>
        </p:blipFill>
        <p:spPr bwMode="auto">
          <a:xfrm>
            <a:off x="0" y="0"/>
            <a:ext cx="6473990" cy="3643314"/>
          </a:xfrm>
          <a:prstGeom prst="rect">
            <a:avLst/>
          </a:prstGeom>
          <a:noFill/>
        </p:spPr>
      </p:pic>
      <p:pic>
        <p:nvPicPr>
          <p:cNvPr id="5" name="Picture 8" descr="https://media.ouest-france.fr/v1/pictures/402d2aa60725d76eb1c1bb238f7b395e-un-avion-disparu-momentanement-des-radars-francais-fin-juin-un-risque-de-collision-evoque.jpg?width=1260&amp;height=712&amp;fill=0&amp;focuspoint=49%2C44&amp;cropresize=1&amp;client_id=cmsfront&amp;sign=1717e880ab32e5f5c4e9777ed8bcd32974f0bd2f97028aeaa4b4f7538701f537"/>
          <p:cNvPicPr>
            <a:picLocks noChangeAspect="1" noChangeArrowheads="1"/>
          </p:cNvPicPr>
          <p:nvPr/>
        </p:nvPicPr>
        <p:blipFill>
          <a:blip r:embed="rId3"/>
          <a:srcRect/>
          <a:stretch>
            <a:fillRect/>
          </a:stretch>
        </p:blipFill>
        <p:spPr bwMode="auto">
          <a:xfrm>
            <a:off x="-71470" y="3429000"/>
            <a:ext cx="6543072" cy="3368578"/>
          </a:xfrm>
          <a:prstGeom prst="rect">
            <a:avLst/>
          </a:prstGeom>
          <a:noFill/>
        </p:spPr>
      </p:pic>
      <p:sp>
        <p:nvSpPr>
          <p:cNvPr id="6" name="Rectangle 5"/>
          <p:cNvSpPr/>
          <p:nvPr/>
        </p:nvSpPr>
        <p:spPr>
          <a:xfrm>
            <a:off x="6500826" y="0"/>
            <a:ext cx="2643174"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158"/>
            <a:ext cx="8229600" cy="1139826"/>
          </a:xfrm>
        </p:spPr>
        <p:txBody>
          <a:bodyPr/>
          <a:lstStyle/>
          <a:p>
            <a:r>
              <a:rPr lang="fr-FR" dirty="0"/>
              <a:t>Phobies sociales</a:t>
            </a:r>
          </a:p>
        </p:txBody>
      </p:sp>
      <p:sp>
        <p:nvSpPr>
          <p:cNvPr id="4" name="Espace réservé du contenu 3"/>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6562" name="Picture 2" descr="https://cccr.quebec/wp-content/uploads/2017/09/Recherche-conf%C3%A9rencier-01-300x174.jpg"/>
          <p:cNvPicPr>
            <a:picLocks noChangeAspect="1" noChangeArrowheads="1"/>
          </p:cNvPicPr>
          <p:nvPr/>
        </p:nvPicPr>
        <p:blipFill>
          <a:blip r:embed="rId2"/>
          <a:srcRect/>
          <a:stretch>
            <a:fillRect/>
          </a:stretch>
        </p:blipFill>
        <p:spPr bwMode="auto">
          <a:xfrm>
            <a:off x="857224" y="928670"/>
            <a:ext cx="7636471" cy="442915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42888"/>
            <a:ext cx="8229600" cy="1139826"/>
          </a:xfrm>
        </p:spPr>
        <p:txBody>
          <a:bodyPr/>
          <a:lstStyle/>
          <a:p>
            <a:r>
              <a:rPr lang="fr-FR"/>
              <a:t>Phobies sociales</a:t>
            </a:r>
          </a:p>
        </p:txBody>
      </p:sp>
      <p:sp>
        <p:nvSpPr>
          <p:cNvPr id="123907" name="Rectangle 3"/>
          <p:cNvSpPr>
            <a:spLocks noGrp="1" noChangeArrowheads="1"/>
          </p:cNvSpPr>
          <p:nvPr>
            <p:ph idx="1"/>
          </p:nvPr>
        </p:nvSpPr>
        <p:spPr>
          <a:xfrm>
            <a:off x="0" y="603250"/>
            <a:ext cx="9144000" cy="6858000"/>
          </a:xfrm>
        </p:spPr>
        <p:txBody>
          <a:bodyPr/>
          <a:lstStyle/>
          <a:p>
            <a:pPr>
              <a:lnSpc>
                <a:spcPct val="90000"/>
              </a:lnSpc>
              <a:buFont typeface="Wingdings" pitchFamily="2" charset="2"/>
              <a:buNone/>
            </a:pPr>
            <a:endParaRPr lang="fr-FR"/>
          </a:p>
          <a:p>
            <a:pPr>
              <a:lnSpc>
                <a:spcPct val="90000"/>
              </a:lnSpc>
            </a:pPr>
            <a:r>
              <a:rPr lang="fr-FR">
                <a:solidFill>
                  <a:srgbClr val="FF3399"/>
                </a:solidFill>
              </a:rPr>
              <a:t>Peur de situations sociales / de performances</a:t>
            </a:r>
            <a:r>
              <a:rPr lang="fr-FR"/>
              <a:t> en contact avec des gens non familiers, ou si exposition à l’observation d’autrui. </a:t>
            </a:r>
          </a:p>
          <a:p>
            <a:pPr>
              <a:lnSpc>
                <a:spcPct val="90000"/>
              </a:lnSpc>
              <a:buFont typeface="Wingdings" pitchFamily="2" charset="2"/>
              <a:buNone/>
            </a:pPr>
            <a:endParaRPr lang="fr-FR"/>
          </a:p>
          <a:p>
            <a:pPr>
              <a:lnSpc>
                <a:spcPct val="90000"/>
              </a:lnSpc>
            </a:pPr>
            <a:r>
              <a:rPr lang="fr-FR"/>
              <a:t>Crainte d’agir de façon embarrassante </a:t>
            </a:r>
          </a:p>
          <a:p>
            <a:pPr>
              <a:lnSpc>
                <a:spcPct val="90000"/>
              </a:lnSpc>
            </a:pPr>
            <a:endParaRPr lang="fr-FR"/>
          </a:p>
          <a:p>
            <a:pPr>
              <a:lnSpc>
                <a:spcPct val="90000"/>
              </a:lnSpc>
            </a:pPr>
            <a:r>
              <a:rPr lang="fr-FR"/>
              <a:t>Réaction anxieuse voire une attaque de </a:t>
            </a:r>
          </a:p>
          <a:p>
            <a:pPr>
              <a:lnSpc>
                <a:spcPct val="90000"/>
              </a:lnSpc>
              <a:buFont typeface="Wingdings" pitchFamily="2" charset="2"/>
              <a:buNone/>
            </a:pPr>
            <a:r>
              <a:rPr lang="fr-FR"/>
              <a:t>panique, à l’exposition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42888"/>
            <a:ext cx="8229600" cy="1139826"/>
          </a:xfrm>
        </p:spPr>
        <p:txBody>
          <a:bodyPr/>
          <a:lstStyle/>
          <a:p>
            <a:r>
              <a:rPr lang="fr-FR"/>
              <a:t>Phobies sociales</a:t>
            </a:r>
          </a:p>
        </p:txBody>
      </p:sp>
      <p:sp>
        <p:nvSpPr>
          <p:cNvPr id="149507" name="Rectangle 3"/>
          <p:cNvSpPr>
            <a:spLocks noGrp="1" noChangeArrowheads="1"/>
          </p:cNvSpPr>
          <p:nvPr>
            <p:ph idx="1"/>
          </p:nvPr>
        </p:nvSpPr>
        <p:spPr>
          <a:xfrm>
            <a:off x="0" y="603250"/>
            <a:ext cx="9144000" cy="6858000"/>
          </a:xfrm>
        </p:spPr>
        <p:txBody>
          <a:bodyPr/>
          <a:lstStyle/>
          <a:p>
            <a:pPr>
              <a:lnSpc>
                <a:spcPct val="90000"/>
              </a:lnSpc>
              <a:buFont typeface="Wingdings" pitchFamily="2" charset="2"/>
              <a:buNone/>
            </a:pPr>
            <a:endParaRPr lang="fr-FR"/>
          </a:p>
          <a:p>
            <a:pPr>
              <a:lnSpc>
                <a:spcPct val="90000"/>
              </a:lnSpc>
            </a:pPr>
            <a:r>
              <a:rPr lang="fr-FR"/>
              <a:t>Peur de situations sociales / de performances en contact avec des gens non familiers, ou si exposition à l’observation d’autrui. </a:t>
            </a:r>
          </a:p>
          <a:p>
            <a:pPr>
              <a:lnSpc>
                <a:spcPct val="90000"/>
              </a:lnSpc>
              <a:buFont typeface="Wingdings" pitchFamily="2" charset="2"/>
              <a:buNone/>
            </a:pPr>
            <a:endParaRPr lang="fr-FR"/>
          </a:p>
          <a:p>
            <a:pPr>
              <a:lnSpc>
                <a:spcPct val="90000"/>
              </a:lnSpc>
            </a:pPr>
            <a:r>
              <a:rPr lang="fr-FR">
                <a:solidFill>
                  <a:srgbClr val="FF3399"/>
                </a:solidFill>
              </a:rPr>
              <a:t>Crainte d’agir de façon embarrassante</a:t>
            </a:r>
            <a:r>
              <a:rPr lang="fr-FR"/>
              <a:t> </a:t>
            </a:r>
          </a:p>
          <a:p>
            <a:pPr>
              <a:lnSpc>
                <a:spcPct val="90000"/>
              </a:lnSpc>
            </a:pPr>
            <a:endParaRPr lang="fr-FR"/>
          </a:p>
          <a:p>
            <a:pPr>
              <a:lnSpc>
                <a:spcPct val="90000"/>
              </a:lnSpc>
            </a:pPr>
            <a:r>
              <a:rPr lang="fr-FR"/>
              <a:t>Réaction anxieuse voire une attaque de </a:t>
            </a:r>
          </a:p>
          <a:p>
            <a:pPr>
              <a:lnSpc>
                <a:spcPct val="90000"/>
              </a:lnSpc>
              <a:buFont typeface="Wingdings" pitchFamily="2" charset="2"/>
              <a:buNone/>
            </a:pPr>
            <a:r>
              <a:rPr lang="fr-FR"/>
              <a:t>panique, à l’exposition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42888"/>
            <a:ext cx="8229600" cy="1139826"/>
          </a:xfrm>
        </p:spPr>
        <p:txBody>
          <a:bodyPr/>
          <a:lstStyle/>
          <a:p>
            <a:r>
              <a:rPr lang="fr-FR"/>
              <a:t>Phobies sociales</a:t>
            </a:r>
          </a:p>
        </p:txBody>
      </p:sp>
      <p:sp>
        <p:nvSpPr>
          <p:cNvPr id="148483" name="Rectangle 3"/>
          <p:cNvSpPr>
            <a:spLocks noGrp="1" noChangeArrowheads="1"/>
          </p:cNvSpPr>
          <p:nvPr>
            <p:ph idx="1"/>
          </p:nvPr>
        </p:nvSpPr>
        <p:spPr>
          <a:xfrm>
            <a:off x="0" y="603250"/>
            <a:ext cx="9144000" cy="6858000"/>
          </a:xfrm>
        </p:spPr>
        <p:txBody>
          <a:bodyPr/>
          <a:lstStyle/>
          <a:p>
            <a:pPr>
              <a:lnSpc>
                <a:spcPct val="90000"/>
              </a:lnSpc>
              <a:buFont typeface="Wingdings" pitchFamily="2" charset="2"/>
              <a:buNone/>
            </a:pPr>
            <a:endParaRPr lang="fr-FR"/>
          </a:p>
          <a:p>
            <a:pPr>
              <a:lnSpc>
                <a:spcPct val="90000"/>
              </a:lnSpc>
            </a:pPr>
            <a:r>
              <a:rPr lang="fr-FR">
                <a:solidFill>
                  <a:srgbClr val="FF3399"/>
                </a:solidFill>
              </a:rPr>
              <a:t>Critiquée avec évitement</a:t>
            </a:r>
            <a:r>
              <a:rPr lang="fr-FR"/>
              <a:t> sinon vécue avec détresse. </a:t>
            </a:r>
          </a:p>
          <a:p>
            <a:pPr>
              <a:lnSpc>
                <a:spcPct val="90000"/>
              </a:lnSpc>
              <a:buFont typeface="Wingdings" pitchFamily="2" charset="2"/>
              <a:buNone/>
            </a:pPr>
            <a:endParaRPr lang="fr-FR"/>
          </a:p>
          <a:p>
            <a:pPr>
              <a:lnSpc>
                <a:spcPct val="90000"/>
              </a:lnSpc>
            </a:pPr>
            <a:r>
              <a:rPr lang="fr-FR"/>
              <a:t>Souffrance et dysfonctionnement important.</a:t>
            </a:r>
          </a:p>
          <a:p>
            <a:pPr>
              <a:lnSpc>
                <a:spcPct val="90000"/>
              </a:lnSpc>
            </a:pPr>
            <a:endParaRPr lang="fr-FR"/>
          </a:p>
          <a:p>
            <a:pPr>
              <a:lnSpc>
                <a:spcPct val="90000"/>
              </a:lnSpc>
            </a:pPr>
            <a:r>
              <a:rPr lang="fr-FR"/>
              <a:t>Personnalité évitante possible.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42888"/>
            <a:ext cx="8229600" cy="1139826"/>
          </a:xfrm>
        </p:spPr>
        <p:txBody>
          <a:bodyPr/>
          <a:lstStyle/>
          <a:p>
            <a:r>
              <a:rPr lang="fr-FR"/>
              <a:t>Phobies sociales</a:t>
            </a:r>
          </a:p>
        </p:txBody>
      </p:sp>
      <p:sp>
        <p:nvSpPr>
          <p:cNvPr id="150531" name="Rectangle 3"/>
          <p:cNvSpPr>
            <a:spLocks noGrp="1" noChangeArrowheads="1"/>
          </p:cNvSpPr>
          <p:nvPr>
            <p:ph idx="1"/>
          </p:nvPr>
        </p:nvSpPr>
        <p:spPr>
          <a:xfrm>
            <a:off x="0" y="603250"/>
            <a:ext cx="9144000" cy="6858000"/>
          </a:xfrm>
        </p:spPr>
        <p:txBody>
          <a:bodyPr/>
          <a:lstStyle/>
          <a:p>
            <a:pPr>
              <a:lnSpc>
                <a:spcPct val="90000"/>
              </a:lnSpc>
              <a:buFont typeface="Wingdings" pitchFamily="2" charset="2"/>
              <a:buNone/>
            </a:pPr>
            <a:endParaRPr lang="fr-FR"/>
          </a:p>
          <a:p>
            <a:pPr>
              <a:lnSpc>
                <a:spcPct val="90000"/>
              </a:lnSpc>
            </a:pPr>
            <a:r>
              <a:rPr lang="fr-FR"/>
              <a:t>Critiquée avec évitement sinon vécue avec détresse. </a:t>
            </a:r>
          </a:p>
          <a:p>
            <a:pPr>
              <a:lnSpc>
                <a:spcPct val="90000"/>
              </a:lnSpc>
              <a:buFont typeface="Wingdings" pitchFamily="2" charset="2"/>
              <a:buNone/>
            </a:pPr>
            <a:endParaRPr lang="fr-FR"/>
          </a:p>
          <a:p>
            <a:pPr>
              <a:lnSpc>
                <a:spcPct val="90000"/>
              </a:lnSpc>
            </a:pPr>
            <a:r>
              <a:rPr lang="fr-FR"/>
              <a:t>Souffrance et dysfonctionnement important.</a:t>
            </a:r>
          </a:p>
          <a:p>
            <a:pPr>
              <a:lnSpc>
                <a:spcPct val="90000"/>
              </a:lnSpc>
            </a:pPr>
            <a:endParaRPr lang="fr-FR"/>
          </a:p>
          <a:p>
            <a:pPr>
              <a:lnSpc>
                <a:spcPct val="90000"/>
              </a:lnSpc>
            </a:pPr>
            <a:r>
              <a:rPr lang="fr-FR">
                <a:solidFill>
                  <a:srgbClr val="FF3399"/>
                </a:solidFill>
              </a:rPr>
              <a:t>Personnalité évitante</a:t>
            </a:r>
            <a:r>
              <a:rPr lang="fr-FR"/>
              <a:t> possible.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65538" name="Picture 2" descr="Résultat de recherche d'images pour &quot;stade&quot;"/>
          <p:cNvPicPr>
            <a:picLocks noChangeAspect="1" noChangeArrowheads="1"/>
          </p:cNvPicPr>
          <p:nvPr/>
        </p:nvPicPr>
        <p:blipFill>
          <a:blip r:embed="rId2"/>
          <a:srcRect/>
          <a:stretch>
            <a:fillRect/>
          </a:stretch>
        </p:blipFill>
        <p:spPr bwMode="auto">
          <a:xfrm>
            <a:off x="500034" y="1500174"/>
            <a:ext cx="8035918" cy="4714908"/>
          </a:xfrm>
          <a:prstGeom prst="rect">
            <a:avLst/>
          </a:prstGeom>
          <a:noFill/>
        </p:spPr>
      </p:pic>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tx1"/>
                </a:solidFill>
                <a:effectLst/>
                <a:uLnTx/>
                <a:uFillTx/>
                <a:latin typeface="+mj-lt"/>
                <a:ea typeface="+mj-ea"/>
                <a:cs typeface="+mj-cs"/>
              </a:rPr>
              <a:t>Agoraphobie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4450"/>
            <a:ext cx="8229600" cy="1139825"/>
          </a:xfrm>
        </p:spPr>
        <p:txBody>
          <a:bodyPr/>
          <a:lstStyle/>
          <a:p>
            <a:r>
              <a:rPr lang="fr-FR" sz="4000" b="1"/>
              <a:t>ANXIETE GENERALISEE</a:t>
            </a:r>
          </a:p>
        </p:txBody>
      </p:sp>
      <p:sp>
        <p:nvSpPr>
          <p:cNvPr id="143363" name="Rectangle 3"/>
          <p:cNvSpPr>
            <a:spLocks noGrp="1" noChangeArrowheads="1"/>
          </p:cNvSpPr>
          <p:nvPr>
            <p:ph idx="1"/>
          </p:nvPr>
        </p:nvSpPr>
        <p:spPr>
          <a:xfrm>
            <a:off x="250825" y="1341438"/>
            <a:ext cx="8686800" cy="5000625"/>
          </a:xfrm>
        </p:spPr>
        <p:txBody>
          <a:bodyPr/>
          <a:lstStyle/>
          <a:p>
            <a:pPr>
              <a:lnSpc>
                <a:spcPct val="90000"/>
              </a:lnSpc>
              <a:buFont typeface="Wingdings" pitchFamily="2" charset="2"/>
              <a:buNone/>
            </a:pPr>
            <a:r>
              <a:rPr lang="fr-FR" sz="2800">
                <a:solidFill>
                  <a:srgbClr val="FF3399"/>
                </a:solidFill>
              </a:rPr>
              <a:t>DIAGNOSTIC POSITIF</a:t>
            </a:r>
            <a:r>
              <a:rPr lang="fr-FR" sz="2800"/>
              <a:t> </a:t>
            </a:r>
          </a:p>
          <a:p>
            <a:pPr>
              <a:lnSpc>
                <a:spcPct val="90000"/>
              </a:lnSpc>
            </a:pPr>
            <a:r>
              <a:rPr lang="fr-FR" sz="2800"/>
              <a:t>L’anxiété + au moins 3 des symptômes  :</a:t>
            </a:r>
          </a:p>
          <a:p>
            <a:pPr>
              <a:lnSpc>
                <a:spcPct val="90000"/>
              </a:lnSpc>
              <a:buFont typeface="Wingdings" pitchFamily="2" charset="2"/>
              <a:buNone/>
            </a:pPr>
            <a:r>
              <a:rPr lang="fr-FR" sz="2800"/>
              <a:t>Agitation, fatigabilité, difficultés de concentration ou de la mémoire, irritabilité, tension musculaire et perturbations du sommeil.</a:t>
            </a:r>
          </a:p>
          <a:p>
            <a:pPr>
              <a:lnSpc>
                <a:spcPct val="90000"/>
              </a:lnSpc>
            </a:pPr>
            <a:endParaRPr lang="fr-FR" sz="2800"/>
          </a:p>
          <a:p>
            <a:pPr>
              <a:lnSpc>
                <a:spcPct val="90000"/>
              </a:lnSpc>
            </a:pPr>
            <a:r>
              <a:rPr lang="fr-FR" sz="2800"/>
              <a:t>Pas mieux expliqués par une autre pathologie psychiatrique, organique ou par les effets des toxiques.</a:t>
            </a:r>
          </a:p>
          <a:p>
            <a:pPr>
              <a:lnSpc>
                <a:spcPct val="90000"/>
              </a:lnSpc>
            </a:pPr>
            <a:endParaRPr lang="fr-FR"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fr-FR" dirty="0"/>
              <a:t>Agoraphobie</a:t>
            </a:r>
          </a:p>
        </p:txBody>
      </p:sp>
      <p:sp>
        <p:nvSpPr>
          <p:cNvPr id="124931" name="Rectangle 3"/>
          <p:cNvSpPr>
            <a:spLocks noGrp="1" noChangeArrowheads="1"/>
          </p:cNvSpPr>
          <p:nvPr>
            <p:ph idx="1"/>
          </p:nvPr>
        </p:nvSpPr>
        <p:spPr>
          <a:xfrm>
            <a:off x="457200" y="1341438"/>
            <a:ext cx="8229600" cy="5257800"/>
          </a:xfrm>
        </p:spPr>
        <p:txBody>
          <a:bodyPr/>
          <a:lstStyle/>
          <a:p>
            <a:r>
              <a:rPr lang="fr-FR"/>
              <a:t>Anxiété liée au fait de se retrouver dans des endroits ou des situations d’où il pourrait être difficile de s’échapper ou dans lesquelles on pourrait ne pas trouver de secours en cas d’attaque de panique </a:t>
            </a:r>
          </a:p>
          <a:p>
            <a:pPr>
              <a:buFont typeface="Wingdings" pitchFamily="2" charset="2"/>
              <a:buNone/>
            </a:pP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r-FR"/>
              <a:t>Agoraphobie</a:t>
            </a:r>
          </a:p>
        </p:txBody>
      </p:sp>
      <p:sp>
        <p:nvSpPr>
          <p:cNvPr id="151555" name="Rectangle 3"/>
          <p:cNvSpPr>
            <a:spLocks noGrp="1" noChangeArrowheads="1"/>
          </p:cNvSpPr>
          <p:nvPr>
            <p:ph idx="1"/>
          </p:nvPr>
        </p:nvSpPr>
        <p:spPr>
          <a:xfrm>
            <a:off x="457200" y="1341438"/>
            <a:ext cx="8229600" cy="5257800"/>
          </a:xfrm>
        </p:spPr>
        <p:txBody>
          <a:bodyPr/>
          <a:lstStyle/>
          <a:p>
            <a:r>
              <a:rPr lang="fr-FR"/>
              <a:t>(Être en dehors de son domicile, dans la foule, une file d’attente, un marché ou un autobus).</a:t>
            </a:r>
          </a:p>
          <a:p>
            <a:endParaRPr lang="fr-FR"/>
          </a:p>
          <a:p>
            <a:r>
              <a:rPr lang="fr-FR"/>
              <a:t>Ces situations sont évitées au point de réduire le périmètre de vie du sujet.</a:t>
            </a:r>
          </a:p>
          <a:p>
            <a:pPr>
              <a:buFont typeface="Wingdings" pitchFamily="2" charset="2"/>
              <a:buNone/>
            </a:pPr>
            <a:endParaRPr lang="fr-FR"/>
          </a:p>
          <a:p>
            <a:r>
              <a:rPr lang="fr-FR"/>
              <a:t>Associée ou pas à un troubles panique.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7586" name="Picture 2" descr="https://encrypted-tbn0.gstatic.com/images?q=tbn:ANd9GcRRQvWbFc69w48mipb-C-IETyj3VV-XWVLKoj5g6z3VC5syRTJ5"/>
          <p:cNvPicPr>
            <a:picLocks noChangeAspect="1" noChangeArrowheads="1"/>
          </p:cNvPicPr>
          <p:nvPr/>
        </p:nvPicPr>
        <p:blipFill>
          <a:blip r:embed="rId2"/>
          <a:srcRect/>
          <a:stretch>
            <a:fillRect/>
          </a:stretch>
        </p:blipFill>
        <p:spPr bwMode="auto">
          <a:xfrm>
            <a:off x="199393" y="785794"/>
            <a:ext cx="8730325" cy="5286412"/>
          </a:xfrm>
          <a:prstGeom prst="rect">
            <a:avLst/>
          </a:prstGeom>
          <a:noFill/>
        </p:spPr>
      </p:pic>
      <p:sp>
        <p:nvSpPr>
          <p:cNvPr id="5" name="Bouée 4"/>
          <p:cNvSpPr/>
          <p:nvPr/>
        </p:nvSpPr>
        <p:spPr>
          <a:xfrm>
            <a:off x="1785918" y="1285860"/>
            <a:ext cx="5643602" cy="428628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2706" name="Picture 2" descr="http://jeanlouis.ventura.free.fr/bone/planbone.jpg"/>
          <p:cNvPicPr>
            <a:picLocks noChangeAspect="1" noChangeArrowheads="1"/>
          </p:cNvPicPr>
          <p:nvPr/>
        </p:nvPicPr>
        <p:blipFill>
          <a:blip r:embed="rId2"/>
          <a:srcRect/>
          <a:stretch>
            <a:fillRect/>
          </a:stretch>
        </p:blipFill>
        <p:spPr bwMode="auto">
          <a:xfrm>
            <a:off x="785786" y="650526"/>
            <a:ext cx="7715304" cy="5523976"/>
          </a:xfrm>
          <a:prstGeom prst="rect">
            <a:avLst/>
          </a:prstGeom>
          <a:noFill/>
        </p:spPr>
      </p:pic>
      <p:sp>
        <p:nvSpPr>
          <p:cNvPr id="5" name="Bouée 4"/>
          <p:cNvSpPr/>
          <p:nvPr/>
        </p:nvSpPr>
        <p:spPr>
          <a:xfrm>
            <a:off x="1785918" y="1285860"/>
            <a:ext cx="5643602" cy="428628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682" name="Picture 2" descr="Image associée"/>
          <p:cNvPicPr>
            <a:picLocks noChangeAspect="1" noChangeArrowheads="1"/>
          </p:cNvPicPr>
          <p:nvPr/>
        </p:nvPicPr>
        <p:blipFill>
          <a:blip r:embed="rId2"/>
          <a:srcRect/>
          <a:stretch>
            <a:fillRect/>
          </a:stretch>
        </p:blipFill>
        <p:spPr bwMode="auto">
          <a:xfrm>
            <a:off x="0" y="552464"/>
            <a:ext cx="9399383" cy="5876932"/>
          </a:xfrm>
          <a:prstGeom prst="rect">
            <a:avLst/>
          </a:prstGeom>
          <a:noFill/>
        </p:spPr>
      </p:pic>
      <p:sp>
        <p:nvSpPr>
          <p:cNvPr id="5" name="Bouée 4"/>
          <p:cNvSpPr/>
          <p:nvPr/>
        </p:nvSpPr>
        <p:spPr>
          <a:xfrm>
            <a:off x="1785918" y="1285860"/>
            <a:ext cx="5072098" cy="428628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0658" name="Picture 2" descr="http://4.bp.blogspot.com/-MvGhlcIhy2s/UENdStAoifI/AAAAAAAAAYY/-IbJxYuMIIQ/s1600/apr%25C3%25A8s+g%25C3%25A9n%25C3%25A9ral.jpg"/>
          <p:cNvPicPr>
            <a:picLocks noChangeAspect="1" noChangeArrowheads="1"/>
          </p:cNvPicPr>
          <p:nvPr/>
        </p:nvPicPr>
        <p:blipFill>
          <a:blip r:embed="rId2"/>
          <a:srcRect/>
          <a:stretch>
            <a:fillRect/>
          </a:stretch>
        </p:blipFill>
        <p:spPr bwMode="auto">
          <a:xfrm>
            <a:off x="857224" y="785794"/>
            <a:ext cx="7368731" cy="552291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lstStyle/>
          <a:p>
            <a:r>
              <a:rPr lang="fr-FR" dirty="0" smtClean="0"/>
              <a:t>Restriction du périmètre de vie</a:t>
            </a:r>
            <a:endParaRPr lang="fr-FR" dirty="0"/>
          </a:p>
        </p:txBody>
      </p:sp>
      <p:sp>
        <p:nvSpPr>
          <p:cNvPr id="3" name="Espace réservé du contenu 2"/>
          <p:cNvSpPr>
            <a:spLocks noGrp="1"/>
          </p:cNvSpPr>
          <p:nvPr>
            <p:ph idx="1"/>
          </p:nvPr>
        </p:nvSpPr>
        <p:spPr>
          <a:xfrm>
            <a:off x="3314688" y="2857496"/>
            <a:ext cx="5829312" cy="1042982"/>
          </a:xfrm>
        </p:spPr>
        <p:txBody>
          <a:bodyPr/>
          <a:lstStyle/>
          <a:p>
            <a:pPr>
              <a:buNone/>
            </a:pPr>
            <a:r>
              <a:rPr lang="fr-FR" dirty="0" smtClean="0"/>
              <a:t>Sécurité      	             Angoisse </a:t>
            </a:r>
            <a:endParaRPr lang="fr-FR" dirty="0"/>
          </a:p>
        </p:txBody>
      </p:sp>
      <p:sp>
        <p:nvSpPr>
          <p:cNvPr id="4" name="Bouée 3"/>
          <p:cNvSpPr/>
          <p:nvPr/>
        </p:nvSpPr>
        <p:spPr>
          <a:xfrm>
            <a:off x="1571604" y="1000108"/>
            <a:ext cx="5643602" cy="5286412"/>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Bouée 4"/>
          <p:cNvSpPr/>
          <p:nvPr/>
        </p:nvSpPr>
        <p:spPr>
          <a:xfrm>
            <a:off x="2000232" y="1357298"/>
            <a:ext cx="4786346" cy="4572032"/>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Bouée 5"/>
          <p:cNvSpPr/>
          <p:nvPr/>
        </p:nvSpPr>
        <p:spPr>
          <a:xfrm>
            <a:off x="2285984" y="1714488"/>
            <a:ext cx="4143404" cy="392909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Bouée 6"/>
          <p:cNvSpPr/>
          <p:nvPr/>
        </p:nvSpPr>
        <p:spPr>
          <a:xfrm>
            <a:off x="2643174" y="2000240"/>
            <a:ext cx="3500462" cy="3429024"/>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Bouée 7"/>
          <p:cNvSpPr/>
          <p:nvPr/>
        </p:nvSpPr>
        <p:spPr>
          <a:xfrm>
            <a:off x="2857488" y="2285992"/>
            <a:ext cx="3000396" cy="2928958"/>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0" name="Connecteur droit avec flèche 9"/>
          <p:cNvCxnSpPr/>
          <p:nvPr/>
        </p:nvCxnSpPr>
        <p:spPr>
          <a:xfrm>
            <a:off x="4357686" y="3786190"/>
            <a:ext cx="321471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flipV="1">
            <a:off x="4348162" y="4498981"/>
            <a:ext cx="300992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lstStyle/>
          <a:p>
            <a:r>
              <a:rPr lang="fr-FR" dirty="0" smtClean="0"/>
              <a:t>Restriction du périmètre de vie</a:t>
            </a:r>
            <a:endParaRPr lang="fr-FR" dirty="0"/>
          </a:p>
        </p:txBody>
      </p:sp>
      <p:sp>
        <p:nvSpPr>
          <p:cNvPr id="3" name="Espace réservé du contenu 2"/>
          <p:cNvSpPr>
            <a:spLocks noGrp="1"/>
          </p:cNvSpPr>
          <p:nvPr>
            <p:ph idx="1"/>
          </p:nvPr>
        </p:nvSpPr>
        <p:spPr/>
        <p:txBody>
          <a:bodyPr/>
          <a:lstStyle/>
          <a:p>
            <a:endParaRPr lang="fr-FR"/>
          </a:p>
        </p:txBody>
      </p:sp>
      <p:sp>
        <p:nvSpPr>
          <p:cNvPr id="5" name="Bouée 4"/>
          <p:cNvSpPr/>
          <p:nvPr/>
        </p:nvSpPr>
        <p:spPr>
          <a:xfrm>
            <a:off x="2000232" y="1357298"/>
            <a:ext cx="4786346" cy="4572032"/>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Bouée 5"/>
          <p:cNvSpPr/>
          <p:nvPr/>
        </p:nvSpPr>
        <p:spPr>
          <a:xfrm>
            <a:off x="2285984" y="1714488"/>
            <a:ext cx="4143404" cy="392909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Bouée 6"/>
          <p:cNvSpPr/>
          <p:nvPr/>
        </p:nvSpPr>
        <p:spPr>
          <a:xfrm>
            <a:off x="2643174" y="2000240"/>
            <a:ext cx="3500462" cy="3429024"/>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Bouée 7"/>
          <p:cNvSpPr/>
          <p:nvPr/>
        </p:nvSpPr>
        <p:spPr>
          <a:xfrm>
            <a:off x="2857488" y="2285992"/>
            <a:ext cx="3000396" cy="2928958"/>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lstStyle/>
          <a:p>
            <a:r>
              <a:rPr lang="fr-FR" dirty="0" smtClean="0"/>
              <a:t>Restriction du périmètre de vie</a:t>
            </a:r>
            <a:endParaRPr lang="fr-FR" dirty="0"/>
          </a:p>
        </p:txBody>
      </p:sp>
      <p:sp>
        <p:nvSpPr>
          <p:cNvPr id="3" name="Espace réservé du contenu 2"/>
          <p:cNvSpPr>
            <a:spLocks noGrp="1"/>
          </p:cNvSpPr>
          <p:nvPr>
            <p:ph idx="1"/>
          </p:nvPr>
        </p:nvSpPr>
        <p:spPr/>
        <p:txBody>
          <a:bodyPr/>
          <a:lstStyle/>
          <a:p>
            <a:endParaRPr lang="fr-FR"/>
          </a:p>
        </p:txBody>
      </p:sp>
      <p:sp>
        <p:nvSpPr>
          <p:cNvPr id="6" name="Bouée 5"/>
          <p:cNvSpPr/>
          <p:nvPr/>
        </p:nvSpPr>
        <p:spPr>
          <a:xfrm>
            <a:off x="2285984" y="1714488"/>
            <a:ext cx="4143404" cy="3929090"/>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Bouée 6"/>
          <p:cNvSpPr/>
          <p:nvPr/>
        </p:nvSpPr>
        <p:spPr>
          <a:xfrm>
            <a:off x="2643174" y="2000240"/>
            <a:ext cx="3500462" cy="3429024"/>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Bouée 7"/>
          <p:cNvSpPr/>
          <p:nvPr/>
        </p:nvSpPr>
        <p:spPr>
          <a:xfrm>
            <a:off x="2857488" y="2285992"/>
            <a:ext cx="3000396" cy="2928958"/>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lstStyle/>
          <a:p>
            <a:r>
              <a:rPr lang="fr-FR" dirty="0" smtClean="0"/>
              <a:t>Restriction du périmètre de vie</a:t>
            </a:r>
            <a:endParaRPr lang="fr-FR" dirty="0"/>
          </a:p>
        </p:txBody>
      </p:sp>
      <p:sp>
        <p:nvSpPr>
          <p:cNvPr id="3" name="Espace réservé du contenu 2"/>
          <p:cNvSpPr>
            <a:spLocks noGrp="1"/>
          </p:cNvSpPr>
          <p:nvPr>
            <p:ph idx="1"/>
          </p:nvPr>
        </p:nvSpPr>
        <p:spPr/>
        <p:txBody>
          <a:bodyPr/>
          <a:lstStyle/>
          <a:p>
            <a:endParaRPr lang="fr-FR"/>
          </a:p>
        </p:txBody>
      </p:sp>
      <p:sp>
        <p:nvSpPr>
          <p:cNvPr id="7" name="Bouée 6"/>
          <p:cNvSpPr/>
          <p:nvPr/>
        </p:nvSpPr>
        <p:spPr>
          <a:xfrm>
            <a:off x="2643174" y="2000240"/>
            <a:ext cx="3500462" cy="3429024"/>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Bouée 7"/>
          <p:cNvSpPr/>
          <p:nvPr/>
        </p:nvSpPr>
        <p:spPr>
          <a:xfrm>
            <a:off x="2857488" y="2285992"/>
            <a:ext cx="3000396" cy="2928958"/>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Trouble anxiété généralisé</a:t>
            </a:r>
            <a:endParaRPr lang="fr-FR" dirty="0"/>
          </a:p>
        </p:txBody>
      </p:sp>
      <p:sp>
        <p:nvSpPr>
          <p:cNvPr id="3" name="Espace réservé du contenu 2"/>
          <p:cNvSpPr>
            <a:spLocks noGrp="1"/>
          </p:cNvSpPr>
          <p:nvPr>
            <p:ph idx="1"/>
          </p:nvPr>
        </p:nvSpPr>
        <p:spPr>
          <a:xfrm>
            <a:off x="0" y="3571876"/>
            <a:ext cx="1714512" cy="1571636"/>
          </a:xfrm>
        </p:spPr>
        <p:txBody>
          <a:bodyPr>
            <a:normAutofit fontScale="77500" lnSpcReduction="20000"/>
          </a:bodyPr>
          <a:lstStyle/>
          <a:p>
            <a:pPr>
              <a:buNone/>
            </a:pPr>
            <a:r>
              <a:rPr lang="fr-FR" dirty="0" smtClean="0">
                <a:solidFill>
                  <a:srgbClr val="FF0000"/>
                </a:solidFill>
              </a:rPr>
              <a:t>TAG</a:t>
            </a:r>
          </a:p>
          <a:p>
            <a:pPr>
              <a:buNone/>
            </a:pPr>
            <a:endParaRPr lang="fr-FR" dirty="0" smtClean="0"/>
          </a:p>
          <a:p>
            <a:pPr>
              <a:buNone/>
            </a:pPr>
            <a:r>
              <a:rPr lang="fr-FR" dirty="0" smtClean="0"/>
              <a:t>Anxiété</a:t>
            </a:r>
          </a:p>
          <a:p>
            <a:pPr>
              <a:buNone/>
            </a:pPr>
            <a:r>
              <a:rPr lang="fr-FR" dirty="0" smtClean="0"/>
              <a:t> adaptative</a:t>
            </a:r>
            <a:endParaRPr lang="fr-FR" dirty="0"/>
          </a:p>
        </p:txBody>
      </p:sp>
      <p:cxnSp>
        <p:nvCxnSpPr>
          <p:cNvPr id="5" name="Connecteur droit 4"/>
          <p:cNvCxnSpPr/>
          <p:nvPr/>
        </p:nvCxnSpPr>
        <p:spPr>
          <a:xfrm rot="5400000">
            <a:off x="-1107321" y="3893347"/>
            <a:ext cx="45005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071538" y="5072074"/>
            <a:ext cx="7615263" cy="5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en arc 9"/>
          <p:cNvCxnSpPr/>
          <p:nvPr/>
        </p:nvCxnSpPr>
        <p:spPr>
          <a:xfrm>
            <a:off x="1142976" y="44291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onnecteur en arc 17"/>
          <p:cNvCxnSpPr/>
          <p:nvPr/>
        </p:nvCxnSpPr>
        <p:spPr>
          <a:xfrm flipV="1">
            <a:off x="4286248" y="4857760"/>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onnecteur en arc 19"/>
          <p:cNvCxnSpPr/>
          <p:nvPr/>
        </p:nvCxnSpPr>
        <p:spPr>
          <a:xfrm>
            <a:off x="2357422" y="4714884"/>
            <a:ext cx="1928826" cy="21431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necteur en arc 20"/>
          <p:cNvCxnSpPr/>
          <p:nvPr/>
        </p:nvCxnSpPr>
        <p:spPr>
          <a:xfrm>
            <a:off x="7286644" y="45815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flipV="1">
            <a:off x="1785918" y="4714884"/>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flipV="1">
            <a:off x="4786314" y="4572008"/>
            <a:ext cx="2571768" cy="28575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necteur en arc 26"/>
          <p:cNvCxnSpPr/>
          <p:nvPr/>
        </p:nvCxnSpPr>
        <p:spPr>
          <a:xfrm>
            <a:off x="1214414" y="37766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en arc 27"/>
          <p:cNvCxnSpPr/>
          <p:nvPr/>
        </p:nvCxnSpPr>
        <p:spPr>
          <a:xfrm flipV="1">
            <a:off x="4357686"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en arc 28"/>
          <p:cNvCxnSpPr/>
          <p:nvPr/>
        </p:nvCxnSpPr>
        <p:spPr>
          <a:xfrm flipV="1">
            <a:off x="2428860" y="3919542"/>
            <a:ext cx="704856" cy="14287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a:off x="5143504"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en arc 30"/>
          <p:cNvCxnSpPr/>
          <p:nvPr/>
        </p:nvCxnSpPr>
        <p:spPr>
          <a:xfrm flipV="1">
            <a:off x="1857356" y="4062418"/>
            <a:ext cx="642942" cy="71438"/>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en arc 31"/>
          <p:cNvCxnSpPr/>
          <p:nvPr/>
        </p:nvCxnSpPr>
        <p:spPr>
          <a:xfrm>
            <a:off x="3071802" y="3929066"/>
            <a:ext cx="1214446" cy="285752"/>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en arc 42"/>
          <p:cNvCxnSpPr/>
          <p:nvPr/>
        </p:nvCxnSpPr>
        <p:spPr>
          <a:xfrm flipV="1">
            <a:off x="6000760"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en arc 43"/>
          <p:cNvCxnSpPr/>
          <p:nvPr/>
        </p:nvCxnSpPr>
        <p:spPr>
          <a:xfrm>
            <a:off x="6858016"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lstStyle/>
          <a:p>
            <a:r>
              <a:rPr lang="fr-FR" dirty="0" smtClean="0"/>
              <a:t>Restriction du périmètre de vie</a:t>
            </a:r>
            <a:endParaRPr lang="fr-FR" dirty="0"/>
          </a:p>
        </p:txBody>
      </p:sp>
      <p:sp>
        <p:nvSpPr>
          <p:cNvPr id="3" name="Espace réservé du contenu 2"/>
          <p:cNvSpPr>
            <a:spLocks noGrp="1"/>
          </p:cNvSpPr>
          <p:nvPr>
            <p:ph idx="1"/>
          </p:nvPr>
        </p:nvSpPr>
        <p:spPr/>
        <p:txBody>
          <a:bodyPr/>
          <a:lstStyle/>
          <a:p>
            <a:endParaRPr lang="fr-FR"/>
          </a:p>
        </p:txBody>
      </p:sp>
      <p:sp>
        <p:nvSpPr>
          <p:cNvPr id="8" name="Bouée 7"/>
          <p:cNvSpPr/>
          <p:nvPr/>
        </p:nvSpPr>
        <p:spPr>
          <a:xfrm>
            <a:off x="2857488" y="2285992"/>
            <a:ext cx="3000396" cy="2928958"/>
          </a:xfrm>
          <a:prstGeom prst="donut">
            <a:avLst>
              <a:gd name="adj" fmla="val 24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fontScale="90000"/>
          </a:bodyPr>
          <a:lstStyle/>
          <a:p>
            <a:r>
              <a:rPr lang="fr-FR" sz="4000"/>
              <a:t>Troubles phobiques</a:t>
            </a:r>
            <a:br>
              <a:rPr lang="fr-FR" sz="4000"/>
            </a:br>
            <a:r>
              <a:rPr lang="fr-FR" sz="4000"/>
              <a:t>DIAGNOSTIC DIFERENTIEL</a:t>
            </a:r>
          </a:p>
        </p:txBody>
      </p:sp>
      <p:sp>
        <p:nvSpPr>
          <p:cNvPr id="125955" name="Rectangle 3"/>
          <p:cNvSpPr>
            <a:spLocks noGrp="1" noChangeArrowheads="1"/>
          </p:cNvSpPr>
          <p:nvPr>
            <p:ph idx="1"/>
          </p:nvPr>
        </p:nvSpPr>
        <p:spPr>
          <a:xfrm>
            <a:off x="457200" y="1600200"/>
            <a:ext cx="8229600" cy="4997450"/>
          </a:xfrm>
        </p:spPr>
        <p:txBody>
          <a:bodyPr/>
          <a:lstStyle/>
          <a:p>
            <a:r>
              <a:rPr lang="fr-FR"/>
              <a:t> Troubles psychotiques, troubles délirants autres,</a:t>
            </a:r>
          </a:p>
          <a:p>
            <a:r>
              <a:rPr lang="fr-FR"/>
              <a:t> troubles anxieux, dysmporphophobie,</a:t>
            </a:r>
          </a:p>
          <a:p>
            <a:r>
              <a:rPr lang="fr-FR"/>
              <a:t> troubles dus aux pathologies générales cardiovasculaires, thyroïdiennes, dyscalcémie, phéochromocytome, </a:t>
            </a:r>
          </a:p>
          <a:p>
            <a:r>
              <a:rPr lang="fr-FR"/>
              <a:t>atteinte vestibulaires, </a:t>
            </a:r>
          </a:p>
          <a:p>
            <a:r>
              <a:rPr lang="fr-FR"/>
              <a:t>crises convulsives, </a:t>
            </a:r>
          </a:p>
          <a:p>
            <a:r>
              <a:rPr lang="fr-FR"/>
              <a:t> secondaires aux effets d’un toxique.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static.materiel-horeca.com/9296-home_default/thermometre-mural-hygiplas.jpg"/>
          <p:cNvPicPr>
            <a:picLocks noChangeAspect="1" noChangeArrowheads="1"/>
          </p:cNvPicPr>
          <p:nvPr/>
        </p:nvPicPr>
        <p:blipFill>
          <a:blip r:embed="rId2"/>
          <a:srcRect/>
          <a:stretch>
            <a:fillRect/>
          </a:stretch>
        </p:blipFill>
        <p:spPr bwMode="auto">
          <a:xfrm>
            <a:off x="5643570" y="2357430"/>
            <a:ext cx="3867150" cy="3867150"/>
          </a:xfrm>
          <a:prstGeom prst="rect">
            <a:avLst/>
          </a:prstGeom>
          <a:noFill/>
        </p:spPr>
      </p:pic>
      <p:sp>
        <p:nvSpPr>
          <p:cNvPr id="126978" name="Rectangle 2"/>
          <p:cNvSpPr>
            <a:spLocks noGrp="1" noChangeArrowheads="1"/>
          </p:cNvSpPr>
          <p:nvPr>
            <p:ph type="title"/>
          </p:nvPr>
        </p:nvSpPr>
        <p:spPr/>
        <p:txBody>
          <a:bodyPr>
            <a:normAutofit fontScale="90000"/>
          </a:bodyPr>
          <a:lstStyle/>
          <a:p>
            <a:r>
              <a:rPr lang="fr-FR" sz="4000"/>
              <a:t>Troubles phobiques </a:t>
            </a:r>
            <a:br>
              <a:rPr lang="fr-FR" sz="4000"/>
            </a:br>
            <a:r>
              <a:rPr lang="fr-FR" sz="4000"/>
              <a:t>TRAITEMENT</a:t>
            </a:r>
          </a:p>
        </p:txBody>
      </p:sp>
      <p:sp>
        <p:nvSpPr>
          <p:cNvPr id="126979" name="Rectangle 3"/>
          <p:cNvSpPr>
            <a:spLocks noGrp="1" noChangeArrowheads="1"/>
          </p:cNvSpPr>
          <p:nvPr>
            <p:ph idx="1"/>
          </p:nvPr>
        </p:nvSpPr>
        <p:spPr/>
        <p:txBody>
          <a:bodyPr/>
          <a:lstStyle/>
          <a:p>
            <a:r>
              <a:rPr lang="fr-FR"/>
              <a:t>Développer le comportement assertif (confiance en soi)</a:t>
            </a:r>
          </a:p>
          <a:p>
            <a:endParaRPr lang="fr-FR"/>
          </a:p>
          <a:p>
            <a:r>
              <a:rPr lang="fr-FR"/>
              <a:t>Traitement cognitivo comportemental (désensibilisation , relaxation )</a:t>
            </a:r>
          </a:p>
          <a:p>
            <a:endParaRPr lang="fr-FR"/>
          </a:p>
          <a:p>
            <a:endParaRPr lang="fr-FR"/>
          </a:p>
          <a:p>
            <a:r>
              <a:rPr lang="fr-FR"/>
              <a:t>ISRS Paroxétine, escitalopram</a:t>
            </a:r>
          </a:p>
          <a:p>
            <a:pPr>
              <a:buFont typeface="Wingdings" pitchFamily="2" charset="2"/>
              <a:buNone/>
            </a:pP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457200" y="115888"/>
            <a:ext cx="8229600" cy="1139825"/>
          </a:xfrm>
          <a:noFill/>
          <a:ln/>
        </p:spPr>
        <p:txBody>
          <a:bodyPr>
            <a:normAutofit fontScale="90000"/>
          </a:bodyPr>
          <a:lstStyle/>
          <a:p>
            <a:r>
              <a:rPr lang="fr-FR"/>
              <a:t>TROUBLE OBSESSIONNEL COMPULSIF</a:t>
            </a:r>
          </a:p>
        </p:txBody>
      </p:sp>
      <p:sp>
        <p:nvSpPr>
          <p:cNvPr id="129027" name="Rectangle 3"/>
          <p:cNvSpPr>
            <a:spLocks noGrp="1" noChangeArrowheads="1"/>
          </p:cNvSpPr>
          <p:nvPr>
            <p:ph idx="1"/>
          </p:nvPr>
        </p:nvSpPr>
        <p:spPr>
          <a:xfrm>
            <a:off x="457200" y="1557338"/>
            <a:ext cx="8686800" cy="5111750"/>
          </a:xfrm>
        </p:spPr>
        <p:txBody>
          <a:bodyPr/>
          <a:lstStyle/>
          <a:p>
            <a:r>
              <a:rPr lang="fr-FR"/>
              <a:t>Obsessions</a:t>
            </a:r>
          </a:p>
          <a:p>
            <a:pPr>
              <a:buFont typeface="Wingdings" pitchFamily="2" charset="2"/>
              <a:buNone/>
            </a:pPr>
            <a:r>
              <a:rPr lang="fr-FR"/>
              <a:t>Pensées </a:t>
            </a:r>
            <a:r>
              <a:rPr lang="fr-FR">
                <a:solidFill>
                  <a:srgbClr val="FF3399"/>
                </a:solidFill>
              </a:rPr>
              <a:t>impulsives </a:t>
            </a:r>
            <a:r>
              <a:rPr lang="fr-FR"/>
              <a:t>ou représentations récurrentes ressenties comme intrusives et inappropriées. Ce ne sont pas de simples, préoccupations , le sujet fait des efforts pour les ignorer ou les réprimer. Elles proviennent de sa propre pensée. </a:t>
            </a:r>
          </a:p>
          <a:p>
            <a:pPr>
              <a:buFont typeface="Wingdings" pitchFamily="2" charset="2"/>
              <a:buNone/>
            </a:pPr>
            <a:endParaRPr lang="fr-FR"/>
          </a:p>
          <a:p>
            <a:pPr>
              <a:buFont typeface="Wingdings" pitchFamily="2" charset="2"/>
              <a:buNone/>
            </a:pPr>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title"/>
          </p:nvPr>
        </p:nvSpPr>
        <p:spPr>
          <a:xfrm>
            <a:off x="457200" y="115888"/>
            <a:ext cx="8229600" cy="1139825"/>
          </a:xfrm>
          <a:noFill/>
          <a:ln/>
        </p:spPr>
        <p:txBody>
          <a:bodyPr>
            <a:normAutofit fontScale="90000"/>
          </a:bodyPr>
          <a:lstStyle/>
          <a:p>
            <a:r>
              <a:rPr lang="fr-FR"/>
              <a:t>TROUBLE OBSESSIONNEL COMPULSIF</a:t>
            </a:r>
          </a:p>
        </p:txBody>
      </p:sp>
      <p:sp>
        <p:nvSpPr>
          <p:cNvPr id="153602" name="Rectangle 2"/>
          <p:cNvSpPr>
            <a:spLocks noGrp="1" noChangeArrowheads="1"/>
          </p:cNvSpPr>
          <p:nvPr>
            <p:ph idx="1"/>
          </p:nvPr>
        </p:nvSpPr>
        <p:spPr>
          <a:xfrm>
            <a:off x="457200" y="1557338"/>
            <a:ext cx="8686800" cy="5111750"/>
          </a:xfrm>
        </p:spPr>
        <p:txBody>
          <a:bodyPr/>
          <a:lstStyle/>
          <a:p>
            <a:r>
              <a:rPr lang="fr-FR"/>
              <a:t>Obsessions</a:t>
            </a:r>
          </a:p>
          <a:p>
            <a:pPr>
              <a:buFont typeface="Wingdings" pitchFamily="2" charset="2"/>
              <a:buNone/>
            </a:pPr>
            <a:r>
              <a:rPr lang="fr-FR"/>
              <a:t>Pensées impulsives ou représentations récurrentes ressenties comme </a:t>
            </a:r>
            <a:r>
              <a:rPr lang="fr-FR">
                <a:solidFill>
                  <a:srgbClr val="FF3399"/>
                </a:solidFill>
              </a:rPr>
              <a:t>intrusives et inappropriées</a:t>
            </a:r>
            <a:r>
              <a:rPr lang="fr-FR"/>
              <a:t>. Ce ne sont pas de simples, préoccupations , le sujet fait des efforts pour les ignorer ou les réprimer. </a:t>
            </a:r>
            <a:r>
              <a:rPr lang="fr-FR">
                <a:solidFill>
                  <a:srgbClr val="FF3399"/>
                </a:solidFill>
              </a:rPr>
              <a:t>Elles proviennent de sa propre pensée. </a:t>
            </a:r>
          </a:p>
          <a:p>
            <a:pPr>
              <a:buFont typeface="Wingdings" pitchFamily="2" charset="2"/>
              <a:buNone/>
            </a:pPr>
            <a:endParaRPr lang="fr-FR">
              <a:solidFill>
                <a:srgbClr val="FF3399"/>
              </a:solidFill>
            </a:endParaRPr>
          </a:p>
          <a:p>
            <a:pPr>
              <a:buFont typeface="Wingdings" pitchFamily="2" charset="2"/>
              <a:buNone/>
            </a:pPr>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title"/>
          </p:nvPr>
        </p:nvSpPr>
        <p:spPr>
          <a:xfrm>
            <a:off x="457200" y="115888"/>
            <a:ext cx="8229600" cy="1139825"/>
          </a:xfrm>
          <a:noFill/>
          <a:ln/>
        </p:spPr>
        <p:txBody>
          <a:bodyPr>
            <a:normAutofit fontScale="90000"/>
          </a:bodyPr>
          <a:lstStyle/>
          <a:p>
            <a:r>
              <a:rPr lang="fr-FR"/>
              <a:t>TROUBLE OBSESSIONNEL COMPULSIF</a:t>
            </a:r>
          </a:p>
        </p:txBody>
      </p:sp>
      <p:sp>
        <p:nvSpPr>
          <p:cNvPr id="152578" name="Rectangle 2"/>
          <p:cNvSpPr>
            <a:spLocks noGrp="1" noChangeArrowheads="1"/>
          </p:cNvSpPr>
          <p:nvPr>
            <p:ph idx="1"/>
          </p:nvPr>
        </p:nvSpPr>
        <p:spPr>
          <a:xfrm>
            <a:off x="457200" y="1773238"/>
            <a:ext cx="8686800" cy="4895850"/>
          </a:xfrm>
        </p:spPr>
        <p:txBody>
          <a:bodyPr/>
          <a:lstStyle/>
          <a:p>
            <a:r>
              <a:rPr lang="fr-FR"/>
              <a:t>Compulsions</a:t>
            </a:r>
          </a:p>
          <a:p>
            <a:pPr>
              <a:buFont typeface="Wingdings" pitchFamily="2" charset="2"/>
              <a:buNone/>
            </a:pPr>
            <a:r>
              <a:rPr lang="fr-FR">
                <a:solidFill>
                  <a:srgbClr val="FF3399"/>
                </a:solidFill>
              </a:rPr>
              <a:t>Comportements répétitifs</a:t>
            </a:r>
            <a:r>
              <a:rPr lang="fr-FR"/>
              <a:t> (lavage des mains, ordonner, vérifier) ou actes mentaux </a:t>
            </a:r>
          </a:p>
          <a:p>
            <a:pPr>
              <a:buFont typeface="Wingdings" pitchFamily="2" charset="2"/>
              <a:buNone/>
            </a:pPr>
            <a:r>
              <a:rPr lang="fr-FR"/>
              <a:t>que le sujet se sent poussé à accomplir en réponse à une obsession ou selon de rituels.</a:t>
            </a:r>
          </a:p>
          <a:p>
            <a:endParaRPr lang="fr-FR"/>
          </a:p>
          <a:p>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p:nvPr>
        </p:nvSpPr>
        <p:spPr>
          <a:xfrm>
            <a:off x="457200" y="115888"/>
            <a:ext cx="8229600" cy="1139825"/>
          </a:xfrm>
          <a:noFill/>
          <a:ln/>
        </p:spPr>
        <p:txBody>
          <a:bodyPr>
            <a:normAutofit fontScale="90000"/>
          </a:bodyPr>
          <a:lstStyle/>
          <a:p>
            <a:r>
              <a:rPr lang="fr-FR"/>
              <a:t>TROUBLE OBSESSIONNEL COMPULSIF</a:t>
            </a:r>
          </a:p>
        </p:txBody>
      </p:sp>
      <p:sp>
        <p:nvSpPr>
          <p:cNvPr id="154626" name="Rectangle 2"/>
          <p:cNvSpPr>
            <a:spLocks noGrp="1" noChangeArrowheads="1"/>
          </p:cNvSpPr>
          <p:nvPr>
            <p:ph idx="1"/>
          </p:nvPr>
        </p:nvSpPr>
        <p:spPr>
          <a:xfrm>
            <a:off x="457200" y="1773238"/>
            <a:ext cx="8686800" cy="4895850"/>
          </a:xfrm>
        </p:spPr>
        <p:txBody>
          <a:bodyPr/>
          <a:lstStyle/>
          <a:p>
            <a:r>
              <a:rPr lang="fr-FR"/>
              <a:t>Compulsions</a:t>
            </a:r>
          </a:p>
          <a:p>
            <a:pPr>
              <a:buFont typeface="Wingdings" pitchFamily="2" charset="2"/>
              <a:buNone/>
            </a:pPr>
            <a:r>
              <a:rPr lang="fr-FR"/>
              <a:t>Comportements répétitifs (lavage des mains, ordonner, vérifier) ou actes mentaux </a:t>
            </a:r>
          </a:p>
          <a:p>
            <a:pPr>
              <a:buFont typeface="Wingdings" pitchFamily="2" charset="2"/>
              <a:buNone/>
            </a:pPr>
            <a:r>
              <a:rPr lang="fr-FR"/>
              <a:t>que le sujet se sent </a:t>
            </a:r>
            <a:r>
              <a:rPr lang="fr-FR">
                <a:solidFill>
                  <a:srgbClr val="FF3399"/>
                </a:solidFill>
              </a:rPr>
              <a:t>poussé à accomplir en réponse à une obsession</a:t>
            </a:r>
            <a:r>
              <a:rPr lang="fr-FR"/>
              <a:t> ou selon de rituels.</a:t>
            </a:r>
          </a:p>
          <a:p>
            <a:endParaRPr lang="fr-FR"/>
          </a:p>
          <a:p>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15888"/>
            <a:ext cx="8229600" cy="1139825"/>
          </a:xfrm>
        </p:spPr>
        <p:txBody>
          <a:bodyPr/>
          <a:lstStyle/>
          <a:p>
            <a:r>
              <a:rPr lang="fr-FR" sz="3600"/>
              <a:t>TROUBLE OBSESSIONNEL COMPULSIF</a:t>
            </a:r>
          </a:p>
        </p:txBody>
      </p:sp>
      <p:sp>
        <p:nvSpPr>
          <p:cNvPr id="128003" name="Rectangle 3"/>
          <p:cNvSpPr>
            <a:spLocks noGrp="1" noChangeArrowheads="1"/>
          </p:cNvSpPr>
          <p:nvPr>
            <p:ph idx="1"/>
          </p:nvPr>
        </p:nvSpPr>
        <p:spPr>
          <a:xfrm>
            <a:off x="323850" y="1268413"/>
            <a:ext cx="8686800" cy="5789612"/>
          </a:xfrm>
        </p:spPr>
        <p:txBody>
          <a:bodyPr/>
          <a:lstStyle/>
          <a:p>
            <a:pPr>
              <a:buFont typeface="Wingdings" pitchFamily="2" charset="2"/>
              <a:buNone/>
            </a:pPr>
            <a:r>
              <a:rPr lang="fr-FR">
                <a:solidFill>
                  <a:srgbClr val="FF3399"/>
                </a:solidFill>
              </a:rPr>
              <a:t>  DIAGNOSTIC POSITIF</a:t>
            </a:r>
            <a:r>
              <a:rPr lang="fr-FR"/>
              <a:t> :</a:t>
            </a:r>
          </a:p>
          <a:p>
            <a:r>
              <a:rPr lang="fr-FR"/>
              <a:t>Obsessions</a:t>
            </a:r>
          </a:p>
          <a:p>
            <a:r>
              <a:rPr lang="fr-FR"/>
              <a:t>Compulsions :</a:t>
            </a:r>
          </a:p>
          <a:p>
            <a:r>
              <a:rPr lang="fr-FR"/>
              <a:t>Ces comportements ou actes mentaux sont destinés à diminuer le sentiment de détresse ou à empêcher un événement ou une situation redoutée.</a:t>
            </a:r>
          </a:p>
          <a:p>
            <a:r>
              <a:rPr lang="fr-FR"/>
              <a:t>Critiqués par le sujet et source dysfonctionnement socio professionnel.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63490" name="AutoShape 2" descr="https://i.skyrock.net/8813/28608813/pics/2905575943_small_1.jpg"/>
          <p:cNvSpPr>
            <a:spLocks noChangeAspect="1" noChangeArrowheads="1"/>
          </p:cNvSpPr>
          <p:nvPr/>
        </p:nvSpPr>
        <p:spPr bwMode="auto">
          <a:xfrm>
            <a:off x="155575" y="-1211263"/>
            <a:ext cx="3810000" cy="2533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3492" name="Picture 4" descr="https://i.skyrock.net/8813/28608813/pics/2905575943_small_1.jpg"/>
          <p:cNvPicPr>
            <a:picLocks noChangeAspect="1" noChangeArrowheads="1"/>
          </p:cNvPicPr>
          <p:nvPr/>
        </p:nvPicPr>
        <p:blipFill>
          <a:blip r:embed="rId2"/>
          <a:srcRect/>
          <a:stretch>
            <a:fillRect/>
          </a:stretch>
        </p:blipFill>
        <p:spPr bwMode="auto">
          <a:xfrm>
            <a:off x="357158" y="571480"/>
            <a:ext cx="8501090" cy="565322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15888"/>
            <a:ext cx="8229600" cy="1139825"/>
          </a:xfrm>
        </p:spPr>
        <p:txBody>
          <a:bodyPr/>
          <a:lstStyle/>
          <a:p>
            <a:r>
              <a:rPr lang="fr-FR" sz="3600"/>
              <a:t>TROUBLE OBSESSIONNEL COMPULSIF</a:t>
            </a:r>
          </a:p>
        </p:txBody>
      </p:sp>
      <p:sp>
        <p:nvSpPr>
          <p:cNvPr id="155651" name="Rectangle 3"/>
          <p:cNvSpPr>
            <a:spLocks noGrp="1" noChangeArrowheads="1"/>
          </p:cNvSpPr>
          <p:nvPr>
            <p:ph idx="1"/>
          </p:nvPr>
        </p:nvSpPr>
        <p:spPr>
          <a:xfrm>
            <a:off x="323850" y="1268413"/>
            <a:ext cx="8686800" cy="5789612"/>
          </a:xfrm>
        </p:spPr>
        <p:txBody>
          <a:bodyPr/>
          <a:lstStyle/>
          <a:p>
            <a:pPr>
              <a:buFont typeface="Wingdings" pitchFamily="2" charset="2"/>
              <a:buNone/>
            </a:pPr>
            <a:r>
              <a:rPr lang="fr-FR">
                <a:solidFill>
                  <a:srgbClr val="FF3399"/>
                </a:solidFill>
              </a:rPr>
              <a:t>  DIAGNOSTIC POSITIF</a:t>
            </a:r>
            <a:r>
              <a:rPr lang="fr-FR"/>
              <a:t> :</a:t>
            </a:r>
          </a:p>
          <a:p>
            <a:r>
              <a:rPr lang="fr-FR"/>
              <a:t>Types :</a:t>
            </a:r>
          </a:p>
          <a:p>
            <a:pPr lvl="1"/>
            <a:r>
              <a:rPr lang="fr-FR"/>
              <a:t>Obsessions idéatives pures, </a:t>
            </a:r>
          </a:p>
          <a:p>
            <a:pPr lvl="1"/>
            <a:r>
              <a:rPr lang="fr-FR"/>
              <a:t>Oublis / Vérifications ,</a:t>
            </a:r>
          </a:p>
          <a:p>
            <a:pPr lvl="1"/>
            <a:r>
              <a:rPr lang="fr-FR"/>
              <a:t>Contamination/lavage</a:t>
            </a:r>
          </a:p>
          <a:p>
            <a:pPr lvl="1"/>
            <a:r>
              <a:rPr lang="fr-FR"/>
              <a:t>Religieux</a:t>
            </a:r>
          </a:p>
          <a:p>
            <a:pPr lvl="1"/>
            <a:endParaRPr lang="fr-FR"/>
          </a:p>
          <a:p>
            <a:pPr lvl="1"/>
            <a:r>
              <a:rPr lang="fr-FR"/>
              <a:t>Phobies d’impulsions,</a:t>
            </a:r>
          </a:p>
          <a:p>
            <a:pPr lvl="1"/>
            <a:r>
              <a:rPr lang="fr-FR"/>
              <a:t>Autres (calculomanie, mnémomanie….)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fr-FR" sz="4000" b="1"/>
              <a:t>ANXIETE GENERALISEE</a:t>
            </a:r>
          </a:p>
        </p:txBody>
      </p:sp>
      <p:sp>
        <p:nvSpPr>
          <p:cNvPr id="115715" name="Rectangle 3"/>
          <p:cNvSpPr>
            <a:spLocks noGrp="1" noChangeArrowheads="1"/>
          </p:cNvSpPr>
          <p:nvPr>
            <p:ph idx="1"/>
          </p:nvPr>
        </p:nvSpPr>
        <p:spPr/>
        <p:txBody>
          <a:bodyPr/>
          <a:lstStyle/>
          <a:p>
            <a:pPr>
              <a:buFont typeface="Wingdings" pitchFamily="2" charset="2"/>
              <a:buNone/>
            </a:pPr>
            <a:r>
              <a:rPr lang="fr-FR">
                <a:solidFill>
                  <a:srgbClr val="FF3399"/>
                </a:solidFill>
              </a:rPr>
              <a:t>DIAGNOSTIC DIFFERENTIEL</a:t>
            </a:r>
            <a:r>
              <a:rPr lang="fr-FR"/>
              <a:t> :</a:t>
            </a:r>
          </a:p>
          <a:p>
            <a:r>
              <a:rPr lang="fr-FR"/>
              <a:t>Trouble panique, anorexie mentale, hypocondrie, phobie, trouble obsessionnel compulsif.</a:t>
            </a:r>
          </a:p>
          <a:p>
            <a:pPr>
              <a:buFont typeface="Wingdings" pitchFamily="2" charset="2"/>
              <a:buNone/>
            </a:pPr>
            <a:endParaRPr lang="fr-FR"/>
          </a:p>
          <a:p>
            <a:r>
              <a:rPr lang="fr-FR"/>
              <a:t>Phéochromocytome, dysthyroidie, prolapsus mitrale, une cardiopathie ischémique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0898" name="Picture 2" descr="https://encrypted-tbn0.gstatic.com/images?q=tbn:ANd9GcTQhxCJwPIo3K_TqdJ_ZFcfYOuoToC94SNuXAmew40s7qP1kETl0g"/>
          <p:cNvPicPr>
            <a:picLocks noChangeAspect="1" noChangeArrowheads="1"/>
          </p:cNvPicPr>
          <p:nvPr/>
        </p:nvPicPr>
        <p:blipFill>
          <a:blip r:embed="rId2"/>
          <a:srcRect/>
          <a:stretch>
            <a:fillRect/>
          </a:stretch>
        </p:blipFill>
        <p:spPr bwMode="auto">
          <a:xfrm>
            <a:off x="0" y="1928802"/>
            <a:ext cx="3495675" cy="3867150"/>
          </a:xfrm>
          <a:prstGeom prst="rect">
            <a:avLst/>
          </a:prstGeom>
          <a:noFill/>
        </p:spPr>
      </p:pic>
      <p:pic>
        <p:nvPicPr>
          <p:cNvPr id="80900" name="Picture 4" descr="https://media.istockphoto.com/photos/rubbish-bin-overflowing-with-of-trash-in-the-uk-picture-id904328100"/>
          <p:cNvPicPr>
            <a:picLocks noChangeAspect="1" noChangeArrowheads="1"/>
          </p:cNvPicPr>
          <p:nvPr/>
        </p:nvPicPr>
        <p:blipFill>
          <a:blip r:embed="rId3"/>
          <a:srcRect/>
          <a:stretch>
            <a:fillRect/>
          </a:stretch>
        </p:blipFill>
        <p:spPr bwMode="auto">
          <a:xfrm>
            <a:off x="3571868" y="716168"/>
            <a:ext cx="4916491" cy="614183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7813"/>
            <a:ext cx="8507413" cy="1139825"/>
          </a:xfrm>
        </p:spPr>
        <p:txBody>
          <a:bodyPr/>
          <a:lstStyle/>
          <a:p>
            <a:r>
              <a:rPr lang="fr-FR" sz="3200"/>
              <a:t>TROUBLE OBSESSIONNEL COMPULSIF</a:t>
            </a:r>
            <a:r>
              <a:rPr lang="fr-FR" sz="3600"/>
              <a:t> </a:t>
            </a:r>
            <a:br>
              <a:rPr lang="fr-FR" sz="3600"/>
            </a:br>
            <a:r>
              <a:rPr lang="fr-FR" sz="3200">
                <a:solidFill>
                  <a:srgbClr val="FF3399"/>
                </a:solidFill>
              </a:rPr>
              <a:t>ÉVOLUTION</a:t>
            </a:r>
          </a:p>
        </p:txBody>
      </p:sp>
      <p:sp>
        <p:nvSpPr>
          <p:cNvPr id="131075" name="Rectangle 3"/>
          <p:cNvSpPr>
            <a:spLocks noGrp="1" noChangeArrowheads="1"/>
          </p:cNvSpPr>
          <p:nvPr>
            <p:ph idx="1"/>
          </p:nvPr>
        </p:nvSpPr>
        <p:spPr/>
        <p:txBody>
          <a:bodyPr/>
          <a:lstStyle/>
          <a:p>
            <a:pPr>
              <a:lnSpc>
                <a:spcPct val="90000"/>
              </a:lnSpc>
              <a:buFont typeface="Wingdings" pitchFamily="2" charset="2"/>
              <a:buNone/>
            </a:pPr>
            <a:r>
              <a:rPr lang="fr-FR">
                <a:solidFill>
                  <a:srgbClr val="FF3399"/>
                </a:solidFill>
              </a:rPr>
              <a:t>COMPLICATIONS:</a:t>
            </a:r>
          </a:p>
          <a:p>
            <a:pPr>
              <a:lnSpc>
                <a:spcPct val="90000"/>
              </a:lnSpc>
              <a:buFont typeface="Wingdings" pitchFamily="2" charset="2"/>
              <a:buNone/>
            </a:pPr>
            <a:r>
              <a:rPr lang="fr-FR"/>
              <a:t>Dépression, mode d’entrée en psychose</a:t>
            </a:r>
          </a:p>
          <a:p>
            <a:pPr>
              <a:lnSpc>
                <a:spcPct val="90000"/>
              </a:lnSpc>
              <a:buFont typeface="Wingdings" pitchFamily="2" charset="2"/>
              <a:buNone/>
            </a:pPr>
            <a:endParaRPr lang="fr-FR"/>
          </a:p>
          <a:p>
            <a:pPr>
              <a:lnSpc>
                <a:spcPct val="90000"/>
              </a:lnSpc>
              <a:buFont typeface="Wingdings" pitchFamily="2" charset="2"/>
              <a:buNone/>
            </a:pPr>
            <a:r>
              <a:rPr lang="fr-FR">
                <a:solidFill>
                  <a:srgbClr val="FF3399"/>
                </a:solidFill>
              </a:rPr>
              <a:t>TRAITEMENT :</a:t>
            </a:r>
          </a:p>
          <a:p>
            <a:pPr>
              <a:lnSpc>
                <a:spcPct val="90000"/>
              </a:lnSpc>
            </a:pPr>
            <a:r>
              <a:rPr lang="fr-FR"/>
              <a:t>Antidépresseurs tri cycliques, ISRS, Nassa (à doses majorées)</a:t>
            </a:r>
          </a:p>
          <a:p>
            <a:pPr>
              <a:lnSpc>
                <a:spcPct val="90000"/>
              </a:lnSpc>
            </a:pPr>
            <a:r>
              <a:rPr lang="fr-FR"/>
              <a:t>Psychothérapie  cognitivo comportementale (exposition avec prévention réponse)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r>
              <a:rPr lang="fr-FR" sz="4000"/>
              <a:t>HYSTERIE</a:t>
            </a:r>
            <a:br>
              <a:rPr lang="fr-FR" sz="4000"/>
            </a:br>
            <a:endParaRPr lang="fr-FR" sz="4000"/>
          </a:p>
        </p:txBody>
      </p:sp>
      <p:sp>
        <p:nvSpPr>
          <p:cNvPr id="132099" name="Rectangle 3"/>
          <p:cNvSpPr>
            <a:spLocks noGrp="1" noChangeArrowheads="1"/>
          </p:cNvSpPr>
          <p:nvPr>
            <p:ph idx="1"/>
          </p:nvPr>
        </p:nvSpPr>
        <p:spPr>
          <a:xfrm>
            <a:off x="179388" y="1196975"/>
            <a:ext cx="8686800" cy="5257800"/>
          </a:xfrm>
        </p:spPr>
        <p:txBody>
          <a:bodyPr/>
          <a:lstStyle/>
          <a:p>
            <a:pPr>
              <a:lnSpc>
                <a:spcPct val="90000"/>
              </a:lnSpc>
            </a:pPr>
            <a:r>
              <a:rPr lang="fr-FR">
                <a:solidFill>
                  <a:srgbClr val="FF3399"/>
                </a:solidFill>
              </a:rPr>
              <a:t>HYSTERIE DE CONVERSION </a:t>
            </a:r>
            <a:r>
              <a:rPr lang="fr-FR"/>
              <a:t>:</a:t>
            </a:r>
          </a:p>
          <a:p>
            <a:pPr>
              <a:lnSpc>
                <a:spcPct val="90000"/>
              </a:lnSpc>
            </a:pPr>
            <a:endParaRPr lang="fr-FR"/>
          </a:p>
          <a:p>
            <a:pPr>
              <a:lnSpc>
                <a:spcPct val="90000"/>
              </a:lnSpc>
            </a:pPr>
            <a:r>
              <a:rPr lang="fr-FR"/>
              <a:t>Les conflits psychiques sont inconsciemment convertis en symptômes qui semblent être physiques, </a:t>
            </a:r>
          </a:p>
          <a:p>
            <a:pPr>
              <a:lnSpc>
                <a:spcPct val="90000"/>
              </a:lnSpc>
            </a:pPr>
            <a:endParaRPr lang="fr-FR"/>
          </a:p>
          <a:p>
            <a:pPr>
              <a:lnSpc>
                <a:spcPct val="90000"/>
              </a:lnSpc>
            </a:pPr>
            <a:r>
              <a:rPr lang="fr-FR"/>
              <a:t>Pas de cause organique identifiable. </a:t>
            </a:r>
          </a:p>
          <a:p>
            <a:pPr>
              <a:lnSpc>
                <a:spcPct val="90000"/>
              </a:lnSpc>
            </a:pPr>
            <a:endParaRPr lang="fr-FR"/>
          </a:p>
          <a:p>
            <a:pPr>
              <a:lnSpc>
                <a:spcPct val="90000"/>
              </a:lnSpc>
            </a:pPr>
            <a:r>
              <a:rPr lang="fr-FR"/>
              <a:t>la paralysie musculaire, la cécité, la surdité et les tremblements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17475"/>
            <a:ext cx="8229600" cy="1008063"/>
          </a:xfrm>
        </p:spPr>
        <p:txBody>
          <a:bodyPr>
            <a:normAutofit fontScale="90000"/>
          </a:bodyPr>
          <a:lstStyle/>
          <a:p>
            <a:r>
              <a:rPr lang="fr-FR" sz="4000"/>
              <a:t>HYSTERIE</a:t>
            </a:r>
            <a:r>
              <a:rPr lang="fr-FR" sz="3200">
                <a:solidFill>
                  <a:srgbClr val="FF3399"/>
                </a:solidFill>
              </a:rPr>
              <a:t> </a:t>
            </a:r>
            <a:br>
              <a:rPr lang="fr-FR" sz="3200">
                <a:solidFill>
                  <a:srgbClr val="FF3399"/>
                </a:solidFill>
              </a:rPr>
            </a:br>
            <a:r>
              <a:rPr lang="fr-FR" sz="3200">
                <a:solidFill>
                  <a:srgbClr val="FF3399"/>
                </a:solidFill>
              </a:rPr>
              <a:t>LES REACTIONS DISSOCIATIVES</a:t>
            </a:r>
          </a:p>
        </p:txBody>
      </p:sp>
      <p:sp>
        <p:nvSpPr>
          <p:cNvPr id="133123" name="Rectangle 3"/>
          <p:cNvSpPr>
            <a:spLocks noGrp="1" noChangeArrowheads="1"/>
          </p:cNvSpPr>
          <p:nvPr>
            <p:ph idx="1"/>
          </p:nvPr>
        </p:nvSpPr>
        <p:spPr>
          <a:xfrm>
            <a:off x="457200" y="1268413"/>
            <a:ext cx="8686800" cy="4970462"/>
          </a:xfrm>
        </p:spPr>
        <p:txBody>
          <a:bodyPr/>
          <a:lstStyle/>
          <a:p>
            <a:pPr>
              <a:buFont typeface="Wingdings" pitchFamily="2" charset="2"/>
              <a:buNone/>
            </a:pPr>
            <a:endParaRPr lang="fr-FR"/>
          </a:p>
          <a:p>
            <a:r>
              <a:rPr lang="fr-FR"/>
              <a:t>Les patients peuvent se comporter de façon étrange à l'égard des autres. </a:t>
            </a:r>
          </a:p>
          <a:p>
            <a:endParaRPr lang="fr-FR"/>
          </a:p>
          <a:p>
            <a:r>
              <a:rPr lang="fr-FR"/>
              <a:t>Dissociation de la personnalité, la mémoire ou les fugues.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117475"/>
            <a:ext cx="8229600" cy="1008063"/>
          </a:xfrm>
        </p:spPr>
        <p:txBody>
          <a:bodyPr>
            <a:normAutofit fontScale="90000"/>
          </a:bodyPr>
          <a:lstStyle/>
          <a:p>
            <a:r>
              <a:rPr lang="fr-FR"/>
              <a:t>HYSTERIE</a:t>
            </a:r>
            <a:r>
              <a:rPr lang="fr-FR" sz="3600">
                <a:solidFill>
                  <a:srgbClr val="FF3399"/>
                </a:solidFill>
              </a:rPr>
              <a:t> </a:t>
            </a:r>
            <a:br>
              <a:rPr lang="fr-FR" sz="3600">
                <a:solidFill>
                  <a:srgbClr val="FF3399"/>
                </a:solidFill>
              </a:rPr>
            </a:br>
            <a:r>
              <a:rPr lang="fr-FR" sz="3600">
                <a:solidFill>
                  <a:srgbClr val="FF3399"/>
                </a:solidFill>
              </a:rPr>
              <a:t>LES REACTIONS DISSOCIATIVES</a:t>
            </a:r>
          </a:p>
        </p:txBody>
      </p:sp>
      <p:sp>
        <p:nvSpPr>
          <p:cNvPr id="156675" name="Rectangle 3"/>
          <p:cNvSpPr>
            <a:spLocks noGrp="1" noChangeArrowheads="1"/>
          </p:cNvSpPr>
          <p:nvPr>
            <p:ph idx="1"/>
          </p:nvPr>
        </p:nvSpPr>
        <p:spPr>
          <a:xfrm>
            <a:off x="457200" y="1700213"/>
            <a:ext cx="8686800" cy="4538662"/>
          </a:xfrm>
        </p:spPr>
        <p:txBody>
          <a:bodyPr/>
          <a:lstStyle/>
          <a:p>
            <a:pPr>
              <a:lnSpc>
                <a:spcPct val="130000"/>
              </a:lnSpc>
              <a:buFont typeface="Wingdings" pitchFamily="2" charset="2"/>
              <a:buNone/>
            </a:pPr>
            <a:r>
              <a:rPr lang="fr-FR" sz="2800"/>
              <a:t>Fugue:</a:t>
            </a:r>
          </a:p>
          <a:p>
            <a:pPr>
              <a:lnSpc>
                <a:spcPct val="130000"/>
              </a:lnSpc>
            </a:pPr>
            <a:endParaRPr lang="fr-FR" sz="2800"/>
          </a:p>
          <a:p>
            <a:pPr>
              <a:lnSpc>
                <a:spcPct val="130000"/>
              </a:lnSpc>
            </a:pPr>
            <a:r>
              <a:rPr lang="fr-FR" sz="2800"/>
              <a:t> l'individu quitte soudainement sa maison, </a:t>
            </a:r>
          </a:p>
          <a:p>
            <a:pPr>
              <a:lnSpc>
                <a:spcPct val="130000"/>
              </a:lnSpc>
            </a:pPr>
            <a:r>
              <a:rPr lang="fr-FR" sz="2800"/>
              <a:t>prend éventuellement une nouvelle identité </a:t>
            </a:r>
          </a:p>
          <a:p>
            <a:pPr>
              <a:lnSpc>
                <a:spcPct val="130000"/>
              </a:lnSpc>
            </a:pPr>
            <a:r>
              <a:rPr lang="fr-FR" sz="2800"/>
              <a:t>et n'a pas souvenir de son passé. </a:t>
            </a:r>
          </a:p>
          <a:p>
            <a:pPr>
              <a:lnSpc>
                <a:spcPct val="130000"/>
              </a:lnSpc>
              <a:buFont typeface="Wingdings" pitchFamily="2" charset="2"/>
              <a:buNone/>
            </a:pPr>
            <a:endParaRPr lang="fr-FR" sz="2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fr-FR" sz="4000"/>
              <a:t>HYSTERIE </a:t>
            </a:r>
            <a:br>
              <a:rPr lang="fr-FR" sz="4000"/>
            </a:br>
            <a:r>
              <a:rPr lang="fr-FR" sz="4000"/>
              <a:t>TRAITEMENT</a:t>
            </a:r>
          </a:p>
        </p:txBody>
      </p:sp>
      <p:sp>
        <p:nvSpPr>
          <p:cNvPr id="134147" name="Rectangle 3"/>
          <p:cNvSpPr>
            <a:spLocks noGrp="1" noChangeArrowheads="1"/>
          </p:cNvSpPr>
          <p:nvPr>
            <p:ph idx="1"/>
          </p:nvPr>
        </p:nvSpPr>
        <p:spPr/>
        <p:txBody>
          <a:bodyPr/>
          <a:lstStyle/>
          <a:p>
            <a:r>
              <a:rPr lang="fr-FR" sz="2800"/>
              <a:t>Cure psychanalytique </a:t>
            </a:r>
          </a:p>
          <a:p>
            <a:endParaRPr lang="fr-FR" sz="2800"/>
          </a:p>
          <a:p>
            <a:r>
              <a:rPr lang="fr-FR" sz="2800"/>
              <a:t>Relaxation</a:t>
            </a:r>
          </a:p>
          <a:p>
            <a:endParaRPr lang="fr-FR" sz="2800"/>
          </a:p>
          <a:p>
            <a:r>
              <a:rPr lang="fr-FR" sz="2800"/>
              <a:t>Approche cognitivo comportementale</a:t>
            </a:r>
          </a:p>
          <a:p>
            <a:pPr>
              <a:buFont typeface="Wingdings" pitchFamily="2" charset="2"/>
              <a:buNone/>
            </a:pPr>
            <a:r>
              <a:rPr lang="fr-FR" sz="2800"/>
              <a:t>(Mentalisation, éviter les bénéfices secondaires).</a:t>
            </a:r>
          </a:p>
          <a:p>
            <a:pPr>
              <a:buFont typeface="Wingdings" pitchFamily="2" charset="2"/>
              <a:buNone/>
            </a:pPr>
            <a:endParaRPr lang="fr-FR" sz="2800"/>
          </a:p>
          <a:p>
            <a:r>
              <a:rPr lang="fr-FR" sz="2800"/>
              <a:t>Chimiothérapie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fr-FR" sz="4000" b="1"/>
              <a:t>ETAT DE STRESS POST TRAUMATIQUE (PTSD</a:t>
            </a:r>
            <a:r>
              <a:rPr lang="fr-FR" sz="4000"/>
              <a:t>)</a:t>
            </a:r>
          </a:p>
        </p:txBody>
      </p:sp>
      <p:sp>
        <p:nvSpPr>
          <p:cNvPr id="135171" name="Rectangle 3"/>
          <p:cNvSpPr>
            <a:spLocks noGrp="1" noChangeArrowheads="1"/>
          </p:cNvSpPr>
          <p:nvPr>
            <p:ph idx="1"/>
          </p:nvPr>
        </p:nvSpPr>
        <p:spPr>
          <a:xfrm>
            <a:off x="357158" y="1500174"/>
            <a:ext cx="8229600" cy="4852987"/>
          </a:xfrm>
        </p:spPr>
        <p:txBody>
          <a:bodyPr/>
          <a:lstStyle/>
          <a:p>
            <a:pPr>
              <a:lnSpc>
                <a:spcPct val="90000"/>
              </a:lnSpc>
            </a:pPr>
            <a:r>
              <a:rPr lang="fr-FR" dirty="0" smtClean="0"/>
              <a:t>Antiquité</a:t>
            </a:r>
          </a:p>
          <a:p>
            <a:pPr>
              <a:lnSpc>
                <a:spcPct val="90000"/>
              </a:lnSpc>
            </a:pPr>
            <a:endParaRPr lang="fr-FR" dirty="0" smtClean="0"/>
          </a:p>
          <a:p>
            <a:pPr>
              <a:lnSpc>
                <a:spcPct val="90000"/>
              </a:lnSpc>
            </a:pPr>
            <a:r>
              <a:rPr lang="fr-FR" dirty="0" smtClean="0"/>
              <a:t>Reconnu </a:t>
            </a:r>
            <a:r>
              <a:rPr lang="fr-FR" dirty="0"/>
              <a:t>fin du XIXe siècle : névrose de guerre</a:t>
            </a:r>
            <a:r>
              <a:rPr lang="fr-FR" dirty="0" smtClean="0"/>
              <a:t>.</a:t>
            </a:r>
          </a:p>
          <a:p>
            <a:pPr>
              <a:lnSpc>
                <a:spcPct val="90000"/>
              </a:lnSpc>
            </a:pPr>
            <a:endParaRPr lang="fr-FR" dirty="0"/>
          </a:p>
          <a:p>
            <a:pPr>
              <a:lnSpc>
                <a:spcPct val="90000"/>
              </a:lnSpc>
            </a:pPr>
            <a:r>
              <a:rPr lang="fr-FR" dirty="0" err="1"/>
              <a:t>Crocq</a:t>
            </a:r>
            <a:r>
              <a:rPr lang="fr-FR" dirty="0"/>
              <a:t> (2e guerre mondiale</a:t>
            </a:r>
            <a:r>
              <a:rPr lang="fr-FR" dirty="0" smtClean="0"/>
              <a:t>).</a:t>
            </a:r>
          </a:p>
          <a:p>
            <a:pPr>
              <a:lnSpc>
                <a:spcPct val="90000"/>
              </a:lnSpc>
            </a:pPr>
            <a:endParaRPr lang="fr-FR" dirty="0"/>
          </a:p>
          <a:p>
            <a:pPr>
              <a:lnSpc>
                <a:spcPct val="90000"/>
              </a:lnSpc>
            </a:pPr>
            <a:r>
              <a:rPr lang="fr-FR" dirty="0"/>
              <a:t> D’autres travaux ; Franz Fanon (guerre d’Algérie), </a:t>
            </a:r>
          </a:p>
          <a:p>
            <a:pPr>
              <a:lnSpc>
                <a:spcPct val="90000"/>
              </a:lnSpc>
              <a:buFont typeface="Wingdings" pitchFamily="2" charset="2"/>
              <a:buNone/>
            </a:pPr>
            <a:r>
              <a:rPr lang="fr-FR" dirty="0" smtClean="0"/>
              <a:t>.</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fr-FR" sz="4000" b="1"/>
              <a:t>ETAT DE STRESS POST TRAUMATIQUE (PTSD</a:t>
            </a:r>
            <a:r>
              <a:rPr lang="fr-FR" sz="4000"/>
              <a:t>)</a:t>
            </a:r>
          </a:p>
        </p:txBody>
      </p:sp>
      <p:sp>
        <p:nvSpPr>
          <p:cNvPr id="135171" name="Rectangle 3"/>
          <p:cNvSpPr>
            <a:spLocks noGrp="1" noChangeArrowheads="1"/>
          </p:cNvSpPr>
          <p:nvPr>
            <p:ph idx="1"/>
          </p:nvPr>
        </p:nvSpPr>
        <p:spPr>
          <a:xfrm>
            <a:off x="457200" y="1744663"/>
            <a:ext cx="8229600" cy="4852987"/>
          </a:xfrm>
        </p:spPr>
        <p:txBody>
          <a:bodyPr/>
          <a:lstStyle/>
          <a:p>
            <a:pPr>
              <a:lnSpc>
                <a:spcPct val="90000"/>
              </a:lnSpc>
              <a:buFont typeface="Wingdings" pitchFamily="2" charset="2"/>
              <a:buNone/>
            </a:pPr>
            <a:r>
              <a:rPr lang="fr-FR" dirty="0" smtClean="0"/>
              <a:t>DSM </a:t>
            </a:r>
            <a:r>
              <a:rPr lang="fr-FR" dirty="0"/>
              <a:t>III (vétérans du Vietnam) .</a:t>
            </a:r>
          </a:p>
          <a:p>
            <a:pPr>
              <a:lnSpc>
                <a:spcPct val="90000"/>
              </a:lnSpc>
            </a:pPr>
            <a:r>
              <a:rPr lang="fr-FR" dirty="0"/>
              <a:t>Extension de la pathologie en dehors des situations de guerre ont aboutit au PTSD selon le DSM IV .</a:t>
            </a:r>
          </a:p>
        </p:txBody>
      </p:sp>
      <p:pic>
        <p:nvPicPr>
          <p:cNvPr id="11266" name="Picture 2" descr="http://www.quotemaster.org/images/02/02ee50517019642ec0bf77c6b4f4a786.jpg"/>
          <p:cNvPicPr>
            <a:picLocks noChangeAspect="1" noChangeArrowheads="1"/>
          </p:cNvPicPr>
          <p:nvPr/>
        </p:nvPicPr>
        <p:blipFill>
          <a:blip r:embed="rId2"/>
          <a:srcRect/>
          <a:stretch>
            <a:fillRect/>
          </a:stretch>
        </p:blipFill>
        <p:spPr bwMode="auto">
          <a:xfrm>
            <a:off x="3214678" y="3343274"/>
            <a:ext cx="4829175" cy="351472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Guerre </a:t>
            </a:r>
            <a:endParaRPr lang="fr-FR" dirty="0"/>
          </a:p>
        </p:txBody>
      </p:sp>
      <p:sp>
        <p:nvSpPr>
          <p:cNvPr id="3" name="Espace réservé du contenu 2"/>
          <p:cNvSpPr>
            <a:spLocks noGrp="1"/>
          </p:cNvSpPr>
          <p:nvPr>
            <p:ph idx="1"/>
          </p:nvPr>
        </p:nvSpPr>
        <p:spPr/>
        <p:txBody>
          <a:bodyPr/>
          <a:lstStyle/>
          <a:p>
            <a:endParaRPr lang="fr-FR"/>
          </a:p>
        </p:txBody>
      </p:sp>
      <p:pic>
        <p:nvPicPr>
          <p:cNvPr id="4" name="Picture 10" descr="Résultat de recherche d'images pour &quot;alep avant après&quot;"/>
          <p:cNvPicPr>
            <a:picLocks noChangeAspect="1" noChangeArrowheads="1"/>
          </p:cNvPicPr>
          <p:nvPr/>
        </p:nvPicPr>
        <p:blipFill>
          <a:blip r:embed="rId2"/>
          <a:srcRect/>
          <a:stretch>
            <a:fillRect/>
          </a:stretch>
        </p:blipFill>
        <p:spPr bwMode="auto">
          <a:xfrm>
            <a:off x="-249695" y="1428736"/>
            <a:ext cx="9393695" cy="5286412"/>
          </a:xfrm>
          <a:prstGeom prst="rect">
            <a:avLst/>
          </a:prstGeom>
          <a:noFill/>
        </p:spPr>
      </p:pic>
      <p:pic>
        <p:nvPicPr>
          <p:cNvPr id="79874" name="Picture 2" descr="Résultat de recherche d'images pour &quot;char&quot;"/>
          <p:cNvPicPr>
            <a:picLocks noChangeAspect="1" noChangeArrowheads="1"/>
          </p:cNvPicPr>
          <p:nvPr/>
        </p:nvPicPr>
        <p:blipFill>
          <a:blip r:embed="rId3"/>
          <a:srcRect/>
          <a:stretch>
            <a:fillRect/>
          </a:stretch>
        </p:blipFill>
        <p:spPr bwMode="auto">
          <a:xfrm>
            <a:off x="-714412" y="1428736"/>
            <a:ext cx="6143668" cy="521495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77826" name="AutoShape 2" descr="Résultat de recherche d'images pour &quot;séis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28" name="Picture 4" descr="Résultat de recherche d'images pour &quot;séisme&quot;"/>
          <p:cNvPicPr>
            <a:picLocks noChangeAspect="1" noChangeArrowheads="1"/>
          </p:cNvPicPr>
          <p:nvPr/>
        </p:nvPicPr>
        <p:blipFill>
          <a:blip r:embed="rId2"/>
          <a:srcRect/>
          <a:stretch>
            <a:fillRect/>
          </a:stretch>
        </p:blipFill>
        <p:spPr bwMode="auto">
          <a:xfrm>
            <a:off x="4083283" y="3357562"/>
            <a:ext cx="5060717" cy="3500438"/>
          </a:xfrm>
          <a:prstGeom prst="rect">
            <a:avLst/>
          </a:prstGeom>
          <a:noFill/>
        </p:spPr>
      </p:pic>
      <p:pic>
        <p:nvPicPr>
          <p:cNvPr id="77830" name="Picture 6" descr="https://www.dakaractu.com/photo/art/grande/10089770-16419085.jpg?v=1472041276"/>
          <p:cNvPicPr>
            <a:picLocks noChangeAspect="1" noChangeArrowheads="1"/>
          </p:cNvPicPr>
          <p:nvPr/>
        </p:nvPicPr>
        <p:blipFill>
          <a:blip r:embed="rId3"/>
          <a:srcRect/>
          <a:stretch>
            <a:fillRect/>
          </a:stretch>
        </p:blipFill>
        <p:spPr bwMode="auto">
          <a:xfrm>
            <a:off x="2000232" y="0"/>
            <a:ext cx="4829175" cy="3219451"/>
          </a:xfrm>
          <a:prstGeom prst="rect">
            <a:avLst/>
          </a:prstGeom>
          <a:noFill/>
        </p:spPr>
      </p:pic>
      <p:pic>
        <p:nvPicPr>
          <p:cNvPr id="77832" name="Picture 8" descr="https://www.fratmat.info/media/k2/items/cache/c7055c447e5a8f063c10972eaf9ec894_XL.jpg"/>
          <p:cNvPicPr>
            <a:picLocks noChangeAspect="1" noChangeArrowheads="1"/>
          </p:cNvPicPr>
          <p:nvPr/>
        </p:nvPicPr>
        <p:blipFill>
          <a:blip r:embed="rId4"/>
          <a:srcRect/>
          <a:stretch>
            <a:fillRect/>
          </a:stretch>
        </p:blipFill>
        <p:spPr bwMode="auto">
          <a:xfrm>
            <a:off x="0" y="3571876"/>
            <a:ext cx="4829175" cy="36099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4450"/>
            <a:ext cx="8229600" cy="1139825"/>
          </a:xfrm>
        </p:spPr>
        <p:txBody>
          <a:bodyPr/>
          <a:lstStyle/>
          <a:p>
            <a:r>
              <a:rPr lang="fr-FR" b="1"/>
              <a:t>ÉVOLUTION</a:t>
            </a:r>
          </a:p>
        </p:txBody>
      </p:sp>
      <p:sp>
        <p:nvSpPr>
          <p:cNvPr id="116739" name="Rectangle 3"/>
          <p:cNvSpPr>
            <a:spLocks noGrp="1" noChangeArrowheads="1"/>
          </p:cNvSpPr>
          <p:nvPr>
            <p:ph idx="1"/>
          </p:nvPr>
        </p:nvSpPr>
        <p:spPr>
          <a:xfrm>
            <a:off x="214282" y="1600200"/>
            <a:ext cx="8686800" cy="4525963"/>
          </a:xfrm>
        </p:spPr>
        <p:txBody>
          <a:bodyPr>
            <a:normAutofit/>
          </a:bodyPr>
          <a:lstStyle/>
          <a:p>
            <a:pPr>
              <a:lnSpc>
                <a:spcPct val="90000"/>
              </a:lnSpc>
              <a:buFont typeface="Wingdings" pitchFamily="2" charset="2"/>
              <a:buNone/>
            </a:pPr>
            <a:r>
              <a:rPr lang="fr-FR" dirty="0">
                <a:solidFill>
                  <a:srgbClr val="FF3399"/>
                </a:solidFill>
              </a:rPr>
              <a:t>COMPLICATIONS</a:t>
            </a:r>
            <a:r>
              <a:rPr lang="fr-FR" dirty="0"/>
              <a:t> :</a:t>
            </a:r>
          </a:p>
          <a:p>
            <a:pPr>
              <a:lnSpc>
                <a:spcPct val="90000"/>
              </a:lnSpc>
            </a:pPr>
            <a:r>
              <a:rPr lang="fr-FR" dirty="0"/>
              <a:t>Dépression , conduites toxicomaniaques.</a:t>
            </a:r>
          </a:p>
          <a:p>
            <a:pPr>
              <a:lnSpc>
                <a:spcPct val="90000"/>
              </a:lnSpc>
            </a:pPr>
            <a:endParaRPr lang="fr-FR" dirty="0"/>
          </a:p>
          <a:p>
            <a:pPr>
              <a:lnSpc>
                <a:spcPct val="90000"/>
              </a:lnSpc>
              <a:buFont typeface="Wingdings" pitchFamily="2" charset="2"/>
              <a:buNone/>
            </a:pPr>
            <a:r>
              <a:rPr lang="fr-FR" dirty="0">
                <a:solidFill>
                  <a:srgbClr val="FF3399"/>
                </a:solidFill>
              </a:rPr>
              <a:t>TRAITEMENT</a:t>
            </a:r>
            <a:r>
              <a:rPr lang="fr-FR" dirty="0"/>
              <a:t> :</a:t>
            </a:r>
          </a:p>
          <a:p>
            <a:pPr>
              <a:lnSpc>
                <a:spcPct val="90000"/>
              </a:lnSpc>
            </a:pPr>
            <a:r>
              <a:rPr lang="fr-FR" dirty="0" err="1"/>
              <a:t>Paroxétine</a:t>
            </a:r>
            <a:r>
              <a:rPr lang="fr-FR" dirty="0"/>
              <a:t> ou </a:t>
            </a:r>
            <a:r>
              <a:rPr lang="fr-FR" dirty="0" err="1"/>
              <a:t>escitalopram</a:t>
            </a:r>
            <a:r>
              <a:rPr lang="fr-FR" dirty="0"/>
              <a:t> 6 mois </a:t>
            </a:r>
          </a:p>
          <a:p>
            <a:pPr>
              <a:lnSpc>
                <a:spcPct val="90000"/>
              </a:lnSpc>
            </a:pPr>
            <a:r>
              <a:rPr lang="fr-FR" dirty="0"/>
              <a:t>avec un </a:t>
            </a:r>
            <a:r>
              <a:rPr lang="fr-FR" dirty="0" smtClean="0"/>
              <a:t>anxiolytique antihistaminique </a:t>
            </a:r>
            <a:r>
              <a:rPr lang="fr-FR" dirty="0"/>
              <a:t>5 à 7 jours.</a:t>
            </a:r>
          </a:p>
          <a:p>
            <a:pPr>
              <a:lnSpc>
                <a:spcPct val="90000"/>
              </a:lnSpc>
            </a:pPr>
            <a:r>
              <a:rPr lang="fr-FR" dirty="0"/>
              <a:t>Thérapies comportementales : relaxation et gestion du stress.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r-FR" sz="4000" b="1"/>
              <a:t>PTSD DESCRIPTION CLINIQUE</a:t>
            </a:r>
          </a:p>
        </p:txBody>
      </p:sp>
      <p:sp>
        <p:nvSpPr>
          <p:cNvPr id="136195" name="Rectangle 3"/>
          <p:cNvSpPr>
            <a:spLocks noGrp="1" noChangeArrowheads="1"/>
          </p:cNvSpPr>
          <p:nvPr>
            <p:ph idx="1"/>
          </p:nvPr>
        </p:nvSpPr>
        <p:spPr>
          <a:xfrm>
            <a:off x="457200" y="1268413"/>
            <a:ext cx="8229600" cy="4525962"/>
          </a:xfrm>
        </p:spPr>
        <p:txBody>
          <a:bodyPr>
            <a:normAutofit lnSpcReduction="10000"/>
          </a:bodyPr>
          <a:lstStyle/>
          <a:p>
            <a:pPr>
              <a:lnSpc>
                <a:spcPct val="90000"/>
              </a:lnSpc>
              <a:buFont typeface="Wingdings" pitchFamily="2" charset="2"/>
              <a:buNone/>
            </a:pPr>
            <a:endParaRPr lang="fr-FR" sz="2800"/>
          </a:p>
          <a:p>
            <a:pPr>
              <a:lnSpc>
                <a:spcPct val="90000"/>
              </a:lnSpc>
            </a:pPr>
            <a:r>
              <a:rPr lang="fr-FR" sz="2800"/>
              <a:t>A :Le sujet exposé à un événement traumatisant 2 éléments suivants sont existants :</a:t>
            </a:r>
          </a:p>
          <a:p>
            <a:pPr>
              <a:lnSpc>
                <a:spcPct val="90000"/>
              </a:lnSpc>
            </a:pPr>
            <a:r>
              <a:rPr lang="fr-FR" sz="2800"/>
              <a:t>1 le sujet a été confronté à un ou des événements où des individus ont pu mourir ou être très gravement blessé ou ont été menacés de mort ou de blessures graves </a:t>
            </a:r>
          </a:p>
          <a:p>
            <a:pPr>
              <a:lnSpc>
                <a:spcPct val="90000"/>
              </a:lnSpc>
            </a:pPr>
            <a:endParaRPr lang="fr-FR" sz="2800"/>
          </a:p>
          <a:p>
            <a:pPr>
              <a:lnSpc>
                <a:spcPct val="90000"/>
              </a:lnSpc>
            </a:pPr>
            <a:r>
              <a:rPr lang="fr-FR" sz="2800"/>
              <a:t>2 la réaction du sujet à l’événement s’est traduite par une peur intense, un sentiment d’impuissance ou d’horreur.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6988"/>
            <a:ext cx="8229600" cy="1139826"/>
          </a:xfrm>
        </p:spPr>
        <p:txBody>
          <a:bodyPr>
            <a:normAutofit fontScale="90000"/>
          </a:bodyPr>
          <a:lstStyle/>
          <a:p>
            <a:r>
              <a:rPr lang="fr-FR" sz="4000" b="1"/>
              <a:t>PTSD</a:t>
            </a:r>
            <a:r>
              <a:rPr lang="fr-FR" sz="4000"/>
              <a:t> </a:t>
            </a:r>
            <a:br>
              <a:rPr lang="fr-FR" sz="4000"/>
            </a:br>
            <a:r>
              <a:rPr lang="fr-FR" sz="4000"/>
              <a:t>Reviviscence</a:t>
            </a:r>
          </a:p>
        </p:txBody>
      </p:sp>
      <p:sp>
        <p:nvSpPr>
          <p:cNvPr id="137219" name="Rectangle 3"/>
          <p:cNvSpPr>
            <a:spLocks noGrp="1" noChangeArrowheads="1"/>
          </p:cNvSpPr>
          <p:nvPr>
            <p:ph idx="1"/>
          </p:nvPr>
        </p:nvSpPr>
        <p:spPr>
          <a:xfrm>
            <a:off x="457200" y="1081088"/>
            <a:ext cx="8229600" cy="5876925"/>
          </a:xfrm>
        </p:spPr>
        <p:txBody>
          <a:bodyPr/>
          <a:lstStyle/>
          <a:p>
            <a:pPr>
              <a:lnSpc>
                <a:spcPct val="90000"/>
              </a:lnSpc>
            </a:pPr>
            <a:r>
              <a:rPr lang="fr-FR" sz="2800"/>
              <a:t>B : L’événement traumatique est constamment revécu de l’une ou de plusieurs des façons suivantes :</a:t>
            </a:r>
          </a:p>
          <a:p>
            <a:pPr>
              <a:lnSpc>
                <a:spcPct val="90000"/>
              </a:lnSpc>
            </a:pPr>
            <a:r>
              <a:rPr lang="fr-FR" sz="2800"/>
              <a:t>1 souvenirs répétitifs ou envahissants </a:t>
            </a:r>
          </a:p>
          <a:p>
            <a:pPr>
              <a:lnSpc>
                <a:spcPct val="90000"/>
              </a:lnSpc>
            </a:pPr>
            <a:r>
              <a:rPr lang="fr-FR" sz="2800"/>
              <a:t>2 Rêves répétitifs de l’événement.</a:t>
            </a:r>
          </a:p>
          <a:p>
            <a:pPr>
              <a:lnSpc>
                <a:spcPct val="90000"/>
              </a:lnSpc>
            </a:pPr>
            <a:r>
              <a:rPr lang="fr-FR" sz="2800"/>
              <a:t>3 impression comme si l’événement traumatique allait se reproduire.</a:t>
            </a:r>
          </a:p>
          <a:p>
            <a:pPr>
              <a:lnSpc>
                <a:spcPct val="90000"/>
              </a:lnSpc>
            </a:pPr>
            <a:r>
              <a:rPr lang="fr-FR" sz="2800"/>
              <a:t>4 sentiment intense de détresse psychique lors de l’exposition à des indices internes ou externes évoquant ou ressemblant à un aspect de l’événement.</a:t>
            </a:r>
          </a:p>
          <a:p>
            <a:pPr>
              <a:lnSpc>
                <a:spcPct val="90000"/>
              </a:lnSpc>
            </a:pPr>
            <a:r>
              <a:rPr lang="fr-FR" sz="2800"/>
              <a:t>5 réactivité physique lors de l’exposition à des indices rappelant l »événement.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8850" name="Picture 2" descr="https://www.hospitalia.fr/photo/art/grande/22465035-25159093.jpg?v=1527177286"/>
          <p:cNvPicPr>
            <a:picLocks noChangeAspect="1" noChangeArrowheads="1"/>
          </p:cNvPicPr>
          <p:nvPr/>
        </p:nvPicPr>
        <p:blipFill>
          <a:blip r:embed="rId2"/>
          <a:srcRect/>
          <a:stretch>
            <a:fillRect/>
          </a:stretch>
        </p:blipFill>
        <p:spPr bwMode="auto">
          <a:xfrm>
            <a:off x="357158" y="0"/>
            <a:ext cx="6286544" cy="4302625"/>
          </a:xfrm>
          <a:prstGeom prst="rect">
            <a:avLst/>
          </a:prstGeom>
          <a:noFill/>
        </p:spPr>
      </p:pic>
      <p:pic>
        <p:nvPicPr>
          <p:cNvPr id="78852" name="Picture 4" descr="https://humanis.com/sites/default/files/img1046-photo-difference-hopital-public-clinique-privee.jpg"/>
          <p:cNvPicPr>
            <a:picLocks noChangeAspect="1" noChangeArrowheads="1"/>
          </p:cNvPicPr>
          <p:nvPr/>
        </p:nvPicPr>
        <p:blipFill>
          <a:blip r:embed="rId3"/>
          <a:srcRect/>
          <a:stretch>
            <a:fillRect/>
          </a:stretch>
        </p:blipFill>
        <p:spPr bwMode="auto">
          <a:xfrm>
            <a:off x="4572000" y="3238500"/>
            <a:ext cx="4829175" cy="36195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fr-FR" sz="4000" b="1"/>
              <a:t>PTSD</a:t>
            </a:r>
            <a:r>
              <a:rPr lang="fr-FR" sz="4000"/>
              <a:t>  </a:t>
            </a:r>
            <a:br>
              <a:rPr lang="fr-FR" sz="4000"/>
            </a:br>
            <a:r>
              <a:rPr lang="fr-FR" sz="4000"/>
              <a:t>C Evitement</a:t>
            </a:r>
          </a:p>
        </p:txBody>
      </p:sp>
      <p:sp>
        <p:nvSpPr>
          <p:cNvPr id="138243" name="Rectangle 3"/>
          <p:cNvSpPr>
            <a:spLocks noGrp="1" noChangeArrowheads="1"/>
          </p:cNvSpPr>
          <p:nvPr>
            <p:ph idx="1"/>
          </p:nvPr>
        </p:nvSpPr>
        <p:spPr>
          <a:xfrm>
            <a:off x="457200" y="1600200"/>
            <a:ext cx="8229600" cy="5257800"/>
          </a:xfrm>
        </p:spPr>
        <p:txBody>
          <a:bodyPr/>
          <a:lstStyle/>
          <a:p>
            <a:pPr>
              <a:lnSpc>
                <a:spcPct val="80000"/>
              </a:lnSpc>
            </a:pPr>
            <a:r>
              <a:rPr lang="fr-FR" sz="2800"/>
              <a:t>Au moins 3 des manifestations suivantes :</a:t>
            </a:r>
          </a:p>
          <a:p>
            <a:pPr>
              <a:lnSpc>
                <a:spcPct val="80000"/>
              </a:lnSpc>
            </a:pPr>
            <a:r>
              <a:rPr lang="fr-FR" sz="2800"/>
              <a:t>1 Effort pour éviter les pensées sentiments ou conversations associés au traumatisme.</a:t>
            </a:r>
          </a:p>
          <a:p>
            <a:pPr>
              <a:lnSpc>
                <a:spcPct val="80000"/>
              </a:lnSpc>
            </a:pPr>
            <a:r>
              <a:rPr lang="fr-FR" sz="2800"/>
              <a:t>2 Effort pour éviter les endroits, activités ou gens évoquant le traumatisme.</a:t>
            </a:r>
          </a:p>
          <a:p>
            <a:pPr>
              <a:lnSpc>
                <a:spcPct val="80000"/>
              </a:lnSpc>
            </a:pPr>
            <a:r>
              <a:rPr lang="fr-FR" sz="2800"/>
              <a:t>3 incapacité de se  rappeler d’un aspect important du traumatisme.</a:t>
            </a:r>
          </a:p>
          <a:p>
            <a:pPr>
              <a:lnSpc>
                <a:spcPct val="80000"/>
              </a:lnSpc>
            </a:pPr>
            <a:r>
              <a:rPr lang="fr-FR" sz="2800"/>
              <a:t>4 réduction nette de l’intérêt pour des activités importantes.</a:t>
            </a:r>
          </a:p>
          <a:p>
            <a:pPr>
              <a:lnSpc>
                <a:spcPct val="80000"/>
              </a:lnSpc>
            </a:pPr>
            <a:r>
              <a:rPr lang="fr-FR" sz="2800"/>
              <a:t>5 Sentiment de détachement d’autrui.</a:t>
            </a:r>
          </a:p>
          <a:p>
            <a:pPr>
              <a:lnSpc>
                <a:spcPct val="80000"/>
              </a:lnSpc>
            </a:pPr>
            <a:r>
              <a:rPr lang="fr-FR" sz="2800"/>
              <a:t>6 Restriction des affects.</a:t>
            </a:r>
          </a:p>
          <a:p>
            <a:pPr>
              <a:lnSpc>
                <a:spcPct val="80000"/>
              </a:lnSpc>
            </a:pPr>
            <a:r>
              <a:rPr lang="fr-FR" sz="2800"/>
              <a:t>7 Sentiment d’avenir bouché.</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fr-FR" sz="4000" b="1"/>
              <a:t>PTSD</a:t>
            </a:r>
            <a:r>
              <a:rPr lang="fr-FR" sz="4000"/>
              <a:t> </a:t>
            </a:r>
            <a:br>
              <a:rPr lang="fr-FR" sz="4000"/>
            </a:br>
            <a:r>
              <a:rPr lang="fr-FR" sz="4000"/>
              <a:t>Activation neuro végétative</a:t>
            </a:r>
          </a:p>
        </p:txBody>
      </p:sp>
      <p:sp>
        <p:nvSpPr>
          <p:cNvPr id="139267" name="Rectangle 3"/>
          <p:cNvSpPr>
            <a:spLocks noGrp="1" noChangeArrowheads="1"/>
          </p:cNvSpPr>
          <p:nvPr>
            <p:ph idx="1"/>
          </p:nvPr>
        </p:nvSpPr>
        <p:spPr>
          <a:xfrm>
            <a:off x="457200" y="1600200"/>
            <a:ext cx="8229600" cy="5257800"/>
          </a:xfrm>
        </p:spPr>
        <p:txBody>
          <a:bodyPr/>
          <a:lstStyle/>
          <a:p>
            <a:r>
              <a:rPr lang="fr-FR" sz="3600"/>
              <a:t>D Présence de sentiments persistants traduisant une activation neuro végétative : </a:t>
            </a:r>
          </a:p>
          <a:p>
            <a:endParaRPr lang="fr-FR" sz="3600"/>
          </a:p>
          <a:p>
            <a:pPr lvl="1"/>
            <a:r>
              <a:rPr lang="fr-FR" sz="3200"/>
              <a:t>Difficultés d’endormissement, </a:t>
            </a:r>
          </a:p>
          <a:p>
            <a:pPr lvl="1"/>
            <a:r>
              <a:rPr lang="fr-FR" sz="3200"/>
              <a:t>irritabilité, </a:t>
            </a:r>
          </a:p>
          <a:p>
            <a:pPr lvl="1"/>
            <a:r>
              <a:rPr lang="fr-FR" sz="3200"/>
              <a:t>difficultés de concentration, </a:t>
            </a:r>
          </a:p>
          <a:p>
            <a:pPr lvl="1"/>
            <a:r>
              <a:rPr lang="fr-FR" sz="3200"/>
              <a:t>hyper vigilance et réactions de sursaut.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fr-FR" b="1"/>
              <a:t>COMPLICATIONS DU PTSD</a:t>
            </a:r>
          </a:p>
        </p:txBody>
      </p:sp>
      <p:sp>
        <p:nvSpPr>
          <p:cNvPr id="140291" name="Rectangle 3"/>
          <p:cNvSpPr>
            <a:spLocks noGrp="1" noChangeArrowheads="1"/>
          </p:cNvSpPr>
          <p:nvPr>
            <p:ph idx="1"/>
          </p:nvPr>
        </p:nvSpPr>
        <p:spPr>
          <a:xfrm>
            <a:off x="457200" y="1379538"/>
            <a:ext cx="8229600" cy="4929187"/>
          </a:xfrm>
        </p:spPr>
        <p:txBody>
          <a:bodyPr>
            <a:normAutofit lnSpcReduction="10000"/>
          </a:bodyPr>
          <a:lstStyle/>
          <a:p>
            <a:pPr>
              <a:lnSpc>
                <a:spcPct val="90000"/>
              </a:lnSpc>
              <a:buFont typeface="Wingdings" pitchFamily="2" charset="2"/>
              <a:buNone/>
            </a:pPr>
            <a:endParaRPr lang="fr-FR"/>
          </a:p>
          <a:p>
            <a:pPr>
              <a:lnSpc>
                <a:spcPct val="90000"/>
              </a:lnSpc>
            </a:pPr>
            <a:r>
              <a:rPr lang="fr-FR"/>
              <a:t>Remaniement des la personnalité.</a:t>
            </a:r>
          </a:p>
          <a:p>
            <a:pPr>
              <a:lnSpc>
                <a:spcPct val="90000"/>
              </a:lnSpc>
            </a:pPr>
            <a:endParaRPr lang="fr-FR"/>
          </a:p>
          <a:p>
            <a:pPr>
              <a:lnSpc>
                <a:spcPct val="90000"/>
              </a:lnSpc>
            </a:pPr>
            <a:r>
              <a:rPr lang="fr-FR"/>
              <a:t>Conduites addictives.</a:t>
            </a:r>
          </a:p>
          <a:p>
            <a:pPr>
              <a:lnSpc>
                <a:spcPct val="90000"/>
              </a:lnSpc>
            </a:pPr>
            <a:endParaRPr lang="fr-FR"/>
          </a:p>
          <a:p>
            <a:pPr>
              <a:lnSpc>
                <a:spcPct val="90000"/>
              </a:lnSpc>
            </a:pPr>
            <a:r>
              <a:rPr lang="fr-FR"/>
              <a:t>Etats dépressifs.</a:t>
            </a:r>
          </a:p>
          <a:p>
            <a:pPr>
              <a:lnSpc>
                <a:spcPct val="90000"/>
              </a:lnSpc>
            </a:pPr>
            <a:endParaRPr lang="fr-FR"/>
          </a:p>
          <a:p>
            <a:pPr>
              <a:lnSpc>
                <a:spcPct val="90000"/>
              </a:lnSpc>
            </a:pPr>
            <a:r>
              <a:rPr lang="fr-FR"/>
              <a:t>Troubles anxieux.</a:t>
            </a:r>
          </a:p>
          <a:p>
            <a:pPr>
              <a:lnSpc>
                <a:spcPct val="90000"/>
              </a:lnSpc>
            </a:pPr>
            <a:endParaRPr lang="fr-FR"/>
          </a:p>
          <a:p>
            <a:pPr>
              <a:lnSpc>
                <a:spcPct val="90000"/>
              </a:lnSpc>
            </a:pPr>
            <a:r>
              <a:rPr lang="fr-FR"/>
              <a:t>Difficultés professionnelles et conjugales.</a:t>
            </a:r>
          </a:p>
          <a:p>
            <a:pPr>
              <a:lnSpc>
                <a:spcPct val="90000"/>
              </a:lnSpc>
            </a:pPr>
            <a:endParaRPr lang="fr-FR"/>
          </a:p>
          <a:p>
            <a:pPr>
              <a:lnSpc>
                <a:spcPct val="90000"/>
              </a:lnSpc>
            </a:pPr>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fr-FR" sz="4000" b="1"/>
              <a:t>PTSD </a:t>
            </a:r>
            <a:br>
              <a:rPr lang="fr-FR" sz="4000" b="1"/>
            </a:br>
            <a:r>
              <a:rPr lang="fr-FR" sz="4000" b="1"/>
              <a:t>MODALITES THERAPEUTIQUES</a:t>
            </a:r>
          </a:p>
        </p:txBody>
      </p:sp>
      <p:sp>
        <p:nvSpPr>
          <p:cNvPr id="141315" name="Rectangle 3"/>
          <p:cNvSpPr>
            <a:spLocks noGrp="1" noChangeArrowheads="1"/>
          </p:cNvSpPr>
          <p:nvPr>
            <p:ph idx="1"/>
          </p:nvPr>
        </p:nvSpPr>
        <p:spPr>
          <a:xfrm>
            <a:off x="457200" y="1341438"/>
            <a:ext cx="8229600" cy="5257800"/>
          </a:xfrm>
        </p:spPr>
        <p:txBody>
          <a:bodyPr>
            <a:normAutofit lnSpcReduction="10000"/>
          </a:bodyPr>
          <a:lstStyle/>
          <a:p>
            <a:pPr>
              <a:lnSpc>
                <a:spcPct val="90000"/>
              </a:lnSpc>
              <a:buFont typeface="Wingdings" pitchFamily="2" charset="2"/>
              <a:buNone/>
            </a:pPr>
            <a:endParaRPr lang="fr-FR" sz="2800" dirty="0"/>
          </a:p>
          <a:p>
            <a:pPr>
              <a:lnSpc>
                <a:spcPct val="90000"/>
              </a:lnSpc>
            </a:pPr>
            <a:r>
              <a:rPr lang="fr-FR" sz="2800" smtClean="0">
                <a:solidFill>
                  <a:srgbClr val="FF3399"/>
                </a:solidFill>
              </a:rPr>
              <a:t>résilience</a:t>
            </a:r>
          </a:p>
          <a:p>
            <a:pPr>
              <a:lnSpc>
                <a:spcPct val="90000"/>
              </a:lnSpc>
            </a:pPr>
            <a:r>
              <a:rPr lang="fr-FR" sz="2800" dirty="0" smtClean="0">
                <a:solidFill>
                  <a:srgbClr val="FF3399"/>
                </a:solidFill>
              </a:rPr>
              <a:t>Le </a:t>
            </a:r>
            <a:r>
              <a:rPr lang="fr-FR" sz="2800" dirty="0" err="1">
                <a:solidFill>
                  <a:srgbClr val="FF3399"/>
                </a:solidFill>
              </a:rPr>
              <a:t>difusing</a:t>
            </a:r>
            <a:r>
              <a:rPr lang="fr-FR" sz="2800" dirty="0"/>
              <a:t> </a:t>
            </a:r>
          </a:p>
          <a:p>
            <a:pPr>
              <a:lnSpc>
                <a:spcPct val="90000"/>
              </a:lnSpc>
              <a:buFont typeface="Wingdings" pitchFamily="2" charset="2"/>
              <a:buNone/>
            </a:pPr>
            <a:r>
              <a:rPr lang="fr-FR" sz="2800" dirty="0"/>
              <a:t>	Aider le traumatisé, le plus tôt possible, à verbaliser son vécu, ses souvenirs et ses émotions.</a:t>
            </a:r>
          </a:p>
          <a:p>
            <a:pPr>
              <a:lnSpc>
                <a:spcPct val="90000"/>
              </a:lnSpc>
              <a:buFont typeface="Wingdings" pitchFamily="2" charset="2"/>
              <a:buNone/>
            </a:pPr>
            <a:r>
              <a:rPr lang="fr-FR" sz="2800" dirty="0"/>
              <a:t> </a:t>
            </a:r>
          </a:p>
          <a:p>
            <a:pPr>
              <a:lnSpc>
                <a:spcPct val="90000"/>
              </a:lnSpc>
            </a:pPr>
            <a:r>
              <a:rPr lang="fr-FR" sz="2800" dirty="0">
                <a:solidFill>
                  <a:srgbClr val="FF3399"/>
                </a:solidFill>
              </a:rPr>
              <a:t>Thérapies </a:t>
            </a:r>
            <a:r>
              <a:rPr lang="fr-FR" sz="2800" dirty="0" err="1">
                <a:solidFill>
                  <a:srgbClr val="FF3399"/>
                </a:solidFill>
              </a:rPr>
              <a:t>cognitivo</a:t>
            </a:r>
            <a:r>
              <a:rPr lang="fr-FR" sz="2800" dirty="0">
                <a:solidFill>
                  <a:srgbClr val="FF3399"/>
                </a:solidFill>
              </a:rPr>
              <a:t> comportementales</a:t>
            </a:r>
            <a:r>
              <a:rPr lang="fr-FR" sz="2800" dirty="0"/>
              <a:t> : méthodes de désensibilisation , les méthodes de gestion du stress, </a:t>
            </a:r>
            <a:r>
              <a:rPr lang="fr-FR" sz="2800" dirty="0" err="1"/>
              <a:t>rescripting</a:t>
            </a:r>
            <a:r>
              <a:rPr lang="fr-FR" sz="2800" dirty="0"/>
              <a:t>.</a:t>
            </a:r>
          </a:p>
          <a:p>
            <a:pPr>
              <a:lnSpc>
                <a:spcPct val="90000"/>
              </a:lnSpc>
              <a:buFont typeface="Wingdings" pitchFamily="2" charset="2"/>
              <a:buNone/>
            </a:pPr>
            <a:endParaRPr lang="fr-FR" sz="2800" dirty="0"/>
          </a:p>
          <a:p>
            <a:pPr>
              <a:lnSpc>
                <a:spcPct val="90000"/>
              </a:lnSpc>
            </a:pPr>
            <a:r>
              <a:rPr lang="fr-FR" sz="2800" dirty="0">
                <a:solidFill>
                  <a:srgbClr val="FF3399"/>
                </a:solidFill>
              </a:rPr>
              <a:t>Chimiothérapie </a:t>
            </a:r>
            <a:r>
              <a:rPr lang="fr-FR" sz="2800" dirty="0"/>
              <a:t>antidépresseurs: </a:t>
            </a:r>
            <a:r>
              <a:rPr lang="fr-FR" sz="2800" dirty="0" err="1"/>
              <a:t>Nassa</a:t>
            </a:r>
            <a:r>
              <a:rPr lang="fr-FR" sz="2800" dirty="0"/>
              <a:t> (</a:t>
            </a:r>
            <a:r>
              <a:rPr lang="fr-FR" sz="2800" dirty="0" err="1"/>
              <a:t>mirtazapine</a:t>
            </a:r>
            <a:r>
              <a:rPr lang="fr-FR" sz="2800" dirty="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Reconnaissance </a:t>
            </a:r>
            <a:endParaRPr lang="fr-FR" dirty="0"/>
          </a:p>
        </p:txBody>
      </p:sp>
      <p:pic>
        <p:nvPicPr>
          <p:cNvPr id="81922" name="Picture 2" descr="https://images.fineartamerica.com/images-medium-large-5/vietnam-veteran-pays-respect-to-fallen-soldiers-at-the-vietnam-war-memorial-b-christopher.jpg"/>
          <p:cNvPicPr>
            <a:picLocks noChangeAspect="1" noChangeArrowheads="1"/>
          </p:cNvPicPr>
          <p:nvPr/>
        </p:nvPicPr>
        <p:blipFill>
          <a:blip r:embed="rId2"/>
          <a:srcRect/>
          <a:stretch>
            <a:fillRect/>
          </a:stretch>
        </p:blipFill>
        <p:spPr bwMode="auto">
          <a:xfrm>
            <a:off x="857224" y="1655307"/>
            <a:ext cx="7286676" cy="52027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58750"/>
            <a:ext cx="8229600" cy="1139825"/>
          </a:xfrm>
        </p:spPr>
        <p:txBody>
          <a:bodyPr/>
          <a:lstStyle/>
          <a:p>
            <a:r>
              <a:rPr lang="fr-FR" b="1"/>
              <a:t>TROUBLE PANIQUE</a:t>
            </a:r>
          </a:p>
        </p:txBody>
      </p:sp>
      <p:sp>
        <p:nvSpPr>
          <p:cNvPr id="117763" name="Rectangle 3"/>
          <p:cNvSpPr>
            <a:spLocks noGrp="1" noChangeArrowheads="1"/>
          </p:cNvSpPr>
          <p:nvPr>
            <p:ph idx="1"/>
          </p:nvPr>
        </p:nvSpPr>
        <p:spPr>
          <a:xfrm>
            <a:off x="457200" y="879475"/>
            <a:ext cx="8229600" cy="5978525"/>
          </a:xfrm>
        </p:spPr>
        <p:txBody>
          <a:bodyPr/>
          <a:lstStyle/>
          <a:p>
            <a:pPr>
              <a:lnSpc>
                <a:spcPct val="80000"/>
              </a:lnSpc>
              <a:buFont typeface="Wingdings" pitchFamily="2" charset="2"/>
              <a:buNone/>
            </a:pPr>
            <a:r>
              <a:rPr lang="fr-FR" sz="2800" b="1" dirty="0" smtClean="0"/>
              <a:t> </a:t>
            </a:r>
            <a:r>
              <a:rPr lang="fr-FR" sz="2800" b="1" dirty="0" smtClean="0">
                <a:solidFill>
                  <a:srgbClr val="FF3399"/>
                </a:solidFill>
              </a:rPr>
              <a:t>DPOSITIF :IAGNOSTIC</a:t>
            </a:r>
            <a:endParaRPr lang="fr-FR" sz="2800" b="1" dirty="0">
              <a:solidFill>
                <a:srgbClr val="FF3399"/>
              </a:solidFill>
            </a:endParaRPr>
          </a:p>
          <a:p>
            <a:pPr>
              <a:lnSpc>
                <a:spcPct val="80000"/>
              </a:lnSpc>
              <a:buFont typeface="Wingdings" pitchFamily="2" charset="2"/>
              <a:buNone/>
            </a:pPr>
            <a:r>
              <a:rPr lang="fr-FR" sz="2000" b="1" dirty="0">
                <a:solidFill>
                  <a:srgbClr val="FF3399"/>
                </a:solidFill>
              </a:rPr>
              <a:t> </a:t>
            </a:r>
          </a:p>
          <a:p>
            <a:pPr algn="ctr">
              <a:lnSpc>
                <a:spcPct val="80000"/>
              </a:lnSpc>
              <a:buFont typeface="Wingdings" pitchFamily="2" charset="2"/>
              <a:buNone/>
            </a:pPr>
            <a:r>
              <a:rPr lang="fr-FR" b="1" dirty="0">
                <a:solidFill>
                  <a:srgbClr val="FF3399"/>
                </a:solidFill>
              </a:rPr>
              <a:t>SENSATION DE MORT IMMINENTE</a:t>
            </a:r>
          </a:p>
          <a:p>
            <a:pPr algn="ctr">
              <a:lnSpc>
                <a:spcPct val="80000"/>
              </a:lnSpc>
              <a:buFont typeface="Wingdings" pitchFamily="2" charset="2"/>
              <a:buNone/>
            </a:pPr>
            <a:endParaRPr lang="fr-FR" b="1" dirty="0"/>
          </a:p>
          <a:p>
            <a:pPr algn="ctr">
              <a:lnSpc>
                <a:spcPct val="80000"/>
              </a:lnSpc>
              <a:buFont typeface="Wingdings" pitchFamily="2" charset="2"/>
              <a:buNone/>
            </a:pPr>
            <a:endParaRPr lang="fr-FR" sz="2000" b="1" dirty="0"/>
          </a:p>
          <a:p>
            <a:pPr>
              <a:lnSpc>
                <a:spcPct val="80000"/>
              </a:lnSpc>
            </a:pPr>
            <a:r>
              <a:rPr lang="fr-FR" sz="2800" b="1" dirty="0"/>
              <a:t>Attaques de paniques récurrentes et inattendues .</a:t>
            </a:r>
          </a:p>
          <a:p>
            <a:pPr>
              <a:lnSpc>
                <a:spcPct val="80000"/>
              </a:lnSpc>
            </a:pPr>
            <a:endParaRPr lang="fr-FR" sz="2800" b="1" dirty="0"/>
          </a:p>
          <a:p>
            <a:pPr>
              <a:lnSpc>
                <a:spcPct val="80000"/>
              </a:lnSpc>
            </a:pPr>
            <a:r>
              <a:rPr lang="fr-FR" sz="2800" b="1" dirty="0"/>
              <a:t>Un mois ou plus présence d’anxiété anticipatoire</a:t>
            </a:r>
          </a:p>
          <a:p>
            <a:pPr>
              <a:lnSpc>
                <a:spcPct val="80000"/>
              </a:lnSpc>
            </a:pPr>
            <a:endParaRPr lang="fr-FR" sz="2800" b="1" dirty="0"/>
          </a:p>
          <a:p>
            <a:pPr>
              <a:lnSpc>
                <a:spcPct val="80000"/>
              </a:lnSpc>
            </a:pPr>
            <a:r>
              <a:rPr lang="fr-FR" sz="2800" b="1" dirty="0"/>
              <a:t>Une attaque de panique seule ne constitue pas un élément de diagnostic pour le trouble panique.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Attaque de panique</a:t>
            </a:r>
            <a:endParaRPr lang="fr-FR" dirty="0"/>
          </a:p>
        </p:txBody>
      </p:sp>
      <p:cxnSp>
        <p:nvCxnSpPr>
          <p:cNvPr id="5" name="Connecteur droit 4"/>
          <p:cNvCxnSpPr/>
          <p:nvPr/>
        </p:nvCxnSpPr>
        <p:spPr>
          <a:xfrm rot="5400000">
            <a:off x="-1107321" y="3893347"/>
            <a:ext cx="45005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071538" y="5072074"/>
            <a:ext cx="7615263" cy="5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en arc 9"/>
          <p:cNvCxnSpPr/>
          <p:nvPr/>
        </p:nvCxnSpPr>
        <p:spPr>
          <a:xfrm>
            <a:off x="1142976" y="44291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onnecteur en arc 17"/>
          <p:cNvCxnSpPr/>
          <p:nvPr/>
        </p:nvCxnSpPr>
        <p:spPr>
          <a:xfrm flipV="1">
            <a:off x="4286248" y="4857760"/>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onnecteur en arc 19"/>
          <p:cNvCxnSpPr/>
          <p:nvPr/>
        </p:nvCxnSpPr>
        <p:spPr>
          <a:xfrm>
            <a:off x="2357422" y="4714884"/>
            <a:ext cx="1928826" cy="21431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necteur en arc 20"/>
          <p:cNvCxnSpPr/>
          <p:nvPr/>
        </p:nvCxnSpPr>
        <p:spPr>
          <a:xfrm>
            <a:off x="7286644" y="45815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flipV="1">
            <a:off x="1785918" y="4714884"/>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flipV="1">
            <a:off x="4786314" y="4572008"/>
            <a:ext cx="2571768" cy="28575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necteur en arc 26"/>
          <p:cNvCxnSpPr/>
          <p:nvPr/>
        </p:nvCxnSpPr>
        <p:spPr>
          <a:xfrm>
            <a:off x="1214414" y="37766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en arc 27"/>
          <p:cNvCxnSpPr/>
          <p:nvPr/>
        </p:nvCxnSpPr>
        <p:spPr>
          <a:xfrm flipV="1">
            <a:off x="4357686"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en arc 28"/>
          <p:cNvCxnSpPr/>
          <p:nvPr/>
        </p:nvCxnSpPr>
        <p:spPr>
          <a:xfrm flipV="1">
            <a:off x="2428860" y="3919542"/>
            <a:ext cx="704856" cy="14287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a:off x="5143504"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en arc 30"/>
          <p:cNvCxnSpPr/>
          <p:nvPr/>
        </p:nvCxnSpPr>
        <p:spPr>
          <a:xfrm flipV="1">
            <a:off x="1857356" y="4062418"/>
            <a:ext cx="642942" cy="71438"/>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en arc 31"/>
          <p:cNvCxnSpPr/>
          <p:nvPr/>
        </p:nvCxnSpPr>
        <p:spPr>
          <a:xfrm>
            <a:off x="3071802" y="3929066"/>
            <a:ext cx="1214446" cy="285752"/>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en arc 42"/>
          <p:cNvCxnSpPr/>
          <p:nvPr/>
        </p:nvCxnSpPr>
        <p:spPr>
          <a:xfrm flipV="1">
            <a:off x="6000760"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en arc 43"/>
          <p:cNvCxnSpPr/>
          <p:nvPr/>
        </p:nvCxnSpPr>
        <p:spPr>
          <a:xfrm>
            <a:off x="6858016"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Forme libre 22"/>
          <p:cNvSpPr/>
          <p:nvPr/>
        </p:nvSpPr>
        <p:spPr>
          <a:xfrm>
            <a:off x="1242646" y="1428736"/>
            <a:ext cx="3472230" cy="3427046"/>
          </a:xfrm>
          <a:custGeom>
            <a:avLst/>
            <a:gdLst>
              <a:gd name="connsiteX0" fmla="*/ 0 w 6635262"/>
              <a:gd name="connsiteY0" fmla="*/ 2782277 h 3427046"/>
              <a:gd name="connsiteX1" fmla="*/ 1594339 w 6635262"/>
              <a:gd name="connsiteY1" fmla="*/ 2758830 h 3427046"/>
              <a:gd name="connsiteX2" fmla="*/ 2743200 w 6635262"/>
              <a:gd name="connsiteY2" fmla="*/ 39077 h 3427046"/>
              <a:gd name="connsiteX3" fmla="*/ 3727939 w 6635262"/>
              <a:gd name="connsiteY3" fmla="*/ 2993292 h 3427046"/>
              <a:gd name="connsiteX4" fmla="*/ 6635262 w 6635262"/>
              <a:gd name="connsiteY4" fmla="*/ 2641600 h 3427046"/>
              <a:gd name="connsiteX5" fmla="*/ 6635262 w 6635262"/>
              <a:gd name="connsiteY5" fmla="*/ 2641600 h 34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5262" h="3427046">
                <a:moveTo>
                  <a:pt x="0" y="2782277"/>
                </a:moveTo>
                <a:cubicBezTo>
                  <a:pt x="568569" y="2999153"/>
                  <a:pt x="1137139" y="3216030"/>
                  <a:pt x="1594339" y="2758830"/>
                </a:cubicBezTo>
                <a:cubicBezTo>
                  <a:pt x="2051539" y="2301630"/>
                  <a:pt x="2387600" y="0"/>
                  <a:pt x="2743200" y="39077"/>
                </a:cubicBezTo>
                <a:cubicBezTo>
                  <a:pt x="3098800" y="78154"/>
                  <a:pt x="3079262" y="2559538"/>
                  <a:pt x="3727939" y="2993292"/>
                </a:cubicBezTo>
                <a:cubicBezTo>
                  <a:pt x="4376616" y="3427046"/>
                  <a:pt x="6635262" y="2641600"/>
                  <a:pt x="6635262" y="2641600"/>
                </a:cubicBezTo>
                <a:lnTo>
                  <a:pt x="6635262" y="26416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Espace réservé du contenu 2"/>
          <p:cNvSpPr txBox="1">
            <a:spLocks/>
          </p:cNvSpPr>
          <p:nvPr/>
        </p:nvSpPr>
        <p:spPr>
          <a:xfrm>
            <a:off x="71406" y="2357430"/>
            <a:ext cx="1714512" cy="292895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Attaque 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panique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rgbClr val="FF0000"/>
                </a:solidFill>
                <a:effectLst/>
                <a:uLnTx/>
                <a:uFillTx/>
                <a:latin typeface="+mn-lt"/>
                <a:ea typeface="+mn-ea"/>
                <a:cs typeface="+mn-cs"/>
              </a:rPr>
              <a:t>TAG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Anxiété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adaptative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Trouble panique</a:t>
            </a:r>
            <a:endParaRPr lang="fr-FR" dirty="0"/>
          </a:p>
        </p:txBody>
      </p:sp>
      <p:sp>
        <p:nvSpPr>
          <p:cNvPr id="3" name="Espace réservé du contenu 2"/>
          <p:cNvSpPr>
            <a:spLocks noGrp="1"/>
          </p:cNvSpPr>
          <p:nvPr>
            <p:ph idx="1"/>
          </p:nvPr>
        </p:nvSpPr>
        <p:spPr>
          <a:xfrm>
            <a:off x="0" y="2214554"/>
            <a:ext cx="1714512" cy="2928958"/>
          </a:xfrm>
        </p:spPr>
        <p:txBody>
          <a:bodyPr>
            <a:normAutofit fontScale="70000" lnSpcReduction="20000"/>
          </a:bodyPr>
          <a:lstStyle/>
          <a:p>
            <a:pPr>
              <a:buNone/>
            </a:pPr>
            <a:r>
              <a:rPr lang="fr-FR" b="1" dirty="0" smtClean="0"/>
              <a:t>Trouble</a:t>
            </a:r>
          </a:p>
          <a:p>
            <a:pPr>
              <a:buNone/>
            </a:pPr>
            <a:r>
              <a:rPr lang="fr-FR" b="1" dirty="0" smtClean="0"/>
              <a:t>panique</a:t>
            </a:r>
          </a:p>
          <a:p>
            <a:pPr>
              <a:buNone/>
            </a:pPr>
            <a:endParaRPr lang="fr-FR" dirty="0" smtClean="0">
              <a:solidFill>
                <a:srgbClr val="FF0000"/>
              </a:solidFill>
            </a:endParaRPr>
          </a:p>
          <a:p>
            <a:pPr>
              <a:buNone/>
            </a:pPr>
            <a:endParaRPr lang="fr-FR" dirty="0" smtClean="0">
              <a:solidFill>
                <a:srgbClr val="FF0000"/>
              </a:solidFill>
            </a:endParaRPr>
          </a:p>
          <a:p>
            <a:pPr>
              <a:buNone/>
            </a:pPr>
            <a:r>
              <a:rPr lang="fr-FR" dirty="0" smtClean="0">
                <a:solidFill>
                  <a:srgbClr val="FF0000"/>
                </a:solidFill>
              </a:rPr>
              <a:t>TAG</a:t>
            </a:r>
          </a:p>
          <a:p>
            <a:pPr>
              <a:buNone/>
            </a:pPr>
            <a:endParaRPr lang="fr-FR" dirty="0" smtClean="0"/>
          </a:p>
          <a:p>
            <a:pPr>
              <a:buNone/>
            </a:pPr>
            <a:r>
              <a:rPr lang="fr-FR" dirty="0" smtClean="0"/>
              <a:t>Anxiété</a:t>
            </a:r>
          </a:p>
          <a:p>
            <a:pPr>
              <a:buNone/>
            </a:pPr>
            <a:r>
              <a:rPr lang="fr-FR" dirty="0" smtClean="0"/>
              <a:t> adaptative</a:t>
            </a:r>
            <a:endParaRPr lang="fr-FR" dirty="0"/>
          </a:p>
        </p:txBody>
      </p:sp>
      <p:cxnSp>
        <p:nvCxnSpPr>
          <p:cNvPr id="5" name="Connecteur droit 4"/>
          <p:cNvCxnSpPr/>
          <p:nvPr/>
        </p:nvCxnSpPr>
        <p:spPr>
          <a:xfrm rot="5400000">
            <a:off x="-1107321" y="3893347"/>
            <a:ext cx="45005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071538" y="5072074"/>
            <a:ext cx="7615263" cy="5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en arc 9"/>
          <p:cNvCxnSpPr/>
          <p:nvPr/>
        </p:nvCxnSpPr>
        <p:spPr>
          <a:xfrm>
            <a:off x="1142976" y="44291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Connecteur en arc 17"/>
          <p:cNvCxnSpPr/>
          <p:nvPr/>
        </p:nvCxnSpPr>
        <p:spPr>
          <a:xfrm flipV="1">
            <a:off x="4286248" y="4857760"/>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 name="Connecteur en arc 19"/>
          <p:cNvCxnSpPr/>
          <p:nvPr/>
        </p:nvCxnSpPr>
        <p:spPr>
          <a:xfrm>
            <a:off x="2357422" y="4714884"/>
            <a:ext cx="1928826" cy="21431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necteur en arc 20"/>
          <p:cNvCxnSpPr/>
          <p:nvPr/>
        </p:nvCxnSpPr>
        <p:spPr>
          <a:xfrm>
            <a:off x="7286644" y="4581532"/>
            <a:ext cx="642942" cy="3571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Connecteur en arc 21"/>
          <p:cNvCxnSpPr/>
          <p:nvPr/>
        </p:nvCxnSpPr>
        <p:spPr>
          <a:xfrm flipV="1">
            <a:off x="1785918" y="4714884"/>
            <a:ext cx="642942" cy="7143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Connecteur en arc 23"/>
          <p:cNvCxnSpPr/>
          <p:nvPr/>
        </p:nvCxnSpPr>
        <p:spPr>
          <a:xfrm flipV="1">
            <a:off x="4786314" y="4572008"/>
            <a:ext cx="2571768" cy="28575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necteur en arc 26"/>
          <p:cNvCxnSpPr/>
          <p:nvPr/>
        </p:nvCxnSpPr>
        <p:spPr>
          <a:xfrm>
            <a:off x="1214414" y="37766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en arc 27"/>
          <p:cNvCxnSpPr/>
          <p:nvPr/>
        </p:nvCxnSpPr>
        <p:spPr>
          <a:xfrm flipV="1">
            <a:off x="4357686"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en arc 28"/>
          <p:cNvCxnSpPr/>
          <p:nvPr/>
        </p:nvCxnSpPr>
        <p:spPr>
          <a:xfrm flipV="1">
            <a:off x="2428860" y="3919542"/>
            <a:ext cx="704856" cy="14287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en arc 29"/>
          <p:cNvCxnSpPr/>
          <p:nvPr/>
        </p:nvCxnSpPr>
        <p:spPr>
          <a:xfrm>
            <a:off x="5143504"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en arc 30"/>
          <p:cNvCxnSpPr/>
          <p:nvPr/>
        </p:nvCxnSpPr>
        <p:spPr>
          <a:xfrm flipV="1">
            <a:off x="1857356" y="4062418"/>
            <a:ext cx="642942" cy="71438"/>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en arc 31"/>
          <p:cNvCxnSpPr/>
          <p:nvPr/>
        </p:nvCxnSpPr>
        <p:spPr>
          <a:xfrm>
            <a:off x="3071802" y="3929066"/>
            <a:ext cx="1214446" cy="285752"/>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en arc 42"/>
          <p:cNvCxnSpPr/>
          <p:nvPr/>
        </p:nvCxnSpPr>
        <p:spPr>
          <a:xfrm flipV="1">
            <a:off x="6000760" y="3929066"/>
            <a:ext cx="714380" cy="347666"/>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en arc 43"/>
          <p:cNvCxnSpPr/>
          <p:nvPr/>
        </p:nvCxnSpPr>
        <p:spPr>
          <a:xfrm>
            <a:off x="6858016" y="3929066"/>
            <a:ext cx="642942" cy="357190"/>
          </a:xfrm>
          <a:prstGeom prst="curvedConnector3">
            <a:avLst>
              <a:gd name="adj1" fmla="val 50000"/>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Forme libre 22"/>
          <p:cNvSpPr/>
          <p:nvPr/>
        </p:nvSpPr>
        <p:spPr>
          <a:xfrm>
            <a:off x="1242646" y="1428736"/>
            <a:ext cx="2114908" cy="3427046"/>
          </a:xfrm>
          <a:custGeom>
            <a:avLst/>
            <a:gdLst>
              <a:gd name="connsiteX0" fmla="*/ 0 w 6635262"/>
              <a:gd name="connsiteY0" fmla="*/ 2782277 h 3427046"/>
              <a:gd name="connsiteX1" fmla="*/ 1594339 w 6635262"/>
              <a:gd name="connsiteY1" fmla="*/ 2758830 h 3427046"/>
              <a:gd name="connsiteX2" fmla="*/ 2743200 w 6635262"/>
              <a:gd name="connsiteY2" fmla="*/ 39077 h 3427046"/>
              <a:gd name="connsiteX3" fmla="*/ 3727939 w 6635262"/>
              <a:gd name="connsiteY3" fmla="*/ 2993292 h 3427046"/>
              <a:gd name="connsiteX4" fmla="*/ 6635262 w 6635262"/>
              <a:gd name="connsiteY4" fmla="*/ 2641600 h 3427046"/>
              <a:gd name="connsiteX5" fmla="*/ 6635262 w 6635262"/>
              <a:gd name="connsiteY5" fmla="*/ 2641600 h 34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5262" h="3427046">
                <a:moveTo>
                  <a:pt x="0" y="2782277"/>
                </a:moveTo>
                <a:cubicBezTo>
                  <a:pt x="568569" y="2999153"/>
                  <a:pt x="1137139" y="3216030"/>
                  <a:pt x="1594339" y="2758830"/>
                </a:cubicBezTo>
                <a:cubicBezTo>
                  <a:pt x="2051539" y="2301630"/>
                  <a:pt x="2387600" y="0"/>
                  <a:pt x="2743200" y="39077"/>
                </a:cubicBezTo>
                <a:cubicBezTo>
                  <a:pt x="3098800" y="78154"/>
                  <a:pt x="3079262" y="2559538"/>
                  <a:pt x="3727939" y="2993292"/>
                </a:cubicBezTo>
                <a:cubicBezTo>
                  <a:pt x="4376616" y="3427046"/>
                  <a:pt x="6635262" y="2641600"/>
                  <a:pt x="6635262" y="2641600"/>
                </a:cubicBezTo>
                <a:lnTo>
                  <a:pt x="6635262" y="26416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a:off x="4000496" y="1285860"/>
            <a:ext cx="2400660" cy="3427046"/>
          </a:xfrm>
          <a:custGeom>
            <a:avLst/>
            <a:gdLst>
              <a:gd name="connsiteX0" fmla="*/ 0 w 6635262"/>
              <a:gd name="connsiteY0" fmla="*/ 2782277 h 3427046"/>
              <a:gd name="connsiteX1" fmla="*/ 1594339 w 6635262"/>
              <a:gd name="connsiteY1" fmla="*/ 2758830 h 3427046"/>
              <a:gd name="connsiteX2" fmla="*/ 2743200 w 6635262"/>
              <a:gd name="connsiteY2" fmla="*/ 39077 h 3427046"/>
              <a:gd name="connsiteX3" fmla="*/ 3727939 w 6635262"/>
              <a:gd name="connsiteY3" fmla="*/ 2993292 h 3427046"/>
              <a:gd name="connsiteX4" fmla="*/ 6635262 w 6635262"/>
              <a:gd name="connsiteY4" fmla="*/ 2641600 h 3427046"/>
              <a:gd name="connsiteX5" fmla="*/ 6635262 w 6635262"/>
              <a:gd name="connsiteY5" fmla="*/ 2641600 h 34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5262" h="3427046">
                <a:moveTo>
                  <a:pt x="0" y="2782277"/>
                </a:moveTo>
                <a:cubicBezTo>
                  <a:pt x="568569" y="2999153"/>
                  <a:pt x="1137139" y="3216030"/>
                  <a:pt x="1594339" y="2758830"/>
                </a:cubicBezTo>
                <a:cubicBezTo>
                  <a:pt x="2051539" y="2301630"/>
                  <a:pt x="2387600" y="0"/>
                  <a:pt x="2743200" y="39077"/>
                </a:cubicBezTo>
                <a:cubicBezTo>
                  <a:pt x="3098800" y="78154"/>
                  <a:pt x="3079262" y="2559538"/>
                  <a:pt x="3727939" y="2993292"/>
                </a:cubicBezTo>
                <a:cubicBezTo>
                  <a:pt x="4376616" y="3427046"/>
                  <a:pt x="6635262" y="2641600"/>
                  <a:pt x="6635262" y="2641600"/>
                </a:cubicBezTo>
                <a:lnTo>
                  <a:pt x="6635262" y="26416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6357950" y="1214422"/>
            <a:ext cx="2400660" cy="3427046"/>
          </a:xfrm>
          <a:custGeom>
            <a:avLst/>
            <a:gdLst>
              <a:gd name="connsiteX0" fmla="*/ 0 w 6635262"/>
              <a:gd name="connsiteY0" fmla="*/ 2782277 h 3427046"/>
              <a:gd name="connsiteX1" fmla="*/ 1594339 w 6635262"/>
              <a:gd name="connsiteY1" fmla="*/ 2758830 h 3427046"/>
              <a:gd name="connsiteX2" fmla="*/ 2743200 w 6635262"/>
              <a:gd name="connsiteY2" fmla="*/ 39077 h 3427046"/>
              <a:gd name="connsiteX3" fmla="*/ 3727939 w 6635262"/>
              <a:gd name="connsiteY3" fmla="*/ 2993292 h 3427046"/>
              <a:gd name="connsiteX4" fmla="*/ 6635262 w 6635262"/>
              <a:gd name="connsiteY4" fmla="*/ 2641600 h 3427046"/>
              <a:gd name="connsiteX5" fmla="*/ 6635262 w 6635262"/>
              <a:gd name="connsiteY5" fmla="*/ 2641600 h 34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5262" h="3427046">
                <a:moveTo>
                  <a:pt x="0" y="2782277"/>
                </a:moveTo>
                <a:cubicBezTo>
                  <a:pt x="568569" y="2999153"/>
                  <a:pt x="1137139" y="3216030"/>
                  <a:pt x="1594339" y="2758830"/>
                </a:cubicBezTo>
                <a:cubicBezTo>
                  <a:pt x="2051539" y="2301630"/>
                  <a:pt x="2387600" y="0"/>
                  <a:pt x="2743200" y="39077"/>
                </a:cubicBezTo>
                <a:cubicBezTo>
                  <a:pt x="3098800" y="78154"/>
                  <a:pt x="3079262" y="2559538"/>
                  <a:pt x="3727939" y="2993292"/>
                </a:cubicBezTo>
                <a:cubicBezTo>
                  <a:pt x="4376616" y="3427046"/>
                  <a:pt x="6635262" y="2641600"/>
                  <a:pt x="6635262" y="2641600"/>
                </a:cubicBezTo>
                <a:lnTo>
                  <a:pt x="6635262" y="26416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4" name="Connecteur droit 33"/>
          <p:cNvCxnSpPr/>
          <p:nvPr/>
        </p:nvCxnSpPr>
        <p:spPr>
          <a:xfrm flipV="1">
            <a:off x="3357554" y="4071942"/>
            <a:ext cx="671174" cy="18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6613</TotalTime>
  <Words>897</Words>
  <Application>Microsoft Office PowerPoint</Application>
  <PresentationFormat>Affichage à l'écran (4:3)</PresentationFormat>
  <Paragraphs>303</Paragraphs>
  <Slides>67</Slides>
  <Notes>0</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TROUBLES ANXIEUX </vt:lpstr>
      <vt:lpstr>ANXIETE GENERALISEE</vt:lpstr>
      <vt:lpstr>ANXIETE GENERALISEE</vt:lpstr>
      <vt:lpstr>Trouble anxiété généralisé</vt:lpstr>
      <vt:lpstr>ANXIETE GENERALISEE</vt:lpstr>
      <vt:lpstr>ÉVOLUTION</vt:lpstr>
      <vt:lpstr>TROUBLE PANIQUE</vt:lpstr>
      <vt:lpstr>Attaque de panique</vt:lpstr>
      <vt:lpstr>Trouble panique</vt:lpstr>
      <vt:lpstr>TROUBLE PANIQUE DIAGNOSTIC DIFFERENTIEL</vt:lpstr>
      <vt:lpstr>TROUBLE PANIQUE  ÉVOLUTION</vt:lpstr>
      <vt:lpstr>TROUBLES PHOBIQUES</vt:lpstr>
      <vt:lpstr>TROUBLES PHOBIQUES</vt:lpstr>
      <vt:lpstr>Phobies simples</vt:lpstr>
      <vt:lpstr>Diapositive 15</vt:lpstr>
      <vt:lpstr>Diapositive 16</vt:lpstr>
      <vt:lpstr>Phobies simples ou spécifiques</vt:lpstr>
      <vt:lpstr>Phobies simples ou spécifiques</vt:lpstr>
      <vt:lpstr>Phobies simples ou spécifiques</vt:lpstr>
      <vt:lpstr>Phobies simples ou spécifiques</vt:lpstr>
      <vt:lpstr>Diapositive 21</vt:lpstr>
      <vt:lpstr>Diapositive 22</vt:lpstr>
      <vt:lpstr>Phobies sociales</vt:lpstr>
      <vt:lpstr>Diapositive 24</vt:lpstr>
      <vt:lpstr>Phobies sociales</vt:lpstr>
      <vt:lpstr>Phobies sociales</vt:lpstr>
      <vt:lpstr>Phobies sociales</vt:lpstr>
      <vt:lpstr>Phobies sociales</vt:lpstr>
      <vt:lpstr>Diapositive 29</vt:lpstr>
      <vt:lpstr>Agoraphobie</vt:lpstr>
      <vt:lpstr>Agoraphobie</vt:lpstr>
      <vt:lpstr>Diapositive 32</vt:lpstr>
      <vt:lpstr>Diapositive 33</vt:lpstr>
      <vt:lpstr>Diapositive 34</vt:lpstr>
      <vt:lpstr>Diapositive 35</vt:lpstr>
      <vt:lpstr>Restriction du périmètre de vie</vt:lpstr>
      <vt:lpstr>Restriction du périmètre de vie</vt:lpstr>
      <vt:lpstr>Restriction du périmètre de vie</vt:lpstr>
      <vt:lpstr>Restriction du périmètre de vie</vt:lpstr>
      <vt:lpstr>Restriction du périmètre de vie</vt:lpstr>
      <vt:lpstr>Troubles phobiques DIAGNOSTIC DIFERENTIEL</vt:lpstr>
      <vt:lpstr>Troubles phobiques  TRAITEMENT</vt:lpstr>
      <vt:lpstr>TROUBLE OBSESSIONNEL COMPULSIF</vt:lpstr>
      <vt:lpstr>TROUBLE OBSESSIONNEL COMPULSIF</vt:lpstr>
      <vt:lpstr>TROUBLE OBSESSIONNEL COMPULSIF</vt:lpstr>
      <vt:lpstr>TROUBLE OBSESSIONNEL COMPULSIF</vt:lpstr>
      <vt:lpstr>TROUBLE OBSESSIONNEL COMPULSIF</vt:lpstr>
      <vt:lpstr>Diapositive 48</vt:lpstr>
      <vt:lpstr>TROUBLE OBSESSIONNEL COMPULSIF</vt:lpstr>
      <vt:lpstr>Diapositive 50</vt:lpstr>
      <vt:lpstr>TROUBLE OBSESSIONNEL COMPULSIF  ÉVOLUTION</vt:lpstr>
      <vt:lpstr>HYSTERIE </vt:lpstr>
      <vt:lpstr>HYSTERIE  LES REACTIONS DISSOCIATIVES</vt:lpstr>
      <vt:lpstr>HYSTERIE  LES REACTIONS DISSOCIATIVES</vt:lpstr>
      <vt:lpstr>HYSTERIE  TRAITEMENT</vt:lpstr>
      <vt:lpstr>ETAT DE STRESS POST TRAUMATIQUE (PTSD)</vt:lpstr>
      <vt:lpstr>ETAT DE STRESS POST TRAUMATIQUE (PTSD)</vt:lpstr>
      <vt:lpstr>Guerre </vt:lpstr>
      <vt:lpstr>Diapositive 59</vt:lpstr>
      <vt:lpstr>PTSD DESCRIPTION CLINIQUE</vt:lpstr>
      <vt:lpstr>PTSD  Reviviscence</vt:lpstr>
      <vt:lpstr>Diapositive 62</vt:lpstr>
      <vt:lpstr>PTSD   C Evitement</vt:lpstr>
      <vt:lpstr>PTSD  Activation neuro végétative</vt:lpstr>
      <vt:lpstr>COMPLICATIONS DU PTSD</vt:lpstr>
      <vt:lpstr>PTSD  MODALITES THERAPEUTIQUES</vt:lpstr>
      <vt:lpstr>Reconnaissance </vt:lpstr>
    </vt:vector>
  </TitlesOfParts>
  <Company>STA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STAR</dc:creator>
  <cp:lastModifiedBy>user</cp:lastModifiedBy>
  <cp:revision>24</cp:revision>
  <dcterms:created xsi:type="dcterms:W3CDTF">2007-06-12T21:22:40Z</dcterms:created>
  <dcterms:modified xsi:type="dcterms:W3CDTF">2020-04-18T10:03:03Z</dcterms:modified>
</cp:coreProperties>
</file>