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66" r:id="rId14"/>
    <p:sldId id="267" r:id="rId15"/>
    <p:sldId id="268" r:id="rId16"/>
    <p:sldId id="269"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124" y="2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CA3021B-B40C-4F2A-8780-FD1BC29AB1FB}" type="datetimeFigureOut">
              <a:rPr lang="fr-FR" smtClean="0"/>
              <a:t>14/04/2020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F23C651-982F-4787-B47F-B114E059C4F8}" type="slidenum">
              <a:rPr lang="fr-FR" smtClean="0"/>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3021B-B40C-4F2A-8780-FD1BC29AB1FB}" type="datetimeFigureOut">
              <a:rPr lang="fr-FR" smtClean="0"/>
              <a:t>14/04/2020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3C651-982F-4787-B47F-B114E059C4F8}" type="slidenum">
              <a:rPr lang="fr-FR" smtClean="0"/>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Cas clinique</a:t>
            </a:r>
            <a:endParaRPr lang="fr-FR" dirty="0"/>
          </a:p>
        </p:txBody>
      </p:sp>
      <p:sp>
        <p:nvSpPr>
          <p:cNvPr id="3" name="Sous-titre 2"/>
          <p:cNvSpPr>
            <a:spLocks noGrp="1"/>
          </p:cNvSpPr>
          <p:nvPr>
            <p:ph type="subTitle" idx="1"/>
          </p:nvPr>
        </p:nvSpPr>
        <p:spPr/>
        <p:txBody>
          <a:bodyPr>
            <a:normAutofit fontScale="62500" lnSpcReduction="20000"/>
          </a:bodyPr>
          <a:lstStyle/>
          <a:p>
            <a:r>
              <a:rPr lang="fr-FR" sz="4400" dirty="0" smtClean="0">
                <a:solidFill>
                  <a:srgbClr val="FF0000"/>
                </a:solidFill>
              </a:rPr>
              <a:t>CAT devant des </a:t>
            </a:r>
          </a:p>
          <a:p>
            <a:r>
              <a:rPr lang="fr-FR" sz="4400" dirty="0" smtClean="0">
                <a:solidFill>
                  <a:srgbClr val="FF0000"/>
                </a:solidFill>
              </a:rPr>
              <a:t>métrorragies du </a:t>
            </a:r>
            <a:r>
              <a:rPr lang="fr-FR" sz="4400" dirty="0" smtClean="0">
                <a:solidFill>
                  <a:srgbClr val="FF0000"/>
                </a:solidFill>
              </a:rPr>
              <a:t>T1</a:t>
            </a:r>
          </a:p>
          <a:p>
            <a:endParaRPr lang="fr-FR" sz="4400" dirty="0">
              <a:solidFill>
                <a:srgbClr val="FF0000"/>
              </a:solidFill>
            </a:endParaRPr>
          </a:p>
          <a:p>
            <a:r>
              <a:rPr lang="fr-FR" sz="4400" dirty="0" smtClean="0">
                <a:solidFill>
                  <a:srgbClr val="FF0000"/>
                </a:solidFill>
              </a:rPr>
              <a:t>EHS El </a:t>
            </a:r>
            <a:r>
              <a:rPr lang="fr-FR" sz="4400" dirty="0" err="1" smtClean="0">
                <a:solidFill>
                  <a:srgbClr val="FF0000"/>
                </a:solidFill>
              </a:rPr>
              <a:t>Bouni</a:t>
            </a:r>
            <a:r>
              <a:rPr lang="fr-FR" sz="4400" smtClean="0">
                <a:solidFill>
                  <a:srgbClr val="FF0000"/>
                </a:solidFill>
              </a:rPr>
              <a:t> </a:t>
            </a:r>
            <a:endParaRPr lang="fr-FR" sz="44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77500" lnSpcReduction="20000"/>
          </a:bodyPr>
          <a:lstStyle/>
          <a:p>
            <a:r>
              <a:rPr lang="fr-FR" dirty="0" smtClean="0">
                <a:solidFill>
                  <a:srgbClr val="FF0000"/>
                </a:solidFill>
              </a:rPr>
              <a:t> Retentissement de l'hémorragie </a:t>
            </a:r>
            <a:r>
              <a:rPr lang="fr-FR" dirty="0" smtClean="0"/>
              <a:t>: </a:t>
            </a:r>
          </a:p>
          <a:p>
            <a:pPr>
              <a:buNone/>
            </a:pPr>
            <a:r>
              <a:rPr lang="fr-FR" dirty="0" smtClean="0"/>
              <a:t>-- NFS </a:t>
            </a:r>
          </a:p>
          <a:p>
            <a:pPr>
              <a:buNone/>
            </a:pPr>
            <a:endParaRPr lang="fr-FR" dirty="0" smtClean="0"/>
          </a:p>
          <a:p>
            <a:r>
              <a:rPr lang="fr-FR" dirty="0" smtClean="0">
                <a:solidFill>
                  <a:srgbClr val="FF0000"/>
                </a:solidFill>
              </a:rPr>
              <a:t> Bilan préopératoire et indication d'une prévention de l'immunisation sanguine </a:t>
            </a:r>
            <a:r>
              <a:rPr lang="fr-FR" dirty="0" err="1" smtClean="0">
                <a:solidFill>
                  <a:srgbClr val="FF0000"/>
                </a:solidFill>
              </a:rPr>
              <a:t>fœtomaternelle</a:t>
            </a:r>
            <a:r>
              <a:rPr lang="fr-FR" dirty="0" smtClean="0">
                <a:solidFill>
                  <a:srgbClr val="FF0000"/>
                </a:solidFill>
              </a:rPr>
              <a:t> : </a:t>
            </a:r>
          </a:p>
          <a:p>
            <a:pPr>
              <a:buNone/>
            </a:pPr>
            <a:r>
              <a:rPr lang="fr-FR" dirty="0" smtClean="0"/>
              <a:t>-- groupe rhésus, RAI, bilan d'hémostase (TP, TCA, plaquettes) </a:t>
            </a:r>
          </a:p>
          <a:p>
            <a:pPr>
              <a:buNone/>
            </a:pPr>
            <a:endParaRPr lang="fr-FR" dirty="0" smtClean="0"/>
          </a:p>
          <a:p>
            <a:r>
              <a:rPr lang="fr-FR" dirty="0" smtClean="0">
                <a:solidFill>
                  <a:srgbClr val="FF0000"/>
                </a:solidFill>
              </a:rPr>
              <a:t>Bilan étiologique :</a:t>
            </a:r>
          </a:p>
          <a:p>
            <a:pPr>
              <a:buNone/>
            </a:pPr>
            <a:r>
              <a:rPr lang="fr-FR" dirty="0" smtClean="0"/>
              <a:t>--  β-</a:t>
            </a:r>
            <a:r>
              <a:rPr lang="fr-FR" dirty="0" err="1" smtClean="0"/>
              <a:t>hCG</a:t>
            </a:r>
            <a:r>
              <a:rPr lang="fr-FR" dirty="0" smtClean="0"/>
              <a:t> plasmatiques quantitatifs </a:t>
            </a:r>
          </a:p>
          <a:p>
            <a:pPr>
              <a:buNone/>
            </a:pPr>
            <a:endParaRPr lang="fr-FR" dirty="0" smtClean="0"/>
          </a:p>
          <a:p>
            <a:r>
              <a:rPr lang="fr-FR" dirty="0" smtClean="0">
                <a:solidFill>
                  <a:srgbClr val="FF0000"/>
                </a:solidFill>
              </a:rPr>
              <a:t>Échographie par voie abdominale et pelvienne: </a:t>
            </a:r>
          </a:p>
          <a:p>
            <a:pPr>
              <a:buNone/>
            </a:pPr>
            <a:r>
              <a:rPr lang="fr-FR" dirty="0" smtClean="0"/>
              <a:t>-- précisant en cas de grossesse la localisation, l'évolutivité et le terme approché de la grossesse, un épanchement </a:t>
            </a:r>
            <a:r>
              <a:rPr lang="fr-FR" dirty="0" err="1" smtClean="0"/>
              <a:t>intrapéritonéal</a:t>
            </a:r>
            <a:r>
              <a:rPr lang="fr-FR" dirty="0" smtClean="0"/>
              <a:t>, l'aspect des ovaires.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654560"/>
          </a:xfrm>
        </p:spPr>
        <p:txBody>
          <a:bodyPr>
            <a:normAutofit/>
          </a:bodyPr>
          <a:lstStyle/>
          <a:p>
            <a:r>
              <a:rPr lang="fr-FR" dirty="0" smtClean="0"/>
              <a:t>Q4: quels sont les diagnostic possibles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r>
              <a:rPr lang="fr-FR" dirty="0" smtClean="0"/>
              <a:t>GIU: </a:t>
            </a:r>
          </a:p>
          <a:p>
            <a:pPr>
              <a:buNone/>
            </a:pPr>
            <a:r>
              <a:rPr lang="fr-FR" dirty="0" smtClean="0"/>
              <a:t>-- non </a:t>
            </a:r>
            <a:r>
              <a:rPr lang="fr-FR" dirty="0" err="1" smtClean="0"/>
              <a:t>evolutive</a:t>
            </a:r>
            <a:endParaRPr lang="fr-FR" dirty="0" smtClean="0"/>
          </a:p>
          <a:p>
            <a:pPr>
              <a:buNone/>
            </a:pPr>
            <a:r>
              <a:rPr lang="fr-FR" dirty="0" smtClean="0"/>
              <a:t>-- </a:t>
            </a:r>
            <a:r>
              <a:rPr lang="fr-FR" dirty="0" err="1" smtClean="0"/>
              <a:t>evolutive</a:t>
            </a:r>
            <a:endParaRPr lang="fr-FR" dirty="0" smtClean="0"/>
          </a:p>
          <a:p>
            <a:pPr>
              <a:buNone/>
            </a:pPr>
            <a:endParaRPr lang="fr-FR" dirty="0" smtClean="0"/>
          </a:p>
          <a:p>
            <a:r>
              <a:rPr lang="fr-FR" dirty="0" smtClean="0"/>
              <a:t>GEU</a:t>
            </a:r>
          </a:p>
          <a:p>
            <a:pPr>
              <a:buNone/>
            </a:pPr>
            <a:endParaRPr lang="fr-FR" dirty="0" smtClean="0"/>
          </a:p>
          <a:p>
            <a:r>
              <a:rPr lang="fr-FR" dirty="0" smtClean="0"/>
              <a:t>Grossesse molaire</a:t>
            </a:r>
          </a:p>
          <a:p>
            <a:endParaRPr lang="fr-FR" dirty="0"/>
          </a:p>
          <a:p>
            <a:r>
              <a:rPr lang="fr-FR" dirty="0" smtClean="0"/>
              <a:t>Causes extra-gravidiques</a:t>
            </a:r>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43050"/>
            <a:ext cx="8229600" cy="3500463"/>
          </a:xfrm>
        </p:spPr>
        <p:txBody>
          <a:bodyPr>
            <a:normAutofit/>
          </a:bodyPr>
          <a:lstStyle/>
          <a:p>
            <a:pPr algn="ctr">
              <a:buNone/>
            </a:pPr>
            <a:r>
              <a:rPr lang="fr-FR" sz="4000" dirty="0" smtClean="0"/>
              <a:t>Q5: Votre examen d'imagerie permet de conclure qu'il s'agit d'une grossesse intra-utérine évolutive. Quelles sont alors les causes possibles de cette métrorragie ? </a:t>
            </a:r>
            <a:endParaRPr lang="fr-FR"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14488"/>
            <a:ext cx="8229600" cy="4411675"/>
          </a:xfrm>
        </p:spPr>
        <p:txBody>
          <a:bodyPr/>
          <a:lstStyle/>
          <a:p>
            <a:r>
              <a:rPr lang="fr-FR" dirty="0" smtClean="0">
                <a:solidFill>
                  <a:srgbClr val="FF0000"/>
                </a:solidFill>
              </a:rPr>
              <a:t>Causes possibles : </a:t>
            </a:r>
          </a:p>
          <a:p>
            <a:r>
              <a:rPr lang="fr-FR" dirty="0" smtClean="0"/>
              <a:t>hématome décidual,</a:t>
            </a:r>
          </a:p>
          <a:p>
            <a:r>
              <a:rPr lang="fr-FR" dirty="0" smtClean="0"/>
              <a:t> lyse d'un jumeau, </a:t>
            </a:r>
          </a:p>
          <a:p>
            <a:r>
              <a:rPr lang="fr-FR" dirty="0" smtClean="0"/>
              <a:t>insertion ovulaire basse.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42984"/>
            <a:ext cx="8229600" cy="3500462"/>
          </a:xfrm>
        </p:spPr>
        <p:txBody>
          <a:bodyPr>
            <a:normAutofit/>
          </a:bodyPr>
          <a:lstStyle/>
          <a:p>
            <a:r>
              <a:rPr lang="fr-FR" dirty="0" smtClean="0"/>
              <a:t>Q6:La patiente vous demande ce qu'il va se passer maintenant, que lui répondez-vous ?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lstStyle/>
          <a:p>
            <a:r>
              <a:rPr lang="fr-FR" dirty="0" smtClean="0">
                <a:solidFill>
                  <a:srgbClr val="FF0000"/>
                </a:solidFill>
              </a:rPr>
              <a:t>Évolution : </a:t>
            </a:r>
          </a:p>
          <a:p>
            <a:pPr>
              <a:buNone/>
            </a:pPr>
            <a:r>
              <a:rPr lang="fr-FR" dirty="0" smtClean="0"/>
              <a:t>-- 25 % des femmes saignent au premier trimestre et 50 % n'évolueront pas normalement.</a:t>
            </a:r>
          </a:p>
          <a:p>
            <a:r>
              <a:rPr lang="fr-FR" dirty="0" smtClean="0">
                <a:solidFill>
                  <a:srgbClr val="FF0000"/>
                </a:solidFill>
              </a:rPr>
              <a:t>La PEC:</a:t>
            </a:r>
          </a:p>
          <a:p>
            <a:pPr>
              <a:buNone/>
            </a:pPr>
            <a:r>
              <a:rPr lang="fr-FR" dirty="0" smtClean="0"/>
              <a:t>--  la </a:t>
            </a:r>
            <a:r>
              <a:rPr lang="fr-FR" dirty="0" err="1" smtClean="0"/>
              <a:t>tocolyse</a:t>
            </a:r>
            <a:r>
              <a:rPr lang="fr-FR" dirty="0" smtClean="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Madame X, 26 ans, vient vous voir pour des métrorragies survenues cet après-midi avec des douleurs abdominales généralisées à type de règles. </a:t>
            </a:r>
          </a:p>
          <a:p>
            <a:r>
              <a:rPr lang="fr-FR" dirty="0" smtClean="0"/>
              <a:t>Elle vous apprend qu'elle n'a plus de règles depuis 7 semaines</a:t>
            </a:r>
          </a:p>
          <a:p>
            <a:pPr algn="r">
              <a:buNone/>
            </a:pPr>
            <a:endParaRPr lang="fr-FR" dirty="0" smtClean="0"/>
          </a:p>
          <a:p>
            <a:pPr algn="r">
              <a:buNone/>
            </a:pPr>
            <a:r>
              <a:rPr lang="fr-FR" dirty="0" smtClean="0">
                <a:solidFill>
                  <a:srgbClr val="FF0000"/>
                </a:solidFill>
              </a:rPr>
              <a:t>CNGOF 2010/2011</a:t>
            </a:r>
            <a:endParaRPr lang="fr-FR"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297370"/>
          </a:xfrm>
        </p:spPr>
        <p:txBody>
          <a:bodyPr/>
          <a:lstStyle/>
          <a:p>
            <a:r>
              <a:rPr lang="fr-FR" dirty="0" smtClean="0"/>
              <a:t>1 Q: Détaillez votre interrogatoire.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85000" lnSpcReduction="10000"/>
          </a:bodyPr>
          <a:lstStyle/>
          <a:p>
            <a:r>
              <a:rPr lang="fr-FR" dirty="0" smtClean="0"/>
              <a:t> </a:t>
            </a:r>
            <a:r>
              <a:rPr lang="fr-FR" dirty="0">
                <a:solidFill>
                  <a:srgbClr val="FF0000"/>
                </a:solidFill>
              </a:rPr>
              <a:t>R</a:t>
            </a:r>
            <a:r>
              <a:rPr lang="fr-FR" dirty="0" smtClean="0">
                <a:solidFill>
                  <a:srgbClr val="FF0000"/>
                </a:solidFill>
              </a:rPr>
              <a:t>etentissement général de l'hémorragie et de son importance : </a:t>
            </a:r>
            <a:r>
              <a:rPr lang="fr-FR" dirty="0" smtClean="0"/>
              <a:t>sensation de soif, sueurs, dyspnée, confusion, nombre de changes, couleur et abondance du saignement, groupe sanguin et rhésus, prise de médicaments modifiant l'hémostase. </a:t>
            </a:r>
          </a:p>
          <a:p>
            <a:pPr>
              <a:buNone/>
            </a:pPr>
            <a:endParaRPr lang="fr-FR" dirty="0" smtClean="0"/>
          </a:p>
          <a:p>
            <a:r>
              <a:rPr lang="fr-FR" dirty="0" smtClean="0">
                <a:solidFill>
                  <a:srgbClr val="FF0000"/>
                </a:solidFill>
              </a:rPr>
              <a:t>Orientation diagnostique </a:t>
            </a:r>
            <a:r>
              <a:rPr lang="fr-FR" dirty="0" smtClean="0"/>
              <a:t>: date des dernières règles, contraception et son type, circonstance d'apparition des saignements, présence de caillots, manœuvre illicite pratiquée, présence de signes de grossesse, leur importance et leurs éventuelles variations, expulsion d'une masse, signes éventuels d'accompagnement (douleur, latéralisation de la symptomatologie) </a:t>
            </a:r>
          </a:p>
          <a:p>
            <a:pPr>
              <a:buNone/>
            </a:pPr>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26055"/>
          </a:xfrm>
        </p:spPr>
        <p:txBody>
          <a:bodyPr/>
          <a:lstStyle/>
          <a:p>
            <a:r>
              <a:rPr lang="fr-FR" dirty="0" smtClean="0"/>
              <a:t> </a:t>
            </a:r>
            <a:r>
              <a:rPr lang="fr-FR" dirty="0" smtClean="0">
                <a:solidFill>
                  <a:srgbClr val="FF0000"/>
                </a:solidFill>
              </a:rPr>
              <a:t>Antécédents : gynéco-obstétricaux </a:t>
            </a:r>
            <a:r>
              <a:rPr lang="fr-FR" dirty="0" smtClean="0"/>
              <a:t>: fausse couche, grossesse extra-utérine, IVG, manœuvres </a:t>
            </a:r>
            <a:r>
              <a:rPr lang="fr-FR" dirty="0" err="1" smtClean="0"/>
              <a:t>endo</a:t>
            </a:r>
            <a:r>
              <a:rPr lang="fr-FR" dirty="0" smtClean="0"/>
              <a:t>-utérines (curetage, </a:t>
            </a:r>
            <a:r>
              <a:rPr lang="fr-FR" dirty="0" err="1" smtClean="0"/>
              <a:t>hystéroscopie</a:t>
            </a:r>
            <a:r>
              <a:rPr lang="fr-FR" dirty="0" smtClean="0"/>
              <a:t>…) - Généraux : pathologie de l'hémostase. </a:t>
            </a:r>
          </a:p>
          <a:p>
            <a:pPr>
              <a:buNone/>
            </a:pPr>
            <a:endParaRPr lang="fr-FR" dirty="0" smtClean="0"/>
          </a:p>
          <a:p>
            <a:r>
              <a:rPr lang="fr-FR" dirty="0" smtClean="0">
                <a:solidFill>
                  <a:srgbClr val="FF0000"/>
                </a:solidFill>
              </a:rPr>
              <a:t>Facteurs de risques </a:t>
            </a:r>
            <a:r>
              <a:rPr lang="fr-FR" dirty="0" smtClean="0"/>
              <a:t>: du cancer du col de l'utérus, malformation utérine, DES syndrome, contexte psycho-social, ethnie.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54494"/>
          </a:xfrm>
        </p:spPr>
        <p:txBody>
          <a:bodyPr/>
          <a:lstStyle/>
          <a:p>
            <a:r>
              <a:rPr lang="fr-FR" dirty="0" smtClean="0"/>
              <a:t>Q2:Détaillez votre examen clinique.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20000"/>
          </a:bodyPr>
          <a:lstStyle/>
          <a:p>
            <a:r>
              <a:rPr lang="fr-FR" dirty="0" smtClean="0">
                <a:solidFill>
                  <a:srgbClr val="FF0000"/>
                </a:solidFill>
              </a:rPr>
              <a:t>Examen général </a:t>
            </a:r>
            <a:r>
              <a:rPr lang="fr-FR" dirty="0" smtClean="0"/>
              <a:t>:</a:t>
            </a:r>
          </a:p>
          <a:p>
            <a:pPr>
              <a:buNone/>
            </a:pPr>
            <a:r>
              <a:rPr lang="fr-FR" dirty="0" smtClean="0"/>
              <a:t>--  recherche d'un état de choc : pouls, tension artérielle, température </a:t>
            </a:r>
          </a:p>
          <a:p>
            <a:pPr>
              <a:buNone/>
            </a:pPr>
            <a:endParaRPr lang="fr-FR" dirty="0" smtClean="0"/>
          </a:p>
          <a:p>
            <a:r>
              <a:rPr lang="fr-FR" dirty="0" smtClean="0">
                <a:solidFill>
                  <a:srgbClr val="FF0000"/>
                </a:solidFill>
              </a:rPr>
              <a:t>Examen abdominal </a:t>
            </a:r>
            <a:r>
              <a:rPr lang="fr-FR" dirty="0" smtClean="0"/>
              <a:t>: défense, contracture, ballonnement </a:t>
            </a:r>
          </a:p>
          <a:p>
            <a:pPr>
              <a:buNone/>
            </a:pPr>
            <a:endParaRPr lang="fr-FR" dirty="0" smtClean="0"/>
          </a:p>
          <a:p>
            <a:r>
              <a:rPr lang="fr-FR" dirty="0" smtClean="0">
                <a:solidFill>
                  <a:srgbClr val="FF0000"/>
                </a:solidFill>
              </a:rPr>
              <a:t>Seins</a:t>
            </a:r>
            <a:r>
              <a:rPr lang="fr-FR" dirty="0" smtClean="0"/>
              <a:t> : tension, galactorrhée (signes de grossesse) </a:t>
            </a:r>
          </a:p>
          <a:p>
            <a:endParaRPr lang="fr-FR" dirty="0"/>
          </a:p>
          <a:p>
            <a:r>
              <a:rPr lang="fr-FR" dirty="0" smtClean="0">
                <a:solidFill>
                  <a:srgbClr val="FF0000"/>
                </a:solidFill>
              </a:rPr>
              <a:t> Examen </a:t>
            </a:r>
            <a:r>
              <a:rPr lang="fr-FR" dirty="0" err="1" smtClean="0">
                <a:solidFill>
                  <a:srgbClr val="FF0000"/>
                </a:solidFill>
              </a:rPr>
              <a:t>périnéo</a:t>
            </a:r>
            <a:r>
              <a:rPr lang="fr-FR" dirty="0" smtClean="0">
                <a:solidFill>
                  <a:srgbClr val="FF0000"/>
                </a:solidFill>
              </a:rPr>
              <a:t>-vulvaire </a:t>
            </a:r>
            <a:r>
              <a:rPr lang="fr-FR" dirty="0" smtClean="0"/>
              <a:t>: élimine une </a:t>
            </a:r>
            <a:r>
              <a:rPr lang="fr-FR" dirty="0" err="1" smtClean="0"/>
              <a:t>rectorragie</a:t>
            </a:r>
            <a:r>
              <a:rPr lang="fr-FR" dirty="0" smtClean="0"/>
              <a:t>, une hématurie, une pathologie ou un traumatisme vulvaire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92500" lnSpcReduction="20000"/>
          </a:bodyPr>
          <a:lstStyle/>
          <a:p>
            <a:r>
              <a:rPr lang="fr-FR" dirty="0" smtClean="0">
                <a:solidFill>
                  <a:srgbClr val="FF0000"/>
                </a:solidFill>
              </a:rPr>
              <a:t>Examen au spéculum </a:t>
            </a:r>
            <a:r>
              <a:rPr lang="fr-FR" dirty="0" smtClean="0"/>
              <a:t>: recherche d'une cause </a:t>
            </a:r>
            <a:r>
              <a:rPr lang="fr-FR" dirty="0" err="1" smtClean="0"/>
              <a:t>cervico</a:t>
            </a:r>
            <a:r>
              <a:rPr lang="fr-FR" dirty="0" smtClean="0"/>
              <a:t>-vaginale du saignement, aspect du col, précision de l'origine haute du saignement, présence de corps </a:t>
            </a:r>
            <a:r>
              <a:rPr lang="fr-FR" dirty="0" err="1" smtClean="0"/>
              <a:t>intravaginal</a:t>
            </a:r>
            <a:r>
              <a:rPr lang="fr-FR" dirty="0" smtClean="0"/>
              <a:t>, leucorrhée, aspect et importance du saignement </a:t>
            </a:r>
          </a:p>
          <a:p>
            <a:pPr>
              <a:buNone/>
            </a:pPr>
            <a:endParaRPr lang="fr-FR" dirty="0" smtClean="0"/>
          </a:p>
          <a:p>
            <a:r>
              <a:rPr lang="fr-FR" dirty="0" smtClean="0">
                <a:solidFill>
                  <a:srgbClr val="FF0000"/>
                </a:solidFill>
              </a:rPr>
              <a:t> Toucher vaginal </a:t>
            </a:r>
            <a:r>
              <a:rPr lang="fr-FR" dirty="0" smtClean="0"/>
              <a:t>: apprécie : douleur dans le différent cul-de-sac, état d'ouverture du col, le volume de l'utérus. </a:t>
            </a:r>
          </a:p>
          <a:p>
            <a:pPr>
              <a:buNone/>
            </a:pPr>
            <a:r>
              <a:rPr lang="fr-FR" dirty="0" smtClean="0"/>
              <a:t>-- Recherche : un comblement des </a:t>
            </a:r>
            <a:r>
              <a:rPr lang="fr-FR" dirty="0" err="1" smtClean="0"/>
              <a:t>culs-de-sac</a:t>
            </a:r>
            <a:r>
              <a:rPr lang="fr-FR" dirty="0" smtClean="0"/>
              <a:t>, une masse </a:t>
            </a:r>
            <a:r>
              <a:rPr lang="fr-FR" dirty="0" err="1" smtClean="0"/>
              <a:t>latéro</a:t>
            </a:r>
            <a:r>
              <a:rPr lang="fr-FR" dirty="0" smtClean="0"/>
              <a:t>-utérine </a:t>
            </a:r>
          </a:p>
          <a:p>
            <a:pPr>
              <a:buNone/>
            </a:pPr>
            <a:endParaRPr lang="fr-FR" dirty="0" smtClean="0"/>
          </a:p>
          <a:p>
            <a:r>
              <a:rPr lang="fr-FR" dirty="0" smtClean="0">
                <a:solidFill>
                  <a:srgbClr val="FF0000"/>
                </a:solidFill>
              </a:rPr>
              <a:t>Toucher rectal </a:t>
            </a:r>
            <a:r>
              <a:rPr lang="fr-FR" dirty="0" smtClean="0"/>
              <a:t>: douleur dans le Douglas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40312"/>
          </a:xfrm>
        </p:spPr>
        <p:txBody>
          <a:bodyPr>
            <a:normAutofit/>
          </a:bodyPr>
          <a:lstStyle/>
          <a:p>
            <a:r>
              <a:rPr lang="fr-FR" dirty="0" smtClean="0"/>
              <a:t>Q3: Quels examens complémentaires demandez-vous et dans quel but ?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513</Words>
  <Application>Microsoft Office PowerPoint</Application>
  <PresentationFormat>Affichage à l'écran (4:3)</PresentationFormat>
  <Paragraphs>63</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Cas clinique</vt:lpstr>
      <vt:lpstr>Présentation PowerPoint</vt:lpstr>
      <vt:lpstr>1 Q: Détaillez votre interrogatoire. </vt:lpstr>
      <vt:lpstr>Présentation PowerPoint</vt:lpstr>
      <vt:lpstr>Présentation PowerPoint</vt:lpstr>
      <vt:lpstr>Q2:Détaillez votre examen clinique. </vt:lpstr>
      <vt:lpstr>Présentation PowerPoint</vt:lpstr>
      <vt:lpstr>Présentation PowerPoint</vt:lpstr>
      <vt:lpstr>Q3: Quels examens complémentaires demandez-vous et dans quel but ? </vt:lpstr>
      <vt:lpstr>Présentation PowerPoint</vt:lpstr>
      <vt:lpstr>Q4: quels sont les diagnostic possibles</vt:lpstr>
      <vt:lpstr>Présentation PowerPoint</vt:lpstr>
      <vt:lpstr>Présentation PowerPoint</vt:lpstr>
      <vt:lpstr>Présentation PowerPoint</vt:lpstr>
      <vt:lpstr>Q6:La patiente vous demande ce qu'il va se passer maintenant, que lui répondez-vous ? </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clinique</dc:title>
  <dc:creator>REV</dc:creator>
  <cp:lastModifiedBy>Asus</cp:lastModifiedBy>
  <cp:revision>4</cp:revision>
  <dcterms:created xsi:type="dcterms:W3CDTF">2019-10-03T15:03:23Z</dcterms:created>
  <dcterms:modified xsi:type="dcterms:W3CDTF">2020-04-14T16:46:20Z</dcterms:modified>
</cp:coreProperties>
</file>