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9" r:id="rId13"/>
    <p:sldId id="270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3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0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5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1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4D26-1295-4B64-903C-51EF6100B04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9D1-AF15-4894-B8EC-CABDD6CAAE9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EzWpwcz68" TargetMode="External"/><Relationship Id="rId2" Type="http://schemas.openxmlformats.org/officeDocument/2006/relationships/hyperlink" Target="https://www.youtube.com/watch?v=H6QGLGJ-BOE#action=shar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165" y="2274838"/>
            <a:ext cx="10730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OBTENTION </a:t>
            </a:r>
            <a:r>
              <a:rPr lang="fr-FR" sz="2400" dirty="0">
                <a:solidFill>
                  <a:prstClr val="black"/>
                </a:solidFill>
              </a:rPr>
              <a:t>PAR ASSEMBLAGE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Nous avons déjà cité (dans le cours de technologie des liaisons) les principales solutions technologiques pour réaliser des liaisons complètes permanentes et non-démontables : soudage ; rivetage ; collage ; emmanchement ou frettage ; sertissage…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Nous ne développerons ici que le soudage, et seulement de façon partielle.</a:t>
            </a:r>
          </a:p>
        </p:txBody>
      </p:sp>
    </p:spTree>
    <p:extLst>
      <p:ext uri="{BB962C8B-B14F-4D97-AF65-F5344CB8AC3E}">
        <p14:creationId xmlns:p14="http://schemas.microsoft.com/office/powerpoint/2010/main" val="23465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24" y="470264"/>
            <a:ext cx="5894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Soudage MIG - MAG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Un arc électrique est établi entre </a:t>
            </a:r>
            <a:r>
              <a:rPr lang="fr-FR" sz="2400" dirty="0" smtClean="0">
                <a:solidFill>
                  <a:prstClr val="black"/>
                </a:solidFill>
              </a:rPr>
              <a:t>l'extrémité d'une </a:t>
            </a:r>
            <a:r>
              <a:rPr lang="fr-FR" sz="2400" dirty="0">
                <a:solidFill>
                  <a:prstClr val="black"/>
                </a:solidFill>
              </a:rPr>
              <a:t>électrode consommable et le substrat</a:t>
            </a:r>
            <a:r>
              <a:rPr lang="fr-FR" sz="2400" dirty="0" smtClean="0">
                <a:solidFill>
                  <a:prstClr val="black"/>
                </a:solidFill>
              </a:rPr>
              <a:t>, sous </a:t>
            </a:r>
            <a:r>
              <a:rPr lang="fr-FR" sz="2400" dirty="0">
                <a:solidFill>
                  <a:prstClr val="black"/>
                </a:solidFill>
              </a:rPr>
              <a:t>protection gazeuse. L'électrode </a:t>
            </a:r>
            <a:r>
              <a:rPr lang="fr-FR" sz="2400" dirty="0" smtClean="0">
                <a:solidFill>
                  <a:prstClr val="black"/>
                </a:solidFill>
              </a:rPr>
              <a:t>se présente </a:t>
            </a:r>
            <a:r>
              <a:rPr lang="fr-FR" sz="2400" dirty="0">
                <a:solidFill>
                  <a:prstClr val="black"/>
                </a:solidFill>
              </a:rPr>
              <a:t>sous la forme d'un fil massif </a:t>
            </a:r>
            <a:r>
              <a:rPr lang="fr-FR" sz="2400" dirty="0" smtClean="0">
                <a:solidFill>
                  <a:prstClr val="black"/>
                </a:solidFill>
              </a:rPr>
              <a:t>ou fourré</a:t>
            </a:r>
            <a:r>
              <a:rPr lang="fr-FR" sz="2400" dirty="0">
                <a:solidFill>
                  <a:prstClr val="black"/>
                </a:solidFill>
              </a:rPr>
              <a:t>, de diamètre 0,6 à 1,6 mm ; le choix </a:t>
            </a:r>
            <a:r>
              <a:rPr lang="fr-FR" sz="2400" dirty="0" smtClean="0">
                <a:solidFill>
                  <a:prstClr val="black"/>
                </a:solidFill>
              </a:rPr>
              <a:t>du gaz </a:t>
            </a:r>
            <a:r>
              <a:rPr lang="fr-FR" sz="2400" dirty="0">
                <a:solidFill>
                  <a:prstClr val="black"/>
                </a:solidFill>
              </a:rPr>
              <a:t>protecteur est déterminé par la nature </a:t>
            </a:r>
            <a:r>
              <a:rPr lang="fr-FR" sz="2400" dirty="0" smtClean="0">
                <a:solidFill>
                  <a:prstClr val="black"/>
                </a:solidFill>
              </a:rPr>
              <a:t>du ou </a:t>
            </a:r>
            <a:r>
              <a:rPr lang="fr-FR" sz="2400" dirty="0">
                <a:solidFill>
                  <a:prstClr val="black"/>
                </a:solidFill>
              </a:rPr>
              <a:t>des matériaux à souder.</a:t>
            </a: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	MIG </a:t>
            </a:r>
            <a:r>
              <a:rPr lang="fr-FR" sz="2400" dirty="0">
                <a:solidFill>
                  <a:prstClr val="black"/>
                </a:solidFill>
              </a:rPr>
              <a:t>: </a:t>
            </a:r>
            <a:r>
              <a:rPr lang="fr-FR" sz="2400" dirty="0" err="1">
                <a:solidFill>
                  <a:prstClr val="black"/>
                </a:solidFill>
              </a:rPr>
              <a:t>Metal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Inert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err="1">
                <a:solidFill>
                  <a:prstClr val="black"/>
                </a:solidFill>
              </a:rPr>
              <a:t>Gas</a:t>
            </a:r>
            <a:endParaRPr lang="fr-FR" sz="2400" dirty="0">
              <a:solidFill>
                <a:prstClr val="black"/>
              </a:solidFill>
            </a:endParaRP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	le </a:t>
            </a:r>
            <a:r>
              <a:rPr lang="fr-FR" sz="2400" dirty="0">
                <a:solidFill>
                  <a:prstClr val="black"/>
                </a:solidFill>
              </a:rPr>
              <a:t>gaz inerte protecteur est de l'argon</a:t>
            </a: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	MAG </a:t>
            </a:r>
            <a:r>
              <a:rPr lang="fr-FR" sz="2400" dirty="0">
                <a:solidFill>
                  <a:prstClr val="black"/>
                </a:solidFill>
              </a:rPr>
              <a:t>: </a:t>
            </a:r>
            <a:r>
              <a:rPr lang="fr-FR" sz="2400" dirty="0" err="1">
                <a:solidFill>
                  <a:prstClr val="black"/>
                </a:solidFill>
              </a:rPr>
              <a:t>Metal</a:t>
            </a:r>
            <a:r>
              <a:rPr lang="fr-FR" sz="2400" dirty="0">
                <a:solidFill>
                  <a:prstClr val="black"/>
                </a:solidFill>
              </a:rPr>
              <a:t> Actif </a:t>
            </a:r>
            <a:r>
              <a:rPr lang="fr-FR" sz="2400" dirty="0" err="1">
                <a:solidFill>
                  <a:prstClr val="black"/>
                </a:solidFill>
              </a:rPr>
              <a:t>Gas</a:t>
            </a:r>
            <a:endParaRPr lang="fr-FR" sz="2400" dirty="0">
              <a:solidFill>
                <a:prstClr val="black"/>
              </a:solidFill>
            </a:endParaRP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	le </a:t>
            </a:r>
            <a:r>
              <a:rPr lang="fr-FR" sz="2400" dirty="0">
                <a:solidFill>
                  <a:prstClr val="black"/>
                </a:solidFill>
              </a:rPr>
              <a:t>gaz protecteur est du CO2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77" y="796266"/>
            <a:ext cx="4678362" cy="3574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824" y="5380672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• Épaisseur de 0,5 à 20 mm ou plus ;</a:t>
            </a:r>
          </a:p>
          <a:p>
            <a:r>
              <a:rPr lang="fr-FR" sz="2400" dirty="0">
                <a:solidFill>
                  <a:prstClr val="black"/>
                </a:solidFill>
              </a:rPr>
              <a:t>• Toutes les bases cuivre ou aluminium en MIG / Tous les aciers en MAG ;</a:t>
            </a:r>
          </a:p>
          <a:p>
            <a:r>
              <a:rPr lang="fr-FR" sz="2400" dirty="0">
                <a:solidFill>
                  <a:prstClr val="black"/>
                </a:solidFill>
              </a:rPr>
              <a:t>• Procédé très courant mais plus coûteux que l’électrode </a:t>
            </a:r>
            <a:r>
              <a:rPr lang="fr-FR" sz="2400" dirty="0" smtClean="0">
                <a:solidFill>
                  <a:prstClr val="black"/>
                </a:solidFill>
              </a:rPr>
              <a:t>enrobée.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6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" y="163650"/>
            <a:ext cx="10883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Soudage TIG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Un arc électrique est établi entre l'extrémité d'une électrode en tungstène et le substrat, </a:t>
            </a:r>
            <a:r>
              <a:rPr lang="fr-FR" sz="2400" dirty="0" smtClean="0">
                <a:solidFill>
                  <a:prstClr val="black"/>
                </a:solidFill>
              </a:rPr>
              <a:t>sous protection </a:t>
            </a:r>
            <a:r>
              <a:rPr lang="fr-FR" sz="2400" dirty="0">
                <a:solidFill>
                  <a:prstClr val="black"/>
                </a:solidFill>
              </a:rPr>
              <a:t>gazeuse (argon) qui permet de protéger le cordon de soudure de l'oxydation. </a:t>
            </a:r>
            <a:r>
              <a:rPr lang="fr-FR" sz="2400" dirty="0" smtClean="0">
                <a:solidFill>
                  <a:prstClr val="black"/>
                </a:solidFill>
              </a:rPr>
              <a:t>Les opérations </a:t>
            </a:r>
            <a:r>
              <a:rPr lang="fr-FR" sz="2400" dirty="0">
                <a:solidFill>
                  <a:prstClr val="black"/>
                </a:solidFill>
              </a:rPr>
              <a:t>d'assemblage peuvent être réalisées avec ou sans métal d'apport en manuel, ou dans </a:t>
            </a:r>
            <a:r>
              <a:rPr lang="fr-FR" sz="2400" dirty="0" smtClean="0">
                <a:solidFill>
                  <a:prstClr val="black"/>
                </a:solidFill>
              </a:rPr>
              <a:t>le cadre </a:t>
            </a:r>
            <a:r>
              <a:rPr lang="fr-FR" sz="2400" dirty="0">
                <a:solidFill>
                  <a:prstClr val="black"/>
                </a:solidFill>
              </a:rPr>
              <a:t>d'un système automatisé.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71" y="2371583"/>
            <a:ext cx="5656729" cy="4121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670" y="2520914"/>
            <a:ext cx="44285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• Utilisé pour les travaux soignés sous faible épaisseur – pour les épaisseurs supérieures à 5 mm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il est utilisé conjointement à un autre procédé ;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• Aciers inoxydables, aluminium, cuivre, nickel, titane, zirconium, etc. ;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• Faible taux de dépôt – difficile à automatiser </a:t>
            </a:r>
            <a:r>
              <a:rPr lang="fr-FR" sz="2400" dirty="0" smtClean="0">
                <a:solidFill>
                  <a:prstClr val="black"/>
                </a:solidFill>
              </a:rPr>
              <a:t>;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" y="1313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Soudage à l’arc sous flux solide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Un arc électrique est établi entre une électrode continue et le substrat, sous une couche de flux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qui permet de protéger ce dernier de l'oxydation. </a:t>
            </a:r>
            <a:r>
              <a:rPr lang="fr-FR" sz="2400" dirty="0">
                <a:solidFill>
                  <a:prstClr val="black"/>
                </a:solidFill>
              </a:rPr>
              <a:t>Généralement, le laitier se détache de </a:t>
            </a:r>
            <a:r>
              <a:rPr lang="fr-FR" sz="2400" dirty="0" smtClean="0">
                <a:solidFill>
                  <a:prstClr val="black"/>
                </a:solidFill>
              </a:rPr>
              <a:t>lui-même et </a:t>
            </a:r>
            <a:r>
              <a:rPr lang="fr-FR" sz="2400" dirty="0">
                <a:solidFill>
                  <a:prstClr val="black"/>
                </a:solidFill>
              </a:rPr>
              <a:t>l'excédant de flux est récupéré pour être recyclé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51" y="1287814"/>
            <a:ext cx="5854849" cy="4171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670" y="3587261"/>
            <a:ext cx="5504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• Utilisé pour le remplissage des chanfreins ou le travail à grande vitesse ;</a:t>
            </a:r>
          </a:p>
          <a:p>
            <a:r>
              <a:rPr lang="fr-FR" sz="2400" dirty="0">
                <a:solidFill>
                  <a:prstClr val="black"/>
                </a:solidFill>
              </a:rPr>
              <a:t>• Dépose couramment plus de 15 kg à l’heure ;</a:t>
            </a:r>
          </a:p>
          <a:p>
            <a:r>
              <a:rPr lang="fr-FR" sz="2400" dirty="0">
                <a:solidFill>
                  <a:prstClr val="black"/>
                </a:solidFill>
              </a:rPr>
              <a:t>• Très utilisé pour réaliser des revêtements déposés par soudage </a:t>
            </a:r>
            <a:r>
              <a:rPr lang="fr-FR" sz="2400" dirty="0" smtClean="0">
                <a:solidFill>
                  <a:prstClr val="black"/>
                </a:solidFill>
              </a:rPr>
              <a:t>;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776" y="257779"/>
            <a:ext cx="11851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Brasage </a:t>
            </a:r>
            <a:r>
              <a:rPr lang="fr-FR" sz="2400" dirty="0">
                <a:solidFill>
                  <a:prstClr val="black"/>
                </a:solidFill>
              </a:rPr>
              <a:t>(soudage à la flamme)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 brasage permet la jonction entre des alliages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métalliques, à l'aide d'un métal d'apport dont le point </a:t>
            </a:r>
            <a:r>
              <a:rPr lang="fr-FR" sz="2400" dirty="0" smtClean="0">
                <a:solidFill>
                  <a:prstClr val="black"/>
                </a:solidFill>
              </a:rPr>
              <a:t>de fusion </a:t>
            </a:r>
            <a:r>
              <a:rPr lang="fr-FR" sz="2400" dirty="0">
                <a:solidFill>
                  <a:prstClr val="black"/>
                </a:solidFill>
              </a:rPr>
              <a:t>est inférieur à celui (ou ceux) du (ou des) </a:t>
            </a:r>
            <a:r>
              <a:rPr lang="fr-FR" sz="2400" dirty="0" smtClean="0">
                <a:solidFill>
                  <a:prstClr val="black"/>
                </a:solidFill>
              </a:rPr>
              <a:t>métal (</a:t>
            </a:r>
            <a:r>
              <a:rPr lang="fr-FR" sz="2400" dirty="0">
                <a:solidFill>
                  <a:prstClr val="black"/>
                </a:solidFill>
              </a:rPr>
              <a:t>aux) de base.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 chauffage à une température suffisante pour </a:t>
            </a:r>
            <a:r>
              <a:rPr lang="fr-FR" sz="2400" dirty="0" smtClean="0">
                <a:solidFill>
                  <a:prstClr val="black"/>
                </a:solidFill>
              </a:rPr>
              <a:t>fondre le </a:t>
            </a:r>
            <a:r>
              <a:rPr lang="fr-FR" sz="2400" dirty="0">
                <a:solidFill>
                  <a:prstClr val="black"/>
                </a:solidFill>
              </a:rPr>
              <a:t>métal d'apport provoque « l’accrochage » de </a:t>
            </a:r>
            <a:r>
              <a:rPr lang="fr-FR" sz="2400" dirty="0" smtClean="0">
                <a:solidFill>
                  <a:prstClr val="black"/>
                </a:solidFill>
              </a:rPr>
              <a:t>celui-ci avec </a:t>
            </a:r>
            <a:r>
              <a:rPr lang="fr-FR" sz="2400" dirty="0">
                <a:solidFill>
                  <a:prstClr val="black"/>
                </a:solidFill>
              </a:rPr>
              <a:t>le métal de base grâce au phénomène de diffusion.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5" y="2566102"/>
            <a:ext cx="6279777" cy="4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45" y="529390"/>
            <a:ext cx="1171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Les figures suivantes mettent en évidence la distinction entre le brasage et le soudage </a:t>
            </a:r>
            <a:r>
              <a:rPr lang="fr-FR" sz="2400" dirty="0" smtClean="0">
                <a:solidFill>
                  <a:prstClr val="black"/>
                </a:solidFill>
              </a:rPr>
              <a:t>classique qui </a:t>
            </a:r>
            <a:r>
              <a:rPr lang="fr-FR" sz="2400" dirty="0">
                <a:solidFill>
                  <a:prstClr val="black"/>
                </a:solidFill>
              </a:rPr>
              <a:t>occasionne une forte dilution entre le métal de base et le métal d'apport.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740502"/>
            <a:ext cx="10264588" cy="4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64" y="187824"/>
            <a:ext cx="2774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Soudage </a:t>
            </a:r>
            <a:r>
              <a:rPr lang="fr-FR" sz="2400" dirty="0">
                <a:solidFill>
                  <a:prstClr val="black"/>
                </a:solidFill>
              </a:rPr>
              <a:t>par friction</a:t>
            </a:r>
          </a:p>
          <a:p>
            <a:r>
              <a:rPr lang="fr-FR" sz="2400" dirty="0">
                <a:solidFill>
                  <a:prstClr val="black"/>
                </a:solidFill>
              </a:rPr>
              <a:t>Principe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64" y="187824"/>
            <a:ext cx="8183328" cy="5431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7835" y="6131423"/>
            <a:ext cx="9632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L'une des deux pièces doit être à section circulaire (pleine ou tubulaire).</a:t>
            </a:r>
          </a:p>
        </p:txBody>
      </p:sp>
    </p:spTree>
    <p:extLst>
      <p:ext uri="{BB962C8B-B14F-4D97-AF65-F5344CB8AC3E}">
        <p14:creationId xmlns:p14="http://schemas.microsoft.com/office/powerpoint/2010/main" val="3985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1" y="252390"/>
            <a:ext cx="11784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Soudage </a:t>
            </a:r>
            <a:r>
              <a:rPr lang="fr-FR" sz="2400" dirty="0">
                <a:solidFill>
                  <a:prstClr val="black"/>
                </a:solidFill>
              </a:rPr>
              <a:t>par résistance électrique</a:t>
            </a:r>
          </a:p>
          <a:p>
            <a:r>
              <a:rPr lang="fr-FR" sz="2400" dirty="0">
                <a:solidFill>
                  <a:prstClr val="black"/>
                </a:solidFill>
              </a:rPr>
              <a:t>¨ Résistance électrique par point :</a:t>
            </a:r>
          </a:p>
          <a:p>
            <a:r>
              <a:rPr lang="fr-FR" sz="2400" dirty="0">
                <a:solidFill>
                  <a:prstClr val="black"/>
                </a:solidFill>
              </a:rPr>
              <a:t>Dans ce procédé sans apport de métal, les pièces sont maintenues en contact sous un effort</a:t>
            </a:r>
          </a:p>
          <a:p>
            <a:r>
              <a:rPr lang="fr-FR" sz="2400" dirty="0">
                <a:solidFill>
                  <a:prstClr val="black"/>
                </a:solidFill>
              </a:rPr>
              <a:t>d'accostage entre deux électrodes en cuivre ou alliages de cuivre.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76" y="2104438"/>
            <a:ext cx="9287435" cy="3974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1281" y="6242121"/>
            <a:ext cx="9874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Soudage de deux tôles de 10 mm en acier et de 6 mm en alliages d'alu.</a:t>
            </a:r>
          </a:p>
        </p:txBody>
      </p:sp>
    </p:spTree>
    <p:extLst>
      <p:ext uri="{BB962C8B-B14F-4D97-AF65-F5344CB8AC3E}">
        <p14:creationId xmlns:p14="http://schemas.microsoft.com/office/powerpoint/2010/main" val="1212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905" y="206660"/>
            <a:ext cx="11376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Résistance électrique par molette :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Les électrodes sont des disques animés d'un mouvement de rotation.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Les points peuvent être espacés ou jointifs.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6" y="1818013"/>
            <a:ext cx="9583271" cy="2875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4844" y="5247946"/>
            <a:ext cx="3939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Epaisseur maximum de 3 </a:t>
            </a:r>
            <a:r>
              <a:rPr lang="fr-FR" sz="2400" dirty="0" err="1">
                <a:solidFill>
                  <a:prstClr val="black"/>
                </a:solidFill>
              </a:rPr>
              <a:t>mm.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89" y="268558"/>
            <a:ext cx="7146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Généralités </a:t>
            </a:r>
            <a:r>
              <a:rPr lang="fr-FR" sz="2400" dirty="0">
                <a:solidFill>
                  <a:prstClr val="black"/>
                </a:solidFill>
              </a:rPr>
              <a:t>sur le soudage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On appelle soudage les procédés d'assemblages permanents et non-démontables qui créent </a:t>
            </a:r>
            <a:r>
              <a:rPr lang="fr-FR" sz="2400" dirty="0">
                <a:solidFill>
                  <a:prstClr val="black"/>
                </a:solidFill>
              </a:rPr>
              <a:t>une continuité </a:t>
            </a:r>
            <a:r>
              <a:rPr lang="fr-FR" sz="2400" dirty="0">
                <a:solidFill>
                  <a:prstClr val="black"/>
                </a:solidFill>
              </a:rPr>
              <a:t>de matière entre les pièces assemblées.</a:t>
            </a:r>
          </a:p>
          <a:p>
            <a:pPr algn="just"/>
            <a:endParaRPr lang="fr-FR" sz="2400" dirty="0" smtClean="0">
              <a:solidFill>
                <a:prstClr val="black"/>
              </a:solidFill>
            </a:endParaRP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Exemples </a:t>
            </a:r>
            <a:r>
              <a:rPr lang="fr-FR" sz="2400" dirty="0">
                <a:solidFill>
                  <a:prstClr val="black"/>
                </a:solidFill>
              </a:rPr>
              <a:t>d’application :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- Mécano-soudage : assemblage de formes simples soudées entre elles pour réaliser une pièce de forme complexe ;</a:t>
            </a:r>
          </a:p>
          <a:p>
            <a:pPr marL="342900" indent="-342900" algn="just">
              <a:buFontTx/>
              <a:buChar char="-"/>
            </a:pPr>
            <a:r>
              <a:rPr lang="fr-FR" sz="2400" dirty="0">
                <a:solidFill>
                  <a:prstClr val="black"/>
                </a:solidFill>
              </a:rPr>
              <a:t>Assemblage </a:t>
            </a:r>
            <a:r>
              <a:rPr lang="fr-FR" sz="2400" dirty="0">
                <a:solidFill>
                  <a:prstClr val="black"/>
                </a:solidFill>
              </a:rPr>
              <a:t>avec continuité électrique, ou étanchéité</a:t>
            </a:r>
            <a:r>
              <a:rPr lang="fr-FR" sz="2400" dirty="0">
                <a:solidFill>
                  <a:prstClr val="black"/>
                </a:solidFill>
              </a:rPr>
              <a:t>…</a:t>
            </a:r>
          </a:p>
          <a:p>
            <a:pPr algn="just"/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609" y="3482788"/>
            <a:ext cx="3909307" cy="25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36" y="3407112"/>
            <a:ext cx="116854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La zone affectée thermiquement (Z.A.T) est modifiée dans sa structure cristalline suite </a:t>
            </a:r>
            <a:r>
              <a:rPr lang="fr-FR" sz="2400" dirty="0">
                <a:solidFill>
                  <a:prstClr val="black"/>
                </a:solidFill>
              </a:rPr>
              <a:t>au refroidissement </a:t>
            </a:r>
            <a:r>
              <a:rPr lang="fr-FR" sz="2400" dirty="0">
                <a:solidFill>
                  <a:prstClr val="black"/>
                </a:solidFill>
              </a:rPr>
              <a:t>de la pièce après le chauffage nécessaire au soudage.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Cette modification est voisine du processus observé lors d'un traitement thermique à l'air (la pièce est chauffée puis refroidit à l'air libre).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Les dimensions de la Z.A.T (le plus souvent indésirable) varient suivant le procédé de soudage utilisé. C'est ce qui fait l'intérêt ou les limites de certains procédés.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Le procédé idéal de soudage est celui qui fournit la plus grande puissance le plus localement possible (jusqu’à 108W/cm2).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836" y="570153"/>
            <a:ext cx="5446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Z.A.T (Zone Affectée Thermiquement) :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La continuité est obtenue par un échauffement de la zone interface entre les pièces avec ou sans apport de matière.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5" y="238984"/>
            <a:ext cx="5071325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138116"/>
            <a:ext cx="11524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prstClr val="black"/>
                </a:solidFill>
              </a:rPr>
              <a:t>¨ Défauts, contraintes et déformations :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La Z.A.T est le siège de déformations et de </a:t>
            </a:r>
            <a:r>
              <a:rPr lang="fr-FR" sz="2800" dirty="0" smtClean="0">
                <a:solidFill>
                  <a:prstClr val="black"/>
                </a:solidFill>
              </a:rPr>
              <a:t>contraintes internes </a:t>
            </a:r>
            <a:r>
              <a:rPr lang="fr-FR" sz="2800" dirty="0">
                <a:solidFill>
                  <a:prstClr val="black"/>
                </a:solidFill>
              </a:rPr>
              <a:t>résiduelles.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Contraintes et déformations sont liées </a:t>
            </a:r>
            <a:r>
              <a:rPr lang="fr-FR" sz="2800" dirty="0" smtClean="0">
                <a:solidFill>
                  <a:prstClr val="black"/>
                </a:solidFill>
              </a:rPr>
              <a:t>:</a:t>
            </a:r>
            <a:endParaRPr lang="fr-FR" sz="2800" dirty="0">
              <a:solidFill>
                <a:prstClr val="black"/>
              </a:solidFill>
            </a:endParaRP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Les déformations dues au soudage s’appellent des retraits.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Ils impliquent que la forme de la pièce finie ne sera pas simplement la juxtaposition des </a:t>
            </a:r>
            <a:r>
              <a:rPr lang="fr-FR" sz="2800" dirty="0" smtClean="0">
                <a:solidFill>
                  <a:prstClr val="black"/>
                </a:solidFill>
              </a:rPr>
              <a:t>formes des </a:t>
            </a:r>
            <a:r>
              <a:rPr lang="fr-FR" sz="2800" dirty="0">
                <a:solidFill>
                  <a:prstClr val="black"/>
                </a:solidFill>
              </a:rPr>
              <a:t>éléments assemblés.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635" y="2815772"/>
            <a:ext cx="7673029" cy="38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52" y="240304"/>
            <a:ext cx="10210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prstClr val="black"/>
                </a:solidFill>
              </a:rPr>
              <a:t>¨ Limitation des déformations et préparation des bords :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Pour des bords de </a:t>
            </a:r>
            <a:r>
              <a:rPr lang="fr-FR" sz="2800" dirty="0" smtClean="0">
                <a:solidFill>
                  <a:prstClr val="black"/>
                </a:solidFill>
              </a:rPr>
              <a:t>tôles préparés </a:t>
            </a:r>
            <a:r>
              <a:rPr lang="fr-FR" sz="2800" dirty="0">
                <a:solidFill>
                  <a:prstClr val="black"/>
                </a:solidFill>
              </a:rPr>
              <a:t>avec </a:t>
            </a:r>
            <a:r>
              <a:rPr lang="fr-FR" sz="2800" dirty="0" smtClean="0">
                <a:solidFill>
                  <a:prstClr val="black"/>
                </a:solidFill>
              </a:rPr>
              <a:t>des chanfreins</a:t>
            </a:r>
            <a:r>
              <a:rPr lang="fr-FR" sz="2800" dirty="0">
                <a:solidFill>
                  <a:prstClr val="black"/>
                </a:solidFill>
              </a:rPr>
              <a:t>, la forme de </a:t>
            </a:r>
            <a:r>
              <a:rPr lang="fr-FR" sz="2800" dirty="0" smtClean="0">
                <a:solidFill>
                  <a:prstClr val="black"/>
                </a:solidFill>
              </a:rPr>
              <a:t>la préparation </a:t>
            </a:r>
            <a:r>
              <a:rPr lang="fr-FR" sz="2800" dirty="0">
                <a:solidFill>
                  <a:prstClr val="black"/>
                </a:solidFill>
              </a:rPr>
              <a:t>des bords </a:t>
            </a:r>
            <a:r>
              <a:rPr lang="fr-FR" sz="2800" dirty="0" smtClean="0">
                <a:solidFill>
                  <a:prstClr val="black"/>
                </a:solidFill>
              </a:rPr>
              <a:t>aura une </a:t>
            </a:r>
            <a:r>
              <a:rPr lang="fr-FR" sz="2800" dirty="0">
                <a:solidFill>
                  <a:prstClr val="black"/>
                </a:solidFill>
              </a:rPr>
              <a:t>influence sur le retrait.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De plus on limitera </a:t>
            </a:r>
            <a:r>
              <a:rPr lang="fr-FR" sz="2800" dirty="0" smtClean="0">
                <a:solidFill>
                  <a:prstClr val="black"/>
                </a:solidFill>
              </a:rPr>
              <a:t>celui-ci s’il </a:t>
            </a:r>
            <a:r>
              <a:rPr lang="fr-FR" sz="2800" dirty="0">
                <a:solidFill>
                  <a:prstClr val="black"/>
                </a:solidFill>
              </a:rPr>
              <a:t>est possible de faire </a:t>
            </a:r>
            <a:r>
              <a:rPr lang="fr-FR" sz="2800" dirty="0" smtClean="0">
                <a:solidFill>
                  <a:prstClr val="black"/>
                </a:solidFill>
              </a:rPr>
              <a:t>un cordon </a:t>
            </a:r>
            <a:r>
              <a:rPr lang="fr-FR" sz="2800" dirty="0">
                <a:solidFill>
                  <a:prstClr val="black"/>
                </a:solidFill>
              </a:rPr>
              <a:t>des deux cotés.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99" y="2769462"/>
            <a:ext cx="10258049" cy="36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" y="374221"/>
            <a:ext cx="4603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Lorsque la valeur de la déformation </a:t>
            </a:r>
            <a:r>
              <a:rPr lang="fr-FR" sz="2400" dirty="0" smtClean="0">
                <a:solidFill>
                  <a:prstClr val="black"/>
                </a:solidFill>
              </a:rPr>
              <a:t>est prévisible</a:t>
            </a:r>
            <a:r>
              <a:rPr lang="fr-FR" sz="2400" dirty="0">
                <a:solidFill>
                  <a:prstClr val="black"/>
                </a:solidFill>
              </a:rPr>
              <a:t>, on peut pré-positionner les </a:t>
            </a:r>
            <a:r>
              <a:rPr lang="fr-FR" sz="2400" dirty="0" smtClean="0">
                <a:solidFill>
                  <a:prstClr val="black"/>
                </a:solidFill>
              </a:rPr>
              <a:t>pièces à </a:t>
            </a:r>
            <a:r>
              <a:rPr lang="fr-FR" sz="2400" dirty="0">
                <a:solidFill>
                  <a:prstClr val="black"/>
                </a:solidFill>
              </a:rPr>
              <a:t>assembler par un point de soudage ou </a:t>
            </a:r>
            <a:r>
              <a:rPr lang="fr-FR" sz="2400" dirty="0" smtClean="0">
                <a:solidFill>
                  <a:prstClr val="black"/>
                </a:solidFill>
              </a:rPr>
              <a:t>un montage </a:t>
            </a:r>
            <a:r>
              <a:rPr lang="fr-FR" sz="2400" dirty="0">
                <a:solidFill>
                  <a:prstClr val="black"/>
                </a:solidFill>
              </a:rPr>
              <a:t>spécifique avec une </a:t>
            </a:r>
            <a:r>
              <a:rPr lang="fr-FR" sz="2400" dirty="0" smtClean="0">
                <a:solidFill>
                  <a:prstClr val="black"/>
                </a:solidFill>
              </a:rPr>
              <a:t>déformation inverse</a:t>
            </a:r>
            <a:r>
              <a:rPr lang="fr-FR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0" y="2848202"/>
            <a:ext cx="4234895" cy="3108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0333" y="268254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800" dirty="0">
                <a:solidFill>
                  <a:prstClr val="black"/>
                </a:solidFill>
              </a:rPr>
              <a:t>Le bridage avec pré-déformation </a:t>
            </a:r>
            <a:r>
              <a:rPr lang="fr-FR" sz="2800" dirty="0" smtClean="0">
                <a:solidFill>
                  <a:prstClr val="black"/>
                </a:solidFill>
              </a:rPr>
              <a:t>élastique revient </a:t>
            </a:r>
            <a:r>
              <a:rPr lang="fr-FR" sz="2800" dirty="0">
                <a:solidFill>
                  <a:prstClr val="black"/>
                </a:solidFill>
              </a:rPr>
              <a:t>à créer une précontrainte inverse </a:t>
            </a:r>
            <a:r>
              <a:rPr lang="fr-FR" sz="2800" dirty="0" smtClean="0">
                <a:solidFill>
                  <a:prstClr val="black"/>
                </a:solidFill>
              </a:rPr>
              <a:t>en plus </a:t>
            </a:r>
            <a:r>
              <a:rPr lang="fr-FR" sz="2800" dirty="0">
                <a:solidFill>
                  <a:prstClr val="black"/>
                </a:solidFill>
              </a:rPr>
              <a:t>de la déformation inverse ce </a:t>
            </a:r>
            <a:r>
              <a:rPr lang="fr-FR" sz="2800" dirty="0" smtClean="0">
                <a:solidFill>
                  <a:prstClr val="black"/>
                </a:solidFill>
              </a:rPr>
              <a:t>qui permet </a:t>
            </a:r>
            <a:r>
              <a:rPr lang="fr-FR" sz="2800" dirty="0">
                <a:solidFill>
                  <a:prstClr val="black"/>
                </a:solidFill>
              </a:rPr>
              <a:t>de réduire déformations </a:t>
            </a:r>
            <a:r>
              <a:rPr lang="fr-FR" sz="2800" dirty="0" smtClean="0">
                <a:solidFill>
                  <a:prstClr val="black"/>
                </a:solidFill>
              </a:rPr>
              <a:t>et contraintes </a:t>
            </a:r>
            <a:r>
              <a:rPr lang="fr-FR" sz="2800" dirty="0">
                <a:solidFill>
                  <a:prstClr val="black"/>
                </a:solidFill>
              </a:rPr>
              <a:t>résiduelles.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718" y="374221"/>
            <a:ext cx="4819230" cy="19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163" y="233606"/>
            <a:ext cx="91350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¨ Les différentes techniques de soudage :</a:t>
            </a:r>
          </a:p>
          <a:p>
            <a:r>
              <a:rPr lang="fr-FR" sz="2800" dirty="0">
                <a:solidFill>
                  <a:prstClr val="black"/>
                </a:solidFill>
              </a:rPr>
              <a:t>Soudure avec métal d’apport :</a:t>
            </a:r>
          </a:p>
          <a:p>
            <a:r>
              <a:rPr lang="fr-FR" sz="2800" dirty="0">
                <a:solidFill>
                  <a:prstClr val="black"/>
                </a:solidFill>
              </a:rPr>
              <a:t>Arc électrique</a:t>
            </a:r>
          </a:p>
          <a:p>
            <a:r>
              <a:rPr lang="fr-FR" sz="2800" dirty="0">
                <a:solidFill>
                  <a:prstClr val="black"/>
                </a:solidFill>
              </a:rPr>
              <a:t>• électrode enrobée</a:t>
            </a:r>
          </a:p>
          <a:p>
            <a:r>
              <a:rPr lang="fr-FR" sz="2800" dirty="0">
                <a:solidFill>
                  <a:prstClr val="black"/>
                </a:solidFill>
              </a:rPr>
              <a:t>• MIG – </a:t>
            </a:r>
            <a:r>
              <a:rPr lang="fr-FR" sz="2800" dirty="0" smtClean="0">
                <a:solidFill>
                  <a:prstClr val="black"/>
                </a:solidFill>
              </a:rPr>
              <a:t>MAG (</a:t>
            </a:r>
            <a:r>
              <a:rPr lang="fr-FR" sz="20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Métal </a:t>
            </a:r>
            <a:r>
              <a:rPr lang="fr-FR" sz="20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inert</a:t>
            </a:r>
            <a:r>
              <a:rPr lang="fr-FR" sz="20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0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gas</a:t>
            </a:r>
            <a:r>
              <a:rPr lang="fr-FR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sz="20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Metal</a:t>
            </a:r>
            <a:r>
              <a:rPr lang="fr-FR" sz="20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active </a:t>
            </a:r>
            <a:r>
              <a:rPr lang="fr-FR" sz="20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gas</a:t>
            </a:r>
            <a:r>
              <a:rPr lang="fr-FR" sz="28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fr-FR" sz="2800" dirty="0">
              <a:solidFill>
                <a:prstClr val="black"/>
              </a:solidFill>
            </a:endParaRPr>
          </a:p>
          <a:p>
            <a:r>
              <a:rPr lang="fr-FR" sz="2800" dirty="0">
                <a:solidFill>
                  <a:prstClr val="black"/>
                </a:solidFill>
              </a:rPr>
              <a:t>• TIG</a:t>
            </a:r>
          </a:p>
          <a:p>
            <a:r>
              <a:rPr lang="fr-FR" sz="2800" dirty="0">
                <a:solidFill>
                  <a:prstClr val="black"/>
                </a:solidFill>
              </a:rPr>
              <a:t>• sous flux </a:t>
            </a:r>
            <a:r>
              <a:rPr lang="fr-FR" sz="2800" dirty="0" smtClean="0">
                <a:solidFill>
                  <a:prstClr val="black"/>
                </a:solidFill>
              </a:rPr>
              <a:t>solide </a:t>
            </a:r>
            <a:r>
              <a:rPr lang="fr-FR" sz="1600" dirty="0" smtClean="0">
                <a:hlinkClick r:id="rId2"/>
              </a:rPr>
              <a:t>https://www.youtube.com/watch?v=H6QGLGJ-BOE#action=share</a:t>
            </a:r>
            <a:endParaRPr lang="fr-FR" sz="1600" dirty="0" smtClean="0">
              <a:solidFill>
                <a:prstClr val="black"/>
              </a:solidFill>
            </a:endParaRPr>
          </a:p>
          <a:p>
            <a:r>
              <a:rPr lang="fr-FR" sz="2800" dirty="0" smtClean="0">
                <a:solidFill>
                  <a:prstClr val="black"/>
                </a:solidFill>
              </a:rPr>
              <a:t>Brasage</a:t>
            </a:r>
            <a:endParaRPr lang="fr-FR" sz="2800" dirty="0">
              <a:solidFill>
                <a:prstClr val="black"/>
              </a:solidFill>
            </a:endParaRPr>
          </a:p>
          <a:p>
            <a:r>
              <a:rPr lang="fr-FR" sz="2800" dirty="0">
                <a:solidFill>
                  <a:prstClr val="black"/>
                </a:solidFill>
              </a:rPr>
              <a:t>Soudure sans métal d’apport</a:t>
            </a:r>
          </a:p>
          <a:p>
            <a:r>
              <a:rPr lang="fr-FR" sz="2800" dirty="0">
                <a:solidFill>
                  <a:prstClr val="black"/>
                </a:solidFill>
              </a:rPr>
              <a:t>Par </a:t>
            </a:r>
            <a:r>
              <a:rPr lang="fr-FR" sz="2800" dirty="0" smtClean="0">
                <a:solidFill>
                  <a:prstClr val="black"/>
                </a:solidFill>
              </a:rPr>
              <a:t>friction </a:t>
            </a:r>
            <a:r>
              <a:rPr lang="fr-FR" sz="1600" dirty="0" smtClean="0">
                <a:hlinkClick r:id="rId3"/>
              </a:rPr>
              <a:t>https://www.youtube.com/watch?v=mnEzWpwcz68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sz="2800" dirty="0">
                <a:solidFill>
                  <a:prstClr val="black"/>
                </a:solidFill>
              </a:rPr>
              <a:t>Par résistance</a:t>
            </a:r>
          </a:p>
          <a:p>
            <a:r>
              <a:rPr lang="fr-FR" sz="2800" dirty="0" smtClean="0">
                <a:solidFill>
                  <a:prstClr val="black"/>
                </a:solidFill>
              </a:rPr>
              <a:t>Laser</a:t>
            </a:r>
            <a:endParaRPr lang="fr-F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65" y="0"/>
            <a:ext cx="70910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>
                <a:solidFill>
                  <a:prstClr val="black"/>
                </a:solidFill>
              </a:rPr>
              <a:t>Soudage </a:t>
            </a:r>
            <a:r>
              <a:rPr lang="fr-FR" sz="2800" dirty="0">
                <a:solidFill>
                  <a:prstClr val="black"/>
                </a:solidFill>
              </a:rPr>
              <a:t>à l’arc électrique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Principe :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En soudage à l'arc, l'énergie calorifique est produite par un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arc jaillissant entre une électrode et les pièces à assembler.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Le métal d'apport est constitué de l'électrode elle-même </a:t>
            </a:r>
            <a:r>
              <a:rPr lang="fr-FR" sz="2800" dirty="0" smtClean="0">
                <a:solidFill>
                  <a:prstClr val="black"/>
                </a:solidFill>
              </a:rPr>
              <a:t>ou par </a:t>
            </a:r>
            <a:r>
              <a:rPr lang="fr-FR" sz="2800" dirty="0">
                <a:solidFill>
                  <a:prstClr val="black"/>
                </a:solidFill>
              </a:rPr>
              <a:t>une baguette indépendante (dans ce cas, l'électrode </a:t>
            </a:r>
            <a:r>
              <a:rPr lang="fr-FR" sz="2800" dirty="0" smtClean="0">
                <a:solidFill>
                  <a:prstClr val="black"/>
                </a:solidFill>
              </a:rPr>
              <a:t>est en </a:t>
            </a:r>
            <a:r>
              <a:rPr lang="fr-FR" sz="2800" dirty="0">
                <a:solidFill>
                  <a:prstClr val="black"/>
                </a:solidFill>
              </a:rPr>
              <a:t>matériau réfractaire</a:t>
            </a:r>
            <a:r>
              <a:rPr lang="fr-FR" sz="2800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r>
              <a:rPr lang="fr-FR" sz="2800" dirty="0" smtClean="0">
                <a:solidFill>
                  <a:prstClr val="black"/>
                </a:solidFill>
              </a:rPr>
              <a:t>Oxydation </a:t>
            </a:r>
            <a:r>
              <a:rPr lang="fr-FR" sz="2800" dirty="0">
                <a:solidFill>
                  <a:prstClr val="black"/>
                </a:solidFill>
              </a:rPr>
              <a:t>et protection :</a:t>
            </a:r>
          </a:p>
          <a:p>
            <a:pPr algn="just"/>
            <a:r>
              <a:rPr lang="fr-FR" sz="2800" dirty="0">
                <a:solidFill>
                  <a:prstClr val="black"/>
                </a:solidFill>
              </a:rPr>
              <a:t>A haute température, l'oxygène de l'air vient oxyder les matériaux soudés. </a:t>
            </a:r>
            <a:r>
              <a:rPr lang="fr-FR" sz="2800" dirty="0">
                <a:solidFill>
                  <a:prstClr val="black"/>
                </a:solidFill>
              </a:rPr>
              <a:t>Il faut donc protéger </a:t>
            </a:r>
            <a:r>
              <a:rPr lang="fr-FR" sz="2800" dirty="0" smtClean="0">
                <a:solidFill>
                  <a:prstClr val="black"/>
                </a:solidFill>
              </a:rPr>
              <a:t>le cordon </a:t>
            </a:r>
            <a:r>
              <a:rPr lang="fr-FR" sz="2800" dirty="0">
                <a:solidFill>
                  <a:prstClr val="black"/>
                </a:solidFill>
              </a:rPr>
              <a:t>de soudure en l'isolant soit par un flux solide soit par une barrière gazeuse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647" y="1450543"/>
            <a:ext cx="4698584" cy="36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2" y="232254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2400" dirty="0">
                <a:solidFill>
                  <a:prstClr val="black"/>
                </a:solidFill>
              </a:rPr>
              <a:t>¨ Soudage à l’électrode enrobée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L'arc jaillit entre une électrode fusible et les pièces </a:t>
            </a:r>
            <a:r>
              <a:rPr lang="fr-FR" sz="2400" dirty="0" smtClean="0">
                <a:solidFill>
                  <a:prstClr val="black"/>
                </a:solidFill>
              </a:rPr>
              <a:t>à souder</a:t>
            </a:r>
            <a:r>
              <a:rPr lang="fr-FR" sz="2400" dirty="0">
                <a:solidFill>
                  <a:prstClr val="black"/>
                </a:solidFill>
              </a:rPr>
              <a:t>, assurant le transfert de chaleur et l'apport </a:t>
            </a:r>
            <a:r>
              <a:rPr lang="fr-FR" sz="2400" dirty="0" smtClean="0">
                <a:solidFill>
                  <a:prstClr val="black"/>
                </a:solidFill>
              </a:rPr>
              <a:t>du métal</a:t>
            </a:r>
            <a:r>
              <a:rPr lang="fr-FR" sz="2400" dirty="0">
                <a:solidFill>
                  <a:prstClr val="black"/>
                </a:solidFill>
              </a:rPr>
              <a:t>. L'enrobage forme un laitier qui recouvre </a:t>
            </a:r>
            <a:r>
              <a:rPr lang="fr-FR" sz="2400" dirty="0" smtClean="0">
                <a:solidFill>
                  <a:prstClr val="black"/>
                </a:solidFill>
              </a:rPr>
              <a:t>le cordon </a:t>
            </a:r>
            <a:r>
              <a:rPr lang="fr-FR" sz="2400" dirty="0">
                <a:solidFill>
                  <a:prstClr val="black"/>
                </a:solidFill>
              </a:rPr>
              <a:t>de soudure en fin d'opération et le protège </a:t>
            </a:r>
            <a:r>
              <a:rPr lang="fr-FR" sz="2400" dirty="0" smtClean="0">
                <a:solidFill>
                  <a:prstClr val="black"/>
                </a:solidFill>
              </a:rPr>
              <a:t>ainsi de </a:t>
            </a:r>
            <a:r>
              <a:rPr lang="fr-FR" sz="2400" dirty="0">
                <a:solidFill>
                  <a:prstClr val="black"/>
                </a:solidFill>
              </a:rPr>
              <a:t>l'oxydation.</a:t>
            </a:r>
          </a:p>
          <a:p>
            <a:pPr algn="just"/>
            <a:r>
              <a:rPr lang="fr-FR" sz="2400" dirty="0">
                <a:solidFill>
                  <a:prstClr val="black"/>
                </a:solidFill>
              </a:rPr>
              <a:t>• Épaisseur de 2 à 20 mm ou plus ;</a:t>
            </a:r>
          </a:p>
          <a:p>
            <a:pPr algn="just"/>
            <a:r>
              <a:rPr lang="fr-FR" sz="2400" dirty="0" smtClean="0">
                <a:solidFill>
                  <a:prstClr val="black"/>
                </a:solidFill>
              </a:rPr>
              <a:t>• </a:t>
            </a:r>
            <a:r>
              <a:rPr lang="fr-FR" sz="2400" dirty="0">
                <a:solidFill>
                  <a:prstClr val="black"/>
                </a:solidFill>
              </a:rPr>
              <a:t>Procédé très courant mais en régression ;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4" y="2750786"/>
            <a:ext cx="4139534" cy="2486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4419" y="89332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fr-FR" sz="2800" dirty="0">
                <a:solidFill>
                  <a:prstClr val="black"/>
                </a:solidFill>
              </a:rPr>
              <a:t>Modes de protection contre l’air ambiant :</a:t>
            </a:r>
            <a:endParaRPr lang="fr-F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1090</Words>
  <Application>Microsoft Office PowerPoint</Application>
  <PresentationFormat>Grand écran</PresentationFormat>
  <Paragraphs>87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said</dc:creator>
  <cp:lastModifiedBy>said</cp:lastModifiedBy>
  <cp:revision>8</cp:revision>
  <dcterms:created xsi:type="dcterms:W3CDTF">2019-05-26T09:03:07Z</dcterms:created>
  <dcterms:modified xsi:type="dcterms:W3CDTF">2019-05-26T11:02:47Z</dcterms:modified>
</cp:coreProperties>
</file>