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9"/>
  </p:notesMasterIdLst>
  <p:sldIdLst>
    <p:sldId id="256" r:id="rId2"/>
    <p:sldId id="303" r:id="rId3"/>
    <p:sldId id="304" r:id="rId4"/>
    <p:sldId id="305" r:id="rId5"/>
    <p:sldId id="308" r:id="rId6"/>
    <p:sldId id="307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288" r:id="rId29"/>
    <p:sldId id="330" r:id="rId30"/>
    <p:sldId id="331" r:id="rId31"/>
    <p:sldId id="332" r:id="rId32"/>
    <p:sldId id="293" r:id="rId33"/>
    <p:sldId id="333" r:id="rId34"/>
    <p:sldId id="334" r:id="rId35"/>
    <p:sldId id="335" r:id="rId36"/>
    <p:sldId id="336" r:id="rId37"/>
    <p:sldId id="302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77" autoAdjust="0"/>
    <p:restoredTop sz="87433" autoAdjust="0"/>
  </p:normalViewPr>
  <p:slideViewPr>
    <p:cSldViewPr snapToGrid="0">
      <p:cViewPr varScale="1">
        <p:scale>
          <a:sx n="63" d="100"/>
          <a:sy n="63" d="100"/>
        </p:scale>
        <p:origin x="-98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47074-D93F-4F2D-B801-71A444334089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88A36-B1FF-453E-9DDB-315CC53D2A5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40265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Times New Roman" panose="02020603050405020304" pitchFamily="18" charset="0"/>
            </a:endParaRPr>
          </a:p>
        </p:txBody>
      </p:sp>
      <p:sp>
        <p:nvSpPr>
          <p:cNvPr id="788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746DF7C-00FF-4D59-B3AB-5CE75353118C}" type="slidenum">
              <a:rPr lang="fr-FR" sz="1200"/>
              <a:pPr eaLnBrk="1" hangingPunct="1"/>
              <a:t>28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xmlns="" val="2217675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88A36-B1FF-453E-9DDB-315CC53D2A5A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6654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Times New Roman" panose="02020603050405020304" pitchFamily="18" charset="0"/>
            </a:endParaRPr>
          </a:p>
        </p:txBody>
      </p:sp>
      <p:sp>
        <p:nvSpPr>
          <p:cNvPr id="839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6AE281A-129E-4C00-A08E-0312625C2D9A}" type="slidenum">
              <a:rPr lang="fr-FR" sz="1200"/>
              <a:pPr eaLnBrk="1" hangingPunct="1"/>
              <a:t>32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xmlns="" val="19915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smtClean="0">
              <a:latin typeface="Times New Roman" panose="02020603050405020304" pitchFamily="18" charset="0"/>
            </a:endParaRPr>
          </a:p>
        </p:txBody>
      </p:sp>
      <p:sp>
        <p:nvSpPr>
          <p:cNvPr id="931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98F942F-5841-45DD-8FDD-67C47D8FB54E}" type="slidenum">
              <a:rPr lang="fr-FR" sz="1200"/>
              <a:pPr eaLnBrk="1" hangingPunct="1"/>
              <a:t>37</a:t>
            </a:fld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xmlns="" val="3805233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6C00-3A19-498C-B4E7-A73BFB19E771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B2-C4A3-4F61-A6A1-D0EBAC9E542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654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6C00-3A19-498C-B4E7-A73BFB19E771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B2-C4A3-4F61-A6A1-D0EBAC9E54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48839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6C00-3A19-498C-B4E7-A73BFB19E771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B2-C4A3-4F61-A6A1-D0EBAC9E54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4280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6C00-3A19-498C-B4E7-A73BFB19E771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B2-C4A3-4F61-A6A1-D0EBAC9E54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30388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6C00-3A19-498C-B4E7-A73BFB19E771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B2-C4A3-4F61-A6A1-D0EBAC9E542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185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6C00-3A19-498C-B4E7-A73BFB19E771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B2-C4A3-4F61-A6A1-D0EBAC9E54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79633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6C00-3A19-498C-B4E7-A73BFB19E771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B2-C4A3-4F61-A6A1-D0EBAC9E54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8609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6C00-3A19-498C-B4E7-A73BFB19E771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B2-C4A3-4F61-A6A1-D0EBAC9E54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7212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6C00-3A19-498C-B4E7-A73BFB19E771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B2-C4A3-4F61-A6A1-D0EBAC9E54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5444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D9E6C00-3A19-498C-B4E7-A73BFB19E771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08FDB2-C4A3-4F61-A6A1-D0EBAC9E54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301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E6C00-3A19-498C-B4E7-A73BFB19E771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FDB2-C4A3-4F61-A6A1-D0EBAC9E542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7512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9E6C00-3A19-498C-B4E7-A73BFB19E771}" type="datetimeFigureOut">
              <a:rPr lang="fr-FR" smtClean="0"/>
              <a:pPr/>
              <a:t>31/03/2020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D08FDB2-C4A3-4F61-A6A1-D0EBAC9E5424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745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10545" y="2172064"/>
            <a:ext cx="8524037" cy="1646302"/>
          </a:xfrm>
        </p:spPr>
        <p:txBody>
          <a:bodyPr>
            <a:noAutofit/>
          </a:bodyPr>
          <a:lstStyle/>
          <a:p>
            <a:pPr algn="ctr"/>
            <a:r>
              <a:rPr lang="fr-F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GROSSESSE MOLAIRE</a:t>
            </a:r>
            <a:endParaRPr lang="fr-F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73139" y="4541003"/>
            <a:ext cx="38134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Dr BELAMRI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Maitre assistante 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en Gynécologie-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</a:rPr>
              <a:t>Obstetrique</a:t>
            </a:r>
            <a:endParaRPr lang="fr-F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936666" y="318657"/>
            <a:ext cx="46445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FACULTE DE MEDECINE –ANNABA</a:t>
            </a:r>
          </a:p>
          <a:p>
            <a:pPr algn="ctr"/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Module de gynécologie-obstétrique</a:t>
            </a:r>
            <a:endParaRPr lang="fr-FR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2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77334" y="377130"/>
            <a:ext cx="8596668" cy="4846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INTERET 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23185" y="1173937"/>
            <a:ext cx="11083567" cy="401025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môle hydatiforme est une pathologie bénigne susceptible de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 maligne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TTG ont un fort potentiel métastatique et sont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MORTELLES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l’absence de traitement 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ce fait, la reconnaissance rapide de la transformation maligne par une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correcte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fondamentale pour instaurer une prise en charge adaptée.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554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585836" y="426088"/>
            <a:ext cx="100584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EPIDEMIOLOGIE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5835" y="1337321"/>
            <a:ext cx="114253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Maladie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avec une grande variation d’incidence dans le monde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</a:t>
            </a:r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HYDATIFORME: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môle/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grossesses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dans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en voie de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fr-F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versus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môle/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3000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grossesses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dans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développés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Seules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16% des </a:t>
            </a:r>
            <a:r>
              <a:rPr lang="fr-FR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MHC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0,5 % des </a:t>
            </a:r>
            <a:r>
              <a:rPr lang="fr-FR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MHP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présenteront une transformation maligne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fr-FR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CHORIOCARCINOME</a:t>
            </a:r>
            <a:endParaRPr lang="fr-FR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   USA – Australie – Europe 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cas pour 40 000 grossesses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  Sud est asiatique: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40 000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grossesses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7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51870" y="449524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 PHYSIOPATHOLOGIE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12386" y="1430464"/>
            <a:ext cx="12527222" cy="438998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  CYTOGENETIQUE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Aberration chromosomique consécutives à des ‘’erreurs ‘’ lors de la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gamétogenèse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ou de la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fécondation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fr-FR" sz="2800" b="1" u="sng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MOLE COMPLETE =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DIPOIDE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D’ORIGINE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PATERNELLE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MOLE PARTIELLE =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TRIPLOIDE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00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480"/>
          <a:stretch/>
        </p:blipFill>
        <p:spPr bwMode="auto">
          <a:xfrm>
            <a:off x="989642" y="1081485"/>
            <a:ext cx="9967660" cy="44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159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854"/>
          <a:stretch/>
        </p:blipFill>
        <p:spPr bwMode="auto">
          <a:xfrm>
            <a:off x="757167" y="1270860"/>
            <a:ext cx="10634087" cy="364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822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10" y="91552"/>
            <a:ext cx="114584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 FACTEURS DE RISQUE</a:t>
            </a:r>
          </a:p>
          <a:p>
            <a:endParaRPr lang="fr-FR" sz="2000" b="1" u="sng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POUR LA MOLE 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HYDATIFORME</a:t>
            </a:r>
            <a:endParaRPr lang="fr-F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 Age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extrême de la grossesse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R×</a:t>
            </a: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1.9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21-35 ans) VS 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R×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ans). 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 Antécédents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môle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hydatiforme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Risque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=1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% après une môle soit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R×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10-20.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3- Antécédents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d’avortements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spontanés </a:t>
            </a:r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 ×</a:t>
            </a: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 </a:t>
            </a:r>
            <a:endParaRPr lang="fr-FR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F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  <a:r>
              <a:rPr lang="fr-F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 CHORIOCARCINOME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1- Antécédents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môle complète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 x </a:t>
            </a: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1000. 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2- Age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avancé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3- Africains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– asiatiques –indiens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4- Contraceptions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orales au long cours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5- groupe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49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6872" y="286603"/>
            <a:ext cx="10058400" cy="1450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 ANATOMOPATHOLOGIE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4134" y="1011981"/>
            <a:ext cx="6854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HYDATIFORME COMPLETE</a:t>
            </a:r>
            <a:endParaRPr lang="fr-F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9783" y="1668162"/>
            <a:ext cx="72491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 </a:t>
            </a:r>
            <a:r>
              <a:rPr lang="fr-FR" sz="24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l’œuf molaire est formé de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vésicules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volume variable de 20 - 30 mm parfois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visibles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l’œil nu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 : </a:t>
            </a:r>
            <a:endParaRPr lang="fr-FR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villosité molaire est caractérisée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par 3 types de modification constantes : 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Hypertrophie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du trophoblaste 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disparition des axes vasculaires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-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dégénérescence hydropiques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     du stroma conjonctif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  (œdème généralisé des villosités)</a:t>
            </a:r>
          </a:p>
          <a:p>
            <a:pPr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C:\DOCUME~1\ybernier\LOCALS~1\Temp\npo00006d.t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600" b="10072"/>
          <a:stretch/>
        </p:blipFill>
        <p:spPr bwMode="auto">
          <a:xfrm>
            <a:off x="7708896" y="257855"/>
            <a:ext cx="3992323" cy="306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6186" r="7107"/>
          <a:stretch/>
        </p:blipFill>
        <p:spPr>
          <a:xfrm>
            <a:off x="7708895" y="3353605"/>
            <a:ext cx="3992323" cy="298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48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863" y="383212"/>
            <a:ext cx="4177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PARTIELLE</a:t>
            </a:r>
            <a:endParaRPr lang="fr-FR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01034" y="1347498"/>
            <a:ext cx="9872356" cy="490594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Hyperplasie partielle discrète du trophoblaste</a:t>
            </a:r>
          </a:p>
          <a:p>
            <a:pPr>
              <a:buFont typeface="Calibri" panose="020F0502020204030204" pitchFamily="34" charset="0"/>
              <a:buNone/>
            </a:pP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Mélange de </a:t>
            </a:r>
            <a:r>
              <a:rPr lang="fr-F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villosités molaires et non molaires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associe à une cavité amniotique avec membranes, Cordon ombilical et un embryon généralement en voie de lyse et comportant des </a:t>
            </a:r>
            <a:r>
              <a:rPr lang="fr-FR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malformations</a:t>
            </a:r>
            <a:r>
              <a:rPr lang="fr-F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38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785" y="210147"/>
            <a:ext cx="3766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 INVASIVE</a:t>
            </a:r>
            <a:endParaRPr lang="fr-FR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05376" y="1054649"/>
            <a:ext cx="9186194" cy="46922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Macro: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 volumineuses villosités molaires visibles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au sein du myomètre ou dans le ligament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large.</a:t>
            </a: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Micro: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Les villosités molaires dans la lumière de volumineux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vaisseaux utérins, au contact direct de l’endothélium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vasculaire.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426" y="210147"/>
            <a:ext cx="4381697" cy="356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50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8785" y="210147"/>
            <a:ext cx="4878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CHORIOCARCINOME</a:t>
            </a:r>
            <a:endParaRPr lang="fr-FR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98363" y="980969"/>
            <a:ext cx="11349351" cy="388077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Macro: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tumeur constituée de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lésions nodulaires hémorragiques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à développement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intracavitaire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et/ou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intramural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; le centre de ces lésions est le plus souvent nécrotique.</a:t>
            </a:r>
            <a:endParaRPr lang="fr-F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Micro: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Aucune villosité placentaire n’est observée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au sein des différentes lésions.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La lésion microscopique de base constituée par des lacs sanguins bordés de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syncitiotrophoblaste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 plus en dehors, de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cytotrophoblaste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associé à des cellules intermédiaires.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05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77334" y="223413"/>
            <a:ext cx="8596668" cy="7545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88223" y="1174091"/>
            <a:ext cx="11452485" cy="574123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Définir  la grossesse molaire et ses différents  aspects anatomopathologiques;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Enumérer les signes cliniques et para cliniques évocateurs  d’une môle hydatiforme;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Comprendre les principes thérapeutiques de la maladie trophoblastique;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Savoir établir une surveillance correcte d’une grossesse molaire après traitement;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Connaître les aspects évolutifs de la grossesse molaire.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44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bryology.ch/images/fimgplacenta/pathologie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302" y="758825"/>
            <a:ext cx="6671368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nabible.webethan.org/IMG/jpg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8670" y="758825"/>
            <a:ext cx="43504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93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77334" y="339780"/>
            <a:ext cx="10512442" cy="6495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 DIAGNOSTIC POSITIF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8785" y="1124548"/>
            <a:ext cx="11623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 CDD d’une mole </a:t>
            </a:r>
            <a:r>
              <a:rPr lang="fr-FR" sz="3600" b="1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hydatiforme</a:t>
            </a:r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habituellement au T1</a:t>
            </a:r>
            <a:endParaRPr lang="fr-FR" sz="32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-145477" y="1708886"/>
            <a:ext cx="12399469" cy="5651288"/>
          </a:xfrm>
          <a:prstGeom prst="rect">
            <a:avLst/>
          </a:prstGeom>
        </p:spPr>
        <p:txBody>
          <a:bodyPr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None/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Signes sympathiques exagérés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nausées, vomissements excessifs résistants au traitement.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None/>
              <a:defRPr/>
            </a:pP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Métrorragies</a:t>
            </a: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signe constant , récidivantes, peu abondantes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None/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3- Douleurs abdominales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type de coliques expulsives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None/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4- Toxémie gravidique précoce.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None/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5- Examen </a:t>
            </a:r>
            <a:r>
              <a:rPr lang="fr-FR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anapath</a:t>
            </a: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d’un produit de conception  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None/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fr-FR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2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775" y="349633"/>
            <a:ext cx="4416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 Examen clinique</a:t>
            </a:r>
            <a:endParaRPr lang="fr-FR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09862" y="1092793"/>
            <a:ext cx="11982137" cy="5756946"/>
          </a:xfrm>
          <a:prstGeom prst="rect">
            <a:avLst/>
          </a:prstGeom>
        </p:spPr>
        <p:txBody>
          <a:bodyPr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fr-FR" sz="32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Spéculum :</a:t>
            </a:r>
            <a:r>
              <a:rPr lang="fr-FR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Col d'aspect gravide ,   </a:t>
            </a:r>
          </a:p>
          <a:p>
            <a:pPr>
              <a:buFont typeface="Calibri" panose="020F0502020204030204" pitchFamily="34" charset="0"/>
              <a:buNone/>
              <a:defRPr/>
            </a:pP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- Métrorragies, parfois  L' expulsion de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vésicules molaires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fr-FR" sz="3200" b="1" u="sng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Toucher vaginal combiné au palper abdominal :</a:t>
            </a:r>
          </a:p>
          <a:p>
            <a:pPr>
              <a:buFont typeface="Calibri" panose="020F0502020204030204" pitchFamily="34" charset="0"/>
              <a:buNone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 Utérus mou ,augmenté de volume,</a:t>
            </a:r>
            <a:r>
              <a:rPr lang="fr-F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plus gros pour l'âge gestationnel </a:t>
            </a:r>
          </a:p>
          <a:p>
            <a:pPr>
              <a:buFont typeface="Calibri" panose="020F0502020204030204" pitchFamily="34" charset="0"/>
              <a:buNone/>
              <a:defRPr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le volume est variable d'un examen à l'autre </a:t>
            </a:r>
          </a:p>
          <a:p>
            <a:pPr>
              <a:buFont typeface="Calibri" panose="020F0502020204030204" pitchFamily="34" charset="0"/>
              <a:buNone/>
              <a:defRPr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« utérus en accordéon de Jeannin » ) </a:t>
            </a:r>
          </a:p>
          <a:p>
            <a:pPr>
              <a:buFont typeface="Calibri" panose="020F0502020204030204" pitchFamily="34" charset="0"/>
              <a:buNone/>
              <a:defRPr/>
            </a:pP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2- Absence de ballottement fœtal en cas de MHC.</a:t>
            </a:r>
          </a:p>
          <a:p>
            <a:pPr>
              <a:buFont typeface="Calibri" panose="020F0502020204030204" pitchFamily="34" charset="0"/>
              <a:buNone/>
              <a:defRPr/>
            </a:pP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3- Au niveau des CDS peut mettre en évidence  des kystes ovariens</a:t>
            </a:r>
            <a:r>
              <a:rPr lang="fr-F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tendus, polylobés généralement bilatéraux :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kystes lutéiniques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Calibri" panose="020F0502020204030204" pitchFamily="34" charset="0"/>
              <a:buNone/>
              <a:defRPr/>
            </a:pPr>
            <a:r>
              <a:rPr lang="fr-F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9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775" y="349633"/>
            <a:ext cx="6426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Examens para-clinique</a:t>
            </a:r>
            <a:endParaRPr lang="fr-FR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501617" y="1213253"/>
            <a:ext cx="5929313" cy="4612102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3200" b="1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Echographie :</a:t>
            </a:r>
            <a:r>
              <a:rPr lang="fr-FR" sz="3200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fr-FR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MHC</a:t>
            </a:r>
          </a:p>
          <a:p>
            <a:pPr>
              <a:buFontTx/>
              <a:buChar char="-"/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Aspect flou en flacons de neige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</a:t>
            </a:r>
          </a:p>
          <a:p>
            <a:pPr>
              <a:buFont typeface="Arial" charset="0"/>
              <a:buNone/>
              <a:defRPr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 nette occupant la totalité de la </a:t>
            </a:r>
          </a:p>
          <a:p>
            <a:pPr>
              <a:buFont typeface="Arial" charset="0"/>
              <a:buNone/>
              <a:defRPr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cavité utérine.</a:t>
            </a:r>
          </a:p>
          <a:p>
            <a:pPr marL="0" indent="0">
              <a:buFont typeface="Calibri" panose="020F0502020204030204" pitchFamily="34" charset="0"/>
              <a:buNone/>
              <a:defRPr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les ovaires sont porteurs parfois de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kystes lutéiniques </a:t>
            </a:r>
          </a:p>
          <a:p>
            <a:pPr>
              <a:buFont typeface="Arial" charset="0"/>
              <a:buNone/>
              <a:defRPr/>
            </a:pPr>
            <a:endParaRPr lang="fr-FR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il n y a pas d'images embryonnaires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8534" y="195805"/>
            <a:ext cx="4938712" cy="277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6808534" y="3378631"/>
            <a:ext cx="4938712" cy="27741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2711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845" y="315153"/>
            <a:ext cx="1372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MHP</a:t>
            </a:r>
            <a:endParaRPr lang="fr-FR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7913" y="1022888"/>
            <a:ext cx="8554473" cy="468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47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6"/>
          <p:cNvSpPr txBox="1">
            <a:spLocks/>
          </p:cNvSpPr>
          <p:nvPr/>
        </p:nvSpPr>
        <p:spPr>
          <a:xfrm>
            <a:off x="446867" y="584936"/>
            <a:ext cx="11409335" cy="482830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u="sng" dirty="0" smtClean="0">
                <a:solidFill>
                  <a:srgbClr val="FFD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Biologie :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le taux de BHCG est anormalement élevé pouvant atteindre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100 000 à 1million UI/ l.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C’ est un marqueur très fiable lors du diagnostic  et de la surveillance  de la mole  après traitement. </a:t>
            </a:r>
          </a:p>
          <a:p>
            <a:endParaRPr lang="fr-FR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un taux plus bas n’exclut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pas le diagnostic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38168" t="33422" r="28241" b="25119"/>
          <a:stretch/>
        </p:blipFill>
        <p:spPr>
          <a:xfrm>
            <a:off x="5915185" y="2782113"/>
            <a:ext cx="5941017" cy="32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044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9134" y="360126"/>
            <a:ext cx="9516793" cy="58261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 DIAGNOSTIC DIFFERENTIEL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691179" y="1319609"/>
            <a:ext cx="9940658" cy="487255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fr-F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Devant des métrorragies :</a:t>
            </a:r>
          </a:p>
          <a:p>
            <a:pPr>
              <a:buFont typeface="Arial" charset="0"/>
              <a:buNone/>
              <a:defRPr/>
            </a:pPr>
            <a:r>
              <a:rPr lang="fr-F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Menace d'avortement banal.</a:t>
            </a:r>
          </a:p>
          <a:p>
            <a:pPr>
              <a:buFont typeface="Arial" charset="0"/>
              <a:buNone/>
              <a:defRPr/>
            </a:pPr>
            <a:r>
              <a:rPr lang="fr-F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GEU </a:t>
            </a:r>
          </a:p>
          <a:p>
            <a:pPr>
              <a:buFont typeface="Arial" charset="0"/>
              <a:buNone/>
              <a:defRPr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None/>
              <a:defRPr/>
            </a:pPr>
            <a:r>
              <a:rPr lang="fr-F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Devant un gros utérus :</a:t>
            </a:r>
          </a:p>
          <a:p>
            <a:pPr>
              <a:buFont typeface="Arial" charset="0"/>
              <a:buNone/>
              <a:defRPr/>
            </a:pPr>
            <a:r>
              <a:rPr lang="fr-F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Grossesse multiple.</a:t>
            </a:r>
          </a:p>
          <a:p>
            <a:pPr>
              <a:buFont typeface="Arial" charset="0"/>
              <a:buNone/>
              <a:defRPr/>
            </a:pPr>
            <a:r>
              <a:rPr lang="fr-F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Grossesse sur utérus </a:t>
            </a:r>
            <a:r>
              <a:rPr lang="fr-FR" sz="3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myomateux</a:t>
            </a:r>
            <a:r>
              <a:rPr lang="fr-F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Font typeface="Arial" charset="0"/>
              <a:buNone/>
              <a:defRPr/>
            </a:pPr>
            <a:r>
              <a:rPr lang="fr-F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- Erreur du terme</a:t>
            </a: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72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00646" y="329130"/>
            <a:ext cx="9640779" cy="582612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9- EVOLUTION / COMPLICATIONS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02957" y="630929"/>
            <a:ext cx="11437748" cy="553622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  <a:defRPr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SPONTANÉE :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elle se fait vers l'avortement molaire au du 4è mois de la grossesse, c'est un </a:t>
            </a:r>
            <a:r>
              <a:rPr lang="fr-F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avortement lent, partiel, hémorragique et incomplet.</a:t>
            </a:r>
          </a:p>
          <a:p>
            <a:r>
              <a:rPr lang="fr-FR" sz="2400" b="1" i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COMPLICATION </a:t>
            </a:r>
            <a:r>
              <a:rPr lang="fr-FR" sz="24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fr-FR" sz="24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4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Infection pelvienne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Accidents hémorragiques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- Anémie 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fr-F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Dénutrition 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24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L'ÉVOLUTION ULTÉRIEURE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est caractérisée par la possibilité de survenue d'un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choriocarcinome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1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CONDUITE A TENIR: </a:t>
            </a:r>
            <a:b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99" name="Espace réservé du contenu 2"/>
          <p:cNvSpPr>
            <a:spLocks noGrp="1"/>
          </p:cNvSpPr>
          <p:nvPr>
            <p:ph idx="1"/>
          </p:nvPr>
        </p:nvSpPr>
        <p:spPr>
          <a:xfrm>
            <a:off x="904919" y="2420993"/>
            <a:ext cx="10873795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Dés que le diagnostic de grossesse molaire est porté, Il faut assurer une </a:t>
            </a:r>
            <a:r>
              <a:rPr lang="fr-FR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évacuation utérine</a:t>
            </a: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aussi rapide que possible afin d'éviter les complications hémorragiques:</a:t>
            </a:r>
          </a:p>
          <a:p>
            <a:pPr marL="0" indent="0" eaLnBrk="1" hangingPunct="1">
              <a:buNone/>
            </a:pPr>
            <a:r>
              <a:rPr lang="fr-F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456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67390" y="199687"/>
            <a:ext cx="8229600" cy="582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A/ EVACUATION </a:t>
            </a:r>
            <a:r>
              <a:rPr lang="fr-FR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fr-FR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400671" y="999272"/>
            <a:ext cx="11424537" cy="586139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Se fait au bloc opératoire 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Sous anesthésie générale ,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Par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aspiration à la canule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(traitement de référence)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après  dilatation cervicale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satisfaisante, sous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contrôle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échographique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afin d’assurer une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évacuation utérine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plus complète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possible et de diminuer le risque de perforation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Avec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perfusion de </a:t>
            </a:r>
            <a:r>
              <a:rPr lang="fr-F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syntocinon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UI/500 cc de SGI à 5% en fin d’intervention. </a:t>
            </a: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La môle sera recueillie, pesée et adressée pour étude </a:t>
            </a:r>
            <a:r>
              <a:rPr lang="fr-F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anapath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5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77334" y="226309"/>
            <a:ext cx="8596668" cy="7190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483247" y="881788"/>
            <a:ext cx="8596668" cy="430809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INTRODUCTION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INTERET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EPIDEMIOLOGIE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PHYSIOPATHOLOGIE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ANATOMOPATHOLOGIE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ETUDE CLINIQUE: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* DIAGNOSTIC POSITIF</a:t>
            </a:r>
          </a:p>
          <a:p>
            <a:pPr marL="0" indent="0">
              <a:buNone/>
            </a:pP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* DIAGNOSTIC DIFFERENTIEL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EVOLUTION -COMPLICATIONS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CONDUITE A TENIR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CONCLUSION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2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67390" y="199687"/>
            <a:ext cx="8229600" cy="582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FR" sz="32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SURVEILLANCE </a:t>
            </a:r>
            <a:r>
              <a:rPr lang="fr-FR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fr-FR" sz="3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56461" y="367359"/>
            <a:ext cx="9614115" cy="57150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endParaRPr lang="fr-FR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volution post molaire est imprévisible </a:t>
            </a:r>
          </a:p>
          <a:p>
            <a:pPr algn="ctr">
              <a:buFont typeface="Arial" charset="0"/>
              <a:buNone/>
              <a:defRPr/>
            </a:pPr>
            <a:endParaRPr lang="fr-FR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fr-F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bien codifiée.</a:t>
            </a:r>
          </a:p>
          <a:p>
            <a:pPr algn="ctr">
              <a:buFont typeface="Arial" charset="0"/>
              <a:buNone/>
              <a:defRPr/>
            </a:pPr>
            <a:r>
              <a:rPr lang="fr-FR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>
              <a:buFont typeface="Arial" charset="0"/>
              <a:buNone/>
              <a:defRPr/>
            </a:pP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Surveillance  clinique : </a:t>
            </a:r>
          </a:p>
          <a:p>
            <a:pPr>
              <a:buFont typeface="Arial" charset="0"/>
              <a:buNone/>
              <a:defRPr/>
            </a:pPr>
            <a:r>
              <a:rPr lang="fr-F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Involution de l'utérus (en 1 à 2 semaines)  </a:t>
            </a:r>
          </a:p>
          <a:p>
            <a:pPr>
              <a:buFont typeface="Arial" charset="0"/>
              <a:buNone/>
              <a:defRPr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Disparition des métrorragies </a:t>
            </a:r>
          </a:p>
          <a:p>
            <a:pPr>
              <a:buFont typeface="Arial" charset="0"/>
              <a:buNone/>
              <a:defRPr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Diminution du volume des kystes </a:t>
            </a:r>
          </a:p>
          <a:p>
            <a:pPr>
              <a:buFont typeface="Arial" charset="0"/>
              <a:buNone/>
              <a:defRPr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Recherches des métastases  pulmonaire et vaginales</a:t>
            </a:r>
          </a:p>
          <a:p>
            <a:pPr>
              <a:buFont typeface="Arial" charset="0"/>
              <a:buNone/>
              <a:defRPr/>
            </a:pPr>
            <a:r>
              <a:rPr lang="fr-F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4726978" y="1472339"/>
            <a:ext cx="480447" cy="573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80120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588" y="361649"/>
            <a:ext cx="6603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fr-FR" sz="3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fr-FR" sz="32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 </a:t>
            </a:r>
            <a:r>
              <a:rPr lang="fr-FR" sz="3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échographique </a:t>
            </a:r>
            <a:r>
              <a:rPr lang="fr-FR" sz="32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" name="Rectangle 2"/>
          <p:cNvSpPr/>
          <p:nvPr/>
        </p:nvSpPr>
        <p:spPr>
          <a:xfrm>
            <a:off x="738677" y="1089960"/>
            <a:ext cx="111950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rgbClr val="3A3A3A"/>
                </a:solidFill>
                <a:latin typeface="Arial" panose="020B0604020202020204" pitchFamily="34" charset="0"/>
              </a:rPr>
              <a:t>Contrôle </a:t>
            </a:r>
            <a:r>
              <a:rPr lang="fr-FR" sz="2800" dirty="0">
                <a:solidFill>
                  <a:srgbClr val="3A3A3A"/>
                </a:solidFill>
                <a:latin typeface="Arial" panose="020B0604020202020204" pitchFamily="34" charset="0"/>
              </a:rPr>
              <a:t>échographique de </a:t>
            </a:r>
            <a:r>
              <a:rPr lang="fr-FR" sz="2800" dirty="0">
                <a:solidFill>
                  <a:srgbClr val="292829"/>
                </a:solidFill>
                <a:latin typeface="Arial" panose="020B0604020202020204" pitchFamily="34" charset="0"/>
              </a:rPr>
              <a:t>la </a:t>
            </a:r>
            <a:r>
              <a:rPr lang="fr-FR" sz="2800" dirty="0">
                <a:solidFill>
                  <a:srgbClr val="3A3A3A"/>
                </a:solidFill>
                <a:latin typeface="Arial" panose="020B0604020202020204" pitchFamily="34" charset="0"/>
              </a:rPr>
              <a:t>vacuité vers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j15</a:t>
            </a:r>
            <a:r>
              <a:rPr lang="fr-FR" sz="2800" dirty="0" smtClean="0">
                <a:solidFill>
                  <a:srgbClr val="292829"/>
                </a:solidFill>
                <a:latin typeface="Arial" panose="020B0604020202020204" pitchFamily="34" charset="0"/>
              </a:rPr>
              <a:t>  avec une </a:t>
            </a:r>
            <a:r>
              <a:rPr lang="fr-FR" sz="2800" dirty="0" smtClean="0">
                <a:solidFill>
                  <a:srgbClr val="3A3A3A"/>
                </a:solidFill>
                <a:latin typeface="Arial" panose="020B0604020202020204" pitchFamily="34" charset="0"/>
              </a:rPr>
              <a:t>2</a:t>
            </a:r>
            <a:r>
              <a:rPr lang="fr-FR" sz="2800" baseline="30000" dirty="0" smtClean="0">
                <a:solidFill>
                  <a:srgbClr val="848484"/>
                </a:solidFill>
                <a:latin typeface="Arial" panose="020B0604020202020204" pitchFamily="34" charset="0"/>
              </a:rPr>
              <a:t>ème</a:t>
            </a:r>
            <a:r>
              <a:rPr lang="fr-FR" sz="2800" dirty="0" smtClean="0">
                <a:solidFill>
                  <a:srgbClr val="848484"/>
                </a:solidFill>
                <a:latin typeface="Arial" panose="020B0604020202020204" pitchFamily="34" charset="0"/>
              </a:rPr>
              <a:t>  </a:t>
            </a:r>
            <a:r>
              <a:rPr lang="fr-FR" sz="2800" dirty="0">
                <a:solidFill>
                  <a:srgbClr val="3A3A3A"/>
                </a:solidFill>
                <a:latin typeface="Arial" panose="020B0604020202020204" pitchFamily="34" charset="0"/>
              </a:rPr>
              <a:t>aspiration si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rétention &gt;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</a:rPr>
              <a:t>17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</a:rPr>
              <a:t>mm</a:t>
            </a:r>
            <a:endParaRPr lang="fr-FR" sz="6600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09795" y="2187603"/>
            <a:ext cx="11468917" cy="406634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fr-FR" sz="3200" b="1" i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Surveillance biologique : </a:t>
            </a:r>
          </a:p>
          <a:p>
            <a:pPr lvl="1" algn="l">
              <a:lnSpc>
                <a:spcPct val="100000"/>
              </a:lnSpc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lément essentiel  =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 d’HCG / semaine 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établissement d’une courbe  de décroissance de l’HCG;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jusqu'à négativation confirmée sur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 taux successifs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 même laboratoire)</a:t>
            </a:r>
          </a:p>
          <a:p>
            <a:pPr lvl="1" algn="l">
              <a:lnSpc>
                <a:spcPct val="100000"/>
              </a:lnSpc>
            </a:pP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PUIS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 mensuel d’HCG</a:t>
            </a:r>
          </a:p>
          <a:p>
            <a:pPr lvl="1" algn="l">
              <a:lnSpc>
                <a:spcPct val="100000"/>
              </a:lnSpc>
            </a:pP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môle complète :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 mois si négativation dans un délai&lt; 8 semaines)</a:t>
            </a:r>
          </a:p>
          <a:p>
            <a:pPr lvl="1" algn="l">
              <a:lnSpc>
                <a:spcPct val="100000"/>
              </a:lnSpc>
            </a:pP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môle partielle : </a:t>
            </a:r>
            <a:r>
              <a:rPr lang="fr-F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pendant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</a:t>
            </a:r>
          </a:p>
        </p:txBody>
      </p:sp>
    </p:spTree>
    <p:extLst>
      <p:ext uri="{BB962C8B-B14F-4D97-AF65-F5344CB8AC3E}">
        <p14:creationId xmlns:p14="http://schemas.microsoft.com/office/powerpoint/2010/main" xmlns="" val="259285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>
          <a:xfrm>
            <a:off x="1056387" y="2034154"/>
            <a:ext cx="968393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contraception </a:t>
            </a:r>
            <a:r>
              <a:rPr lang="fr-FR" sz="4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oestroprogéstatif</a:t>
            </a:r>
            <a:r>
              <a:rPr lang="fr-FR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fr-FR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préconisée pendant </a:t>
            </a:r>
            <a:r>
              <a:rPr lang="fr-FR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toute la période de surveillance pour éviter l’interférence d’une grossesse débutante</a:t>
            </a:r>
          </a:p>
          <a:p>
            <a:pPr algn="ctr" eaLnBrk="1" hangingPunct="1"/>
            <a:endParaRPr lang="fr-FR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fr-FR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81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1524000" y="285750"/>
            <a:ext cx="9144000" cy="48916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fr-FR" sz="40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ÉVOLUTION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fr-FR" dirty="0" smtClean="0"/>
              <a:t> </a:t>
            </a:r>
            <a:r>
              <a:rPr lang="fr-FR" sz="2600" dirty="0" smtClean="0"/>
              <a:t>         </a:t>
            </a:r>
          </a:p>
          <a:p>
            <a:pPr algn="ctr"/>
            <a:endParaRPr lang="fr-FR" sz="2600" dirty="0"/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3487119" y="1131376"/>
            <a:ext cx="1518835" cy="6044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7250625" y="1131376"/>
            <a:ext cx="1505917" cy="4675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2634711" y="1861438"/>
            <a:ext cx="206043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FAVORABLE</a:t>
            </a:r>
            <a:endParaRPr lang="fr-FR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512323" y="1735810"/>
            <a:ext cx="248843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DEFAVORABLE</a:t>
            </a:r>
            <a:endParaRPr lang="fr-FR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Égal 9"/>
          <p:cNvSpPr/>
          <p:nvPr/>
        </p:nvSpPr>
        <p:spPr>
          <a:xfrm>
            <a:off x="3440625" y="2541725"/>
            <a:ext cx="371959" cy="3254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Égal 10"/>
          <p:cNvSpPr/>
          <p:nvPr/>
        </p:nvSpPr>
        <p:spPr>
          <a:xfrm>
            <a:off x="8567981" y="2492650"/>
            <a:ext cx="371959" cy="32546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5910" y="3085811"/>
            <a:ext cx="2198038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RÉMISSION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919566" y="3781161"/>
            <a:ext cx="762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>
              <a:buFont typeface="Wingdings" pitchFamily="2" charset="2"/>
              <a:buChar char="Ø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Utérus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 taille normale</a:t>
            </a:r>
          </a:p>
          <a:p>
            <a:pPr lvl="3">
              <a:buFont typeface="Wingdings" pitchFamily="2" charset="2"/>
              <a:buChar char="Ø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Cycles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menstruels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normaux </a:t>
            </a:r>
          </a:p>
          <a:p>
            <a:pPr lvl="3">
              <a:defRPr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sans métrorragies</a:t>
            </a:r>
          </a:p>
          <a:p>
            <a:pPr lvl="3">
              <a:buFont typeface="Wingdings" pitchFamily="2" charset="2"/>
              <a:buChar char="Ø"/>
              <a:defRPr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03 taux hebdomadaires d’HCG -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42042" y="3070103"/>
            <a:ext cx="6232348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TUMEUR TROPHOBLASTIQUE </a:t>
            </a:r>
          </a:p>
          <a:p>
            <a:pPr algn="ctr">
              <a:defRPr/>
            </a:pPr>
            <a:r>
              <a:rPr lang="fr-F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GESTATIONNELLE POST MOLAIRE</a:t>
            </a:r>
            <a:endParaRPr lang="fr-F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9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build="p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347" y="474566"/>
            <a:ext cx="114513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Critères de diagnostic de </a:t>
            </a:r>
            <a:r>
              <a:rPr lang="fr-FR" sz="28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TTG post-molaire (CNGOF 2010):</a:t>
            </a:r>
          </a:p>
          <a:p>
            <a:endParaRPr lang="fr-FR" sz="28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Réascension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du taux d’HCG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(accroissement d'au moins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10 %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) sur au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moins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dosages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hebdomadaires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consécutifs.</a:t>
            </a:r>
          </a:p>
          <a:p>
            <a:pPr marL="342900" indent="-342900">
              <a:buFontTx/>
              <a:buChar char="-"/>
            </a:pP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Stagnation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taux d’HCG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sur au moins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dosages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hebdomadaires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consécutifs.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Persistance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d'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hCG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positifs à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mois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de l'évacuation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utérine</a:t>
            </a:r>
          </a:p>
          <a:p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histologique de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choriocarcinome</a:t>
            </a:r>
            <a:endParaRPr lang="fr-FR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80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7437" t="30757" r="35821" b="26699"/>
          <a:stretch/>
        </p:blipFill>
        <p:spPr>
          <a:xfrm>
            <a:off x="497302" y="827396"/>
            <a:ext cx="5486401" cy="41067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26944" t="22862" r="37054" b="32840"/>
          <a:stretch/>
        </p:blipFill>
        <p:spPr>
          <a:xfrm>
            <a:off x="5983703" y="587851"/>
            <a:ext cx="5662863" cy="4122823"/>
          </a:xfrm>
          <a:prstGeom prst="rect">
            <a:avLst/>
          </a:prstGeo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728420" y="4695988"/>
            <a:ext cx="11169112" cy="235276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fr-FR" sz="2800" dirty="0" smtClean="0"/>
              <a:t>  </a:t>
            </a:r>
            <a:r>
              <a:rPr lang="fr-FR" sz="2800" dirty="0" smtClean="0">
                <a:solidFill>
                  <a:srgbClr val="FF0000"/>
                </a:solidFill>
              </a:rPr>
              <a:t>ELIMINER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le diagnostic de rétention trophoblastique  OU  de grossesse intercurrente</a:t>
            </a:r>
          </a:p>
        </p:txBody>
      </p:sp>
    </p:spTree>
    <p:extLst>
      <p:ext uri="{BB962C8B-B14F-4D97-AF65-F5344CB8AC3E}">
        <p14:creationId xmlns:p14="http://schemas.microsoft.com/office/powerpoint/2010/main" xmlns="" val="7062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381256" y="67586"/>
            <a:ext cx="6522161" cy="90881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fr-FR" sz="36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 devant une TTG</a:t>
            </a:r>
            <a:r>
              <a:rPr lang="fr-FR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fr-F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07468" y="1467560"/>
            <a:ext cx="329609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D’EXTENSION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74977" y="3143565"/>
            <a:ext cx="476207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 DU SCORE FIGO 2000</a:t>
            </a:r>
            <a:endParaRPr lang="fr-FR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884013" y="619939"/>
            <a:ext cx="6431798" cy="2497887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fr-FR" b="1" dirty="0" smtClean="0"/>
              <a:t>         -  Echographie pelvienne vaginale +Doppler couleur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b="1" dirty="0" smtClean="0"/>
              <a:t>         - TDM thoracique + Radiographie du thorax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b="1" dirty="0" smtClean="0"/>
              <a:t>         - TDM  hépatique  </a:t>
            </a:r>
          </a:p>
          <a:p>
            <a:pPr>
              <a:buFont typeface="Arial" panose="020B0604020202020204" pitchFamily="34" charset="0"/>
              <a:buNone/>
            </a:pPr>
            <a:r>
              <a:rPr lang="fr-FR" b="1" dirty="0" smtClean="0"/>
              <a:t>         - IRM pelvienne .</a:t>
            </a:r>
            <a:endParaRPr lang="fr-FR" b="1" i="1" dirty="0" smtClean="0"/>
          </a:p>
          <a:p>
            <a:r>
              <a:rPr lang="fr-FR" b="1" dirty="0" smtClean="0"/>
              <a:t>        - IRM cérébrale</a:t>
            </a:r>
          </a:p>
        </p:txBody>
      </p:sp>
      <p:sp>
        <p:nvSpPr>
          <p:cNvPr id="6" name="Flèche vers le bas 5"/>
          <p:cNvSpPr/>
          <p:nvPr/>
        </p:nvSpPr>
        <p:spPr>
          <a:xfrm>
            <a:off x="3913199" y="20155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4559991" y="3660327"/>
            <a:ext cx="1243572" cy="4494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7101294" y="3660326"/>
            <a:ext cx="1192244" cy="44945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Égal 12"/>
          <p:cNvSpPr/>
          <p:nvPr/>
        </p:nvSpPr>
        <p:spPr>
          <a:xfrm>
            <a:off x="5884013" y="1419422"/>
            <a:ext cx="525093" cy="50980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913199" y="3946722"/>
            <a:ext cx="595035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&lt;7</a:t>
            </a:r>
            <a:endParaRPr lang="fr-FR" sz="28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8293538" y="3885051"/>
            <a:ext cx="58221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≥7</a:t>
            </a:r>
            <a:endParaRPr lang="fr-FR" sz="28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Égal 16"/>
          <p:cNvSpPr/>
          <p:nvPr/>
        </p:nvSpPr>
        <p:spPr>
          <a:xfrm>
            <a:off x="3975483" y="4481340"/>
            <a:ext cx="470466" cy="2820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Égal 17"/>
          <p:cNvSpPr/>
          <p:nvPr/>
        </p:nvSpPr>
        <p:spPr>
          <a:xfrm>
            <a:off x="8349410" y="4470166"/>
            <a:ext cx="470466" cy="28200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695127" y="4810369"/>
            <a:ext cx="318888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TUMEUR A BAS RISQUE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203816" y="4810368"/>
            <a:ext cx="340471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TUMEUR A HAUT RISQUE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678324" y="5768137"/>
            <a:ext cx="473078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MONOCHIMIOTHERAPIE (MTX)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620322" y="5743036"/>
            <a:ext cx="522252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POLYCHIMIOTHERAPIE (EMA-CO)</a:t>
            </a:r>
            <a:endParaRPr lang="fr-FR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Connecteur droit avec flèche 23"/>
          <p:cNvCxnSpPr>
            <a:stCxn id="19" idx="2"/>
          </p:cNvCxnSpPr>
          <p:nvPr/>
        </p:nvCxnSpPr>
        <p:spPr>
          <a:xfrm>
            <a:off x="4289570" y="5272034"/>
            <a:ext cx="0" cy="4961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8595512" y="5269454"/>
            <a:ext cx="0" cy="4961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180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build="p"/>
      <p:bldP spid="6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contenu 2"/>
          <p:cNvSpPr>
            <a:spLocks noGrp="1"/>
          </p:cNvSpPr>
          <p:nvPr>
            <p:ph idx="1"/>
          </p:nvPr>
        </p:nvSpPr>
        <p:spPr>
          <a:xfrm>
            <a:off x="460356" y="1917018"/>
            <a:ext cx="10667425" cy="552991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fr-F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La mole hydatiforme est une maladie trophoblastique souvent bénigne, mais le risque de la transformation maligne impose une surveillance rigoureuse et bien codifiée basée avant tout sur la biologie.</a:t>
            </a:r>
          </a:p>
          <a:p>
            <a:pPr marL="0" indent="0" eaLnBrk="1" hangingPunct="1">
              <a:buNone/>
            </a:pPr>
            <a:r>
              <a:rPr lang="fr-F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Le diagnostic précoce et la PEC adaptée des TTG </a:t>
            </a:r>
            <a:r>
              <a:rPr lang="fr-FR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garantient</a:t>
            </a:r>
            <a:r>
              <a:rPr lang="fr-F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une </a:t>
            </a:r>
            <a:r>
              <a:rPr lang="fr-FR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guerison</a:t>
            </a:r>
            <a:r>
              <a:rPr lang="fr-F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100%</a:t>
            </a:r>
          </a:p>
          <a:p>
            <a:pPr eaLnBrk="1" hangingPunct="1"/>
            <a:endParaRPr lang="fr-FR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01952" y="604807"/>
            <a:ext cx="53921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 </a:t>
            </a:r>
            <a:r>
              <a:rPr lang="fr-FR" sz="44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11- CONCLUSION :</a:t>
            </a:r>
            <a:endParaRPr lang="fr-FR" sz="4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xmlns="" val="33212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63331" y="395089"/>
            <a:ext cx="100584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 INTRODUCTION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525671" y="1453676"/>
            <a:ext cx="11547508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buFont typeface="Calibri" panose="020F0502020204030204" pitchFamily="34" charset="0"/>
              <a:buNone/>
            </a:pPr>
            <a:r>
              <a:rPr lang="fr-FR" sz="3600" dirty="0" smtClean="0">
                <a:solidFill>
                  <a:schemeClr val="tx1"/>
                </a:solidFill>
              </a:rPr>
              <a:t>Les maladies trophoblastiques gestationnelles (MTG) sont des </a:t>
            </a:r>
            <a:r>
              <a:rPr lang="fr-FR" sz="3600" u="sng" dirty="0" smtClean="0">
                <a:solidFill>
                  <a:srgbClr val="FF0000"/>
                </a:solidFill>
                <a:cs typeface="Arial" pitchFamily="34" charset="0"/>
              </a:rPr>
              <a:t>pathologies tumorales</a:t>
            </a:r>
            <a:r>
              <a:rPr lang="fr-FR" sz="3600" dirty="0" smtClean="0">
                <a:solidFill>
                  <a:schemeClr val="tx1"/>
                </a:solidFill>
                <a:cs typeface="Arial" pitchFamily="34" charset="0"/>
              </a:rPr>
              <a:t> liées à la </a:t>
            </a:r>
            <a:r>
              <a:rPr lang="fr-FR" sz="3600" u="sng" dirty="0" smtClean="0">
                <a:solidFill>
                  <a:srgbClr val="FF0000"/>
                </a:solidFill>
                <a:cs typeface="Arial" pitchFamily="34" charset="0"/>
              </a:rPr>
              <a:t>fécondation</a:t>
            </a:r>
            <a:r>
              <a:rPr lang="fr-FR" sz="3600" dirty="0">
                <a:solidFill>
                  <a:schemeClr val="tx1"/>
                </a:solidFill>
              </a:rPr>
              <a:t> </a:t>
            </a:r>
            <a:r>
              <a:rPr lang="fr-FR" sz="3600" dirty="0" smtClean="0">
                <a:solidFill>
                  <a:schemeClr val="tx1"/>
                </a:solidFill>
              </a:rPr>
              <a:t>,caractérisées par une </a:t>
            </a:r>
            <a:r>
              <a:rPr lang="fr-FR" sz="3600" u="sng" dirty="0" smtClean="0">
                <a:solidFill>
                  <a:srgbClr val="FF0000"/>
                </a:solidFill>
              </a:rPr>
              <a:t>prolifération</a:t>
            </a:r>
            <a:r>
              <a:rPr lang="fr-FR" sz="3600" dirty="0" smtClean="0">
                <a:solidFill>
                  <a:schemeClr val="tx1"/>
                </a:solidFill>
              </a:rPr>
              <a:t> et une </a:t>
            </a:r>
            <a:r>
              <a:rPr lang="fr-FR" sz="3600" u="sng" dirty="0" smtClean="0">
                <a:solidFill>
                  <a:srgbClr val="FF0000"/>
                </a:solidFill>
              </a:rPr>
              <a:t>maturation anormale du trophoblaste.</a:t>
            </a:r>
          </a:p>
          <a:p>
            <a:pPr marL="0" indent="0">
              <a:lnSpc>
                <a:spcPct val="170000"/>
              </a:lnSpc>
              <a:buFont typeface="Calibri" panose="020F0502020204030204" pitchFamily="34" charset="0"/>
              <a:buNone/>
            </a:pPr>
            <a:endParaRPr lang="fr-F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84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890" y="2238914"/>
            <a:ext cx="108178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La MTG regroupe des affections ayant une expression </a:t>
            </a:r>
            <a:r>
              <a:rPr lang="fr-FR" sz="4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clinique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4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biologique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et un </a:t>
            </a:r>
            <a:r>
              <a:rPr lang="fr-FR" sz="4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potentiel</a:t>
            </a:r>
          </a:p>
          <a:p>
            <a:r>
              <a:rPr lang="fr-FR" sz="40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métastatique</a:t>
            </a:r>
            <a:r>
              <a:rPr 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très 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variables.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663331" y="395089"/>
            <a:ext cx="10058400" cy="14507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 DEFINITIONS</a:t>
            </a:r>
            <a:endParaRPr lang="fr-FR" sz="4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272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84085" y="221293"/>
            <a:ext cx="5881738" cy="70788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maladies trophoblastiques 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gestationnelles</a:t>
            </a:r>
          </a:p>
          <a:p>
            <a:pPr algn="ctr"/>
            <a:r>
              <a:rPr lang="fr-FR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MTG) </a:t>
            </a:r>
            <a:endParaRPr lang="fr-FR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363" y="1431032"/>
            <a:ext cx="2095445" cy="646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hydatiforme</a:t>
            </a:r>
          </a:p>
          <a:p>
            <a:pPr lvl="0"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(MH)</a:t>
            </a:r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4568" y="1431032"/>
            <a:ext cx="4822667" cy="646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fr-F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Tumeurs trophoblastiques gestationnelles</a:t>
            </a:r>
          </a:p>
          <a:p>
            <a:pPr lvl="0"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(TTG)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7722" y="2579216"/>
            <a:ext cx="2416046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ENTITES BENIGNES</a:t>
            </a:r>
          </a:p>
        </p:txBody>
      </p:sp>
      <p:sp>
        <p:nvSpPr>
          <p:cNvPr id="6" name="Rectangle 5"/>
          <p:cNvSpPr/>
          <p:nvPr/>
        </p:nvSpPr>
        <p:spPr>
          <a:xfrm>
            <a:off x="8111968" y="2579216"/>
            <a:ext cx="2441694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LESIONS MALIGNES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716" y="3631793"/>
            <a:ext cx="1962910" cy="9233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b="1" dirty="0"/>
              <a:t>Môle hydatiforme </a:t>
            </a:r>
            <a:endParaRPr lang="fr-FR" b="1" dirty="0" smtClean="0"/>
          </a:p>
          <a:p>
            <a:pPr lvl="0" algn="ctr"/>
            <a:r>
              <a:rPr lang="fr-FR" b="1" dirty="0" smtClean="0">
                <a:solidFill>
                  <a:srgbClr val="C00000"/>
                </a:solidFill>
              </a:rPr>
              <a:t>Partielle</a:t>
            </a:r>
          </a:p>
          <a:p>
            <a:pPr lvl="0" algn="ctr"/>
            <a:r>
              <a:rPr lang="fr-FR" b="1" dirty="0" smtClean="0"/>
              <a:t> </a:t>
            </a:r>
            <a:r>
              <a:rPr lang="fr-FR" b="1" dirty="0"/>
              <a:t>(</a:t>
            </a:r>
            <a:r>
              <a:rPr lang="fr-FR" b="1" dirty="0" smtClean="0"/>
              <a:t>MHP</a:t>
            </a:r>
            <a:r>
              <a:rPr lang="fr-FR" b="1" dirty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5501" y="3616295"/>
            <a:ext cx="1962910" cy="92333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b="1" dirty="0"/>
              <a:t>Môle hydatiforme </a:t>
            </a:r>
            <a:endParaRPr lang="fr-FR" b="1" dirty="0" smtClean="0"/>
          </a:p>
          <a:p>
            <a:pPr lvl="0" algn="ctr"/>
            <a:r>
              <a:rPr lang="fr-FR" b="1" dirty="0" smtClean="0">
                <a:solidFill>
                  <a:srgbClr val="C00000"/>
                </a:solidFill>
              </a:rPr>
              <a:t>complète</a:t>
            </a:r>
          </a:p>
          <a:p>
            <a:pPr lvl="0" algn="ctr"/>
            <a:r>
              <a:rPr lang="fr-FR" b="1" dirty="0" smtClean="0"/>
              <a:t> </a:t>
            </a:r>
            <a:r>
              <a:rPr lang="fr-FR" b="1" dirty="0"/>
              <a:t>(</a:t>
            </a:r>
            <a:r>
              <a:rPr lang="fr-FR" b="1" dirty="0" smtClean="0"/>
              <a:t>MHC</a:t>
            </a:r>
            <a:r>
              <a:rPr lang="fr-FR" b="1" dirty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6287" y="3339951"/>
            <a:ext cx="1682705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fr-FR" b="1" dirty="0"/>
              <a:t>Môles invasives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37161" y="4073471"/>
            <a:ext cx="2126095" cy="3416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228600" lvl="0" indent="0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fr-FR" b="1" dirty="0" err="1"/>
              <a:t>Choriocarcinomes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7449981" y="4724882"/>
            <a:ext cx="3166893" cy="646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fr-FR" b="1" dirty="0"/>
              <a:t>Tumeurs du site </a:t>
            </a:r>
            <a:r>
              <a:rPr lang="fr-FR" b="1" dirty="0" smtClean="0"/>
              <a:t>d’implantation</a:t>
            </a:r>
          </a:p>
          <a:p>
            <a:pPr lvl="0" algn="ctr"/>
            <a:r>
              <a:rPr lang="fr-FR" b="1" dirty="0" smtClean="0"/>
              <a:t>(TTSI)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9198546" y="5622664"/>
            <a:ext cx="2763865" cy="6463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</a:rPr>
              <a:t>Tumeurs trophoblastiques </a:t>
            </a:r>
          </a:p>
          <a:p>
            <a:r>
              <a:rPr lang="fr-FR" b="1" dirty="0" err="1" smtClean="0">
                <a:latin typeface="Calibri" panose="020F0502020204030204" pitchFamily="34" charset="0"/>
              </a:rPr>
              <a:t>epithelioides</a:t>
            </a:r>
            <a:r>
              <a:rPr lang="fr-FR" b="1" dirty="0" smtClean="0">
                <a:latin typeface="Calibri" panose="020F0502020204030204" pitchFamily="34" charset="0"/>
              </a:rPr>
              <a:t> </a:t>
            </a:r>
            <a:r>
              <a:rPr lang="fr-FR" b="1" dirty="0">
                <a:latin typeface="Calibri" panose="020F0502020204030204" pitchFamily="34" charset="0"/>
              </a:rPr>
              <a:t>(TTE)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3776956" y="1037665"/>
            <a:ext cx="1259994" cy="5592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5424954" y="1022167"/>
            <a:ext cx="1239317" cy="5018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us 18"/>
          <p:cNvSpPr/>
          <p:nvPr/>
        </p:nvSpPr>
        <p:spPr>
          <a:xfrm>
            <a:off x="5083444" y="1596926"/>
            <a:ext cx="282843" cy="25800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Égal 19"/>
          <p:cNvSpPr/>
          <p:nvPr/>
        </p:nvSpPr>
        <p:spPr>
          <a:xfrm>
            <a:off x="2200759" y="2174729"/>
            <a:ext cx="525967" cy="274003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1" name="Égal 20"/>
          <p:cNvSpPr/>
          <p:nvPr/>
        </p:nvSpPr>
        <p:spPr>
          <a:xfrm>
            <a:off x="9051003" y="2173499"/>
            <a:ext cx="534993" cy="29723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1137721" y="3076449"/>
            <a:ext cx="929905" cy="4068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2675502" y="3076449"/>
            <a:ext cx="856306" cy="4481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7105829" y="3020902"/>
            <a:ext cx="1259994" cy="5592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8163256" y="3079690"/>
            <a:ext cx="809943" cy="8646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9198546" y="3115771"/>
            <a:ext cx="484108" cy="14238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10392109" y="3095811"/>
            <a:ext cx="1169627" cy="22754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42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450" y="400529"/>
            <a:ext cx="11344759" cy="3336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200" b="1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/ La m</a:t>
            </a:r>
            <a:r>
              <a:rPr lang="fr-FR" sz="3200" b="1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fr-FR" sz="3200" b="1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hydatiforme</a:t>
            </a:r>
          </a:p>
          <a:p>
            <a:pPr algn="just">
              <a:lnSpc>
                <a:spcPct val="150000"/>
              </a:lnSpc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C’est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hyperplasie hydropique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du trophoblaste, caractérisée par une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dégénérescence kystique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villosités choriales </a:t>
            </a:r>
            <a:r>
              <a:rPr lang="fr-F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elle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peut être </a:t>
            </a:r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partielle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embryonnée ou </a:t>
            </a:r>
            <a:endParaRPr lang="fr-F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fr-FR" sz="28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complète.</a:t>
            </a:r>
            <a:endParaRPr lang="fr-FR" sz="2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6" r="67547" b="55181"/>
          <a:stretch/>
        </p:blipFill>
        <p:spPr bwMode="auto">
          <a:xfrm>
            <a:off x="5285407" y="2386737"/>
            <a:ext cx="3409896" cy="389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820" t="2016" b="55636"/>
          <a:stretch/>
        </p:blipFill>
        <p:spPr bwMode="auto">
          <a:xfrm>
            <a:off x="8555821" y="2495228"/>
            <a:ext cx="3486356" cy="37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44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310" y="304582"/>
            <a:ext cx="8245097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B/ La môle invasive 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Est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observée dans les suites d’une môle hydatiforme, elle est caractérisée par un envahissement du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myomètre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ou du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 large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par les villosités molaires 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797" y="3959225"/>
            <a:ext cx="8245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C/  Le </a:t>
            </a:r>
            <a:r>
              <a:rPr lang="fr-FR" sz="2800" b="1" u="sng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choriocarcinome</a:t>
            </a:r>
            <a:r>
              <a:rPr lang="fr-FR" sz="2800" b="1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2800" b="1" u="sng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une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tumeur agressive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, correspondante à une </a:t>
            </a:r>
            <a:r>
              <a:rPr lang="fr-F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allogreffe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tumorale chez la mère dérivée de cellules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foetales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2787" r="68580" b="5093"/>
          <a:stretch/>
        </p:blipFill>
        <p:spPr bwMode="auto">
          <a:xfrm>
            <a:off x="8384315" y="0"/>
            <a:ext cx="3301408" cy="30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93" t="50284" r="29935" b="6230"/>
          <a:stretch/>
        </p:blipFill>
        <p:spPr bwMode="auto">
          <a:xfrm>
            <a:off x="8611890" y="3084163"/>
            <a:ext cx="3580110" cy="32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01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304" y="225121"/>
            <a:ext cx="110244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D/  La </a:t>
            </a:r>
            <a:r>
              <a:rPr lang="fr-FR" sz="3200" b="1" u="sng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tumeur trophoblastique du site d’implantation </a:t>
            </a:r>
            <a:endParaRPr lang="fr-FR" sz="3200" b="1" u="sng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b="1" u="sng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Une 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tumeur 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 du placenta qui envahit le myomètre et les vaisseaux utérins, composée principalement de 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cellules intermédiaires</a:t>
            </a:r>
            <a:r>
              <a:rPr lang="fr-FR" sz="3200" dirty="0">
                <a:latin typeface="Arial" panose="020B0604020202020204" pitchFamily="34" charset="0"/>
                <a:cs typeface="Arial" panose="020B0604020202020204" pitchFamily="34" charset="0"/>
              </a:rPr>
              <a:t>, avec un 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très faible </a:t>
            </a:r>
            <a:endParaRPr lang="fr-FR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potentiel </a:t>
            </a:r>
            <a:r>
              <a:rPr lang="fr-F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métastatique</a:t>
            </a:r>
          </a:p>
        </p:txBody>
      </p:sp>
      <p:pic>
        <p:nvPicPr>
          <p:cNvPr id="3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212" t="52104" b="5549"/>
          <a:stretch/>
        </p:blipFill>
        <p:spPr bwMode="auto">
          <a:xfrm>
            <a:off x="7485682" y="2116746"/>
            <a:ext cx="3966804" cy="411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818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3316</TotalTime>
  <Words>1603</Words>
  <Application>Microsoft Office PowerPoint</Application>
  <PresentationFormat>Personnalisé</PresentationFormat>
  <Paragraphs>257</Paragraphs>
  <Slides>37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Rétrospective</vt:lpstr>
      <vt:lpstr>GROSSESSE MOLAIRE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10 - CONDUITE A TENIR:  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MALADIES TROPHOBLASTIQUES GESTATIONNELLES (MTG)</dc:title>
  <dc:creator>ZED</dc:creator>
  <cp:lastModifiedBy>INFO-HELP</cp:lastModifiedBy>
  <cp:revision>120</cp:revision>
  <dcterms:created xsi:type="dcterms:W3CDTF">2017-10-16T09:25:20Z</dcterms:created>
  <dcterms:modified xsi:type="dcterms:W3CDTF">2020-03-31T14:15:32Z</dcterms:modified>
</cp:coreProperties>
</file>