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7" r:id="rId3"/>
    <p:sldId id="256" r:id="rId4"/>
    <p:sldId id="296" r:id="rId5"/>
    <p:sldId id="309" r:id="rId6"/>
    <p:sldId id="311" r:id="rId7"/>
    <p:sldId id="310" r:id="rId8"/>
    <p:sldId id="298" r:id="rId9"/>
    <p:sldId id="299" r:id="rId10"/>
    <p:sldId id="300" r:id="rId11"/>
    <p:sldId id="312" r:id="rId12"/>
    <p:sldId id="301" r:id="rId13"/>
    <p:sldId id="302" r:id="rId14"/>
    <p:sldId id="305" r:id="rId15"/>
    <p:sldId id="306" r:id="rId16"/>
    <p:sldId id="304" r:id="rId17"/>
    <p:sldId id="307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04/10/2020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04/10/2020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04/10/2020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04/10/2020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85720" y="1357298"/>
            <a:ext cx="8472518" cy="4525963"/>
          </a:xfrm>
          <a:ln w="317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6050" y="1785926"/>
            <a:ext cx="3211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CHAPITRE 02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0100" y="3214686"/>
            <a:ext cx="76642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Principes de gestion et d’exploitation des systèmes </a:t>
            </a:r>
          </a:p>
          <a:p>
            <a:pPr algn="ctr"/>
            <a:r>
              <a:rPr lang="fr-FR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hydrauliques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38197"/>
            <a:ext cx="8647643" cy="4619629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5086350" cy="7810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cxnSp>
        <p:nvCxnSpPr>
          <p:cNvPr id="5" name="Connecteur droit avec flèche 4"/>
          <p:cNvCxnSpPr/>
          <p:nvPr/>
        </p:nvCxnSpPr>
        <p:spPr>
          <a:xfrm rot="5400000">
            <a:off x="4037009" y="1463661"/>
            <a:ext cx="500066" cy="1588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43089"/>
            <a:ext cx="8501122" cy="230029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000768"/>
            <a:ext cx="8615454" cy="7715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71414"/>
            <a:ext cx="5086350" cy="7810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cxnSp>
        <p:nvCxnSpPr>
          <p:cNvPr id="5" name="Connecteur droit avec flèche 4"/>
          <p:cNvCxnSpPr/>
          <p:nvPr/>
        </p:nvCxnSpPr>
        <p:spPr>
          <a:xfrm rot="5400000">
            <a:off x="4037009" y="1177909"/>
            <a:ext cx="500066" cy="1588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457342"/>
            <a:ext cx="8686800" cy="44005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6972300" cy="9429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71414"/>
            <a:ext cx="5086350" cy="50006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000240"/>
            <a:ext cx="7781925" cy="9334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143248"/>
            <a:ext cx="7858180" cy="7048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071942"/>
            <a:ext cx="3286125" cy="5238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714884"/>
            <a:ext cx="7239000" cy="914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20" y="4071942"/>
            <a:ext cx="4286280" cy="23336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3.33333E-6 L -0.26563 3.33333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429684" cy="47434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2" y="1047750"/>
            <a:ext cx="8572528" cy="47625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2" y="957263"/>
            <a:ext cx="8643966" cy="49434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Récupération d'eau de pluie : faut-il enterrer sa cuve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144" y="642918"/>
            <a:ext cx="86765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071678"/>
            <a:ext cx="4572032" cy="454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357322"/>
          </a:xfrm>
          <a:ln w="2222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fr-FR" sz="2800" dirty="0" smtClean="0"/>
              <a:t>La gestion de l’eau en Algérie pose un sérieux problème aux autorités et les ressources disponibles sont en dessous  des besoins.</a:t>
            </a:r>
            <a:endParaRPr lang="fr-FR" sz="2800" dirty="0"/>
          </a:p>
        </p:txBody>
      </p:sp>
      <p:grpSp>
        <p:nvGrpSpPr>
          <p:cNvPr id="5" name="Groupe 4"/>
          <p:cNvGrpSpPr/>
          <p:nvPr/>
        </p:nvGrpSpPr>
        <p:grpSpPr>
          <a:xfrm>
            <a:off x="214282" y="1928802"/>
            <a:ext cx="8415342" cy="1428760"/>
            <a:chOff x="428596" y="2214554"/>
            <a:chExt cx="8415342" cy="1428760"/>
          </a:xfrm>
        </p:grpSpPr>
        <p:sp>
          <p:nvSpPr>
            <p:cNvPr id="3" name="Titre 1"/>
            <p:cNvSpPr txBox="1">
              <a:spLocks/>
            </p:cNvSpPr>
            <p:nvPr/>
          </p:nvSpPr>
          <p:spPr>
            <a:xfrm>
              <a:off x="1071538" y="2214554"/>
              <a:ext cx="7772400" cy="1428760"/>
            </a:xfrm>
            <a:prstGeom prst="rect">
              <a:avLst/>
            </a:prstGeom>
            <a:ln w="22225">
              <a:solidFill>
                <a:srgbClr val="C00000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just"/>
              <a:r>
                <a:rPr lang="fr-FR" sz="2800" dirty="0" smtClean="0"/>
                <a:t>La vétusté des réseaux d’adduction et la capacité de stockage déficiente entravent la bonne distribution de l’eau aux consommateurs. </a:t>
              </a:r>
            </a:p>
          </p:txBody>
        </p:sp>
        <p:sp>
          <p:nvSpPr>
            <p:cNvPr id="4" name="Flèche droite 3"/>
            <p:cNvSpPr/>
            <p:nvPr/>
          </p:nvSpPr>
          <p:spPr>
            <a:xfrm>
              <a:off x="428596" y="2690807"/>
              <a:ext cx="357190" cy="476254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428596" y="3643314"/>
            <a:ext cx="8415342" cy="1428760"/>
            <a:chOff x="428596" y="2214554"/>
            <a:chExt cx="8415342" cy="1428760"/>
          </a:xfrm>
        </p:grpSpPr>
        <p:sp>
          <p:nvSpPr>
            <p:cNvPr id="7" name="Titre 1"/>
            <p:cNvSpPr txBox="1">
              <a:spLocks/>
            </p:cNvSpPr>
            <p:nvPr/>
          </p:nvSpPr>
          <p:spPr>
            <a:xfrm>
              <a:off x="1071538" y="2214554"/>
              <a:ext cx="7772400" cy="1428760"/>
            </a:xfrm>
            <a:prstGeom prst="rect">
              <a:avLst/>
            </a:prstGeom>
            <a:ln w="22225">
              <a:solidFill>
                <a:srgbClr val="C00000"/>
              </a:solidFill>
            </a:ln>
          </p:spPr>
          <p:txBody>
            <a:bodyPr vert="horz" lIns="91440" tIns="45720" rIns="91440" bIns="45720" rtlCol="0" anchor="ctr">
              <a:normAutofit fontScale="92500"/>
            </a:bodyPr>
            <a:lstStyle/>
            <a:p>
              <a:pPr algn="just"/>
              <a:r>
                <a:rPr lang="fr-FR" sz="2800" dirty="0" smtClean="0"/>
                <a:t>La dotation journalière par habitant reste faible par rapport aux normes internationales, car les instruments de gestion de l’eau ne sont pas efficaces. </a:t>
              </a:r>
              <a:endParaRPr lang="fr-FR" sz="2800" dirty="0"/>
            </a:p>
          </p:txBody>
        </p:sp>
        <p:sp>
          <p:nvSpPr>
            <p:cNvPr id="8" name="Flèche droite 7"/>
            <p:cNvSpPr/>
            <p:nvPr/>
          </p:nvSpPr>
          <p:spPr>
            <a:xfrm>
              <a:off x="428596" y="2690807"/>
              <a:ext cx="357190" cy="476254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571472" y="5286388"/>
            <a:ext cx="8415342" cy="1428760"/>
            <a:chOff x="428596" y="2214554"/>
            <a:chExt cx="8415342" cy="1428760"/>
          </a:xfrm>
        </p:grpSpPr>
        <p:sp>
          <p:nvSpPr>
            <p:cNvPr id="10" name="Titre 1"/>
            <p:cNvSpPr txBox="1">
              <a:spLocks/>
            </p:cNvSpPr>
            <p:nvPr/>
          </p:nvSpPr>
          <p:spPr>
            <a:xfrm>
              <a:off x="1071538" y="2214554"/>
              <a:ext cx="7772400" cy="1428760"/>
            </a:xfrm>
            <a:prstGeom prst="rect">
              <a:avLst/>
            </a:prstGeom>
            <a:ln w="22225">
              <a:solidFill>
                <a:srgbClr val="C00000"/>
              </a:solidFill>
            </a:ln>
          </p:spPr>
          <p:txBody>
            <a:bodyPr vert="horz" lIns="91440" tIns="45720" rIns="91440" bIns="45720" rtlCol="0" anchor="ctr">
              <a:normAutofit fontScale="92500"/>
            </a:bodyPr>
            <a:lstStyle/>
            <a:p>
              <a:pPr marL="342900" lvl="0" indent="-342900" algn="just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fr-FR" sz="2800" dirty="0" smtClean="0"/>
                <a:t>La croissance démographique incitant automatiquement une grande activité économique pour assurer leurs besoins ( agriculture et industrie)</a:t>
              </a:r>
            </a:p>
          </p:txBody>
        </p:sp>
        <p:sp>
          <p:nvSpPr>
            <p:cNvPr id="11" name="Flèche droite 10"/>
            <p:cNvSpPr/>
            <p:nvPr/>
          </p:nvSpPr>
          <p:spPr>
            <a:xfrm>
              <a:off x="428596" y="2690807"/>
              <a:ext cx="357190" cy="476254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858280" cy="595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786322"/>
            <a:ext cx="14573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214950"/>
            <a:ext cx="17049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5143512"/>
            <a:ext cx="10763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00042"/>
            <a:ext cx="507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8358246" cy="914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cxnSp>
        <p:nvCxnSpPr>
          <p:cNvPr id="6" name="Connecteur droit avec flèche 5"/>
          <p:cNvCxnSpPr/>
          <p:nvPr/>
        </p:nvCxnSpPr>
        <p:spPr>
          <a:xfrm rot="5400000">
            <a:off x="4251323" y="1749413"/>
            <a:ext cx="500066" cy="1588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714884"/>
            <a:ext cx="8858312" cy="16573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75" y="3429000"/>
            <a:ext cx="8963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9363" y="357166"/>
            <a:ext cx="4105275" cy="5810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628769"/>
            <a:ext cx="6591300" cy="9429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cxnSp>
        <p:nvCxnSpPr>
          <p:cNvPr id="4" name="Connecteur droit avec flèche 3"/>
          <p:cNvCxnSpPr/>
          <p:nvPr/>
        </p:nvCxnSpPr>
        <p:spPr>
          <a:xfrm rot="5400000">
            <a:off x="4179885" y="1249347"/>
            <a:ext cx="500066" cy="1588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6" y="2857496"/>
            <a:ext cx="8786842" cy="9620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143380"/>
            <a:ext cx="8786842" cy="7429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5214950"/>
            <a:ext cx="8715436" cy="13335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571480"/>
            <a:ext cx="2619375" cy="4667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8058173" cy="45339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cxnSp>
        <p:nvCxnSpPr>
          <p:cNvPr id="6" name="Connecteur droit avec flèche 5"/>
          <p:cNvCxnSpPr/>
          <p:nvPr/>
        </p:nvCxnSpPr>
        <p:spPr>
          <a:xfrm rot="5400000">
            <a:off x="4108447" y="1392223"/>
            <a:ext cx="500066" cy="1588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04"/>
            <a:ext cx="58388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643182"/>
            <a:ext cx="28860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643182"/>
            <a:ext cx="31813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857760"/>
            <a:ext cx="35909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4643446"/>
            <a:ext cx="28575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Connecteur droit avec flèche 13"/>
          <p:cNvCxnSpPr/>
          <p:nvPr/>
        </p:nvCxnSpPr>
        <p:spPr>
          <a:xfrm rot="10800000" flipV="1">
            <a:off x="2500298" y="1714488"/>
            <a:ext cx="857256" cy="785818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6200000" flipH="1">
            <a:off x="5786446" y="1714488"/>
            <a:ext cx="785818" cy="642942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5400000">
            <a:off x="1754961" y="4174337"/>
            <a:ext cx="785818" cy="9524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5400000">
            <a:off x="6184117" y="4102899"/>
            <a:ext cx="785818" cy="9524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90" y="1000108"/>
            <a:ext cx="8286776" cy="504825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95</Words>
  <PresentationFormat>Affichage à l'écran (4:3)</PresentationFormat>
  <Paragraphs>7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Diapositive 2</vt:lpstr>
      <vt:lpstr>La gestion de l’eau en Algérie pose un sérieux problème aux autorités et les ressources disponibles sont en dessous  des besoins.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I</dc:title>
  <dc:creator>Orange</dc:creator>
  <cp:lastModifiedBy>Orange</cp:lastModifiedBy>
  <cp:revision>16</cp:revision>
  <dcterms:created xsi:type="dcterms:W3CDTF">2020-03-01T19:46:14Z</dcterms:created>
  <dcterms:modified xsi:type="dcterms:W3CDTF">2020-10-04T16:04:53Z</dcterms:modified>
</cp:coreProperties>
</file>