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60" r:id="rId6"/>
    <p:sldId id="259" r:id="rId7"/>
    <p:sldId id="261" r:id="rId8"/>
    <p:sldId id="264" r:id="rId9"/>
    <p:sldId id="262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998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1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65BE-0657-4A47-90AD-C21C55E16B19}" type="datetime4">
              <a:rPr lang="en-US" smtClean="0"/>
              <a:pPr/>
              <a:t>May 4,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May 4,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May 4,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8AF-C16A-4836-A92D-61834B5F0BA5}" type="datetime4">
              <a:rPr lang="en-US" smtClean="0"/>
              <a:pPr/>
              <a:t>May 4,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2193-4505-4A75-99BB-880C6989A757}" type="datetime4">
              <a:rPr lang="en-US" smtClean="0"/>
              <a:pPr/>
              <a:t>May 4,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May 4,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May 4,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/>
              <a:pPr/>
              <a:t>May 4,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May 4,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B0C-2220-4D0E-A0DD-DB7FA0F742F4}" type="datetime4">
              <a:rPr lang="en-US" smtClean="0"/>
              <a:pPr/>
              <a:t>May 4,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6D63-31BF-4B94-B6C5-E20B2C63F515}" type="datetime4">
              <a:rPr lang="en-US" smtClean="0"/>
              <a:pPr/>
              <a:t>May 4,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May 4,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496784" y="1397413"/>
            <a:ext cx="6982327" cy="1204306"/>
          </a:xfrm>
        </p:spPr>
        <p:txBody>
          <a:bodyPr/>
          <a:lstStyle/>
          <a:p>
            <a:r>
              <a:rPr lang="en-US" sz="4000" dirty="0" smtClean="0">
                <a:solidFill>
                  <a:srgbClr val="FFC000"/>
                </a:solidFill>
              </a:rPr>
              <a:t>CAS CLINIQUE :LEUCORRHEES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                                          DR BELEMRI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9111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Ordonnance type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GYNOPEVARYL                            OVULE 150 LP                                           N°3</a:t>
            </a:r>
          </a:p>
          <a:p>
            <a:r>
              <a:rPr lang="fr-FR" dirty="0" smtClean="0"/>
              <a:t>                                             1 OVULE / SEMAINE</a:t>
            </a:r>
          </a:p>
          <a:p>
            <a:r>
              <a:rPr lang="fr-FR" dirty="0" smtClean="0"/>
              <a:t>PEVARYL                                       LOTION                                                       1FLACON</a:t>
            </a:r>
          </a:p>
          <a:p>
            <a:r>
              <a:rPr lang="fr-FR" dirty="0" smtClean="0"/>
              <a:t>                                               1 APPLICATION  sans </a:t>
            </a:r>
            <a:r>
              <a:rPr lang="fr-FR" dirty="0" err="1" smtClean="0"/>
              <a:t>rincage</a:t>
            </a:r>
            <a:r>
              <a:rPr lang="fr-FR" dirty="0" smtClean="0"/>
              <a:t> 2xJ</a:t>
            </a:r>
          </a:p>
          <a:p>
            <a:r>
              <a:rPr lang="fr-FR" dirty="0" smtClean="0"/>
              <a:t>MELAGYNE                                    LOTION                                                       1FLACON</a:t>
            </a:r>
          </a:p>
          <a:p>
            <a:r>
              <a:rPr lang="fr-FR" dirty="0" smtClean="0"/>
              <a:t>                                               1 APPLICATION  avec </a:t>
            </a:r>
            <a:r>
              <a:rPr lang="fr-FR" dirty="0" err="1" smtClean="0"/>
              <a:t>rincage</a:t>
            </a:r>
            <a:r>
              <a:rPr lang="fr-FR" dirty="0" smtClean="0"/>
              <a:t>  2xJ            </a:t>
            </a:r>
          </a:p>
          <a:p>
            <a:r>
              <a:rPr lang="fr-FR" dirty="0" smtClean="0"/>
              <a:t>+/-</a:t>
            </a:r>
          </a:p>
          <a:p>
            <a:r>
              <a:rPr lang="fr-FR" dirty="0" smtClean="0"/>
              <a:t>  UTROGESTAN   OVULE 200mg     1 x/J</a:t>
            </a:r>
          </a:p>
          <a:p>
            <a:r>
              <a:rPr lang="fr-FR" dirty="0" smtClean="0"/>
              <a:t>   COLPOTROPHINE     crème  2x/J         </a:t>
            </a:r>
          </a:p>
          <a:p>
            <a:r>
              <a:rPr lang="fr-FR" dirty="0" smtClean="0"/>
              <a:t>   </a:t>
            </a:r>
            <a:r>
              <a:rPr lang="fr-FR" dirty="0" smtClean="0"/>
              <a:t>GYNOPHILUS       </a:t>
            </a:r>
            <a:r>
              <a:rPr lang="fr-FR" smtClean="0"/>
              <a:t>2 capsules /j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4766" y="617302"/>
            <a:ext cx="8112034" cy="4829909"/>
          </a:xfrm>
        </p:spPr>
        <p:txBody>
          <a:bodyPr>
            <a:normAutofit/>
          </a:bodyPr>
          <a:lstStyle/>
          <a:p>
            <a:r>
              <a:rPr lang="fr-FR" sz="2800" dirty="0" smtClean="0"/>
              <a:t>                  </a:t>
            </a:r>
          </a:p>
          <a:p>
            <a:endParaRPr lang="fr-FR" sz="2800" dirty="0" smtClean="0"/>
          </a:p>
          <a:p>
            <a:r>
              <a:rPr lang="fr-FR" sz="2800" dirty="0" smtClean="0"/>
              <a:t>           Mme KHADIDJA âgée de 35 ans, enceinte de 7 mois ,diabétique chronique sous insuline , obèse consulte pour des </a:t>
            </a:r>
            <a:r>
              <a:rPr lang="fr-FR" sz="2800" dirty="0" smtClean="0">
                <a:solidFill>
                  <a:srgbClr val="FF0000"/>
                </a:solidFill>
              </a:rPr>
              <a:t>pertes vaginales </a:t>
            </a:r>
            <a:r>
              <a:rPr lang="fr-FR" sz="2800" dirty="0" smtClean="0"/>
              <a:t>depuis 2 jours.</a:t>
            </a:r>
          </a:p>
          <a:p>
            <a:endParaRPr lang="fr-FR" sz="2800" dirty="0" smtClean="0"/>
          </a:p>
          <a:p>
            <a:r>
              <a:rPr lang="fr-FR" sz="2800" dirty="0" smtClean="0">
                <a:solidFill>
                  <a:srgbClr val="FFC000"/>
                </a:solidFill>
              </a:rPr>
              <a:t>DE QUOI PEUT –IL S’AGIR?</a:t>
            </a:r>
          </a:p>
          <a:p>
            <a:endParaRPr lang="fr-FR" sz="2800" dirty="0" smtClean="0"/>
          </a:p>
          <a:p>
            <a:endParaRPr lang="fr-FR" sz="2800" dirty="0" smtClean="0"/>
          </a:p>
          <a:p>
            <a:endParaRPr lang="fr-FR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REPONSE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       - Leucorrhées physiologiques     </a:t>
            </a:r>
          </a:p>
          <a:p>
            <a:r>
              <a:rPr lang="fr-FR" sz="2000" dirty="0" smtClean="0"/>
              <a:t>       - Leucorrhées pathologiques</a:t>
            </a:r>
          </a:p>
          <a:p>
            <a:r>
              <a:rPr lang="fr-FR" sz="2000" dirty="0" smtClean="0"/>
              <a:t>       - Perte de bouchon muqueux</a:t>
            </a:r>
          </a:p>
          <a:p>
            <a:r>
              <a:rPr lang="fr-FR" sz="2000" dirty="0" smtClean="0"/>
              <a:t>       - RPM haute</a:t>
            </a:r>
          </a:p>
          <a:p>
            <a:r>
              <a:rPr lang="fr-FR" sz="2000" dirty="0" smtClean="0"/>
              <a:t> 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2696" y="460548"/>
            <a:ext cx="8490857" cy="4307395"/>
          </a:xfrm>
        </p:spPr>
        <p:txBody>
          <a:bodyPr>
            <a:normAutofit fontScale="85000" lnSpcReduction="20000"/>
          </a:bodyPr>
          <a:lstStyle/>
          <a:p>
            <a:r>
              <a:rPr lang="fr-FR" sz="2800" dirty="0" smtClean="0">
                <a:solidFill>
                  <a:srgbClr val="00B0F0"/>
                </a:solidFill>
              </a:rPr>
              <a:t>COMPLETEZ  L’INTERROGATOIRE:</a:t>
            </a:r>
          </a:p>
          <a:p>
            <a:endParaRPr lang="fr-FR" sz="2800" dirty="0" smtClean="0">
              <a:solidFill>
                <a:srgbClr val="00B0F0"/>
              </a:solidFill>
            </a:endParaRPr>
          </a:p>
          <a:p>
            <a:r>
              <a:rPr lang="fr-FR" sz="2800" dirty="0" smtClean="0"/>
              <a:t>   </a:t>
            </a:r>
            <a:r>
              <a:rPr lang="fr-FR" sz="2800" dirty="0" smtClean="0">
                <a:solidFill>
                  <a:schemeClr val="accent2"/>
                </a:solidFill>
              </a:rPr>
              <a:t>ATCD familiaux:</a:t>
            </a:r>
            <a:r>
              <a:rPr lang="fr-FR" sz="2800" dirty="0" smtClean="0"/>
              <a:t> DT2 mère, HTA père</a:t>
            </a:r>
          </a:p>
          <a:p>
            <a:r>
              <a:rPr lang="fr-FR" sz="2800" dirty="0" smtClean="0"/>
              <a:t>   </a:t>
            </a:r>
            <a:r>
              <a:rPr lang="fr-FR" sz="2800" dirty="0" smtClean="0">
                <a:solidFill>
                  <a:schemeClr val="accent2"/>
                </a:solidFill>
              </a:rPr>
              <a:t>ATCD personnels:</a:t>
            </a:r>
          </a:p>
          <a:p>
            <a:r>
              <a:rPr lang="fr-FR" sz="2800" dirty="0" smtClean="0"/>
              <a:t>      </a:t>
            </a:r>
            <a:r>
              <a:rPr lang="fr-FR" sz="2800" dirty="0" smtClean="0">
                <a:solidFill>
                  <a:srgbClr val="FFC000"/>
                </a:solidFill>
              </a:rPr>
              <a:t>MED :</a:t>
            </a:r>
            <a:r>
              <a:rPr lang="fr-FR" sz="2800" dirty="0" smtClean="0"/>
              <a:t> DT1 depuis 12 ans sous insuline, mal suivi</a:t>
            </a:r>
          </a:p>
          <a:p>
            <a:r>
              <a:rPr lang="fr-FR" sz="2800" dirty="0" smtClean="0"/>
              <a:t>                   </a:t>
            </a:r>
            <a:r>
              <a:rPr lang="fr-FR" sz="2800" dirty="0" err="1" smtClean="0"/>
              <a:t>peumopathie</a:t>
            </a:r>
            <a:r>
              <a:rPr lang="fr-FR" sz="2800" dirty="0" smtClean="0"/>
              <a:t> aigue </a:t>
            </a:r>
            <a:r>
              <a:rPr lang="fr-FR" sz="2800" dirty="0" err="1" smtClean="0"/>
              <a:t>bacterienne</a:t>
            </a:r>
            <a:r>
              <a:rPr lang="fr-FR" sz="2800" dirty="0" smtClean="0"/>
              <a:t> traitée par     </a:t>
            </a:r>
          </a:p>
          <a:p>
            <a:r>
              <a:rPr lang="fr-FR" sz="2800" dirty="0" smtClean="0"/>
              <a:t>                   ATB </a:t>
            </a:r>
            <a:r>
              <a:rPr lang="fr-FR" sz="2800" dirty="0" err="1" smtClean="0"/>
              <a:t>pdt</a:t>
            </a:r>
            <a:r>
              <a:rPr lang="fr-FR" sz="2800" dirty="0" smtClean="0"/>
              <a:t> 21 jours le mois passé.</a:t>
            </a:r>
          </a:p>
          <a:p>
            <a:r>
              <a:rPr lang="fr-FR" sz="2800" dirty="0" smtClean="0">
                <a:solidFill>
                  <a:srgbClr val="FFC000"/>
                </a:solidFill>
              </a:rPr>
              <a:t>      CHIR: </a:t>
            </a:r>
            <a:r>
              <a:rPr lang="fr-FR" sz="2800" dirty="0" smtClean="0"/>
              <a:t>appendicectomie à l’</a:t>
            </a:r>
            <a:r>
              <a:rPr lang="fr-FR" sz="2800" dirty="0" err="1" smtClean="0"/>
              <a:t>age</a:t>
            </a:r>
            <a:r>
              <a:rPr lang="fr-FR" sz="2800" dirty="0" smtClean="0"/>
              <a:t> de 15 ans.</a:t>
            </a:r>
          </a:p>
          <a:p>
            <a:r>
              <a:rPr lang="fr-FR" sz="2800" dirty="0" smtClean="0"/>
              <a:t>      </a:t>
            </a:r>
            <a:r>
              <a:rPr lang="fr-FR" sz="2800" dirty="0" smtClean="0">
                <a:solidFill>
                  <a:srgbClr val="FFC000"/>
                </a:solidFill>
              </a:rPr>
              <a:t>GYN :</a:t>
            </a:r>
            <a:r>
              <a:rPr lang="fr-FR" sz="2800" dirty="0" smtClean="0"/>
              <a:t> </a:t>
            </a:r>
            <a:r>
              <a:rPr lang="fr-FR" sz="2800" dirty="0" err="1" smtClean="0"/>
              <a:t>ménarche</a:t>
            </a:r>
            <a:r>
              <a:rPr lang="fr-FR" sz="2800" dirty="0" smtClean="0"/>
              <a:t> à 13 ans, cycle irrégulier, 3 ABRT précoces,  même tableau  actuel 2 fois durant cette année.</a:t>
            </a:r>
          </a:p>
          <a:p>
            <a:r>
              <a:rPr lang="fr-FR" sz="2800" dirty="0" smtClean="0"/>
              <a:t>      </a:t>
            </a:r>
            <a:r>
              <a:rPr lang="fr-FR" sz="2800" dirty="0" smtClean="0">
                <a:solidFill>
                  <a:srgbClr val="FFC000"/>
                </a:solidFill>
              </a:rPr>
              <a:t>OBST:</a:t>
            </a:r>
            <a:r>
              <a:rPr lang="fr-FR" sz="2800" dirty="0" smtClean="0"/>
              <a:t> 5G1P 1EV 4Kg à la naissance par forceps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2960" y="1100628"/>
            <a:ext cx="8072846" cy="3579849"/>
          </a:xfrm>
        </p:spPr>
        <p:txBody>
          <a:bodyPr>
            <a:normAutofit/>
          </a:bodyPr>
          <a:lstStyle/>
          <a:p>
            <a:r>
              <a:rPr lang="fr-FR" sz="2800" dirty="0" smtClean="0"/>
              <a:t> </a:t>
            </a:r>
            <a:r>
              <a:rPr lang="fr-FR" sz="2800" dirty="0" smtClean="0">
                <a:solidFill>
                  <a:schemeClr val="accent2"/>
                </a:solidFill>
              </a:rPr>
              <a:t>CARECTERISTIQUES SEMIOLOGIQUES DES PERTES</a:t>
            </a:r>
            <a:r>
              <a:rPr lang="fr-FR" sz="2800" dirty="0" smtClean="0"/>
              <a:t> </a:t>
            </a:r>
          </a:p>
          <a:p>
            <a:r>
              <a:rPr lang="fr-FR" sz="2800" dirty="0" smtClean="0"/>
              <a:t>        PEU ABONDANTES , BLANCHATRES, EPAISSES, GRUMLEUSES, NAUSEABANDES</a:t>
            </a:r>
          </a:p>
          <a:p>
            <a:r>
              <a:rPr lang="fr-FR" sz="2800" dirty="0" smtClean="0"/>
              <a:t>        </a:t>
            </a:r>
            <a:r>
              <a:rPr lang="fr-FR" sz="2800" u="sng" dirty="0" smtClean="0"/>
              <a:t>SIGNES ASSOCIES:</a:t>
            </a:r>
            <a:r>
              <a:rPr lang="fr-FR" sz="2800" dirty="0" smtClean="0"/>
              <a:t> PRURIT INTENSE., DYSPAREUNIE</a:t>
            </a:r>
          </a:p>
          <a:p>
            <a:r>
              <a:rPr lang="fr-FR" sz="2800" dirty="0" smtClean="0">
                <a:solidFill>
                  <a:schemeClr val="accent2"/>
                </a:solidFill>
              </a:rPr>
              <a:t>PARTENAIRE :</a:t>
            </a:r>
            <a:r>
              <a:rPr lang="fr-FR" sz="2800" dirty="0" smtClean="0"/>
              <a:t>balanite a </a:t>
            </a:r>
            <a:r>
              <a:rPr lang="fr-FR" sz="2800" dirty="0" err="1" smtClean="0"/>
              <a:t>répitition</a:t>
            </a:r>
            <a:endParaRPr lang="fr-FR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5131" y="186228"/>
            <a:ext cx="7520940" cy="3941634"/>
          </a:xfrm>
        </p:spPr>
        <p:txBody>
          <a:bodyPr>
            <a:noAutofit/>
          </a:bodyPr>
          <a:lstStyle/>
          <a:p>
            <a:r>
              <a:rPr lang="fr-FR" sz="1800" dirty="0" smtClean="0">
                <a:solidFill>
                  <a:srgbClr val="00B0F0"/>
                </a:solidFill>
              </a:rPr>
              <a:t>COMPLETER L’EXAMEN CLINIQUE</a:t>
            </a:r>
          </a:p>
          <a:p>
            <a:r>
              <a:rPr lang="fr-FR" sz="1800" dirty="0" smtClean="0"/>
              <a:t>   -  Bon état général, apyrétique</a:t>
            </a:r>
          </a:p>
          <a:p>
            <a:r>
              <a:rPr lang="fr-FR" sz="1800" dirty="0" smtClean="0"/>
              <a:t>   -  Abdomen qui respire bien ,utérus souple , HU= 28cm</a:t>
            </a:r>
          </a:p>
          <a:p>
            <a:r>
              <a:rPr lang="fr-FR" sz="1800" dirty="0" smtClean="0"/>
              <a:t>   - Périnée siège d’une éruption rouge mal limitée avec des lésions de grattage d’</a:t>
            </a:r>
            <a:r>
              <a:rPr lang="fr-FR" sz="1800" dirty="0" err="1" smtClean="0"/>
              <a:t>ages</a:t>
            </a:r>
            <a:r>
              <a:rPr lang="fr-FR" sz="1800" dirty="0" smtClean="0"/>
              <a:t> différents ,vulve rouge </a:t>
            </a:r>
            <a:r>
              <a:rPr lang="fr-FR" sz="1800" dirty="0" err="1" smtClean="0"/>
              <a:t>oedématiée</a:t>
            </a:r>
            <a:r>
              <a:rPr lang="fr-FR" sz="1800" dirty="0" smtClean="0"/>
              <a:t> ,</a:t>
            </a:r>
          </a:p>
          <a:p>
            <a:r>
              <a:rPr lang="fr-FR" sz="1800" dirty="0" smtClean="0"/>
              <a:t>   - Au spéculum:  vagin rouge tapissé par endroits par un enduit blanchâtre caillebotté dégageant une odeur de plâtre frais, col NORMAL, TARNIER NEGATIF</a:t>
            </a:r>
          </a:p>
          <a:p>
            <a:endParaRPr lang="fr-FR" sz="1800" dirty="0" smtClean="0"/>
          </a:p>
          <a:p>
            <a:r>
              <a:rPr lang="fr-FR" sz="1800" dirty="0" smtClean="0"/>
              <a:t>   - TV très douloureux, col fermé , </a:t>
            </a:r>
          </a:p>
          <a:p>
            <a:r>
              <a:rPr lang="fr-FR" sz="1800" dirty="0" smtClean="0"/>
              <a:t>pas de douleur à la mobilisation utérine </a:t>
            </a:r>
          </a:p>
          <a:p>
            <a:r>
              <a:rPr lang="fr-FR" sz="1800" dirty="0" smtClean="0"/>
              <a:t>ni aux culs de sacs, </a:t>
            </a:r>
          </a:p>
          <a:p>
            <a:r>
              <a:rPr lang="fr-FR" sz="1800" dirty="0" smtClean="0"/>
              <a:t>pas de masse </a:t>
            </a:r>
            <a:r>
              <a:rPr lang="fr-FR" sz="1800" dirty="0" err="1" smtClean="0"/>
              <a:t>latéro</a:t>
            </a:r>
            <a:r>
              <a:rPr lang="fr-FR" sz="1800" dirty="0" smtClean="0"/>
              <a:t> utérine</a:t>
            </a:r>
          </a:p>
          <a:p>
            <a:endParaRPr lang="fr-FR" sz="1800" dirty="0" smtClean="0"/>
          </a:p>
          <a:p>
            <a:r>
              <a:rPr lang="fr-FR" sz="1800" dirty="0" smtClean="0"/>
              <a:t>         </a:t>
            </a:r>
            <a:endParaRPr lang="fr-FR" sz="1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026" name="Picture 2" descr="C:\Users\INFO-HELP\Desktop\leuc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4678" y="2728777"/>
            <a:ext cx="3464107" cy="38810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1800" dirty="0" smtClean="0">
                <a:solidFill>
                  <a:srgbClr val="00B0F0"/>
                </a:solidFill>
              </a:rPr>
              <a:t>QUEL DIAGNOSTIC SUSPECTEZ VOUS? JUSTIFIER</a:t>
            </a:r>
          </a:p>
          <a:p>
            <a:pPr algn="ctr"/>
            <a:r>
              <a:rPr lang="fr-FR" sz="2800" dirty="0" smtClean="0">
                <a:solidFill>
                  <a:srgbClr val="FF0000"/>
                </a:solidFill>
              </a:rPr>
              <a:t>CANDIDOSE GENITALE RECURRENTE</a:t>
            </a:r>
          </a:p>
          <a:p>
            <a:pPr algn="ctr"/>
            <a:r>
              <a:rPr lang="fr-FR" sz="2800" dirty="0" smtClean="0">
                <a:solidFill>
                  <a:srgbClr val="FF0000"/>
                </a:solidFill>
              </a:rPr>
              <a:t>Type  VULVOVAGINITE ETENDUE</a:t>
            </a:r>
          </a:p>
          <a:p>
            <a:r>
              <a:rPr lang="fr-FR" sz="2800" dirty="0" smtClean="0"/>
              <a:t>JUSTIFICATION:</a:t>
            </a:r>
          </a:p>
          <a:p>
            <a:r>
              <a:rPr lang="fr-FR" sz="2800" dirty="0" smtClean="0"/>
              <a:t>  -</a:t>
            </a:r>
            <a:r>
              <a:rPr lang="fr-FR" sz="2000" dirty="0" smtClean="0"/>
              <a:t>Terrain: diabète , grossesse, obésité, antibiothérapie à large spectre prolongée</a:t>
            </a:r>
          </a:p>
          <a:p>
            <a:r>
              <a:rPr lang="fr-FR" sz="2000" dirty="0" smtClean="0"/>
              <a:t>   - Caractéristiques sémiologique évocateurs </a:t>
            </a:r>
          </a:p>
          <a:p>
            <a:r>
              <a:rPr lang="fr-FR" sz="2000" dirty="0" smtClean="0"/>
              <a:t>   - Clinique pathognomonique à l’examen</a:t>
            </a:r>
            <a:endParaRPr lang="fr-FR" sz="2800" dirty="0" smtClean="0"/>
          </a:p>
          <a:p>
            <a:endParaRPr lang="fr-FR" sz="2800" dirty="0" smtClean="0"/>
          </a:p>
          <a:p>
            <a:pPr algn="ctr"/>
            <a:endParaRPr lang="fr-FR" sz="2800" dirty="0" smtClean="0">
              <a:solidFill>
                <a:srgbClr val="FF0000"/>
              </a:solidFill>
            </a:endParaRPr>
          </a:p>
          <a:p>
            <a:endParaRPr lang="fr-FR" sz="2000" dirty="0" smtClean="0">
              <a:solidFill>
                <a:srgbClr val="FF0000"/>
              </a:solidFill>
            </a:endParaRPr>
          </a:p>
          <a:p>
            <a:pPr algn="ctr"/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2000" dirty="0" smtClean="0">
                <a:solidFill>
                  <a:srgbClr val="00B0F0"/>
                </a:solidFill>
              </a:rPr>
              <a:t>QUEL EXAMEN PARACLINIQUE DEMANDEZ VOUS POUR CONFIRMER LE DIAGNOSTIC ? ET QUEL RESULTAT ATTENDEZ VOUS?</a:t>
            </a:r>
          </a:p>
          <a:p>
            <a:r>
              <a:rPr lang="fr-FR" sz="2000" dirty="0" smtClean="0">
                <a:solidFill>
                  <a:srgbClr val="FF0000"/>
                </a:solidFill>
              </a:rPr>
              <a:t>  - PRÉLÈVEMENT VAGINAL AVEC FUNGIGRAMME</a:t>
            </a:r>
          </a:p>
          <a:p>
            <a:r>
              <a:rPr lang="fr-FR" sz="2000" dirty="0" smtClean="0"/>
              <a:t>RESULTAT ATTENDU = présence de filaments mycéliens et de spores à l’examen directe</a:t>
            </a:r>
          </a:p>
          <a:p>
            <a:r>
              <a:rPr lang="fr-FR" sz="2000" dirty="0" smtClean="0"/>
              <a:t> Candida </a:t>
            </a:r>
            <a:r>
              <a:rPr lang="fr-FR" sz="2000" dirty="0" err="1" smtClean="0"/>
              <a:t>albicans</a:t>
            </a:r>
            <a:r>
              <a:rPr lang="fr-FR" sz="2000" dirty="0" smtClean="0"/>
              <a:t> après culture en milieu </a:t>
            </a:r>
            <a:r>
              <a:rPr lang="fr-FR" sz="2000" dirty="0" err="1" smtClean="0"/>
              <a:t>Sabaurot</a:t>
            </a:r>
            <a:endParaRPr lang="fr-FR" sz="2000" dirty="0" smtClean="0"/>
          </a:p>
          <a:p>
            <a:endParaRPr lang="fr-FR" sz="2000" dirty="0" smtClean="0"/>
          </a:p>
          <a:p>
            <a:r>
              <a:rPr lang="fr-FR" sz="2000" dirty="0" smtClean="0"/>
              <a:t>NB: PV non systématique devant un premier épisode de ce même tableau patent .</a:t>
            </a:r>
          </a:p>
          <a:p>
            <a:r>
              <a:rPr lang="fr-FR" sz="2000" dirty="0" smtClean="0"/>
              <a:t>      l’objectif dans ce cas est d’orienter la conduite thérapeutique </a:t>
            </a:r>
            <a:r>
              <a:rPr lang="fr-FR" sz="2000" smtClean="0"/>
              <a:t>(résistance)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2959" y="1100628"/>
            <a:ext cx="8085909" cy="3579849"/>
          </a:xfrm>
        </p:spPr>
        <p:txBody>
          <a:bodyPr>
            <a:normAutofit fontScale="92500" lnSpcReduction="20000"/>
          </a:bodyPr>
          <a:lstStyle/>
          <a:p>
            <a:r>
              <a:rPr lang="fr-FR" sz="2400" dirty="0" smtClean="0">
                <a:solidFill>
                  <a:srgbClr val="00B0F0"/>
                </a:solidFill>
              </a:rPr>
              <a:t>QUE PRESCRIVEZ VOUS POUR CETTE PATIENTE?</a:t>
            </a:r>
          </a:p>
          <a:p>
            <a:r>
              <a:rPr lang="fr-FR" sz="2000" dirty="0" smtClean="0">
                <a:solidFill>
                  <a:schemeClr val="accent2"/>
                </a:solidFill>
              </a:rPr>
              <a:t>       ANTIFUNGIQUE LOCAL +++: </a:t>
            </a:r>
          </a:p>
          <a:p>
            <a:r>
              <a:rPr lang="fr-FR" sz="2000" dirty="0" smtClean="0"/>
              <a:t>                 ECONAZOLE ( GYNOPEVARYL +PEVARYL)</a:t>
            </a:r>
          </a:p>
          <a:p>
            <a:r>
              <a:rPr lang="fr-FR" sz="2000" dirty="0" smtClean="0">
                <a:solidFill>
                  <a:schemeClr val="accent2"/>
                </a:solidFill>
              </a:rPr>
              <a:t>       MESURE ASSOCIEES :</a:t>
            </a:r>
          </a:p>
          <a:p>
            <a:r>
              <a:rPr lang="fr-FR" sz="2000" dirty="0" smtClean="0"/>
              <a:t>             DOUCHE VAGINALE / ALCALANISATION </a:t>
            </a:r>
          </a:p>
          <a:p>
            <a:r>
              <a:rPr lang="fr-FR" sz="2000" dirty="0" smtClean="0"/>
              <a:t>             RENFORCER LA FLORE/ régénération de la muqueuse</a:t>
            </a:r>
          </a:p>
          <a:p>
            <a:r>
              <a:rPr lang="fr-FR" sz="2000" dirty="0" smtClean="0"/>
              <a:t>             PREVENTION DE LA MAP</a:t>
            </a:r>
          </a:p>
          <a:p>
            <a:r>
              <a:rPr lang="fr-FR" sz="2000" dirty="0" smtClean="0"/>
              <a:t>             TRAITEMENT DU PARTENAIRE</a:t>
            </a:r>
          </a:p>
          <a:p>
            <a:r>
              <a:rPr lang="fr-FR" sz="2000" dirty="0" smtClean="0"/>
              <a:t>             TRAITEMENT ORAL APRES LA GROSSESSE SI RECEDIVE</a:t>
            </a:r>
          </a:p>
          <a:p>
            <a:r>
              <a:rPr lang="fr-FR" sz="2000" dirty="0" smtClean="0"/>
              <a:t>   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2265</TotalTime>
  <Words>500</Words>
  <Application>Microsoft Office PowerPoint</Application>
  <PresentationFormat>Affichage à l'écran (4:3)</PresentationFormat>
  <Paragraphs>86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Angles</vt:lpstr>
      <vt:lpstr>CAS CLINIQUE :LEUCORRHEES</vt:lpstr>
      <vt:lpstr>Diapositive 2</vt:lpstr>
      <vt:lpstr>REPONSE</vt:lpstr>
      <vt:lpstr>Diapositive 4</vt:lpstr>
      <vt:lpstr>Diapositive 5</vt:lpstr>
      <vt:lpstr>Diapositive 6</vt:lpstr>
      <vt:lpstr>Diapositive 7</vt:lpstr>
      <vt:lpstr>Diapositive 8</vt:lpstr>
      <vt:lpstr>Diapositive 9</vt:lpstr>
      <vt:lpstr>Ordonnance type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INFO-HELP</dc:creator>
  <cp:lastModifiedBy>INFO-HELP</cp:lastModifiedBy>
  <cp:revision>37</cp:revision>
  <dcterms:created xsi:type="dcterms:W3CDTF">2014-09-16T21:28:01Z</dcterms:created>
  <dcterms:modified xsi:type="dcterms:W3CDTF">2020-05-04T09:32:31Z</dcterms:modified>
</cp:coreProperties>
</file>