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3" r:id="rId3"/>
    <p:sldId id="259" r:id="rId4"/>
    <p:sldId id="260" r:id="rId5"/>
    <p:sldId id="264" r:id="rId6"/>
    <p:sldId id="265" r:id="rId7"/>
    <p:sldId id="261" r:id="rId8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3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r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7" name="Sous-titr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30" name="Espace réservé de la date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19" name="Espace réservé du pied de page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7" name="Espace réservé du numéro de diapositiv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gner et arrondir un rectangle à un seul coin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le rect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10" name="Forme libre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orme libre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rme libre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orme libre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Espace réservé du titre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0" name="Espace réservé du texte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2A76115-E27E-44E3-8A2C-05FD7E4084D3}" type="datetimeFigureOut">
              <a:rPr lang="fr-FR" smtClean="0"/>
              <a:pPr/>
              <a:t>21/05/2020</a:t>
            </a:fld>
            <a:endParaRPr lang="fr-FR"/>
          </a:p>
        </p:txBody>
      </p:sp>
      <p:sp>
        <p:nvSpPr>
          <p:cNvPr id="22" name="Espace réservé du pied de page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18" name="Espace réservé du numéro de diapositive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305F7CA-F2BB-4B7B-8178-3B940F6ACADE}" type="slidenum">
              <a:rPr lang="fr-FR" smtClean="0"/>
              <a:pPr/>
              <a:t>‹N°›</a:t>
            </a:fld>
            <a:endParaRPr lang="fr-FR"/>
          </a:p>
        </p:txBody>
      </p:sp>
      <p:grpSp>
        <p:nvGrpSpPr>
          <p:cNvPr id="2" name="Groupe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orme libre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orme libre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>
                <a:latin typeface="Times New Roman" pitchFamily="18" charset="0"/>
                <a:cs typeface="Times New Roman" pitchFamily="18" charset="0"/>
              </a:rPr>
              <a:t>LES ANTISEPTIQUES</a:t>
            </a:r>
            <a:endParaRPr lang="fr-FR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Dr A.TITI </a:t>
            </a:r>
          </a:p>
          <a:p>
            <a:r>
              <a:rPr lang="fr-FR" dirty="0" smtClean="0"/>
              <a:t>2015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000108"/>
          </a:xfrm>
        </p:spPr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1071546"/>
            <a:ext cx="8643998" cy="5786454"/>
          </a:xfrm>
        </p:spPr>
        <p:txBody>
          <a:bodyPr>
            <a:normAutofit/>
          </a:bodyPr>
          <a:lstStyle/>
          <a:p>
            <a:pPr marL="0" lvl="0" indent="0" algn="justLow" fontAlgn="base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Ce sont des substances capables d'entraîner la destruction ou l'inhibition des micro-organismes à la surface de la peau. </a:t>
            </a:r>
          </a:p>
          <a:p>
            <a:pPr marL="0" lvl="0" indent="0" algn="justLow" fontAlgn="base">
              <a:spcBef>
                <a:spcPct val="0"/>
              </a:spcBef>
              <a:spcAft>
                <a:spcPct val="0"/>
              </a:spcAft>
              <a:buNone/>
            </a:pP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algn="justLow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Ils doivent concilier une activité </a:t>
            </a:r>
            <a:r>
              <a:rPr kumimoji="0" lang="fr-FR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anti-microbienne</a:t>
            </a: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suffisante à une bonne tolérance locale et générale.</a:t>
            </a:r>
          </a:p>
          <a:p>
            <a:pPr marL="0" lvl="0" indent="0" algn="justLow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endParaRPr kumimoji="0" lang="fr-FR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lvl="0" indent="0" algn="justLow"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fr-FR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Ils ont un intérêt curatif et préventif.</a:t>
            </a:r>
            <a:endParaRPr lang="fr-FR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214290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0"/>
            <a:ext cx="9144000" cy="6858000"/>
          </a:xfrm>
        </p:spPr>
        <p:txBody>
          <a:bodyPr>
            <a:normAutofit fontScale="92500" lnSpcReduction="20000"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1- les alcools : </a:t>
            </a:r>
            <a:r>
              <a:rPr lang="fr-FR" dirty="0" smtClean="0"/>
              <a:t>éthanol à 70°</a:t>
            </a:r>
          </a:p>
          <a:p>
            <a:r>
              <a:rPr lang="fr-FR" dirty="0" smtClean="0"/>
              <a:t>		      Bactéricides, virucides, fongicides.</a:t>
            </a:r>
          </a:p>
          <a:p>
            <a:r>
              <a:rPr lang="fr-FR" dirty="0" smtClean="0"/>
              <a:t> </a:t>
            </a:r>
          </a:p>
          <a:p>
            <a:r>
              <a:rPr lang="fr-FR" sz="2800" b="1" dirty="0" smtClean="0">
                <a:solidFill>
                  <a:srgbClr val="FF0000"/>
                </a:solidFill>
              </a:rPr>
              <a:t>2-Les agents oxydants : </a:t>
            </a:r>
            <a:endParaRPr lang="fr-FR" sz="2800" dirty="0" smtClean="0">
              <a:solidFill>
                <a:srgbClr val="FF0000"/>
              </a:solidFill>
            </a:endParaRPr>
          </a:p>
          <a:p>
            <a:pPr lvl="1"/>
            <a:r>
              <a:rPr lang="fr-FR" sz="2600" dirty="0" smtClean="0"/>
              <a:t>- les dérivés chlorés [Dakin®,</a:t>
            </a:r>
          </a:p>
          <a:p>
            <a:pPr lvl="1"/>
            <a:r>
              <a:rPr lang="fr-FR" sz="2600" dirty="0" smtClean="0"/>
              <a:t>- hypochlorite de sodium (javel®)]                                                 </a:t>
            </a:r>
          </a:p>
          <a:p>
            <a:pPr lvl="1"/>
            <a:r>
              <a:rPr lang="fr-FR" sz="2600" dirty="0" smtClean="0"/>
              <a:t>-les dérivés iodés (alcool iodé, </a:t>
            </a:r>
            <a:r>
              <a:rPr lang="fr-FR" sz="2600" dirty="0" err="1" smtClean="0"/>
              <a:t>polyvinyl</a:t>
            </a:r>
            <a:r>
              <a:rPr lang="fr-FR" sz="2600" dirty="0" smtClean="0"/>
              <a:t> iodé (Bétadine®),                                 </a:t>
            </a:r>
          </a:p>
          <a:p>
            <a:pPr lvl="1"/>
            <a:r>
              <a:rPr lang="fr-FR" sz="2600" dirty="0" smtClean="0"/>
              <a:t>-le permanganate de potassium utilisé à la dilution de     1/10.000ème</a:t>
            </a:r>
            <a:r>
              <a:rPr lang="fr-FR" dirty="0" smtClean="0"/>
              <a:t>.</a:t>
            </a:r>
          </a:p>
          <a:p>
            <a:r>
              <a:rPr lang="fr-FR" dirty="0" smtClean="0"/>
              <a:t> </a:t>
            </a:r>
          </a:p>
          <a:p>
            <a:r>
              <a:rPr lang="fr-FR" sz="2800" b="1" dirty="0" smtClean="0">
                <a:solidFill>
                  <a:srgbClr val="FF0000"/>
                </a:solidFill>
              </a:rPr>
              <a:t>3-Les colorants :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  <a:r>
              <a:rPr lang="fr-FR" dirty="0" smtClean="0"/>
              <a:t>les plus utilisés sont :</a:t>
            </a:r>
          </a:p>
          <a:p>
            <a:pPr lvl="1"/>
            <a:r>
              <a:rPr lang="fr-FR" sz="2600" dirty="0" smtClean="0"/>
              <a:t>- l'éosine, </a:t>
            </a:r>
          </a:p>
          <a:p>
            <a:pPr lvl="1"/>
            <a:r>
              <a:rPr lang="fr-FR" sz="2600" dirty="0" smtClean="0"/>
              <a:t>- la fluorescéine et </a:t>
            </a:r>
          </a:p>
          <a:p>
            <a:pPr lvl="1"/>
            <a:r>
              <a:rPr lang="fr-FR" sz="2600" dirty="0" smtClean="0"/>
              <a:t>- le bleu de méthylène associé à l'alcool ou à l'eau, </a:t>
            </a:r>
          </a:p>
          <a:p>
            <a:pPr lvl="1">
              <a:buNone/>
            </a:pPr>
            <a:endParaRPr lang="fr-FR" dirty="0" smtClean="0"/>
          </a:p>
          <a:p>
            <a:pPr lvl="1"/>
            <a:r>
              <a:rPr lang="fr-FR" sz="2800" dirty="0" smtClean="0"/>
              <a:t>Ils ont un effet asséchant remarquable mais …...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45719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14282" y="0"/>
            <a:ext cx="8643998" cy="6858000"/>
          </a:xfrm>
        </p:spPr>
        <p:txBody>
          <a:bodyPr>
            <a:normAutofit fontScale="92500" lnSpcReduction="20000"/>
          </a:bodyPr>
          <a:lstStyle/>
          <a:p>
            <a:r>
              <a:rPr lang="fr-FR" sz="2800" b="1" dirty="0" smtClean="0">
                <a:solidFill>
                  <a:srgbClr val="FF0000"/>
                </a:solidFill>
              </a:rPr>
              <a:t>4-Les tensio-actifs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</a:p>
          <a:p>
            <a:pPr lvl="1"/>
            <a:r>
              <a:rPr lang="fr-FR" sz="2600" dirty="0" smtClean="0"/>
              <a:t>Cationiques : les ammoniums quaternaires (</a:t>
            </a:r>
            <a:r>
              <a:rPr lang="fr-FR" sz="2600" dirty="0" err="1" smtClean="0"/>
              <a:t>Biocidan</a:t>
            </a:r>
            <a:r>
              <a:rPr lang="fr-FR" sz="2600" dirty="0" smtClean="0"/>
              <a:t>) sont allergisants </a:t>
            </a:r>
          </a:p>
          <a:p>
            <a:pPr lvl="1"/>
            <a:r>
              <a:rPr lang="fr-FR" sz="2600" dirty="0" smtClean="0"/>
              <a:t>Amphotères : </a:t>
            </a:r>
            <a:r>
              <a:rPr lang="fr-FR" sz="2600" dirty="0" err="1" smtClean="0"/>
              <a:t>asepsil</a:t>
            </a:r>
            <a:r>
              <a:rPr lang="fr-FR" sz="2600" dirty="0" smtClean="0"/>
              <a:t> très largement utilisé surtout en bains. 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r>
              <a:rPr lang="fr-FR" sz="2800" b="1" dirty="0" smtClean="0">
                <a:solidFill>
                  <a:srgbClr val="FF0000"/>
                </a:solidFill>
              </a:rPr>
              <a:t>5-les antiseptiques modernes: </a:t>
            </a:r>
            <a:r>
              <a:rPr lang="fr-FR" sz="2800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r>
              <a:rPr lang="fr-FR" dirty="0" smtClean="0"/>
              <a:t>Ils sont largement prescrits. Ils sont incolores et sont à éviter    au niveau des muqueuses et des plis. </a:t>
            </a:r>
          </a:p>
          <a:p>
            <a:r>
              <a:rPr lang="fr-FR" dirty="0" smtClean="0"/>
              <a:t>Ils existent en solution, en solution moussante et en pain. 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pPr lvl="1"/>
            <a:r>
              <a:rPr lang="fr-FR" sz="2600" dirty="0" smtClean="0"/>
              <a:t>- la </a:t>
            </a:r>
            <a:r>
              <a:rPr lang="fr-FR" sz="2600" dirty="0" err="1" smtClean="0"/>
              <a:t>chlorhéxidine</a:t>
            </a:r>
            <a:r>
              <a:rPr lang="fr-FR" sz="2600" dirty="0" smtClean="0"/>
              <a:t> (</a:t>
            </a:r>
            <a:r>
              <a:rPr lang="fr-FR" sz="2600" dirty="0" err="1" smtClean="0"/>
              <a:t>Mercryl</a:t>
            </a:r>
            <a:r>
              <a:rPr lang="fr-FR" sz="2600" dirty="0" smtClean="0"/>
              <a:t>®, </a:t>
            </a:r>
            <a:r>
              <a:rPr lang="fr-FR" sz="2600" dirty="0" err="1" smtClean="0"/>
              <a:t>cytéal</a:t>
            </a:r>
            <a:r>
              <a:rPr lang="fr-FR" sz="2600" dirty="0" smtClean="0"/>
              <a:t>®, </a:t>
            </a:r>
            <a:r>
              <a:rPr lang="fr-FR" sz="2600" dirty="0" err="1" smtClean="0"/>
              <a:t>plurexid</a:t>
            </a:r>
            <a:r>
              <a:rPr lang="fr-FR" sz="2600" dirty="0" smtClean="0"/>
              <a:t>®, </a:t>
            </a:r>
          </a:p>
          <a:p>
            <a:pPr>
              <a:buNone/>
            </a:pPr>
            <a:r>
              <a:rPr lang="fr-FR" dirty="0" smtClean="0"/>
              <a:t>    	</a:t>
            </a:r>
            <a:r>
              <a:rPr lang="fr-FR" dirty="0" err="1" smtClean="0"/>
              <a:t>septéal</a:t>
            </a:r>
            <a:r>
              <a:rPr lang="fr-FR" dirty="0" smtClean="0"/>
              <a:t>®)</a:t>
            </a:r>
          </a:p>
          <a:p>
            <a:pPr lvl="1"/>
            <a:r>
              <a:rPr lang="fr-FR" sz="2600" dirty="0" smtClean="0"/>
              <a:t>- les </a:t>
            </a:r>
            <a:r>
              <a:rPr lang="fr-FR" sz="2600" dirty="0" err="1" smtClean="0"/>
              <a:t>carbanilides</a:t>
            </a:r>
            <a:r>
              <a:rPr lang="fr-FR" sz="2600" dirty="0" smtClean="0"/>
              <a:t> : (</a:t>
            </a:r>
            <a:r>
              <a:rPr lang="fr-FR" sz="2600" dirty="0" err="1" smtClean="0"/>
              <a:t>septivon</a:t>
            </a:r>
            <a:r>
              <a:rPr lang="fr-FR" sz="2600" dirty="0" smtClean="0"/>
              <a:t>®, </a:t>
            </a:r>
            <a:r>
              <a:rPr lang="fr-FR" sz="2600" dirty="0" err="1" smtClean="0"/>
              <a:t>septosan</a:t>
            </a:r>
            <a:r>
              <a:rPr lang="fr-FR" sz="2600" dirty="0" smtClean="0"/>
              <a:t>®, </a:t>
            </a:r>
            <a:r>
              <a:rPr lang="fr-FR" sz="2600" dirty="0" err="1" smtClean="0"/>
              <a:t>solubacter</a:t>
            </a:r>
            <a:r>
              <a:rPr lang="fr-FR" sz="2600" dirty="0" smtClean="0"/>
              <a:t>®)</a:t>
            </a:r>
          </a:p>
          <a:p>
            <a:pPr lvl="1"/>
            <a:r>
              <a:rPr lang="fr-FR" sz="2600" dirty="0" smtClean="0"/>
              <a:t>- l’hexamidine : (</a:t>
            </a:r>
            <a:r>
              <a:rPr lang="fr-FR" sz="2600" dirty="0" err="1" smtClean="0"/>
              <a:t>hexomédine</a:t>
            </a:r>
            <a:r>
              <a:rPr lang="fr-FR" sz="2600" dirty="0" smtClean="0"/>
              <a:t>®, </a:t>
            </a:r>
            <a:r>
              <a:rPr lang="fr-FR" sz="2600" dirty="0" err="1" smtClean="0"/>
              <a:t>cytéal</a:t>
            </a:r>
            <a:r>
              <a:rPr lang="fr-FR" sz="2600" dirty="0" smtClean="0"/>
              <a:t>®)</a:t>
            </a:r>
          </a:p>
          <a:p>
            <a:pPr lvl="1"/>
            <a:r>
              <a:rPr lang="fr-FR" sz="2600" dirty="0" smtClean="0"/>
              <a:t>- l’</a:t>
            </a:r>
            <a:r>
              <a:rPr lang="fr-FR" sz="2600" dirty="0" err="1" smtClean="0"/>
              <a:t>hexetidine</a:t>
            </a:r>
            <a:r>
              <a:rPr lang="fr-FR" sz="2600" dirty="0" smtClean="0"/>
              <a:t> : (</a:t>
            </a:r>
            <a:r>
              <a:rPr lang="fr-FR" sz="2600" dirty="0" err="1" smtClean="0"/>
              <a:t>hextril</a:t>
            </a:r>
            <a:r>
              <a:rPr lang="fr-FR" sz="2600" dirty="0" smtClean="0"/>
              <a:t>®) en bain de bouche). 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pPr>
              <a:buNone/>
            </a:pPr>
            <a:r>
              <a:rPr lang="fr-FR" dirty="0" smtClean="0"/>
              <a:t> </a:t>
            </a: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285860"/>
          </a:xfrm>
        </p:spPr>
        <p:txBody>
          <a:bodyPr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REGLES DE PRESCRIPTION</a:t>
            </a:r>
            <a:endParaRPr lang="fr-FR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824426"/>
          </a:xfrm>
        </p:spPr>
        <p:txBody>
          <a:bodyPr/>
          <a:lstStyle/>
          <a:p>
            <a:pPr>
              <a:buNone/>
            </a:pPr>
            <a:r>
              <a:rPr lang="fr-FR" sz="2800" b="1" dirty="0" smtClean="0">
                <a:latin typeface="Times New Roman" pitchFamily="18" charset="0"/>
                <a:cs typeface="Times New Roman" pitchFamily="18" charset="0"/>
              </a:rPr>
              <a:t>Générales:</a:t>
            </a:r>
          </a:p>
          <a:p>
            <a:pPr lvl="1"/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Evaluer le bénéfice/risque.</a:t>
            </a:r>
          </a:p>
          <a:p>
            <a:pPr lvl="1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Respecter les modalités de conservation et de stabilité: température, exposition à la lumière.</a:t>
            </a:r>
          </a:p>
          <a:p>
            <a:pPr lvl="1"/>
            <a:endParaRPr lang="fr-FR" sz="2800" dirty="0" smtClean="0">
              <a:latin typeface="Times New Roman" pitchFamily="18" charset="0"/>
              <a:cs typeface="Times New Roman" pitchFamily="18" charset="0"/>
            </a:endParaRPr>
          </a:p>
          <a:p>
            <a:pPr lvl="1"/>
            <a:r>
              <a:rPr lang="fr-FR" sz="2800" dirty="0" smtClean="0">
                <a:latin typeface="Times New Roman" pitchFamily="18" charset="0"/>
                <a:cs typeface="Times New Roman" pitchFamily="18" charset="0"/>
              </a:rPr>
              <a:t>Risque de contamination: préférer les doses à usage unique.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929718" cy="928670"/>
          </a:xfrm>
        </p:spPr>
        <p:txBody>
          <a:bodyPr/>
          <a:lstStyle/>
          <a:p>
            <a:pPr algn="ctr"/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REGLES DE PRESCRIPTION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85720" y="1071546"/>
            <a:ext cx="8401080" cy="5786454"/>
          </a:xfrm>
        </p:spPr>
        <p:txBody>
          <a:bodyPr/>
          <a:lstStyle/>
          <a:p>
            <a:pPr>
              <a:buNone/>
            </a:pPr>
            <a:r>
              <a:rPr lang="fr-FR" u="sng" dirty="0" smtClean="0"/>
              <a:t>Pratique:</a:t>
            </a:r>
          </a:p>
          <a:p>
            <a:r>
              <a:rPr lang="fr-FR" dirty="0" smtClean="0"/>
              <a:t>Ne pas associer plusieurs antiseptiques.</a:t>
            </a:r>
          </a:p>
          <a:p>
            <a:r>
              <a:rPr lang="fr-FR" dirty="0" smtClean="0"/>
              <a:t>Applications pluriquotidiennes.</a:t>
            </a:r>
          </a:p>
          <a:p>
            <a:r>
              <a:rPr lang="fr-FR" dirty="0" smtClean="0"/>
              <a:t>Éviter les colorants sur les zones découvertes.</a:t>
            </a:r>
          </a:p>
          <a:p>
            <a:r>
              <a:rPr lang="fr-FR" dirty="0" smtClean="0"/>
              <a:t>Rincer les antiseptiques potentiellement irritants notamment chez l’enfant.</a:t>
            </a:r>
          </a:p>
          <a:p>
            <a:r>
              <a:rPr lang="fr-FR" dirty="0" smtClean="0"/>
              <a:t>Le choix de la galénique se fait en tenant compte de:</a:t>
            </a:r>
          </a:p>
          <a:p>
            <a:pPr lvl="1"/>
            <a:r>
              <a:rPr lang="fr-FR" dirty="0" smtClean="0"/>
              <a:t>État physique de la peau.</a:t>
            </a:r>
          </a:p>
          <a:p>
            <a:pPr lvl="1"/>
            <a:r>
              <a:rPr lang="fr-FR" dirty="0" smtClean="0"/>
              <a:t>Conditions physiologiques.</a:t>
            </a: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214422"/>
          </a:xfrm>
        </p:spPr>
        <p:txBody>
          <a:bodyPr>
            <a:normAutofit fontScale="90000"/>
          </a:bodyPr>
          <a:lstStyle/>
          <a:p>
            <a:pPr algn="ctr"/>
            <a:r>
              <a:rPr lang="fr-FR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54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fr-FR" sz="5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fr-FR" sz="5400" b="1" dirty="0" smtClean="0">
                <a:latin typeface="Times New Roman" pitchFamily="18" charset="0"/>
                <a:cs typeface="Times New Roman" pitchFamily="18" charset="0"/>
              </a:rPr>
              <a:t>En </a:t>
            </a:r>
            <a:r>
              <a:rPr lang="fr-FR" sz="5400" b="1" dirty="0" smtClean="0">
                <a:latin typeface="Times New Roman" pitchFamily="18" charset="0"/>
                <a:cs typeface="Times New Roman" pitchFamily="18" charset="0"/>
              </a:rPr>
              <a:t>conclusion</a:t>
            </a:r>
            <a:br>
              <a:rPr lang="fr-FR" sz="5400" b="1" dirty="0" smtClean="0">
                <a:latin typeface="Times New Roman" pitchFamily="18" charset="0"/>
                <a:cs typeface="Times New Roman" pitchFamily="18" charset="0"/>
              </a:rPr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0" y="1142984"/>
            <a:ext cx="9144000" cy="5715016"/>
          </a:xfrm>
        </p:spPr>
        <p:txBody>
          <a:bodyPr/>
          <a:lstStyle/>
          <a:p>
            <a:endParaRPr lang="fr-FR" sz="32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En pathologie dermatologique, la place des ATS est fondamentale. Ils doivent être utilisés de préférence à l’antibiothérapie locale. L’utilisation d’un ATS pendant une longue période expose au risque de sélection microbienne.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fr-FR" b="1" dirty="0" smtClean="0">
                <a:latin typeface="Times New Roman" pitchFamily="18" charset="0"/>
                <a:cs typeface="Times New Roman" pitchFamily="18" charset="0"/>
              </a:rPr>
              <a:t>Devant le grand nombre d’antiseptique du marché, il est bon de connaître quelques uns parfaitement et de s’habituer à leur utilisation.</a:t>
            </a:r>
            <a:endParaRPr lang="fr-FR" dirty="0" smtClean="0">
              <a:latin typeface="Times New Roman" pitchFamily="18" charset="0"/>
              <a:cs typeface="Times New Roman" pitchFamily="18" charset="0"/>
            </a:endParaRPr>
          </a:p>
          <a:p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ébit">
  <a:themeElements>
    <a:clrScheme name="Débit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Débit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ébit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43</TotalTime>
  <Words>195</Words>
  <Application>Microsoft Office PowerPoint</Application>
  <PresentationFormat>Affichage à l'écran (4:3)</PresentationFormat>
  <Paragraphs>62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Débit</vt:lpstr>
      <vt:lpstr>LES ANTISEPTIQUES</vt:lpstr>
      <vt:lpstr>Diapositive 2</vt:lpstr>
      <vt:lpstr>Diapositive 3</vt:lpstr>
      <vt:lpstr>Diapositive 4</vt:lpstr>
      <vt:lpstr>REGLES DE PRESCRIPTION</vt:lpstr>
      <vt:lpstr>REGLES DE PRESCRIPTION</vt:lpstr>
      <vt:lpstr>     En conclusion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 ANTISEPTIQUES</dc:title>
  <dc:creator>Dr TITI</dc:creator>
  <cp:lastModifiedBy>degh_khal</cp:lastModifiedBy>
  <cp:revision>7</cp:revision>
  <dcterms:created xsi:type="dcterms:W3CDTF">2015-06-21T09:36:55Z</dcterms:created>
  <dcterms:modified xsi:type="dcterms:W3CDTF">2020-05-21T14:26:53Z</dcterms:modified>
</cp:coreProperties>
</file>