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91" r:id="rId7"/>
    <p:sldId id="261" r:id="rId8"/>
    <p:sldId id="262" r:id="rId9"/>
    <p:sldId id="263" r:id="rId10"/>
    <p:sldId id="265" r:id="rId11"/>
    <p:sldId id="264" r:id="rId12"/>
    <p:sldId id="270" r:id="rId13"/>
    <p:sldId id="267" r:id="rId14"/>
    <p:sldId id="274" r:id="rId15"/>
    <p:sldId id="273" r:id="rId16"/>
    <p:sldId id="268" r:id="rId17"/>
    <p:sldId id="288" r:id="rId18"/>
    <p:sldId id="271" r:id="rId19"/>
    <p:sldId id="275" r:id="rId20"/>
    <p:sldId id="276" r:id="rId21"/>
    <p:sldId id="277" r:id="rId22"/>
    <p:sldId id="278" r:id="rId23"/>
    <p:sldId id="284" r:id="rId24"/>
    <p:sldId id="289" r:id="rId25"/>
    <p:sldId id="279" r:id="rId26"/>
    <p:sldId id="287" r:id="rId27"/>
    <p:sldId id="290" r:id="rId28"/>
    <p:sldId id="280" r:id="rId29"/>
    <p:sldId id="281" r:id="rId30"/>
    <p:sldId id="282" r:id="rId31"/>
    <p:sldId id="283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8A07F-2767-41D6-B25E-D11ACB02F0C4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06AEE-F5B0-49E8-B570-C9A9CF3D96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Réalisation : Chantal </a:t>
            </a:r>
            <a:r>
              <a:rPr lang="fr-FR" dirty="0" err="1" smtClean="0"/>
              <a:t>Clouette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DCCD-E50C-470B-B61D-26C314CF8EF8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Cours Dr </a:t>
            </a:r>
            <a:r>
              <a:rPr lang="fr-FR" dirty="0" err="1" smtClean="0"/>
              <a:t>bourahli</a:t>
            </a:r>
            <a:r>
              <a:rPr lang="fr-FR" dirty="0" smtClean="0"/>
              <a:t> CHU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constantine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DC4FA-AC44-4970-A0A6-05991D51272B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DC53D-1D71-484F-8C25-B1C3BD553AF5}" type="datetimeFigureOut">
              <a:rPr lang="fr-FR" smtClean="0"/>
              <a:pPr/>
              <a:t>23/02/2020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2AA33-C273-4166-846B-A40A720CDF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Débit cardiaque (</a:t>
            </a:r>
            <a:r>
              <a:rPr lang="fr-FR" dirty="0" err="1" smtClean="0"/>
              <a:t>Q˙c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H. </a:t>
            </a:r>
            <a:r>
              <a:rPr lang="fr-FR" dirty="0" err="1" smtClean="0"/>
              <a:t>Noui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simon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828800"/>
            <a:ext cx="2349500" cy="2819400"/>
          </a:xfrm>
          <a:prstGeom prst="rect">
            <a:avLst/>
          </a:prstGeom>
          <a:noFill/>
          <a:ln w="76200" cmpd="tri">
            <a:solidFill>
              <a:srgbClr val="9900CC"/>
            </a:solidFill>
            <a:miter lim="800000"/>
            <a:headEnd/>
            <a:tailEnd/>
          </a:ln>
        </p:spPr>
      </p:pic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381000" y="1447800"/>
            <a:ext cx="4572000" cy="1981200"/>
          </a:xfrm>
          <a:prstGeom prst="wedgeRoundRectCallout">
            <a:avLst>
              <a:gd name="adj1" fmla="val 93926"/>
              <a:gd name="adj2" fmla="val -319"/>
              <a:gd name="adj3" fmla="val 16667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CA"/>
              <a:t>Au repos le débit cardiaque est de l’ordre de 5,5 L/min ?  Chez le tri athlète il augmente jusqu’à 30 L/min. Une réserve cardiaque impressionnante de 25 L.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228600" y="4038600"/>
            <a:ext cx="5486400" cy="2057400"/>
          </a:xfrm>
          <a:prstGeom prst="wedgeRoundRectCallout">
            <a:avLst>
              <a:gd name="adj1" fmla="val 71440"/>
              <a:gd name="adj2" fmla="val -128704"/>
              <a:gd name="adj3" fmla="val 16667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CA"/>
              <a:t>Un cœur en forme a un volume systolique élevé, et nécessite moins de battement par minute pour pomper la même quantité de sang qu’un cœur en mauvaise condition.</a:t>
            </a:r>
          </a:p>
        </p:txBody>
      </p:sp>
      <p:sp>
        <p:nvSpPr>
          <p:cNvPr id="14341" name="WordArt 11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4876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Saviez-vous que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 autoUpdateAnimBg="0"/>
      <p:bldP spid="615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IV.  REGULATION DU DEBIT CARDIAQUE</a:t>
            </a:r>
            <a:b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434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</a:p>
          <a:p>
            <a:pPr>
              <a:buNone/>
            </a:pPr>
            <a:r>
              <a:rPr lang="fr-FR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Q˙c</a:t>
            </a:r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= </a:t>
            </a:r>
            <a:r>
              <a:rPr lang="fr-FR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Fc</a:t>
            </a:r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fr-FR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batt</a:t>
            </a:r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/min)  X   VES (l)</a:t>
            </a:r>
          </a:p>
          <a:p>
            <a:pPr>
              <a:buNone/>
            </a:pPr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                         </a:t>
            </a:r>
          </a:p>
          <a:p>
            <a:pPr>
              <a:buNone/>
            </a:pPr>
            <a:r>
              <a:rPr lang="fr-FR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              </a:t>
            </a:r>
          </a:p>
          <a:p>
            <a:pPr>
              <a:buNone/>
            </a:pPr>
            <a:r>
              <a:rPr lang="fr-FR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                         VTD-VTS</a:t>
            </a:r>
          </a:p>
          <a:p>
            <a:pPr>
              <a:buNone/>
            </a:pPr>
            <a:endParaRPr lang="fr-FR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   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5786446" y="2857496"/>
            <a:ext cx="28575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déterminants du débit cardiaques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fr-FR" sz="4400" b="1" dirty="0" err="1" smtClean="0">
                <a:solidFill>
                  <a:srgbClr val="FF0000"/>
                </a:solidFill>
              </a:rPr>
              <a:t>Q˙c</a:t>
            </a:r>
            <a:endParaRPr lang="fr-FR" sz="4400" dirty="0" smtClean="0"/>
          </a:p>
          <a:p>
            <a:pPr>
              <a:buNone/>
            </a:pPr>
            <a:r>
              <a:rPr lang="fr-FR" dirty="0" smtClean="0"/>
              <a:t>                                         </a:t>
            </a:r>
          </a:p>
          <a:p>
            <a:pPr>
              <a:buNone/>
            </a:pPr>
            <a:r>
              <a:rPr lang="fr-FR" sz="4400" dirty="0" smtClean="0">
                <a:solidFill>
                  <a:srgbClr val="FF0000"/>
                </a:solidFill>
              </a:rPr>
              <a:t>         </a:t>
            </a:r>
            <a:r>
              <a:rPr lang="fr-FR" sz="4400" dirty="0" err="1" smtClean="0">
                <a:solidFill>
                  <a:srgbClr val="FF0000"/>
                </a:solidFill>
              </a:rPr>
              <a:t>Fc</a:t>
            </a:r>
            <a:r>
              <a:rPr lang="fr-FR" sz="4400" dirty="0" smtClean="0">
                <a:solidFill>
                  <a:srgbClr val="FF0000"/>
                </a:solidFill>
              </a:rPr>
              <a:t>                             VES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fr-FR" dirty="0" smtClean="0"/>
              <a:t>                                                           - </a:t>
            </a:r>
            <a:r>
              <a:rPr lang="fr-FR" dirty="0" err="1" smtClean="0"/>
              <a:t>précharge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                                                          - </a:t>
            </a:r>
            <a:r>
              <a:rPr lang="fr-FR" dirty="0" err="1" smtClean="0"/>
              <a:t>postcharge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                                                          - contractilité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 rot="10800000" flipV="1">
            <a:off x="1928794" y="2357430"/>
            <a:ext cx="214314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4071934" y="2357430"/>
            <a:ext cx="185738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Déterminant de la </a:t>
            </a:r>
            <a:r>
              <a:rPr lang="fr-FR" dirty="0" err="1" smtClean="0"/>
              <a:t>Fc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 smtClean="0"/>
              <a:t>Contrôle nerveux: système nerveux autonome(SNA) </a:t>
            </a:r>
          </a:p>
          <a:p>
            <a:r>
              <a:rPr lang="fr-FR" dirty="0" smtClean="0"/>
              <a:t>Tonus sympathique accélérateur </a:t>
            </a:r>
          </a:p>
          <a:p>
            <a:r>
              <a:rPr lang="fr-FR" dirty="0" smtClean="0"/>
              <a:t>Tonus parasympathique modérateur : Prédominant à l’état basal </a:t>
            </a:r>
          </a:p>
          <a:p>
            <a:r>
              <a:rPr lang="fr-FR" dirty="0" smtClean="0"/>
              <a:t>Boucle de régulation </a:t>
            </a:r>
          </a:p>
          <a:p>
            <a:pPr>
              <a:buNone/>
            </a:pPr>
            <a:r>
              <a:rPr lang="fr-FR" dirty="0" smtClean="0"/>
              <a:t>     - Récepteurs (</a:t>
            </a:r>
            <a:r>
              <a:rPr lang="fr-FR" dirty="0" err="1" smtClean="0"/>
              <a:t>baro</a:t>
            </a:r>
            <a:r>
              <a:rPr lang="fr-FR" dirty="0" smtClean="0"/>
              <a:t>-, </a:t>
            </a:r>
            <a:r>
              <a:rPr lang="fr-FR" dirty="0" err="1" smtClean="0"/>
              <a:t>chemo</a:t>
            </a:r>
            <a:r>
              <a:rPr lang="fr-FR" dirty="0" smtClean="0"/>
              <a:t>-, </a:t>
            </a:r>
            <a:r>
              <a:rPr lang="fr-FR" dirty="0" err="1" smtClean="0"/>
              <a:t>métabo</a:t>
            </a:r>
            <a:r>
              <a:rPr lang="fr-FR" dirty="0" smtClean="0"/>
              <a:t>-récepteurs) </a:t>
            </a:r>
          </a:p>
          <a:p>
            <a:pPr>
              <a:buNone/>
            </a:pPr>
            <a:r>
              <a:rPr lang="fr-FR" dirty="0" smtClean="0"/>
              <a:t>     - Centres: corticaux, sous-corticaux, bulbaires, médullaires </a:t>
            </a:r>
          </a:p>
          <a:p>
            <a:pPr>
              <a:buNone/>
            </a:pPr>
            <a:r>
              <a:rPr lang="fr-FR" dirty="0" smtClean="0"/>
              <a:t>     - Action: sur centres nodaux cardiaques </a:t>
            </a:r>
          </a:p>
          <a:p>
            <a:pPr>
              <a:buNone/>
            </a:pPr>
            <a:r>
              <a:rPr lang="fr-FR" b="1" dirty="0" smtClean="0"/>
              <a:t>Contrôle humoral </a:t>
            </a:r>
          </a:p>
          <a:p>
            <a:r>
              <a:rPr lang="fr-FR" dirty="0" smtClean="0"/>
              <a:t>Catécholamines circulantes accélératrices</a:t>
            </a:r>
          </a:p>
          <a:p>
            <a:r>
              <a:rPr lang="fr-FR" dirty="0" smtClean="0"/>
              <a:t>Hormones thyroïdiennes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Rôle de la </a:t>
            </a:r>
            <a:r>
              <a:rPr lang="fr-FR" dirty="0" err="1" smtClean="0"/>
              <a:t>Fc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fr-FR" dirty="0" err="1" smtClean="0"/>
              <a:t>Fc</a:t>
            </a:r>
            <a:r>
              <a:rPr lang="fr-FR" dirty="0" smtClean="0"/>
              <a:t> est déterminée par le nœud sinusal(NS),celui-ci est innervé par</a:t>
            </a:r>
            <a:r>
              <a:rPr lang="fr-FR" sz="2000" dirty="0" smtClean="0"/>
              <a:t>:               </a:t>
            </a:r>
          </a:p>
          <a:p>
            <a:pPr>
              <a:buNone/>
            </a:pPr>
            <a:r>
              <a:rPr lang="fr-FR" dirty="0" smtClean="0"/>
              <a:t>       système nerveux sympathique (SN</a:t>
            </a:r>
            <a:r>
              <a:rPr lang="el-GR" dirty="0" smtClean="0"/>
              <a:t>Σ</a:t>
            </a:r>
            <a:r>
              <a:rPr lang="fr-FR" dirty="0" smtClean="0"/>
              <a:t>):     </a:t>
            </a:r>
            <a:r>
              <a:rPr lang="fr-FR" dirty="0" err="1" smtClean="0">
                <a:solidFill>
                  <a:srgbClr val="FF0000"/>
                </a:solidFill>
              </a:rPr>
              <a:t>cardio</a:t>
            </a:r>
            <a:r>
              <a:rPr lang="fr-FR" dirty="0" smtClean="0">
                <a:solidFill>
                  <a:srgbClr val="FF0000"/>
                </a:solidFill>
              </a:rPr>
              <a:t>-</a:t>
            </a:r>
            <a:r>
              <a:rPr lang="fr-FR" dirty="0" err="1" smtClean="0">
                <a:solidFill>
                  <a:srgbClr val="FF0000"/>
                </a:solidFill>
              </a:rPr>
              <a:t>accélerateur</a:t>
            </a:r>
            <a:r>
              <a:rPr lang="fr-FR" dirty="0" smtClean="0"/>
              <a:t>(noradrénaline)</a:t>
            </a:r>
          </a:p>
          <a:p>
            <a:pPr>
              <a:buNone/>
            </a:pPr>
            <a:r>
              <a:rPr lang="fr-FR" dirty="0" smtClean="0"/>
              <a:t>       système nerveux parasympathique(</a:t>
            </a:r>
            <a:r>
              <a:rPr lang="fr-FR" dirty="0" err="1" smtClean="0"/>
              <a:t>SNpara</a:t>
            </a:r>
            <a:r>
              <a:rPr lang="el-GR" dirty="0" smtClean="0"/>
              <a:t>Σ</a:t>
            </a:r>
            <a:r>
              <a:rPr lang="fr-FR" dirty="0" smtClean="0"/>
              <a:t>): </a:t>
            </a:r>
            <a:r>
              <a:rPr lang="fr-FR" dirty="0" err="1" smtClean="0">
                <a:solidFill>
                  <a:srgbClr val="FF0000"/>
                </a:solidFill>
              </a:rPr>
              <a:t>cardio</a:t>
            </a:r>
            <a:r>
              <a:rPr lang="fr-FR" dirty="0" smtClean="0">
                <a:solidFill>
                  <a:srgbClr val="FF0000"/>
                </a:solidFill>
              </a:rPr>
              <a:t>-modérateur</a:t>
            </a:r>
            <a:r>
              <a:rPr lang="fr-FR" dirty="0" smtClean="0"/>
              <a:t>(acétylcholine)                               </a:t>
            </a:r>
          </a:p>
          <a:p>
            <a:r>
              <a:rPr lang="fr-FR" dirty="0" err="1" smtClean="0"/>
              <a:t>SNpara</a:t>
            </a:r>
            <a:r>
              <a:rPr lang="el-GR" dirty="0" smtClean="0"/>
              <a:t>Σ</a:t>
            </a:r>
            <a:r>
              <a:rPr lang="fr-FR" dirty="0" smtClean="0"/>
              <a:t>: exerçant un frein permanent du rythme cardiaque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 flipV="1">
            <a:off x="500034" y="2928934"/>
            <a:ext cx="571504" cy="16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500034" y="3929066"/>
            <a:ext cx="57150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28604"/>
            <a:ext cx="7500990" cy="6043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Contrôle nerveux de la </a:t>
            </a:r>
            <a:r>
              <a:rPr lang="fr-FR" dirty="0" err="1" smtClean="0"/>
              <a:t>Fc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2236" y="1600200"/>
            <a:ext cx="671952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00166" y="4500570"/>
            <a:ext cx="6143668" cy="142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85728"/>
            <a:ext cx="7239000" cy="557216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Importance de la FC: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l’augmentation de la FC ,dans les limites physiologiques, ne s’accompagne d’une augmentation du débit cardiaque que si le volume d’éjection reste constant (ou a fortiori augmenté)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cette condition n’est remplie que si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FC s’associe soit a :      contractilité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                post charge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                pré charge  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isolée de FC ne détermine aucune augmentation du débit cardiaque</a:t>
            </a:r>
            <a:endParaRPr lang="fr-FR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607985" y="332104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5400000" flipH="1" flipV="1">
            <a:off x="4037009" y="332104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071934" y="364331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5400000" flipH="1" flipV="1">
            <a:off x="4108447" y="4178305"/>
            <a:ext cx="357190" cy="1444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rot="5400000" flipH="1" flipV="1">
            <a:off x="1608117" y="496412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Déterminant de 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-  </a:t>
            </a:r>
            <a:r>
              <a:rPr lang="fr-FR" dirty="0" err="1" smtClean="0"/>
              <a:t>Précharge</a:t>
            </a:r>
            <a:r>
              <a:rPr lang="fr-FR" dirty="0" smtClean="0"/>
              <a:t> </a:t>
            </a:r>
          </a:p>
          <a:p>
            <a:pPr>
              <a:buFontTx/>
              <a:buChar char="-"/>
            </a:pPr>
            <a:r>
              <a:rPr lang="fr-FR" dirty="0" err="1" smtClean="0"/>
              <a:t>Postcharge</a:t>
            </a:r>
            <a:endParaRPr lang="fr-FR" dirty="0" smtClean="0"/>
          </a:p>
          <a:p>
            <a:pPr>
              <a:buNone/>
            </a:pPr>
            <a:r>
              <a:rPr lang="fr-FR" smtClean="0"/>
              <a:t>-  Contractilité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Précharge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u="sng" dirty="0" smtClean="0"/>
              <a:t>Définition</a:t>
            </a:r>
            <a:r>
              <a:rPr lang="fr-FR" dirty="0" smtClean="0"/>
              <a:t>:</a:t>
            </a:r>
          </a:p>
          <a:p>
            <a:r>
              <a:rPr lang="fr-FR" dirty="0" smtClean="0"/>
              <a:t>Longueur de la fibre myocardique avant sa contraction(loi de STARLING)</a:t>
            </a:r>
          </a:p>
          <a:p>
            <a:r>
              <a:rPr lang="fr-FR" dirty="0" smtClean="0"/>
              <a:t>VTD</a:t>
            </a:r>
          </a:p>
          <a:p>
            <a:r>
              <a:rPr lang="fr-FR" dirty="0" smtClean="0"/>
              <a:t>PTD                        </a:t>
            </a:r>
          </a:p>
          <a:p>
            <a:pPr>
              <a:buNone/>
            </a:pPr>
            <a:r>
              <a:rPr lang="fr-FR" dirty="0" smtClean="0"/>
              <a:t>        </a:t>
            </a:r>
          </a:p>
          <a:p>
            <a:pPr>
              <a:buNone/>
            </a:pPr>
            <a:r>
              <a:rPr lang="fr-FR" dirty="0" smtClean="0"/>
              <a:t>              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 de consensus sur la définition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Loi fondamentale du cœur de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Franck -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Straling:</a:t>
            </a:r>
            <a:r>
              <a:rPr lang="fr-FR" b="1" dirty="0" err="1" smtClean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fr-FR" b="1" dirty="0" smtClean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 propriété  intrinsèque  du cœur  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grande longueur des fibres          une plus forte contraction           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volume systolique grand</a:t>
            </a: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3571868" y="2857496"/>
            <a:ext cx="28575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4143372" y="5072074"/>
            <a:ext cx="64294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714348" y="5429264"/>
            <a:ext cx="107157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du cours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DEFINITION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VALEURS DU DEBIT CARDIAQUE</a:t>
            </a:r>
          </a:p>
          <a:p>
            <a:pPr marL="571500" indent="-571500">
              <a:buFont typeface="+mj-lt"/>
              <a:buAutoNum type="romanUcPeriod"/>
            </a:pP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REGULATION DU DEBIT CARDIAQUE</a:t>
            </a:r>
          </a:p>
          <a:p>
            <a:pPr>
              <a:buNone/>
            </a:pP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fr-F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fr-F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RÔLE ET RÉGULATION DE LA FRÉQUENCE    CARDIAQUE</a:t>
            </a:r>
          </a:p>
          <a:p>
            <a:pPr>
              <a:buNone/>
            </a:pPr>
            <a:r>
              <a:rPr lang="fr-FR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2-REGULATION DU VOLUME D’EJECTION SYSTOLIQUE (VES</a:t>
            </a: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None/>
            </a:pPr>
            <a:r>
              <a:rPr lang="fr-F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V.   VARIATION PHYSIOLOGIQUE DU DEBIT CARDIAQUE</a:t>
            </a:r>
          </a:p>
          <a:p>
            <a:pPr marL="514350" indent="-514350">
              <a:buNone/>
            </a:pPr>
            <a:r>
              <a:rPr lang="fr-FR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VI.  CONCLUSION</a:t>
            </a:r>
          </a:p>
          <a:p>
            <a:pPr>
              <a:buNone/>
            </a:pPr>
            <a:endParaRPr lang="fr-F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Précharge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Elle dépend: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Facteur extracardiaque: retour veineux(RV)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Facteur cardiaque: systole auriculaire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u="sng" dirty="0" smtClean="0"/>
              <a:t>Retour veineux(RV):</a:t>
            </a:r>
          </a:p>
          <a:p>
            <a:pPr marL="514350" indent="-514350"/>
            <a:r>
              <a:rPr lang="fr-FR" dirty="0" smtClean="0"/>
              <a:t>dépend de la </a:t>
            </a:r>
            <a:r>
              <a:rPr lang="fr-FR" b="1" dirty="0" smtClean="0"/>
              <a:t>masse sanguine </a:t>
            </a:r>
            <a:r>
              <a:rPr lang="fr-FR" dirty="0" smtClean="0"/>
              <a:t>et de sa</a:t>
            </a:r>
          </a:p>
          <a:p>
            <a:pPr marL="514350" indent="-514350">
              <a:buNone/>
            </a:pPr>
            <a:r>
              <a:rPr lang="fr-FR" b="1" dirty="0" smtClean="0"/>
              <a:t>répartition</a:t>
            </a:r>
            <a:r>
              <a:rPr lang="fr-FR" dirty="0" smtClean="0"/>
              <a:t>(secteur intra thoracique « central »       et secteur extra thoracique « périphérique »)</a:t>
            </a:r>
          </a:p>
          <a:p>
            <a:pPr marL="514350" indent="-514350"/>
            <a:r>
              <a:rPr lang="fr-FR" dirty="0" smtClean="0"/>
              <a:t> exemple:     masse sanguine(transfusion sanguine)  =˃    </a:t>
            </a:r>
            <a:r>
              <a:rPr lang="fr-FR" b="1" dirty="0" err="1" smtClean="0"/>
              <a:t>Q˙c</a:t>
            </a:r>
            <a:r>
              <a:rPr lang="fr-FR" dirty="0" smtClean="0"/>
              <a:t> </a:t>
            </a:r>
          </a:p>
          <a:p>
            <a:pPr marL="514350" indent="-514350">
              <a:buNone/>
            </a:pPr>
            <a:r>
              <a:rPr lang="fr-FR" dirty="0" smtClean="0"/>
              <a:t>                             masse sanguine(sueur, diarrhée)                 =˃     </a:t>
            </a:r>
            <a:r>
              <a:rPr lang="fr-FR" b="1" dirty="0" err="1" smtClean="0"/>
              <a:t>Q˙c</a:t>
            </a:r>
            <a:r>
              <a:rPr lang="fr-FR" dirty="0" smtClean="0"/>
              <a:t>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2607455" y="3964785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H="1" flipV="1">
            <a:off x="3178959" y="4536289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16200000" flipH="1">
            <a:off x="1500166" y="5572140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16200000" flipH="1">
            <a:off x="2678893" y="4964917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facteurs déterminants de cette répartition sont:</a:t>
            </a:r>
          </a:p>
          <a:p>
            <a:pPr>
              <a:buFontTx/>
              <a:buChar char="-"/>
            </a:pPr>
            <a:r>
              <a:rPr lang="fr-FR" dirty="0" smtClean="0"/>
              <a:t>Position de corps(orthostatisme=˃   RV)</a:t>
            </a:r>
          </a:p>
          <a:p>
            <a:pPr>
              <a:buFontTx/>
              <a:buChar char="-"/>
            </a:pPr>
            <a:r>
              <a:rPr lang="fr-FR" dirty="0" smtClean="0"/>
              <a:t>Pression </a:t>
            </a:r>
            <a:r>
              <a:rPr lang="fr-FR" dirty="0" err="1" smtClean="0"/>
              <a:t>intrathoracique</a:t>
            </a:r>
            <a:r>
              <a:rPr lang="fr-FR" dirty="0" smtClean="0"/>
              <a:t>(   P=˃   </a:t>
            </a:r>
            <a:r>
              <a:rPr lang="fr-FR" b="1" dirty="0" err="1" smtClean="0"/>
              <a:t>Q˙c</a:t>
            </a:r>
            <a:r>
              <a:rPr lang="fr-FR" dirty="0" smtClean="0"/>
              <a:t>)</a:t>
            </a:r>
          </a:p>
          <a:p>
            <a:pPr>
              <a:buFontTx/>
              <a:buChar char="-"/>
            </a:pPr>
            <a:r>
              <a:rPr lang="fr-FR" dirty="0" smtClean="0"/>
              <a:t>Tonus veineux: </a:t>
            </a:r>
            <a:r>
              <a:rPr lang="fr-FR" dirty="0" err="1" smtClean="0"/>
              <a:t>veino</a:t>
            </a:r>
            <a:r>
              <a:rPr lang="fr-FR" dirty="0" smtClean="0"/>
              <a:t>-constriction=˃   RV    </a:t>
            </a:r>
            <a:r>
              <a:rPr lang="fr-FR" b="1" dirty="0" err="1" smtClean="0"/>
              <a:t>Q˙c</a:t>
            </a:r>
            <a:r>
              <a:rPr lang="fr-FR" dirty="0" smtClean="0"/>
              <a:t>           </a:t>
            </a:r>
          </a:p>
          <a:p>
            <a:pPr>
              <a:buNone/>
            </a:pPr>
            <a:r>
              <a:rPr lang="fr-FR" dirty="0" smtClean="0"/>
              <a:t>                               </a:t>
            </a:r>
            <a:r>
              <a:rPr lang="fr-FR" dirty="0" err="1" smtClean="0"/>
              <a:t>veino</a:t>
            </a:r>
            <a:r>
              <a:rPr lang="fr-FR" dirty="0" smtClean="0"/>
              <a:t>-dilatation=˃       RV    </a:t>
            </a:r>
            <a:r>
              <a:rPr lang="fr-FR" b="1" dirty="0" err="1" smtClean="0"/>
              <a:t>Q˙c</a:t>
            </a:r>
            <a:r>
              <a:rPr lang="fr-FR" dirty="0" smtClean="0"/>
              <a:t>  </a:t>
            </a:r>
          </a:p>
          <a:p>
            <a:pPr>
              <a:buFontTx/>
              <a:buChar char="-"/>
            </a:pPr>
            <a:r>
              <a:rPr lang="fr-FR" dirty="0" smtClean="0"/>
              <a:t>Pompe musculaire=˃     RV     </a:t>
            </a:r>
            <a:r>
              <a:rPr lang="fr-FR" b="1" dirty="0" err="1" smtClean="0"/>
              <a:t>Q˙c</a:t>
            </a:r>
            <a:r>
              <a:rPr lang="fr-FR" dirty="0" smtClean="0"/>
              <a:t>   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6750859" y="3964785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H="1" flipV="1">
            <a:off x="7500958" y="392906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16200000" flipH="1">
            <a:off x="6500826" y="4572008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16200000" flipH="1">
            <a:off x="7536677" y="460772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5400000" flipH="1" flipV="1">
            <a:off x="4286248" y="5072074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5400000" flipH="1" flipV="1">
            <a:off x="5286380" y="5143512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16200000" flipH="1">
            <a:off x="6393669" y="2821777"/>
            <a:ext cx="50006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5400000" flipH="1" flipV="1">
            <a:off x="4893471" y="3393281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16200000" flipH="1">
            <a:off x="5857884" y="3429000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Schéma de GUYTON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>
                <a:latin typeface="+mj-lt"/>
              </a:rPr>
              <a:t>Ajustememt</a:t>
            </a:r>
            <a:r>
              <a:rPr lang="fr-FR" dirty="0" smtClean="0">
                <a:latin typeface="+mj-lt"/>
              </a:rPr>
              <a:t>  RV =</a:t>
            </a:r>
            <a:r>
              <a:rPr lang="fr-FR" b="1" dirty="0" smtClean="0">
                <a:latin typeface="+mj-lt"/>
              </a:rPr>
              <a:t> </a:t>
            </a:r>
            <a:r>
              <a:rPr lang="fr-FR" b="1" dirty="0" err="1" smtClean="0">
                <a:latin typeface="+mj-lt"/>
              </a:rPr>
              <a:t>Q˙c</a:t>
            </a:r>
            <a:endParaRPr lang="fr-FR" b="1" dirty="0" smtClean="0">
              <a:latin typeface="+mj-lt"/>
            </a:endParaRPr>
          </a:p>
          <a:p>
            <a:r>
              <a:rPr lang="fr-FR" dirty="0" smtClean="0">
                <a:latin typeface="+mj-lt"/>
              </a:rPr>
              <a:t> </a:t>
            </a:r>
            <a:r>
              <a:rPr lang="fr-FR" sz="3900" b="1" dirty="0" smtClean="0">
                <a:latin typeface="+mj-lt"/>
              </a:rPr>
              <a:t>RV= ∆P/ R</a:t>
            </a:r>
          </a:p>
          <a:p>
            <a:pPr>
              <a:buNone/>
            </a:pPr>
            <a:r>
              <a:rPr lang="fr-FR" sz="4000" b="1" dirty="0" smtClean="0">
                <a:latin typeface="+mj-lt"/>
              </a:rPr>
              <a:t>∆ </a:t>
            </a:r>
            <a:r>
              <a:rPr lang="fr-FR" sz="4000" b="1" dirty="0" smtClean="0">
                <a:latin typeface="+mj-lt"/>
                <a:cs typeface="Times New Roman" pitchFamily="18" charset="0"/>
              </a:rPr>
              <a:t>P</a:t>
            </a:r>
            <a:r>
              <a:rPr lang="fr-FR" sz="4000" dirty="0" smtClean="0">
                <a:latin typeface="+mj-lt"/>
                <a:cs typeface="Times New Roman" pitchFamily="18" charset="0"/>
              </a:rPr>
              <a:t> = </a:t>
            </a:r>
            <a:r>
              <a:rPr lang="fr-FR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P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 périphérique ou </a:t>
            </a:r>
            <a:r>
              <a:rPr lang="fr-FR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P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 systémique d’amont de  la circulation veineuse --  </a:t>
            </a:r>
            <a:r>
              <a:rPr lang="fr-FR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P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 auriculaire  droite</a:t>
            </a:r>
          </a:p>
          <a:p>
            <a:pPr>
              <a:buNone/>
            </a:pPr>
            <a:r>
              <a:rPr lang="fr-FR" sz="4000" b="1" dirty="0" smtClean="0">
                <a:latin typeface="+mj-lt"/>
                <a:cs typeface="Times New Roman" pitchFamily="18" charset="0"/>
              </a:rPr>
              <a:t>R </a:t>
            </a:r>
            <a:r>
              <a:rPr lang="fr-FR" sz="4000" dirty="0" smtClean="0">
                <a:latin typeface="+mj-lt"/>
                <a:cs typeface="Times New Roman" pitchFamily="18" charset="0"/>
              </a:rPr>
              <a:t>= 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résistance au retour veineux</a:t>
            </a:r>
            <a:endParaRPr lang="fr-FR" dirty="0" smtClean="0">
              <a:latin typeface="+mj-lt"/>
            </a:endParaRPr>
          </a:p>
          <a:p>
            <a:r>
              <a:rPr lang="fr-FR" dirty="0" smtClean="0">
                <a:solidFill>
                  <a:srgbClr val="000000"/>
                </a:solidFill>
                <a:latin typeface="+mj-lt"/>
              </a:rPr>
              <a:t>L’interaction entre la circulation périphérique et la pompe cardiaque peut être décrite simultanément par les courbes de RV, </a:t>
            </a:r>
            <a:r>
              <a:rPr lang="fr-FR" dirty="0" err="1" smtClean="0">
                <a:solidFill>
                  <a:srgbClr val="000000"/>
                </a:solidFill>
                <a:latin typeface="+mj-lt"/>
              </a:rPr>
              <a:t>Qc</a:t>
            </a:r>
            <a:r>
              <a:rPr lang="fr-FR" dirty="0" smtClean="0">
                <a:solidFill>
                  <a:srgbClr val="000000"/>
                </a:solidFill>
                <a:latin typeface="+mj-lt"/>
              </a:rPr>
              <a:t>  par l’intermédiaire de la POD</a:t>
            </a:r>
            <a:endParaRPr lang="fr-FR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620688"/>
            <a:ext cx="4680520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620688"/>
            <a:ext cx="4067944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2"/>
            </a:pPr>
            <a:r>
              <a:rPr lang="fr-FR" u="sng" dirty="0" smtClean="0"/>
              <a:t>systole auriculaire</a:t>
            </a:r>
            <a:r>
              <a:rPr lang="fr-FR" dirty="0" smtClean="0"/>
              <a:t>: </a:t>
            </a:r>
          </a:p>
          <a:p>
            <a:pPr marL="514350" indent="-514350">
              <a:buFontTx/>
              <a:buChar char="-"/>
            </a:pPr>
            <a:r>
              <a:rPr lang="fr-FR" dirty="0" smtClean="0"/>
              <a:t>Remplissage terminal des ventricules</a:t>
            </a:r>
          </a:p>
          <a:p>
            <a:pPr marL="514350" indent="-514350">
              <a:buFontTx/>
              <a:buChar char="-"/>
            </a:pPr>
            <a:r>
              <a:rPr lang="fr-FR" dirty="0" smtClean="0"/>
              <a:t>Responsable d’une     VTD 20%</a:t>
            </a:r>
          </a:p>
          <a:p>
            <a:pPr marL="514350" indent="-514350">
              <a:buNone/>
            </a:pPr>
            <a:r>
              <a:rPr lang="fr-FR" dirty="0" smtClean="0"/>
              <a:t>Si systole auriculaire disparait  =˃    </a:t>
            </a:r>
            <a:r>
              <a:rPr lang="fr-FR" b="1" dirty="0" err="1" smtClean="0"/>
              <a:t>Q˙c</a:t>
            </a:r>
            <a:r>
              <a:rPr lang="fr-FR" dirty="0" smtClean="0"/>
              <a:t> (20-30%) 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4143372" y="2857496"/>
            <a:ext cx="42862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16200000" flipH="1">
            <a:off x="5893603" y="3536157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Précharge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sz="4000" dirty="0" smtClean="0">
                <a:solidFill>
                  <a:srgbClr val="FF0000"/>
                </a:solidFill>
              </a:rPr>
              <a:t>Plus la </a:t>
            </a:r>
            <a:r>
              <a:rPr lang="fr-FR" sz="4000" dirty="0" err="1" smtClean="0">
                <a:solidFill>
                  <a:srgbClr val="FF0000"/>
                </a:solidFill>
              </a:rPr>
              <a:t>précharge</a:t>
            </a:r>
            <a:r>
              <a:rPr lang="fr-FR" sz="4000" dirty="0" smtClean="0">
                <a:solidFill>
                  <a:srgbClr val="FF0000"/>
                </a:solidFill>
              </a:rPr>
              <a:t> augmente, plus le débit cardiaque augmente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Postcharge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C’est l’ensemble des résistances que doit vaincre le VG au moment de l’éjection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 l’éjection le ventricule doit vaincre: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Des forces d’inertie de l’accélération de la masse sanguine 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Des forces capacitives: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distensibilité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des parois aortiques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Des forces résistives: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vasomotricité artériolaire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viscosité sanguine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fr-FR" sz="4100" b="1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Postcharge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Relation inverse entre </a:t>
            </a:r>
            <a:r>
              <a:rPr lang="fr-FR" dirty="0" err="1" smtClean="0"/>
              <a:t>postcharge</a:t>
            </a:r>
            <a:r>
              <a:rPr lang="fr-FR" dirty="0" smtClean="0"/>
              <a:t> et VES et donc </a:t>
            </a:r>
            <a:r>
              <a:rPr lang="fr-FR" b="1" dirty="0" err="1" smtClean="0"/>
              <a:t>Q˙c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                </a:t>
            </a:r>
            <a:r>
              <a:rPr lang="fr-FR" b="1" dirty="0" err="1" smtClean="0"/>
              <a:t>postcharge</a:t>
            </a:r>
            <a:r>
              <a:rPr lang="fr-FR" b="1" dirty="0" smtClean="0"/>
              <a:t>=˃      VES=˃      </a:t>
            </a:r>
            <a:r>
              <a:rPr lang="fr-FR" b="1" dirty="0" err="1" smtClean="0"/>
              <a:t>Q˙c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                 </a:t>
            </a:r>
            <a:r>
              <a:rPr lang="fr-FR" b="1" dirty="0" err="1" smtClean="0"/>
              <a:t>postcharge</a:t>
            </a:r>
            <a:r>
              <a:rPr lang="fr-FR" b="1" dirty="0" smtClean="0"/>
              <a:t>=˃      VES=˃      </a:t>
            </a:r>
            <a:r>
              <a:rPr lang="fr-FR" b="1" dirty="0" err="1" smtClean="0"/>
              <a:t>Q˙c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        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1571604" y="2786058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429124" y="2857496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16200000" flipH="1">
            <a:off x="5965041" y="2821777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16200000" flipH="1">
            <a:off x="1678761" y="339328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4429124" y="3357562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rot="5400000" flipH="1" flipV="1">
            <a:off x="6072198" y="3357562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Contractilité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Contractilité = </a:t>
            </a:r>
            <a:r>
              <a:rPr lang="fr-FR" dirty="0" err="1" smtClean="0"/>
              <a:t>inotropisme</a:t>
            </a:r>
            <a:endParaRPr lang="fr-FR" dirty="0" smtClean="0"/>
          </a:p>
          <a:p>
            <a:r>
              <a:rPr lang="fr-FR" dirty="0" smtClean="0"/>
              <a:t>Varie dans le même sens que VES et donc</a:t>
            </a:r>
            <a:r>
              <a:rPr lang="fr-FR" b="1" dirty="0" smtClean="0"/>
              <a:t> </a:t>
            </a:r>
            <a:r>
              <a:rPr lang="fr-FR" b="1" dirty="0" err="1" smtClean="0"/>
              <a:t>Q˙c</a:t>
            </a:r>
            <a:endParaRPr lang="fr-FR" b="1" dirty="0" smtClean="0"/>
          </a:p>
          <a:p>
            <a:r>
              <a:rPr lang="fr-FR" dirty="0" smtClean="0"/>
              <a:t>La stimulation </a:t>
            </a:r>
            <a:r>
              <a:rPr lang="fr-FR" dirty="0" err="1" smtClean="0"/>
              <a:t>inotrope</a:t>
            </a:r>
            <a:r>
              <a:rPr lang="fr-FR" dirty="0" smtClean="0"/>
              <a:t>:</a:t>
            </a:r>
          </a:p>
          <a:p>
            <a:pPr>
              <a:buFontTx/>
              <a:buChar char="-"/>
            </a:pPr>
            <a:r>
              <a:rPr lang="fr-FR" dirty="0" smtClean="0"/>
              <a:t>     </a:t>
            </a:r>
            <a:r>
              <a:rPr lang="fr-FR" smtClean="0"/>
              <a:t>Vitesse d’ascension </a:t>
            </a:r>
            <a:r>
              <a:rPr lang="fr-FR" dirty="0" smtClean="0"/>
              <a:t>de la pression pendant la phase de CIV(contraction iso volumétrique)</a:t>
            </a:r>
          </a:p>
          <a:p>
            <a:pPr>
              <a:buFontTx/>
              <a:buChar char="-"/>
            </a:pPr>
            <a:r>
              <a:rPr lang="fr-FR" dirty="0" smtClean="0"/>
              <a:t>     Vitesse d’éjection dans l’aorte</a:t>
            </a:r>
          </a:p>
          <a:p>
            <a:pPr>
              <a:buFontTx/>
              <a:buChar char="-"/>
            </a:pPr>
            <a:r>
              <a:rPr lang="fr-FR" dirty="0" smtClean="0"/>
              <a:t>Raccourcissement de la durée de la systole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3900" dirty="0" smtClean="0"/>
              <a:t>        </a:t>
            </a:r>
            <a:r>
              <a:rPr lang="fr-FR" sz="3900" b="1" dirty="0" smtClean="0"/>
              <a:t>Contractilité =˃     VES =˃     </a:t>
            </a:r>
            <a:r>
              <a:rPr lang="fr-FR" sz="3900" b="1" dirty="0" err="1" smtClean="0"/>
              <a:t>Q˙c</a:t>
            </a:r>
            <a:r>
              <a:rPr lang="fr-FR" sz="3900" b="1" dirty="0" smtClean="0"/>
              <a:t>   </a:t>
            </a:r>
            <a:r>
              <a:rPr lang="fr-FR" sz="3900" dirty="0" smtClean="0"/>
              <a:t>     </a:t>
            </a:r>
            <a:r>
              <a:rPr lang="fr-FR" dirty="0" smtClean="0"/>
              <a:t> </a:t>
            </a:r>
          </a:p>
          <a:p>
            <a:pPr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H="1" flipV="1">
            <a:off x="821505" y="2964653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H="1" flipV="1">
            <a:off x="892943" y="3893347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H="1" flipV="1">
            <a:off x="4286248" y="5143512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5400000" flipH="1" flipV="1">
            <a:off x="6143636" y="5214950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5400000" flipH="1" flipV="1">
            <a:off x="1000100" y="5143512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– 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principale fonction du cœur est de fournir une quantité suffisante de </a:t>
            </a:r>
            <a:r>
              <a:rPr lang="fr-FR" dirty="0" smtClean="0">
                <a:solidFill>
                  <a:srgbClr val="FF0000"/>
                </a:solidFill>
              </a:rPr>
              <a:t>sang oxygéné</a:t>
            </a:r>
          </a:p>
          <a:p>
            <a:pPr>
              <a:buNone/>
            </a:pPr>
            <a:r>
              <a:rPr lang="fr-FR" dirty="0" smtClean="0"/>
              <a:t>                                         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 Pour satisfaire les besoins métaboliques   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variables de l’organisme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4143372" y="2857496"/>
            <a:ext cx="357190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V.   VARIATIONS PHYSIOLOGIQUES DU DEBIT CARDIAQUE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/>
              <a:t>Q˙c</a:t>
            </a:r>
            <a:r>
              <a:rPr lang="fr-FR" b="1" dirty="0" smtClean="0"/>
              <a:t> est  </a:t>
            </a:r>
            <a:r>
              <a:rPr lang="fr-FR" dirty="0" smtClean="0"/>
              <a:t>       </a:t>
            </a:r>
            <a:r>
              <a:rPr lang="fr-FR" b="1" dirty="0" smtClean="0"/>
              <a:t>par:</a:t>
            </a:r>
          </a:p>
          <a:p>
            <a:pPr>
              <a:buFontTx/>
              <a:buChar char="-"/>
            </a:pPr>
            <a:r>
              <a:rPr lang="fr-FR" dirty="0" smtClean="0"/>
              <a:t>Digestion</a:t>
            </a:r>
          </a:p>
          <a:p>
            <a:pPr>
              <a:buFontTx/>
              <a:buChar char="-"/>
            </a:pPr>
            <a:r>
              <a:rPr lang="fr-FR" dirty="0" smtClean="0"/>
              <a:t>Chaleur </a:t>
            </a:r>
          </a:p>
          <a:p>
            <a:pPr>
              <a:buFontTx/>
              <a:buChar char="-"/>
            </a:pPr>
            <a:r>
              <a:rPr lang="fr-FR" dirty="0" smtClean="0"/>
              <a:t>Grossesse(entre 2éme et 6éme mois)</a:t>
            </a:r>
          </a:p>
          <a:p>
            <a:pPr>
              <a:buFontTx/>
              <a:buChar char="-"/>
            </a:pPr>
            <a:r>
              <a:rPr lang="fr-FR" dirty="0" smtClean="0"/>
              <a:t>Altitude</a:t>
            </a:r>
          </a:p>
          <a:p>
            <a:pPr>
              <a:buFontTx/>
              <a:buChar char="-"/>
            </a:pPr>
            <a:r>
              <a:rPr lang="fr-FR" dirty="0" smtClean="0"/>
              <a:t>Exercice musculaire</a:t>
            </a:r>
          </a:p>
          <a:p>
            <a:pPr>
              <a:buFontTx/>
              <a:buChar char="-"/>
            </a:pPr>
            <a:r>
              <a:rPr lang="fr-FR" dirty="0" smtClean="0"/>
              <a:t>Anxiété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rot="5400000" flipH="1" flipV="1">
            <a:off x="2143108" y="1643050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/>
              <a:t>Q˙c</a:t>
            </a:r>
            <a:r>
              <a:rPr lang="fr-FR" b="1" dirty="0" smtClean="0"/>
              <a:t> est  </a:t>
            </a:r>
            <a:r>
              <a:rPr lang="fr-FR" dirty="0" smtClean="0"/>
              <a:t>       </a:t>
            </a:r>
            <a:r>
              <a:rPr lang="fr-FR" b="1" dirty="0" smtClean="0"/>
              <a:t>par:</a:t>
            </a:r>
          </a:p>
          <a:p>
            <a:pPr>
              <a:buFontTx/>
              <a:buChar char="-"/>
            </a:pPr>
            <a:r>
              <a:rPr lang="fr-FR" dirty="0" smtClean="0"/>
              <a:t>Passage en orthostatisme</a:t>
            </a:r>
          </a:p>
          <a:p>
            <a:pPr>
              <a:buFontTx/>
              <a:buChar char="-"/>
            </a:pPr>
            <a:r>
              <a:rPr lang="fr-FR" dirty="0" smtClean="0"/>
              <a:t>Avec l’âge à partir de l’adolescence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rot="16200000" flipH="1">
            <a:off x="2107389" y="1607331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– 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Impose une adaptation instantanée qui obéit à une </a:t>
            </a:r>
            <a:r>
              <a:rPr lang="fr-FR" b="1" dirty="0" smtClean="0"/>
              <a:t>régulation</a:t>
            </a:r>
            <a:r>
              <a:rPr lang="fr-FR" dirty="0" smtClean="0"/>
              <a:t> harmonieuse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</a:t>
            </a:r>
            <a:r>
              <a:rPr lang="fr-FR" dirty="0" smtClean="0"/>
              <a:t>Système </a:t>
            </a:r>
            <a:r>
              <a:rPr lang="fr-FR" dirty="0" smtClean="0"/>
              <a:t>cardio-vasculaire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et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</a:t>
            </a:r>
            <a:r>
              <a:rPr lang="fr-FR" dirty="0" smtClean="0"/>
              <a:t>  Activité </a:t>
            </a:r>
            <a:r>
              <a:rPr lang="fr-FR" dirty="0" smtClean="0"/>
              <a:t>métabolique</a:t>
            </a:r>
          </a:p>
        </p:txBody>
      </p:sp>
      <p:sp>
        <p:nvSpPr>
          <p:cNvPr id="7" name="Flèche droite rayée 6"/>
          <p:cNvSpPr/>
          <p:nvPr/>
        </p:nvSpPr>
        <p:spPr>
          <a:xfrm>
            <a:off x="2000232" y="3000372"/>
            <a:ext cx="1000132" cy="28575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>
            <a:off x="2071670" y="4071942"/>
            <a:ext cx="97840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II- 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Le volume de sang éjecté par chaque ventricule par unité de temps</a:t>
            </a:r>
          </a:p>
          <a:p>
            <a:r>
              <a:rPr lang="fr-FR" dirty="0" smtClean="0"/>
              <a:t>Exprimé: litre/minute (l/min)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               </a:t>
            </a:r>
            <a:r>
              <a:rPr lang="fr-FR" sz="4400" b="1" dirty="0" err="1" smtClean="0"/>
              <a:t>Q˙c</a:t>
            </a:r>
            <a:r>
              <a:rPr lang="fr-FR" sz="4400" b="1" dirty="0" smtClean="0"/>
              <a:t>  </a:t>
            </a:r>
            <a:r>
              <a:rPr lang="fr-FR" sz="4400" b="1" dirty="0" smtClean="0">
                <a:solidFill>
                  <a:srgbClr val="FF0000"/>
                </a:solidFill>
              </a:rPr>
              <a:t>=</a:t>
            </a:r>
            <a:r>
              <a:rPr lang="fr-FR" sz="4400" b="1" dirty="0" smtClean="0"/>
              <a:t>  </a:t>
            </a:r>
            <a:r>
              <a:rPr lang="fr-FR" sz="4400" b="1" dirty="0" err="1" smtClean="0"/>
              <a:t>Fc</a:t>
            </a:r>
            <a:r>
              <a:rPr lang="fr-FR" sz="4400" b="1" dirty="0" smtClean="0"/>
              <a:t> </a:t>
            </a:r>
            <a:r>
              <a:rPr lang="fr-FR" sz="4400" b="1" dirty="0" smtClean="0">
                <a:solidFill>
                  <a:srgbClr val="FF0000"/>
                </a:solidFill>
              </a:rPr>
              <a:t>x</a:t>
            </a:r>
            <a:r>
              <a:rPr lang="fr-FR" sz="4400" b="1" dirty="0" smtClean="0"/>
              <a:t> VES</a:t>
            </a:r>
          </a:p>
          <a:p>
            <a:pPr>
              <a:buNone/>
            </a:pPr>
            <a:r>
              <a:rPr lang="fr-FR" sz="4400" b="1" dirty="0" smtClean="0"/>
              <a:t>                                     </a:t>
            </a:r>
          </a:p>
          <a:p>
            <a:pPr>
              <a:buNone/>
            </a:pPr>
            <a:r>
              <a:rPr lang="fr-FR" dirty="0" smtClean="0"/>
              <a:t>                              </a:t>
            </a:r>
            <a:r>
              <a:rPr lang="fr-FR" sz="3900" b="1" dirty="0" smtClean="0"/>
              <a:t>VES  = VTD - VTS</a:t>
            </a:r>
          </a:p>
          <a:p>
            <a:pPr>
              <a:buNone/>
            </a:pPr>
            <a:r>
              <a:rPr lang="fr-FR" dirty="0" smtClean="0"/>
              <a:t>                    </a:t>
            </a: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 flipH="1">
            <a:off x="4974909" y="4214818"/>
            <a:ext cx="97157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Fc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: </a:t>
            </a:r>
            <a:r>
              <a:rPr lang="fr-F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00"/>
                </a:solidFill>
              </a:rPr>
              <a:t>nombre de contractions ventriculaires par seconde , exprimé en </a:t>
            </a:r>
            <a:r>
              <a:rPr lang="fr-F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00"/>
                </a:solidFill>
              </a:rPr>
              <a:t>batt</a:t>
            </a:r>
            <a:r>
              <a:rPr lang="fr-F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00"/>
                </a:solidFill>
              </a:rPr>
              <a:t>/min(moyenne = 60-70 bat/min)</a:t>
            </a:r>
          </a:p>
          <a:p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VES: </a:t>
            </a:r>
            <a:r>
              <a:rPr lang="fr-F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volume de sang éjecté du cœur par les ventricules à chaque contraction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VTD: </a:t>
            </a:r>
            <a:r>
              <a:rPr lang="fr-F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volume de sang contenu dans les ventricules juste avant la systole ventriculaire = volume </a:t>
            </a:r>
            <a:r>
              <a:rPr lang="fr-F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précharge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fr-F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VTS:</a:t>
            </a:r>
            <a:r>
              <a:rPr lang="fr-F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volume</a:t>
            </a:r>
            <a:r>
              <a:rPr lang="fr-F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de sang contenu dans les ventricules à la fin de chaque systole = volume </a:t>
            </a:r>
            <a:r>
              <a:rPr lang="fr-F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postcharge</a:t>
            </a:r>
            <a:endParaRPr lang="fr-FR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II- 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ventricule droit et le ventricule gauche ont le même débit</a:t>
            </a:r>
          </a:p>
          <a:p>
            <a:pPr>
              <a:buNone/>
            </a:pPr>
            <a:r>
              <a:rPr lang="fr-FR" dirty="0" smtClean="0"/>
              <a:t>                         </a:t>
            </a:r>
            <a:r>
              <a:rPr lang="fr-FR" sz="4000" b="1" dirty="0" err="1" smtClean="0">
                <a:solidFill>
                  <a:srgbClr val="FF0000"/>
                </a:solidFill>
              </a:rPr>
              <a:t>Q˙c</a:t>
            </a:r>
            <a:r>
              <a:rPr lang="fr-FR" sz="4000" b="1" dirty="0" smtClean="0">
                <a:solidFill>
                  <a:srgbClr val="FF0000"/>
                </a:solidFill>
              </a:rPr>
              <a:t> VD = </a:t>
            </a:r>
            <a:r>
              <a:rPr lang="fr-FR" sz="4000" b="1" dirty="0" err="1" smtClean="0">
                <a:solidFill>
                  <a:srgbClr val="FF0000"/>
                </a:solidFill>
              </a:rPr>
              <a:t>Q˙c</a:t>
            </a:r>
            <a:r>
              <a:rPr lang="fr-FR" sz="4000" b="1" dirty="0" smtClean="0">
                <a:solidFill>
                  <a:srgbClr val="FF0000"/>
                </a:solidFill>
              </a:rPr>
              <a:t> VG</a:t>
            </a:r>
          </a:p>
          <a:p>
            <a:r>
              <a:rPr lang="fr-FR" dirty="0" smtClean="0"/>
              <a:t>En état stationnaire: </a:t>
            </a:r>
            <a:r>
              <a:rPr lang="fr-FR" sz="4000" b="1" dirty="0" err="1" smtClean="0">
                <a:solidFill>
                  <a:srgbClr val="FF0000"/>
                </a:solidFill>
              </a:rPr>
              <a:t>Q˙c</a:t>
            </a:r>
            <a:r>
              <a:rPr lang="fr-FR" sz="4000" b="1" dirty="0" smtClean="0">
                <a:solidFill>
                  <a:srgbClr val="FF0000"/>
                </a:solidFill>
              </a:rPr>
              <a:t> = RV </a:t>
            </a:r>
            <a:r>
              <a:rPr lang="fr-FR" dirty="0" smtClean="0"/>
              <a:t>(retour veineux)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III. VALEURS DU DEBIT CARDIAQUE</a:t>
            </a:r>
            <a:b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En état stable: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                             </a:t>
            </a:r>
            <a:r>
              <a:rPr lang="fr-FR" sz="4700" b="1" dirty="0" err="1" smtClean="0"/>
              <a:t>Q˙c</a:t>
            </a:r>
            <a:r>
              <a:rPr lang="fr-FR" sz="4700" b="1" dirty="0" smtClean="0"/>
              <a:t> = 5,5 ± 1 l/min</a:t>
            </a:r>
          </a:p>
          <a:p>
            <a:r>
              <a:rPr lang="fr-FR" dirty="0" smtClean="0"/>
              <a:t>Variable d’un individu à un autre car</a:t>
            </a:r>
            <a:r>
              <a:rPr lang="fr-FR" b="1" dirty="0" smtClean="0"/>
              <a:t> </a:t>
            </a:r>
            <a:r>
              <a:rPr lang="fr-FR" dirty="0" err="1" smtClean="0"/>
              <a:t>Q˙c</a:t>
            </a:r>
            <a:r>
              <a:rPr lang="fr-FR" dirty="0" smtClean="0"/>
              <a:t> dépend du poids et de la taille =˃ exprimé/surface corporelle 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Index cardiaque(IC):</a:t>
            </a:r>
          </a:p>
          <a:p>
            <a:pPr>
              <a:buNone/>
            </a:pPr>
            <a:r>
              <a:rPr lang="fr-FR" b="1" dirty="0" smtClean="0"/>
              <a:t>                                </a:t>
            </a:r>
            <a:r>
              <a:rPr lang="fr-FR" sz="3900" b="1" dirty="0" smtClean="0"/>
              <a:t>IC = Q˙c/SC</a:t>
            </a:r>
            <a:r>
              <a:rPr lang="fr-FR" dirty="0" smtClean="0"/>
              <a:t>(surface corporelle)</a:t>
            </a:r>
          </a:p>
          <a:p>
            <a:pPr>
              <a:buNone/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fr-FR" sz="3900" b="1" dirty="0" smtClean="0">
                <a:latin typeface="Times New Roman" pitchFamily="18" charset="0"/>
                <a:cs typeface="Times New Roman" pitchFamily="18" charset="0"/>
              </a:rPr>
              <a:t>IC = 3,3 ± 0,3 L/min/</a:t>
            </a:r>
            <a:r>
              <a:rPr lang="fr-FR" sz="3900" b="1" dirty="0" err="1" smtClean="0">
                <a:latin typeface="Times New Roman" pitchFamily="18" charset="0"/>
                <a:cs typeface="Times New Roman" pitchFamily="18" charset="0"/>
              </a:rPr>
              <a:t>m²de</a:t>
            </a:r>
            <a:r>
              <a:rPr lang="fr-FR" sz="3900" b="1" dirty="0" smtClean="0">
                <a:latin typeface="Times New Roman" pitchFamily="18" charset="0"/>
                <a:cs typeface="Times New Roman" pitchFamily="18" charset="0"/>
              </a:rPr>
              <a:t> surface </a:t>
            </a:r>
          </a:p>
          <a:p>
            <a:pPr>
              <a:buNone/>
            </a:pPr>
            <a:r>
              <a:rPr lang="fr-FR" sz="3900" b="1" dirty="0" smtClean="0">
                <a:latin typeface="Times New Roman" pitchFamily="18" charset="0"/>
                <a:cs typeface="Times New Roman" pitchFamily="18" charset="0"/>
              </a:rPr>
              <a:t>                               corporelle</a:t>
            </a:r>
            <a:endParaRPr lang="fr-FR" sz="3900" dirty="0" smtClean="0"/>
          </a:p>
          <a:p>
            <a:pPr>
              <a:buNone/>
            </a:pPr>
            <a:r>
              <a:rPr lang="fr-FR" sz="3900" dirty="0" smtClean="0"/>
              <a:t>                          </a:t>
            </a:r>
            <a:endParaRPr lang="fr-FR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Réserve cardiaque(RC):</a:t>
            </a:r>
          </a:p>
          <a:p>
            <a:pPr>
              <a:buNone/>
            </a:pPr>
            <a:r>
              <a:rPr lang="fr-FR" dirty="0" smtClean="0"/>
              <a:t>   la différence pour un individu donné entre son  </a:t>
            </a:r>
            <a:r>
              <a:rPr lang="fr-FR" dirty="0" err="1" smtClean="0"/>
              <a:t>Q˙c</a:t>
            </a:r>
            <a:r>
              <a:rPr lang="fr-FR" dirty="0" smtClean="0"/>
              <a:t> de repos et son </a:t>
            </a:r>
            <a:r>
              <a:rPr lang="fr-FR" dirty="0" err="1" smtClean="0"/>
              <a:t>Q˙c</a:t>
            </a:r>
            <a:r>
              <a:rPr lang="fr-FR" dirty="0" smtClean="0"/>
              <a:t> maximum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C00000"/>
                </a:solidFill>
              </a:rPr>
              <a:t>          </a:t>
            </a:r>
            <a:r>
              <a:rPr lang="fr-FR" b="1" dirty="0" smtClean="0"/>
              <a:t>RC = </a:t>
            </a:r>
            <a:r>
              <a:rPr lang="fr-FR" b="1" dirty="0" err="1" smtClean="0"/>
              <a:t>Q˙c</a:t>
            </a:r>
            <a:r>
              <a:rPr lang="fr-FR" b="1" dirty="0" smtClean="0"/>
              <a:t> maximum - </a:t>
            </a:r>
            <a:r>
              <a:rPr lang="fr-FR" b="1" dirty="0" err="1" smtClean="0"/>
              <a:t>Q˙c</a:t>
            </a:r>
            <a:r>
              <a:rPr lang="fr-FR" b="1" dirty="0" smtClean="0"/>
              <a:t> de repos </a:t>
            </a:r>
          </a:p>
          <a:p>
            <a:pPr>
              <a:buNone/>
            </a:pPr>
            <a:endParaRPr lang="fr-FR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1084</Words>
  <Application>Microsoft Office PowerPoint</Application>
  <PresentationFormat>Affichage à l'écran (4:3)</PresentationFormat>
  <Paragraphs>180</Paragraphs>
  <Slides>31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Thème Office</vt:lpstr>
      <vt:lpstr>Débit cardiaque (Q˙c)</vt:lpstr>
      <vt:lpstr>Plan du cours</vt:lpstr>
      <vt:lpstr>I – INTRODUCTION</vt:lpstr>
      <vt:lpstr>I – INTRODUCTION</vt:lpstr>
      <vt:lpstr>II- DEFINITION</vt:lpstr>
      <vt:lpstr>Diapositive 6</vt:lpstr>
      <vt:lpstr>II- DEFINITION</vt:lpstr>
      <vt:lpstr>III. VALEURS DU DEBIT CARDIAQUE </vt:lpstr>
      <vt:lpstr>Diapositive 9</vt:lpstr>
      <vt:lpstr>Diapositive 10</vt:lpstr>
      <vt:lpstr>IV.  REGULATION DU DEBIT CARDIAQUE </vt:lpstr>
      <vt:lpstr>Les déterminants du débit cardiaques</vt:lpstr>
      <vt:lpstr>Déterminant de la Fc</vt:lpstr>
      <vt:lpstr>Rôle de la Fc</vt:lpstr>
      <vt:lpstr>Diapositive 15</vt:lpstr>
      <vt:lpstr>Contrôle nerveux de la Fc</vt:lpstr>
      <vt:lpstr>Diapositive 17</vt:lpstr>
      <vt:lpstr>Déterminant de VES</vt:lpstr>
      <vt:lpstr>Précharge</vt:lpstr>
      <vt:lpstr>Précharge</vt:lpstr>
      <vt:lpstr>Diapositive 21</vt:lpstr>
      <vt:lpstr>Diapositive 22</vt:lpstr>
      <vt:lpstr>Schéma de GUYTON</vt:lpstr>
      <vt:lpstr>Diapositive 24</vt:lpstr>
      <vt:lpstr>Diapositive 25</vt:lpstr>
      <vt:lpstr>Précharge </vt:lpstr>
      <vt:lpstr>Postcharge </vt:lpstr>
      <vt:lpstr>Postcharge</vt:lpstr>
      <vt:lpstr>Contractilité </vt:lpstr>
      <vt:lpstr>V.   VARIATIONS PHYSIOLOGIQUES DU DEBIT CARDIAQUE</vt:lpstr>
      <vt:lpstr>Diapositive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Débit cardiaque</dc:title>
  <dc:creator>Naima Noui</dc:creator>
  <cp:lastModifiedBy>mohamed</cp:lastModifiedBy>
  <cp:revision>63</cp:revision>
  <dcterms:created xsi:type="dcterms:W3CDTF">2016-10-04T19:00:52Z</dcterms:created>
  <dcterms:modified xsi:type="dcterms:W3CDTF">2020-02-23T10:01:07Z</dcterms:modified>
</cp:coreProperties>
</file>