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5" r:id="rId2"/>
    <p:sldId id="277" r:id="rId3"/>
    <p:sldId id="278" r:id="rId4"/>
    <p:sldId id="279" r:id="rId5"/>
    <p:sldId id="281" r:id="rId6"/>
    <p:sldId id="282" r:id="rId7"/>
    <p:sldId id="280" r:id="rId8"/>
    <p:sldId id="283" r:id="rId9"/>
    <p:sldId id="284" r:id="rId10"/>
    <p:sldId id="285" r:id="rId11"/>
    <p:sldId id="286" r:id="rId12"/>
    <p:sldId id="287" r:id="rId13"/>
    <p:sldId id="294" r:id="rId14"/>
    <p:sldId id="288" r:id="rId15"/>
    <p:sldId id="290" r:id="rId16"/>
    <p:sldId id="291" r:id="rId17"/>
    <p:sldId id="292" r:id="rId18"/>
    <p:sldId id="293" r:id="rId19"/>
  </p:sldIdLst>
  <p:sldSz cx="9144000" cy="6858000" type="screen4x3"/>
  <p:notesSz cx="6761163" cy="99425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8" d="100"/>
          <a:sy n="38" d="100"/>
        </p:scale>
        <p:origin x="-1632" y="-67"/>
      </p:cViewPr>
      <p:guideLst>
        <p:guide orient="horz" pos="3131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4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83440B-4088-4B0D-9E96-31FB331D49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8525" y="746125"/>
            <a:ext cx="496728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B70E1B-F9BB-45D6-AE2E-AF875CA176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3EA6-FE27-4233-9262-23812E7EAC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4EE3E-5C5A-42B8-B967-93A876D8AC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8410-C173-42D1-97FC-A77381DB26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7F2B-5982-4FB0-8681-30B884A870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4E2D3-57D4-4BFC-AF12-9CEACFE375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C0173-5E4B-4E7E-8E75-09F6363660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2D4EB-08F0-41C1-A867-027A49FCB9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12C7A-C806-4A7B-9846-AF388E3EEA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B8C59-FF82-45D2-B6A4-7C5EE412BC7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A48CD-EE46-45D9-BB5E-0CA31C912A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1649F-4559-438D-96F3-526673317E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C9DDC-C871-4D7B-B7D9-E724E03F8F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29BF4-B841-4739-8C0F-6D050FAA68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r>
              <a:rPr lang="fr-FR"/>
              <a:t>28/04/10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6375" y="6237288"/>
            <a:ext cx="6265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Université Badji Mokhtar-Annaba  B.P.12, Annaba, 23000 Algeria </a:t>
            </a:r>
          </a:p>
          <a:p>
            <a:pPr>
              <a:defRPr/>
            </a:pPr>
            <a:r>
              <a:rPr lang="en-US"/>
              <a:t>Tél/Fax</a:t>
            </a:r>
            <a:r>
              <a:rPr lang="fr-FR"/>
              <a:t>: (+</a:t>
            </a:r>
            <a:r>
              <a:rPr lang="en-US"/>
              <a:t>213)38.87.65.65</a:t>
            </a:r>
            <a:r>
              <a:rPr lang="en-US" sz="1400"/>
              <a:t>   </a:t>
            </a:r>
            <a:endParaRPr lang="fr-FR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3F27305-63C7-43A4-94AB-3C4A190ED70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5127" name="Picture 8" descr="logo_univ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451725" y="6237288"/>
            <a:ext cx="7143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468313" y="6165850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Modélisation analytique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571625"/>
            <a:ext cx="7900988" cy="2757488"/>
          </a:xfrm>
        </p:spPr>
        <p:txBody>
          <a:bodyPr/>
          <a:lstStyle/>
          <a:p>
            <a:pPr eaLnBrk="1" hangingPunct="1"/>
            <a:r>
              <a:rPr lang="fr-FR" smtClean="0"/>
              <a:t>Modèles d’espace d’état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Principes Primaires</a:t>
            </a:r>
          </a:p>
        </p:txBody>
      </p:sp>
      <p:sp>
        <p:nvSpPr>
          <p:cNvPr id="6148" name="Espace réservé du pied de pa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614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F5A3BB-DF67-4F0D-B4FA-57F70CC2F4FA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126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9F1EA3-B681-4D2D-B3B8-C02829C0F5F8}" type="slidenum">
              <a:rPr lang="fr-FR" smtClean="0"/>
              <a:pPr/>
              <a:t>10</a:t>
            </a:fld>
            <a:endParaRPr lang="fr-FR" smtClean="0"/>
          </a:p>
        </p:txBody>
      </p:sp>
      <p:pic>
        <p:nvPicPr>
          <p:cNvPr id="11268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3644900"/>
            <a:ext cx="8229600" cy="2305050"/>
          </a:xfrm>
        </p:spPr>
      </p:pic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268413"/>
            <a:ext cx="741680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229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44B61E-9A73-4C7D-8373-CCC14C1FBF40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eaLnBrk="1" hangingPunct="1"/>
            <a:r>
              <a:rPr lang="fr-FR" sz="2800" i="1" smtClean="0">
                <a:solidFill>
                  <a:schemeClr val="folHlink"/>
                </a:solidFill>
              </a:rPr>
              <a:t>Exemple d’un système de cuves</a:t>
            </a:r>
            <a:r>
              <a:rPr lang="fr-FR" smtClean="0"/>
              <a:t> </a:t>
            </a:r>
          </a:p>
        </p:txBody>
      </p:sp>
      <p:pic>
        <p:nvPicPr>
          <p:cNvPr id="1229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620713"/>
            <a:ext cx="5400675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3716338"/>
            <a:ext cx="7272337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331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9087F0-3068-4585-B158-A1672C2AF81E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507412" cy="5937250"/>
          </a:xfrm>
        </p:spPr>
        <p:txBody>
          <a:bodyPr/>
          <a:lstStyle/>
          <a:p>
            <a:pPr eaLnBrk="1" hangingPunct="1"/>
            <a:r>
              <a:rPr lang="fr-FR" sz="2800" smtClean="0">
                <a:solidFill>
                  <a:schemeClr val="accent2"/>
                </a:solidFill>
              </a:rPr>
              <a:t>Bilan d’énergie :</a:t>
            </a:r>
          </a:p>
          <a:p>
            <a:pPr eaLnBrk="1" hangingPunct="1">
              <a:buFontTx/>
              <a:buNone/>
            </a:pPr>
            <a:endParaRPr lang="fr-FR" sz="2800" smtClean="0">
              <a:solidFill>
                <a:schemeClr val="hlink"/>
              </a:solidFill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836613"/>
            <a:ext cx="8208962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433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BA2377-6566-4B75-B965-6D5360B4CD14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mtClean="0"/>
              <a:t>    </a:t>
            </a:r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33375"/>
            <a:ext cx="540067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2133600"/>
            <a:ext cx="684053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536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DEE422-39C8-425E-9B6B-A2466D994627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eaLnBrk="1" hangingPunct="1"/>
            <a:r>
              <a:rPr lang="fr-FR" smtClean="0">
                <a:solidFill>
                  <a:schemeClr val="accent2"/>
                </a:solidFill>
              </a:rPr>
              <a:t>Bilan de matière (concentration)</a:t>
            </a:r>
          </a:p>
          <a:p>
            <a:pPr eaLnBrk="1" hangingPunct="1">
              <a:buFontTx/>
              <a:buNone/>
            </a:pPr>
            <a:endParaRPr lang="fr-FR" smtClean="0">
              <a:solidFill>
                <a:schemeClr val="accent2"/>
              </a:solidFill>
            </a:endParaRPr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692150"/>
            <a:ext cx="7777163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638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511809-59C1-4655-AB23-153B2820BCB2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/>
            <a:r>
              <a:rPr lang="fr-FR" sz="2800" i="1" smtClean="0">
                <a:solidFill>
                  <a:schemeClr val="folHlink"/>
                </a:solidFill>
              </a:rPr>
              <a:t>Exemple d’un réacteur chimique (CSTR)</a:t>
            </a:r>
          </a:p>
        </p:txBody>
      </p:sp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1052513"/>
            <a:ext cx="63373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74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5431F6-FD15-4C16-B852-37A1BE305E13}" type="slidenum">
              <a:rPr lang="fr-FR" smtClean="0"/>
              <a:pPr/>
              <a:t>16</a:t>
            </a:fld>
            <a:endParaRPr lang="fr-FR" smtClean="0"/>
          </a:p>
        </p:txBody>
      </p:sp>
      <p:pic>
        <p:nvPicPr>
          <p:cNvPr id="17412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60350"/>
            <a:ext cx="8229600" cy="5865813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843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7B29F3-3BF6-4DEC-A6C1-E23E5BE5EB8F}" type="slidenum">
              <a:rPr lang="fr-FR" smtClean="0"/>
              <a:pPr/>
              <a:t>17</a:t>
            </a:fld>
            <a:endParaRPr lang="fr-FR" smtClean="0"/>
          </a:p>
        </p:txBody>
      </p:sp>
      <p:pic>
        <p:nvPicPr>
          <p:cNvPr id="18436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333375"/>
            <a:ext cx="8229600" cy="579278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945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6D545-A0BC-47A9-BE1C-7DD54C41B6F5}" type="slidenum">
              <a:rPr lang="fr-FR" smtClean="0"/>
              <a:pPr/>
              <a:t>18</a:t>
            </a:fld>
            <a:endParaRPr lang="fr-FR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</p:txBody>
      </p:sp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981075"/>
            <a:ext cx="676910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Espace réservé du pied de pa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029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3A0AFB-73E5-4C28-BE8A-075DBF9A6454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fr-FR" smtClean="0"/>
              <a:t>Modèle d’espace d’état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686800" cy="4784725"/>
          </a:xfrm>
        </p:spPr>
        <p:txBody>
          <a:bodyPr/>
          <a:lstStyle/>
          <a:p>
            <a:pPr eaLnBrk="1" hangingPunct="1"/>
            <a:r>
              <a:rPr lang="fr-FR" sz="2400" smtClean="0"/>
              <a:t>Les modèles dynamiques consistent en un ensemble d’équation différentielle algébrique (</a:t>
            </a:r>
            <a:r>
              <a:rPr lang="fr-FR" sz="2400" b="1" smtClean="0"/>
              <a:t>ODE</a:t>
            </a:r>
            <a:r>
              <a:rPr lang="fr-FR" sz="2400" smtClean="0"/>
              <a:t>)</a:t>
            </a:r>
          </a:p>
          <a:p>
            <a:pPr eaLnBrk="1" hangingPunct="1"/>
            <a:endParaRPr lang="fr-FR" sz="2400" smtClean="0"/>
          </a:p>
          <a:p>
            <a:pPr eaLnBrk="1" hangingPunct="1"/>
            <a:endParaRPr lang="fr-FR" sz="2400" smtClean="0"/>
          </a:p>
          <a:p>
            <a:pPr eaLnBrk="1" hangingPunct="1"/>
            <a:r>
              <a:rPr lang="fr-FR" sz="2400" smtClean="0"/>
              <a:t>Un modèle linéaire est un sous ensemble de l’équation de modélisation générale</a:t>
            </a:r>
          </a:p>
          <a:p>
            <a:pPr eaLnBrk="1" hangingPunct="1">
              <a:buFontTx/>
              <a:buNone/>
            </a:pPr>
            <a:r>
              <a:rPr lang="fr-FR" sz="2400" smtClean="0"/>
              <a:t>     </a:t>
            </a:r>
          </a:p>
          <a:p>
            <a:pPr eaLnBrk="1" hangingPunct="1">
              <a:buFontTx/>
              <a:buNone/>
            </a:pPr>
            <a:r>
              <a:rPr lang="fr-FR" sz="2400" smtClean="0"/>
              <a:t>	- x : vecteur d’état (ses éléments sont les variables d’état)</a:t>
            </a:r>
          </a:p>
          <a:p>
            <a:pPr eaLnBrk="1" hangingPunct="1">
              <a:buFontTx/>
              <a:buNone/>
            </a:pPr>
            <a:r>
              <a:rPr lang="fr-FR" sz="2400" smtClean="0"/>
              <a:t>	- u : vecteur d’entrée (variables manipulées)</a:t>
            </a:r>
          </a:p>
          <a:p>
            <a:pPr eaLnBrk="1" hangingPunct="1">
              <a:buFontTx/>
              <a:buNone/>
            </a:pPr>
            <a:r>
              <a:rPr lang="fr-FR" sz="2400" smtClean="0"/>
              <a:t>	- Matrices A, B sont constantes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484438" y="2276475"/>
          <a:ext cx="2016125" cy="622300"/>
        </p:xfrm>
        <a:graphic>
          <a:graphicData uri="http://schemas.openxmlformats.org/presentationml/2006/ole">
            <p:oleObj spid="_x0000_s1026" name="Equation" r:id="rId3" imgW="698400" imgH="215640" progId="Equation.3">
              <p:embed/>
            </p:oleObj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906588" y="3789363"/>
          <a:ext cx="2520950" cy="569912"/>
        </p:xfrm>
        <a:graphic>
          <a:graphicData uri="http://schemas.openxmlformats.org/presentationml/2006/ole">
            <p:oleObj spid="_x0000_s1027" name="Equation" r:id="rId4" imgW="7873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Espace réservé du pied de pa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2056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76A64E-DEBA-4061-9B8D-45B2C68CC635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txBody>
          <a:bodyPr/>
          <a:lstStyle/>
          <a:p>
            <a:pPr eaLnBrk="1" hangingPunct="1"/>
            <a:r>
              <a:rPr lang="fr-FR" sz="4000" smtClean="0"/>
              <a:t>Linéarisation</a:t>
            </a:r>
          </a:p>
        </p:txBody>
      </p:sp>
      <p:sp>
        <p:nvSpPr>
          <p:cNvPr id="20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052513"/>
            <a:ext cx="8964612" cy="5073650"/>
          </a:xfrm>
        </p:spPr>
        <p:txBody>
          <a:bodyPr/>
          <a:lstStyle/>
          <a:p>
            <a:pPr eaLnBrk="1" hangingPunct="1"/>
            <a:r>
              <a:rPr lang="fr-FR" sz="2400" smtClean="0"/>
              <a:t>La linéarisation permet d’étudier le comportement d’un système autour d’un point de fonctionnement (appelé aussi </a:t>
            </a:r>
            <a:r>
              <a:rPr lang="fr-FR" sz="2400" i="1" smtClean="0"/>
              <a:t>point d’équilibre</a:t>
            </a:r>
            <a:r>
              <a:rPr lang="fr-FR" sz="2400" smtClean="0"/>
              <a:t>) déterminé par application du théorème de </a:t>
            </a:r>
            <a:r>
              <a:rPr lang="fr-FR" sz="2400" i="1" smtClean="0"/>
              <a:t>Taylor :</a:t>
            </a:r>
          </a:p>
          <a:p>
            <a:pPr eaLnBrk="1" hangingPunct="1">
              <a:buFontTx/>
              <a:buNone/>
            </a:pPr>
            <a:r>
              <a:rPr lang="fr-FR" sz="2400" smtClean="0"/>
              <a:t>	Soit                             une fonction réelle à linéariser autour du point                   . On a :</a:t>
            </a:r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r>
              <a:rPr lang="fr-FR" sz="2800" smtClean="0"/>
              <a:t> </a:t>
            </a:r>
          </a:p>
          <a:p>
            <a:pPr eaLnBrk="1" hangingPunct="1">
              <a:buFontTx/>
              <a:buNone/>
            </a:pPr>
            <a:r>
              <a:rPr lang="fr-FR" sz="2400" smtClean="0"/>
              <a:t>où </a:t>
            </a:r>
            <a:r>
              <a:rPr lang="fr-FR" sz="2400" i="1" smtClean="0"/>
              <a:t>O(n)</a:t>
            </a:r>
            <a:r>
              <a:rPr lang="fr-FR" sz="2400" smtClean="0"/>
              <a:t> dénotent les termes d’ordre supérieur à 1 (</a:t>
            </a:r>
            <a:r>
              <a:rPr lang="fr-FR" sz="2400" i="1" smtClean="0"/>
              <a:t>higher order terms</a:t>
            </a:r>
            <a:r>
              <a:rPr lang="fr-FR" sz="2400" smtClean="0"/>
              <a:t>). Et donc si on définit </a:t>
            </a:r>
          </a:p>
          <a:p>
            <a:pPr eaLnBrk="1" hangingPunct="1">
              <a:buFontTx/>
              <a:buNone/>
            </a:pPr>
            <a:r>
              <a:rPr lang="fr-FR" sz="2400" smtClean="0"/>
              <a:t>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fr-FR" sz="2400" smtClean="0"/>
              <a:t>comme la petite perturbation de la fonction f autour du point de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0" name="Equation" r:id="rId3" imgW="114120" imgH="215640" progId="Equation.3">
              <p:embed/>
            </p:oleObj>
          </a:graphicData>
        </a:graphic>
      </p:graphicFrame>
      <p:sp>
        <p:nvSpPr>
          <p:cNvPr id="20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1331913" y="2565400"/>
          <a:ext cx="2160587" cy="498475"/>
        </p:xfrm>
        <a:graphic>
          <a:graphicData uri="http://schemas.openxmlformats.org/presentationml/2006/ole">
            <p:oleObj spid="_x0000_s2051" name="Equation" r:id="rId4" imgW="990600" imgH="228600" progId="Equation.3">
              <p:embed/>
            </p:oleObj>
          </a:graphicData>
        </a:graphic>
      </p:graphicFrame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2052" name="Object 10"/>
          <p:cNvGraphicFramePr>
            <a:graphicFrameLocks noChangeAspect="1"/>
          </p:cNvGraphicFramePr>
          <p:nvPr/>
        </p:nvGraphicFramePr>
        <p:xfrm>
          <a:off x="1331913" y="2997200"/>
          <a:ext cx="1584325" cy="412750"/>
        </p:xfrm>
        <a:graphic>
          <a:graphicData uri="http://schemas.openxmlformats.org/presentationml/2006/ole">
            <p:oleObj spid="_x0000_s2052" name="Equation" r:id="rId5" imgW="876300" imgH="228600" progId="Equation.3">
              <p:embed/>
            </p:oleObj>
          </a:graphicData>
        </a:graphic>
      </p:graphicFrame>
      <p:sp>
        <p:nvSpPr>
          <p:cNvPr id="206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2053" name="Object 13"/>
          <p:cNvGraphicFramePr>
            <a:graphicFrameLocks noChangeAspect="1"/>
          </p:cNvGraphicFramePr>
          <p:nvPr/>
        </p:nvGraphicFramePr>
        <p:xfrm>
          <a:off x="1403350" y="3644900"/>
          <a:ext cx="5773738" cy="792163"/>
        </p:xfrm>
        <a:graphic>
          <a:graphicData uri="http://schemas.openxmlformats.org/presentationml/2006/ole">
            <p:oleObj spid="_x0000_s2053" name="Equation" r:id="rId6" imgW="3746160" imgH="444240" progId="Equation.3">
              <p:embed/>
            </p:oleObj>
          </a:graphicData>
        </a:graphic>
      </p:graphicFrame>
      <p:graphicFrame>
        <p:nvGraphicFramePr>
          <p:cNvPr id="2054" name="Object 15"/>
          <p:cNvGraphicFramePr>
            <a:graphicFrameLocks noChangeAspect="1"/>
          </p:cNvGraphicFramePr>
          <p:nvPr/>
        </p:nvGraphicFramePr>
        <p:xfrm>
          <a:off x="684213" y="5084763"/>
          <a:ext cx="5294312" cy="528637"/>
        </p:xfrm>
        <a:graphic>
          <a:graphicData uri="http://schemas.openxmlformats.org/presentationml/2006/ole">
            <p:oleObj spid="_x0000_s2054" name="Equation" r:id="rId7" imgW="3149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Espace réservé du pied de pa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308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A64C52-C5CF-4C1E-AA95-0E31A81868F3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30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333375"/>
            <a:ext cx="8785225" cy="57927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000" smtClean="0"/>
              <a:t>fonctionnement, on trouve en négligeant les termes d’ordre supérieur à 1 :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000" smtClean="0"/>
              <a:t>Cas d’un processus non linéaire dynamique décrit par :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000" smtClean="0"/>
              <a:t>La linéarisation autour du point                donne :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4" name="Equation" r:id="rId3" imgW="114120" imgH="215640" progId="Equation.3">
              <p:embed/>
            </p:oleObj>
          </a:graphicData>
        </a:graphic>
      </p:graphicFrame>
      <p:sp>
        <p:nvSpPr>
          <p:cNvPr id="3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0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08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08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3075" name="Object 14"/>
          <p:cNvGraphicFramePr>
            <a:graphicFrameLocks noChangeAspect="1"/>
          </p:cNvGraphicFramePr>
          <p:nvPr/>
        </p:nvGraphicFramePr>
        <p:xfrm>
          <a:off x="1258888" y="836613"/>
          <a:ext cx="4810125" cy="935037"/>
        </p:xfrm>
        <a:graphic>
          <a:graphicData uri="http://schemas.openxmlformats.org/presentationml/2006/ole">
            <p:oleObj spid="_x0000_s3075" name="Equation" r:id="rId4" imgW="2857320" imgH="444240" progId="Equation.3">
              <p:embed/>
            </p:oleObj>
          </a:graphicData>
        </a:graphic>
      </p:graphicFrame>
      <p:sp>
        <p:nvSpPr>
          <p:cNvPr id="308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3076" name="Object 16"/>
          <p:cNvGraphicFramePr>
            <a:graphicFrameLocks noChangeAspect="1"/>
          </p:cNvGraphicFramePr>
          <p:nvPr/>
        </p:nvGraphicFramePr>
        <p:xfrm>
          <a:off x="2411413" y="2205038"/>
          <a:ext cx="1655762" cy="965200"/>
        </p:xfrm>
        <a:graphic>
          <a:graphicData uri="http://schemas.openxmlformats.org/presentationml/2006/ole">
            <p:oleObj spid="_x0000_s3076" name="Equation" r:id="rId5" imgW="787400" imgH="457200" progId="Equation.3">
              <p:embed/>
            </p:oleObj>
          </a:graphicData>
        </a:graphic>
      </p:graphicFrame>
      <p:sp>
        <p:nvSpPr>
          <p:cNvPr id="30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graphicFrame>
        <p:nvGraphicFramePr>
          <p:cNvPr id="3077" name="Object 18"/>
          <p:cNvGraphicFramePr>
            <a:graphicFrameLocks noChangeAspect="1"/>
          </p:cNvGraphicFramePr>
          <p:nvPr/>
        </p:nvGraphicFramePr>
        <p:xfrm>
          <a:off x="1611313" y="4076700"/>
          <a:ext cx="5418137" cy="1512888"/>
        </p:xfrm>
        <a:graphic>
          <a:graphicData uri="http://schemas.openxmlformats.org/presentationml/2006/ole">
            <p:oleObj spid="_x0000_s3077" name="Equation" r:id="rId6" imgW="2679480" imgH="812520" progId="Equation.3">
              <p:embed/>
            </p:oleObj>
          </a:graphicData>
        </a:graphic>
      </p:graphicFrame>
      <p:graphicFrame>
        <p:nvGraphicFramePr>
          <p:cNvPr id="3078" name="Object 20"/>
          <p:cNvGraphicFramePr>
            <a:graphicFrameLocks noChangeAspect="1"/>
          </p:cNvGraphicFramePr>
          <p:nvPr>
            <p:ph sz="half" idx="2"/>
          </p:nvPr>
        </p:nvGraphicFramePr>
        <p:xfrm>
          <a:off x="3779838" y="3141663"/>
          <a:ext cx="936625" cy="547687"/>
        </p:xfrm>
        <a:graphic>
          <a:graphicData uri="http://schemas.openxmlformats.org/presentationml/2006/ole">
            <p:oleObj spid="_x0000_s3078" name="Equation" r:id="rId7" imgW="3682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717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1B149F-5BB8-426A-AB5D-CC85650A18B7}" type="slidenum">
              <a:rPr lang="fr-FR" smtClean="0"/>
              <a:pPr/>
              <a:t>5</a:t>
            </a:fld>
            <a:endParaRPr lang="fr-FR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smtClean="0">
                <a:solidFill>
                  <a:schemeClr val="hlink"/>
                </a:solidFill>
              </a:rPr>
              <a:t>Principes primaires (lois physico-chimiques)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smtClean="0">
                <a:solidFill>
                  <a:schemeClr val="accent2"/>
                </a:solidFill>
              </a:rPr>
              <a:t>Bilan de masse</a:t>
            </a:r>
          </a:p>
          <a:p>
            <a:pPr eaLnBrk="1" hangingPunct="1"/>
            <a:endParaRPr lang="fr-FR" smtClean="0">
              <a:solidFill>
                <a:schemeClr val="accent2"/>
              </a:solidFill>
            </a:endParaRPr>
          </a:p>
          <a:p>
            <a:pPr eaLnBrk="1" hangingPunct="1"/>
            <a:r>
              <a:rPr lang="fr-FR" smtClean="0">
                <a:solidFill>
                  <a:schemeClr val="accent2"/>
                </a:solidFill>
              </a:rPr>
              <a:t>Bilan d’énergie</a:t>
            </a:r>
          </a:p>
          <a:p>
            <a:pPr eaLnBrk="1" hangingPunct="1"/>
            <a:endParaRPr lang="fr-FR" smtClean="0">
              <a:solidFill>
                <a:schemeClr val="accent2"/>
              </a:solidFill>
            </a:endParaRPr>
          </a:p>
          <a:p>
            <a:pPr eaLnBrk="1" hangingPunct="1"/>
            <a:r>
              <a:rPr lang="fr-FR" smtClean="0">
                <a:solidFill>
                  <a:schemeClr val="accent2"/>
                </a:solidFill>
              </a:rPr>
              <a:t>Bilan de concentration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819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586C8D-351E-4C9C-8F87-D67685BA1EFD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fr-FR" sz="3200" smtClean="0">
                <a:solidFill>
                  <a:schemeClr val="hlink"/>
                </a:solidFill>
              </a:rPr>
              <a:t>Principes primaires (lois physico-chimiques)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800" u="sng" smtClean="0"/>
              <a:t>Lois de conservations</a:t>
            </a:r>
          </a:p>
          <a:p>
            <a:pPr eaLnBrk="1" hangingPunct="1">
              <a:buFontTx/>
              <a:buNone/>
            </a:pPr>
            <a:endParaRPr lang="fr-FR" sz="2800" u="sng" smtClean="0"/>
          </a:p>
        </p:txBody>
      </p:sp>
      <p:pic>
        <p:nvPicPr>
          <p:cNvPr id="819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268413"/>
            <a:ext cx="7920037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pied de pa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C6A75C-9747-41E8-BED4-A063BFD9D6AE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4101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noFill/>
        </p:spPr>
        <p:txBody>
          <a:bodyPr/>
          <a:lstStyle/>
          <a:p>
            <a:pPr eaLnBrk="1" hangingPunct="1"/>
            <a:r>
              <a:rPr lang="fr-FR" sz="3600" smtClean="0">
                <a:solidFill>
                  <a:schemeClr val="hlink"/>
                </a:solidFill>
              </a:rPr>
              <a:t>Principes primaires (suite)</a:t>
            </a:r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25538"/>
            <a:ext cx="8785225" cy="5000625"/>
          </a:xfrm>
        </p:spPr>
        <p:txBody>
          <a:bodyPr/>
          <a:lstStyle/>
          <a:p>
            <a:pPr eaLnBrk="1" hangingPunct="1"/>
            <a:r>
              <a:rPr lang="fr-FR" u="sng" smtClean="0">
                <a:solidFill>
                  <a:schemeClr val="accent2"/>
                </a:solidFill>
              </a:rPr>
              <a:t>Bilan de masse</a:t>
            </a:r>
          </a:p>
          <a:p>
            <a:pPr eaLnBrk="1" hangingPunct="1"/>
            <a:endParaRPr lang="fr-FR" u="sng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fr-FR" sz="2800" smtClean="0"/>
          </a:p>
          <a:p>
            <a:pPr eaLnBrk="1" hangingPunct="1"/>
            <a:endParaRPr lang="fr-FR" sz="2800" smtClean="0"/>
          </a:p>
          <a:p>
            <a:pPr eaLnBrk="1" hangingPunct="1">
              <a:buFontTx/>
              <a:buNone/>
            </a:pPr>
            <a:endParaRPr lang="fr-FR" sz="2800" smtClean="0"/>
          </a:p>
          <a:p>
            <a:pPr eaLnBrk="1" hangingPunct="1"/>
            <a:endParaRPr lang="fr-FR" sz="2800" smtClean="0"/>
          </a:p>
          <a:p>
            <a:pPr eaLnBrk="1" hangingPunct="1">
              <a:buFontTx/>
              <a:buNone/>
            </a:pPr>
            <a:endParaRPr lang="fr-FR" sz="2800" smtClean="0"/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endParaRPr lang="fr-FR" sz="2400" smtClean="0"/>
          </a:p>
          <a:p>
            <a:pPr eaLnBrk="1" hangingPunct="1">
              <a:buFontTx/>
              <a:buNone/>
            </a:pPr>
            <a:endParaRPr lang="fr-FR" sz="2400" smtClean="0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8" name="Equation" r:id="rId3" imgW="114120" imgH="215640" progId="Equation.3">
              <p:embed/>
            </p:oleObj>
          </a:graphicData>
        </a:graphic>
      </p:graphicFrame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4109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0113" y="1700213"/>
            <a:ext cx="6985000" cy="4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921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E2A220-3021-4EC1-B4A8-5251E640E4C0}" type="slidenum">
              <a:rPr lang="fr-FR" smtClean="0"/>
              <a:pPr/>
              <a:t>8</a:t>
            </a:fld>
            <a:endParaRPr lang="fr-FR" smtClean="0"/>
          </a:p>
        </p:txBody>
      </p:sp>
      <p:pic>
        <p:nvPicPr>
          <p:cNvPr id="9220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549275"/>
            <a:ext cx="8229600" cy="55768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pied de pa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Université Badji Mokhtar-Annaba  B.P.12, Annaba, 23000 Algeria </a:t>
            </a:r>
          </a:p>
          <a:p>
            <a:r>
              <a:rPr lang="en-US" smtClean="0"/>
              <a:t>Tél/Fax</a:t>
            </a:r>
            <a:r>
              <a:rPr lang="fr-FR" smtClean="0"/>
              <a:t>: (+</a:t>
            </a:r>
            <a:r>
              <a:rPr lang="en-US" smtClean="0"/>
              <a:t>213)38.87.65.65</a:t>
            </a:r>
            <a:r>
              <a:rPr lang="en-US" sz="1400" smtClean="0"/>
              <a:t>   </a:t>
            </a:r>
            <a:endParaRPr lang="fr-FR" sz="1400" smtClean="0"/>
          </a:p>
        </p:txBody>
      </p:sp>
      <p:sp>
        <p:nvSpPr>
          <p:cNvPr id="1024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751CA2-A7C1-4025-B74F-32BFCE2220A4}" type="slidenum">
              <a:rPr lang="fr-FR" smtClean="0"/>
              <a:pPr/>
              <a:t>9</a:t>
            </a:fld>
            <a:endParaRPr lang="fr-FR" smtClean="0"/>
          </a:p>
        </p:txBody>
      </p:sp>
      <p:pic>
        <p:nvPicPr>
          <p:cNvPr id="10244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620713"/>
            <a:ext cx="8229600" cy="55054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398</Words>
  <Application>Microsoft Office PowerPoint</Application>
  <PresentationFormat>Affichage à l'écran (4:3)</PresentationFormat>
  <Paragraphs>111</Paragraphs>
  <Slides>18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Arial</vt:lpstr>
      <vt:lpstr>Modèle par défaut</vt:lpstr>
      <vt:lpstr>Microsoft Equation 3.0</vt:lpstr>
      <vt:lpstr>Modélisation analytique</vt:lpstr>
      <vt:lpstr>Modèle d’espace d’état</vt:lpstr>
      <vt:lpstr>Linéarisation</vt:lpstr>
      <vt:lpstr>Diapositive 4</vt:lpstr>
      <vt:lpstr>Principes primaires (lois physico-chimiques)</vt:lpstr>
      <vt:lpstr>Principes primaires (lois physico-chimiques)</vt:lpstr>
      <vt:lpstr>Principes primaires (suite)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</vt:vector>
  </TitlesOfParts>
  <Company>ELN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SYSTEMES MULTIVARIABLES</dc:title>
  <dc:creator>PLI informatique</dc:creator>
  <cp:lastModifiedBy>Utilisateur Windows</cp:lastModifiedBy>
  <cp:revision>28</cp:revision>
  <dcterms:created xsi:type="dcterms:W3CDTF">2008-05-16T16:01:50Z</dcterms:created>
  <dcterms:modified xsi:type="dcterms:W3CDTF">2020-03-31T19:44:27Z</dcterms:modified>
</cp:coreProperties>
</file>