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67" r:id="rId3"/>
    <p:sldId id="266" r:id="rId4"/>
    <p:sldId id="268" r:id="rId5"/>
    <p:sldId id="270" r:id="rId6"/>
    <p:sldId id="257" r:id="rId7"/>
    <p:sldId id="261" r:id="rId8"/>
    <p:sldId id="258" r:id="rId9"/>
    <p:sldId id="259" r:id="rId10"/>
    <p:sldId id="260" r:id="rId11"/>
    <p:sldId id="271" r:id="rId12"/>
    <p:sldId id="262" r:id="rId13"/>
    <p:sldId id="263" r:id="rId14"/>
    <p:sldId id="272" r:id="rId15"/>
    <p:sldId id="264" r:id="rId16"/>
    <p:sldId id="265" r:id="rId17"/>
    <p:sldId id="269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5663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0E642-7D49-47ED-810E-11E249AE524B}" type="datetimeFigureOut">
              <a:rPr lang="fr-FR" smtClean="0"/>
              <a:t>25/04/2020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006F8-E4FF-4C23-9BFC-8ACC0AE183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81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006F8-E4FF-4C23-9BFC-8ACC0AE183B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71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F789F2-D7BE-41C0-9678-CCCE4FD868CE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2164ED9-2E2D-491E-88F3-E5335706ECA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63080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Solution des </a:t>
            </a:r>
            <a:r>
              <a:rPr lang="fr-FR" b="1" dirty="0" smtClean="0">
                <a:solidFill>
                  <a:schemeClr val="tx1"/>
                </a:solidFill>
              </a:rPr>
              <a:t>exercices 4, </a:t>
            </a:r>
            <a:r>
              <a:rPr lang="fr-FR" b="1" dirty="0">
                <a:solidFill>
                  <a:schemeClr val="tx1"/>
                </a:solidFill>
              </a:rPr>
              <a:t>5</a:t>
            </a:r>
            <a:r>
              <a:rPr lang="fr-FR" b="1" dirty="0" smtClean="0">
                <a:solidFill>
                  <a:schemeClr val="tx1"/>
                </a:solidFill>
              </a:rPr>
              <a:t> et </a:t>
            </a:r>
            <a:r>
              <a:rPr lang="fr-FR" b="1" dirty="0" smtClean="0">
                <a:solidFill>
                  <a:schemeClr val="tx1"/>
                </a:solidFill>
              </a:rPr>
              <a:t>6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r>
              <a:rPr lang="fr-FR" sz="1800" dirty="0" smtClean="0">
                <a:solidFill>
                  <a:schemeClr val="tx1"/>
                </a:solidFill>
              </a:rPr>
              <a:t>Réalisée par: Dr </a:t>
            </a:r>
            <a:r>
              <a:rPr lang="fr-FR" sz="1800" dirty="0" err="1" smtClean="0">
                <a:solidFill>
                  <a:schemeClr val="tx1"/>
                </a:solidFill>
              </a:rPr>
              <a:t>A.Boudjedir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r>
              <a:rPr lang="fr-FR" sz="1800" dirty="0" smtClean="0">
                <a:solidFill>
                  <a:schemeClr val="tx1"/>
                </a:solidFill>
              </a:rPr>
              <a:t>Adresse e-mail : a.boudjedir@hotmail.fr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r>
              <a:rPr lang="fr-FR" sz="1800" dirty="0" smtClean="0">
                <a:solidFill>
                  <a:schemeClr val="tx1"/>
                </a:solidFill>
              </a:rPr>
              <a:t>Chargé de cours Dr </a:t>
            </a:r>
            <a:r>
              <a:rPr lang="fr-FR" sz="1800" dirty="0" err="1" smtClean="0">
                <a:solidFill>
                  <a:schemeClr val="tx1"/>
                </a:solidFill>
              </a:rPr>
              <a:t>Hafidi</a:t>
            </a: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659355"/>
            <a:ext cx="7772400" cy="1470025"/>
          </a:xfrm>
        </p:spPr>
        <p:txBody>
          <a:bodyPr/>
          <a:lstStyle/>
          <a:p>
            <a:r>
              <a:rPr lang="fr-FR" dirty="0" smtClean="0"/>
              <a:t>TP no 5 –   Graphiques en </a:t>
            </a:r>
            <a:r>
              <a:rPr lang="fr-FR" dirty="0" err="1" smtClean="0"/>
              <a:t>Matlab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028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dirty="0" smtClean="0"/>
              <a:t>      E</a:t>
            </a:r>
            <a:r>
              <a:rPr lang="fr-FR" sz="3600" dirty="0" smtClean="0">
                <a:solidFill>
                  <a:schemeClr val="tx1"/>
                </a:solidFill>
              </a:rPr>
              <a:t>xercice 4 (suite)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972816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 startAt="2"/>
            </a:pPr>
            <a:r>
              <a:rPr lang="fr-FR" sz="1800" dirty="0" smtClean="0"/>
              <a:t> Le résultat d’exécution de ce script  est </a:t>
            </a:r>
          </a:p>
          <a:p>
            <a:pPr marL="0" indent="0" algn="just">
              <a:buNone/>
            </a:pPr>
            <a:r>
              <a:rPr lang="fr-FR" sz="1800" dirty="0"/>
              <a:t> </a:t>
            </a:r>
            <a:r>
              <a:rPr lang="fr-FR" sz="1800" dirty="0" smtClean="0"/>
              <a:t>       le suivant :</a:t>
            </a:r>
            <a:endParaRPr lang="fr-FR" sz="1800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9592" y="2618837"/>
            <a:ext cx="2904759" cy="285826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1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</a:rPr>
              <a:t>x</a:t>
            </a:r>
            <a:r>
              <a:rPr lang="fr-FR" dirty="0" smtClean="0">
                <a:solidFill>
                  <a:schemeClr val="tx1"/>
                </a:solidFill>
              </a:rPr>
              <a:t>=[0:0.01 </a:t>
            </a:r>
            <a:r>
              <a:rPr lang="fr-FR" dirty="0" smtClean="0">
                <a:solidFill>
                  <a:schemeClr val="tx1"/>
                </a:solidFill>
              </a:rPr>
              <a:t>:</a:t>
            </a:r>
            <a:r>
              <a:rPr lang="fr-FR" dirty="0" smtClean="0">
                <a:solidFill>
                  <a:schemeClr val="tx1"/>
                </a:solidFill>
              </a:rPr>
              <a:t>10]; </a:t>
            </a:r>
            <a:endParaRPr lang="fr-FR" dirty="0" smtClean="0">
              <a:solidFill>
                <a:schemeClr val="tx1"/>
              </a:solidFill>
            </a:endParaRPr>
          </a:p>
          <a:p>
            <a:pPr marL="342900" lvl="1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</a:rPr>
              <a:t>y=4*</a:t>
            </a:r>
            <a:r>
              <a:rPr lang="fr-FR" dirty="0" err="1" smtClean="0">
                <a:solidFill>
                  <a:schemeClr val="tx1"/>
                </a:solidFill>
              </a:rPr>
              <a:t>exp</a:t>
            </a:r>
            <a:r>
              <a:rPr lang="fr-FR" dirty="0" smtClean="0">
                <a:solidFill>
                  <a:schemeClr val="tx1"/>
                </a:solidFill>
              </a:rPr>
              <a:t>(-(x-5).^2/2); </a:t>
            </a:r>
          </a:p>
          <a:p>
            <a:pPr marL="342900" lvl="1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</a:rPr>
              <a:t>plot(</a:t>
            </a:r>
            <a:r>
              <a:rPr lang="fr-FR" dirty="0" err="1" smtClean="0">
                <a:solidFill>
                  <a:schemeClr val="tx1"/>
                </a:solidFill>
              </a:rPr>
              <a:t>x,y,'r</a:t>
            </a:r>
            <a:r>
              <a:rPr lang="fr-FR" dirty="0" smtClean="0">
                <a:solidFill>
                  <a:schemeClr val="tx1"/>
                </a:solidFill>
              </a:rPr>
              <a:t>*') </a:t>
            </a:r>
          </a:p>
          <a:p>
            <a:pPr marL="342900" lvl="1">
              <a:lnSpc>
                <a:spcPct val="150000"/>
              </a:lnSpc>
            </a:pPr>
            <a:r>
              <a:rPr lang="fr-FR" dirty="0" err="1" smtClean="0">
                <a:solidFill>
                  <a:schemeClr val="tx1"/>
                </a:solidFill>
              </a:rPr>
              <a:t>xlabel</a:t>
            </a:r>
            <a:r>
              <a:rPr lang="fr-FR" dirty="0" smtClean="0">
                <a:solidFill>
                  <a:schemeClr val="tx1"/>
                </a:solidFill>
              </a:rPr>
              <a:t>(‘cm’) </a:t>
            </a:r>
          </a:p>
          <a:p>
            <a:pPr marL="342900" lvl="1">
              <a:lnSpc>
                <a:spcPct val="150000"/>
              </a:lnSpc>
            </a:pPr>
            <a:r>
              <a:rPr lang="fr-FR" dirty="0" err="1" smtClean="0">
                <a:solidFill>
                  <a:schemeClr val="tx1"/>
                </a:solidFill>
              </a:rPr>
              <a:t>ylabel</a:t>
            </a:r>
            <a:r>
              <a:rPr lang="fr-FR" dirty="0" smtClean="0">
                <a:solidFill>
                  <a:schemeClr val="tx1"/>
                </a:solidFill>
              </a:rPr>
              <a:t>(‘</a:t>
            </a:r>
            <a:r>
              <a:rPr lang="fr-FR" dirty="0" err="1" smtClean="0">
                <a:solidFill>
                  <a:schemeClr val="tx1"/>
                </a:solidFill>
              </a:rPr>
              <a:t>ua</a:t>
            </a:r>
            <a:r>
              <a:rPr lang="fr-FR" dirty="0" smtClean="0">
                <a:solidFill>
                  <a:schemeClr val="tx1"/>
                </a:solidFill>
              </a:rPr>
              <a:t>’) </a:t>
            </a:r>
          </a:p>
          <a:p>
            <a:pPr marL="342900" lvl="1">
              <a:lnSpc>
                <a:spcPct val="150000"/>
              </a:lnSpc>
            </a:pPr>
            <a:r>
              <a:rPr lang="fr-FR" dirty="0" err="1" smtClean="0">
                <a:solidFill>
                  <a:schemeClr val="tx1"/>
                </a:solidFill>
              </a:rPr>
              <a:t>legend</a:t>
            </a:r>
            <a:r>
              <a:rPr lang="fr-FR" dirty="0" smtClean="0">
                <a:solidFill>
                  <a:schemeClr val="tx1"/>
                </a:solidFill>
              </a:rPr>
              <a:t>(‘loi gaussienne’) </a:t>
            </a:r>
          </a:p>
        </p:txBody>
      </p:sp>
      <p:pic>
        <p:nvPicPr>
          <p:cNvPr id="3074" name="Picture 2" descr="https://scontent-mrs2-2.xx.fbcdn.net/v/t1.15752-9/93015574_279473376378394_7559263455958532096_n.png?_nc_cat=106&amp;_nc_sid=b96e70&amp;_nc_eui2=AeG3M_eBHooD43sun3xvQqnUEaqe_qc8t4QRqp7-pzy3hDIvRWG728bFPFLncPNQXziCFMXpJYqE_Pf429AGqvPw&amp;_nc_ohc=n6v8r7g0IPgAX-OhgEb&amp;_nc_ht=scontent-mrs2-2.xx&amp;oh=a847fee32b9201d86587e4bff617ac82&amp;oe=5EB51AE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846" y="0"/>
            <a:ext cx="3942154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Bulle ronde 5"/>
          <p:cNvSpPr/>
          <p:nvPr/>
        </p:nvSpPr>
        <p:spPr>
          <a:xfrm>
            <a:off x="3897601" y="4149081"/>
            <a:ext cx="1304245" cy="1008111"/>
          </a:xfrm>
          <a:prstGeom prst="wedgeEllipseCallout">
            <a:avLst>
              <a:gd name="adj1" fmla="val 170366"/>
              <a:gd name="adj2" fmla="val -556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100" b="1" dirty="0" smtClean="0">
                <a:solidFill>
                  <a:schemeClr val="tx1"/>
                </a:solidFill>
              </a:rPr>
              <a:t>La courbe en rouge est tracée avec des  étoiles </a:t>
            </a:r>
          </a:p>
          <a:p>
            <a:pPr algn="ctr"/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5292080" y="3068960"/>
            <a:ext cx="288032" cy="72008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7049768" y="6063800"/>
            <a:ext cx="440683" cy="504056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7549442" y="548680"/>
            <a:ext cx="1330021" cy="576064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8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2348880"/>
            <a:ext cx="7772400" cy="3670920"/>
          </a:xfrm>
        </p:spPr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3600" b="1" dirty="0" smtClean="0"/>
              <a:t>Solution de l’exercice  5 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67439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7928" y="97662"/>
            <a:ext cx="7772400" cy="114300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xercice 5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7049" y="1260779"/>
            <a:ext cx="8229600" cy="1972816"/>
          </a:xfrm>
        </p:spPr>
        <p:txBody>
          <a:bodyPr>
            <a:normAutofit/>
          </a:bodyPr>
          <a:lstStyle/>
          <a:p>
            <a:pPr algn="just"/>
            <a:r>
              <a:rPr lang="fr-FR" sz="1800" dirty="0" smtClean="0"/>
              <a:t>Le  script qui représente sur un même graphique, les fonctions sin(x), cos(x), sin²(x), sin(x²) dans des couleurs différentes est le suivant :</a:t>
            </a:r>
            <a:endParaRPr lang="fr-FR" sz="18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5616" y="3068960"/>
            <a:ext cx="6840760" cy="121392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1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</a:rPr>
              <a:t>x=[-2*pi:0.01:2*pi]; </a:t>
            </a:r>
          </a:p>
          <a:p>
            <a:pPr marL="342900" lvl="1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</a:rPr>
              <a:t>plot(</a:t>
            </a:r>
            <a:r>
              <a:rPr lang="fr-FR" dirty="0" err="1" smtClean="0">
                <a:solidFill>
                  <a:srgbClr val="FF0000"/>
                </a:solidFill>
              </a:rPr>
              <a:t>x,sin</a:t>
            </a:r>
            <a:r>
              <a:rPr lang="fr-FR" dirty="0" smtClean="0">
                <a:solidFill>
                  <a:srgbClr val="FF0000"/>
                </a:solidFill>
              </a:rPr>
              <a:t>(x),'</a:t>
            </a:r>
            <a:r>
              <a:rPr lang="fr-FR" dirty="0" err="1" smtClean="0">
                <a:solidFill>
                  <a:srgbClr val="FF0000"/>
                </a:solidFill>
              </a:rPr>
              <a:t>ro</a:t>
            </a:r>
            <a:r>
              <a:rPr lang="fr-FR" dirty="0" smtClean="0">
                <a:solidFill>
                  <a:srgbClr val="FF0000"/>
                </a:solidFill>
              </a:rPr>
              <a:t>'</a:t>
            </a:r>
            <a:r>
              <a:rPr lang="fr-FR" dirty="0" smtClean="0">
                <a:solidFill>
                  <a:schemeClr val="tx1"/>
                </a:solidFill>
              </a:rPr>
              <a:t>,  </a:t>
            </a:r>
            <a:r>
              <a:rPr lang="fr-FR" dirty="0" err="1" smtClean="0">
                <a:solidFill>
                  <a:srgbClr val="00B050"/>
                </a:solidFill>
              </a:rPr>
              <a:t>x,cos</a:t>
            </a:r>
            <a:r>
              <a:rPr lang="fr-FR" dirty="0" smtClean="0">
                <a:solidFill>
                  <a:srgbClr val="00B050"/>
                </a:solidFill>
              </a:rPr>
              <a:t>(x),'g.'</a:t>
            </a:r>
            <a:r>
              <a:rPr lang="fr-FR" dirty="0" smtClean="0">
                <a:solidFill>
                  <a:schemeClr val="tx1"/>
                </a:solidFill>
              </a:rPr>
              <a:t>,  </a:t>
            </a:r>
            <a:r>
              <a:rPr lang="fr-FR" dirty="0" smtClean="0">
                <a:solidFill>
                  <a:srgbClr val="945663"/>
                </a:solidFill>
              </a:rPr>
              <a:t>x,(sin(x)).^2,'ms'</a:t>
            </a:r>
            <a:r>
              <a:rPr lang="fr-FR" dirty="0" smtClean="0">
                <a:solidFill>
                  <a:schemeClr val="tx1"/>
                </a:solidFill>
              </a:rPr>
              <a:t>,  </a:t>
            </a:r>
            <a:r>
              <a:rPr lang="fr-FR" dirty="0" err="1" smtClean="0">
                <a:solidFill>
                  <a:srgbClr val="0070C0"/>
                </a:solidFill>
              </a:rPr>
              <a:t>x,sin</a:t>
            </a:r>
            <a:r>
              <a:rPr lang="fr-FR" dirty="0" smtClean="0">
                <a:solidFill>
                  <a:srgbClr val="0070C0"/>
                </a:solidFill>
              </a:rPr>
              <a:t>(x.^2),'bd'</a:t>
            </a:r>
            <a:r>
              <a:rPr lang="fr-FR" dirty="0" smtClean="0">
                <a:solidFill>
                  <a:schemeClr val="tx1"/>
                </a:solidFill>
              </a:rPr>
              <a:t>) ;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91514" y="4838337"/>
            <a:ext cx="1860206" cy="1152128"/>
          </a:xfrm>
          <a:prstGeom prst="wedgeRoundRectCallout">
            <a:avLst>
              <a:gd name="adj1" fmla="val 76443"/>
              <a:gd name="adj2" fmla="val -118759"/>
              <a:gd name="adj3" fmla="val 16667"/>
            </a:avLst>
          </a:prstGeom>
          <a:solidFill>
            <a:srgbClr val="FF0000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La commande plot trace la courbe  de sin(x)  en rouge  r avec  les points de la courbe sous forme des cercles o 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6058480" y="1822754"/>
            <a:ext cx="2736304" cy="1190786"/>
          </a:xfrm>
          <a:prstGeom prst="wedgeRoundRectCallout">
            <a:avLst>
              <a:gd name="adj1" fmla="val -146853"/>
              <a:gd name="adj2" fmla="val 92405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On commence par </a:t>
            </a:r>
            <a:r>
              <a:rPr lang="fr-FR" sz="1400" b="1" dirty="0" smtClean="0">
                <a:solidFill>
                  <a:schemeClr val="bg1"/>
                </a:solidFill>
              </a:rPr>
              <a:t>la création d’un </a:t>
            </a:r>
            <a:r>
              <a:rPr lang="fr-FR" sz="1400" b="1" dirty="0" smtClean="0">
                <a:solidFill>
                  <a:schemeClr val="bg1"/>
                </a:solidFill>
              </a:rPr>
              <a:t>vecteur x de valeurs </a:t>
            </a:r>
            <a:r>
              <a:rPr lang="fr-FR" sz="1400" b="1" dirty="0" err="1" smtClean="0">
                <a:solidFill>
                  <a:schemeClr val="bg1"/>
                </a:solidFill>
              </a:rPr>
              <a:t>équi</a:t>
            </a:r>
            <a:r>
              <a:rPr lang="fr-FR" sz="1400" b="1" dirty="0" smtClean="0">
                <a:solidFill>
                  <a:schemeClr val="bg1"/>
                </a:solidFill>
              </a:rPr>
              <a:t>-réparties entre -2pi et 2pi avec un pas par exemple de 0.01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267744" y="4869160"/>
            <a:ext cx="1899568" cy="1152128"/>
          </a:xfrm>
          <a:prstGeom prst="wedgeRoundRectCallout">
            <a:avLst>
              <a:gd name="adj1" fmla="val 17145"/>
              <a:gd name="adj2" fmla="val -121164"/>
              <a:gd name="adj3" fmla="val 16667"/>
            </a:avLst>
          </a:prstGeom>
          <a:solidFill>
            <a:srgbClr val="92D050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La commande plot trace la deuxième courbe  de cos(x)  en vert g  avec  les points de la courbe sous forme des points .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4535640" y="4869160"/>
            <a:ext cx="1976862" cy="1152128"/>
          </a:xfrm>
          <a:prstGeom prst="wedgeRoundRectCallout">
            <a:avLst>
              <a:gd name="adj1" fmla="val -9690"/>
              <a:gd name="adj2" fmla="val -119962"/>
              <a:gd name="adj3" fmla="val 16667"/>
            </a:avLst>
          </a:prstGeom>
          <a:solidFill>
            <a:srgbClr val="945663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La commande plot trace la troisième courbe  de sin²(x)  en rouge violacé vif </a:t>
            </a:r>
            <a:r>
              <a:rPr lang="fr-FR" sz="1200" b="1" dirty="0">
                <a:solidFill>
                  <a:schemeClr val="tx1"/>
                </a:solidFill>
              </a:rPr>
              <a:t>m</a:t>
            </a:r>
            <a:r>
              <a:rPr lang="fr-FR" sz="1200" b="1" dirty="0" smtClean="0">
                <a:solidFill>
                  <a:schemeClr val="tx1"/>
                </a:solidFill>
              </a:rPr>
              <a:t>  avec  les points de la courbe sous forme des carrés s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6879179" y="4869160"/>
            <a:ext cx="1927627" cy="1152128"/>
          </a:xfrm>
          <a:prstGeom prst="wedgeRoundRectCallout">
            <a:avLst>
              <a:gd name="adj1" fmla="val -64263"/>
              <a:gd name="adj2" fmla="val -122366"/>
              <a:gd name="adj3" fmla="val 16667"/>
            </a:avLst>
          </a:prstGeom>
          <a:solidFill>
            <a:srgbClr val="0070C0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La commande plot trace la dernière courbe  de sin (x²)  en bleu b avec  les points de la courbe sous forme des losanges d.</a:t>
            </a:r>
          </a:p>
        </p:txBody>
      </p:sp>
    </p:spTree>
    <p:extLst>
      <p:ext uri="{BB962C8B-B14F-4D97-AF65-F5344CB8AC3E}">
        <p14:creationId xmlns:p14="http://schemas.microsoft.com/office/powerpoint/2010/main" val="284649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xercice 5 ( suite)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9669" y="809911"/>
            <a:ext cx="8229600" cy="1972816"/>
          </a:xfrm>
        </p:spPr>
        <p:txBody>
          <a:bodyPr>
            <a:normAutofit/>
          </a:bodyPr>
          <a:lstStyle/>
          <a:p>
            <a:pPr algn="just"/>
            <a:r>
              <a:rPr lang="fr-FR" sz="1800" dirty="0" smtClean="0"/>
              <a:t>Le résultat d’exécution de ce script  est le suivant</a:t>
            </a:r>
            <a:endParaRPr lang="fr-FR" sz="18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5616" y="1236882"/>
            <a:ext cx="6480720" cy="1256014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1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</a:rPr>
              <a:t>x=[-2*pi:0.01:2*pi]; </a:t>
            </a:r>
          </a:p>
          <a:p>
            <a:pPr marL="342900" lvl="1">
              <a:lnSpc>
                <a:spcPct val="150000"/>
              </a:lnSpc>
            </a:pPr>
            <a:r>
              <a:rPr lang="fr-FR" dirty="0">
                <a:solidFill>
                  <a:schemeClr val="tx1"/>
                </a:solidFill>
              </a:rPr>
              <a:t>plot(</a:t>
            </a:r>
            <a:r>
              <a:rPr lang="fr-FR" dirty="0" err="1">
                <a:solidFill>
                  <a:srgbClr val="FF0000"/>
                </a:solidFill>
              </a:rPr>
              <a:t>x,sin</a:t>
            </a:r>
            <a:r>
              <a:rPr lang="fr-FR" dirty="0">
                <a:solidFill>
                  <a:srgbClr val="FF0000"/>
                </a:solidFill>
              </a:rPr>
              <a:t>(x),'</a:t>
            </a:r>
            <a:r>
              <a:rPr lang="fr-FR" dirty="0" err="1">
                <a:solidFill>
                  <a:srgbClr val="FF0000"/>
                </a:solidFill>
              </a:rPr>
              <a:t>ro</a:t>
            </a:r>
            <a:r>
              <a:rPr lang="fr-FR" dirty="0">
                <a:solidFill>
                  <a:srgbClr val="FF0000"/>
                </a:solidFill>
              </a:rPr>
              <a:t>'</a:t>
            </a:r>
            <a:r>
              <a:rPr lang="fr-FR" dirty="0">
                <a:solidFill>
                  <a:schemeClr val="tx1"/>
                </a:solidFill>
              </a:rPr>
              <a:t>,  </a:t>
            </a:r>
            <a:r>
              <a:rPr lang="fr-FR" dirty="0" err="1">
                <a:solidFill>
                  <a:srgbClr val="00B050"/>
                </a:solidFill>
              </a:rPr>
              <a:t>x,cos</a:t>
            </a:r>
            <a:r>
              <a:rPr lang="fr-FR" dirty="0">
                <a:solidFill>
                  <a:srgbClr val="00B050"/>
                </a:solidFill>
              </a:rPr>
              <a:t>(x),'g.'</a:t>
            </a:r>
            <a:r>
              <a:rPr lang="fr-FR" dirty="0">
                <a:solidFill>
                  <a:schemeClr val="tx1"/>
                </a:solidFill>
              </a:rPr>
              <a:t>,  </a:t>
            </a:r>
            <a:r>
              <a:rPr lang="fr-FR" dirty="0">
                <a:solidFill>
                  <a:srgbClr val="945663"/>
                </a:solidFill>
              </a:rPr>
              <a:t>x,(sin(x)).^2,'ms'</a:t>
            </a:r>
            <a:r>
              <a:rPr lang="fr-FR" dirty="0">
                <a:solidFill>
                  <a:schemeClr val="tx1"/>
                </a:solidFill>
              </a:rPr>
              <a:t>,  </a:t>
            </a:r>
            <a:r>
              <a:rPr lang="fr-FR" dirty="0" err="1">
                <a:solidFill>
                  <a:srgbClr val="0070C0"/>
                </a:solidFill>
              </a:rPr>
              <a:t>x,sin</a:t>
            </a:r>
            <a:r>
              <a:rPr lang="fr-FR" dirty="0">
                <a:solidFill>
                  <a:srgbClr val="0070C0"/>
                </a:solidFill>
              </a:rPr>
              <a:t>(x.^2),'bd</a:t>
            </a:r>
            <a:r>
              <a:rPr lang="fr-FR" dirty="0">
                <a:solidFill>
                  <a:srgbClr val="996633"/>
                </a:solidFill>
              </a:rPr>
              <a:t>'</a:t>
            </a:r>
            <a:r>
              <a:rPr lang="fr-FR" dirty="0">
                <a:solidFill>
                  <a:schemeClr val="tx1"/>
                </a:solidFill>
              </a:rPr>
              <a:t>);</a:t>
            </a:r>
            <a:endParaRPr lang="fr-FR" dirty="0" smtClean="0">
              <a:solidFill>
                <a:schemeClr val="tx1"/>
              </a:solidFill>
            </a:endParaRPr>
          </a:p>
        </p:txBody>
      </p:sp>
      <p:pic>
        <p:nvPicPr>
          <p:cNvPr id="4098" name="Picture 2" descr="https://scontent-mrs2-2.xx.fbcdn.net/v/t1.15752-9/92843087_540144823604412_7532546882476703744_n.png?_nc_cat=102&amp;_nc_sid=b96e70&amp;_nc_eui2=AeHhBy3p1aGY92uCCvDtQtG-O7o7sVvNzJQ7ujuxW83MlGy8htUmO9PDuusQejFJml0vwm_AzF848G_39f-pGFx6&amp;_nc_ohc=SnpPQhIJkzsAX8QOPXw&amp;_nc_ht=scontent-mrs2-2.xx&amp;oh=2ffd1ca314523c8e451257990b88ca2c&amp;oe=5EB738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531" y="2708920"/>
            <a:ext cx="9144000" cy="428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95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2348880"/>
            <a:ext cx="7772400" cy="3670920"/>
          </a:xfrm>
        </p:spPr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3600" b="1" dirty="0" smtClean="0"/>
              <a:t>Solution de l’exercice  6 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67439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xercice 6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108719"/>
          </a:xfrm>
        </p:spPr>
        <p:txBody>
          <a:bodyPr>
            <a:normAutofit/>
          </a:bodyPr>
          <a:lstStyle/>
          <a:p>
            <a:pPr algn="just"/>
            <a:r>
              <a:rPr lang="fr-FR" sz="1800" dirty="0" smtClean="0"/>
              <a:t>Le script  qui permet de tracer sur l’intervalle [−5,5] la fonction x²cos(x) en trait plein bleu et la fonction </a:t>
            </a:r>
            <a:r>
              <a:rPr lang="fr-FR" sz="1800" dirty="0" err="1" smtClean="0"/>
              <a:t>xcos</a:t>
            </a:r>
            <a:r>
              <a:rPr lang="fr-FR" sz="1800" dirty="0" smtClean="0"/>
              <a:t>(x )en trait pointillé rouge est le suivant :</a:t>
            </a:r>
          </a:p>
        </p:txBody>
      </p:sp>
      <p:sp>
        <p:nvSpPr>
          <p:cNvPr id="5" name="Rectangle 4"/>
          <p:cNvSpPr/>
          <p:nvPr/>
        </p:nvSpPr>
        <p:spPr>
          <a:xfrm>
            <a:off x="827584" y="3068960"/>
            <a:ext cx="3312368" cy="177833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1">
              <a:lnSpc>
                <a:spcPct val="150000"/>
              </a:lnSpc>
            </a:pPr>
            <a:r>
              <a:rPr lang="es-ES" dirty="0" smtClean="0">
                <a:solidFill>
                  <a:schemeClr val="tx1"/>
                </a:solidFill>
              </a:rPr>
              <a:t>x = [-5:0.01:5]; </a:t>
            </a:r>
          </a:p>
          <a:p>
            <a:pPr marL="342900" lvl="1">
              <a:lnSpc>
                <a:spcPct val="150000"/>
              </a:lnSpc>
            </a:pPr>
            <a:r>
              <a:rPr lang="es-ES" dirty="0" smtClean="0">
                <a:solidFill>
                  <a:schemeClr val="tx1"/>
                </a:solidFill>
              </a:rPr>
              <a:t>y = x.^2.*</a:t>
            </a:r>
            <a:r>
              <a:rPr lang="es-ES" dirty="0" err="1" smtClean="0">
                <a:solidFill>
                  <a:schemeClr val="tx1"/>
                </a:solidFill>
              </a:rPr>
              <a:t>cos</a:t>
            </a:r>
            <a:r>
              <a:rPr lang="es-ES" dirty="0" smtClean="0">
                <a:solidFill>
                  <a:schemeClr val="tx1"/>
                </a:solidFill>
              </a:rPr>
              <a:t>(x);</a:t>
            </a:r>
          </a:p>
          <a:p>
            <a:pPr marL="342900" lvl="1">
              <a:lnSpc>
                <a:spcPct val="150000"/>
              </a:lnSpc>
            </a:pPr>
            <a:r>
              <a:rPr lang="es-ES" dirty="0" smtClean="0">
                <a:solidFill>
                  <a:schemeClr val="tx1"/>
                </a:solidFill>
              </a:rPr>
              <a:t>z = x.*</a:t>
            </a:r>
            <a:r>
              <a:rPr lang="es-ES" dirty="0" err="1" smtClean="0">
                <a:solidFill>
                  <a:schemeClr val="tx1"/>
                </a:solidFill>
              </a:rPr>
              <a:t>cos</a:t>
            </a:r>
            <a:r>
              <a:rPr lang="es-ES" dirty="0" smtClean="0">
                <a:solidFill>
                  <a:schemeClr val="tx1"/>
                </a:solidFill>
              </a:rPr>
              <a:t>(x); </a:t>
            </a:r>
          </a:p>
          <a:p>
            <a:pPr marL="342900" lvl="1">
              <a:lnSpc>
                <a:spcPct val="150000"/>
              </a:lnSpc>
            </a:pPr>
            <a:r>
              <a:rPr lang="es-ES" dirty="0" err="1" smtClean="0">
                <a:solidFill>
                  <a:schemeClr val="tx1"/>
                </a:solidFill>
              </a:rPr>
              <a:t>plot</a:t>
            </a:r>
            <a:r>
              <a:rPr lang="es-ES" dirty="0" smtClean="0">
                <a:solidFill>
                  <a:schemeClr val="tx1"/>
                </a:solidFill>
              </a:rPr>
              <a:t>(</a:t>
            </a:r>
            <a:r>
              <a:rPr lang="es-ES" dirty="0" err="1" smtClean="0">
                <a:solidFill>
                  <a:schemeClr val="tx1"/>
                </a:solidFill>
              </a:rPr>
              <a:t>x,y,</a:t>
            </a:r>
            <a:r>
              <a:rPr lang="es-ES" b="1" dirty="0" err="1" smtClean="0">
                <a:solidFill>
                  <a:srgbClr val="0070C0"/>
                </a:solidFill>
              </a:rPr>
              <a:t>’b</a:t>
            </a:r>
            <a:r>
              <a:rPr lang="es-ES" b="1" dirty="0" smtClean="0">
                <a:solidFill>
                  <a:srgbClr val="0070C0"/>
                </a:solidFill>
              </a:rPr>
              <a:t>-</a:t>
            </a:r>
            <a:r>
              <a:rPr lang="es-ES" b="1" dirty="0" smtClean="0">
                <a:solidFill>
                  <a:srgbClr val="0070C0"/>
                </a:solidFill>
              </a:rPr>
              <a:t>’,    </a:t>
            </a:r>
            <a:r>
              <a:rPr lang="es-ES" dirty="0" err="1" smtClean="0">
                <a:solidFill>
                  <a:schemeClr val="tx1"/>
                </a:solidFill>
              </a:rPr>
              <a:t>x,z</a:t>
            </a:r>
            <a:r>
              <a:rPr lang="es-ES" dirty="0" err="1" smtClean="0">
                <a:solidFill>
                  <a:schemeClr val="tx1"/>
                </a:solidFill>
              </a:rPr>
              <a:t>,</a:t>
            </a:r>
            <a:r>
              <a:rPr lang="es-ES" b="1" dirty="0" err="1" smtClean="0">
                <a:solidFill>
                  <a:srgbClr val="FF0000"/>
                </a:solidFill>
              </a:rPr>
              <a:t>’r</a:t>
            </a:r>
            <a:r>
              <a:rPr lang="es-ES" b="1" dirty="0" smtClean="0">
                <a:solidFill>
                  <a:srgbClr val="FF0000"/>
                </a:solidFill>
              </a:rPr>
              <a:t>:’</a:t>
            </a:r>
            <a:r>
              <a:rPr lang="es-ES" dirty="0" smtClean="0">
                <a:solidFill>
                  <a:schemeClr val="tx1"/>
                </a:solidFill>
              </a:rPr>
              <a:t>); </a:t>
            </a: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6047779" y="2473567"/>
            <a:ext cx="2763596" cy="1190786"/>
          </a:xfrm>
          <a:prstGeom prst="wedgeRoundRectCallout">
            <a:avLst>
              <a:gd name="adj1" fmla="val -171678"/>
              <a:gd name="adj2" fmla="val 26087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On commence par </a:t>
            </a:r>
            <a:r>
              <a:rPr lang="fr-FR" sz="1400" b="1" dirty="0" smtClean="0">
                <a:solidFill>
                  <a:schemeClr val="bg1"/>
                </a:solidFill>
              </a:rPr>
              <a:t>la création  d’un </a:t>
            </a:r>
            <a:r>
              <a:rPr lang="fr-FR" sz="1400" b="1" dirty="0" smtClean="0">
                <a:solidFill>
                  <a:schemeClr val="bg1"/>
                </a:solidFill>
              </a:rPr>
              <a:t>vecteur x de valeurs </a:t>
            </a:r>
            <a:r>
              <a:rPr lang="fr-FR" sz="1400" b="1" dirty="0" err="1" smtClean="0">
                <a:solidFill>
                  <a:schemeClr val="bg1"/>
                </a:solidFill>
              </a:rPr>
              <a:t>équi</a:t>
            </a:r>
            <a:r>
              <a:rPr lang="fr-FR" sz="1400" b="1" dirty="0" smtClean="0">
                <a:solidFill>
                  <a:schemeClr val="bg1"/>
                </a:solidFill>
              </a:rPr>
              <a:t>-réparties entre –5 et 5 avec un pas par exemple de 0.01 ( on peut changer le pas)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66035" y="4271232"/>
            <a:ext cx="1860206" cy="1318008"/>
          </a:xfrm>
          <a:prstGeom prst="wedgeRoundRectCallout">
            <a:avLst>
              <a:gd name="adj1" fmla="val -204677"/>
              <a:gd name="adj2" fmla="val -19344"/>
              <a:gd name="adj3" fmla="val 16667"/>
            </a:avLst>
          </a:prstGeom>
          <a:solidFill>
            <a:srgbClr val="FF0000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La commande plot trace la courbe  de z en trait pointillé rouge. </a:t>
            </a:r>
          </a:p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Le paramètre  </a:t>
            </a:r>
            <a:r>
              <a:rPr lang="fr-FR" sz="1200" b="1" smtClean="0">
                <a:solidFill>
                  <a:schemeClr val="tx1"/>
                </a:solidFill>
              </a:rPr>
              <a:t>‘</a:t>
            </a:r>
            <a:r>
              <a:rPr lang="fr-FR" sz="1200" b="1" smtClean="0">
                <a:solidFill>
                  <a:schemeClr val="tx1"/>
                </a:solidFill>
              </a:rPr>
              <a:t>r:‘ </a:t>
            </a:r>
            <a:r>
              <a:rPr lang="fr-FR" sz="1200" b="1" dirty="0" smtClean="0">
                <a:solidFill>
                  <a:schemeClr val="tx1"/>
                </a:solidFill>
              </a:rPr>
              <a:t>indique rouge et pointillé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979712" y="5358140"/>
            <a:ext cx="1860206" cy="1318008"/>
          </a:xfrm>
          <a:prstGeom prst="wedgeRoundRectCallout">
            <a:avLst>
              <a:gd name="adj1" fmla="val -39566"/>
              <a:gd name="adj2" fmla="val -99787"/>
              <a:gd name="adj3" fmla="val 16667"/>
            </a:avLst>
          </a:prstGeom>
          <a:solidFill>
            <a:srgbClr val="00B0F0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La commande plot trace la courbe  de y  en trait plein bleu. </a:t>
            </a:r>
          </a:p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Le paramètre  ‘b-‘ indique bleu et plein</a:t>
            </a:r>
          </a:p>
        </p:txBody>
      </p:sp>
    </p:spTree>
    <p:extLst>
      <p:ext uri="{BB962C8B-B14F-4D97-AF65-F5344CB8AC3E}">
        <p14:creationId xmlns:p14="http://schemas.microsoft.com/office/powerpoint/2010/main" val="106209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0668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xercice 6 (suite)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39971"/>
            <a:ext cx="8229600" cy="1972816"/>
          </a:xfrm>
        </p:spPr>
        <p:txBody>
          <a:bodyPr>
            <a:normAutofit/>
          </a:bodyPr>
          <a:lstStyle/>
          <a:p>
            <a:pPr algn="just"/>
            <a:r>
              <a:rPr lang="fr-FR" sz="1800" dirty="0" smtClean="0"/>
              <a:t>Le résultat d’exécution de ce script  est le suivant</a:t>
            </a:r>
            <a:endParaRPr lang="fr-FR" sz="18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24449" y="1703541"/>
            <a:ext cx="3711690" cy="12068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1"/>
            <a:r>
              <a:rPr lang="es-ES" dirty="0" smtClean="0">
                <a:solidFill>
                  <a:schemeClr val="tx1"/>
                </a:solidFill>
              </a:rPr>
              <a:t>x = [-5:0.01:5]; </a:t>
            </a:r>
          </a:p>
          <a:p>
            <a:pPr marL="342900" lvl="1"/>
            <a:r>
              <a:rPr lang="es-ES" dirty="0" smtClean="0">
                <a:solidFill>
                  <a:schemeClr val="tx1"/>
                </a:solidFill>
              </a:rPr>
              <a:t>y = x.^2.*</a:t>
            </a:r>
            <a:r>
              <a:rPr lang="es-ES" dirty="0" err="1" smtClean="0">
                <a:solidFill>
                  <a:schemeClr val="tx1"/>
                </a:solidFill>
              </a:rPr>
              <a:t>cos</a:t>
            </a:r>
            <a:r>
              <a:rPr lang="es-ES" dirty="0" smtClean="0">
                <a:solidFill>
                  <a:schemeClr val="tx1"/>
                </a:solidFill>
              </a:rPr>
              <a:t>(x); z = x.*</a:t>
            </a:r>
            <a:r>
              <a:rPr lang="es-ES" dirty="0" err="1" smtClean="0">
                <a:solidFill>
                  <a:schemeClr val="tx1"/>
                </a:solidFill>
              </a:rPr>
              <a:t>cos</a:t>
            </a:r>
            <a:r>
              <a:rPr lang="es-ES" dirty="0" smtClean="0">
                <a:solidFill>
                  <a:schemeClr val="tx1"/>
                </a:solidFill>
              </a:rPr>
              <a:t>(x); </a:t>
            </a:r>
          </a:p>
          <a:p>
            <a:pPr marL="342900" lvl="1"/>
            <a:r>
              <a:rPr lang="es-ES" dirty="0" err="1" smtClean="0">
                <a:solidFill>
                  <a:schemeClr val="tx1"/>
                </a:solidFill>
              </a:rPr>
              <a:t>plot</a:t>
            </a:r>
            <a:r>
              <a:rPr lang="es-ES" dirty="0" smtClean="0">
                <a:solidFill>
                  <a:schemeClr val="tx1"/>
                </a:solidFill>
              </a:rPr>
              <a:t>(</a:t>
            </a:r>
            <a:r>
              <a:rPr lang="es-ES" dirty="0" err="1" smtClean="0">
                <a:solidFill>
                  <a:schemeClr val="tx1"/>
                </a:solidFill>
              </a:rPr>
              <a:t>x,y,’b-’,x,z,’r</a:t>
            </a:r>
            <a:r>
              <a:rPr lang="es-ES" dirty="0" smtClean="0">
                <a:solidFill>
                  <a:schemeClr val="tx1"/>
                </a:solidFill>
              </a:rPr>
              <a:t>:’); </a:t>
            </a:r>
            <a:endParaRPr lang="fr-FR" dirty="0" smtClean="0">
              <a:solidFill>
                <a:schemeClr val="tx1"/>
              </a:solidFill>
            </a:endParaRPr>
          </a:p>
        </p:txBody>
      </p:sp>
      <p:pic>
        <p:nvPicPr>
          <p:cNvPr id="5122" name="Picture 2" descr="https://scontent-mrs2-1.xx.fbcdn.net/v/t1.15752-9/92718656_244231540053685_3949974133848145920_n.png?_nc_cat=108&amp;_nc_sid=b96e70&amp;_nc_eui2=AeFsJHQ0X110xCOkkH-Q3SZ55GE8q1E0oLrkYTyrUTSgugZ6A2eav0JMJCRWi1jzBWhOCT3PbnAufSnbqpt8Mtru&amp;_nc_ohc=EYrh5SIQNTEAX8sopKm&amp;_nc_ht=scontent-mrs2-1.xx&amp;oh=1880f4121f8f6c8c90127fe42257c1d0&amp;oe=5EB757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75088"/>
            <a:ext cx="8856984" cy="3694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29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b="1" dirty="0" smtClean="0"/>
          </a:p>
          <a:p>
            <a:pPr marL="0" indent="0" algn="ctr">
              <a:buNone/>
            </a:pPr>
            <a:endParaRPr lang="fr-FR" b="1" dirty="0"/>
          </a:p>
          <a:p>
            <a:pPr marL="0" indent="0" algn="ctr">
              <a:buNone/>
            </a:pPr>
            <a:r>
              <a:rPr lang="fr-FR" b="1" dirty="0" smtClean="0"/>
              <a:t>Merci pour votre attention</a:t>
            </a:r>
          </a:p>
          <a:p>
            <a:pPr marL="0" indent="0" algn="ctr">
              <a:buNone/>
            </a:pPr>
            <a:endParaRPr lang="fr-FR" sz="2800" b="1" dirty="0" smtClean="0"/>
          </a:p>
          <a:p>
            <a:pPr marL="0" indent="0" algn="ctr">
              <a:buNone/>
            </a:pPr>
            <a:r>
              <a:rPr lang="fr-FR" sz="2800" b="1" dirty="0" smtClean="0"/>
              <a:t>Adresse </a:t>
            </a:r>
            <a:r>
              <a:rPr lang="fr-FR" sz="2800" b="1" dirty="0"/>
              <a:t>e-mail : </a:t>
            </a:r>
            <a:endParaRPr lang="fr-FR" sz="2800" b="1" dirty="0" smtClean="0"/>
          </a:p>
          <a:p>
            <a:pPr marL="0" indent="0" algn="ctr">
              <a:buNone/>
            </a:pPr>
            <a:r>
              <a:rPr lang="fr-FR" sz="2800" b="1" dirty="0" smtClean="0"/>
              <a:t>a.boudjedir@hotmail.fr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00749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 peu de cours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572000"/>
          </a:xfrm>
        </p:spPr>
        <p:txBody>
          <a:bodyPr/>
          <a:lstStyle/>
          <a:p>
            <a:pPr algn="just"/>
            <a:r>
              <a:rPr lang="fr-FR" dirty="0" smtClean="0"/>
              <a:t>La </a:t>
            </a:r>
            <a:r>
              <a:rPr lang="fr-FR" dirty="0"/>
              <a:t>commande </a:t>
            </a:r>
            <a:r>
              <a:rPr lang="fr-FR" dirty="0">
                <a:solidFill>
                  <a:srgbClr val="FF0000"/>
                </a:solidFill>
              </a:rPr>
              <a:t>plot</a:t>
            </a:r>
            <a:r>
              <a:rPr lang="fr-FR" dirty="0"/>
              <a:t> permet de tracer un ensemble de points de coordonnées (xi , yi)  </a:t>
            </a:r>
            <a:endParaRPr lang="fr-FR" dirty="0" smtClean="0"/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La </a:t>
            </a:r>
            <a:r>
              <a:rPr lang="fr-FR" dirty="0"/>
              <a:t>syntaxe est </a:t>
            </a:r>
            <a:r>
              <a:rPr lang="fr-FR" dirty="0">
                <a:solidFill>
                  <a:srgbClr val="FF0000"/>
                </a:solidFill>
              </a:rPr>
              <a:t>plot(</a:t>
            </a:r>
            <a:r>
              <a:rPr lang="fr-FR" dirty="0" err="1">
                <a:solidFill>
                  <a:srgbClr val="FF0000"/>
                </a:solidFill>
              </a:rPr>
              <a:t>x,y</a:t>
            </a:r>
            <a:r>
              <a:rPr lang="fr-FR" dirty="0">
                <a:solidFill>
                  <a:srgbClr val="FF0000"/>
                </a:solidFill>
              </a:rPr>
              <a:t>) </a:t>
            </a:r>
            <a:r>
              <a:rPr lang="fr-FR" dirty="0" smtClean="0"/>
              <a:t>où</a:t>
            </a:r>
          </a:p>
          <a:p>
            <a:pPr lvl="1" algn="just">
              <a:buFont typeface="Wingdings" pitchFamily="2" charset="2"/>
              <a:buChar char="§"/>
            </a:pPr>
            <a:r>
              <a:rPr lang="fr-FR" sz="1800" dirty="0" smtClean="0"/>
              <a:t>x </a:t>
            </a:r>
            <a:r>
              <a:rPr lang="fr-FR" sz="1800" dirty="0"/>
              <a:t>est le vecteur contenant les valeurs xi en </a:t>
            </a:r>
            <a:r>
              <a:rPr lang="fr-FR" sz="1800" dirty="0" smtClean="0"/>
              <a:t>abscisse</a:t>
            </a:r>
          </a:p>
          <a:p>
            <a:pPr lvl="1" algn="just">
              <a:buFont typeface="Wingdings" pitchFamily="2" charset="2"/>
              <a:buChar char="§"/>
            </a:pPr>
            <a:r>
              <a:rPr lang="fr-FR" sz="1800" dirty="0" smtClean="0"/>
              <a:t>y </a:t>
            </a:r>
            <a:r>
              <a:rPr lang="fr-FR" sz="1800" dirty="0"/>
              <a:t>est le vecteur contenant les valeurs yi en </a:t>
            </a:r>
            <a:r>
              <a:rPr lang="fr-FR" sz="1800" dirty="0" smtClean="0"/>
              <a:t>ordonnée</a:t>
            </a:r>
          </a:p>
          <a:p>
            <a:pPr lvl="1" algn="just">
              <a:buFont typeface="Wingdings" pitchFamily="2" charset="2"/>
              <a:buChar char="§"/>
            </a:pPr>
            <a:r>
              <a:rPr lang="fr-FR" sz="1800" dirty="0">
                <a:solidFill>
                  <a:srgbClr val="FF0000"/>
                </a:solidFill>
              </a:rPr>
              <a:t>Attention : les vecteurs x et y doivent être de même dimension mais il peut s'agir de vecteurs lignes ou colonnes</a:t>
            </a:r>
          </a:p>
        </p:txBody>
      </p:sp>
    </p:spTree>
    <p:extLst>
      <p:ext uri="{BB962C8B-B14F-4D97-AF65-F5344CB8AC3E}">
        <p14:creationId xmlns:p14="http://schemas.microsoft.com/office/powerpoint/2010/main" val="384497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 peu de cours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654272"/>
            <a:ext cx="7772400" cy="4572000"/>
          </a:xfrm>
        </p:spPr>
        <p:txBody>
          <a:bodyPr/>
          <a:lstStyle/>
          <a:p>
            <a:pPr algn="just"/>
            <a:r>
              <a:rPr lang="fr-FR" dirty="0"/>
              <a:t>On peut spécifier à MATLAB </a:t>
            </a:r>
            <a:r>
              <a:rPr lang="fr-FR" dirty="0" smtClean="0"/>
              <a:t>:</a:t>
            </a:r>
          </a:p>
          <a:p>
            <a:pPr lvl="1" algn="just">
              <a:buFont typeface="Wingdings" pitchFamily="2" charset="2"/>
              <a:buChar char="§"/>
            </a:pPr>
            <a:r>
              <a:rPr lang="fr-FR" sz="1800" dirty="0" smtClean="0"/>
              <a:t>quelle </a:t>
            </a:r>
            <a:r>
              <a:rPr lang="fr-FR" sz="1800" dirty="0"/>
              <a:t>doit être la couleur d'une courbe, </a:t>
            </a:r>
            <a:endParaRPr lang="fr-FR" sz="1800" dirty="0" smtClean="0"/>
          </a:p>
          <a:p>
            <a:pPr lvl="1" algn="just">
              <a:buFont typeface="Wingdings" pitchFamily="2" charset="2"/>
              <a:buChar char="§"/>
            </a:pPr>
            <a:r>
              <a:rPr lang="fr-FR" sz="1800" dirty="0" smtClean="0"/>
              <a:t>quel </a:t>
            </a:r>
            <a:r>
              <a:rPr lang="fr-FR" sz="1800" dirty="0"/>
              <a:t>doit être le style de trait </a:t>
            </a:r>
            <a:endParaRPr lang="fr-FR" sz="1800" dirty="0" smtClean="0"/>
          </a:p>
          <a:p>
            <a:pPr lvl="1" algn="just">
              <a:buFont typeface="Wingdings" pitchFamily="2" charset="2"/>
              <a:buChar char="§"/>
            </a:pPr>
            <a:r>
              <a:rPr lang="fr-FR" sz="1800" dirty="0" smtClean="0"/>
              <a:t>et/ou </a:t>
            </a:r>
            <a:r>
              <a:rPr lang="fr-FR" sz="1800" dirty="0"/>
              <a:t>quel doit être le symbole à chaque point (xi , yi</a:t>
            </a:r>
            <a:r>
              <a:rPr lang="fr-FR" sz="1800" dirty="0" smtClean="0"/>
              <a:t>).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La syntaxe </a:t>
            </a:r>
            <a:r>
              <a:rPr lang="fr-FR" dirty="0" smtClean="0"/>
              <a:t>de plot devient </a:t>
            </a:r>
            <a:r>
              <a:rPr lang="fr-FR" dirty="0" smtClean="0">
                <a:solidFill>
                  <a:srgbClr val="FF0000"/>
                </a:solidFill>
              </a:rPr>
              <a:t>plot(x, y,</a:t>
            </a:r>
            <a:r>
              <a:rPr lang="fr-FR" dirty="0"/>
              <a:t> </a:t>
            </a:r>
            <a:r>
              <a:rPr lang="fr-FR" dirty="0" smtClean="0">
                <a:solidFill>
                  <a:srgbClr val="FF0000"/>
                </a:solidFill>
              </a:rPr>
              <a:t>'</a:t>
            </a:r>
            <a:r>
              <a:rPr lang="fr-FR" dirty="0" err="1" smtClean="0">
                <a:solidFill>
                  <a:srgbClr val="FF0000"/>
                </a:solidFill>
              </a:rPr>
              <a:t>cst</a:t>
            </a:r>
            <a:r>
              <a:rPr lang="fr-FR" dirty="0" smtClean="0">
                <a:solidFill>
                  <a:srgbClr val="FF0000"/>
                </a:solidFill>
              </a:rPr>
              <a:t>') </a:t>
            </a:r>
          </a:p>
          <a:p>
            <a:pPr lvl="1" algn="just">
              <a:buFont typeface="Wingdings" pitchFamily="2" charset="2"/>
              <a:buChar char="§"/>
            </a:pPr>
            <a:r>
              <a:rPr lang="fr-FR" sz="1800" dirty="0" smtClean="0">
                <a:solidFill>
                  <a:srgbClr val="FF0000"/>
                </a:solidFill>
              </a:rPr>
              <a:t>c</a:t>
            </a:r>
            <a:r>
              <a:rPr lang="fr-FR" sz="1800" dirty="0" smtClean="0"/>
              <a:t> </a:t>
            </a:r>
            <a:r>
              <a:rPr lang="fr-FR" sz="1800" dirty="0"/>
              <a:t>désignant la couleur du </a:t>
            </a:r>
            <a:r>
              <a:rPr lang="fr-FR" sz="1800" dirty="0" smtClean="0"/>
              <a:t>trait</a:t>
            </a:r>
          </a:p>
          <a:p>
            <a:pPr lvl="1" algn="just">
              <a:buFont typeface="Wingdings" pitchFamily="2" charset="2"/>
              <a:buChar char="§"/>
            </a:pPr>
            <a:r>
              <a:rPr lang="fr-FR" sz="1800" dirty="0" smtClean="0">
                <a:solidFill>
                  <a:srgbClr val="FF0000"/>
                </a:solidFill>
              </a:rPr>
              <a:t>s</a:t>
            </a:r>
            <a:r>
              <a:rPr lang="fr-FR" sz="1800" dirty="0" smtClean="0"/>
              <a:t> </a:t>
            </a:r>
            <a:r>
              <a:rPr lang="fr-FR" sz="1800" dirty="0"/>
              <a:t>le symbole du point </a:t>
            </a:r>
          </a:p>
          <a:p>
            <a:pPr lvl="1" algn="just">
              <a:buFont typeface="Wingdings" pitchFamily="2" charset="2"/>
              <a:buChar char="§"/>
            </a:pPr>
            <a:r>
              <a:rPr lang="fr-FR" sz="1800" dirty="0" smtClean="0">
                <a:solidFill>
                  <a:srgbClr val="FF0000"/>
                </a:solidFill>
              </a:rPr>
              <a:t>t</a:t>
            </a:r>
            <a:r>
              <a:rPr lang="fr-FR" sz="1800" dirty="0" smtClean="0"/>
              <a:t> </a:t>
            </a:r>
            <a:r>
              <a:rPr lang="fr-FR" sz="1800" dirty="0"/>
              <a:t>le type de </a:t>
            </a:r>
            <a:r>
              <a:rPr lang="fr-FR" sz="1800" dirty="0" smtClean="0"/>
              <a:t>trait</a:t>
            </a:r>
            <a:endParaRPr lang="fr-F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43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 peu de cours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942959" y="1686060"/>
            <a:ext cx="7085425" cy="3733161"/>
            <a:chOff x="942959" y="1686060"/>
            <a:chExt cx="7085425" cy="3733161"/>
          </a:xfrm>
        </p:grpSpPr>
        <p:pic>
          <p:nvPicPr>
            <p:cNvPr id="7" name="Picture 2" descr="C:\Users\Boudjedir\Desktop\Captur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686060"/>
              <a:ext cx="7056784" cy="2016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2959" y="3440284"/>
              <a:ext cx="7020000" cy="19789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" name="Rectangle 7"/>
          <p:cNvSpPr/>
          <p:nvPr/>
        </p:nvSpPr>
        <p:spPr>
          <a:xfrm>
            <a:off x="1128632" y="2210921"/>
            <a:ext cx="1116000" cy="2520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3336959" y="2214037"/>
            <a:ext cx="1116000" cy="2520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8" name="Groupe 17"/>
          <p:cNvGrpSpPr/>
          <p:nvPr/>
        </p:nvGrpSpPr>
        <p:grpSpPr>
          <a:xfrm>
            <a:off x="1561709" y="5457866"/>
            <a:ext cx="1872208" cy="923330"/>
            <a:chOff x="1187624" y="5457866"/>
            <a:chExt cx="1872208" cy="923330"/>
          </a:xfrm>
        </p:grpSpPr>
        <p:sp>
          <p:nvSpPr>
            <p:cNvPr id="6" name="Rectangle 5"/>
            <p:cNvSpPr/>
            <p:nvPr/>
          </p:nvSpPr>
          <p:spPr>
            <a:xfrm>
              <a:off x="1187624" y="5457866"/>
              <a:ext cx="187220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fr-FR" b="1" dirty="0">
                  <a:solidFill>
                    <a:srgbClr val="0070C0"/>
                  </a:solidFill>
                </a:rPr>
                <a:t>plot(x, y, </a:t>
              </a:r>
              <a:r>
                <a:rPr lang="fr-FR" b="1" dirty="0" smtClean="0">
                  <a:solidFill>
                    <a:srgbClr val="0070C0"/>
                  </a:solidFill>
                </a:rPr>
                <a:t>‘b</a:t>
              </a:r>
              <a:r>
                <a:rPr lang="fr-FR" sz="5400" b="1" dirty="0" smtClean="0">
                  <a:solidFill>
                    <a:srgbClr val="0070C0"/>
                  </a:solidFill>
                </a:rPr>
                <a:t>.</a:t>
              </a:r>
              <a:r>
                <a:rPr lang="fr-FR" b="1" dirty="0" smtClean="0">
                  <a:solidFill>
                    <a:srgbClr val="0070C0"/>
                  </a:solidFill>
                </a:rPr>
                <a:t>') 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15334" y="5686762"/>
              <a:ext cx="1481725" cy="583594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5796136" y="5811457"/>
            <a:ext cx="1872208" cy="569739"/>
            <a:chOff x="6363993" y="5790148"/>
            <a:chExt cx="1872208" cy="569739"/>
          </a:xfrm>
        </p:grpSpPr>
        <p:sp>
          <p:nvSpPr>
            <p:cNvPr id="14" name="Rectangle 13"/>
            <p:cNvSpPr/>
            <p:nvPr/>
          </p:nvSpPr>
          <p:spPr>
            <a:xfrm>
              <a:off x="6363993" y="5890351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fr-FR" b="1" dirty="0">
                  <a:solidFill>
                    <a:srgbClr val="FF0000"/>
                  </a:solidFill>
                </a:rPr>
                <a:t>plot(x, y,</a:t>
              </a:r>
              <a:r>
                <a:rPr lang="fr-FR" b="1" dirty="0"/>
                <a:t> </a:t>
              </a:r>
              <a:r>
                <a:rPr lang="fr-FR" b="1" dirty="0" smtClean="0">
                  <a:solidFill>
                    <a:srgbClr val="FF0000"/>
                  </a:solidFill>
                </a:rPr>
                <a:t>‘r*') 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72200" y="5790148"/>
              <a:ext cx="1440160" cy="569739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1133552" y="2708952"/>
            <a:ext cx="1116000" cy="2880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3381203" y="3435536"/>
            <a:ext cx="1116000" cy="2880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123724" y="2507400"/>
            <a:ext cx="1116000" cy="2160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381203" y="2997546"/>
            <a:ext cx="1116000" cy="442738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Groupe 9"/>
          <p:cNvGrpSpPr/>
          <p:nvPr/>
        </p:nvGrpSpPr>
        <p:grpSpPr>
          <a:xfrm>
            <a:off x="3689353" y="5777398"/>
            <a:ext cx="1621278" cy="540000"/>
            <a:chOff x="5157957" y="5562249"/>
            <a:chExt cx="1621278" cy="540000"/>
          </a:xfrm>
        </p:grpSpPr>
        <p:sp>
          <p:nvSpPr>
            <p:cNvPr id="9" name="Rectangle 8"/>
            <p:cNvSpPr/>
            <p:nvPr/>
          </p:nvSpPr>
          <p:spPr>
            <a:xfrm>
              <a:off x="5157957" y="5642957"/>
              <a:ext cx="16212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/>
              <a:r>
                <a:rPr lang="fr-FR" b="1" dirty="0">
                  <a:solidFill>
                    <a:srgbClr val="00B050"/>
                  </a:solidFill>
                </a:rPr>
                <a:t>plot(x, y, </a:t>
              </a:r>
              <a:r>
                <a:rPr lang="fr-FR" b="1" dirty="0" smtClean="0">
                  <a:solidFill>
                    <a:srgbClr val="00B050"/>
                  </a:solidFill>
                </a:rPr>
                <a:t>‘g+') </a:t>
              </a:r>
              <a:endParaRPr lang="fr-FR" b="1" dirty="0">
                <a:solidFill>
                  <a:srgbClr val="00B05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157957" y="5562249"/>
              <a:ext cx="1476000" cy="540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51119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2" grpId="0" animBg="1"/>
      <p:bldP spid="12" grpId="1" animBg="1"/>
      <p:bldP spid="16" grpId="0" animBg="1"/>
      <p:bldP spid="17" grpId="0" animBg="1"/>
      <p:bldP spid="19" grpId="0" animBg="1"/>
      <p:bldP spid="19" grpId="1" animBg="1"/>
      <p:bldP spid="20" grpId="0" animBg="1"/>
      <p:bldP spid="20" grpId="1" animBg="1"/>
      <p:bldP spid="20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2348880"/>
            <a:ext cx="7772400" cy="3670920"/>
          </a:xfrm>
        </p:spPr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3600" b="1" dirty="0" smtClean="0"/>
              <a:t>Solution de l’exercice  4 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18555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xercice 4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972816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fr-FR" sz="1800" dirty="0" smtClean="0"/>
              <a:t>Le script qui permet de créer, à l’aide de la fonction </a:t>
            </a:r>
            <a:r>
              <a:rPr lang="fr-FR" sz="1800" dirty="0" err="1" smtClean="0"/>
              <a:t>linspace</a:t>
            </a:r>
            <a:r>
              <a:rPr lang="fr-FR" sz="1800" dirty="0" smtClean="0"/>
              <a:t>, un vecteur V de 120 points, de valeurs comprises entre -13 et 13, puis tracer le graphe de la fonction </a:t>
            </a:r>
            <a:r>
              <a:rPr lang="fr-FR" sz="1800" dirty="0"/>
              <a:t>2V</a:t>
            </a:r>
            <a:r>
              <a:rPr lang="fr-FR" sz="1800" baseline="30000" dirty="0"/>
              <a:t>2</a:t>
            </a:r>
            <a:r>
              <a:rPr lang="fr-FR" sz="1800" dirty="0"/>
              <a:t>+ </a:t>
            </a:r>
            <a:r>
              <a:rPr lang="fr-FR" sz="1800" dirty="0" smtClean="0"/>
              <a:t>5 en fonction de V est le suivant :</a:t>
            </a:r>
          </a:p>
          <a:p>
            <a:pPr marL="0" indent="0" algn="just">
              <a:buNone/>
            </a:pPr>
            <a:r>
              <a:rPr lang="fr-FR" sz="1800" dirty="0"/>
              <a:t> </a:t>
            </a:r>
            <a:r>
              <a:rPr lang="fr-FR" sz="1800" dirty="0" smtClean="0"/>
              <a:t>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87624" y="3637384"/>
            <a:ext cx="4248472" cy="122413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2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V=</a:t>
            </a:r>
            <a:r>
              <a:rPr lang="fr-FR" dirty="0" err="1" smtClean="0">
                <a:solidFill>
                  <a:schemeClr val="tx1"/>
                </a:solidFill>
              </a:rPr>
              <a:t>linspace</a:t>
            </a:r>
            <a:r>
              <a:rPr lang="fr-FR" dirty="0" smtClean="0">
                <a:solidFill>
                  <a:schemeClr val="tx1"/>
                </a:solidFill>
              </a:rPr>
              <a:t>(-13,13,120); </a:t>
            </a:r>
          </a:p>
          <a:p>
            <a:pPr marL="800100" lvl="2" indent="0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pPr marL="800100" lvl="2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plot(V,2*V.^2+5)</a:t>
            </a:r>
          </a:p>
          <a:p>
            <a:pPr algn="ctr"/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5868144" y="2852936"/>
            <a:ext cx="2736304" cy="1872208"/>
          </a:xfrm>
          <a:prstGeom prst="wedgeRoundRectCallout">
            <a:avLst>
              <a:gd name="adj1" fmla="val -126095"/>
              <a:gd name="adj2" fmla="val 33530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La commande </a:t>
            </a:r>
            <a:r>
              <a:rPr lang="fr-FR" sz="1400" b="1" dirty="0" smtClean="0">
                <a:solidFill>
                  <a:schemeClr val="tx1"/>
                </a:solidFill>
              </a:rPr>
              <a:t>plot </a:t>
            </a:r>
            <a:r>
              <a:rPr lang="fr-FR" sz="1400" b="1" dirty="0" smtClean="0">
                <a:solidFill>
                  <a:schemeClr val="bg1"/>
                </a:solidFill>
              </a:rPr>
              <a:t>permet de tracer un ensemble de points de coordonnées (xi , yi)</a:t>
            </a:r>
          </a:p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Dans l’exercice  :</a:t>
            </a:r>
          </a:p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xi c’est les valeurs de vecteur  V</a:t>
            </a:r>
          </a:p>
          <a:p>
            <a:pPr algn="just"/>
            <a:r>
              <a:rPr lang="fr-FR" sz="1400" b="1" dirty="0">
                <a:solidFill>
                  <a:schemeClr val="bg1"/>
                </a:solidFill>
              </a:rPr>
              <a:t>y</a:t>
            </a:r>
            <a:r>
              <a:rPr lang="fr-FR" sz="1400" b="1" dirty="0" smtClean="0">
                <a:solidFill>
                  <a:schemeClr val="bg1"/>
                </a:solidFill>
              </a:rPr>
              <a:t>i  c’est  les valeurs de la fonction 2V</a:t>
            </a:r>
            <a:r>
              <a:rPr lang="fr-FR" sz="1400" b="1" baseline="30000" dirty="0" smtClean="0">
                <a:solidFill>
                  <a:schemeClr val="bg1"/>
                </a:solidFill>
              </a:rPr>
              <a:t>2</a:t>
            </a:r>
            <a:r>
              <a:rPr lang="fr-FR" sz="1400" b="1" dirty="0" smtClean="0">
                <a:solidFill>
                  <a:schemeClr val="bg1"/>
                </a:solidFill>
              </a:rPr>
              <a:t>+ 5 </a:t>
            </a:r>
            <a:endParaRPr lang="fr-F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84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xercice 4(suite)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972816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fr-FR" sz="1800" dirty="0" smtClean="0"/>
              <a:t>Le résultat d’exécution de ce script est le suivant :</a:t>
            </a:r>
          </a:p>
        </p:txBody>
      </p:sp>
      <p:sp>
        <p:nvSpPr>
          <p:cNvPr id="4" name="Rectangle 3"/>
          <p:cNvSpPr/>
          <p:nvPr/>
        </p:nvSpPr>
        <p:spPr>
          <a:xfrm>
            <a:off x="899592" y="3212976"/>
            <a:ext cx="3024336" cy="122413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1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</a:rPr>
              <a:t>V=</a:t>
            </a:r>
            <a:r>
              <a:rPr lang="fr-FR" dirty="0" err="1" smtClean="0">
                <a:solidFill>
                  <a:schemeClr val="tx1"/>
                </a:solidFill>
              </a:rPr>
              <a:t>linspace</a:t>
            </a:r>
            <a:r>
              <a:rPr lang="fr-FR" dirty="0" smtClean="0">
                <a:solidFill>
                  <a:schemeClr val="tx1"/>
                </a:solidFill>
              </a:rPr>
              <a:t>(-13,13,120); </a:t>
            </a:r>
          </a:p>
          <a:p>
            <a:pPr marL="342900" lvl="1"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</a:rPr>
              <a:t>plot(V,2*V.^2+5)</a:t>
            </a:r>
          </a:p>
          <a:p>
            <a:pPr algn="ctr"/>
            <a:endParaRPr lang="fr-FR" dirty="0"/>
          </a:p>
        </p:txBody>
      </p:sp>
      <p:pic>
        <p:nvPicPr>
          <p:cNvPr id="2050" name="Picture 2" descr="https://scontent-mrs2-1.xx.fbcdn.net/v/t1.15752-9/92943031_658496788271127_2861732328458158080_n.png?_nc_cat=109&amp;_nc_sid=b96e70&amp;_nc_eui2=AeHmEkKb-oWy6vFMrF20aY8jidVfY2EAm8uJ1V9jYQCby-5Qs-l_f0UXR7TMje9QVb0AXMA6UvnW7skEVjRDqWrn&amp;_nc_ohc=HjkbWSxR87oAX-ZV7ti&amp;_nc_ht=scontent-mrs2-1.xx&amp;oh=323d736ec3567d71b1afd4fcd4f3955d&amp;oe=5EB7EA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132856"/>
            <a:ext cx="3744416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13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xercice 4 (suite)</a:t>
            </a:r>
            <a:endParaRPr lang="fr-FR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1"/>
                <a:ext cx="8229600" cy="1972816"/>
              </a:xfrm>
            </p:spPr>
            <p:txBody>
              <a:bodyPr>
                <a:normAutofit/>
              </a:bodyPr>
              <a:lstStyle/>
              <a:p>
                <a:pPr algn="just">
                  <a:buFont typeface="+mj-lt"/>
                  <a:buAutoNum type="arabicPeriod" startAt="2"/>
                </a:pPr>
                <a:r>
                  <a:rPr lang="fr-FR" sz="1800" dirty="0" smtClean="0"/>
                  <a:t>Le script qui permet de tracer la courbe correspondant à la fonction : </a:t>
                </a:r>
              </a:p>
              <a:p>
                <a:pPr marL="0" indent="0" algn="ctr">
                  <a:buNone/>
                </a:pPr>
                <a:r>
                  <a:rPr lang="fr-FR" sz="1800" dirty="0"/>
                  <a:t>y= </a:t>
                </a:r>
                <a14:m>
                  <m:oMath xmlns:m="http://schemas.openxmlformats.org/officeDocument/2006/math">
                    <m:r>
                      <a:rPr lang="fr-FR" sz="1800" i="1">
                        <a:latin typeface="Cambria Math"/>
                      </a:rPr>
                      <m:t>4 </m:t>
                    </m:r>
                    <m:r>
                      <m:rPr>
                        <m:sty m:val="p"/>
                      </m:rPr>
                      <a:rPr lang="fr-FR" sz="1800">
                        <a:latin typeface="Cambria Math"/>
                      </a:rPr>
                      <m:t>exp</m:t>
                    </m:r>
                    <m:d>
                      <m:dPr>
                        <m:ctrlPr>
                          <a:rPr lang="fr-FR" sz="1800" i="1">
                            <a:latin typeface="Cambria Math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fr-FR" sz="1800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fr-FR" sz="1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−5)</m:t>
                                </m:r>
                              </m:e>
                              <m:sup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fr-FR" sz="1800" dirty="0"/>
                  <a:t> pour  </a:t>
                </a:r>
                <a14:m>
                  <m:oMath xmlns:m="http://schemas.openxmlformats.org/officeDocument/2006/math">
                    <m:r>
                      <a:rPr lang="fr-FR" sz="1800" i="1">
                        <a:latin typeface="Cambria Math"/>
                      </a:rPr>
                      <m:t>0≤</m:t>
                    </m:r>
                    <m:r>
                      <a:rPr lang="fr-FR" sz="1800" i="1">
                        <a:latin typeface="Cambria Math"/>
                      </a:rPr>
                      <m:t>𝑥</m:t>
                    </m:r>
                    <m:r>
                      <a:rPr lang="fr-FR" sz="1800" i="1">
                        <a:latin typeface="Cambria Math"/>
                      </a:rPr>
                      <m:t>≤10</m:t>
                    </m:r>
                  </m:oMath>
                </a14:m>
                <a:endParaRPr lang="fr-FR" sz="1800" dirty="0"/>
              </a:p>
              <a:p>
                <a:pPr algn="just">
                  <a:buFont typeface="+mj-lt"/>
                  <a:buAutoNum type="arabicPeriod"/>
                </a:pPr>
                <a:endParaRPr lang="fr-FR" sz="1800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1972816"/>
              </a:xfrm>
              <a:blipFill rotWithShape="1">
                <a:blip r:embed="rId2"/>
                <a:stretch>
                  <a:fillRect l="-593" t="-15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1187624" y="3451054"/>
            <a:ext cx="4248472" cy="1656184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2" indent="0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1"/>
                </a:solidFill>
              </a:rPr>
              <a:t>x</a:t>
            </a:r>
            <a:r>
              <a:rPr lang="fr-FR" dirty="0" smtClean="0">
                <a:solidFill>
                  <a:schemeClr val="tx1"/>
                </a:solidFill>
              </a:rPr>
              <a:t>=[0:0.01 </a:t>
            </a:r>
            <a:r>
              <a:rPr lang="fr-FR" dirty="0" smtClean="0">
                <a:solidFill>
                  <a:schemeClr val="tx1"/>
                </a:solidFill>
              </a:rPr>
              <a:t>:</a:t>
            </a:r>
            <a:r>
              <a:rPr lang="fr-FR" dirty="0" smtClean="0">
                <a:solidFill>
                  <a:schemeClr val="tx1"/>
                </a:solidFill>
              </a:rPr>
              <a:t>10]; </a:t>
            </a:r>
            <a:endParaRPr lang="fr-FR" dirty="0" smtClean="0">
              <a:solidFill>
                <a:schemeClr val="tx1"/>
              </a:solidFill>
            </a:endParaRPr>
          </a:p>
          <a:p>
            <a:pPr marL="800100" lvl="2" indent="0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1"/>
                </a:solidFill>
              </a:rPr>
              <a:t>y=4*</a:t>
            </a:r>
            <a:r>
              <a:rPr lang="fr-FR" dirty="0" err="1" smtClean="0">
                <a:solidFill>
                  <a:schemeClr val="tx1"/>
                </a:solidFill>
              </a:rPr>
              <a:t>exp</a:t>
            </a:r>
            <a:r>
              <a:rPr lang="fr-FR" dirty="0" smtClean="0">
                <a:solidFill>
                  <a:schemeClr val="tx1"/>
                </a:solidFill>
              </a:rPr>
              <a:t>(-(x-5).^2/2); </a:t>
            </a:r>
          </a:p>
          <a:p>
            <a:pPr marL="800100" lvl="2" indent="0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1"/>
                </a:solidFill>
              </a:rPr>
              <a:t>plot(</a:t>
            </a:r>
            <a:r>
              <a:rPr lang="fr-FR" dirty="0" err="1" smtClean="0">
                <a:solidFill>
                  <a:schemeClr val="tx1"/>
                </a:solidFill>
              </a:rPr>
              <a:t>x,y,'r</a:t>
            </a:r>
            <a:r>
              <a:rPr lang="fr-FR" dirty="0" smtClean="0">
                <a:solidFill>
                  <a:schemeClr val="tx1"/>
                </a:solidFill>
              </a:rPr>
              <a:t>*')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156176" y="2924944"/>
            <a:ext cx="2736304" cy="1214117"/>
          </a:xfrm>
          <a:prstGeom prst="wedgeRoundRectCallout">
            <a:avLst>
              <a:gd name="adj1" fmla="val -150905"/>
              <a:gd name="adj2" fmla="val 32389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On commence par </a:t>
            </a:r>
            <a:r>
              <a:rPr lang="fr-FR" sz="1400" b="1" dirty="0" smtClean="0">
                <a:solidFill>
                  <a:schemeClr val="bg1"/>
                </a:solidFill>
              </a:rPr>
              <a:t>la création d’un </a:t>
            </a:r>
            <a:r>
              <a:rPr lang="fr-FR" sz="1400" b="1" dirty="0" smtClean="0">
                <a:solidFill>
                  <a:schemeClr val="bg1"/>
                </a:solidFill>
              </a:rPr>
              <a:t>tableau de valeur x avec un pas par exemple de 0.01 ( on peut choisir un autre pas)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197736" y="4253351"/>
            <a:ext cx="2736304" cy="1479905"/>
          </a:xfrm>
          <a:prstGeom prst="wedgeRoundRectCallout">
            <a:avLst>
              <a:gd name="adj1" fmla="val -153943"/>
              <a:gd name="adj2" fmla="val -14309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La commande </a:t>
            </a:r>
            <a:r>
              <a:rPr lang="fr-FR" sz="1400" b="1" dirty="0" smtClean="0">
                <a:solidFill>
                  <a:schemeClr val="tx1"/>
                </a:solidFill>
              </a:rPr>
              <a:t>plot </a:t>
            </a:r>
            <a:r>
              <a:rPr lang="fr-FR" sz="1400" b="1" dirty="0" smtClean="0">
                <a:solidFill>
                  <a:schemeClr val="bg1"/>
                </a:solidFill>
              </a:rPr>
              <a:t>trace la courbe a trois paramètres x, y et </a:t>
            </a:r>
            <a:r>
              <a:rPr lang="fr-FR" sz="1400" b="1" dirty="0" smtClean="0">
                <a:solidFill>
                  <a:schemeClr val="bg1"/>
                </a:solidFill>
              </a:rPr>
              <a:t>'r</a:t>
            </a:r>
            <a:r>
              <a:rPr lang="fr-FR" sz="1400" b="1" dirty="0" smtClean="0">
                <a:solidFill>
                  <a:schemeClr val="bg1"/>
                </a:solidFill>
              </a:rPr>
              <a:t>*‘.  </a:t>
            </a:r>
          </a:p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Le dernier paramètre 'r*‘  permet de tracer la courbe en rouge </a:t>
            </a:r>
            <a:r>
              <a:rPr lang="fr-FR" sz="1400" b="1" dirty="0" smtClean="0"/>
              <a:t>et marquée « étoile » </a:t>
            </a:r>
            <a:endParaRPr lang="fr-FR" sz="1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4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E</a:t>
            </a:r>
            <a:r>
              <a:rPr lang="fr-FR" sz="3600" dirty="0" smtClean="0">
                <a:solidFill>
                  <a:schemeClr val="tx1"/>
                </a:solidFill>
              </a:rPr>
              <a:t>xercice 4 (suite)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972816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 startAt="2"/>
            </a:pPr>
            <a:r>
              <a:rPr lang="fr-FR" sz="1800" dirty="0" smtClean="0"/>
              <a:t> La suite de script  avec les fonctions : </a:t>
            </a:r>
            <a:r>
              <a:rPr lang="fr-FR" sz="1800" dirty="0" err="1" smtClean="0">
                <a:solidFill>
                  <a:srgbClr val="FF0000"/>
                </a:solidFill>
              </a:rPr>
              <a:t>xlabel</a:t>
            </a:r>
            <a:r>
              <a:rPr lang="fr-FR" sz="1800" dirty="0"/>
              <a:t>,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rgbClr val="FF0000"/>
                </a:solidFill>
              </a:rPr>
              <a:t>y</a:t>
            </a:r>
            <a:r>
              <a:rPr lang="fr-FR" sz="1800" dirty="0" err="1" smtClean="0">
                <a:solidFill>
                  <a:srgbClr val="FF0000"/>
                </a:solidFill>
              </a:rPr>
              <a:t>label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/>
              <a:t>et </a:t>
            </a:r>
            <a:r>
              <a:rPr lang="fr-FR" sz="1800" dirty="0" err="1" smtClean="0">
                <a:solidFill>
                  <a:srgbClr val="FF0000"/>
                </a:solidFill>
              </a:rPr>
              <a:t>legend</a:t>
            </a:r>
            <a:endParaRPr lang="fr-FR" sz="1800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63185" y="2639455"/>
            <a:ext cx="4248472" cy="285826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2" indent="0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1"/>
                </a:solidFill>
              </a:rPr>
              <a:t>x</a:t>
            </a:r>
            <a:r>
              <a:rPr lang="fr-FR" dirty="0" smtClean="0">
                <a:solidFill>
                  <a:schemeClr val="tx1"/>
                </a:solidFill>
              </a:rPr>
              <a:t>=[0:0.01 </a:t>
            </a:r>
            <a:r>
              <a:rPr lang="fr-FR" dirty="0" smtClean="0">
                <a:solidFill>
                  <a:schemeClr val="tx1"/>
                </a:solidFill>
              </a:rPr>
              <a:t>:</a:t>
            </a:r>
            <a:r>
              <a:rPr lang="fr-FR" dirty="0" smtClean="0">
                <a:solidFill>
                  <a:schemeClr val="tx1"/>
                </a:solidFill>
              </a:rPr>
              <a:t>10]; </a:t>
            </a:r>
            <a:endParaRPr lang="fr-FR" dirty="0" smtClean="0">
              <a:solidFill>
                <a:schemeClr val="tx1"/>
              </a:solidFill>
            </a:endParaRPr>
          </a:p>
          <a:p>
            <a:pPr marL="800100" lvl="2" indent="0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1"/>
                </a:solidFill>
              </a:rPr>
              <a:t>y=4*</a:t>
            </a:r>
            <a:r>
              <a:rPr lang="fr-FR" dirty="0" err="1" smtClean="0">
                <a:solidFill>
                  <a:schemeClr val="tx1"/>
                </a:solidFill>
              </a:rPr>
              <a:t>exp</a:t>
            </a:r>
            <a:r>
              <a:rPr lang="fr-FR" dirty="0" smtClean="0">
                <a:solidFill>
                  <a:schemeClr val="tx1"/>
                </a:solidFill>
              </a:rPr>
              <a:t>(-(x-5).^2/2); </a:t>
            </a:r>
          </a:p>
          <a:p>
            <a:pPr marL="800100" lvl="2" indent="0">
              <a:lnSpc>
                <a:spcPct val="150000"/>
              </a:lnSpc>
              <a:buNone/>
            </a:pPr>
            <a:r>
              <a:rPr lang="fr-FR" dirty="0" smtClean="0">
                <a:solidFill>
                  <a:schemeClr val="tx1"/>
                </a:solidFill>
              </a:rPr>
              <a:t>plot(</a:t>
            </a:r>
            <a:r>
              <a:rPr lang="fr-FR" dirty="0" err="1" smtClean="0">
                <a:solidFill>
                  <a:schemeClr val="tx1"/>
                </a:solidFill>
              </a:rPr>
              <a:t>x,y,'r</a:t>
            </a:r>
            <a:r>
              <a:rPr lang="fr-FR" dirty="0" smtClean="0">
                <a:solidFill>
                  <a:schemeClr val="tx1"/>
                </a:solidFill>
              </a:rPr>
              <a:t>*') </a:t>
            </a:r>
          </a:p>
          <a:p>
            <a:pPr marL="800100" lvl="2" indent="0">
              <a:lnSpc>
                <a:spcPct val="150000"/>
              </a:lnSpc>
              <a:buNone/>
            </a:pPr>
            <a:r>
              <a:rPr lang="fr-FR" dirty="0" err="1" smtClean="0">
                <a:solidFill>
                  <a:schemeClr val="tx1"/>
                </a:solidFill>
              </a:rPr>
              <a:t>xlabel</a:t>
            </a:r>
            <a:r>
              <a:rPr lang="fr-FR" dirty="0" smtClean="0">
                <a:solidFill>
                  <a:schemeClr val="tx1"/>
                </a:solidFill>
              </a:rPr>
              <a:t>(‘cm’) </a:t>
            </a:r>
          </a:p>
          <a:p>
            <a:pPr marL="800100" lvl="2" indent="0">
              <a:lnSpc>
                <a:spcPct val="150000"/>
              </a:lnSpc>
              <a:buNone/>
            </a:pPr>
            <a:r>
              <a:rPr lang="fr-FR" dirty="0" err="1" smtClean="0">
                <a:solidFill>
                  <a:schemeClr val="tx1"/>
                </a:solidFill>
              </a:rPr>
              <a:t>ylabel</a:t>
            </a:r>
            <a:r>
              <a:rPr lang="fr-FR" dirty="0" smtClean="0">
                <a:solidFill>
                  <a:schemeClr val="tx1"/>
                </a:solidFill>
              </a:rPr>
              <a:t>(‘</a:t>
            </a:r>
            <a:r>
              <a:rPr lang="fr-FR" dirty="0" err="1" smtClean="0">
                <a:solidFill>
                  <a:schemeClr val="tx1"/>
                </a:solidFill>
              </a:rPr>
              <a:t>ua</a:t>
            </a:r>
            <a:r>
              <a:rPr lang="fr-FR" dirty="0" smtClean="0">
                <a:solidFill>
                  <a:schemeClr val="tx1"/>
                </a:solidFill>
              </a:rPr>
              <a:t>’) </a:t>
            </a:r>
          </a:p>
          <a:p>
            <a:pPr marL="800100" lvl="2" indent="0">
              <a:lnSpc>
                <a:spcPct val="150000"/>
              </a:lnSpc>
              <a:buNone/>
            </a:pPr>
            <a:r>
              <a:rPr lang="fr-FR" dirty="0" err="1" smtClean="0">
                <a:solidFill>
                  <a:schemeClr val="tx1"/>
                </a:solidFill>
              </a:rPr>
              <a:t>legend</a:t>
            </a:r>
            <a:r>
              <a:rPr lang="fr-FR" dirty="0" smtClean="0">
                <a:solidFill>
                  <a:schemeClr val="tx1"/>
                </a:solidFill>
              </a:rPr>
              <a:t>(‘loi gaussienne’) 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5949659" y="2798953"/>
            <a:ext cx="2736304" cy="936104"/>
          </a:xfrm>
          <a:prstGeom prst="wedgeRoundRectCallout">
            <a:avLst>
              <a:gd name="adj1" fmla="val -154956"/>
              <a:gd name="adj2" fmla="val 118230"/>
              <a:gd name="adj3" fmla="val 16667"/>
            </a:avLst>
          </a:prstGeom>
          <a:solidFill>
            <a:schemeClr val="accent1">
              <a:alpha val="9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b="1" dirty="0" smtClean="0"/>
              <a:t>La fonction </a:t>
            </a:r>
            <a:r>
              <a:rPr lang="fr-FR" sz="1400" b="1" dirty="0" err="1" smtClean="0">
                <a:solidFill>
                  <a:schemeClr val="tx1"/>
                </a:solidFill>
              </a:rPr>
              <a:t>xlabel</a:t>
            </a:r>
            <a:r>
              <a:rPr lang="fr-FR" sz="1400" b="1" dirty="0" smtClean="0">
                <a:solidFill>
                  <a:schemeClr val="tx1"/>
                </a:solidFill>
              </a:rPr>
              <a:t> </a:t>
            </a:r>
            <a:r>
              <a:rPr lang="fr-FR" sz="1400" b="1" dirty="0" smtClean="0"/>
              <a:t>donne le titre (cm) pour l’axe horizontal des abscisses x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970595" y="3877636"/>
            <a:ext cx="2736304" cy="898554"/>
          </a:xfrm>
          <a:prstGeom prst="wedgeRoundRectCallout">
            <a:avLst>
              <a:gd name="adj1" fmla="val -156981"/>
              <a:gd name="adj2" fmla="val 44724"/>
              <a:gd name="adj3" fmla="val 16667"/>
            </a:avLst>
          </a:prstGeom>
          <a:solidFill>
            <a:schemeClr val="accent1">
              <a:alpha val="9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b="1" dirty="0" smtClean="0"/>
              <a:t>La fonction </a:t>
            </a:r>
            <a:r>
              <a:rPr lang="fr-FR" sz="1400" b="1" dirty="0" err="1" smtClean="0">
                <a:solidFill>
                  <a:schemeClr val="tx1"/>
                </a:solidFill>
              </a:rPr>
              <a:t>ylabel</a:t>
            </a:r>
            <a:r>
              <a:rPr lang="fr-FR" sz="1400" b="1" dirty="0" smtClean="0">
                <a:solidFill>
                  <a:schemeClr val="tx1"/>
                </a:solidFill>
              </a:rPr>
              <a:t> </a:t>
            </a:r>
            <a:r>
              <a:rPr lang="fr-FR" sz="1400" b="1" dirty="0" smtClean="0"/>
              <a:t>donne le titre (</a:t>
            </a:r>
            <a:r>
              <a:rPr lang="fr-FR" sz="1400" b="1" dirty="0" err="1" smtClean="0"/>
              <a:t>ua</a:t>
            </a:r>
            <a:r>
              <a:rPr lang="fr-FR" sz="1400" b="1" dirty="0" smtClean="0"/>
              <a:t>) pour l’axe vertical des ordonnées y</a:t>
            </a:r>
            <a:r>
              <a:rPr lang="fr-FR" sz="1400" b="1" dirty="0"/>
              <a:t> </a:t>
            </a:r>
            <a:endParaRPr lang="fr-FR" sz="1400" b="1" dirty="0" smtClean="0"/>
          </a:p>
        </p:txBody>
      </p:sp>
      <p:sp>
        <p:nvSpPr>
          <p:cNvPr id="10" name="Rectangle à coins arrondis 9"/>
          <p:cNvSpPr/>
          <p:nvPr/>
        </p:nvSpPr>
        <p:spPr>
          <a:xfrm>
            <a:off x="5991224" y="4946634"/>
            <a:ext cx="2736304" cy="842042"/>
          </a:xfrm>
          <a:prstGeom prst="wedgeRoundRectCallout">
            <a:avLst>
              <a:gd name="adj1" fmla="val -116981"/>
              <a:gd name="adj2" fmla="val -18617"/>
              <a:gd name="adj3" fmla="val 16667"/>
            </a:avLst>
          </a:prstGeom>
          <a:solidFill>
            <a:schemeClr val="accent1">
              <a:alpha val="9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400" b="1" dirty="0" smtClean="0">
                <a:solidFill>
                  <a:schemeClr val="bg1"/>
                </a:solidFill>
              </a:rPr>
              <a:t>La fonction </a:t>
            </a:r>
            <a:r>
              <a:rPr lang="fr-FR" sz="1400" b="1" dirty="0" err="1" smtClean="0">
                <a:solidFill>
                  <a:schemeClr val="tx1"/>
                </a:solidFill>
              </a:rPr>
              <a:t>legend</a:t>
            </a:r>
            <a:r>
              <a:rPr lang="fr-FR" sz="1400" b="1" dirty="0" smtClean="0">
                <a:solidFill>
                  <a:schemeClr val="tx1"/>
                </a:solidFill>
              </a:rPr>
              <a:t> </a:t>
            </a:r>
            <a:r>
              <a:rPr lang="fr-FR" sz="1400" b="1" dirty="0" smtClean="0">
                <a:solidFill>
                  <a:schemeClr val="bg1"/>
                </a:solidFill>
              </a:rPr>
              <a:t>donne un titre à la figure</a:t>
            </a:r>
            <a:endParaRPr lang="fr-F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43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4094</TotalTime>
  <Words>977</Words>
  <Application>Microsoft Office PowerPoint</Application>
  <PresentationFormat>Affichage à l'écran (4:3)</PresentationFormat>
  <Paragraphs>116</Paragraphs>
  <Slides>17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Capitaux</vt:lpstr>
      <vt:lpstr>TP no 5 –   Graphiques en Matlab </vt:lpstr>
      <vt:lpstr>Un peu de cours</vt:lpstr>
      <vt:lpstr>Un peu de cours</vt:lpstr>
      <vt:lpstr>Un peu de cours</vt:lpstr>
      <vt:lpstr>Présentation PowerPoint</vt:lpstr>
      <vt:lpstr>Exercice 4</vt:lpstr>
      <vt:lpstr>Exercice 4(suite)</vt:lpstr>
      <vt:lpstr>Exercice 4 (suite)</vt:lpstr>
      <vt:lpstr>Exercice 4 (suite)</vt:lpstr>
      <vt:lpstr>      Exercice 4 (suite)</vt:lpstr>
      <vt:lpstr>Présentation PowerPoint</vt:lpstr>
      <vt:lpstr>Exercice 5</vt:lpstr>
      <vt:lpstr>Exercice 5 ( suite)</vt:lpstr>
      <vt:lpstr>Présentation PowerPoint</vt:lpstr>
      <vt:lpstr>Exercice 6</vt:lpstr>
      <vt:lpstr>Exercice 6 (suite)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 no 5 –   Graphiques</dc:title>
  <dc:creator>Boudjedir</dc:creator>
  <cp:lastModifiedBy>Boudjedir</cp:lastModifiedBy>
  <cp:revision>37</cp:revision>
  <dcterms:created xsi:type="dcterms:W3CDTF">2020-04-10T13:57:24Z</dcterms:created>
  <dcterms:modified xsi:type="dcterms:W3CDTF">2020-04-25T23:45:29Z</dcterms:modified>
</cp:coreProperties>
</file>