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5"/>
  </p:notesMasterIdLst>
  <p:sldIdLst>
    <p:sldId id="256" r:id="rId2"/>
    <p:sldId id="355" r:id="rId3"/>
    <p:sldId id="268" r:id="rId4"/>
    <p:sldId id="339" r:id="rId5"/>
    <p:sldId id="321" r:id="rId6"/>
    <p:sldId id="309" r:id="rId7"/>
    <p:sldId id="259" r:id="rId8"/>
    <p:sldId id="303" r:id="rId9"/>
    <p:sldId id="308" r:id="rId10"/>
    <p:sldId id="270" r:id="rId11"/>
    <p:sldId id="269" r:id="rId12"/>
    <p:sldId id="272" r:id="rId13"/>
    <p:sldId id="261" r:id="rId14"/>
    <p:sldId id="320" r:id="rId15"/>
    <p:sldId id="293" r:id="rId16"/>
    <p:sldId id="296" r:id="rId17"/>
    <p:sldId id="341" r:id="rId18"/>
    <p:sldId id="273" r:id="rId19"/>
    <p:sldId id="295" r:id="rId20"/>
    <p:sldId id="274" r:id="rId21"/>
    <p:sldId id="340" r:id="rId22"/>
    <p:sldId id="322" r:id="rId23"/>
    <p:sldId id="275" r:id="rId24"/>
    <p:sldId id="312" r:id="rId25"/>
    <p:sldId id="315" r:id="rId26"/>
    <p:sldId id="294" r:id="rId27"/>
    <p:sldId id="323" r:id="rId28"/>
    <p:sldId id="326" r:id="rId29"/>
    <p:sldId id="325" r:id="rId30"/>
    <p:sldId id="304" r:id="rId31"/>
    <p:sldId id="328" r:id="rId32"/>
    <p:sldId id="311" r:id="rId33"/>
    <p:sldId id="264" r:id="rId34"/>
    <p:sldId id="352" r:id="rId35"/>
    <p:sldId id="353" r:id="rId36"/>
    <p:sldId id="305" r:id="rId37"/>
    <p:sldId id="265" r:id="rId38"/>
    <p:sldId id="298" r:id="rId39"/>
    <p:sldId id="354" r:id="rId40"/>
    <p:sldId id="271" r:id="rId41"/>
    <p:sldId id="276" r:id="rId42"/>
    <p:sldId id="327" r:id="rId43"/>
    <p:sldId id="306" r:id="rId44"/>
    <p:sldId id="342" r:id="rId45"/>
    <p:sldId id="343" r:id="rId46"/>
    <p:sldId id="344" r:id="rId47"/>
    <p:sldId id="349" r:id="rId48"/>
    <p:sldId id="329" r:id="rId49"/>
    <p:sldId id="310" r:id="rId50"/>
    <p:sldId id="277" r:id="rId51"/>
    <p:sldId id="278" r:id="rId52"/>
    <p:sldId id="279" r:id="rId53"/>
    <p:sldId id="301" r:id="rId54"/>
    <p:sldId id="280" r:id="rId55"/>
    <p:sldId id="289" r:id="rId56"/>
    <p:sldId id="281" r:id="rId57"/>
    <p:sldId id="282" r:id="rId58"/>
    <p:sldId id="335" r:id="rId59"/>
    <p:sldId id="347" r:id="rId60"/>
    <p:sldId id="336" r:id="rId61"/>
    <p:sldId id="283" r:id="rId62"/>
    <p:sldId id="316" r:id="rId63"/>
    <p:sldId id="318" r:id="rId64"/>
    <p:sldId id="332" r:id="rId65"/>
    <p:sldId id="284" r:id="rId66"/>
    <p:sldId id="330" r:id="rId67"/>
    <p:sldId id="331" r:id="rId68"/>
    <p:sldId id="333" r:id="rId69"/>
    <p:sldId id="351" r:id="rId70"/>
    <p:sldId id="285" r:id="rId71"/>
    <p:sldId id="345" r:id="rId72"/>
    <p:sldId id="286" r:id="rId73"/>
    <p:sldId id="337" r:id="rId74"/>
    <p:sldId id="334" r:id="rId75"/>
    <p:sldId id="348" r:id="rId76"/>
    <p:sldId id="350" r:id="rId77"/>
    <p:sldId id="287" r:id="rId78"/>
    <p:sldId id="288" r:id="rId79"/>
    <p:sldId id="292" r:id="rId80"/>
    <p:sldId id="346" r:id="rId81"/>
    <p:sldId id="290" r:id="rId82"/>
    <p:sldId id="291" r:id="rId83"/>
    <p:sldId id="302" r:id="rId8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07CD7-79E8-47CF-A12E-35BA0F11418F}" type="datetimeFigureOut">
              <a:rPr lang="fr-FR" smtClean="0"/>
              <a:pPr/>
              <a:t>13/04/2020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A63C7-34E6-4992-BB24-E36E3CC753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A63C7-34E6-4992-BB24-E36E3CC75332}" type="slidenum">
              <a:rPr lang="fr-FR" smtClean="0"/>
              <a:pPr/>
              <a:t>59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DFFA-D1E7-4135-8095-B4A006C6DE42}" type="datetimeFigureOut">
              <a:rPr lang="fr-FR" smtClean="0"/>
              <a:pPr/>
              <a:t>13/04/2020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2AC3-F522-4831-8EA6-FB1C139C74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DFFA-D1E7-4135-8095-B4A006C6DE42}" type="datetimeFigureOut">
              <a:rPr lang="fr-FR" smtClean="0"/>
              <a:pPr/>
              <a:t>13/04/2020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2AC3-F522-4831-8EA6-FB1C139C74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DFFA-D1E7-4135-8095-B4A006C6DE42}" type="datetimeFigureOut">
              <a:rPr lang="fr-FR" smtClean="0"/>
              <a:pPr/>
              <a:t>13/04/2020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2AC3-F522-4831-8EA6-FB1C139C74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DFFA-D1E7-4135-8095-B4A006C6DE42}" type="datetimeFigureOut">
              <a:rPr lang="fr-FR" smtClean="0"/>
              <a:pPr/>
              <a:t>13/04/2020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2AC3-F522-4831-8EA6-FB1C139C74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DFFA-D1E7-4135-8095-B4A006C6DE42}" type="datetimeFigureOut">
              <a:rPr lang="fr-FR" smtClean="0"/>
              <a:pPr/>
              <a:t>13/04/2020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2AC3-F522-4831-8EA6-FB1C139C74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DFFA-D1E7-4135-8095-B4A006C6DE42}" type="datetimeFigureOut">
              <a:rPr lang="fr-FR" smtClean="0"/>
              <a:pPr/>
              <a:t>13/04/2020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2AC3-F522-4831-8EA6-FB1C139C74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DFFA-D1E7-4135-8095-B4A006C6DE42}" type="datetimeFigureOut">
              <a:rPr lang="fr-FR" smtClean="0"/>
              <a:pPr/>
              <a:t>13/04/2020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2AC3-F522-4831-8EA6-FB1C139C74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DFFA-D1E7-4135-8095-B4A006C6DE42}" type="datetimeFigureOut">
              <a:rPr lang="fr-FR" smtClean="0"/>
              <a:pPr/>
              <a:t>13/04/2020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2AC3-F522-4831-8EA6-FB1C139C74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DFFA-D1E7-4135-8095-B4A006C6DE42}" type="datetimeFigureOut">
              <a:rPr lang="fr-FR" smtClean="0"/>
              <a:pPr/>
              <a:t>13/04/2020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2AC3-F522-4831-8EA6-FB1C139C74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DFFA-D1E7-4135-8095-B4A006C6DE42}" type="datetimeFigureOut">
              <a:rPr lang="fr-FR" smtClean="0"/>
              <a:pPr/>
              <a:t>13/04/2020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2AC3-F522-4831-8EA6-FB1C139C74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DFFA-D1E7-4135-8095-B4A006C6DE42}" type="datetimeFigureOut">
              <a:rPr lang="fr-FR" smtClean="0"/>
              <a:pPr/>
              <a:t>13/04/2020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50E2AC3-F522-4831-8EA6-FB1C139C749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1DDFFA-D1E7-4135-8095-B4A006C6DE42}" type="datetimeFigureOut">
              <a:rPr lang="fr-FR" smtClean="0"/>
              <a:pPr/>
              <a:t>13/04/2020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0E2AC3-F522-4831-8EA6-FB1C139C749B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4643446"/>
            <a:ext cx="8229600" cy="761401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Dr  BOUKERBOUA G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3000363" y="1928802"/>
            <a:ext cx="5357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LES</a:t>
            </a:r>
            <a:r>
              <a:rPr lang="fr-FR" sz="4000" b="1" dirty="0" smtClean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fr-FR" sz="4000" b="1" dirty="0" smtClean="0">
                <a:solidFill>
                  <a:srgbClr val="FF0000"/>
                </a:solidFill>
              </a:rPr>
              <a:t>PERICARD</a:t>
            </a:r>
            <a:r>
              <a:rPr lang="fr-FR" sz="4000" b="1" dirty="0" smtClean="0">
                <a:solidFill>
                  <a:schemeClr val="bg1">
                    <a:lumMod val="95000"/>
                  </a:schemeClr>
                </a:solidFill>
              </a:rPr>
              <a:t>ITES</a:t>
            </a:r>
            <a:endParaRPr lang="fr-FR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71414"/>
            <a:ext cx="7772400" cy="796908"/>
          </a:xfrm>
        </p:spPr>
        <p:txBody>
          <a:bodyPr>
            <a:noAutofit/>
          </a:bodyPr>
          <a:lstStyle/>
          <a:p>
            <a:r>
              <a:rPr lang="fr-FR" sz="4800" b="1" dirty="0" smtClean="0">
                <a:solidFill>
                  <a:srgbClr val="FF0000"/>
                </a:solidFill>
              </a:rPr>
              <a:t>Diagnostic(+)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142984"/>
            <a:ext cx="7772400" cy="4876816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fr-FR" sz="2000" b="1" dirty="0" smtClean="0">
                <a:solidFill>
                  <a:srgbClr val="FF0000"/>
                </a:solidFill>
              </a:rPr>
              <a:t>1.Douleur(+++)  </a:t>
            </a:r>
            <a:r>
              <a:rPr lang="fr-FR" sz="2000" b="1" dirty="0" smtClean="0"/>
              <a:t>est le signe essentiel</a:t>
            </a:r>
          </a:p>
          <a:p>
            <a:pPr lvl="0">
              <a:buNone/>
            </a:pPr>
            <a:endParaRPr lang="fr-FR" sz="2000" dirty="0"/>
          </a:p>
          <a:p>
            <a:pPr lvl="0"/>
            <a:r>
              <a:rPr lang="fr-FR" sz="2000" dirty="0"/>
              <a:t>Très violente </a:t>
            </a:r>
            <a:r>
              <a:rPr lang="fr-FR" sz="2000" dirty="0" smtClean="0"/>
              <a:t>.</a:t>
            </a:r>
            <a:endParaRPr lang="fr-FR" sz="2000" dirty="0"/>
          </a:p>
          <a:p>
            <a:pPr lvl="0"/>
            <a:r>
              <a:rPr lang="fr-FR" sz="2000" dirty="0"/>
              <a:t>précordiale, parfois </a:t>
            </a:r>
            <a:r>
              <a:rPr lang="fr-FR" sz="2000" dirty="0" smtClean="0"/>
              <a:t>basithoracique  gauche.</a:t>
            </a:r>
            <a:endParaRPr lang="fr-FR" sz="2000" dirty="0"/>
          </a:p>
          <a:p>
            <a:pPr lvl="0"/>
            <a:r>
              <a:rPr lang="fr-FR" sz="2000" dirty="0"/>
              <a:t>s’irradie dans le dos, parfois à la région gauche sus-claviculaire en « bretelle » (douleur phrénique), exceptionnellement dans le bras gauche ou la mandibule (apanage des douleurs coronaires).</a:t>
            </a:r>
          </a:p>
          <a:p>
            <a:pPr lvl="0"/>
            <a:r>
              <a:rPr lang="fr-FR" sz="2000" dirty="0" smtClean="0"/>
              <a:t>Permanente.</a:t>
            </a:r>
            <a:endParaRPr lang="fr-FR" sz="2000" dirty="0"/>
          </a:p>
          <a:p>
            <a:pPr lvl="0"/>
            <a:r>
              <a:rPr lang="fr-FR" sz="2000" dirty="0"/>
              <a:t>à type de brûlure, d’écrasement, ou par vagues paroxystiques, </a:t>
            </a:r>
          </a:p>
          <a:p>
            <a:pPr lvl="0"/>
            <a:r>
              <a:rPr lang="fr-FR" sz="2000" dirty="0"/>
              <a:t>augmente à </a:t>
            </a:r>
            <a:r>
              <a:rPr lang="fr-FR" sz="2000" dirty="0" smtClean="0"/>
              <a:t>l’inspiration profonde , les changements de position et par la toux , , l’éternuement…</a:t>
            </a:r>
            <a:endParaRPr lang="fr-FR" sz="2000" dirty="0"/>
          </a:p>
          <a:p>
            <a:pPr lvl="0"/>
            <a:r>
              <a:rPr lang="fr-FR" sz="2000" dirty="0"/>
              <a:t>soulagée par la position debout ou à genoux et penchée en avant. </a:t>
            </a:r>
          </a:p>
          <a:p>
            <a:pPr lvl="0"/>
            <a:r>
              <a:rPr lang="fr-FR" sz="2000" dirty="0"/>
              <a:t>Résiste La prise de </a:t>
            </a:r>
            <a:r>
              <a:rPr lang="fr-FR" sz="2000" dirty="0" smtClean="0"/>
              <a:t>nitrites.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Diagnostic(+)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5143536"/>
          </a:xfrm>
        </p:spPr>
        <p:txBody>
          <a:bodyPr/>
          <a:lstStyle/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2.</a:t>
            </a:r>
            <a:r>
              <a:rPr lang="fr-FR" b="1" dirty="0" smtClean="0"/>
              <a:t> Dyspnée </a:t>
            </a:r>
            <a:r>
              <a:rPr lang="fr-FR" dirty="0" smtClean="0"/>
              <a:t>polypnée superficielle </a:t>
            </a:r>
            <a:r>
              <a:rPr lang="fr-FR" sz="2800" dirty="0" smtClean="0"/>
              <a:t>chez un malade qui essaie de bloquer son thorax dans un but antalgique, </a:t>
            </a:r>
            <a:r>
              <a:rPr lang="fr-FR" dirty="0" smtClean="0"/>
              <a:t> </a:t>
            </a:r>
            <a:r>
              <a:rPr lang="fr-FR" sz="2800" dirty="0" smtClean="0"/>
              <a:t>soulagée par la position penchée en avant. 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>
                <a:solidFill>
                  <a:srgbClr val="FF0000"/>
                </a:solidFill>
              </a:rPr>
              <a:t>3</a:t>
            </a:r>
            <a:r>
              <a:rPr lang="fr-FR" sz="2800" dirty="0" smtClean="0"/>
              <a:t>.rarement </a:t>
            </a:r>
            <a:r>
              <a:rPr lang="fr-FR" sz="2800" dirty="0" smtClean="0">
                <a:solidFill>
                  <a:srgbClr val="FF0000"/>
                </a:solidFill>
              </a:rPr>
              <a:t>.  _Toux   _ Hoquet _ Dysphagie  Dysphonie</a:t>
            </a:r>
            <a:r>
              <a:rPr lang="fr-FR" sz="2800" u="sng" dirty="0" smtClean="0"/>
              <a:t>(</a:t>
            </a:r>
            <a:r>
              <a:rPr lang="fr-FR" sz="2800" dirty="0" smtClean="0"/>
              <a:t>Péricardite liquidienne)</a:t>
            </a:r>
            <a:endParaRPr lang="fr-FR" sz="2800" dirty="0" smtClean="0">
              <a:solidFill>
                <a:srgbClr val="FF0000"/>
              </a:solidFill>
            </a:endParaRPr>
          </a:p>
          <a:p>
            <a:pPr lvl="0"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4</a:t>
            </a:r>
            <a:r>
              <a:rPr lang="fr-FR" dirty="0" smtClean="0"/>
              <a:t>.Signe généraux  la fièvre constante et d'intensité variable.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Diagnostic(+)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181616"/>
          </a:xfrm>
        </p:spPr>
        <p:txBody>
          <a:bodyPr>
            <a:normAutofit/>
          </a:bodyPr>
          <a:lstStyle/>
          <a:p>
            <a:r>
              <a:rPr lang="fr-FR" sz="3000" b="1" dirty="0" smtClean="0">
                <a:solidFill>
                  <a:srgbClr val="FF0000"/>
                </a:solidFill>
              </a:rPr>
              <a:t>frottement péricardique</a:t>
            </a:r>
            <a:endParaRPr lang="fr-FR" sz="3000" dirty="0" smtClean="0">
              <a:solidFill>
                <a:srgbClr val="FF0000"/>
              </a:solidFill>
            </a:endParaRPr>
          </a:p>
          <a:p>
            <a:r>
              <a:rPr lang="fr-FR" b="1" dirty="0" smtClean="0"/>
              <a:t>rythme</a:t>
            </a:r>
            <a:r>
              <a:rPr lang="fr-FR" dirty="0" smtClean="0"/>
              <a:t> : </a:t>
            </a:r>
            <a:r>
              <a:rPr lang="fr-FR" dirty="0" err="1" smtClean="0"/>
              <a:t>systolo</a:t>
            </a:r>
            <a:r>
              <a:rPr lang="fr-FR" dirty="0" smtClean="0"/>
              <a:t>-diastolique ou de va et vient</a:t>
            </a:r>
            <a:r>
              <a:rPr lang="fr-FR" sz="2400" dirty="0" smtClean="0"/>
              <a:t> </a:t>
            </a:r>
            <a:r>
              <a:rPr lang="fr-FR" sz="2400" b="1" dirty="0" smtClean="0"/>
              <a:t>, </a:t>
            </a:r>
            <a:r>
              <a:rPr lang="fr-FR" b="1" dirty="0" smtClean="0"/>
              <a:t>caractère</a:t>
            </a:r>
            <a:r>
              <a:rPr lang="fr-FR" dirty="0" smtClean="0"/>
              <a:t> : superficiel en cuir neuf ou de neige froissée</a:t>
            </a:r>
            <a:r>
              <a:rPr lang="fr-FR" sz="2400" dirty="0" smtClean="0"/>
              <a:t> ,</a:t>
            </a:r>
            <a:r>
              <a:rPr lang="fr-FR" b="1" dirty="0" smtClean="0"/>
              <a:t> timbre </a:t>
            </a:r>
            <a:r>
              <a:rPr lang="fr-FR" dirty="0" smtClean="0"/>
              <a:t>: aigu, râpeux plus net en fin d’expiration, variable avec le temps et avec la position penchée en avant tête en arrière et la pression du stéthoscope</a:t>
            </a:r>
            <a:r>
              <a:rPr lang="fr-FR" sz="2400" dirty="0" smtClean="0"/>
              <a:t> , </a:t>
            </a:r>
            <a:r>
              <a:rPr lang="fr-FR" b="1" dirty="0" smtClean="0"/>
              <a:t>siège :</a:t>
            </a:r>
            <a:r>
              <a:rPr lang="fr-FR" dirty="0" smtClean="0"/>
              <a:t> peut s’étendre sur tout le </a:t>
            </a:r>
            <a:r>
              <a:rPr lang="fr-FR" dirty="0" err="1" smtClean="0"/>
              <a:t>précordium</a:t>
            </a:r>
            <a:r>
              <a:rPr lang="fr-FR" dirty="0" smtClean="0"/>
              <a:t>, au bord gauche du sternum, </a:t>
            </a:r>
            <a:r>
              <a:rPr lang="fr-FR" dirty="0" err="1" smtClean="0"/>
              <a:t>endapex</a:t>
            </a:r>
            <a:r>
              <a:rPr lang="fr-FR" dirty="0" smtClean="0"/>
              <a:t>… </a:t>
            </a:r>
            <a:r>
              <a:rPr lang="fr-FR" sz="2400" dirty="0" smtClean="0"/>
              <a:t>, </a:t>
            </a:r>
            <a:r>
              <a:rPr lang="fr-FR" b="1" dirty="0" smtClean="0"/>
              <a:t>irradiation</a:t>
            </a:r>
            <a:r>
              <a:rPr lang="fr-FR" dirty="0" smtClean="0"/>
              <a:t> : naît et meurt sur place </a:t>
            </a:r>
            <a:r>
              <a:rPr lang="fr-FR" dirty="0" smtClean="0">
                <a:solidFill>
                  <a:srgbClr val="FF0000"/>
                </a:solidFill>
              </a:rPr>
              <a:t>sans irradiation</a:t>
            </a:r>
            <a:r>
              <a:rPr lang="fr-F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ECG : </a:t>
            </a:r>
            <a:r>
              <a:rPr lang="fr-FR" b="1" u="sng" dirty="0" smtClean="0">
                <a:solidFill>
                  <a:srgbClr val="FF0000"/>
                </a:solidFill>
              </a:rPr>
              <a:t>4 stades de </a:t>
            </a:r>
            <a:r>
              <a:rPr lang="fr-FR" b="1" u="sng" dirty="0" err="1" smtClean="0">
                <a:solidFill>
                  <a:srgbClr val="FF0000"/>
                </a:solidFill>
              </a:rPr>
              <a:t>Holzman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b="1" u="sng" dirty="0"/>
              <a:t>• stade 1 </a:t>
            </a:r>
            <a:r>
              <a:rPr lang="fr-FR" dirty="0"/>
              <a:t>: sus-décalage de ST type courant de lésion </a:t>
            </a:r>
            <a:r>
              <a:rPr lang="fr-FR" dirty="0" smtClean="0"/>
              <a:t>sous épicardique </a:t>
            </a:r>
            <a:r>
              <a:rPr lang="fr-FR" dirty="0"/>
              <a:t>généralisé en </a:t>
            </a:r>
            <a:r>
              <a:rPr lang="fr-FR" dirty="0" smtClean="0"/>
              <a:t>  </a:t>
            </a:r>
            <a:r>
              <a:rPr lang="fr-FR" dirty="0"/>
              <a:t>toutes dérivations et sans image en miroir (concordant) « selle de chameau </a:t>
            </a:r>
            <a:r>
              <a:rPr lang="fr-FR" dirty="0" smtClean="0"/>
              <a:t>» onde  T positives en J1 .                        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b="1" u="sng" dirty="0"/>
              <a:t>• stade 2 : </a:t>
            </a:r>
            <a:r>
              <a:rPr lang="fr-FR" dirty="0"/>
              <a:t>l’onde T s’aplatit puis se négative ou devient diphasique alors que ST regagne la ligne isoélectrique </a:t>
            </a:r>
            <a:r>
              <a:rPr lang="fr-FR" dirty="0" smtClean="0"/>
              <a:t>;   24 et 48 h                         </a:t>
            </a:r>
          </a:p>
          <a:p>
            <a:pPr>
              <a:buNone/>
            </a:pPr>
            <a:r>
              <a:rPr lang="fr-FR" b="1" u="sng" dirty="0" smtClean="0"/>
              <a:t>  </a:t>
            </a:r>
            <a:r>
              <a:rPr lang="fr-FR" b="1" u="sng" dirty="0"/>
              <a:t>• stade 3 </a:t>
            </a:r>
            <a:r>
              <a:rPr lang="fr-FR" dirty="0"/>
              <a:t>: les ondes T négatives pointues et symétriques réalisent des troubles « primaires » en toutes dérivations ; ce stade est plus prolongé, avec de possibles variations d’un jour à l’autre ;</a:t>
            </a:r>
          </a:p>
          <a:p>
            <a:pPr>
              <a:buNone/>
            </a:pPr>
            <a:r>
              <a:rPr lang="fr-FR" dirty="0"/>
              <a:t>   </a:t>
            </a:r>
            <a:r>
              <a:rPr lang="fr-FR" b="1" u="sng" dirty="0" smtClean="0"/>
              <a:t>• </a:t>
            </a:r>
            <a:r>
              <a:rPr lang="fr-FR" b="1" u="sng" dirty="0"/>
              <a:t>stade 4 </a:t>
            </a:r>
            <a:r>
              <a:rPr lang="fr-FR" dirty="0"/>
              <a:t>: l’ECG reprend un aspect normal, plus ou moins </a:t>
            </a:r>
            <a:r>
              <a:rPr lang="fr-FR" dirty="0" smtClean="0"/>
              <a:t>rapidement au cours du 1</a:t>
            </a:r>
            <a:r>
              <a:rPr lang="fr-FR" baseline="30000" dirty="0" smtClean="0"/>
              <a:t>er</a:t>
            </a:r>
            <a:r>
              <a:rPr lang="fr-FR" dirty="0" smtClean="0"/>
              <a:t> mois.</a:t>
            </a:r>
            <a:endParaRPr lang="fr-FR" dirty="0"/>
          </a:p>
          <a:p>
            <a:r>
              <a:rPr lang="fr-FR" dirty="0" smtClean="0"/>
              <a:t>La </a:t>
            </a:r>
            <a:r>
              <a:rPr lang="fr-FR" sz="3000" dirty="0" smtClean="0">
                <a:solidFill>
                  <a:srgbClr val="FF0000"/>
                </a:solidFill>
              </a:rPr>
              <a:t>concordance </a:t>
            </a:r>
            <a:r>
              <a:rPr lang="fr-FR" dirty="0" smtClean="0"/>
              <a:t>et </a:t>
            </a:r>
            <a:r>
              <a:rPr lang="fr-FR" sz="3000" b="1" dirty="0" smtClean="0">
                <a:solidFill>
                  <a:srgbClr val="FF0000"/>
                </a:solidFill>
              </a:rPr>
              <a:t>absence </a:t>
            </a:r>
            <a:r>
              <a:rPr lang="fr-FR" dirty="0" smtClean="0"/>
              <a:t> </a:t>
            </a:r>
            <a:r>
              <a:rPr lang="fr-FR" b="1" dirty="0" smtClean="0"/>
              <a:t>d'image en miroir.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flipV="1">
            <a:off x="914400" y="0"/>
            <a:ext cx="7772400" cy="12858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725" y="285727"/>
            <a:ext cx="9058275" cy="657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e-cardiogram.com/ecg/Ma1a19Pericarditeviraletypiq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981075"/>
            <a:ext cx="7704138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0" y="0"/>
            <a:ext cx="39805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rgbClr val="FF0000"/>
                </a:solidFill>
              </a:rPr>
              <a:t>PERICARDITE</a:t>
            </a:r>
            <a:endParaRPr lang="fr-F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pierre.coninx.free.fr/ecg/ECG04go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7"/>
            <a:ext cx="8232806" cy="53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285720" y="0"/>
            <a:ext cx="20717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dirty="0" smtClean="0">
                <a:solidFill>
                  <a:srgbClr val="FF0000"/>
                </a:solidFill>
              </a:rPr>
              <a:t>IDM</a:t>
            </a:r>
            <a:endParaRPr lang="fr-FR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910,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22288"/>
            <a:ext cx="8153400" cy="6030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>
            <a:normAutofit/>
          </a:bodyPr>
          <a:lstStyle/>
          <a:p>
            <a:r>
              <a:rPr lang="fr-FR" sz="4800" b="1" dirty="0" smtClean="0">
                <a:solidFill>
                  <a:srgbClr val="FF0000"/>
                </a:solidFill>
              </a:rPr>
              <a:t>ECG :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Réduction du voltage.</a:t>
            </a:r>
          </a:p>
          <a:p>
            <a:r>
              <a:rPr lang="fr-FR" sz="3200" dirty="0" smtClean="0"/>
              <a:t>L’alternance électrique .</a:t>
            </a:r>
          </a:p>
          <a:p>
            <a:r>
              <a:rPr lang="fr-FR" sz="3200" dirty="0" smtClean="0"/>
              <a:t>TDR  auriculaires.</a:t>
            </a:r>
          </a:p>
          <a:p>
            <a:r>
              <a:rPr lang="fr-FR" sz="3200" dirty="0" smtClean="0"/>
              <a:t>Sous décalage PQ.</a:t>
            </a:r>
          </a:p>
          <a:p>
            <a:pPr>
              <a:buNone/>
            </a:pP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52227" name="Picture 2" descr="http://ifr48.timone.univ-mrs.fr/Fiches/Pericardite_fichiers/image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428625"/>
            <a:ext cx="8643938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Péricardites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01- Définir la péricardite aiguë</a:t>
            </a:r>
            <a:br>
              <a:rPr lang="fr-FR" dirty="0" smtClean="0"/>
            </a:br>
            <a:r>
              <a:rPr lang="fr-FR" dirty="0" smtClean="0"/>
              <a:t>02. Identifier les signes cliniques et paracliniques évocateurs d’une péricardite aiguë</a:t>
            </a:r>
            <a:br>
              <a:rPr lang="fr-FR" dirty="0" smtClean="0"/>
            </a:br>
            <a:r>
              <a:rPr lang="fr-FR" dirty="0" smtClean="0"/>
              <a:t>03. Décrire</a:t>
            </a:r>
            <a:r>
              <a:rPr lang="fr-FR" dirty="0" smtClean="0">
                <a:solidFill>
                  <a:srgbClr val="FF0000"/>
                </a:solidFill>
              </a:rPr>
              <a:t> l’évolution </a:t>
            </a:r>
            <a:r>
              <a:rPr lang="fr-FR" dirty="0" smtClean="0"/>
              <a:t>des signes ECG dans la péricardite aiguë</a:t>
            </a:r>
          </a:p>
          <a:p>
            <a:r>
              <a:rPr lang="fr-FR" dirty="0" smtClean="0"/>
              <a:t>04. Reconnaître les principales étiologies de la péricardite aiguë</a:t>
            </a:r>
            <a:br>
              <a:rPr lang="fr-FR" dirty="0" smtClean="0"/>
            </a:br>
            <a:r>
              <a:rPr lang="fr-FR" dirty="0" smtClean="0"/>
              <a:t>05. Diagnostiquer une </a:t>
            </a:r>
            <a:r>
              <a:rPr lang="fr-FR" dirty="0" smtClean="0">
                <a:solidFill>
                  <a:srgbClr val="FF0000"/>
                </a:solidFill>
              </a:rPr>
              <a:t>tamponnade</a:t>
            </a:r>
            <a:r>
              <a:rPr lang="fr-FR" dirty="0" smtClean="0"/>
              <a:t> péricardique</a:t>
            </a:r>
            <a:br>
              <a:rPr lang="fr-FR" dirty="0" smtClean="0"/>
            </a:br>
            <a:r>
              <a:rPr lang="fr-FR" dirty="0" smtClean="0"/>
              <a:t>06. Planifier le traitement de la PA en fonction de l’étiologie</a:t>
            </a:r>
            <a:br>
              <a:rPr lang="fr-FR" dirty="0" smtClean="0"/>
            </a:br>
            <a:r>
              <a:rPr lang="fr-FR" dirty="0" smtClean="0"/>
              <a:t>07. Reconnaître les éléments du DC clinique et paracliniques de la PCC</a:t>
            </a:r>
            <a:br>
              <a:rPr lang="fr-FR" dirty="0" smtClean="0"/>
            </a:br>
            <a:r>
              <a:rPr lang="fr-FR" dirty="0" smtClean="0"/>
              <a:t>08. Diagnostiquer une péricardite constrictive chronique (PCC)</a:t>
            </a:r>
            <a:br>
              <a:rPr lang="fr-FR" dirty="0" smtClean="0"/>
            </a:br>
            <a:r>
              <a:rPr lang="fr-FR" dirty="0" smtClean="0"/>
              <a:t>09- Enoncer les moyens thérapeutiques de la PCC.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2984"/>
          </a:xfrm>
        </p:spPr>
        <p:txBody>
          <a:bodyPr>
            <a:normAutofit fontScale="90000"/>
          </a:bodyPr>
          <a:lstStyle/>
          <a:p>
            <a:r>
              <a:rPr lang="fr-FR" sz="6000" dirty="0" smtClean="0"/>
              <a:t/>
            </a:r>
            <a:br>
              <a:rPr lang="fr-FR" sz="6000" dirty="0" smtClean="0"/>
            </a:br>
            <a:r>
              <a:rPr lang="fr-FR" sz="5400" b="1" dirty="0" smtClean="0"/>
              <a:t> </a:t>
            </a:r>
            <a:r>
              <a:rPr lang="fr-FR" sz="5400" b="1" dirty="0" smtClean="0">
                <a:solidFill>
                  <a:srgbClr val="FF0000"/>
                </a:solidFill>
              </a:rPr>
              <a:t>Radiologie</a:t>
            </a:r>
            <a:endParaRPr lang="fr-FR" sz="6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200" dirty="0" smtClean="0"/>
              <a:t>Peut être normal.</a:t>
            </a:r>
          </a:p>
          <a:p>
            <a:pPr lvl="0"/>
            <a:r>
              <a:rPr lang="fr-FR" sz="3200" dirty="0" smtClean="0"/>
              <a:t>au maximum l’énorme cœur en théière, en carafe, immobile, à bord gauche rectiligne recouvrant le hile pulmonaire (Péricardite liquidienne).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9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14400"/>
            <a:ext cx="63246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>
            <a:noAutofit/>
          </a:bodyPr>
          <a:lstStyle/>
          <a:p>
            <a:r>
              <a:rPr lang="fr-FR" sz="4800" b="1" dirty="0" smtClean="0">
                <a:solidFill>
                  <a:srgbClr val="FF0000"/>
                </a:solidFill>
              </a:rPr>
              <a:t>Echocardiographie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142984"/>
            <a:ext cx="7772400" cy="5286412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Affirme l’épanchement, son retentissement sur le fonctionnement du cœur, parfois orienter l’étiologie.</a:t>
            </a:r>
          </a:p>
          <a:p>
            <a:r>
              <a:rPr lang="fr-FR" sz="2800" dirty="0" smtClean="0"/>
              <a:t>La quantité du liquide péricardique peut dans certaines mesures être estimée par l’écho :</a:t>
            </a:r>
          </a:p>
          <a:p>
            <a:pPr lvl="1"/>
            <a:r>
              <a:rPr lang="fr-FR" dirty="0" smtClean="0"/>
              <a:t>inférieure à 300 cm3, elle entraîne une séparation uniquement postérieure des deux feuillets en systole, alors qu’ils restent confondus et mobiles en diastole ;</a:t>
            </a:r>
          </a:p>
          <a:p>
            <a:pPr lvl="1"/>
            <a:r>
              <a:rPr lang="fr-FR" dirty="0" smtClean="0"/>
              <a:t>proche de 500 cm3, elle sépare de plus de 1 cm et de façon permanente les deux feuillets en arrière du VG, le feuillet pariétal devenant immobile ;</a:t>
            </a:r>
          </a:p>
          <a:p>
            <a:pPr lvl="1"/>
            <a:r>
              <a:rPr lang="fr-FR" dirty="0" smtClean="0"/>
              <a:t>au delà de 1 litre, la séparation ≥ 2 cm gagne en avant et devient circonférentielle ; les parois ventriculaires et le septum acquièrent des mouvements ondulatoires parallèles, et un bombement méso systolique mitral peut apparaître.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0"/>
            <a:ext cx="79296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287" y="500042"/>
            <a:ext cx="8920567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med.univ-rennes1.fr/cerf/edicerf/THORAX/16_2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549275"/>
            <a:ext cx="655320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568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>
            <a:no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</a:rPr>
              <a:t>Définitions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257300"/>
            <a:ext cx="7772400" cy="5386410"/>
          </a:xfrm>
        </p:spPr>
        <p:txBody>
          <a:bodyPr>
            <a:normAutofit lnSpcReduction="10000"/>
          </a:bodyPr>
          <a:lstStyle/>
          <a:p>
            <a:pPr lvl="1"/>
            <a:r>
              <a:rPr lang="fr-FR" dirty="0" smtClean="0"/>
              <a:t>Péricardite désigne dans le langage médical courant l’ensemble des affections du péricarde, alors que l’emploi du suffixe « ite » devrait réserver ce terme aux lésions d’origine inflammatoire. </a:t>
            </a:r>
          </a:p>
          <a:p>
            <a:pPr lvl="1">
              <a:buNone/>
            </a:pPr>
            <a:r>
              <a:rPr lang="fr-FR" dirty="0" smtClean="0"/>
              <a:t>  </a:t>
            </a:r>
          </a:p>
          <a:p>
            <a:pPr lvl="1"/>
            <a:r>
              <a:rPr lang="fr-FR" dirty="0" smtClean="0"/>
              <a:t> Tamponnade cardiaque</a:t>
            </a:r>
            <a:r>
              <a:rPr lang="fr-FR" i="1" dirty="0" smtClean="0"/>
              <a:t> ou péricardique</a:t>
            </a:r>
            <a:r>
              <a:rPr lang="fr-FR" dirty="0" smtClean="0"/>
              <a:t> stigmate un syndrome physiopathologique vite mortel nécessitant une ponction péricardique en urgence.</a:t>
            </a:r>
          </a:p>
          <a:p>
            <a:pPr lvl="1">
              <a:buNone/>
            </a:pPr>
            <a:endParaRPr lang="fr-FR" dirty="0" smtClean="0"/>
          </a:p>
          <a:p>
            <a:pPr lvl="1"/>
            <a:r>
              <a:rPr lang="fr-FR" i="1" dirty="0" smtClean="0"/>
              <a:t>Constriction péricardique avec épanchement</a:t>
            </a:r>
            <a:r>
              <a:rPr lang="fr-FR" dirty="0" smtClean="0"/>
              <a:t> associe un épaississement important de l’</a:t>
            </a:r>
            <a:r>
              <a:rPr lang="fr-FR" dirty="0" err="1" smtClean="0"/>
              <a:t>épicarde</a:t>
            </a:r>
            <a:r>
              <a:rPr lang="fr-FR" dirty="0" smtClean="0"/>
              <a:t> et du péricarde pariétal à un épanchement péricardique compressif, donnant un tableau de tamponnade subaiguë non contrôlée par l’évacuation .</a:t>
            </a:r>
          </a:p>
          <a:p>
            <a:pPr lvl="1"/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224" y="785794"/>
            <a:ext cx="7772400" cy="357190"/>
          </a:xfrm>
        </p:spPr>
        <p:txBody>
          <a:bodyPr>
            <a:normAutofit fontScale="90000"/>
          </a:bodyPr>
          <a:lstStyle/>
          <a:p>
            <a:r>
              <a:rPr lang="fr-FR" sz="6000" dirty="0" smtClean="0"/>
              <a:t/>
            </a:r>
            <a:br>
              <a:rPr lang="fr-FR" sz="6000" dirty="0" smtClean="0"/>
            </a:br>
            <a:r>
              <a:rPr lang="fr-FR" sz="6000" i="1" dirty="0" smtClean="0"/>
              <a:t> </a:t>
            </a:r>
            <a:br>
              <a:rPr lang="fr-FR" sz="6000" i="1" dirty="0" smtClean="0"/>
            </a:br>
            <a:r>
              <a:rPr lang="fr-FR" sz="4900" b="1" dirty="0" smtClean="0">
                <a:solidFill>
                  <a:srgbClr val="FF0000"/>
                </a:solidFill>
              </a:rPr>
              <a:t>EVOLUTION .</a:t>
            </a:r>
            <a:r>
              <a:rPr lang="fr-FR" sz="4900" b="1" i="1" dirty="0" smtClean="0">
                <a:solidFill>
                  <a:srgbClr val="FF0000"/>
                </a:solidFill>
              </a:rPr>
              <a:t>Complications</a:t>
            </a:r>
            <a:endParaRPr lang="fr-FR" sz="49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La péricardite souvent guérison sans complications. </a:t>
            </a:r>
          </a:p>
          <a:p>
            <a:endParaRPr lang="fr-FR" sz="2400" dirty="0" smtClean="0"/>
          </a:p>
          <a:p>
            <a:r>
              <a:rPr lang="fr-FR" sz="2400" b="1" u="sng" dirty="0" smtClean="0"/>
              <a:t>Complications :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Tamponnade.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Myocardite .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Péricardite récidivante (durée  TRT insuffisante .3mois  et 3ans la colchicine+++)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Péricardite chronique (  +3 mois</a:t>
            </a:r>
            <a:r>
              <a:rPr lang="fr-FR" sz="2400" b="1" dirty="0" smtClean="0"/>
              <a:t>. TBC </a:t>
            </a:r>
            <a:r>
              <a:rPr lang="fr-FR" sz="2400" dirty="0" smtClean="0"/>
              <a:t>ou </a:t>
            </a:r>
            <a:r>
              <a:rPr lang="fr-FR" sz="2400" b="1" dirty="0" smtClean="0"/>
              <a:t>Kc </a:t>
            </a:r>
            <a:r>
              <a:rPr lang="fr-FR" sz="2400" dirty="0" smtClean="0"/>
              <a:t> ).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b="1" i="1" dirty="0" smtClean="0"/>
              <a:t> Péricardites chroniques constrictives </a:t>
            </a:r>
            <a:r>
              <a:rPr lang="fr-FR" sz="2400" i="1" dirty="0" smtClean="0"/>
              <a:t>.</a:t>
            </a:r>
            <a:endParaRPr lang="fr-FR" sz="2400" dirty="0" smtClean="0"/>
          </a:p>
          <a:p>
            <a:pPr marL="457200" indent="-457200">
              <a:buFont typeface="+mj-lt"/>
              <a:buAutoNum type="arabicPeriod"/>
            </a:pPr>
            <a:endParaRPr lang="fr-FR" sz="2400" dirty="0" smtClean="0"/>
          </a:p>
          <a:p>
            <a:pPr marL="457200" indent="-457200">
              <a:buFont typeface="+mj-lt"/>
              <a:buAutoNum type="arabicPeriod"/>
            </a:pPr>
            <a:endParaRPr lang="fr-FR" sz="24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66800" y="866756"/>
            <a:ext cx="7772400" cy="357190"/>
          </a:xfrm>
          <a:prstGeom prst="rect">
            <a:avLst/>
          </a:prstGeom>
        </p:spPr>
        <p:txBody>
          <a:bodyPr bIns="91440" anchor="b" anchorCtr="0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4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>
            <a:noAutofit/>
          </a:bodyPr>
          <a:lstStyle/>
          <a:p>
            <a:r>
              <a:rPr lang="fr-FR" sz="4800" b="1" dirty="0" smtClean="0">
                <a:solidFill>
                  <a:srgbClr val="FF0000"/>
                </a:solidFill>
              </a:rPr>
              <a:t>DIAGNOSTIC DIFFERENTIEL</a:t>
            </a:r>
            <a:endParaRPr lang="fr-FR" sz="4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IDM.</a:t>
            </a:r>
          </a:p>
          <a:p>
            <a:r>
              <a:rPr lang="fr-FR" sz="3200" dirty="0" smtClean="0"/>
              <a:t>E P.</a:t>
            </a:r>
          </a:p>
          <a:p>
            <a:r>
              <a:rPr lang="fr-FR" sz="3200" dirty="0" smtClean="0"/>
              <a:t>CMD ( RX).</a:t>
            </a:r>
          </a:p>
          <a:p>
            <a:r>
              <a:rPr lang="fr-FR" sz="3200" dirty="0" smtClean="0"/>
              <a:t>PLEURESIE.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4800" b="1" dirty="0" smtClean="0">
                <a:solidFill>
                  <a:srgbClr val="FF0000"/>
                </a:solidFill>
              </a:rPr>
              <a:t>Tamponnade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compression aiguë des cavités cardiaques droite par un épanchement liquidien abondant et/ou d installation brutale.</a:t>
            </a:r>
          </a:p>
          <a:p>
            <a:r>
              <a:rPr lang="fr-FR" dirty="0" smtClean="0"/>
              <a:t>C'est une urgence et une cause d'arrêt cardiaque par </a:t>
            </a:r>
            <a:r>
              <a:rPr lang="fr-FR" b="1" dirty="0" smtClean="0"/>
              <a:t>adiastolie.</a:t>
            </a:r>
          </a:p>
          <a:p>
            <a:r>
              <a:rPr lang="fr-FR" sz="2400" b="1" dirty="0" smtClean="0"/>
              <a:t>contexte</a:t>
            </a:r>
            <a:r>
              <a:rPr lang="fr-FR" sz="2400" dirty="0" smtClean="0"/>
              <a:t> : Péricardite tuberculeuse , néoplasiques , traumatiques , rarement virale.</a:t>
            </a:r>
          </a:p>
          <a:p>
            <a:endParaRPr lang="fr-FR" sz="2400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PONCTION PERICARDIQUE EN URGENCE++++.</a:t>
            </a:r>
          </a:p>
          <a:p>
            <a:pPr>
              <a:buNone/>
            </a:pP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4800" b="1" dirty="0" smtClean="0">
                <a:solidFill>
                  <a:srgbClr val="FF0000"/>
                </a:solidFill>
              </a:rPr>
              <a:t>Tamponnade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compression aiguë des cavités cardiaques droite par un épanchement liquidien abondant et/ou d installation brutale.</a:t>
            </a:r>
          </a:p>
          <a:p>
            <a:r>
              <a:rPr lang="fr-FR" dirty="0" smtClean="0"/>
              <a:t>C'est une urgence et une cause d'arrêt cardiaque par </a:t>
            </a:r>
            <a:r>
              <a:rPr lang="fr-FR" b="1" dirty="0" smtClean="0"/>
              <a:t>adiastolie.</a:t>
            </a:r>
          </a:p>
          <a:p>
            <a:r>
              <a:rPr lang="fr-FR" sz="2400" b="1" dirty="0" smtClean="0"/>
              <a:t>contexte</a:t>
            </a:r>
            <a:r>
              <a:rPr lang="fr-FR" sz="2400" dirty="0" smtClean="0"/>
              <a:t> : Péricardite tuberculeuse , néoplasiques , traumatiques , rarement virale.</a:t>
            </a:r>
          </a:p>
          <a:p>
            <a:endParaRPr lang="fr-FR" sz="2400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PONCTION PERICARDIQUE EN URGENCE++++.</a:t>
            </a:r>
          </a:p>
          <a:p>
            <a:pPr>
              <a:buNone/>
            </a:pP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b="1" dirty="0" smtClean="0">
                <a:solidFill>
                  <a:srgbClr val="FF0000"/>
                </a:solidFill>
              </a:rPr>
              <a:t>Tamponnade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600" i="1" dirty="0" smtClean="0"/>
              <a:t>Cette affection mortelle est due à une compression, lente ou rapide, du cœur par une accumulation péricardique de liquide, pus, sang, caillots ou gaz, résultant d’une inflammation, d’un trauma, d’une rupture du </a:t>
            </a:r>
            <a:r>
              <a:rPr lang="fr-FR" sz="3600" i="1" dirty="0" err="1" smtClean="0"/>
              <a:t>coeur</a:t>
            </a:r>
            <a:r>
              <a:rPr lang="fr-FR" sz="3600" i="1" dirty="0" smtClean="0"/>
              <a:t> ou d’une dissection aortique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>
            <a:normAutofit/>
          </a:bodyPr>
          <a:lstStyle/>
          <a:p>
            <a:pPr algn="l"/>
            <a:r>
              <a:rPr lang="fr-FR" sz="4800" b="1" dirty="0" smtClean="0">
                <a:solidFill>
                  <a:srgbClr val="FF0000"/>
                </a:solidFill>
              </a:rPr>
              <a:t>Tamponnade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000108"/>
            <a:ext cx="7772400" cy="5857892"/>
          </a:xfrm>
        </p:spPr>
        <p:txBody>
          <a:bodyPr>
            <a:normAutofit/>
          </a:bodyPr>
          <a:lstStyle/>
          <a:p>
            <a:r>
              <a:rPr lang="fr-FR" dirty="0"/>
              <a:t>La tamponnade péricardique est beaucoup plus un trouble physiopathologique qu’une affection autonome : augmentation brusque ou rapide de la pression intrapéricardique (PIP) due à un épanchement liquidien qui entraîne une compression aiguë des cavités cardiaques, dont les conséquences hémodynamiques dépassent les mécanismes compensateurs. </a:t>
            </a:r>
          </a:p>
          <a:p>
            <a:r>
              <a:rPr lang="fr-FR" dirty="0"/>
              <a:t>L’augmentation de la PIP entraîne une réduction du volume ventriculaire, une élévation des pressions diastoliques avec augmentation des résistances au remplissage ventriculaire : celui-ci n’a lieu qu’en inspiration.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796908"/>
          </a:xfrm>
        </p:spPr>
        <p:txBody>
          <a:bodyPr>
            <a:noAutofit/>
          </a:bodyPr>
          <a:lstStyle/>
          <a:p>
            <a:r>
              <a:rPr lang="fr-FR" sz="4400" b="1" dirty="0" smtClean="0">
                <a:solidFill>
                  <a:srgbClr val="FF0000"/>
                </a:solidFill>
              </a:rPr>
              <a:t>Tamponnade</a:t>
            </a:r>
            <a:endParaRPr lang="fr-FR" sz="44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000108"/>
            <a:ext cx="7772400" cy="607223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Collapsus  CVx , TA BASSE.TCC.</a:t>
            </a:r>
            <a:endParaRPr lang="fr-FR" dirty="0"/>
          </a:p>
          <a:p>
            <a:r>
              <a:rPr lang="fr-FR" dirty="0" smtClean="0"/>
              <a:t>Dyspnée  avec polypnée puis orthopnée, cyanose.</a:t>
            </a:r>
          </a:p>
          <a:p>
            <a:r>
              <a:rPr lang="fr-FR" dirty="0" smtClean="0"/>
              <a:t>Parfois : Toux  , Hoquet  , Dysphagie , Dysphonie.</a:t>
            </a:r>
            <a:endParaRPr lang="fr-FR" dirty="0"/>
          </a:p>
          <a:p>
            <a:r>
              <a:rPr lang="fr-FR" dirty="0"/>
              <a:t>Douleur </a:t>
            </a:r>
            <a:r>
              <a:rPr lang="fr-FR" dirty="0" smtClean="0"/>
              <a:t>thoracique.</a:t>
            </a:r>
            <a:endParaRPr lang="fr-FR" dirty="0"/>
          </a:p>
          <a:p>
            <a:r>
              <a:rPr lang="fr-FR" dirty="0"/>
              <a:t>un pouls filant pouls de </a:t>
            </a:r>
            <a:r>
              <a:rPr lang="fr-FR" dirty="0" smtClean="0"/>
              <a:t>Kussmaul : la PAS en inspiration inferieur à la PAS en expiration .</a:t>
            </a:r>
          </a:p>
          <a:p>
            <a:r>
              <a:rPr lang="fr-FR" dirty="0" smtClean="0"/>
              <a:t>Pression veineuse centrale enlevée.</a:t>
            </a:r>
            <a:endParaRPr lang="fr-FR" dirty="0"/>
          </a:p>
          <a:p>
            <a:r>
              <a:rPr lang="fr-FR" dirty="0"/>
              <a:t>jugulaires turgescentes battantes à l’inspiration </a:t>
            </a:r>
            <a:r>
              <a:rPr lang="fr-FR" dirty="0" smtClean="0"/>
              <a:t>.</a:t>
            </a:r>
          </a:p>
          <a:p>
            <a:r>
              <a:rPr lang="fr-FR" dirty="0" smtClean="0"/>
              <a:t>L’alternance électrique  ou  microvoltage.</a:t>
            </a:r>
          </a:p>
          <a:p>
            <a:r>
              <a:rPr lang="fr-FR" dirty="0" smtClean="0"/>
              <a:t>ETT CONFIFME LE DIAGNOSTIC.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PONCTION PERICARDIQUE  EN URGENCE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Les vasodilatateurs et les diurétiques ne sont pas recommandés en présence d’une tamponnade cardiaque 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4" descr="http://ifr48.timone.univ-mrs.fr/Fiches/Pericardite_fichiers/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76250"/>
            <a:ext cx="8135938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066800"/>
            <a:ext cx="8610600" cy="4648200"/>
          </a:xfrm>
        </p:spPr>
        <p:txBody>
          <a:bodyPr>
            <a:normAutofit lnSpcReduction="10000"/>
          </a:bodyPr>
          <a:lstStyle/>
          <a:p>
            <a:pPr algn="just">
              <a:buFontTx/>
              <a:buChar char="•"/>
            </a:pPr>
            <a:r>
              <a:rPr lang="fr-FR" sz="2600" dirty="0"/>
              <a:t> Péricarde : double enveloppe fibreuse entourant le cœur comprenant 2 feuillets (viscéral et pariétal) appliqué l ’un contre l ’autre (cavité « virtuelle » contenant 20 ml de liquide)</a:t>
            </a:r>
          </a:p>
          <a:p>
            <a:pPr algn="just">
              <a:buFontTx/>
              <a:buChar char="•"/>
            </a:pPr>
            <a:endParaRPr lang="fr-FR" sz="2600" dirty="0"/>
          </a:p>
          <a:p>
            <a:pPr algn="just">
              <a:buFontTx/>
              <a:buChar char="•"/>
            </a:pPr>
            <a:r>
              <a:rPr lang="fr-FR" sz="2600" dirty="0"/>
              <a:t> Péricardite : inflammation du péricarde avec en général apparition de liquide</a:t>
            </a:r>
          </a:p>
          <a:p>
            <a:pPr algn="just">
              <a:buFontTx/>
              <a:buChar char="•"/>
            </a:pPr>
            <a:endParaRPr lang="fr-FR" sz="2600" dirty="0"/>
          </a:p>
          <a:p>
            <a:pPr algn="just">
              <a:buFontTx/>
              <a:buChar char="•"/>
            </a:pPr>
            <a:r>
              <a:rPr lang="fr-FR" sz="2600" dirty="0"/>
              <a:t> Etiologies nombreuses dominées par </a:t>
            </a:r>
            <a:r>
              <a:rPr lang="fr-FR" sz="2600" b="1" dirty="0"/>
              <a:t>péricardites aiguës bénignes</a:t>
            </a:r>
            <a:r>
              <a:rPr lang="fr-FR" sz="2600" dirty="0"/>
              <a:t> (virale, idiopathique) souvent adulte jeune, plus souvent homme que femme.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978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TRAITEMENT 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285860"/>
            <a:ext cx="7772400" cy="5715040"/>
          </a:xfrm>
        </p:spPr>
        <p:txBody>
          <a:bodyPr>
            <a:normAutofit fontScale="70000" lnSpcReduction="20000"/>
          </a:bodyPr>
          <a:lstStyle/>
          <a:p>
            <a:r>
              <a:rPr lang="fr-FR" sz="3600" dirty="0" smtClean="0"/>
              <a:t>Dans la plupart des cas, péricardites virales ou idiopathiques, le traitement est purement symptomatique :</a:t>
            </a:r>
          </a:p>
          <a:p>
            <a:r>
              <a:rPr lang="fr-FR" sz="3600" dirty="0" smtClean="0"/>
              <a:t>Repos au lit pendant plusieurs jours, jusqu'à la disparition de la douleur car l’activité physique accentue la douleur. </a:t>
            </a:r>
          </a:p>
          <a:p>
            <a:r>
              <a:rPr lang="fr-FR" sz="3600" dirty="0" smtClean="0"/>
              <a:t>Anti-inflammatoire non stéroïdien:</a:t>
            </a:r>
          </a:p>
          <a:p>
            <a:r>
              <a:rPr lang="fr-FR" sz="3600" dirty="0" smtClean="0"/>
              <a:t>L’ASPIRINE a été utilisée pendant longtemps (3 à 4 g/jour). </a:t>
            </a:r>
          </a:p>
          <a:p>
            <a:r>
              <a:rPr lang="fr-FR" sz="3600" dirty="0" smtClean="0"/>
              <a:t>L’IBUPROFENE 300 à800mg/8h en association avec la colchicine 0.5mg*2/jour pour  diminuer les récidives.</a:t>
            </a:r>
          </a:p>
          <a:p>
            <a:pPr lvl="0"/>
            <a:r>
              <a:rPr lang="fr-FR" sz="4000" dirty="0" smtClean="0"/>
              <a:t>interrompu de façon progressive, une fois obtenues la disparition des symptômes douloureux et la normalisation des marqueurs de l'inflammation.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TRAITEMENT 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714488"/>
            <a:ext cx="7772400" cy="535785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Les corticoïdes sont très efficaces mais ne sont pas utilisés habituellement du fait de leurs effets secondaires. Ce sont des facteur de risque essentiel de récidive.</a:t>
            </a:r>
          </a:p>
          <a:p>
            <a:r>
              <a:rPr lang="fr-FR" sz="3200" b="1" dirty="0" smtClean="0"/>
              <a:t>Un traitement étiologique </a:t>
            </a:r>
            <a:r>
              <a:rPr lang="fr-FR" sz="3200" dirty="0" smtClean="0"/>
              <a:t>est bien entendu mis en œuvre dans les péricardites de cause spécifique : antibiotique en cas de péricardite purulente, chimio-radiothérapie en cas de péricardite néoplasique...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b="1" dirty="0" smtClean="0">
                <a:solidFill>
                  <a:srgbClr val="FF0000"/>
                </a:solidFill>
              </a:rPr>
              <a:t>TRAITEMENT du </a:t>
            </a:r>
            <a:r>
              <a:rPr lang="fr-FR" sz="4400" dirty="0" smtClean="0">
                <a:solidFill>
                  <a:srgbClr val="FF0000"/>
                </a:solidFill>
              </a:rPr>
              <a:t>Tamponnade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714488"/>
            <a:ext cx="7772400" cy="5357850"/>
          </a:xfrm>
        </p:spPr>
        <p:txBody>
          <a:bodyPr>
            <a:normAutofit/>
          </a:bodyPr>
          <a:lstStyle/>
          <a:p>
            <a:r>
              <a:rPr lang="fr-FR" dirty="0" smtClean="0"/>
              <a:t>URGENCE MEDICOCHURURGICALE.</a:t>
            </a:r>
          </a:p>
          <a:p>
            <a:r>
              <a:rPr lang="fr-FR" dirty="0" smtClean="0"/>
              <a:t>HSP EN USIC.</a:t>
            </a:r>
          </a:p>
          <a:p>
            <a:r>
              <a:rPr lang="fr-FR" dirty="0" smtClean="0"/>
              <a:t>REMPLISSAGE PAR MACROMOLECULE</a:t>
            </a:r>
          </a:p>
          <a:p>
            <a:r>
              <a:rPr lang="fr-FR" b="1" dirty="0" smtClean="0"/>
              <a:t>PONCTIONPERICARDIQUE </a:t>
            </a:r>
            <a:r>
              <a:rPr lang="fr-FR" dirty="0" smtClean="0"/>
              <a:t>OU DRAINAGE CHURURGICAL.</a:t>
            </a:r>
            <a:endParaRPr lang="fr-FR" dirty="0"/>
          </a:p>
        </p:txBody>
      </p:sp>
      <p:pic>
        <p:nvPicPr>
          <p:cNvPr id="4" name="Picture 4" descr="C:\Documents and Settings\Christophe.LIONS\Bureau\Image(9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85958"/>
            <a:ext cx="7239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fr-FR"/>
              <a:t> </a:t>
            </a:r>
          </a:p>
          <a:p>
            <a:endParaRPr lang="fr-FR"/>
          </a:p>
        </p:txBody>
      </p:sp>
      <p:pic>
        <p:nvPicPr>
          <p:cNvPr id="28677" name="Picture 5" descr="http://www.echorea.org/images/Image(9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7315200" cy="5486400"/>
          </a:xfrm>
          <a:prstGeom prst="rect">
            <a:avLst/>
          </a:prstGeom>
          <a:noFill/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914400" y="60960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Ponction: espace de Marfan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24" name="Picture 4" descr="C:\Documents and Settings\Christophe.LIONS\Bureau\Image(10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019800"/>
            <a:ext cx="7620000" cy="533400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fr-FR" sz="2400"/>
              <a:t>Echocardiogaphie: position du drain et épreuve de contraste</a:t>
            </a:r>
          </a:p>
        </p:txBody>
      </p:sp>
      <p:pic>
        <p:nvPicPr>
          <p:cNvPr id="33796" name="Picture 4" descr="C:\Documents and Settings\Christophe.LIONS\Bureau\Image(10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aser\Documents\F3.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5" y="928670"/>
            <a:ext cx="7758138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71480"/>
            <a:ext cx="9786974" cy="3786214"/>
          </a:xfrm>
        </p:spPr>
        <p:txBody>
          <a:bodyPr>
            <a:normAutofit/>
          </a:bodyPr>
          <a:lstStyle/>
          <a:p>
            <a:endParaRPr lang="fr-FR" sz="4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484784"/>
            <a:ext cx="8401080" cy="45350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4000" i="1" dirty="0" smtClean="0">
                <a:solidFill>
                  <a:srgbClr val="FF0000"/>
                </a:solidFill>
              </a:rPr>
              <a:t>Péricardites chroniques constrictives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944012" cy="1143000"/>
          </a:xfrm>
        </p:spPr>
        <p:txBody>
          <a:bodyPr>
            <a:normAutofit/>
          </a:bodyPr>
          <a:lstStyle/>
          <a:p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643050"/>
            <a:ext cx="7772400" cy="437675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fr-FR" sz="4000" i="1" dirty="0" smtClean="0"/>
              <a:t>Les péricardites constrictives sont caractérisées par la transformation du péricarde en un sac inextensible  ( symphise  péricardique ) s'opposant à l'expansion diastolique des ventricules et réalisant le syndrome "d'</a:t>
            </a:r>
            <a:r>
              <a:rPr lang="fr-FR" sz="4000" i="1" dirty="0" err="1" smtClean="0"/>
              <a:t>adiastolie</a:t>
            </a:r>
            <a:r>
              <a:rPr lang="fr-FR" sz="4000" i="1" dirty="0" smtClean="0"/>
              <a:t> « </a:t>
            </a:r>
            <a:r>
              <a:rPr lang="fr-FR" sz="4000" i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Epidémiologie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z="2800" dirty="0" smtClean="0"/>
              <a:t>La fréquence de cette pathologie est estimée à environ 0,5 à 2 % des cardiopathies.</a:t>
            </a:r>
          </a:p>
          <a:p>
            <a:pPr lvl="0"/>
            <a:r>
              <a:rPr lang="fr-FR" sz="2800" dirty="0" smtClean="0"/>
              <a:t>Elle représente 0,6 % des interventions dans un service de chirurgie cardiovasculaire. </a:t>
            </a:r>
          </a:p>
          <a:p>
            <a:pPr lvl="0"/>
            <a:r>
              <a:rPr lang="fr-FR" sz="2800" dirty="0" smtClean="0"/>
              <a:t>C’est une maladie de l’âge moyen 50-60ans, bien qu’elle puisse se voir aux âges extrêmes.</a:t>
            </a:r>
          </a:p>
          <a:p>
            <a:pPr lvl="0"/>
            <a:r>
              <a:rPr lang="fr-FR" sz="2800" dirty="0" smtClean="0"/>
              <a:t>Il existe une nette prédominance masculine (2/3) sans explication évidente.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Etiologies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fr-FR" dirty="0" smtClean="0"/>
              <a:t>La tuberculose est l'étiologie la plus fréquente, mais elle n’est démontrée que dans moins de 70% des cas.</a:t>
            </a:r>
          </a:p>
          <a:p>
            <a:pPr lvl="0"/>
            <a:r>
              <a:rPr lang="fr-FR" dirty="0" smtClean="0"/>
              <a:t>Toute péricardite subaiguë prolongée peut y aboutir : péricardite bactérienne, péricardite "idiopathique", péricardite secondaire à l'hémodialyse, hémopéricarde consécutif à un traumatisme ou à un traitement anticoagulant. </a:t>
            </a:r>
          </a:p>
          <a:p>
            <a:pPr lvl="0"/>
            <a:r>
              <a:rPr lang="fr-FR" dirty="0" smtClean="0"/>
              <a:t>Les péricardites constrictives "post radiothérapiques " et post-chirurgicales représentent des étiologies en augmentation de fréquence.</a:t>
            </a:r>
          </a:p>
          <a:p>
            <a:pPr lvl="0"/>
            <a:r>
              <a:rPr lang="fr-FR" dirty="0" smtClean="0"/>
              <a:t>Mais, dans plus de 20% péricardites constrictives au long cours, </a:t>
            </a:r>
            <a:r>
              <a:rPr lang="fr-FR" i="1" dirty="0" smtClean="0"/>
              <a:t>(calcifiées surtout), </a:t>
            </a:r>
            <a:r>
              <a:rPr lang="fr-FR" dirty="0" smtClean="0"/>
              <a:t>aucune étiologie n'est retrouvée.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 smtClean="0">
                <a:solidFill>
                  <a:srgbClr val="FF0000"/>
                </a:solidFill>
              </a:rPr>
              <a:t>Physiopathologie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 smtClean="0"/>
              <a:t>Le mauvais remplissage </a:t>
            </a:r>
            <a:r>
              <a:rPr lang="fr-FR" dirty="0" smtClean="0"/>
              <a:t>des cavités cardiaques va entrainer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En amant</a:t>
            </a:r>
            <a:r>
              <a:rPr lang="fr-FR" sz="2400" dirty="0" smtClean="0"/>
              <a:t>,</a:t>
            </a:r>
            <a:r>
              <a:rPr lang="fr-FR" dirty="0" smtClean="0"/>
              <a:t> des </a:t>
            </a:r>
            <a:r>
              <a:rPr lang="fr-FR" b="1" dirty="0" smtClean="0"/>
              <a:t>signes veineux </a:t>
            </a:r>
            <a:r>
              <a:rPr lang="fr-FR" dirty="0" smtClean="0"/>
              <a:t>semblables à ceux de ICD.</a:t>
            </a:r>
          </a:p>
          <a:p>
            <a:endParaRPr lang="fr-FR" dirty="0" smtClean="0"/>
          </a:p>
          <a:p>
            <a:r>
              <a:rPr lang="fr-FR" dirty="0" smtClean="0"/>
              <a:t>En aval </a:t>
            </a:r>
            <a:r>
              <a:rPr lang="fr-FR" sz="2400" dirty="0" smtClean="0"/>
              <a:t>, </a:t>
            </a:r>
            <a:r>
              <a:rPr lang="fr-FR" dirty="0" smtClean="0"/>
              <a:t>le signe le plus précoce est le </a:t>
            </a:r>
            <a:r>
              <a:rPr lang="fr-FR" b="1" dirty="0" smtClean="0"/>
              <a:t>pouls paradoxal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000108"/>
          </a:xfrm>
        </p:spPr>
        <p:txBody>
          <a:bodyPr>
            <a:normAutofit/>
          </a:bodyPr>
          <a:lstStyle/>
          <a:p>
            <a:r>
              <a:rPr lang="fr-FR" sz="4800" b="1" dirty="0" smtClean="0">
                <a:solidFill>
                  <a:srgbClr val="FF0000"/>
                </a:solidFill>
              </a:rPr>
              <a:t>Diagnostic(+)</a:t>
            </a:r>
            <a:endParaRPr lang="fr-FR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928670"/>
            <a:ext cx="7772400" cy="592933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fr-FR" sz="3000" b="1" u="sng" dirty="0" smtClean="0"/>
              <a:t> Clinique</a:t>
            </a:r>
          </a:p>
          <a:p>
            <a:r>
              <a:rPr lang="fr-FR" dirty="0" smtClean="0"/>
              <a:t>La constriction peut être reconnue dans les suites d’une péricardite liquidienne ; Plusieurs années après la guérison apparente d’une atteinte péricardique ou devant l’apparition de signes fonctionnels, en l’absence de tout antécédent péricarditique. </a:t>
            </a:r>
          </a:p>
          <a:p>
            <a:r>
              <a:rPr lang="fr-FR" sz="3000" b="1" i="1" u="sng" dirty="0" smtClean="0"/>
              <a:t>1. Signes fonctionnels</a:t>
            </a:r>
          </a:p>
          <a:p>
            <a:pPr>
              <a:buNone/>
            </a:pPr>
            <a:endParaRPr lang="fr-FR" sz="3000" u="sng" dirty="0" smtClean="0"/>
          </a:p>
          <a:p>
            <a:pPr lvl="0"/>
            <a:r>
              <a:rPr lang="fr-FR" dirty="0" smtClean="0"/>
              <a:t>Le début est le plus souvent insidieux. Le symptôme le plus fréquent et le plus précis amenant à consulter est la </a:t>
            </a:r>
            <a:r>
              <a:rPr lang="fr-FR" b="1" i="1" dirty="0" smtClean="0"/>
              <a:t>dyspnée d’effort</a:t>
            </a:r>
            <a:r>
              <a:rPr lang="fr-FR" dirty="0" smtClean="0"/>
              <a:t> (85%). </a:t>
            </a:r>
          </a:p>
          <a:p>
            <a:pPr lvl="0"/>
            <a:r>
              <a:rPr lang="fr-FR" dirty="0" smtClean="0"/>
              <a:t>Les autres signes fonctionnels sont d’inégale valeur : asthénie, une hépatalgie d’effort 30%.</a:t>
            </a:r>
          </a:p>
          <a:p>
            <a:pPr lvl="0"/>
            <a:r>
              <a:rPr lang="fr-FR" dirty="0" smtClean="0"/>
              <a:t>Cyanose discrète.</a:t>
            </a:r>
          </a:p>
          <a:p>
            <a:pPr lvl="0"/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Diagnostic(+)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142984"/>
            <a:ext cx="7772400" cy="57150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b="1" i="1" u="sng" dirty="0" smtClean="0"/>
              <a:t>2.Syndrome de Pick  :</a:t>
            </a:r>
            <a:r>
              <a:rPr lang="fr-FR" b="1" u="sng" dirty="0" smtClean="0"/>
              <a:t> hépatoabdominaux.</a:t>
            </a:r>
          </a:p>
          <a:p>
            <a:pPr>
              <a:buNone/>
            </a:pPr>
            <a:endParaRPr lang="fr-FR" b="1" dirty="0" smtClean="0"/>
          </a:p>
          <a:p>
            <a:pPr lvl="0"/>
            <a:r>
              <a:rPr lang="fr-FR" dirty="0" smtClean="0"/>
              <a:t>Hépatomégalie(90-98%), </a:t>
            </a:r>
            <a:r>
              <a:rPr lang="fr-FR" i="1" dirty="0" smtClean="0"/>
              <a:t>foie de stase, indolore, avec reflux.</a:t>
            </a:r>
            <a:endParaRPr lang="fr-FR" dirty="0" smtClean="0"/>
          </a:p>
          <a:p>
            <a:pPr lvl="0"/>
            <a:r>
              <a:rPr lang="fr-FR" dirty="0" smtClean="0"/>
              <a:t>Ascite (80%), </a:t>
            </a:r>
            <a:r>
              <a:rPr lang="fr-FR" i="1" dirty="0" smtClean="0"/>
              <a:t>apparaît souvent avant les OMI, </a:t>
            </a:r>
            <a:r>
              <a:rPr lang="fr-FR" b="1" i="1" dirty="0" smtClean="0"/>
              <a:t>Rivalta( -).</a:t>
            </a:r>
            <a:endParaRPr lang="fr-FR" b="1" dirty="0" smtClean="0"/>
          </a:p>
          <a:p>
            <a:pPr lvl="0"/>
            <a:r>
              <a:rPr lang="fr-FR" dirty="0" smtClean="0"/>
              <a:t>OMI modérée .</a:t>
            </a:r>
          </a:p>
          <a:p>
            <a:pPr lvl="0"/>
            <a:r>
              <a:rPr lang="fr-FR" dirty="0" smtClean="0"/>
              <a:t>Turgescence jugulaire, accentuée à l’inspiration (signe de Kussmaul) (95%), permet le diagnostic différentiel avec la cirrhose.</a:t>
            </a:r>
          </a:p>
          <a:p>
            <a:pPr lvl="0"/>
            <a:r>
              <a:rPr lang="fr-FR" dirty="0" smtClean="0"/>
              <a:t> Pouls paradoxal : </a:t>
            </a:r>
            <a:r>
              <a:rPr lang="fr-FR" i="1" dirty="0" smtClean="0"/>
              <a:t>(diminution inspiratoire de la TA &gt; 10 </a:t>
            </a:r>
            <a:r>
              <a:rPr lang="fr-FR" i="1" dirty="0" err="1" smtClean="0"/>
              <a:t>mmHg</a:t>
            </a:r>
            <a:r>
              <a:rPr lang="fr-FR" i="1" dirty="0" smtClean="0"/>
              <a:t>) </a:t>
            </a:r>
            <a:r>
              <a:rPr lang="fr-FR" dirty="0" smtClean="0"/>
              <a:t>: </a:t>
            </a:r>
            <a:r>
              <a:rPr lang="fr-FR" i="1" dirty="0" smtClean="0"/>
              <a:t>rare, </a:t>
            </a:r>
            <a:r>
              <a:rPr lang="fr-FR" i="1" dirty="0" err="1" smtClean="0"/>
              <a:t>svt</a:t>
            </a:r>
            <a:r>
              <a:rPr lang="fr-FR" i="1" dirty="0" smtClean="0"/>
              <a:t> PCC avec épanchement.</a:t>
            </a:r>
          </a:p>
          <a:p>
            <a:pPr lvl="0"/>
            <a:r>
              <a:rPr lang="fr-FR" i="1" dirty="0" smtClean="0"/>
              <a:t>AEG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428604"/>
            <a:ext cx="7772400" cy="5591196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fr-FR" sz="3500" b="1" i="1" u="sng" dirty="0" smtClean="0">
                <a:solidFill>
                  <a:srgbClr val="FF0000"/>
                </a:solidFill>
              </a:rPr>
              <a:t>Signes cardiaques</a:t>
            </a:r>
            <a:endParaRPr lang="fr-FR" sz="3500" u="sng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L’examen du cœur peut être normal, ce qui est un argument supplémentaire. Mais, fréquemment, l’examen cardiaque révèle des très évocateurs : </a:t>
            </a:r>
          </a:p>
          <a:p>
            <a:pPr lvl="0"/>
            <a:r>
              <a:rPr lang="fr-FR" dirty="0" smtClean="0"/>
              <a:t>Le choc de pointe faiblement perçu ou absent. </a:t>
            </a:r>
          </a:p>
          <a:p>
            <a:pPr lvl="0"/>
            <a:r>
              <a:rPr lang="fr-FR" dirty="0" smtClean="0"/>
              <a:t>Un B3 diastolique </a:t>
            </a:r>
            <a:r>
              <a:rPr lang="fr-FR" i="1" dirty="0" smtClean="0"/>
              <a:t>(surtout dans les formes calcifiées).</a:t>
            </a:r>
            <a:r>
              <a:rPr lang="fr-FR" dirty="0" smtClean="0"/>
              <a:t>  Son intensité et son timbre sont variables : bruit diastolique sourd </a:t>
            </a:r>
            <a:r>
              <a:rPr lang="fr-FR" i="1" dirty="0" smtClean="0"/>
              <a:t>(ressemblant à un troisième bruit ordinaire),</a:t>
            </a:r>
            <a:r>
              <a:rPr lang="fr-FR" dirty="0" smtClean="0"/>
              <a:t> parfois plus « métallique », plus fort </a:t>
            </a:r>
            <a:r>
              <a:rPr lang="fr-FR" i="1" dirty="0" smtClean="0"/>
              <a:t>« </a:t>
            </a:r>
            <a:r>
              <a:rPr lang="fr-FR" b="1" i="1" dirty="0" smtClean="0"/>
              <a:t>vibrance péricardique  de </a:t>
            </a:r>
            <a:r>
              <a:rPr lang="fr-FR" b="1" i="1" dirty="0" err="1" smtClean="0"/>
              <a:t>lian</a:t>
            </a:r>
            <a:r>
              <a:rPr lang="fr-FR" b="1" i="1" dirty="0" smtClean="0"/>
              <a:t> </a:t>
            </a:r>
            <a:r>
              <a:rPr lang="fr-FR" i="1" dirty="0" smtClean="0"/>
              <a:t>». </a:t>
            </a:r>
            <a:r>
              <a:rPr lang="fr-FR" dirty="0" smtClean="0"/>
              <a:t>Plus il est précoce, plus la constriction est sévère témoignant de l’arrêt brutal du remplissage du VD </a:t>
            </a:r>
            <a:r>
              <a:rPr lang="fr-FR" i="1" dirty="0" smtClean="0"/>
              <a:t>(ce bruit étant synchrone du début du plateau diastolique)</a:t>
            </a:r>
            <a:endParaRPr lang="fr-FR" dirty="0" smtClean="0"/>
          </a:p>
          <a:p>
            <a:pPr lvl="0"/>
            <a:r>
              <a:rPr lang="fr-FR" dirty="0" smtClean="0"/>
              <a:t>L’auscultation peut révéler une tachycardie sinusale ou une arythmie.</a:t>
            </a:r>
          </a:p>
          <a:p>
            <a:pPr lvl="0"/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i="1" dirty="0" smtClean="0">
                <a:solidFill>
                  <a:srgbClr val="FF0000"/>
                </a:solidFill>
              </a:rPr>
              <a:t/>
            </a:r>
            <a:br>
              <a:rPr lang="fr-FR" b="1" i="1" dirty="0" smtClean="0">
                <a:solidFill>
                  <a:srgbClr val="FF0000"/>
                </a:solidFill>
              </a:rPr>
            </a:br>
            <a:r>
              <a:rPr lang="fr-FR" b="1" i="1" dirty="0" smtClean="0">
                <a:solidFill>
                  <a:srgbClr val="FF0000"/>
                </a:solidFill>
              </a:rPr>
              <a:t/>
            </a:r>
            <a:br>
              <a:rPr lang="fr-FR" b="1" i="1" dirty="0" smtClean="0">
                <a:solidFill>
                  <a:srgbClr val="FF0000"/>
                </a:solidFill>
              </a:rPr>
            </a:br>
            <a:r>
              <a:rPr lang="fr-FR" b="1" i="1" dirty="0" smtClean="0">
                <a:solidFill>
                  <a:srgbClr val="FF0000"/>
                </a:solidFill>
              </a:rPr>
              <a:t/>
            </a:r>
            <a:br>
              <a:rPr lang="fr-FR" b="1" i="1" dirty="0" smtClean="0">
                <a:solidFill>
                  <a:srgbClr val="FF0000"/>
                </a:solidFill>
              </a:rPr>
            </a:br>
            <a:r>
              <a:rPr lang="fr-FR" b="1" i="1" dirty="0" smtClean="0">
                <a:solidFill>
                  <a:srgbClr val="FF0000"/>
                </a:solidFill>
              </a:rPr>
              <a:t>  </a:t>
            </a:r>
            <a:r>
              <a:rPr lang="fr-FR" sz="6000" b="1" i="1" dirty="0" smtClean="0">
                <a:solidFill>
                  <a:srgbClr val="FF0000"/>
                </a:solidFill>
              </a:rPr>
              <a:t>ECG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285860"/>
            <a:ext cx="7772400" cy="5786478"/>
          </a:xfrm>
        </p:spPr>
        <p:txBody>
          <a:bodyPr/>
          <a:lstStyle/>
          <a:p>
            <a:pPr>
              <a:buNone/>
            </a:pPr>
            <a:r>
              <a:rPr lang="fr-FR" sz="3200" dirty="0" smtClean="0"/>
              <a:t>Les anomalies portent à la fois sur : </a:t>
            </a:r>
          </a:p>
          <a:p>
            <a:r>
              <a:rPr lang="fr-FR" sz="3200" dirty="0" smtClean="0"/>
              <a:t> l’onde P : </a:t>
            </a:r>
            <a:r>
              <a:rPr lang="fr-FR" sz="3200" i="1" dirty="0" smtClean="0"/>
              <a:t>HAG, avec axe normal.</a:t>
            </a:r>
            <a:endParaRPr lang="fr-FR" sz="3200" dirty="0" smtClean="0"/>
          </a:p>
          <a:p>
            <a:r>
              <a:rPr lang="fr-FR" sz="3200" dirty="0" smtClean="0"/>
              <a:t> le complexe QRS : </a:t>
            </a:r>
            <a:r>
              <a:rPr lang="fr-FR" sz="3200" i="1" dirty="0" smtClean="0"/>
              <a:t>bas voltage.</a:t>
            </a:r>
            <a:endParaRPr lang="fr-FR" sz="3200" dirty="0" smtClean="0"/>
          </a:p>
          <a:p>
            <a:r>
              <a:rPr lang="fr-FR" sz="3200" dirty="0" smtClean="0"/>
              <a:t> </a:t>
            </a:r>
            <a:r>
              <a:rPr lang="fr-FR" sz="2800" dirty="0" smtClean="0"/>
              <a:t>la repolarisation a</a:t>
            </a:r>
            <a:r>
              <a:rPr lang="fr-FR" sz="2800" i="1" dirty="0" smtClean="0"/>
              <a:t>normal(ST-, T plates , biphasique , voire négatives de façon diffuse avec axe dévié à gauche).</a:t>
            </a:r>
          </a:p>
          <a:p>
            <a:r>
              <a:rPr lang="fr-FR" sz="3200" dirty="0" smtClean="0"/>
              <a:t>Parfois des troubles du rythme auriculaire </a:t>
            </a:r>
            <a:r>
              <a:rPr lang="fr-FR" sz="3200" i="1" dirty="0" smtClean="0"/>
              <a:t>(FA)</a:t>
            </a:r>
            <a:r>
              <a:rPr lang="fr-FR" sz="3200" dirty="0" smtClean="0"/>
              <a:t>.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3" y="585788"/>
            <a:ext cx="7686675" cy="5686425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2428868"/>
            <a:ext cx="8572560" cy="27146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8000" b="1" u="sng" dirty="0" smtClean="0">
                <a:solidFill>
                  <a:srgbClr val="FF0000"/>
                </a:solidFill>
              </a:rPr>
              <a:t>Péricardite aigue</a:t>
            </a:r>
            <a:endParaRPr lang="fr-FR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50652"/>
            <a:ext cx="2571768" cy="640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500042"/>
            <a:ext cx="2714644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500042"/>
            <a:ext cx="3429024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>
            <a:normAutofit fontScale="90000"/>
          </a:bodyPr>
          <a:lstStyle/>
          <a:p>
            <a:r>
              <a:rPr lang="fr-FR" b="1" i="1" dirty="0" smtClean="0">
                <a:solidFill>
                  <a:srgbClr val="FF0000"/>
                </a:solidFill>
              </a:rPr>
              <a:t>Radiographie thoracique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fr-FR" dirty="0" smtClean="0"/>
              <a:t>Le volume du cœur est souvent normal (50%), </a:t>
            </a:r>
            <a:r>
              <a:rPr lang="fr-FR" i="1" dirty="0" smtClean="0"/>
              <a:t>(l’insuffisance cardiaque à petit cœur fait évoquer le diagnostic). </a:t>
            </a:r>
            <a:r>
              <a:rPr lang="fr-FR" dirty="0" smtClean="0"/>
              <a:t>Cependant, une cardiomégalie est possible en cas d’épanchement ou de valvulopathie associés. </a:t>
            </a:r>
          </a:p>
          <a:p>
            <a:pPr lvl="0"/>
            <a:r>
              <a:rPr lang="fr-FR" dirty="0" smtClean="0"/>
              <a:t>La morphologie cardiaque est rarement normale : aspect globuleux pseudo-mitral : HAG </a:t>
            </a:r>
            <a:r>
              <a:rPr lang="fr-FR" i="1" dirty="0" smtClean="0"/>
              <a:t>(AMG convexe) , dilatation de la VCS.</a:t>
            </a:r>
            <a:endParaRPr lang="fr-FR" dirty="0" smtClean="0"/>
          </a:p>
          <a:p>
            <a:pPr lvl="0"/>
            <a:r>
              <a:rPr lang="fr-FR" dirty="0" smtClean="0"/>
              <a:t>Il n’y a pas d’image d’œdème alvéolaire ou interstitiel, mais une pleurésie uni- ou bilatérale est fréquente.</a:t>
            </a:r>
          </a:p>
          <a:p>
            <a:pPr lvl="0"/>
            <a:r>
              <a:rPr lang="fr-FR" b="1" dirty="0" smtClean="0"/>
              <a:t>Calcifications</a:t>
            </a:r>
            <a:r>
              <a:rPr lang="fr-FR" dirty="0" smtClean="0"/>
              <a:t> (20-60%): il faut les rechercher dans toutes les incidences, elles sont parfois plus visibles de profil que de face. Différentes images sont possibles : de quelques calcifications limitées à une véritable cuirasse opaque entourant le cœur.</a:t>
            </a:r>
          </a:p>
          <a:p>
            <a:pPr lvl="0"/>
            <a:r>
              <a:rPr lang="fr-FR" dirty="0" smtClean="0"/>
              <a:t>Le cœur est peu mobile mais et mouvements sont abolis dans un tiers des cas.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1" y="1285860"/>
            <a:ext cx="614366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0"/>
            <a:ext cx="792961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85887" y="2463006"/>
            <a:ext cx="63722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>
            <a:normAutofit fontScale="90000"/>
          </a:bodyPr>
          <a:lstStyle/>
          <a:p>
            <a:r>
              <a:rPr lang="fr-FR" b="1" i="1" dirty="0" smtClean="0">
                <a:solidFill>
                  <a:srgbClr val="FF0000"/>
                </a:solidFill>
              </a:rPr>
              <a:t>Échographie-doppler cardiaque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928670"/>
            <a:ext cx="7772400" cy="7358114"/>
          </a:xfrm>
        </p:spPr>
        <p:txBody>
          <a:bodyPr>
            <a:normAutofit/>
          </a:bodyPr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sz="2400" b="1" u="sng" dirty="0" smtClean="0"/>
              <a:t>Modes TM et bidimensionnel </a:t>
            </a:r>
            <a:r>
              <a:rPr lang="fr-FR" sz="2400" dirty="0" smtClean="0"/>
              <a:t>:</a:t>
            </a:r>
          </a:p>
          <a:p>
            <a:pPr>
              <a:buNone/>
            </a:pPr>
            <a:endParaRPr lang="fr-FR" sz="2400" u="sng" dirty="0" smtClean="0"/>
          </a:p>
          <a:p>
            <a:pPr lvl="0"/>
            <a:r>
              <a:rPr lang="fr-FR" dirty="0" smtClean="0"/>
              <a:t>Epaississement péricardique : Il signe la présence d'une péricardite fibreuse ou calcifiée, sans préjuger du caractère constrictif de la pathologie. </a:t>
            </a:r>
          </a:p>
          <a:p>
            <a:pPr lvl="0"/>
            <a:r>
              <a:rPr lang="fr-FR" dirty="0" smtClean="0"/>
              <a:t>Anomalies de la cinétique septale : traduisent la gêne à l'expansion du VG .</a:t>
            </a:r>
          </a:p>
          <a:p>
            <a:pPr lvl="0"/>
            <a:r>
              <a:rPr lang="fr-FR" dirty="0" smtClean="0"/>
              <a:t>VG de taille normale. Sa fonction contractile est conservée ; mais peut s'altérer tardivement. </a:t>
            </a:r>
          </a:p>
          <a:p>
            <a:pPr lvl="0"/>
            <a:r>
              <a:rPr lang="fr-FR" dirty="0" smtClean="0"/>
              <a:t>Dilatation de la VCI et des veines sus-hépatiques avec faible variation respiratoire du calibre de la VCI.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76462" y="2158206"/>
            <a:ext cx="479107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62175" y="2424906"/>
            <a:ext cx="48196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33562" y="1962944"/>
            <a:ext cx="54768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1"/>
            <a:ext cx="8429684" cy="575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72400" cy="796908"/>
          </a:xfrm>
        </p:spPr>
        <p:txBody>
          <a:bodyPr>
            <a:normAutofit fontScale="90000"/>
          </a:bodyPr>
          <a:lstStyle/>
          <a:p>
            <a:r>
              <a:rPr lang="fr-FR" b="1" u="sng" dirty="0" smtClean="0">
                <a:solidFill>
                  <a:srgbClr val="FF0000"/>
                </a:solidFill>
              </a:rPr>
              <a:t>Péricardite aigue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285860"/>
            <a:ext cx="7772400" cy="5286412"/>
          </a:xfrm>
        </p:spPr>
        <p:txBody>
          <a:bodyPr>
            <a:noAutofit/>
          </a:bodyPr>
          <a:lstStyle/>
          <a:p>
            <a:r>
              <a:rPr lang="fr-FR" sz="2400" dirty="0" smtClean="0"/>
              <a:t>C'est l'inflammation aigue du péricarde qu' elle s'accompagne ou non d'un épanchement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sz="2400" dirty="0" smtClean="0"/>
              <a:t>péricardite aigue </a:t>
            </a:r>
            <a:r>
              <a:rPr lang="fr-FR" sz="2400" dirty="0" smtClean="0">
                <a:solidFill>
                  <a:srgbClr val="FF0000"/>
                </a:solidFill>
              </a:rPr>
              <a:t>sèche </a:t>
            </a:r>
            <a:r>
              <a:rPr lang="fr-FR" sz="2400" dirty="0" smtClean="0"/>
              <a:t>désigne un tableau clinique à grand fracas, douloureux et fébrile.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sz="2400" dirty="0" smtClean="0"/>
              <a:t>péricardite</a:t>
            </a:r>
            <a:r>
              <a:rPr lang="fr-FR" sz="2400" dirty="0" smtClean="0">
                <a:solidFill>
                  <a:srgbClr val="FF0000"/>
                </a:solidFill>
              </a:rPr>
              <a:t> liquidienne </a:t>
            </a:r>
            <a:r>
              <a:rPr lang="fr-FR" sz="2400" dirty="0" smtClean="0"/>
              <a:t>peut correspondre à des formes cliniquement latentes mais radiologiquement impressionnantes, aussi bien qu’à des tableaux fortement symptomatiques, avec une grande variété de liquides intra péricardiques possibles</a:t>
            </a:r>
            <a:r>
              <a:rPr lang="fr-FR" sz="3200" dirty="0" smtClean="0"/>
              <a:t>.</a:t>
            </a:r>
          </a:p>
          <a:p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>
            <a:normAutofit fontScale="90000"/>
          </a:bodyPr>
          <a:lstStyle/>
          <a:p>
            <a:r>
              <a:rPr lang="fr-FR" b="1" i="1" dirty="0" smtClean="0">
                <a:solidFill>
                  <a:srgbClr val="FF0000"/>
                </a:solidFill>
              </a:rPr>
              <a:t>Échographie-doppler cardiaque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7224" y="1785926"/>
            <a:ext cx="7772400" cy="6215106"/>
          </a:xfrm>
        </p:spPr>
        <p:txBody>
          <a:bodyPr>
            <a:normAutofit/>
          </a:bodyPr>
          <a:lstStyle/>
          <a:p>
            <a:pPr lvl="0"/>
            <a:r>
              <a:rPr lang="fr-FR" b="1" i="1" dirty="0" smtClean="0"/>
              <a:t> Apport du Doppler cardiaque </a:t>
            </a:r>
            <a:endParaRPr lang="fr-FR" dirty="0" smtClean="0"/>
          </a:p>
          <a:p>
            <a:r>
              <a:rPr lang="fr-FR" dirty="0" smtClean="0"/>
              <a:t>Le Doppler cardiaque va permettre de faire le diagnostic positif d'adiastolie et le diagnostic différentiel entre une PCC et les CMR. </a:t>
            </a:r>
          </a:p>
          <a:p>
            <a:endParaRPr lang="fr-FR" dirty="0" smtClean="0"/>
          </a:p>
          <a:p>
            <a:r>
              <a:rPr lang="fr-FR" i="1" dirty="0" smtClean="0"/>
              <a:t>Hormis de petites différences en imagerie et au Doppler, le diagnostic différentiel repose essentiellement sur un signe majeur qui est la variation respiratoire des différents flux.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/>
              <a:t>Pericardite Constritiva Crônica</a:t>
            </a:r>
          </a:p>
        </p:txBody>
      </p:sp>
      <p:pic>
        <p:nvPicPr>
          <p:cNvPr id="29700" name="Picture 4" descr="scrimgeour1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919308"/>
            <a:ext cx="4824412" cy="4438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>
            <a:normAutofit fontScale="90000"/>
          </a:bodyPr>
          <a:lstStyle/>
          <a:p>
            <a:r>
              <a:rPr lang="fr-FR" b="1" i="1" dirty="0" smtClean="0">
                <a:solidFill>
                  <a:srgbClr val="FF0000"/>
                </a:solidFill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214290"/>
            <a:ext cx="7772400" cy="68580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3900" b="1" i="1" dirty="0" smtClean="0">
                <a:solidFill>
                  <a:srgbClr val="FF0000"/>
                </a:solidFill>
              </a:rPr>
              <a:t> KT droit </a:t>
            </a:r>
            <a:endParaRPr lang="fr-FR" sz="39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dirty="0" smtClean="0"/>
              <a:t>Il met en évidence une tendance à l'égalisation des pressions diastoliques depuis la VCS jusqu'au capillaires pulmonaire avec :</a:t>
            </a:r>
          </a:p>
          <a:p>
            <a:pPr lvl="0"/>
            <a:r>
              <a:rPr lang="fr-FR" dirty="0" smtClean="0"/>
              <a:t>Elévation de la pression OD moyenne qui se répercute dans les veines caves ;</a:t>
            </a:r>
          </a:p>
          <a:p>
            <a:pPr lvl="0"/>
            <a:r>
              <a:rPr lang="fr-FR" dirty="0" smtClean="0"/>
              <a:t>Elévation importante de la PTD VD, avec aspect en « Dip-plateau » de la courbe :</a:t>
            </a:r>
          </a:p>
          <a:p>
            <a:pPr lvl="0"/>
            <a:r>
              <a:rPr lang="fr-FR" dirty="0" smtClean="0"/>
              <a:t>Dépression protodiastolique brutale "dip".</a:t>
            </a:r>
          </a:p>
          <a:p>
            <a:pPr lvl="0"/>
            <a:r>
              <a:rPr lang="fr-FR" dirty="0" smtClean="0"/>
              <a:t>Suivie d'une remontée abrupte.</a:t>
            </a:r>
          </a:p>
          <a:p>
            <a:pPr lvl="0"/>
            <a:r>
              <a:rPr lang="fr-FR" dirty="0" smtClean="0"/>
              <a:t>Puis d'un plateau d'hyperpression méso-télé-diastolique≥ 1/3 de la pression systolique.</a:t>
            </a:r>
          </a:p>
          <a:p>
            <a:pPr lvl="0"/>
            <a:r>
              <a:rPr lang="fr-FR" dirty="0" smtClean="0"/>
              <a:t>On note une élévation modérée des pressions artérielles et capillaire pulmonaire, traduisant la gêne au remplissage des cavités gauches.</a:t>
            </a:r>
          </a:p>
          <a:p>
            <a:pPr lvl="0"/>
            <a:r>
              <a:rPr lang="fr-FR" dirty="0" smtClean="0"/>
              <a:t>La diminution du débit cardiaque est modérée.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47712" y="2858294"/>
            <a:ext cx="76485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792088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43100" y="1349375"/>
            <a:ext cx="5257800" cy="4160838"/>
            <a:chOff x="0" y="1577"/>
            <a:chExt cx="3312" cy="2621"/>
          </a:xfrm>
        </p:grpSpPr>
        <p:sp>
          <p:nvSpPr>
            <p:cNvPr id="32772" name="Rectangle 3"/>
            <p:cNvSpPr>
              <a:spLocks noChangeArrowheads="1"/>
            </p:cNvSpPr>
            <p:nvPr/>
          </p:nvSpPr>
          <p:spPr bwMode="auto">
            <a:xfrm>
              <a:off x="0" y="1577"/>
              <a:ext cx="3312" cy="1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32773" name="Rectangle 4"/>
            <p:cNvSpPr>
              <a:spLocks noChangeArrowheads="1"/>
            </p:cNvSpPr>
            <p:nvPr/>
          </p:nvSpPr>
          <p:spPr bwMode="auto">
            <a:xfrm>
              <a:off x="0" y="1577"/>
              <a:ext cx="2212" cy="2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000">
                  <a:latin typeface="Verdana" pitchFamily="34" charset="0"/>
                  <a:cs typeface="Times New Roman" pitchFamily="18" charset="0"/>
                </a:rPr>
                <a:t>  </a:t>
              </a:r>
              <a:r>
                <a:rPr lang="fr-FR" sz="25700"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fr-FR" sz="1000">
                  <a:latin typeface="Times New Roman" pitchFamily="18" charset="0"/>
                  <a:cs typeface="Times New Roman" pitchFamily="18" charset="0"/>
                </a:rPr>
                <a:t>                                                                                                     </a:t>
              </a:r>
              <a:endParaRPr lang="fr-FR" sz="1000">
                <a:latin typeface="Verdana" pitchFamily="34" charset="0"/>
                <a:cs typeface="Times New Roman" pitchFamily="18" charset="0"/>
              </a:endParaRPr>
            </a:p>
          </p:txBody>
        </p:sp>
      </p:grpSp>
      <p:pic>
        <p:nvPicPr>
          <p:cNvPr id="32771" name="Picture 5" descr="ch45-trac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7800"/>
            <a:ext cx="7315200" cy="65278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er\Documents\RMS_476_1166_fig03.jpg_i1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820"/>
            <a:ext cx="9144000" cy="3078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928670"/>
            <a:ext cx="7772400" cy="84615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b="1" i="1" dirty="0" smtClean="0"/>
              <a:t> </a:t>
            </a:r>
            <a:br>
              <a:rPr lang="fr-FR" b="1" i="1" dirty="0" smtClean="0"/>
            </a:br>
            <a:r>
              <a:rPr lang="fr-FR" b="1" i="1" dirty="0" smtClean="0"/>
              <a:t/>
            </a:r>
            <a:br>
              <a:rPr lang="fr-FR" b="1" i="1" dirty="0" smtClean="0"/>
            </a:br>
            <a:r>
              <a:rPr lang="fr-FR" b="1" i="1" dirty="0" smtClean="0"/>
              <a:t/>
            </a:r>
            <a:br>
              <a:rPr lang="fr-FR" b="1" i="1" dirty="0" smtClean="0"/>
            </a:br>
            <a:r>
              <a:rPr lang="fr-FR" b="1" i="1" dirty="0" smtClean="0"/>
              <a:t/>
            </a:r>
            <a:br>
              <a:rPr lang="fr-FR" b="1" i="1" dirty="0" smtClean="0"/>
            </a:br>
            <a:r>
              <a:rPr lang="fr-FR" b="1" i="1" dirty="0" smtClean="0"/>
              <a:t/>
            </a:r>
            <a:br>
              <a:rPr lang="fr-FR" b="1" i="1" dirty="0" smtClean="0"/>
            </a:br>
            <a:r>
              <a:rPr lang="fr-FR" b="1" i="1" dirty="0" smtClean="0"/>
              <a:t/>
            </a:r>
            <a:br>
              <a:rPr lang="fr-FR" b="1" i="1" dirty="0" smtClean="0"/>
            </a:br>
            <a:r>
              <a:rPr lang="fr-FR" b="1" i="1" dirty="0" smtClean="0"/>
              <a:t/>
            </a:r>
            <a:br>
              <a:rPr lang="fr-FR" b="1" i="1" dirty="0" smtClean="0"/>
            </a:br>
            <a:r>
              <a:rPr lang="fr-FR" b="1" i="1" dirty="0" smtClean="0"/>
              <a:t/>
            </a:r>
            <a:br>
              <a:rPr lang="fr-FR" b="1" i="1" dirty="0" smtClean="0"/>
            </a:br>
            <a:r>
              <a:rPr lang="fr-FR" b="1" i="1" dirty="0" smtClean="0"/>
              <a:t/>
            </a:r>
            <a:br>
              <a:rPr lang="fr-FR" b="1" i="1" dirty="0" smtClean="0"/>
            </a:br>
            <a:r>
              <a:rPr lang="fr-FR" b="1" i="1" dirty="0" smtClean="0"/>
              <a:t/>
            </a:r>
            <a:br>
              <a:rPr lang="fr-FR" b="1" i="1" dirty="0" smtClean="0"/>
            </a:br>
            <a:r>
              <a:rPr lang="fr-FR" b="1" i="1" dirty="0" smtClean="0"/>
              <a:t/>
            </a:r>
            <a:br>
              <a:rPr lang="fr-FR" b="1" i="1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357166"/>
            <a:ext cx="7772400" cy="65008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5400" b="1" i="1" dirty="0" smtClean="0">
                <a:solidFill>
                  <a:srgbClr val="FF0000"/>
                </a:solidFill>
              </a:rPr>
              <a:t> Scanner et résonance magnétique nucléaire</a:t>
            </a:r>
            <a:endParaRPr lang="fr-FR" sz="5400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La TDM met en évidence avec une excellente fiabilité l'épaississement du péricarde. </a:t>
            </a:r>
          </a:p>
          <a:p>
            <a:r>
              <a:rPr lang="fr-FR" dirty="0" smtClean="0"/>
              <a:t>L’IRM permet le même type de résultats, sans radiations ni injection de PC. </a:t>
            </a:r>
          </a:p>
          <a:p>
            <a:pPr>
              <a:buNone/>
            </a:pPr>
            <a:r>
              <a:rPr lang="fr-FR" b="1" dirty="0" smtClean="0"/>
              <a:t> 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6000" b="1" dirty="0" smtClean="0">
                <a:solidFill>
                  <a:srgbClr val="FF0000"/>
                </a:solidFill>
              </a:rPr>
              <a:t>Traitement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000108"/>
            <a:ext cx="7772400" cy="6429420"/>
          </a:xfrm>
        </p:spPr>
        <p:txBody>
          <a:bodyPr>
            <a:normAutofit fontScale="92500" lnSpcReduction="10000"/>
          </a:bodyPr>
          <a:lstStyle/>
          <a:p>
            <a:r>
              <a:rPr lang="fr-FR" sz="3000" dirty="0" smtClean="0"/>
              <a:t>Le seul traitement curatif des constrictions péricardiques est chirurgical ; les résultats sont dans l’ensemble excellents.</a:t>
            </a:r>
            <a:endParaRPr lang="fr-FR" sz="3000" b="1" i="1" dirty="0" smtClean="0"/>
          </a:p>
          <a:p>
            <a:r>
              <a:rPr lang="fr-FR" sz="3000" b="1" i="1" dirty="0" smtClean="0"/>
              <a:t>Traitement médical</a:t>
            </a:r>
            <a:endParaRPr lang="fr-FR" sz="3000" dirty="0" smtClean="0"/>
          </a:p>
          <a:p>
            <a:pPr>
              <a:buNone/>
            </a:pPr>
            <a:r>
              <a:rPr lang="fr-FR" sz="3000" dirty="0" smtClean="0"/>
              <a:t>   -Il n’est que palliatif.</a:t>
            </a:r>
          </a:p>
          <a:p>
            <a:pPr lvl="0">
              <a:buNone/>
            </a:pPr>
            <a:r>
              <a:rPr lang="fr-FR" sz="3000" b="1" i="1" dirty="0" smtClean="0"/>
              <a:t>   - Traitement purement symptomatique :.</a:t>
            </a:r>
            <a:endParaRPr lang="fr-FR" sz="3000" dirty="0" smtClean="0"/>
          </a:p>
          <a:p>
            <a:pPr lvl="0">
              <a:buNone/>
            </a:pPr>
            <a:r>
              <a:rPr lang="fr-FR" sz="3000" dirty="0" smtClean="0"/>
              <a:t>   -Repos,  diurétiques associés au régime désodé ;.</a:t>
            </a:r>
          </a:p>
          <a:p>
            <a:pPr lvl="0">
              <a:buNone/>
            </a:pPr>
            <a:r>
              <a:rPr lang="fr-FR" sz="3000" dirty="0" smtClean="0"/>
              <a:t>   -traitement anticoagulant à adapter selon la fonction hépatique ;</a:t>
            </a:r>
          </a:p>
          <a:p>
            <a:pPr lvl="0">
              <a:buNone/>
            </a:pPr>
            <a:r>
              <a:rPr lang="fr-FR" sz="3000" dirty="0" smtClean="0"/>
              <a:t>     -évacuation des épanchements pleuraux  et du liquide d’ascite.</a:t>
            </a:r>
          </a:p>
          <a:p>
            <a:pPr lvl="0">
              <a:buNone/>
            </a:pPr>
            <a:endParaRPr lang="fr-FR" sz="3000" b="1" i="1" dirty="0" smtClean="0"/>
          </a:p>
          <a:p>
            <a:pPr lvl="0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6000" b="1" dirty="0" smtClean="0">
                <a:solidFill>
                  <a:srgbClr val="FF0000"/>
                </a:solidFill>
              </a:rPr>
              <a:t>Traitement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28662" y="1071546"/>
            <a:ext cx="7772400" cy="6000792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fr-FR" b="1" i="1" dirty="0" smtClean="0"/>
          </a:p>
          <a:p>
            <a:pPr lvl="0">
              <a:buNone/>
            </a:pPr>
            <a:r>
              <a:rPr lang="fr-FR" sz="3200" b="1" i="1" dirty="0" smtClean="0"/>
              <a:t>Traitement étiologique : </a:t>
            </a:r>
          </a:p>
          <a:p>
            <a:r>
              <a:rPr lang="fr-FR" sz="3200" dirty="0" smtClean="0"/>
              <a:t>un traitement antituberculeux s’impose dans tous les cas de péricardite tuberculeuse, prouvée ou soupçonnée, à évolution constrictive.</a:t>
            </a:r>
          </a:p>
          <a:p>
            <a:r>
              <a:rPr lang="fr-FR" sz="3200" dirty="0" smtClean="0"/>
              <a:t> Il est débuté au minimum 2 semaines à 1 mois avant l’intervention et poursuivi selon les règles habituelles.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>
            <a:normAutofit/>
          </a:bodyPr>
          <a:lstStyle/>
          <a:p>
            <a:r>
              <a:rPr lang="fr-FR" sz="4800" b="1" dirty="0" smtClean="0">
                <a:solidFill>
                  <a:srgbClr val="FF0000"/>
                </a:solidFill>
              </a:rPr>
              <a:t>Etiologies(1)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7224" y="1428736"/>
            <a:ext cx="7772400" cy="5624514"/>
          </a:xfrm>
        </p:spPr>
        <p:txBody>
          <a:bodyPr>
            <a:normAutofit/>
          </a:bodyPr>
          <a:lstStyle/>
          <a:p>
            <a:r>
              <a:rPr lang="fr-FR" sz="2400" i="1" dirty="0"/>
              <a:t>Péricardite aiguë (non spécifique) </a:t>
            </a:r>
            <a:r>
              <a:rPr lang="fr-FR" sz="2400" i="1" dirty="0" smtClean="0"/>
              <a:t>idiopathique.</a:t>
            </a:r>
            <a:endParaRPr lang="fr-FR" sz="2400" i="1" dirty="0"/>
          </a:p>
          <a:p>
            <a:r>
              <a:rPr lang="fr-FR" sz="2400" i="1" dirty="0"/>
              <a:t>Péricardite aiguë </a:t>
            </a:r>
            <a:r>
              <a:rPr lang="fr-FR" sz="2400" i="1" dirty="0" smtClean="0"/>
              <a:t>virale.</a:t>
            </a:r>
            <a:endParaRPr lang="fr-FR" sz="2400" i="1" dirty="0"/>
          </a:p>
          <a:p>
            <a:r>
              <a:rPr lang="fr-FR" sz="2400" i="1" dirty="0"/>
              <a:t>Péricardite du rhumatisme articulaire </a:t>
            </a:r>
            <a:r>
              <a:rPr lang="fr-FR" sz="2400" i="1" dirty="0" smtClean="0"/>
              <a:t>aigu.</a:t>
            </a:r>
            <a:endParaRPr lang="fr-FR" sz="2400" i="1" dirty="0"/>
          </a:p>
          <a:p>
            <a:r>
              <a:rPr lang="fr-FR" sz="2400" i="1" dirty="0"/>
              <a:t>Péricardite aiguë multirécidivante (à rechutes</a:t>
            </a:r>
            <a:r>
              <a:rPr lang="fr-FR" sz="2400" i="1" dirty="0" smtClean="0"/>
              <a:t>).</a:t>
            </a:r>
            <a:endParaRPr lang="fr-FR" sz="2400" i="1" dirty="0"/>
          </a:p>
          <a:p>
            <a:r>
              <a:rPr lang="fr-FR" sz="2400" i="1" dirty="0"/>
              <a:t>Syndrome de Dressler. Autres retentissements péricardiques de </a:t>
            </a:r>
            <a:r>
              <a:rPr lang="fr-FR" sz="2400" i="1" dirty="0" smtClean="0"/>
              <a:t>l’IDM.</a:t>
            </a:r>
            <a:endParaRPr lang="fr-FR" sz="2400" i="1" dirty="0"/>
          </a:p>
          <a:p>
            <a:r>
              <a:rPr lang="fr-FR" sz="2400" i="1" dirty="0"/>
              <a:t>Syndrome </a:t>
            </a:r>
            <a:r>
              <a:rPr lang="fr-FR" sz="2400" i="1" dirty="0" smtClean="0"/>
              <a:t>postpéricardotomie .</a:t>
            </a:r>
            <a:endParaRPr lang="fr-FR" sz="2400" i="1" dirty="0"/>
          </a:p>
          <a:p>
            <a:r>
              <a:rPr lang="fr-FR" sz="2400" i="1" dirty="0"/>
              <a:t>Péricardites purulentes (ou suppurées) microbiennes et </a:t>
            </a:r>
            <a:r>
              <a:rPr lang="fr-FR" sz="2400" i="1" dirty="0" smtClean="0"/>
              <a:t>fungiques.</a:t>
            </a:r>
            <a:endParaRPr lang="fr-FR" sz="2400" i="1" dirty="0"/>
          </a:p>
          <a:p>
            <a:r>
              <a:rPr lang="fr-FR" sz="2400" i="1" dirty="0"/>
              <a:t>Péricardite </a:t>
            </a:r>
            <a:r>
              <a:rPr lang="fr-FR" sz="2400" i="1" dirty="0">
                <a:solidFill>
                  <a:srgbClr val="FF0000"/>
                </a:solidFill>
              </a:rPr>
              <a:t>tuberculeuse</a:t>
            </a:r>
            <a:r>
              <a:rPr lang="fr-FR" sz="2400" i="1" dirty="0"/>
              <a:t> (tuberculose du péricarde</a:t>
            </a:r>
            <a:r>
              <a:rPr lang="fr-FR" sz="2400" i="1" dirty="0" smtClean="0"/>
              <a:t>).</a:t>
            </a:r>
            <a:endParaRPr lang="fr-FR" sz="2400" i="1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/>
              <a:t>Doença Pericárdica Constritiva Efusiva</a:t>
            </a:r>
          </a:p>
        </p:txBody>
      </p:sp>
      <p:pic>
        <p:nvPicPr>
          <p:cNvPr id="27652" name="Picture 4" descr="irc_fibrin_pericardite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890736"/>
            <a:ext cx="4752975" cy="4824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772400" cy="1143008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42852"/>
            <a:ext cx="7772400" cy="65722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sz="6200" b="1" i="1" dirty="0" smtClean="0">
                <a:solidFill>
                  <a:srgbClr val="FF0000"/>
                </a:solidFill>
              </a:rPr>
              <a:t>Traitement chirurgical</a:t>
            </a:r>
            <a:endParaRPr lang="fr-FR" sz="6200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Après sternotomie médiane, sous CEC, la péricardectomie intéresse les deux feuillets, pariétal et viscéral, quelle que soit l’atteinte anatomique. </a:t>
            </a:r>
          </a:p>
          <a:p>
            <a:r>
              <a:rPr lang="fr-FR" dirty="0" smtClean="0"/>
              <a:t>Dans les formes calcifiées, les problèmes de techniques sont augmentés car l’incrustation calcaire peut envahir le myocarde sous-jacent, rendant difficile la découverte d’un plan de clivage, exposant aux plaies myocardiques ou coronaires. </a:t>
            </a:r>
          </a:p>
          <a:p>
            <a:pPr lvl="0"/>
            <a:r>
              <a:rPr lang="fr-FR" dirty="0" smtClean="0"/>
              <a:t>La péricardectomie améliore la plupart des patients très rapidement : 80 à 90 % des malades se retrouvent en classe I ou II de la NYHA.</a:t>
            </a:r>
          </a:p>
          <a:p>
            <a:pPr lvl="0"/>
            <a:r>
              <a:rPr lang="fr-FR" dirty="0" smtClean="0"/>
              <a:t>La mortalité hospitalière varie entre 4 et 14 %, la moyenne étant d’environ 10 % .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6000" b="1" i="1" dirty="0" smtClean="0">
                <a:solidFill>
                  <a:srgbClr val="FF0000"/>
                </a:solidFill>
              </a:rPr>
              <a:t>Traitement chirurgical</a:t>
            </a: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fr-FR" b="1" dirty="0" smtClean="0"/>
              <a:t>Les complication 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dirty="0" smtClean="0"/>
              <a:t>la plus courante après la péricardectomie est la survenue d’une défaillance cardiaque congestive dans 10 à 35 % des cas.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dirty="0" smtClean="0"/>
              <a:t> Des arythmies surviennent dans 15 à 20 % des cas.</a:t>
            </a:r>
          </a:p>
          <a:p>
            <a:endParaRPr lang="fr-FR" b="1" dirty="0" smtClean="0"/>
          </a:p>
          <a:p>
            <a:r>
              <a:rPr lang="fr-FR" b="1" dirty="0" smtClean="0"/>
              <a:t>Différents facteurs </a:t>
            </a:r>
            <a:r>
              <a:rPr lang="fr-FR" dirty="0" smtClean="0"/>
              <a:t>peuvent être dégagés en faveur d’un pronostic péjoratif :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– constriction péricardique secondaire à une radiothérapie ou associée à une cardiomyopathie ;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– classe fonctionnelle IV de la NYHA préopératoire ;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– augmentation importante de la PTDVD en préopératoire.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52600" y="1427163"/>
            <a:ext cx="5715000" cy="4668837"/>
            <a:chOff x="672" y="170"/>
            <a:chExt cx="4608" cy="3849"/>
          </a:xfrm>
        </p:grpSpPr>
        <p:pic>
          <p:nvPicPr>
            <p:cNvPr id="6144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2" y="170"/>
              <a:ext cx="4608" cy="3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276" name="Text Box 4"/>
            <p:cNvSpPr txBox="1">
              <a:spLocks noChangeArrowheads="1"/>
            </p:cNvSpPr>
            <p:nvPr/>
          </p:nvSpPr>
          <p:spPr bwMode="auto">
            <a:xfrm>
              <a:off x="768" y="625"/>
              <a:ext cx="4498" cy="3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88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Merci de votre attention</a:t>
              </a:r>
            </a:p>
          </p:txBody>
        </p:sp>
      </p:grpSp>
      <p:sp>
        <p:nvSpPr>
          <p:cNvPr id="6144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144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1445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>
            <a:normAutofit/>
          </a:bodyPr>
          <a:lstStyle/>
          <a:p>
            <a:r>
              <a:rPr lang="fr-FR" sz="4800" b="1" dirty="0" smtClean="0">
                <a:solidFill>
                  <a:srgbClr val="FF0000"/>
                </a:solidFill>
              </a:rPr>
              <a:t>Etiologies(2)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7224" y="1428736"/>
            <a:ext cx="7772400" cy="5624514"/>
          </a:xfrm>
        </p:spPr>
        <p:txBody>
          <a:bodyPr>
            <a:normAutofit/>
          </a:bodyPr>
          <a:lstStyle/>
          <a:p>
            <a:r>
              <a:rPr lang="fr-FR" i="1" dirty="0" smtClean="0"/>
              <a:t>Péricardite urémique.</a:t>
            </a:r>
            <a:endParaRPr lang="fr-FR" i="1" dirty="0"/>
          </a:p>
          <a:p>
            <a:r>
              <a:rPr lang="fr-FR" i="1" dirty="0"/>
              <a:t>Péricardites </a:t>
            </a:r>
            <a:r>
              <a:rPr lang="fr-FR" i="1" dirty="0" smtClean="0"/>
              <a:t>traumatiques.</a:t>
            </a:r>
            <a:endParaRPr lang="fr-FR" i="1" dirty="0"/>
          </a:p>
          <a:p>
            <a:r>
              <a:rPr lang="fr-FR" i="1" dirty="0"/>
              <a:t>Péricardites des collagénoses, des maladies générales, sida et </a:t>
            </a:r>
            <a:r>
              <a:rPr lang="fr-FR" i="1" dirty="0" smtClean="0"/>
              <a:t>médicamenteuse.</a:t>
            </a:r>
            <a:endParaRPr lang="fr-FR" i="1" dirty="0"/>
          </a:p>
          <a:p>
            <a:r>
              <a:rPr lang="fr-FR" i="1" dirty="0"/>
              <a:t>Péricardites </a:t>
            </a:r>
            <a:r>
              <a:rPr lang="fr-FR" i="1" dirty="0" smtClean="0"/>
              <a:t>postradiothérapiques.</a:t>
            </a:r>
            <a:endParaRPr lang="fr-FR" i="1" dirty="0"/>
          </a:p>
          <a:p>
            <a:r>
              <a:rPr lang="fr-FR" i="1" dirty="0"/>
              <a:t>Péricardites après chirurgie </a:t>
            </a:r>
            <a:r>
              <a:rPr lang="fr-FR" i="1" dirty="0" smtClean="0"/>
              <a:t>cardiaque.</a:t>
            </a:r>
            <a:endParaRPr lang="fr-FR" i="1" dirty="0"/>
          </a:p>
          <a:p>
            <a:r>
              <a:rPr lang="fr-FR" i="1" dirty="0" err="1" smtClean="0"/>
              <a:t>Péricasrde</a:t>
            </a:r>
            <a:r>
              <a:rPr lang="fr-FR" i="1" dirty="0" smtClean="0"/>
              <a:t> </a:t>
            </a:r>
            <a:r>
              <a:rPr lang="fr-FR" i="1" dirty="0"/>
              <a:t>et transplantation </a:t>
            </a:r>
            <a:r>
              <a:rPr lang="fr-FR" i="1" dirty="0" smtClean="0"/>
              <a:t>cardiaque.</a:t>
            </a:r>
            <a:endParaRPr lang="fr-FR" i="1" dirty="0"/>
          </a:p>
          <a:p>
            <a:r>
              <a:rPr lang="fr-FR" i="1" dirty="0"/>
              <a:t>Tumeurs du péricarde. </a:t>
            </a:r>
            <a:r>
              <a:rPr lang="fr-FR" i="1" dirty="0">
                <a:solidFill>
                  <a:srgbClr val="FF0000"/>
                </a:solidFill>
              </a:rPr>
              <a:t>Péricardites </a:t>
            </a:r>
            <a:r>
              <a:rPr lang="fr-FR" i="1" dirty="0" smtClean="0">
                <a:solidFill>
                  <a:srgbClr val="FF0000"/>
                </a:solidFill>
              </a:rPr>
              <a:t>néoplasique</a:t>
            </a:r>
            <a:r>
              <a:rPr lang="fr-FR" i="1" dirty="0" smtClean="0"/>
              <a:t>.</a:t>
            </a:r>
            <a:endParaRPr lang="fr-FR" i="1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658</TotalTime>
  <Words>1818</Words>
  <Application>Microsoft Office PowerPoint</Application>
  <PresentationFormat>Affichage à l'écran (4:3)</PresentationFormat>
  <Paragraphs>262</Paragraphs>
  <Slides>83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83</vt:i4>
      </vt:variant>
    </vt:vector>
  </HeadingPairs>
  <TitlesOfParts>
    <vt:vector size="84" baseType="lpstr">
      <vt:lpstr>Débit</vt:lpstr>
      <vt:lpstr>Dr  BOUKERBOUA G</vt:lpstr>
      <vt:lpstr>Péricardites</vt:lpstr>
      <vt:lpstr>Définitions</vt:lpstr>
      <vt:lpstr>Diapositive 4</vt:lpstr>
      <vt:lpstr>Diapositive 5</vt:lpstr>
      <vt:lpstr>Diapositive 6</vt:lpstr>
      <vt:lpstr>Péricardite aigue</vt:lpstr>
      <vt:lpstr>Etiologies(1) </vt:lpstr>
      <vt:lpstr>Etiologies(2) </vt:lpstr>
      <vt:lpstr>Diagnostic(+)</vt:lpstr>
      <vt:lpstr>Diagnostic(+)</vt:lpstr>
      <vt:lpstr>Diagnostic(+)</vt:lpstr>
      <vt:lpstr>ECG : 4 stades de Holzman</vt:lpstr>
      <vt:lpstr>Diapositive 14</vt:lpstr>
      <vt:lpstr>Diapositive 15</vt:lpstr>
      <vt:lpstr>Diapositive 16</vt:lpstr>
      <vt:lpstr>Diapositive 17</vt:lpstr>
      <vt:lpstr>ECG :</vt:lpstr>
      <vt:lpstr>Diapositive 19</vt:lpstr>
      <vt:lpstr>  Radiologie</vt:lpstr>
      <vt:lpstr>Diapositive 21</vt:lpstr>
      <vt:lpstr>Diapositive 22</vt:lpstr>
      <vt:lpstr>Echocardiographie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   EVOLUTION .Complications</vt:lpstr>
      <vt:lpstr>Diapositive 31</vt:lpstr>
      <vt:lpstr>DIAGNOSTIC DIFFERENTIEL</vt:lpstr>
      <vt:lpstr>Tamponnade </vt:lpstr>
      <vt:lpstr>Tamponnade </vt:lpstr>
      <vt:lpstr>Tamponnade </vt:lpstr>
      <vt:lpstr>Tamponnade </vt:lpstr>
      <vt:lpstr>Tamponnade</vt:lpstr>
      <vt:lpstr>Diapositive 38</vt:lpstr>
      <vt:lpstr>Diapositive 39</vt:lpstr>
      <vt:lpstr>TRAITEMENT </vt:lpstr>
      <vt:lpstr>TRAITEMENT </vt:lpstr>
      <vt:lpstr>Diapositive 42</vt:lpstr>
      <vt:lpstr>TRAITEMENT du Tamponnade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Epidémiologie</vt:lpstr>
      <vt:lpstr>Etiologies</vt:lpstr>
      <vt:lpstr>Physiopathologie</vt:lpstr>
      <vt:lpstr>Diagnostic(+)</vt:lpstr>
      <vt:lpstr>Diagnostic(+)</vt:lpstr>
      <vt:lpstr>Diapositive 56</vt:lpstr>
      <vt:lpstr>     ECG </vt:lpstr>
      <vt:lpstr>Diapositive 58</vt:lpstr>
      <vt:lpstr>Diapositive 59</vt:lpstr>
      <vt:lpstr>Diapositive 60</vt:lpstr>
      <vt:lpstr>Radiographie thoracique</vt:lpstr>
      <vt:lpstr>Diapositive 62</vt:lpstr>
      <vt:lpstr>Diapositive 63</vt:lpstr>
      <vt:lpstr>Diapositive 64</vt:lpstr>
      <vt:lpstr>Échographie-doppler cardiaque</vt:lpstr>
      <vt:lpstr>Diapositive 66</vt:lpstr>
      <vt:lpstr>Diapositive 67</vt:lpstr>
      <vt:lpstr>Diapositive 68</vt:lpstr>
      <vt:lpstr>Diapositive 69</vt:lpstr>
      <vt:lpstr>Échographie-doppler cardiaque</vt:lpstr>
      <vt:lpstr>Pericardite Constritiva Crônica</vt:lpstr>
      <vt:lpstr> </vt:lpstr>
      <vt:lpstr>Diapositive 73</vt:lpstr>
      <vt:lpstr>Diapositive 74</vt:lpstr>
      <vt:lpstr>Diapositive 75</vt:lpstr>
      <vt:lpstr>Diapositive 76</vt:lpstr>
      <vt:lpstr>               </vt:lpstr>
      <vt:lpstr>Traitement </vt:lpstr>
      <vt:lpstr>Traitement </vt:lpstr>
      <vt:lpstr>Doença Pericárdica Constritiva Efusiva</vt:lpstr>
      <vt:lpstr> </vt:lpstr>
      <vt:lpstr>Traitement chirurgical </vt:lpstr>
      <vt:lpstr>Diapositive 83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ghoulem</dc:creator>
  <cp:lastModifiedBy>HP</cp:lastModifiedBy>
  <cp:revision>73</cp:revision>
  <dcterms:created xsi:type="dcterms:W3CDTF">2014-10-21T17:32:24Z</dcterms:created>
  <dcterms:modified xsi:type="dcterms:W3CDTF">2020-04-13T16:16:23Z</dcterms:modified>
</cp:coreProperties>
</file>