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509" r:id="rId2"/>
    <p:sldId id="326" r:id="rId3"/>
    <p:sldId id="504" r:id="rId4"/>
    <p:sldId id="406" r:id="rId5"/>
    <p:sldId id="408" r:id="rId6"/>
    <p:sldId id="409" r:id="rId7"/>
    <p:sldId id="410" r:id="rId8"/>
    <p:sldId id="411" r:id="rId9"/>
    <p:sldId id="412" r:id="rId10"/>
    <p:sldId id="414" r:id="rId11"/>
    <p:sldId id="416" r:id="rId12"/>
    <p:sldId id="418" r:id="rId13"/>
    <p:sldId id="419" r:id="rId14"/>
    <p:sldId id="421" r:id="rId15"/>
    <p:sldId id="423" r:id="rId16"/>
    <p:sldId id="424" r:id="rId17"/>
    <p:sldId id="375" r:id="rId18"/>
    <p:sldId id="376" r:id="rId19"/>
    <p:sldId id="379" r:id="rId20"/>
    <p:sldId id="380" r:id="rId21"/>
    <p:sldId id="381" r:id="rId22"/>
    <p:sldId id="463" r:id="rId23"/>
    <p:sldId id="464" r:id="rId24"/>
    <p:sldId id="465" r:id="rId25"/>
    <p:sldId id="466" r:id="rId26"/>
    <p:sldId id="468" r:id="rId27"/>
    <p:sldId id="469" r:id="rId28"/>
    <p:sldId id="481" r:id="rId29"/>
    <p:sldId id="482" r:id="rId30"/>
    <p:sldId id="484" r:id="rId31"/>
    <p:sldId id="485" r:id="rId32"/>
    <p:sldId id="487" r:id="rId33"/>
    <p:sldId id="488" r:id="rId34"/>
    <p:sldId id="489" r:id="rId35"/>
    <p:sldId id="490" r:id="rId36"/>
    <p:sldId id="428" r:id="rId37"/>
    <p:sldId id="431" r:id="rId38"/>
    <p:sldId id="436" r:id="rId39"/>
    <p:sldId id="438" r:id="rId40"/>
    <p:sldId id="440" r:id="rId41"/>
    <p:sldId id="441" r:id="rId42"/>
    <p:sldId id="443" r:id="rId43"/>
    <p:sldId id="444" r:id="rId44"/>
    <p:sldId id="445" r:id="rId45"/>
    <p:sldId id="447" r:id="rId46"/>
    <p:sldId id="448" r:id="rId47"/>
    <p:sldId id="503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192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281B7-3109-4B3B-B5BC-0C875FF1A551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E7526-AD7F-464E-8191-47C0C181C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EF9A2-4993-4D43-AE20-1B005C3CB90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3CEC0C-FFC7-4204-8363-B22DDED7F641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7526-AD7F-464E-8191-47C0C181C42A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7526-AD7F-464E-8191-47C0C181C42A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E9BAA8-521E-4DAD-B4C5-2389AECEC3B4}" type="datetimeFigureOut">
              <a:rPr lang="fr-FR" smtClean="0"/>
              <a:pPr/>
              <a:t>22/04/2020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6B0CCF-D3DB-40F3-88D2-3D12A44D5E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08" y="2786058"/>
            <a:ext cx="533992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TD 4</a:t>
            </a:r>
            <a:r>
              <a:rPr lang="fr-FR" altLang="fr-FR" sz="4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altLang="fr-F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année</a:t>
            </a:r>
          </a:p>
          <a:p>
            <a:pPr algn="ctr"/>
            <a:r>
              <a:rPr lang="fr-FR" altLang="fr-F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chirurgie </a:t>
            </a:r>
            <a:r>
              <a:rPr lang="fr-FR" altLang="fr-F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osseuse</a:t>
            </a:r>
          </a:p>
          <a:p>
            <a:pPr algn="ctr"/>
            <a:r>
              <a:rPr lang="fr-FR" altLang="fr-F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altLang="fr-FR" sz="4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altLang="fr-F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partie.</a:t>
            </a:r>
            <a:endParaRPr lang="fr-FR" altLang="fr-FR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F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 BOUDJELLEL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57290" y="357166"/>
            <a:ext cx="6572296" cy="174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latin typeface="Arial" pitchFamily="34" charset="0"/>
                <a:ea typeface="Comic Sans MS" charset="0"/>
                <a:cs typeface="Arial" pitchFamily="34" charset="0"/>
              </a:rPr>
              <a:t>UNIVERSITE  BADJI MOKHTAR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smtClean="0">
                <a:latin typeface="Arial" pitchFamily="34" charset="0"/>
                <a:ea typeface="Comic Sans MS" charset="0"/>
                <a:cs typeface="Arial" pitchFamily="34" charset="0"/>
              </a:rPr>
              <a:t>FACULTE </a:t>
            </a:r>
            <a:r>
              <a:rPr lang="fr-FR" altLang="fr-FR" sz="2000" b="1" dirty="0">
                <a:latin typeface="Arial" pitchFamily="34" charset="0"/>
                <a:ea typeface="Comic Sans MS" charset="0"/>
                <a:cs typeface="Arial" pitchFamily="34" charset="0"/>
              </a:rPr>
              <a:t>DE MEDECINE </a:t>
            </a:r>
            <a:br>
              <a:rPr lang="fr-FR" altLang="fr-FR" sz="2000" b="1" dirty="0">
                <a:latin typeface="Arial" pitchFamily="34" charset="0"/>
                <a:ea typeface="Comic Sans MS" charset="0"/>
                <a:cs typeface="Arial" pitchFamily="34" charset="0"/>
              </a:rPr>
            </a:br>
            <a:r>
              <a:rPr lang="fr-FR" altLang="fr-FR" sz="2000" b="1" dirty="0">
                <a:latin typeface="Arial" pitchFamily="34" charset="0"/>
                <a:ea typeface="Comic Sans MS" charset="0"/>
                <a:cs typeface="Arial" pitchFamily="34" charset="0"/>
              </a:rPr>
              <a:t>DEPARTEMENT DE </a:t>
            </a:r>
            <a:r>
              <a:rPr lang="fr-FR" altLang="fr-FR" sz="2000" b="1" dirty="0" smtClean="0">
                <a:latin typeface="Arial" pitchFamily="34" charset="0"/>
                <a:ea typeface="Comic Sans MS" charset="0"/>
                <a:cs typeface="Arial" pitchFamily="34" charset="0"/>
              </a:rPr>
              <a:t>MEDECINE DENTAIRE</a:t>
            </a:r>
            <a:endParaRPr lang="fr-FR" altLang="fr-FR" sz="2000" dirty="0">
              <a:latin typeface="Arial" pitchFamily="34" charset="0"/>
              <a:ea typeface="Comic Sans MS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298" y="6000768"/>
            <a:ext cx="405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u="sng" dirty="0" smtClean="0">
                <a:latin typeface="Arial" pitchFamily="34" charset="0"/>
                <a:ea typeface="Comic Sans MS" charset="0"/>
                <a:cs typeface="Arial" pitchFamily="34" charset="0"/>
              </a:rPr>
              <a:t>ANNEE UNIVERSITAIRE: 2019/2020</a:t>
            </a:r>
            <a:endParaRPr lang="fr-FR" altLang="fr-FR" dirty="0">
              <a:latin typeface="Arial" pitchFamily="34" charset="0"/>
              <a:ea typeface="Comic Sans MS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"/>
          <p:cNvSpPr>
            <a:spLocks noChangeArrowheads="1"/>
          </p:cNvSpPr>
          <p:nvPr/>
        </p:nvSpPr>
        <p:spPr bwMode="auto">
          <a:xfrm>
            <a:off x="357158" y="428604"/>
            <a:ext cx="84629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Pré-positionnement du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distracteur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: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 eaLnBrk="0" hangingPunct="0"/>
            <a:r>
              <a:rPr lang="fr-FR" sz="2000" dirty="0">
                <a:latin typeface="Arial" pitchFamily="34" charset="0"/>
                <a:cs typeface="Arial" pitchFamily="34" charset="0"/>
              </a:rPr>
              <a:t>Avant toute ostéotomie il est indispensable de mettre le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distracteur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dans la position souhaitée ;</a:t>
            </a:r>
          </a:p>
          <a:p>
            <a:pPr lvl="1" algn="just" eaLnBrk="0" hangingPunct="0"/>
            <a:r>
              <a:rPr lang="fr-FR" sz="2000" dirty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distracteur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est posé au centre  du site opératoire et parallèlement des parois osseuses ;</a:t>
            </a:r>
          </a:p>
        </p:txBody>
      </p:sp>
      <p:pic>
        <p:nvPicPr>
          <p:cNvPr id="218116" name="Image 3"/>
          <p:cNvPicPr>
            <a:picLocks noChangeAspect="1" noChangeArrowheads="1"/>
          </p:cNvPicPr>
          <p:nvPr/>
        </p:nvPicPr>
        <p:blipFill>
          <a:blip r:embed="rId2"/>
          <a:srcRect l="18523" t="22263" r="39172" b="33823"/>
          <a:stretch>
            <a:fillRect/>
          </a:stretch>
        </p:blipFill>
        <p:spPr bwMode="auto">
          <a:xfrm>
            <a:off x="2500298" y="2143116"/>
            <a:ext cx="3357586" cy="222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1472" y="4786322"/>
            <a:ext cx="7672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eaLnBrk="0" hangingPunct="0">
              <a:buFontTx/>
              <a:buChar char="•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Une fois le positionnement du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distracteur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 effectué, les vis sont soigneusement déposées et le système retiré.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"/>
          <p:cNvSpPr>
            <a:spLocks noChangeArrowheads="1"/>
          </p:cNvSpPr>
          <p:nvPr/>
        </p:nvSpPr>
        <p:spPr bwMode="auto">
          <a:xfrm>
            <a:off x="357158" y="357166"/>
            <a:ext cx="86439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Ostéotomie horizontale 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avant la réalisation de l’ostéotomie il est indispensable de réaliser les forages des vis qui permettront la fixation des plaques de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distracteur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200" dirty="0">
              <a:latin typeface="Arial" pitchFamily="34" charset="0"/>
            </a:endParaRPr>
          </a:p>
        </p:txBody>
      </p:sp>
      <p:pic>
        <p:nvPicPr>
          <p:cNvPr id="220164" name="Image 3"/>
          <p:cNvPicPr>
            <a:picLocks noChangeAspect="1" noChangeArrowheads="1"/>
          </p:cNvPicPr>
          <p:nvPr/>
        </p:nvPicPr>
        <p:blipFill>
          <a:blip r:embed="rId2"/>
          <a:srcRect l="18347" t="20370" r="40659" b="33995"/>
          <a:stretch>
            <a:fillRect/>
          </a:stretch>
        </p:blipFill>
        <p:spPr bwMode="auto">
          <a:xfrm>
            <a:off x="2428860" y="1785926"/>
            <a:ext cx="2857520" cy="242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0034" y="4429132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just" eaLnBrk="0" hangingPunct="0">
              <a:buFontTx/>
              <a:buChar char="•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On mesure une hauteur d’os disponible  entre la vis d’ostéosynthèse et le bord le plus coronaire de la paroi osseuse vestibulaire 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ChangeArrowheads="1"/>
          </p:cNvSpPr>
          <p:nvPr/>
        </p:nvSpPr>
        <p:spPr bwMode="auto">
          <a:xfrm>
            <a:off x="322263" y="2428868"/>
            <a:ext cx="88217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tabLst>
                <a:tab pos="1081088" algn="l"/>
              </a:tabLs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Mise en place du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distracteur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 eaLnBrk="0" hangingPunct="0">
              <a:tabLst>
                <a:tab pos="1081088" algn="l"/>
              </a:tabLst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Les plaques de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distracteur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sont positionnées en face des forages préalablement effectués, la première plaque fixée est celle qui bloque le corps du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distracteur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à l’os basal ;</a:t>
            </a:r>
          </a:p>
        </p:txBody>
      </p:sp>
      <p:pic>
        <p:nvPicPr>
          <p:cNvPr id="222212" name="Image 3"/>
          <p:cNvPicPr>
            <a:picLocks noChangeAspect="1" noChangeArrowheads="1"/>
          </p:cNvPicPr>
          <p:nvPr/>
        </p:nvPicPr>
        <p:blipFill>
          <a:blip r:embed="rId2"/>
          <a:srcRect l="18678" t="21164" r="38678" b="33200"/>
          <a:stretch>
            <a:fillRect/>
          </a:stretch>
        </p:blipFill>
        <p:spPr bwMode="auto">
          <a:xfrm>
            <a:off x="3786182" y="4358819"/>
            <a:ext cx="3248031" cy="229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857232"/>
            <a:ext cx="8248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Ostéotomie verticale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se sont les dernières à être effectuées, elles sont obliques de 110° avec l’ostéotomie horizontale.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2"/>
          <p:cNvSpPr>
            <a:spLocks noChangeArrowheads="1"/>
          </p:cNvSpPr>
          <p:nvPr/>
        </p:nvSpPr>
        <p:spPr bwMode="auto">
          <a:xfrm>
            <a:off x="357158" y="285728"/>
            <a:ext cx="81756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 eaLnBrk="0" hangingPunct="0">
              <a:buFontTx/>
              <a:buChar char="•"/>
              <a:tabLst>
                <a:tab pos="1081088" algn="l"/>
              </a:tabLst>
            </a:pPr>
            <a:r>
              <a:rPr lang="fr-FR" sz="2000" dirty="0" smtClean="0">
                <a:latin typeface="Arial" pitchFamily="34" charset="0"/>
                <a:cs typeface="Calibri" pitchFamily="34" charset="0"/>
              </a:rPr>
              <a:t>Saisir le </a:t>
            </a:r>
            <a:r>
              <a:rPr lang="fr-FR" sz="2000" dirty="0">
                <a:latin typeface="Arial" pitchFamily="34" charset="0"/>
                <a:cs typeface="Calibri" pitchFamily="34" charset="0"/>
              </a:rPr>
              <a:t>fragment osseux libéré, et </a:t>
            </a:r>
            <a:r>
              <a:rPr lang="fr-FR" sz="2000" dirty="0" smtClean="0">
                <a:latin typeface="Arial" pitchFamily="34" charset="0"/>
                <a:cs typeface="Calibri" pitchFamily="34" charset="0"/>
              </a:rPr>
              <a:t>le fixer </a:t>
            </a:r>
            <a:r>
              <a:rPr lang="fr-FR" sz="2000" dirty="0">
                <a:latin typeface="Arial" pitchFamily="34" charset="0"/>
                <a:cs typeface="Calibri" pitchFamily="34" charset="0"/>
              </a:rPr>
              <a:t>à la partie mobile du </a:t>
            </a:r>
            <a:r>
              <a:rPr lang="fr-FR" sz="2000" dirty="0" err="1">
                <a:latin typeface="Arial" pitchFamily="34" charset="0"/>
                <a:cs typeface="Calibri" pitchFamily="34" charset="0"/>
              </a:rPr>
              <a:t>distracteur</a:t>
            </a:r>
            <a:r>
              <a:rPr lang="fr-FR" sz="2000" dirty="0" smtClean="0">
                <a:latin typeface="Arial" pitchFamily="34" charset="0"/>
                <a:cs typeface="Calibri" pitchFamily="34" charset="0"/>
              </a:rPr>
              <a:t>.</a:t>
            </a:r>
            <a:endParaRPr lang="fr-FR" sz="2000" dirty="0">
              <a:latin typeface="Arial" pitchFamily="34" charset="0"/>
            </a:endParaRPr>
          </a:p>
        </p:txBody>
      </p:sp>
      <p:pic>
        <p:nvPicPr>
          <p:cNvPr id="223236" name="Image 3"/>
          <p:cNvPicPr>
            <a:picLocks noChangeAspect="1" noChangeArrowheads="1"/>
          </p:cNvPicPr>
          <p:nvPr/>
        </p:nvPicPr>
        <p:blipFill>
          <a:blip r:embed="rId2"/>
          <a:srcRect l="30579" t="20900" r="49586" b="33994"/>
          <a:stretch>
            <a:fillRect/>
          </a:stretch>
        </p:blipFill>
        <p:spPr bwMode="auto">
          <a:xfrm>
            <a:off x="500034" y="1214422"/>
            <a:ext cx="2428865" cy="264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14422"/>
            <a:ext cx="33308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4286256"/>
            <a:ext cx="8143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Fermeture du site opératoire :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2" algn="just" eaLnBrk="0" hangingPunct="0"/>
            <a:r>
              <a:rPr lang="fr-FR" sz="2000" dirty="0">
                <a:latin typeface="Arial" pitchFamily="34" charset="0"/>
                <a:cs typeface="Arial" pitchFamily="34" charset="0"/>
              </a:rPr>
              <a:t>Elle est effectuée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façon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étanche, en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utilisant systématiquement du fil résorbable de petit diamètre.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"/>
          <p:cNvSpPr>
            <a:spLocks noChangeArrowheads="1"/>
          </p:cNvSpPr>
          <p:nvPr/>
        </p:nvSpPr>
        <p:spPr bwMode="auto">
          <a:xfrm>
            <a:off x="357158" y="0"/>
            <a:ext cx="81438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 de latence :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il est nécessaire de respecter un certain temps de latence (1 semaine) pour permettre l’amorce de la cicatrisation des tissus mous et la formation d’un cal osseux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84" name="Image 3"/>
          <p:cNvPicPr>
            <a:picLocks noChangeAspect="1" noChangeArrowheads="1"/>
          </p:cNvPicPr>
          <p:nvPr/>
        </p:nvPicPr>
        <p:blipFill>
          <a:blip r:embed="rId2"/>
          <a:srcRect l="18347" t="21576" r="38347" b="33807"/>
          <a:stretch>
            <a:fillRect/>
          </a:stretch>
        </p:blipFill>
        <p:spPr bwMode="auto">
          <a:xfrm>
            <a:off x="1714480" y="1500174"/>
            <a:ext cx="3286148" cy="180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3714752"/>
            <a:ext cx="82153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Phase d’activation 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: </a:t>
            </a:r>
          </a:p>
          <a:p>
            <a:pPr marL="342900" indent="-342900" algn="just">
              <a:defRPr/>
            </a:pPr>
            <a:r>
              <a:rPr lang="fr-FR" sz="2000" dirty="0" smtClean="0">
                <a:latin typeface="Arial" pitchFamily="34" charset="0"/>
                <a:cs typeface="Calibri" pitchFamily="34" charset="0"/>
              </a:rPr>
              <a:t>L’activation </a:t>
            </a:r>
            <a:r>
              <a:rPr lang="fr-FR" sz="2000" dirty="0">
                <a:latin typeface="Arial" pitchFamily="34" charset="0"/>
                <a:cs typeface="Calibri" pitchFamily="34" charset="0"/>
              </a:rPr>
              <a:t>quotidienne du </a:t>
            </a:r>
            <a:r>
              <a:rPr lang="fr-FR" sz="2000" dirty="0" err="1">
                <a:latin typeface="Arial" pitchFamily="34" charset="0"/>
                <a:cs typeface="Calibri" pitchFamily="34" charset="0"/>
              </a:rPr>
              <a:t>distracteur</a:t>
            </a:r>
            <a:r>
              <a:rPr lang="fr-FR" sz="2000" dirty="0">
                <a:latin typeface="Arial" pitchFamily="34" charset="0"/>
                <a:cs typeface="Calibri" pitchFamily="34" charset="0"/>
              </a:rPr>
              <a:t> est réalisée selon des </a:t>
            </a:r>
            <a:r>
              <a:rPr lang="fr-FR" sz="2000" dirty="0" smtClean="0">
                <a:latin typeface="Arial" pitchFamily="34" charset="0"/>
                <a:cs typeface="Calibri" pitchFamily="34" charset="0"/>
              </a:rPr>
              <a:t>modalités</a:t>
            </a:r>
          </a:p>
          <a:p>
            <a:pPr marL="342900" indent="-342900" algn="just">
              <a:defRPr/>
            </a:pPr>
            <a:r>
              <a:rPr lang="fr-FR" sz="2000" dirty="0" smtClean="0">
                <a:latin typeface="Arial" pitchFamily="34" charset="0"/>
                <a:cs typeface="Calibri" pitchFamily="34" charset="0"/>
              </a:rPr>
              <a:t>qui </a:t>
            </a:r>
            <a:r>
              <a:rPr lang="fr-FR" sz="2000" dirty="0">
                <a:latin typeface="Arial" pitchFamily="34" charset="0"/>
                <a:cs typeface="Calibri" pitchFamily="34" charset="0"/>
              </a:rPr>
              <a:t>varient en fonction de:</a:t>
            </a:r>
          </a:p>
          <a:p>
            <a:pPr lvl="2" algn="just" eaLnBrk="0" hangingPunct="0">
              <a:defRPr/>
            </a:pPr>
            <a:r>
              <a:rPr lang="fr-FR" sz="2000" dirty="0">
                <a:latin typeface="Arial" pitchFamily="34" charset="0"/>
                <a:cs typeface="Calibri" pitchFamily="34" charset="0"/>
              </a:rPr>
              <a:t> la densité osseuse initiale, </a:t>
            </a:r>
          </a:p>
          <a:p>
            <a:pPr lvl="2" algn="just" eaLnBrk="0" hangingPunct="0">
              <a:defRPr/>
            </a:pPr>
            <a:r>
              <a:rPr lang="fr-FR" sz="2000" dirty="0">
                <a:latin typeface="Arial" pitchFamily="34" charset="0"/>
                <a:cs typeface="Calibri" pitchFamily="34" charset="0"/>
              </a:rPr>
              <a:t> la topographie du site opératoire, </a:t>
            </a:r>
          </a:p>
          <a:p>
            <a:pPr lvl="2" algn="just" eaLnBrk="0" hangingPunct="0">
              <a:defRPr/>
            </a:pPr>
            <a:r>
              <a:rPr lang="fr-FR" sz="2000" dirty="0">
                <a:latin typeface="Arial" pitchFamily="34" charset="0"/>
                <a:cs typeface="Calibri" pitchFamily="34" charset="0"/>
              </a:rPr>
              <a:t> l’épaisseur de l’os du transport et du choix du dispositif de distraction</a:t>
            </a:r>
            <a:r>
              <a:rPr lang="fr-FR" sz="2000" dirty="0" smtClean="0">
                <a:latin typeface="Arial" pitchFamily="34" charset="0"/>
                <a:cs typeface="Calibri" pitchFamily="34" charset="0"/>
              </a:rPr>
              <a:t>.</a:t>
            </a:r>
            <a:endParaRPr lang="fr-FR" sz="200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1" name="Image 2"/>
          <p:cNvPicPr>
            <a:picLocks noChangeAspect="1" noChangeArrowheads="1"/>
          </p:cNvPicPr>
          <p:nvPr/>
        </p:nvPicPr>
        <p:blipFill>
          <a:blip r:embed="rId2"/>
          <a:srcRect l="18513" t="21164" r="38512" b="33784"/>
          <a:stretch>
            <a:fillRect/>
          </a:stretch>
        </p:blipFill>
        <p:spPr bwMode="auto">
          <a:xfrm>
            <a:off x="585788" y="2343150"/>
            <a:ext cx="37861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2" name="Image 3"/>
          <p:cNvPicPr>
            <a:picLocks noChangeAspect="1" noChangeArrowheads="1"/>
          </p:cNvPicPr>
          <p:nvPr/>
        </p:nvPicPr>
        <p:blipFill>
          <a:blip r:embed="rId3"/>
          <a:srcRect l="18347" t="21429" r="38644" b="33450"/>
          <a:stretch>
            <a:fillRect/>
          </a:stretch>
        </p:blipFill>
        <p:spPr bwMode="auto">
          <a:xfrm>
            <a:off x="4619625" y="2349500"/>
            <a:ext cx="3738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3" name="ZoneTexte 4"/>
          <p:cNvSpPr txBox="1">
            <a:spLocks noChangeArrowheads="1"/>
          </p:cNvSpPr>
          <p:nvPr/>
        </p:nvSpPr>
        <p:spPr bwMode="auto">
          <a:xfrm>
            <a:off x="577850" y="884238"/>
            <a:ext cx="7981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 smtClean="0">
                <a:latin typeface="Arial" pitchFamily="34" charset="0"/>
              </a:rPr>
              <a:t>Après </a:t>
            </a:r>
            <a:r>
              <a:rPr lang="fr-FR" sz="2000" dirty="0">
                <a:latin typeface="Arial" pitchFamily="34" charset="0"/>
              </a:rPr>
              <a:t>une phase d’activation  l’augmentation verticale des tissus osseux et muqueux est </a:t>
            </a:r>
            <a:r>
              <a:rPr lang="fr-FR" sz="2000" dirty="0" smtClean="0">
                <a:latin typeface="Arial" pitchFamily="34" charset="0"/>
              </a:rPr>
              <a:t>considérée.</a:t>
            </a:r>
            <a:endParaRPr lang="fr-FR" sz="200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/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Dépose du système :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 eaLnBrk="0" hangingPunct="0"/>
            <a:r>
              <a:rPr lang="fr-FR" sz="2000" dirty="0">
                <a:latin typeface="Arial" pitchFamily="34" charset="0"/>
                <a:cs typeface="Arial" pitchFamily="34" charset="0"/>
              </a:rPr>
              <a:t>un lambeau vestibulaire de pleine épaisseur est récliné de telle sorte que l’ensemble des plaques soit largement accessible ;</a:t>
            </a:r>
          </a:p>
          <a:p>
            <a:pPr lvl="2" algn="just" eaLnBrk="0" hangingPunct="0"/>
            <a:r>
              <a:rPr lang="fr-FR" sz="2000" dirty="0">
                <a:latin typeface="Arial" pitchFamily="34" charset="0"/>
                <a:cs typeface="Arial" pitchFamily="34" charset="0"/>
              </a:rPr>
              <a:t>Il existe une invagination de tissus fibreux autour des plaques ;</a:t>
            </a:r>
          </a:p>
          <a:p>
            <a:pPr lvl="2" algn="just" eaLnBrk="0" hangingPunct="0"/>
            <a:r>
              <a:rPr lang="fr-FR" sz="2000" dirty="0">
                <a:latin typeface="Arial" pitchFamily="34" charset="0"/>
                <a:cs typeface="Arial" pitchFamily="34" charset="0"/>
              </a:rPr>
              <a:t>Le système de distraction est déposé.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857232"/>
            <a:ext cx="76438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3.2.2. Avec apport 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Le principe consiste à mettre après curetage de la lésion  une greffe osseuse ou un  matériau de comblement susceptible d’augmenter le potentiel de régénération des tissus parodontaux.</a:t>
            </a:r>
            <a:endParaRPr lang="fr-FR" sz="2000" b="1" u="sng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571480"/>
            <a:ext cx="757242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3.2.2.1. Greffes osseuses et matériaux de 	comblement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1643050"/>
            <a:ext cx="78581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Définition des greffes osseuses :</a:t>
            </a:r>
          </a:p>
          <a:p>
            <a:pPr algn="just"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Une greffe est une transplantation de tissu osseux d’un site donneur vers un site receveur. </a:t>
            </a:r>
          </a:p>
          <a:p>
            <a:pPr algn="just"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Un matériau ostéogénique est un matériau qui est susceptible de fabriquer lui-même de l’os.</a:t>
            </a: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Un matériau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ostéoconducteur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est un matériau qui guide et favorise l’installation des cellules osseuses et la production de tissu osseux à partir du tissu préexistant.</a:t>
            </a: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Un matériau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ostéoinducteur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est un matériau qui incite le site receveur, même non osseux à produire de l’os.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857232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Indications :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Défaut intra osseux profond (sauf lésion inter radiculaire)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Parodontite avancée avec gencive fine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Combiné avec une RTG pour faciliter la manipulation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Contre indication :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Récession gingivale importante sur le site opératoire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Hauteur de gencive kératinisée insuffisante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Lésion inter radiculaire avancée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643998" cy="62151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CHIRURGIE OSSEUSE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Introduction </a:t>
            </a:r>
          </a:p>
          <a:p>
            <a:pPr>
              <a:lnSpc>
                <a:spcPct val="150000"/>
              </a:lnSpc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1.Définition</a:t>
            </a:r>
          </a:p>
          <a:p>
            <a:pPr>
              <a:lnSpc>
                <a:spcPct val="150000"/>
              </a:lnSpc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2.Buts</a:t>
            </a:r>
          </a:p>
          <a:p>
            <a:pPr>
              <a:lnSpc>
                <a:spcPct val="150000"/>
              </a:lnSpc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3.Classification</a:t>
            </a:r>
          </a:p>
          <a:p>
            <a:pPr>
              <a:lnSpc>
                <a:spcPct val="150000"/>
              </a:lnSpc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3.1 La chirurgie osseuse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resectrice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"soustractive" 3.1.1.Justification et objectifs</a:t>
            </a:r>
          </a:p>
          <a:p>
            <a:pPr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   3.1.2.Indication</a:t>
            </a:r>
          </a:p>
          <a:p>
            <a:pPr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   3.1.2.Contre indication</a:t>
            </a:r>
          </a:p>
          <a:p>
            <a:pPr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   3.1.3.Avantage</a:t>
            </a:r>
          </a:p>
          <a:p>
            <a:pPr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   3.1.4.Inconvénients</a:t>
            </a:r>
          </a:p>
          <a:p>
            <a:pPr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   3.1.5.Technique chirurgicale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1285860"/>
            <a:ext cx="7215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Types de greffes et matériaux de comblement</a:t>
            </a:r>
          </a:p>
          <a:p>
            <a:pPr algn="just">
              <a:defRPr/>
            </a:pP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Greffes autogènes 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prélevés du patient lui-même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Greffes allogènes 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provenant d’autres patients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Greffes alloplastiques 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synthétiques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Xénogreffes 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origine autre qu’humaine , telle que bovine ou porcine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889844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facteurs de croissance :</a:t>
            </a:r>
          </a:p>
          <a:p>
            <a:pPr algn="just"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sont des produits cellulaires naturels relâchés ou activés au moment de la division cellulaire. Cette action a lieu typiquement lors de la guérison d’une plaie ou de la régénération tissulaire. </a:t>
            </a:r>
          </a:p>
          <a:p>
            <a:pPr algn="just">
              <a:buNone/>
              <a:defRPr/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Cinq types de facteurs principaux sont retenus par les chercheurs comme présentant un intérêt particulier dans le domaine de la régénération parodontale : </a:t>
            </a:r>
          </a:p>
          <a:p>
            <a:pPr algn="just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FGF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‹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Fibroblast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growth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factor› ,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PDGF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‹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Plateled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drived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growth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factor ›,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IGF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‹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Insulin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growth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factor› ,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TGF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‹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Transforming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growth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factor› ,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EGF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‹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Epidermal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growth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factor›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1"/>
          <p:cNvSpPr>
            <a:spLocks noChangeArrowheads="1"/>
          </p:cNvSpPr>
          <p:nvPr/>
        </p:nvSpPr>
        <p:spPr bwMode="auto">
          <a:xfrm>
            <a:off x="384175" y="1000108"/>
            <a:ext cx="8759825" cy="356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dirty="0" smtClean="0">
                <a:solidFill>
                  <a:srgbClr val="FF0000"/>
                </a:solidFill>
                <a:ea typeface="Calibri" pitchFamily="34" charset="0"/>
              </a:rPr>
              <a:t>1.Définition</a:t>
            </a:r>
            <a:r>
              <a:rPr lang="fr-FR" sz="2400" b="1" dirty="0">
                <a:solidFill>
                  <a:srgbClr val="FF0000"/>
                </a:solidFill>
                <a:ea typeface="Calibri" pitchFamily="34" charset="0"/>
              </a:rPr>
              <a:t> : </a:t>
            </a:r>
            <a:endParaRPr lang="fr-FR" sz="2400" dirty="0">
              <a:solidFill>
                <a:srgbClr val="FF0000"/>
              </a:solidFill>
            </a:endParaRPr>
          </a:p>
          <a:p>
            <a:pPr algn="just" eaLnBrk="0" hangingPunct="0">
              <a:defRPr/>
            </a:pPr>
            <a:r>
              <a:rPr lang="fr-FR" sz="2400" b="1" dirty="0">
                <a:ea typeface="Calibri" pitchFamily="34" charset="0"/>
              </a:rPr>
              <a:t>    </a:t>
            </a:r>
            <a:r>
              <a:rPr lang="fr-FR" sz="2400" dirty="0">
                <a:ea typeface="Calibri" pitchFamily="34" charset="0"/>
              </a:rPr>
              <a:t>Le processus de la RTG consiste à empêcher la migration apicale de l'épithélium en plaçant une barrière entre le lambeau et la racine dentaire ; les cellules dérivées du desmodonte sont induites sélectivement sur la racine et le tissu parodontal est régénéré. </a:t>
            </a:r>
          </a:p>
          <a:p>
            <a:pPr algn="just" eaLnBrk="0" hangingPunct="0">
              <a:defRPr/>
            </a:pPr>
            <a:r>
              <a:rPr lang="fr-FR" sz="2400" dirty="0">
                <a:ea typeface="Calibri" pitchFamily="34" charset="0"/>
              </a:rPr>
              <a:t>La RTG peut être utilisée pour la régénération des tissus parodontaux dans:</a:t>
            </a:r>
          </a:p>
          <a:p>
            <a:pPr marL="342900" indent="-342900" algn="just" eaLnBrk="0" hangingPunct="0">
              <a:buFont typeface="Arial" pitchFamily="34" charset="0"/>
              <a:buChar char="•"/>
              <a:defRPr/>
            </a:pPr>
            <a:r>
              <a:rPr lang="fr-FR" sz="2400" dirty="0">
                <a:ea typeface="Calibri" pitchFamily="34" charset="0"/>
              </a:rPr>
              <a:t>les défauts intra-osseux </a:t>
            </a:r>
          </a:p>
          <a:p>
            <a:pPr marL="342900" indent="-342900" algn="just" eaLnBrk="0" hangingPunct="0">
              <a:buFont typeface="Arial" pitchFamily="34" charset="0"/>
              <a:buChar char="•"/>
              <a:defRPr/>
            </a:pPr>
            <a:r>
              <a:rPr lang="fr-FR" sz="2400" dirty="0">
                <a:ea typeface="Calibri" pitchFamily="34" charset="0"/>
              </a:rPr>
              <a:t>et les lésions inter-radiculaires</a:t>
            </a:r>
            <a:r>
              <a:rPr lang="fr-FR" sz="2000" dirty="0">
                <a:latin typeface="Arial" pitchFamily="34" charset="0"/>
                <a:ea typeface="Calibri" pitchFamily="34" charset="0"/>
              </a:rPr>
              <a:t>. </a:t>
            </a:r>
            <a:endParaRPr lang="fr-FR" sz="3200" dirty="0">
              <a:latin typeface="Arial" pitchFamily="34" charset="0"/>
            </a:endParaRPr>
          </a:p>
          <a:p>
            <a:pPr algn="just" eaLnBrk="0" hangingPunct="0">
              <a:lnSpc>
                <a:spcPct val="200000"/>
              </a:lnSpc>
              <a:defRPr/>
            </a:pPr>
            <a:endParaRPr lang="fr-FR" sz="2000" dirty="0">
              <a:latin typeface="Arial" pitchFamily="34" charset="0"/>
            </a:endParaRPr>
          </a:p>
        </p:txBody>
      </p:sp>
      <p:sp>
        <p:nvSpPr>
          <p:cNvPr id="312323" name="Rectangle 2"/>
          <p:cNvSpPr>
            <a:spLocks noChangeArrowheads="1"/>
          </p:cNvSpPr>
          <p:nvPr/>
        </p:nvSpPr>
        <p:spPr bwMode="auto">
          <a:xfrm>
            <a:off x="500063" y="5360988"/>
            <a:ext cx="83581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>
                <a:latin typeface="Calibri" pitchFamily="34" charset="0"/>
                <a:cs typeface="Calibri" pitchFamily="34" charset="0"/>
              </a:rPr>
              <a:t>  </a:t>
            </a:r>
            <a:endParaRPr lang="fr-FR" sz="400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500042"/>
            <a:ext cx="590501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3.2.2.2.Régénération Tissulaire Guidée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1"/>
          <p:cNvSpPr>
            <a:spLocks noChangeArrowheads="1"/>
          </p:cNvSpPr>
          <p:nvPr/>
        </p:nvSpPr>
        <p:spPr bwMode="auto">
          <a:xfrm>
            <a:off x="428625" y="1177925"/>
            <a:ext cx="83581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914400" algn="l"/>
              </a:tabLs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2. Principes biologiques :</a:t>
            </a:r>
            <a:endParaRPr lang="fr-FR" sz="2000" dirty="0">
              <a:solidFill>
                <a:srgbClr val="FF0000"/>
              </a:solidFill>
              <a:latin typeface="Arial" pitchFamily="34" charset="0"/>
            </a:endParaRPr>
          </a:p>
          <a:p>
            <a:pPr algn="just" eaLnBrk="0" hangingPunct="0">
              <a:tabLst>
                <a:tab pos="914400" algn="l"/>
              </a:tabLst>
            </a:pPr>
            <a:r>
              <a:rPr lang="fr-FR" sz="2000" dirty="0">
                <a:latin typeface="Arial" pitchFamily="34" charset="0"/>
                <a:cs typeface="Calibri" pitchFamily="34" charset="0"/>
              </a:rPr>
              <a:t>    Après chirurgie parodontale, lors de la cicatrisation, 4 types de cellules peuvent coloniser la plaie :</a:t>
            </a:r>
            <a:endParaRPr lang="fr-FR" sz="2000" dirty="0">
              <a:latin typeface="Arial" pitchFamily="34" charset="0"/>
            </a:endParaRPr>
          </a:p>
          <a:p>
            <a:pPr lvl="1" algn="just" eaLnBrk="0" hangingPunct="0">
              <a:buFontTx/>
              <a:buChar char="•"/>
              <a:tabLst>
                <a:tab pos="914400" algn="l"/>
              </a:tabLst>
            </a:pPr>
            <a:r>
              <a:rPr lang="fr-FR" sz="2000" dirty="0">
                <a:latin typeface="Arial" pitchFamily="34" charset="0"/>
                <a:cs typeface="Calibri" pitchFamily="34" charset="0"/>
              </a:rPr>
              <a:t>Les cellules de l'épithélium gingival, les plus rapides </a:t>
            </a:r>
            <a:endParaRPr lang="fr-FR" sz="2000" dirty="0">
              <a:latin typeface="Arial" pitchFamily="34" charset="0"/>
            </a:endParaRPr>
          </a:p>
          <a:p>
            <a:pPr lvl="1" algn="just" eaLnBrk="0" hangingPunct="0">
              <a:buFontTx/>
              <a:buChar char="•"/>
              <a:tabLst>
                <a:tab pos="914400" algn="l"/>
              </a:tabLst>
            </a:pPr>
            <a:r>
              <a:rPr lang="fr-FR" sz="2000" dirty="0">
                <a:latin typeface="Arial" pitchFamily="34" charset="0"/>
                <a:cs typeface="Calibri" pitchFamily="34" charset="0"/>
              </a:rPr>
              <a:t>Les cellules du tissu conjonctif gingival </a:t>
            </a:r>
            <a:endParaRPr lang="fr-FR" sz="2000" dirty="0">
              <a:latin typeface="Arial" pitchFamily="34" charset="0"/>
            </a:endParaRPr>
          </a:p>
          <a:p>
            <a:pPr lvl="1" algn="just" eaLnBrk="0" hangingPunct="0">
              <a:buFontTx/>
              <a:buChar char="•"/>
              <a:tabLst>
                <a:tab pos="914400" algn="l"/>
              </a:tabLst>
            </a:pPr>
            <a:r>
              <a:rPr lang="fr-FR" sz="2000" dirty="0">
                <a:latin typeface="Arial" pitchFamily="34" charset="0"/>
                <a:cs typeface="Calibri" pitchFamily="34" charset="0"/>
              </a:rPr>
              <a:t> Les cellules du </a:t>
            </a:r>
            <a:r>
              <a:rPr lang="fr-FR" sz="2000" dirty="0" err="1">
                <a:latin typeface="Arial" pitchFamily="34" charset="0"/>
                <a:cs typeface="Calibri" pitchFamily="34" charset="0"/>
              </a:rPr>
              <a:t>desmodonte</a:t>
            </a:r>
            <a:r>
              <a:rPr lang="fr-FR" sz="2000" dirty="0">
                <a:latin typeface="Arial" pitchFamily="34" charset="0"/>
                <a:cs typeface="Calibri" pitchFamily="34" charset="0"/>
              </a:rPr>
              <a:t> </a:t>
            </a:r>
            <a:endParaRPr lang="fr-FR" sz="2000" dirty="0">
              <a:latin typeface="Arial" pitchFamily="34" charset="0"/>
            </a:endParaRPr>
          </a:p>
          <a:p>
            <a:pPr lvl="1" algn="just" eaLnBrk="0" hangingPunct="0">
              <a:buFontTx/>
              <a:buChar char="•"/>
              <a:tabLst>
                <a:tab pos="914400" algn="l"/>
              </a:tabLst>
            </a:pPr>
            <a:r>
              <a:rPr lang="fr-FR" sz="2000" dirty="0">
                <a:latin typeface="Arial" pitchFamily="34" charset="0"/>
                <a:cs typeface="Calibri" pitchFamily="34" charset="0"/>
              </a:rPr>
              <a:t>Et enfin les cellules osseuses. </a:t>
            </a:r>
            <a:endParaRPr lang="fr-FR" sz="200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1"/>
          <p:cNvSpPr>
            <a:spLocks noChangeArrowheads="1"/>
          </p:cNvSpPr>
          <p:nvPr/>
        </p:nvSpPr>
        <p:spPr bwMode="auto">
          <a:xfrm>
            <a:off x="500063" y="866775"/>
            <a:ext cx="82867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400" dirty="0">
                <a:cs typeface="Calibri" pitchFamily="34" charset="0"/>
              </a:rPr>
              <a:t>   Le </a:t>
            </a:r>
            <a:r>
              <a:rPr lang="fr-FR" sz="2400" dirty="0" err="1">
                <a:cs typeface="Calibri" pitchFamily="34" charset="0"/>
              </a:rPr>
              <a:t>desmodonte</a:t>
            </a:r>
            <a:r>
              <a:rPr lang="fr-FR" sz="2400" dirty="0">
                <a:cs typeface="Calibri" pitchFamily="34" charset="0"/>
              </a:rPr>
              <a:t> est le seul tissu susceptible de fournir des fibroblastes permettant la régénération osseuse et la formation d'une attache conjonctive. </a:t>
            </a:r>
            <a:endParaRPr lang="fr-FR" sz="2400" dirty="0"/>
          </a:p>
          <a:p>
            <a:pPr algn="just" eaLnBrk="0" hangingPunct="0"/>
            <a:r>
              <a:rPr lang="fr-FR" sz="2400" dirty="0">
                <a:cs typeface="Calibri" pitchFamily="34" charset="0"/>
              </a:rPr>
              <a:t>    Le concept de la RTG, développé par </a:t>
            </a:r>
            <a:r>
              <a:rPr lang="fr-FR" sz="2400" b="1" dirty="0">
                <a:cs typeface="Calibri" pitchFamily="34" charset="0"/>
              </a:rPr>
              <a:t>NYMAN</a:t>
            </a:r>
            <a:r>
              <a:rPr lang="fr-FR" sz="2400" dirty="0">
                <a:cs typeface="Calibri" pitchFamily="34" charset="0"/>
              </a:rPr>
              <a:t> en 1982, est basé sur le principe d'une recolonisation sélective des surfaces radiculaires nettoyées, en empêchant, grâce à une membrane (résorbable ou non), l'envahissement de la plaie par les cellules épithéliales et conjonctives afin de permettre la </a:t>
            </a:r>
            <a:r>
              <a:rPr lang="fr-FR" sz="2400" dirty="0" err="1">
                <a:cs typeface="Calibri" pitchFamily="34" charset="0"/>
              </a:rPr>
              <a:t>cémentogenèse</a:t>
            </a:r>
            <a:r>
              <a:rPr lang="fr-FR" sz="2400" dirty="0">
                <a:cs typeface="Calibri" pitchFamily="34" charset="0"/>
              </a:rPr>
              <a:t> et l'ostéogenèse</a:t>
            </a:r>
            <a:r>
              <a:rPr lang="fr-FR" sz="2000" dirty="0">
                <a:latin typeface="Arial" pitchFamily="34" charset="0"/>
                <a:cs typeface="Calibri" pitchFamily="34" charset="0"/>
              </a:rPr>
              <a:t>. </a:t>
            </a:r>
            <a:endParaRPr lang="fr-FR" sz="200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"/>
          <p:cNvSpPr>
            <a:spLocks noChangeArrowheads="1"/>
          </p:cNvSpPr>
          <p:nvPr/>
        </p:nvSpPr>
        <p:spPr bwMode="auto">
          <a:xfrm>
            <a:off x="500063" y="904875"/>
            <a:ext cx="83581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just">
              <a:buFont typeface="Arial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cs typeface="Calibri" pitchFamily="34" charset="0"/>
              </a:rPr>
              <a:t>Sans cément, le </a:t>
            </a:r>
            <a:r>
              <a:rPr lang="fr-FR" sz="2400" dirty="0" err="1">
                <a:cs typeface="Calibri" pitchFamily="34" charset="0"/>
              </a:rPr>
              <a:t>desmodonte</a:t>
            </a:r>
            <a:r>
              <a:rPr lang="fr-FR" sz="2400" dirty="0">
                <a:cs typeface="Calibri" pitchFamily="34" charset="0"/>
              </a:rPr>
              <a:t> n'est pas viable.    </a:t>
            </a:r>
            <a:endParaRPr lang="fr-FR" sz="2400" dirty="0"/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cs typeface="Calibri" pitchFamily="34" charset="0"/>
              </a:rPr>
              <a:t>   L'ostéogenèse ne peut se produire que si les ostéoblastes produisant la trame osseuse et sa matrice intercellulaire ne sont pas inhibés par contact avec les fibroblastes. </a:t>
            </a:r>
            <a:endParaRPr lang="fr-FR" sz="2400" dirty="0"/>
          </a:p>
          <a:p>
            <a:pPr algn="just" eaLnBrk="0" hangingPunct="0">
              <a:buFont typeface="Arial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cs typeface="Calibri" pitchFamily="34" charset="0"/>
              </a:rPr>
              <a:t>    S'il convient de filtrer les cellules pénétrant dans la zone lésée, il ne faut pour autant pas empêcher les facteurs inflammatoires favorisant l'ostéogenèse d'y parvenir : la structure et la composition chimique de la membrane vont jouer un rôle essentiel.</a:t>
            </a:r>
            <a:endParaRPr lang="fr-F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1"/>
          <p:cNvSpPr>
            <a:spLocks noChangeArrowheads="1"/>
          </p:cNvSpPr>
          <p:nvPr/>
        </p:nvSpPr>
        <p:spPr bwMode="auto">
          <a:xfrm>
            <a:off x="500063" y="1252538"/>
            <a:ext cx="8143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Calibri" pitchFamily="34" charset="0"/>
              </a:rPr>
              <a:t>3. Objectifs :</a:t>
            </a:r>
            <a:endParaRPr lang="fr-FR" sz="2400" dirty="0">
              <a:solidFill>
                <a:srgbClr val="FF0000"/>
              </a:solidFill>
              <a:latin typeface="Arial" pitchFamily="34" charset="0"/>
            </a:endParaRPr>
          </a:p>
          <a:p>
            <a:pPr algn="just" eaLnBrk="0" hangingPunct="0"/>
            <a:r>
              <a:rPr lang="fr-FR" sz="2000" dirty="0">
                <a:latin typeface="Arial" pitchFamily="34" charset="0"/>
                <a:cs typeface="Calibri" pitchFamily="34" charset="0"/>
              </a:rPr>
              <a:t>    </a:t>
            </a:r>
            <a:r>
              <a:rPr lang="fr-FR" sz="2400" dirty="0">
                <a:cs typeface="Calibri" pitchFamily="34" charset="0"/>
              </a:rPr>
              <a:t>La régénération tissulaire guidée a pour but de reconstituer l’ensemble du système d’attache </a:t>
            </a:r>
            <a:r>
              <a:rPr lang="fr-FR" sz="2400" b="1" dirty="0">
                <a:cs typeface="Calibri" pitchFamily="34" charset="0"/>
              </a:rPr>
              <a:t>*ad </a:t>
            </a:r>
            <a:r>
              <a:rPr lang="fr-FR" sz="2400" b="1" dirty="0" err="1">
                <a:cs typeface="Calibri" pitchFamily="34" charset="0"/>
              </a:rPr>
              <a:t>integrum</a:t>
            </a:r>
            <a:r>
              <a:rPr lang="fr-FR" sz="2400" dirty="0">
                <a:cs typeface="Calibri" pitchFamily="34" charset="0"/>
              </a:rPr>
              <a:t>* , à la différence des autres techniques qui favorisent une réparation, avec création d’un long épithélium de jonction au contact de la surface radiculaire. </a:t>
            </a:r>
            <a:endParaRPr lang="fr-FR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1"/>
          <p:cNvSpPr>
            <a:spLocks noChangeArrowheads="1"/>
          </p:cNvSpPr>
          <p:nvPr/>
        </p:nvSpPr>
        <p:spPr bwMode="auto">
          <a:xfrm>
            <a:off x="357188" y="1301750"/>
            <a:ext cx="83581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cs typeface="Calibri" pitchFamily="34" charset="0"/>
              </a:rPr>
              <a:t>4.Différents types de membranes :</a:t>
            </a:r>
            <a:endParaRPr lang="fr-FR" sz="2400" dirty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fr-FR" sz="2400" dirty="0">
                <a:cs typeface="Calibri" pitchFamily="34" charset="0"/>
              </a:rPr>
              <a:t>On distingue les groupes de membranes suivants :</a:t>
            </a:r>
            <a:endParaRPr lang="fr-FR" sz="2400" dirty="0"/>
          </a:p>
          <a:p>
            <a:pPr lvl="2" algn="just" eaLnBrk="0" hangingPunct="0">
              <a:lnSpc>
                <a:spcPct val="150000"/>
              </a:lnSpc>
              <a:buFontTx/>
              <a:buChar char="•"/>
            </a:pPr>
            <a:r>
              <a:rPr lang="fr-FR" sz="2400" dirty="0">
                <a:cs typeface="Calibri" pitchFamily="34" charset="0"/>
              </a:rPr>
              <a:t>synthétiques, non résorbables ;</a:t>
            </a:r>
            <a:endParaRPr lang="fr-FR" sz="2400" dirty="0"/>
          </a:p>
          <a:p>
            <a:pPr lvl="2" algn="just" eaLnBrk="0" hangingPunct="0">
              <a:lnSpc>
                <a:spcPct val="150000"/>
              </a:lnSpc>
              <a:buFontTx/>
              <a:buChar char="•"/>
            </a:pPr>
            <a:r>
              <a:rPr lang="fr-FR" sz="2400" dirty="0">
                <a:cs typeface="Calibri" pitchFamily="34" charset="0"/>
              </a:rPr>
              <a:t>synthétiques, résorbables ;</a:t>
            </a:r>
            <a:endParaRPr lang="fr-FR" sz="2400" dirty="0"/>
          </a:p>
          <a:p>
            <a:pPr lvl="2" algn="just" eaLnBrk="0" hangingPunct="0">
              <a:lnSpc>
                <a:spcPct val="150000"/>
              </a:lnSpc>
              <a:buFontTx/>
              <a:buChar char="•"/>
            </a:pPr>
            <a:r>
              <a:rPr lang="fr-FR" sz="2400" dirty="0">
                <a:cs typeface="Calibri" pitchFamily="34" charset="0"/>
              </a:rPr>
              <a:t>naturelles, biodégradables</a:t>
            </a:r>
            <a:r>
              <a:rPr lang="fr-FR" sz="2400" dirty="0" smtClean="0">
                <a:cs typeface="Calibri" pitchFamily="34" charset="0"/>
              </a:rPr>
              <a:t>.</a:t>
            </a:r>
            <a:endParaRPr lang="fr-F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1"/>
          <p:cNvSpPr>
            <a:spLocks noChangeArrowheads="1"/>
          </p:cNvSpPr>
          <p:nvPr/>
        </p:nvSpPr>
        <p:spPr bwMode="auto">
          <a:xfrm>
            <a:off x="500034" y="1071546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5.Technique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chirurgicale de la régénération tissulaire guidée :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     La technique de RTG est caractérisée par l'utilisation d'une membrane, mais le principe chirurgical est le même que celui du curetage ouvert pour la régénération tissulaire 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1"/>
          <p:cNvSpPr>
            <a:spLocks noChangeArrowheads="1"/>
          </p:cNvSpPr>
          <p:nvPr/>
        </p:nvSpPr>
        <p:spPr bwMode="auto">
          <a:xfrm>
            <a:off x="315913" y="571480"/>
            <a:ext cx="839949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Les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incisions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intrasulculaires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reliées par des incisions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interproximales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0" hangingPunct="0">
              <a:lnSpc>
                <a:spcPct val="150000"/>
              </a:lnSpc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Ces dernières doivent préserver au maximum l'intégrité des papilles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interdentaires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17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57430"/>
            <a:ext cx="400208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929718" cy="537688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3.2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La chirurgie osseuse additive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3.2.1. Sans apport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    3.2.1.1.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Curetage à ciel ouvert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    3.2.1.2.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La distraction alvéolaire 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 3.2.2. Avec apport 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      3.2.2.1. Greffes osseuses et matériaux de 	comblement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      3.2.2.2.Régénération Tissulaire Guidée 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         3.2.2.3.Régénération osseux Guidée 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fr-FR" sz="28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1"/>
          <p:cNvSpPr>
            <a:spLocks noChangeArrowheads="1"/>
          </p:cNvSpPr>
          <p:nvPr/>
        </p:nvSpPr>
        <p:spPr bwMode="auto">
          <a:xfrm>
            <a:off x="571500" y="1069975"/>
            <a:ext cx="8143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Calibri" pitchFamily="34" charset="0"/>
              </a:rPr>
              <a:t>Un lambeau de pleine épaisseur est préparé à 4-5 mm du bord du défaut osseux, et se transforme en lambeau d'épaisseur partielle </a:t>
            </a:r>
            <a:r>
              <a:rPr lang="fr-FR" sz="2000" dirty="0" err="1">
                <a:latin typeface="Arial" pitchFamily="34" charset="0"/>
                <a:cs typeface="Calibri" pitchFamily="34" charset="0"/>
              </a:rPr>
              <a:t>apicalement</a:t>
            </a:r>
            <a:r>
              <a:rPr lang="fr-FR" sz="2000" dirty="0">
                <a:latin typeface="Arial" pitchFamily="34" charset="0"/>
                <a:cs typeface="Calibri" pitchFamily="34" charset="0"/>
              </a:rPr>
              <a:t> pour en faciliter le déplacement apical</a:t>
            </a:r>
            <a:r>
              <a:rPr lang="fr-FR" sz="2000" dirty="0" smtClean="0">
                <a:latin typeface="Arial" pitchFamily="34" charset="0"/>
                <a:cs typeface="Calibri" pitchFamily="34" charset="0"/>
              </a:rPr>
              <a:t>.                                             </a:t>
            </a:r>
            <a:endParaRPr lang="fr-FR" sz="2000" dirty="0">
              <a:latin typeface="Arial" pitchFamily="34" charset="0"/>
            </a:endParaRPr>
          </a:p>
        </p:txBody>
      </p:sp>
      <p:pic>
        <p:nvPicPr>
          <p:cNvPr id="3338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378618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43182"/>
            <a:ext cx="350043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2"/>
          <p:cNvSpPr>
            <a:spLocks noChangeArrowheads="1"/>
          </p:cNvSpPr>
          <p:nvPr/>
        </p:nvSpPr>
        <p:spPr bwMode="auto">
          <a:xfrm>
            <a:off x="428596" y="1214422"/>
            <a:ext cx="8286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Après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l'élimination totale du tissu de granulation contenu dans le défaut osseux :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Détartrage réalisé avec les ultrasons et une curette, et la surface radiculaire sera polie avec une fraise à finir ;</a:t>
            </a:r>
          </a:p>
          <a:p>
            <a:pPr algn="just">
              <a:buFontTx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Elimination du  tartre sous-gingival infiltre le cément ;</a:t>
            </a:r>
          </a:p>
          <a:p>
            <a:pPr algn="just" eaLnBrk="0" hangingPunct="0">
              <a:buFontTx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Au niveau de la surface osseuse exposée ; perforation de l'os cortical jusqu'à l'os spongieux avec une fraise boule 1/2 afin de faciliter la formation du caillot sanguin.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1"/>
          <p:cNvSpPr>
            <a:spLocks noChangeArrowheads="1"/>
          </p:cNvSpPr>
          <p:nvPr/>
        </p:nvSpPr>
        <p:spPr bwMode="auto">
          <a:xfrm>
            <a:off x="323850" y="1563688"/>
            <a:ext cx="7929563" cy="23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600" dirty="0"/>
              <a:t>Mise en place de la membrane non résorbable;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600" dirty="0"/>
              <a:t>Suture de la </a:t>
            </a:r>
            <a:r>
              <a:rPr lang="fr-FR" sz="2600" dirty="0" smtClean="0"/>
              <a:t>membrane. </a:t>
            </a:r>
            <a:endParaRPr lang="fr-FR" sz="2600" dirty="0"/>
          </a:p>
          <a:p>
            <a:pPr algn="just">
              <a:lnSpc>
                <a:spcPct val="250000"/>
              </a:lnSpc>
              <a:buFont typeface="Wingdings" pitchFamily="2" charset="2"/>
              <a:buChar char="v"/>
            </a:pPr>
            <a:endParaRPr lang="fr-FR" sz="2000" dirty="0">
              <a:latin typeface="Arial" pitchFamily="34" charset="0"/>
            </a:endParaRPr>
          </a:p>
        </p:txBody>
      </p:sp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7838" y="2713038"/>
            <a:ext cx="470058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3" name="Picture 3"/>
          <p:cNvPicPr>
            <a:picLocks noChangeAspect="1" noChangeArrowheads="1"/>
          </p:cNvPicPr>
          <p:nvPr/>
        </p:nvPicPr>
        <p:blipFill>
          <a:blip r:embed="rId2"/>
          <a:srcRect t="2403" r="51001" b="2403"/>
          <a:stretch>
            <a:fillRect/>
          </a:stretch>
        </p:blipFill>
        <p:spPr bwMode="auto">
          <a:xfrm>
            <a:off x="785786" y="3071810"/>
            <a:ext cx="34194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214282" y="428604"/>
            <a:ext cx="8572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Suture des lambeaux.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La papille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interdentaire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recouvrant le défaut est suturée d'abord. Si le déplacement coronaire des lambeaux est impossible, une incision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périostée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de décharge est faite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apicalement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14686"/>
            <a:ext cx="33924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2"/>
          <p:cNvSpPr>
            <a:spLocks noChangeArrowheads="1"/>
          </p:cNvSpPr>
          <p:nvPr/>
        </p:nvSpPr>
        <p:spPr bwMode="auto">
          <a:xfrm>
            <a:off x="500063" y="1268413"/>
            <a:ext cx="78168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600" dirty="0"/>
              <a:t>Les lambeaux sont placés au moins 3 mm </a:t>
            </a:r>
            <a:r>
              <a:rPr lang="fr-FR" sz="2600" dirty="0" err="1"/>
              <a:t>coronairement</a:t>
            </a:r>
            <a:r>
              <a:rPr lang="fr-FR" sz="2600" dirty="0"/>
              <a:t> au bord de la membrane et suturés </a:t>
            </a:r>
            <a:r>
              <a:rPr lang="fr-FR" sz="2000" dirty="0" smtClean="0">
                <a:latin typeface="Arial" pitchFamily="34" charset="0"/>
              </a:rPr>
              <a:t>.</a:t>
            </a:r>
            <a:endParaRPr lang="fr-FR" sz="2000" dirty="0">
              <a:latin typeface="Arial" pitchFamily="34" charset="0"/>
            </a:endParaRPr>
          </a:p>
        </p:txBody>
      </p:sp>
      <p:pic>
        <p:nvPicPr>
          <p:cNvPr id="338948" name="Picture 2"/>
          <p:cNvPicPr>
            <a:picLocks noChangeAspect="1" noChangeArrowheads="1"/>
          </p:cNvPicPr>
          <p:nvPr/>
        </p:nvPicPr>
        <p:blipFill>
          <a:blip r:embed="rId2"/>
          <a:srcRect l="51534" b="3365"/>
          <a:stretch>
            <a:fillRect/>
          </a:stretch>
        </p:blipFill>
        <p:spPr bwMode="auto">
          <a:xfrm>
            <a:off x="2071670" y="2571744"/>
            <a:ext cx="40576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2"/>
          <p:cNvSpPr>
            <a:spLocks noChangeArrowheads="1"/>
          </p:cNvSpPr>
          <p:nvPr/>
        </p:nvSpPr>
        <p:spPr bwMode="auto">
          <a:xfrm>
            <a:off x="285720" y="714356"/>
            <a:ext cx="8143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Suturer les lambeaux dans les espaces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interdentaires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et au niveau de l'incision verticale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Les fils de sutures sont retirés 12 jours après l'intervention.</a:t>
            </a:r>
            <a:endParaRPr lang="fr-FR" sz="2600" dirty="0"/>
          </a:p>
        </p:txBody>
      </p:sp>
      <p:pic>
        <p:nvPicPr>
          <p:cNvPr id="339972" name="Picture 2"/>
          <p:cNvPicPr>
            <a:picLocks noChangeAspect="1" noChangeArrowheads="1"/>
          </p:cNvPicPr>
          <p:nvPr/>
        </p:nvPicPr>
        <p:blipFill>
          <a:blip r:embed="rId2"/>
          <a:srcRect r="1019" b="10748"/>
          <a:stretch>
            <a:fillRect/>
          </a:stretch>
        </p:blipFill>
        <p:spPr bwMode="auto">
          <a:xfrm>
            <a:off x="500034" y="2071678"/>
            <a:ext cx="371475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3071812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1"/>
          <p:cNvSpPr>
            <a:spLocks noChangeArrowheads="1"/>
          </p:cNvSpPr>
          <p:nvPr/>
        </p:nvSpPr>
        <p:spPr bwMode="auto">
          <a:xfrm>
            <a:off x="357188" y="1419225"/>
            <a:ext cx="84296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Définition :</a:t>
            </a:r>
          </a:p>
          <a:p>
            <a:pPr algn="just">
              <a:defRPr/>
            </a:pPr>
            <a:endParaRPr lang="fr-FR" sz="20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fr-FR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La ROG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désigne la mise en place de membrane, dont le rôle est d’isoler le site osseux à reconstruire, des tissus environnant peuvent inhiber la cicatrisation.</a:t>
            </a:r>
          </a:p>
          <a:p>
            <a:pPr algn="just">
              <a:defRPr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Lorsqu’une barrière est employée pour régénérer l’os au niveau d’une crête, on parle de la régénération osseuse.</a:t>
            </a:r>
            <a:endParaRPr lang="fr-FR" sz="2600" dirty="0"/>
          </a:p>
        </p:txBody>
      </p:sp>
      <p:sp>
        <p:nvSpPr>
          <p:cNvPr id="4" name="Rectangle 3"/>
          <p:cNvSpPr/>
          <p:nvPr/>
        </p:nvSpPr>
        <p:spPr>
          <a:xfrm>
            <a:off x="500034" y="642918"/>
            <a:ext cx="6030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3.2.2.3. Régénération Osseuse Guidée 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1"/>
          <p:cNvSpPr>
            <a:spLocks noChangeArrowheads="1"/>
          </p:cNvSpPr>
          <p:nvPr/>
        </p:nvSpPr>
        <p:spPr bwMode="auto">
          <a:xfrm>
            <a:off x="611188" y="1312863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Indications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Cette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technique permet de corriger un défaut osseux faible dans le sens vertical (élargissement d'une crête osseuse,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augmentation localisée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du volume des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crêtes)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ou pour corriger un manque osseux le long d'un implant.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ZoneTexte 2"/>
          <p:cNvSpPr txBox="1">
            <a:spLocks noChangeArrowheads="1"/>
          </p:cNvSpPr>
          <p:nvPr/>
        </p:nvSpPr>
        <p:spPr bwMode="auto">
          <a:xfrm>
            <a:off x="539750" y="1125538"/>
            <a:ext cx="73183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dirty="0" smtClean="0">
                <a:latin typeface="Arial" pitchFamily="34" charset="0"/>
              </a:rPr>
              <a:t>Il existe 02 types:  </a:t>
            </a:r>
            <a:endParaRPr lang="fr-FR" sz="2400" dirty="0">
              <a:latin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800" dirty="0" smtClean="0"/>
              <a:t>ROG avec membrane (résorbable ou non)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fr-FR" sz="2800" dirty="0" smtClean="0"/>
              <a:t>ROG avec membrane et greffe 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"/>
          <p:cNvSpPr>
            <a:spLocks noChangeArrowheads="1"/>
          </p:cNvSpPr>
          <p:nvPr/>
        </p:nvSpPr>
        <p:spPr bwMode="auto">
          <a:xfrm>
            <a:off x="500034" y="2357430"/>
            <a:ext cx="79295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1"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temps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pératoire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1" algn="just"/>
            <a:r>
              <a:rPr lang="fr-FR" sz="2000" b="1" dirty="0">
                <a:latin typeface="Arial" pitchFamily="34" charset="0"/>
                <a:cs typeface="Arial" pitchFamily="34" charset="0"/>
              </a:rPr>
              <a:t>L'incision verticale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Une incision verticale en forme d'éventail est réalisée avec une lame 15 à partir de l'angle 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vestibulo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-linguale distant d'une dent (au moins 5 mm du bord de la membrane) du défaut osseux. </a:t>
            </a:r>
          </a:p>
          <a:p>
            <a:pPr marL="0" lvl="1"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Cette incision traverse la jonction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mucogingivale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atteint la muqueuse alvéolaire. La base doit être plus large que le bord occlusal.</a:t>
            </a:r>
          </a:p>
          <a:p>
            <a:pPr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Incision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intrasulculaire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Elle passe de la face vestibulaire vers la face palatine.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071546"/>
            <a:ext cx="64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ROG AVEC MEMBRANE ET GREFFE:</a:t>
            </a:r>
          </a:p>
          <a:p>
            <a:pPr algn="just"/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Protocole opératoire :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2500306"/>
            <a:ext cx="8001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Définition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: 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La distraction ostéogénique se définit comme étant le résultat d’une traction graduelle sur le tissu vivant.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Cette traction crée une tension qui peut stimuler la formation osseuse et maintenir la régénération de ce nouvel os formé.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571480"/>
            <a:ext cx="4902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3.2.1.2. La distraction alvéolaire 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1"/>
          <p:cNvSpPr>
            <a:spLocks noChangeArrowheads="1"/>
          </p:cNvSpPr>
          <p:nvPr/>
        </p:nvSpPr>
        <p:spPr bwMode="auto">
          <a:xfrm>
            <a:off x="357158" y="928670"/>
            <a:ext cx="82153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Incision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horizontale d'épaisseur partielle 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Elle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est réalisée environ 3 mm en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palatin de la crête alvéolaire (technique d'incision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latérale).</a:t>
            </a:r>
          </a:p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</a:rPr>
              <a:t>Dans cette technique, les 2-3 mm de la pointe de la lame 15 sont utilisés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pour réaliser un trait d'incision dirigé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vers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l'os.</a:t>
            </a:r>
          </a:p>
          <a:p>
            <a:pPr algn="just" eaLnBrk="0" hangingPunct="0"/>
            <a:r>
              <a:rPr lang="fr-FR" sz="2000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tissus mous ne sont incisés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qu'en surface.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1"/>
          <p:cNvSpPr>
            <a:spLocks noChangeArrowheads="1"/>
          </p:cNvSpPr>
          <p:nvPr/>
        </p:nvSpPr>
        <p:spPr bwMode="auto">
          <a:xfrm>
            <a:off x="214282" y="1004888"/>
            <a:ext cx="853443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Réclinaison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du lambeau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Un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petit élévateur de périoste permet de décoller un lambeau de pleine épaisseur à partir de la papille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interdentaire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</a:rPr>
              <a:t>Récliner un lambeau de pleine épaisseur là où l'incision biseautée atteint la surface osseuse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Le lambeau récliné est tenu entre les mors d'une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précèlle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l'incision est prolongée en appliquant une traction au tissu conjonctif fixé au périoste.</a:t>
            </a:r>
          </a:p>
          <a:p>
            <a:pPr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Le lambeau vestibulaire est récliné au-delà de la jonction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mucogingivale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Le lambeau palatin de pleine épaisseur est récliné.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395288" y="1341438"/>
            <a:ext cx="84296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Traitement de la surface radiculaire: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Le surfaçage radiculaire est réalisé avec des instruments à ultrasons et une curette;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L'os cortical au fond du défaut osseux est perforé avec une petite fraise boule (décortication).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Rectangle 2"/>
          <p:cNvSpPr>
            <a:spLocks noChangeArrowheads="1"/>
          </p:cNvSpPr>
          <p:nvPr/>
        </p:nvSpPr>
        <p:spPr bwMode="auto">
          <a:xfrm>
            <a:off x="285720" y="285728"/>
            <a:ext cx="857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Remplir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lentement le défaut osseux de matériau de greffe osseuse, une compresse imbibée de sérum physiologique est appliquée sur le site.</a:t>
            </a:r>
          </a:p>
        </p:txBody>
      </p:sp>
      <p:pic>
        <p:nvPicPr>
          <p:cNvPr id="370692" name="Image 8" descr="Description : comblement osse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060575"/>
            <a:ext cx="2376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3" name="Image 9" descr="Description : insuffisance osse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" y="2060575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4" name="Picture 2"/>
          <p:cNvPicPr>
            <a:picLocks noChangeAspect="1" noChangeArrowheads="1"/>
          </p:cNvPicPr>
          <p:nvPr/>
        </p:nvPicPr>
        <p:blipFill>
          <a:blip r:embed="rId4"/>
          <a:srcRect l="20447" t="42857" r="59685" b="37302"/>
          <a:stretch>
            <a:fillRect/>
          </a:stretch>
        </p:blipFill>
        <p:spPr bwMode="auto">
          <a:xfrm>
            <a:off x="5907088" y="2259013"/>
            <a:ext cx="31686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5" name="Picture 2"/>
          <p:cNvPicPr>
            <a:picLocks noChangeAspect="1" noChangeArrowheads="1"/>
          </p:cNvPicPr>
          <p:nvPr/>
        </p:nvPicPr>
        <p:blipFill>
          <a:blip r:embed="rId4"/>
          <a:srcRect l="41556" t="42857" r="39818" b="37302"/>
          <a:stretch>
            <a:fillRect/>
          </a:stretch>
        </p:blipFill>
        <p:spPr bwMode="auto">
          <a:xfrm>
            <a:off x="1042988" y="4652963"/>
            <a:ext cx="2786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6" name="Picture 7"/>
          <p:cNvPicPr>
            <a:picLocks noChangeAspect="1" noChangeArrowheads="1"/>
          </p:cNvPicPr>
          <p:nvPr/>
        </p:nvPicPr>
        <p:blipFill>
          <a:blip r:embed="rId4"/>
          <a:srcRect l="61424" t="42857" r="19949" b="37302"/>
          <a:stretch>
            <a:fillRect/>
          </a:stretch>
        </p:blipFill>
        <p:spPr bwMode="auto">
          <a:xfrm>
            <a:off x="4665663" y="4652963"/>
            <a:ext cx="3001962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"/>
          <p:cNvSpPr>
            <a:spLocks noChangeArrowheads="1"/>
          </p:cNvSpPr>
          <p:nvPr/>
        </p:nvSpPr>
        <p:spPr bwMode="auto">
          <a:xfrm>
            <a:off x="285720" y="357166"/>
            <a:ext cx="83581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Découpe de la membrane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 :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Pour une ROG, la membrane doit être parfaitement adaptée et stabilisée à la crête osseuse entourant le défaut pour en protéger la surface et empêcher les cellules non dérivées de l'os d'envahir le site.</a:t>
            </a:r>
          </a:p>
          <a:p>
            <a:pPr algn="just"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Il est donc nécessaire de découper la membrane et d'assurer sa stabilisation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</a:endParaRPr>
          </a:p>
        </p:txBody>
      </p:sp>
      <p:pic>
        <p:nvPicPr>
          <p:cNvPr id="371716" name="Image 7" descr="Description : membrane decou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14620"/>
            <a:ext cx="31337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1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1718" name="Rectangle 4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1719" name="Rectangle 7"/>
          <p:cNvSpPr>
            <a:spLocks noChangeArrowheads="1"/>
          </p:cNvSpPr>
          <p:nvPr/>
        </p:nvSpPr>
        <p:spPr bwMode="auto">
          <a:xfrm>
            <a:off x="500063" y="4679950"/>
            <a:ext cx="60721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lang="fr-FR" sz="28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1"/>
          <p:cNvSpPr>
            <a:spLocks noChangeArrowheads="1"/>
          </p:cNvSpPr>
          <p:nvPr/>
        </p:nvSpPr>
        <p:spPr bwMode="auto">
          <a:xfrm>
            <a:off x="571472" y="500042"/>
            <a:ext cx="81089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Mise en place et stabilisation de la membrane : 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formation osseuse n'est prévisible que si l'espace créé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maintenu sous la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membrane est clos.</a:t>
            </a:r>
          </a:p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membrane est stabilisée avec des vis de greffons d'os autogènes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 smtClean="0">
                <a:latin typeface="Arial" pitchFamily="34" charset="0"/>
              </a:rPr>
              <a:t>  </a:t>
            </a:r>
            <a:endParaRPr lang="fr-FR" sz="2000" dirty="0">
              <a:latin typeface="Arial" pitchFamily="34" charset="0"/>
            </a:endParaRPr>
          </a:p>
        </p:txBody>
      </p:sp>
      <p:pic>
        <p:nvPicPr>
          <p:cNvPr id="373765" name="Picture 2"/>
          <p:cNvPicPr>
            <a:picLocks noChangeAspect="1" noChangeArrowheads="1"/>
          </p:cNvPicPr>
          <p:nvPr/>
        </p:nvPicPr>
        <p:blipFill>
          <a:blip r:embed="rId2"/>
          <a:srcRect l="20999" t="66666" r="60927" b="13492"/>
          <a:stretch>
            <a:fillRect/>
          </a:stretch>
        </p:blipFill>
        <p:spPr bwMode="auto">
          <a:xfrm>
            <a:off x="2214546" y="2500306"/>
            <a:ext cx="3946537" cy="27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1"/>
          <p:cNvSpPr>
            <a:spLocks noChangeArrowheads="1"/>
          </p:cNvSpPr>
          <p:nvPr/>
        </p:nvSpPr>
        <p:spPr bwMode="auto">
          <a:xfrm>
            <a:off x="357158" y="500042"/>
            <a:ext cx="84296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Sutures du lambeau :</a:t>
            </a:r>
          </a:p>
          <a:p>
            <a:pPr algn="just">
              <a:buFont typeface="Wingdings" pitchFamily="2" charset="2"/>
              <a:buChar char="v"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Suture de matelassier horizontale : l’incision horizontale est suturée avec un fil de TEFLON par un point de matelassier horizontal ;</a:t>
            </a:r>
          </a:p>
          <a:p>
            <a:pPr algn="just" eaLnBrk="0" hangingPunct="0"/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La plaie est ensuite fermée en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mésiale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et en distale par  des sutures à points interrompus ;</a:t>
            </a:r>
          </a:p>
        </p:txBody>
      </p:sp>
      <p:pic>
        <p:nvPicPr>
          <p:cNvPr id="374788" name="Picture 2"/>
          <p:cNvPicPr>
            <a:picLocks noChangeAspect="1" noChangeArrowheads="1"/>
          </p:cNvPicPr>
          <p:nvPr/>
        </p:nvPicPr>
        <p:blipFill>
          <a:blip r:embed="rId2"/>
          <a:srcRect l="41556" t="66666" r="39818" b="13492"/>
          <a:stretch>
            <a:fillRect/>
          </a:stretch>
        </p:blipFill>
        <p:spPr bwMode="auto">
          <a:xfrm>
            <a:off x="714348" y="3000372"/>
            <a:ext cx="2447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4789" name="Picture 2"/>
          <p:cNvPicPr>
            <a:picLocks noChangeAspect="1" noChangeArrowheads="1"/>
          </p:cNvPicPr>
          <p:nvPr/>
        </p:nvPicPr>
        <p:blipFill>
          <a:blip r:embed="rId2"/>
          <a:srcRect l="61424" t="66666" r="19949" b="13492"/>
          <a:stretch>
            <a:fillRect/>
          </a:stretch>
        </p:blipFill>
        <p:spPr bwMode="auto">
          <a:xfrm>
            <a:off x="4357686" y="2786058"/>
            <a:ext cx="2465374" cy="169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34" y="5143512"/>
            <a:ext cx="8143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just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Retrait de la suture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La suture est retirée 15 jours après.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2" name="Rectangle 1"/>
          <p:cNvSpPr>
            <a:spLocks noChangeArrowheads="1"/>
          </p:cNvSpPr>
          <p:nvPr/>
        </p:nvSpPr>
        <p:spPr bwMode="auto">
          <a:xfrm>
            <a:off x="468313" y="1268413"/>
            <a:ext cx="8280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>
                <a:latin typeface="Arial" pitchFamily="34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357166"/>
            <a:ext cx="8429684" cy="443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rgbClr val="FF0000"/>
                </a:solidFill>
                <a:latin typeface="Arial" pitchFamily="34" charset="0"/>
              </a:rPr>
              <a:t>Conclusion 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latin typeface="Arial" pitchFamily="34" charset="0"/>
              </a:rPr>
              <a:t>Les techniques  chirurgicales qui interviennent sur la morphologie de l’os peuvent être </a:t>
            </a:r>
            <a:r>
              <a:rPr lang="fr-FR" dirty="0" err="1" smtClean="0">
                <a:latin typeface="Arial" pitchFamily="34" charset="0"/>
              </a:rPr>
              <a:t>résectrices</a:t>
            </a:r>
            <a:r>
              <a:rPr lang="fr-FR" dirty="0" smtClean="0">
                <a:latin typeface="Arial" pitchFamily="34" charset="0"/>
              </a:rPr>
              <a:t> ou régénératrices.</a:t>
            </a:r>
            <a:br>
              <a:rPr lang="fr-FR" dirty="0" smtClean="0">
                <a:latin typeface="Arial" pitchFamily="34" charset="0"/>
              </a:rPr>
            </a:br>
            <a:r>
              <a:rPr lang="fr-FR" dirty="0" smtClean="0">
                <a:latin typeface="Arial" pitchFamily="34" charset="0"/>
              </a:rPr>
              <a:t>Entre </a:t>
            </a:r>
            <a:r>
              <a:rPr lang="fr-FR" dirty="0" err="1" smtClean="0">
                <a:latin typeface="Arial" pitchFamily="34" charset="0"/>
              </a:rPr>
              <a:t>résecteur</a:t>
            </a:r>
            <a:r>
              <a:rPr lang="fr-FR" dirty="0" smtClean="0">
                <a:latin typeface="Arial" pitchFamily="34" charset="0"/>
              </a:rPr>
              <a:t> ou régénérateur, le  rationnel thérapeutique,  doit se concentré sur la stabilisation de la destruction osseuse et de conserver au maximum l’organe dentaire.</a:t>
            </a:r>
            <a:br>
              <a:rPr lang="fr-FR" dirty="0" smtClean="0">
                <a:latin typeface="Arial" pitchFamily="34" charset="0"/>
              </a:rPr>
            </a:br>
            <a:r>
              <a:rPr lang="fr-FR" dirty="0" smtClean="0">
                <a:latin typeface="Arial" pitchFamily="34" charset="0"/>
              </a:rPr>
              <a:t>Dans tous les cas, la maintenance des sites traités reste incontournable pour valider à long terme nos traitements chirurgicaux.</a:t>
            </a:r>
            <a:endParaRPr lang="fr-FR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7158" y="214290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Avantages: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Les principaux avantages par rapport aux autres techniques sont:</a:t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d’éviter la morbidité d’un site donneur de greffe osseuse.</a:t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de combler le déficit osseux.</a:t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d’adapter l’allongement à la hauteur de la crête alvéolaire désirée.</a:t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d’augmenter de façon concomitante le volume du tissu osseux et celui des tissus mous et permet d’éviter souvent la réalisation de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vestibuloplastie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secondaire.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3143248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Indications:</a:t>
            </a:r>
            <a:r>
              <a:rPr lang="fr-FR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perte de substance d’os alvéolaire  post-traumatiques, et atrophique par perte  dentaire.</a:t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autres indications :</a:t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   * indications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orthodontiques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   * implants mal positionnés.</a:t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   * chirurgie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préimplantaire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après résection tumorale.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"/>
          <p:cNvSpPr>
            <a:spLocks noChangeArrowheads="1"/>
          </p:cNvSpPr>
          <p:nvPr/>
        </p:nvSpPr>
        <p:spPr bwMode="auto">
          <a:xfrm>
            <a:off x="500063" y="1177925"/>
            <a:ext cx="84296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Technique </a:t>
            </a:r>
            <a:r>
              <a:rPr lang="fr-F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opératoire : </a:t>
            </a:r>
          </a:p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conventionnellement elle est réalisée au fond du vestibule afin de préserver la vascularisation du fragment osseux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distracté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et de lui assurer un transport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vascularisé.</a:t>
            </a:r>
          </a:p>
          <a:p>
            <a:pPr algn="just"/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technique consiste à la séparation d’une pièce osseuse par une ostéotomie ou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corticomie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respectant l’enveloppe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périosté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357430"/>
            <a:ext cx="3286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7158" y="71435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</a:rPr>
              <a:t>Un appareil de distraction est mise en place: il s’agit d’une vis sans fin fixée à deux plaques identiques aux plaques d’ostéosynthèse, solidaire de chaque fragment osseux.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ChangeArrowheads="1"/>
          </p:cNvSpPr>
          <p:nvPr/>
        </p:nvSpPr>
        <p:spPr bwMode="auto">
          <a:xfrm>
            <a:off x="395288" y="903288"/>
            <a:ext cx="81438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L’activation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vis qui se fait par  l’écartement des deux fragments osseux, est caractérisée par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 rythme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 amplitude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fréquence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 ;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trois paramètres conditionnent l’ostéogénèse de l’espace, une période de consolidation variable selon le site osseux et leur croissance précède la dépose du système. </a:t>
            </a:r>
            <a:endParaRPr lang="fr-FR" sz="200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"/>
          <p:cNvSpPr>
            <a:spLocks noChangeArrowheads="1"/>
          </p:cNvSpPr>
          <p:nvPr/>
        </p:nvSpPr>
        <p:spPr bwMode="auto">
          <a:xfrm>
            <a:off x="-142908" y="982663"/>
            <a:ext cx="928690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600" b="1" i="1" dirty="0" smtClean="0">
                <a:solidFill>
                  <a:srgbClr val="FF0000"/>
                </a:solidFill>
                <a:cs typeface="Calibri" pitchFamily="34" charset="0"/>
              </a:rPr>
              <a:t>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incisions :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1" algn="just" eaLnBrk="0" hangingPunct="0">
              <a:buFontTx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On réalise une incision conventionnelle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crestale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reliant les deux lambeaux vestibulaire et lingual ou palatin ;</a:t>
            </a:r>
          </a:p>
          <a:p>
            <a:pPr lvl="1" algn="just" eaLnBrk="0" hangingPunct="0">
              <a:buFontTx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Les incisions verticales de décharges réalisées sur les deux côtés V et L ;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2928934"/>
            <a:ext cx="82153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Décollement des lambeaux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1" algn="just" eaLnBrk="0" hangingPunct="0"/>
            <a:r>
              <a:rPr lang="fr-FR" sz="2000" dirty="0">
                <a:latin typeface="Arial" pitchFamily="34" charset="0"/>
                <a:cs typeface="Arial" pitchFamily="34" charset="0"/>
              </a:rPr>
              <a:t>Seul le lambeau d’accès est décollé d’épaisseur totale, tandis que la partie opposée n’est ni soulevée ni même modifiée ;</a:t>
            </a:r>
          </a:p>
          <a:p>
            <a:pPr lvl="1" algn="just" eaLnBrk="0" hangingPunct="0"/>
            <a:r>
              <a:rPr lang="fr-FR" sz="2000" dirty="0">
                <a:latin typeface="Arial" pitchFamily="34" charset="0"/>
                <a:cs typeface="Arial" pitchFamily="34" charset="0"/>
              </a:rPr>
              <a:t>Par le décollement différencié des lambeaux, nous assurons le maintien de la vascularisation  du fragment osseux transporté.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2144</TotalTime>
  <Words>1026</Words>
  <Application>Microsoft Office PowerPoint</Application>
  <PresentationFormat>Affichage à l'écran (4:3)</PresentationFormat>
  <Paragraphs>204</Paragraphs>
  <Slides>47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Capitaux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PC</cp:lastModifiedBy>
  <cp:revision>247</cp:revision>
  <dcterms:created xsi:type="dcterms:W3CDTF">2019-02-20T00:04:32Z</dcterms:created>
  <dcterms:modified xsi:type="dcterms:W3CDTF">2020-04-22T18:11:08Z</dcterms:modified>
</cp:coreProperties>
</file>