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diagrams/layout11.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26" r:id="rId3"/>
    <p:sldId id="259" r:id="rId4"/>
    <p:sldId id="364"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359" r:id="rId63"/>
    <p:sldId id="312" r:id="rId64"/>
    <p:sldId id="313" r:id="rId65"/>
    <p:sldId id="314" r:id="rId66"/>
    <p:sldId id="315" r:id="rId67"/>
    <p:sldId id="316" r:id="rId68"/>
    <p:sldId id="317" r:id="rId69"/>
    <p:sldId id="318" r:id="rId70"/>
    <p:sldId id="319" r:id="rId71"/>
    <p:sldId id="321" r:id="rId72"/>
    <p:sldId id="322" r:id="rId73"/>
    <p:sldId id="323" r:id="rId74"/>
    <p:sldId id="324" r:id="rId75"/>
    <p:sldId id="356" r:id="rId76"/>
    <p:sldId id="283" r:id="rId77"/>
    <p:sldId id="284" r:id="rId78"/>
    <p:sldId id="357" r:id="rId79"/>
    <p:sldId id="285" r:id="rId80"/>
    <p:sldId id="286" r:id="rId81"/>
    <p:sldId id="291" r:id="rId82"/>
    <p:sldId id="292" r:id="rId83"/>
    <p:sldId id="293" r:id="rId84"/>
    <p:sldId id="294" r:id="rId85"/>
    <p:sldId id="295" r:id="rId86"/>
    <p:sldId id="296" r:id="rId87"/>
    <p:sldId id="297" r:id="rId88"/>
    <p:sldId id="298" r:id="rId89"/>
    <p:sldId id="299" r:id="rId90"/>
    <p:sldId id="300" r:id="rId91"/>
    <p:sldId id="358" r:id="rId92"/>
    <p:sldId id="360" r:id="rId93"/>
    <p:sldId id="361" r:id="rId94"/>
    <p:sldId id="362" r:id="rId9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48E5A-CCE6-426F-914B-704470388249}" type="doc">
      <dgm:prSet loTypeId="urn:microsoft.com/office/officeart/2005/8/layout/process1" loCatId="process" qsTypeId="urn:microsoft.com/office/officeart/2005/8/quickstyle/3d3" qsCatId="3D" csTypeId="urn:microsoft.com/office/officeart/2005/8/colors/accent0_1" csCatId="mainScheme" phldr="1"/>
      <dgm:spPr/>
      <dgm:t>
        <a:bodyPr/>
        <a:lstStyle/>
        <a:p>
          <a:endParaRPr lang="fr-FR"/>
        </a:p>
      </dgm:t>
    </dgm:pt>
    <dgm:pt modelId="{9A673BF2-46CE-4395-B054-565C729BC172}">
      <dgm:prSet phldrT="[Texte]" custT="1"/>
      <dgm:spPr/>
      <dgm:t>
        <a:bodyPr/>
        <a:lstStyle/>
        <a:p>
          <a:r>
            <a:rPr lang="fr-FR" sz="2200" b="1" dirty="0" smtClean="0"/>
            <a:t>Transformation</a:t>
          </a:r>
          <a:endParaRPr lang="fr-FR" sz="2200" b="1" dirty="0"/>
        </a:p>
      </dgm:t>
    </dgm:pt>
    <dgm:pt modelId="{A117455E-ED0C-4C5A-A9F6-6F9EFFDDB13D}" type="parTrans" cxnId="{84F5A818-F609-4C5B-9412-556AADCC5383}">
      <dgm:prSet/>
      <dgm:spPr/>
      <dgm:t>
        <a:bodyPr/>
        <a:lstStyle/>
        <a:p>
          <a:endParaRPr lang="fr-FR" sz="2200" b="1"/>
        </a:p>
      </dgm:t>
    </dgm:pt>
    <dgm:pt modelId="{3CBE9BB9-6DDF-4547-AD33-224314338516}" type="sibTrans" cxnId="{84F5A818-F609-4C5B-9412-556AADCC5383}">
      <dgm:prSet/>
      <dgm:spPr/>
      <dgm:t>
        <a:bodyPr/>
        <a:lstStyle/>
        <a:p>
          <a:endParaRPr lang="fr-FR" sz="2200" b="1"/>
        </a:p>
      </dgm:t>
    </dgm:pt>
    <dgm:pt modelId="{4D224CD3-E245-4B0B-BDCF-A76F2C60A158}">
      <dgm:prSet phldrT="[Texte]" custT="1"/>
      <dgm:spPr/>
      <dgm:t>
        <a:bodyPr/>
        <a:lstStyle/>
        <a:p>
          <a:r>
            <a:rPr lang="fr-FR" sz="2200" b="1" dirty="0" smtClean="0"/>
            <a:t>Quantification</a:t>
          </a:r>
          <a:endParaRPr lang="fr-FR" sz="2200" b="1" dirty="0"/>
        </a:p>
      </dgm:t>
    </dgm:pt>
    <dgm:pt modelId="{B3E31280-F2E3-4E00-9008-299EB001D5C8}" type="sibTrans" cxnId="{E7F7097F-C56D-4DA4-B094-622DFF6F7098}">
      <dgm:prSet/>
      <dgm:spPr/>
      <dgm:t>
        <a:bodyPr/>
        <a:lstStyle/>
        <a:p>
          <a:endParaRPr lang="fr-FR" sz="2200" b="1"/>
        </a:p>
      </dgm:t>
    </dgm:pt>
    <dgm:pt modelId="{FD83D4E0-7AF8-4598-B432-26B783D69D8F}" type="parTrans" cxnId="{E7F7097F-C56D-4DA4-B094-622DFF6F7098}">
      <dgm:prSet/>
      <dgm:spPr/>
      <dgm:t>
        <a:bodyPr/>
        <a:lstStyle/>
        <a:p>
          <a:endParaRPr lang="fr-FR" sz="2200" b="1"/>
        </a:p>
      </dgm:t>
    </dgm:pt>
    <dgm:pt modelId="{C3AEE6EB-0258-4A1E-B156-7F1EC080EAB9}">
      <dgm:prSet phldrT="[Texte]" custT="1"/>
      <dgm:spPr/>
      <dgm:t>
        <a:bodyPr/>
        <a:lstStyle/>
        <a:p>
          <a:r>
            <a:rPr lang="fr-FR" sz="2200" b="1" dirty="0" smtClean="0"/>
            <a:t>Codage entropique</a:t>
          </a:r>
          <a:endParaRPr lang="fr-FR" sz="2200" b="1" dirty="0"/>
        </a:p>
      </dgm:t>
    </dgm:pt>
    <dgm:pt modelId="{04B187A2-EF12-4406-BCAC-B399B36C6B1C}" type="sibTrans" cxnId="{158196A7-8C61-459D-96E8-12752E91DCE2}">
      <dgm:prSet/>
      <dgm:spPr/>
      <dgm:t>
        <a:bodyPr/>
        <a:lstStyle/>
        <a:p>
          <a:endParaRPr lang="fr-FR" sz="2200" b="1"/>
        </a:p>
      </dgm:t>
    </dgm:pt>
    <dgm:pt modelId="{0C4B48B5-5F39-41A0-BC80-243058F7F2B3}" type="parTrans" cxnId="{158196A7-8C61-459D-96E8-12752E91DCE2}">
      <dgm:prSet/>
      <dgm:spPr/>
      <dgm:t>
        <a:bodyPr/>
        <a:lstStyle/>
        <a:p>
          <a:endParaRPr lang="fr-FR" sz="2200" b="1"/>
        </a:p>
      </dgm:t>
    </dgm:pt>
    <dgm:pt modelId="{73B16254-8E07-4873-A481-62AFE7D216A7}" type="pres">
      <dgm:prSet presAssocID="{C9748E5A-CCE6-426F-914B-704470388249}" presName="Name0" presStyleCnt="0">
        <dgm:presLayoutVars>
          <dgm:dir/>
          <dgm:resizeHandles val="exact"/>
        </dgm:presLayoutVars>
      </dgm:prSet>
      <dgm:spPr/>
      <dgm:t>
        <a:bodyPr/>
        <a:lstStyle/>
        <a:p>
          <a:endParaRPr lang="fr-FR"/>
        </a:p>
      </dgm:t>
    </dgm:pt>
    <dgm:pt modelId="{60023F6B-F0E6-467C-A9DD-A58EB7A8F6E6}" type="pres">
      <dgm:prSet presAssocID="{9A673BF2-46CE-4395-B054-565C729BC172}" presName="node" presStyleLbl="node1" presStyleIdx="0" presStyleCnt="3" custScaleX="145425">
        <dgm:presLayoutVars>
          <dgm:bulletEnabled val="1"/>
        </dgm:presLayoutVars>
      </dgm:prSet>
      <dgm:spPr/>
      <dgm:t>
        <a:bodyPr/>
        <a:lstStyle/>
        <a:p>
          <a:endParaRPr lang="fr-FR"/>
        </a:p>
      </dgm:t>
    </dgm:pt>
    <dgm:pt modelId="{B922260C-A830-4616-BCC1-DA9477145B1B}" type="pres">
      <dgm:prSet presAssocID="{3CBE9BB9-6DDF-4547-AD33-224314338516}" presName="sibTrans" presStyleLbl="sibTrans2D1" presStyleIdx="0" presStyleCnt="2"/>
      <dgm:spPr/>
      <dgm:t>
        <a:bodyPr/>
        <a:lstStyle/>
        <a:p>
          <a:endParaRPr lang="fr-FR"/>
        </a:p>
      </dgm:t>
    </dgm:pt>
    <dgm:pt modelId="{49565D00-9971-492F-886B-7C6115B55524}" type="pres">
      <dgm:prSet presAssocID="{3CBE9BB9-6DDF-4547-AD33-224314338516}" presName="connectorText" presStyleLbl="sibTrans2D1" presStyleIdx="0" presStyleCnt="2"/>
      <dgm:spPr/>
      <dgm:t>
        <a:bodyPr/>
        <a:lstStyle/>
        <a:p>
          <a:endParaRPr lang="fr-FR"/>
        </a:p>
      </dgm:t>
    </dgm:pt>
    <dgm:pt modelId="{07D92391-2EF7-4A01-AA37-E2A1A85A159C}" type="pres">
      <dgm:prSet presAssocID="{4D224CD3-E245-4B0B-BDCF-A76F2C60A158}" presName="node" presStyleLbl="node1" presStyleIdx="1" presStyleCnt="3" custScaleX="135160" custLinFactNeighborX="-1965">
        <dgm:presLayoutVars>
          <dgm:bulletEnabled val="1"/>
        </dgm:presLayoutVars>
      </dgm:prSet>
      <dgm:spPr/>
      <dgm:t>
        <a:bodyPr/>
        <a:lstStyle/>
        <a:p>
          <a:endParaRPr lang="fr-FR"/>
        </a:p>
      </dgm:t>
    </dgm:pt>
    <dgm:pt modelId="{22AE5116-017E-4614-AE07-767BA5349DA0}" type="pres">
      <dgm:prSet presAssocID="{B3E31280-F2E3-4E00-9008-299EB001D5C8}" presName="sibTrans" presStyleLbl="sibTrans2D1" presStyleIdx="1" presStyleCnt="2"/>
      <dgm:spPr/>
      <dgm:t>
        <a:bodyPr/>
        <a:lstStyle/>
        <a:p>
          <a:endParaRPr lang="fr-FR"/>
        </a:p>
      </dgm:t>
    </dgm:pt>
    <dgm:pt modelId="{FC45605D-AB42-4B8D-B9D1-E0F6609D0C5F}" type="pres">
      <dgm:prSet presAssocID="{B3E31280-F2E3-4E00-9008-299EB001D5C8}" presName="connectorText" presStyleLbl="sibTrans2D1" presStyleIdx="1" presStyleCnt="2"/>
      <dgm:spPr/>
      <dgm:t>
        <a:bodyPr/>
        <a:lstStyle/>
        <a:p>
          <a:endParaRPr lang="fr-FR"/>
        </a:p>
      </dgm:t>
    </dgm:pt>
    <dgm:pt modelId="{0A258DE5-D21E-4B5D-95B5-618E647AD453}" type="pres">
      <dgm:prSet presAssocID="{C3AEE6EB-0258-4A1E-B156-7F1EC080EAB9}" presName="node" presStyleLbl="node1" presStyleIdx="2" presStyleCnt="3" custScaleX="113462" custLinFactX="44608" custLinFactNeighborX="100000">
        <dgm:presLayoutVars>
          <dgm:bulletEnabled val="1"/>
        </dgm:presLayoutVars>
      </dgm:prSet>
      <dgm:spPr/>
      <dgm:t>
        <a:bodyPr/>
        <a:lstStyle/>
        <a:p>
          <a:endParaRPr lang="fr-FR"/>
        </a:p>
      </dgm:t>
    </dgm:pt>
  </dgm:ptLst>
  <dgm:cxnLst>
    <dgm:cxn modelId="{015C4E99-8A71-4FA4-B35E-DD927867539F}" type="presOf" srcId="{4D224CD3-E245-4B0B-BDCF-A76F2C60A158}" destId="{07D92391-2EF7-4A01-AA37-E2A1A85A159C}" srcOrd="0" destOrd="0" presId="urn:microsoft.com/office/officeart/2005/8/layout/process1"/>
    <dgm:cxn modelId="{A6CF34AA-ABCF-41A7-BEAB-9C0CC933F00A}" type="presOf" srcId="{3CBE9BB9-6DDF-4547-AD33-224314338516}" destId="{B922260C-A830-4616-BCC1-DA9477145B1B}" srcOrd="0" destOrd="0" presId="urn:microsoft.com/office/officeart/2005/8/layout/process1"/>
    <dgm:cxn modelId="{45B4A78B-7B0F-4E1A-867A-F4CA00349B6A}" type="presOf" srcId="{9A673BF2-46CE-4395-B054-565C729BC172}" destId="{60023F6B-F0E6-467C-A9DD-A58EB7A8F6E6}" srcOrd="0" destOrd="0" presId="urn:microsoft.com/office/officeart/2005/8/layout/process1"/>
    <dgm:cxn modelId="{054EA115-C668-4F2D-A8F1-5709628FE5FB}" type="presOf" srcId="{3CBE9BB9-6DDF-4547-AD33-224314338516}" destId="{49565D00-9971-492F-886B-7C6115B55524}" srcOrd="1" destOrd="0" presId="urn:microsoft.com/office/officeart/2005/8/layout/process1"/>
    <dgm:cxn modelId="{AB1742A0-785F-43A9-904B-22D7F10AF80A}" type="presOf" srcId="{B3E31280-F2E3-4E00-9008-299EB001D5C8}" destId="{FC45605D-AB42-4B8D-B9D1-E0F6609D0C5F}" srcOrd="1" destOrd="0" presId="urn:microsoft.com/office/officeart/2005/8/layout/process1"/>
    <dgm:cxn modelId="{E31D1443-88D8-47E4-9AAF-1648C46C5BC7}" type="presOf" srcId="{C3AEE6EB-0258-4A1E-B156-7F1EC080EAB9}" destId="{0A258DE5-D21E-4B5D-95B5-618E647AD453}" srcOrd="0" destOrd="0" presId="urn:microsoft.com/office/officeart/2005/8/layout/process1"/>
    <dgm:cxn modelId="{2291C5A4-FA63-41F4-83E0-6562FB4C37F4}" type="presOf" srcId="{B3E31280-F2E3-4E00-9008-299EB001D5C8}" destId="{22AE5116-017E-4614-AE07-767BA5349DA0}" srcOrd="0" destOrd="0" presId="urn:microsoft.com/office/officeart/2005/8/layout/process1"/>
    <dgm:cxn modelId="{E7F7097F-C56D-4DA4-B094-622DFF6F7098}" srcId="{C9748E5A-CCE6-426F-914B-704470388249}" destId="{4D224CD3-E245-4B0B-BDCF-A76F2C60A158}" srcOrd="1" destOrd="0" parTransId="{FD83D4E0-7AF8-4598-B432-26B783D69D8F}" sibTransId="{B3E31280-F2E3-4E00-9008-299EB001D5C8}"/>
    <dgm:cxn modelId="{3C3B9A76-9039-466D-8D49-641E2326283F}" type="presOf" srcId="{C9748E5A-CCE6-426F-914B-704470388249}" destId="{73B16254-8E07-4873-A481-62AFE7D216A7}" srcOrd="0" destOrd="0" presId="urn:microsoft.com/office/officeart/2005/8/layout/process1"/>
    <dgm:cxn modelId="{84F5A818-F609-4C5B-9412-556AADCC5383}" srcId="{C9748E5A-CCE6-426F-914B-704470388249}" destId="{9A673BF2-46CE-4395-B054-565C729BC172}" srcOrd="0" destOrd="0" parTransId="{A117455E-ED0C-4C5A-A9F6-6F9EFFDDB13D}" sibTransId="{3CBE9BB9-6DDF-4547-AD33-224314338516}"/>
    <dgm:cxn modelId="{158196A7-8C61-459D-96E8-12752E91DCE2}" srcId="{C9748E5A-CCE6-426F-914B-704470388249}" destId="{C3AEE6EB-0258-4A1E-B156-7F1EC080EAB9}" srcOrd="2" destOrd="0" parTransId="{0C4B48B5-5F39-41A0-BC80-243058F7F2B3}" sibTransId="{04B187A2-EF12-4406-BCAC-B399B36C6B1C}"/>
    <dgm:cxn modelId="{401AD90F-63DB-479B-BE01-083845BD603A}" type="presParOf" srcId="{73B16254-8E07-4873-A481-62AFE7D216A7}" destId="{60023F6B-F0E6-467C-A9DD-A58EB7A8F6E6}" srcOrd="0" destOrd="0" presId="urn:microsoft.com/office/officeart/2005/8/layout/process1"/>
    <dgm:cxn modelId="{3BB4FD92-4EB4-41FB-A7CF-DB0E990D53FE}" type="presParOf" srcId="{73B16254-8E07-4873-A481-62AFE7D216A7}" destId="{B922260C-A830-4616-BCC1-DA9477145B1B}" srcOrd="1" destOrd="0" presId="urn:microsoft.com/office/officeart/2005/8/layout/process1"/>
    <dgm:cxn modelId="{5276391B-2F69-4F82-9F88-7352962AADDE}" type="presParOf" srcId="{B922260C-A830-4616-BCC1-DA9477145B1B}" destId="{49565D00-9971-492F-886B-7C6115B55524}" srcOrd="0" destOrd="0" presId="urn:microsoft.com/office/officeart/2005/8/layout/process1"/>
    <dgm:cxn modelId="{EEF2324D-2AAA-48EB-BAC4-CCAAE140D218}" type="presParOf" srcId="{73B16254-8E07-4873-A481-62AFE7D216A7}" destId="{07D92391-2EF7-4A01-AA37-E2A1A85A159C}" srcOrd="2" destOrd="0" presId="urn:microsoft.com/office/officeart/2005/8/layout/process1"/>
    <dgm:cxn modelId="{E1F3A9CF-4790-41CE-8B4A-28DCE85698E4}" type="presParOf" srcId="{73B16254-8E07-4873-A481-62AFE7D216A7}" destId="{22AE5116-017E-4614-AE07-767BA5349DA0}" srcOrd="3" destOrd="0" presId="urn:microsoft.com/office/officeart/2005/8/layout/process1"/>
    <dgm:cxn modelId="{DDE7AFF9-F815-4C5E-9B7C-5B34C0FD93B6}" type="presParOf" srcId="{22AE5116-017E-4614-AE07-767BA5349DA0}" destId="{FC45605D-AB42-4B8D-B9D1-E0F6609D0C5F}" srcOrd="0" destOrd="0" presId="urn:microsoft.com/office/officeart/2005/8/layout/process1"/>
    <dgm:cxn modelId="{330C63F2-29BC-4BA0-AD87-B64DA78385E0}" type="presParOf" srcId="{73B16254-8E07-4873-A481-62AFE7D216A7}" destId="{0A258DE5-D21E-4B5D-95B5-618E647AD453}" srcOrd="4" destOrd="0" presId="urn:microsoft.com/office/officeart/2005/8/layout/process1"/>
  </dgm:cxnLst>
  <dgm:bg/>
  <dgm:whole/>
</dgm:dataModel>
</file>

<file path=ppt/diagrams/data10.xml><?xml version="1.0" encoding="utf-8"?>
<dgm:dataModel xmlns:dgm="http://schemas.openxmlformats.org/drawingml/2006/diagram" xmlns:a="http://schemas.openxmlformats.org/drawingml/2006/main">
  <dgm:ptLst>
    <dgm:pt modelId="{72442A28-BD73-4D47-BAEF-C73AE24469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773FD0B-091E-49A6-B524-90EF805CE5B1}">
      <dgm:prSet phldrT="[Texte]" custT="1"/>
      <dgm:spPr>
        <a:ln>
          <a:solidFill>
            <a:schemeClr val="bg1"/>
          </a:solidFill>
        </a:ln>
      </dgm:spPr>
      <dgm:t>
        <a:bodyPr/>
        <a:lstStyle/>
        <a:p>
          <a:pPr>
            <a:lnSpc>
              <a:spcPct val="150000"/>
            </a:lnSpc>
          </a:pPr>
          <a:r>
            <a:rPr lang="fr-FR" sz="1600" dirty="0" smtClean="0"/>
            <a:t>si le coefficient est significatif : </a:t>
          </a:r>
          <a:r>
            <a:rPr lang="fr-FR" sz="1600" i="1" dirty="0" smtClean="0">
              <a:solidFill>
                <a:srgbClr val="000099"/>
              </a:solidFill>
            </a:rPr>
            <a:t>envoyer 1 </a:t>
          </a:r>
          <a:r>
            <a:rPr lang="fr-FR" sz="1600" i="1" dirty="0" smtClean="0"/>
            <a:t>et</a:t>
          </a:r>
          <a:r>
            <a:rPr lang="fr-FR" sz="1600" i="1" dirty="0" smtClean="0">
              <a:solidFill>
                <a:srgbClr val="000099"/>
              </a:solidFill>
            </a:rPr>
            <a:t> signe</a:t>
          </a:r>
          <a:r>
            <a:rPr lang="fr-FR" sz="1600" dirty="0" smtClean="0"/>
            <a:t>, déplacer le coefficient dans LCS,</a:t>
          </a:r>
          <a:endParaRPr lang="fr-FR" sz="1600" dirty="0"/>
        </a:p>
      </dgm:t>
    </dgm:pt>
    <dgm:pt modelId="{8F2C68AF-2587-4D1B-B8C4-3CCB42AB8F19}" type="parTrans" cxnId="{6D83F531-8D62-49D4-AEB4-62FA2BDCA95C}">
      <dgm:prSet/>
      <dgm:spPr/>
      <dgm:t>
        <a:bodyPr/>
        <a:lstStyle/>
        <a:p>
          <a:endParaRPr lang="fr-FR" sz="2000"/>
        </a:p>
      </dgm:t>
    </dgm:pt>
    <dgm:pt modelId="{9A605C2A-C9A9-4713-A010-D93F584F1161}" type="sibTrans" cxnId="{6D83F531-8D62-49D4-AEB4-62FA2BDCA95C}">
      <dgm:prSet/>
      <dgm:spPr/>
      <dgm:t>
        <a:bodyPr/>
        <a:lstStyle/>
        <a:p>
          <a:endParaRPr lang="fr-FR" sz="2000"/>
        </a:p>
      </dgm:t>
    </dgm:pt>
    <dgm:pt modelId="{12DAF14D-611E-4CD3-8FA1-77686A62BDFE}">
      <dgm:prSet phldrT="[Texte]" custT="1">
        <dgm:style>
          <a:lnRef idx="1">
            <a:schemeClr val="dk1"/>
          </a:lnRef>
          <a:fillRef idx="2">
            <a:schemeClr val="dk1"/>
          </a:fillRef>
          <a:effectRef idx="1">
            <a:schemeClr val="dk1"/>
          </a:effectRef>
          <a:fontRef idx="minor">
            <a:schemeClr val="dk1"/>
          </a:fontRef>
        </dgm:style>
      </dgm:prSet>
      <dgm:spPr>
        <a:effectLst/>
      </dgm:spPr>
      <dgm:t>
        <a:bodyPr/>
        <a:lstStyle/>
        <a:p>
          <a:pPr>
            <a:lnSpc>
              <a:spcPct val="100000"/>
            </a:lnSpc>
          </a:pPr>
          <a:r>
            <a:rPr lang="fr-FR" sz="1800" b="0" i="1" dirty="0" smtClean="0"/>
            <a:t>b.</a:t>
          </a:r>
          <a:r>
            <a:rPr lang="fr-FR" sz="1800" b="0" i="0" dirty="0" smtClean="0"/>
            <a:t> Pour les entrées de LEN</a:t>
          </a:r>
          <a:endParaRPr lang="fr-FR" sz="1800" b="0" i="0" dirty="0"/>
        </a:p>
      </dgm:t>
    </dgm:pt>
    <dgm:pt modelId="{957AA1DA-E719-4DC3-8603-D851525C04BD}" type="parTrans" cxnId="{E37EF59C-6E48-445A-866F-5E480703535C}">
      <dgm:prSet/>
      <dgm:spPr/>
      <dgm:t>
        <a:bodyPr/>
        <a:lstStyle/>
        <a:p>
          <a:endParaRPr lang="fr-FR" sz="2000"/>
        </a:p>
      </dgm:t>
    </dgm:pt>
    <dgm:pt modelId="{1E1A0301-6414-4E04-94E4-CC7DF03E38F4}" type="sibTrans" cxnId="{E37EF59C-6E48-445A-866F-5E480703535C}">
      <dgm:prSet/>
      <dgm:spPr/>
      <dgm:t>
        <a:bodyPr/>
        <a:lstStyle/>
        <a:p>
          <a:endParaRPr lang="fr-FR" sz="2000"/>
        </a:p>
      </dgm:t>
    </dgm:pt>
    <dgm:pt modelId="{8F06BE0B-D5D1-4EB6-A7D3-C7F092651909}">
      <dgm:prSet phldrT="[Texte]" custT="1"/>
      <dgm:spPr>
        <a:ln>
          <a:solidFill>
            <a:schemeClr val="bg1"/>
          </a:solidFill>
        </a:ln>
      </dgm:spPr>
      <dgm:t>
        <a:bodyPr/>
        <a:lstStyle/>
        <a:p>
          <a:pPr>
            <a:lnSpc>
              <a:spcPct val="150000"/>
            </a:lnSpc>
          </a:pPr>
          <a:r>
            <a:rPr lang="fr-FR" sz="1600" b="0" i="1" dirty="0" smtClean="0">
              <a:solidFill>
                <a:srgbClr val="C00000"/>
              </a:solidFill>
              <a:latin typeface="+mj-lt"/>
              <a:cs typeface="Times New Roman" pitchFamily="18" charset="0"/>
            </a:rPr>
            <a:t>si l’ensemble est de type A : </a:t>
          </a:r>
          <a:endParaRPr lang="fr-FR" sz="1600" b="0" i="1" dirty="0">
            <a:solidFill>
              <a:srgbClr val="C00000"/>
            </a:solidFill>
            <a:latin typeface="+mj-lt"/>
            <a:cs typeface="Times New Roman" pitchFamily="18" charset="0"/>
          </a:endParaRPr>
        </a:p>
      </dgm:t>
    </dgm:pt>
    <dgm:pt modelId="{4B18B5A5-116E-4312-9E0F-8E009787A7DA}" type="parTrans" cxnId="{4F21602D-8CA0-42F0-B232-557B729CD1DC}">
      <dgm:prSet/>
      <dgm:spPr/>
      <dgm:t>
        <a:bodyPr/>
        <a:lstStyle/>
        <a:p>
          <a:endParaRPr lang="fr-FR" sz="2000"/>
        </a:p>
      </dgm:t>
    </dgm:pt>
    <dgm:pt modelId="{E70B9575-82AB-405C-B06E-7F5152388EC7}" type="sibTrans" cxnId="{4F21602D-8CA0-42F0-B232-557B729CD1DC}">
      <dgm:prSet/>
      <dgm:spPr/>
      <dgm:t>
        <a:bodyPr/>
        <a:lstStyle/>
        <a:p>
          <a:endParaRPr lang="fr-FR" sz="2000"/>
        </a:p>
      </dgm:t>
    </dgm:pt>
    <dgm:pt modelId="{E438A903-FB5C-4F18-8376-7B7350DAB638}">
      <dgm:prSet custT="1"/>
      <dgm:spPr>
        <a:ln>
          <a:solidFill>
            <a:schemeClr val="bg1"/>
          </a:solidFill>
        </a:ln>
      </dgm:spPr>
      <dgm:t>
        <a:bodyPr/>
        <a:lstStyle/>
        <a:p>
          <a:pPr>
            <a:lnSpc>
              <a:spcPct val="100000"/>
            </a:lnSpc>
          </a:pPr>
          <a:r>
            <a:rPr lang="fr-FR" sz="1600" dirty="0" smtClean="0"/>
            <a:t>sinon : </a:t>
          </a:r>
          <a:r>
            <a:rPr lang="fr-FR" sz="1600" i="1" dirty="0" smtClean="0">
              <a:solidFill>
                <a:srgbClr val="000099"/>
              </a:solidFill>
            </a:rPr>
            <a:t>envoyer 0.</a:t>
          </a:r>
          <a:r>
            <a:rPr lang="fr-FR" sz="1600" dirty="0" smtClean="0"/>
            <a:t> </a:t>
          </a:r>
        </a:p>
      </dgm:t>
    </dgm:pt>
    <dgm:pt modelId="{7651A63E-541D-409B-A9E8-4EDB38BE93A1}" type="parTrans" cxnId="{F384758F-D2DE-4433-BF84-C142DCB4061D}">
      <dgm:prSet/>
      <dgm:spPr/>
      <dgm:t>
        <a:bodyPr/>
        <a:lstStyle/>
        <a:p>
          <a:endParaRPr lang="fr-FR"/>
        </a:p>
      </dgm:t>
    </dgm:pt>
    <dgm:pt modelId="{69C83664-D9C2-4F3C-BFAF-94E4C43CF306}" type="sibTrans" cxnId="{F384758F-D2DE-4433-BF84-C142DCB4061D}">
      <dgm:prSet/>
      <dgm:spPr/>
      <dgm:t>
        <a:bodyPr/>
        <a:lstStyle/>
        <a:p>
          <a:endParaRPr lang="fr-FR"/>
        </a:p>
      </dgm:t>
    </dgm:pt>
    <dgm:pt modelId="{0DA761DB-5BD9-4BB2-AF45-D2B1E35A0C7E}">
      <dgm:prSet custT="1"/>
      <dgm:spPr>
        <a:ln>
          <a:solidFill>
            <a:schemeClr val="bg1"/>
          </a:solidFill>
        </a:ln>
      </dgm:spPr>
      <dgm:t>
        <a:bodyPr/>
        <a:lstStyle/>
        <a:p>
          <a:pPr>
            <a:lnSpc>
              <a:spcPct val="90000"/>
            </a:lnSpc>
          </a:pPr>
          <a:r>
            <a:rPr lang="fr-FR" sz="1600" dirty="0" smtClean="0">
              <a:latin typeface="+mj-lt"/>
            </a:rPr>
            <a:t>si D(</a:t>
          </a:r>
          <a:r>
            <a:rPr lang="fr-FR" sz="1600" dirty="0" err="1" smtClean="0">
              <a:latin typeface="+mj-lt"/>
            </a:rPr>
            <a:t>i,j</a:t>
          </a:r>
          <a:r>
            <a:rPr lang="fr-FR" sz="1600" dirty="0" smtClean="0">
              <a:latin typeface="+mj-lt"/>
            </a:rPr>
            <a:t>) est non significatif, </a:t>
          </a:r>
          <a:r>
            <a:rPr lang="fr-FR" sz="1600" i="1" dirty="0" smtClean="0">
              <a:solidFill>
                <a:srgbClr val="000099"/>
              </a:solidFill>
              <a:latin typeface="+mj-lt"/>
            </a:rPr>
            <a:t>envoyer 0,</a:t>
          </a:r>
        </a:p>
      </dgm:t>
    </dgm:pt>
    <dgm:pt modelId="{293CF694-15AA-4FD2-A670-95B21A8B5C0F}" type="parTrans" cxnId="{6F693561-06A6-4B86-9D78-E5FF4A4E8737}">
      <dgm:prSet/>
      <dgm:spPr/>
      <dgm:t>
        <a:bodyPr/>
        <a:lstStyle/>
        <a:p>
          <a:endParaRPr lang="fr-FR"/>
        </a:p>
      </dgm:t>
    </dgm:pt>
    <dgm:pt modelId="{39984891-B6B8-4E59-AE40-F919D76F5AFE}" type="sibTrans" cxnId="{6F693561-06A6-4B86-9D78-E5FF4A4E8737}">
      <dgm:prSet/>
      <dgm:spPr/>
      <dgm:t>
        <a:bodyPr/>
        <a:lstStyle/>
        <a:p>
          <a:endParaRPr lang="fr-FR"/>
        </a:p>
      </dgm:t>
    </dgm:pt>
    <dgm:pt modelId="{D6E5B1F1-D678-4670-9087-5CACCAC63370}">
      <dgm:prSet custT="1"/>
      <dgm:spPr>
        <a:ln>
          <a:solidFill>
            <a:schemeClr val="bg1"/>
          </a:solidFill>
        </a:ln>
      </dgm:spPr>
      <dgm:t>
        <a:bodyPr/>
        <a:lstStyle/>
        <a:p>
          <a:pPr>
            <a:lnSpc>
              <a:spcPct val="90000"/>
            </a:lnSpc>
          </a:pPr>
          <a:r>
            <a:rPr lang="fr-FR" sz="1600" dirty="0" smtClean="0">
              <a:latin typeface="+mj-lt"/>
            </a:rPr>
            <a:t>vérifier les 4 enfants O(</a:t>
          </a:r>
          <a:r>
            <a:rPr lang="fr-FR" sz="1600" dirty="0" err="1" smtClean="0">
              <a:latin typeface="+mj-lt"/>
            </a:rPr>
            <a:t>i,j</a:t>
          </a:r>
          <a:r>
            <a:rPr lang="fr-FR" sz="1600" dirty="0" smtClean="0">
              <a:latin typeface="+mj-lt"/>
            </a:rPr>
            <a:t>) </a:t>
          </a:r>
        </a:p>
      </dgm:t>
    </dgm:pt>
    <dgm:pt modelId="{2AEAF17D-6CB0-43F1-93B6-8BBFB1656FC7}" type="parTrans" cxnId="{337BAF16-4DD7-4A4F-85CF-A0A799DF3F52}">
      <dgm:prSet/>
      <dgm:spPr/>
      <dgm:t>
        <a:bodyPr/>
        <a:lstStyle/>
        <a:p>
          <a:endParaRPr lang="fr-FR"/>
        </a:p>
      </dgm:t>
    </dgm:pt>
    <dgm:pt modelId="{779B9F7F-27C1-4CF0-BF64-AAB93CE664F9}" type="sibTrans" cxnId="{337BAF16-4DD7-4A4F-85CF-A0A799DF3F52}">
      <dgm:prSet/>
      <dgm:spPr/>
      <dgm:t>
        <a:bodyPr/>
        <a:lstStyle/>
        <a:p>
          <a:endParaRPr lang="fr-FR"/>
        </a:p>
      </dgm:t>
    </dgm:pt>
    <dgm:pt modelId="{A1B6C2B2-09AB-46E3-8438-7C993889B549}">
      <dgm:prSet custT="1"/>
      <dgm:spPr>
        <a:ln>
          <a:solidFill>
            <a:schemeClr val="bg1"/>
          </a:solidFill>
        </a:ln>
      </dgm:spPr>
      <dgm:t>
        <a:bodyPr/>
        <a:lstStyle/>
        <a:p>
          <a:pPr>
            <a:lnSpc>
              <a:spcPct val="90000"/>
            </a:lnSpc>
          </a:pPr>
          <a:r>
            <a:rPr lang="fr-FR" sz="1600" dirty="0" smtClean="0">
              <a:latin typeface="+mj-lt"/>
            </a:rPr>
            <a:t>si significatif, </a:t>
          </a:r>
          <a:r>
            <a:rPr lang="fr-FR" sz="1600" i="1" dirty="0" smtClean="0">
              <a:solidFill>
                <a:srgbClr val="000099"/>
              </a:solidFill>
              <a:latin typeface="+mj-lt"/>
            </a:rPr>
            <a:t>envoyer 1 et signe</a:t>
          </a:r>
          <a:r>
            <a:rPr lang="fr-FR" sz="1600" dirty="0" smtClean="0">
              <a:latin typeface="+mj-lt"/>
            </a:rPr>
            <a:t>, déplacer dans la LCS, </a:t>
          </a:r>
        </a:p>
      </dgm:t>
    </dgm:pt>
    <dgm:pt modelId="{668617AE-FF90-40FE-9BC9-E5BA4BE0E87A}" type="parTrans" cxnId="{DAA3EA13-6ABE-4FA9-9911-90F7C97F0E93}">
      <dgm:prSet/>
      <dgm:spPr/>
      <dgm:t>
        <a:bodyPr/>
        <a:lstStyle/>
        <a:p>
          <a:endParaRPr lang="fr-FR"/>
        </a:p>
      </dgm:t>
    </dgm:pt>
    <dgm:pt modelId="{D2243E39-FB53-48D7-B53D-549A3EA60B44}" type="sibTrans" cxnId="{DAA3EA13-6ABE-4FA9-9911-90F7C97F0E93}">
      <dgm:prSet/>
      <dgm:spPr/>
      <dgm:t>
        <a:bodyPr/>
        <a:lstStyle/>
        <a:p>
          <a:endParaRPr lang="fr-FR"/>
        </a:p>
      </dgm:t>
    </dgm:pt>
    <dgm:pt modelId="{285A9531-EE17-470A-A776-B9402548FD54}">
      <dgm:prSet custT="1"/>
      <dgm:spPr>
        <a:ln>
          <a:solidFill>
            <a:schemeClr val="bg1"/>
          </a:solidFill>
        </a:ln>
      </dgm:spPr>
      <dgm:t>
        <a:bodyPr/>
        <a:lstStyle/>
        <a:p>
          <a:pPr>
            <a:lnSpc>
              <a:spcPct val="90000"/>
            </a:lnSpc>
          </a:pPr>
          <a:r>
            <a:rPr lang="fr-FR" sz="1600" dirty="0" smtClean="0">
              <a:latin typeface="+mj-lt"/>
            </a:rPr>
            <a:t>sinon, </a:t>
          </a:r>
          <a:r>
            <a:rPr lang="fr-FR" sz="1600" i="1" dirty="0" smtClean="0">
              <a:solidFill>
                <a:srgbClr val="000099"/>
              </a:solidFill>
              <a:latin typeface="+mj-lt"/>
            </a:rPr>
            <a:t>envoyer 0</a:t>
          </a:r>
          <a:r>
            <a:rPr lang="fr-FR" sz="1600" dirty="0" smtClean="0">
              <a:latin typeface="+mj-lt"/>
            </a:rPr>
            <a:t> et déplacer dans la LCN.</a:t>
          </a:r>
        </a:p>
      </dgm:t>
    </dgm:pt>
    <dgm:pt modelId="{361CE3AB-C712-4225-80A1-E20885E103D1}" type="parTrans" cxnId="{59A8735A-3508-46A5-9E41-9A9EA2CC2941}">
      <dgm:prSet/>
      <dgm:spPr/>
      <dgm:t>
        <a:bodyPr/>
        <a:lstStyle/>
        <a:p>
          <a:endParaRPr lang="fr-FR"/>
        </a:p>
      </dgm:t>
    </dgm:pt>
    <dgm:pt modelId="{5E49CE18-D47C-4B07-93D8-A163348D71F6}" type="sibTrans" cxnId="{59A8735A-3508-46A5-9E41-9A9EA2CC2941}">
      <dgm:prSet/>
      <dgm:spPr/>
      <dgm:t>
        <a:bodyPr/>
        <a:lstStyle/>
        <a:p>
          <a:endParaRPr lang="fr-FR"/>
        </a:p>
      </dgm:t>
    </dgm:pt>
    <dgm:pt modelId="{D721CB8C-C4F2-4EA7-B8B8-8C27741D8953}">
      <dgm:prSet custT="1"/>
      <dgm:spPr>
        <a:ln>
          <a:solidFill>
            <a:schemeClr val="bg1"/>
          </a:solidFill>
        </a:ln>
      </dgm:spPr>
      <dgm:t>
        <a:bodyPr/>
        <a:lstStyle/>
        <a:p>
          <a:pPr>
            <a:lnSpc>
              <a:spcPct val="90000"/>
            </a:lnSpc>
          </a:pPr>
          <a:r>
            <a:rPr lang="fr-FR" sz="1600" dirty="0" smtClean="0">
              <a:latin typeface="+mj-lt"/>
            </a:rPr>
            <a:t>si L(</a:t>
          </a:r>
          <a:r>
            <a:rPr lang="fr-FR" sz="1600" dirty="0" err="1" smtClean="0">
              <a:latin typeface="+mj-lt"/>
            </a:rPr>
            <a:t>i,j</a:t>
          </a:r>
          <a:r>
            <a:rPr lang="fr-FR" sz="1600" dirty="0" smtClean="0">
              <a:latin typeface="+mj-lt"/>
            </a:rPr>
            <a:t>) n’est pas vide, déplacer (</a:t>
          </a:r>
          <a:r>
            <a:rPr lang="fr-FR" sz="1600" dirty="0" err="1" smtClean="0">
              <a:latin typeface="+mj-lt"/>
            </a:rPr>
            <a:t>i,j</a:t>
          </a:r>
          <a:r>
            <a:rPr lang="fr-FR" sz="1600" dirty="0" smtClean="0">
              <a:latin typeface="+mj-lt"/>
            </a:rPr>
            <a:t>) à la fin de la LEN, type B</a:t>
          </a:r>
        </a:p>
      </dgm:t>
    </dgm:pt>
    <dgm:pt modelId="{8E5463BB-0A62-4D22-8F81-891DC5C105C0}" type="parTrans" cxnId="{50489C6D-FD64-4E64-9CD5-6F3FAC244A37}">
      <dgm:prSet/>
      <dgm:spPr/>
      <dgm:t>
        <a:bodyPr/>
        <a:lstStyle/>
        <a:p>
          <a:endParaRPr lang="fr-FR"/>
        </a:p>
      </dgm:t>
    </dgm:pt>
    <dgm:pt modelId="{A564E14C-728F-475D-A883-70D703DFE5EC}" type="sibTrans" cxnId="{50489C6D-FD64-4E64-9CD5-6F3FAC244A37}">
      <dgm:prSet/>
      <dgm:spPr/>
      <dgm:t>
        <a:bodyPr/>
        <a:lstStyle/>
        <a:p>
          <a:endParaRPr lang="fr-FR"/>
        </a:p>
      </dgm:t>
    </dgm:pt>
    <dgm:pt modelId="{16644CAA-4448-4A69-9239-A8332FE14442}">
      <dgm:prSet custT="1"/>
      <dgm:spPr>
        <a:ln>
          <a:solidFill>
            <a:schemeClr val="bg1"/>
          </a:solidFill>
        </a:ln>
      </dgm:spPr>
      <dgm:t>
        <a:bodyPr/>
        <a:lstStyle/>
        <a:p>
          <a:pPr>
            <a:lnSpc>
              <a:spcPct val="90000"/>
            </a:lnSpc>
          </a:pPr>
          <a:r>
            <a:rPr lang="fr-FR" sz="1600" b="0" i="1" dirty="0" smtClean="0">
              <a:solidFill>
                <a:srgbClr val="C00000"/>
              </a:solidFill>
              <a:latin typeface="+mj-lt"/>
              <a:cs typeface="Times New Roman" pitchFamily="18" charset="0"/>
            </a:rPr>
            <a:t>si l’ensemble est de type B : </a:t>
          </a:r>
        </a:p>
      </dgm:t>
    </dgm:pt>
    <dgm:pt modelId="{8DE3182A-4A4A-40B4-9152-74B5A40E00C8}" type="parTrans" cxnId="{9AA5A1D7-F770-40A7-B786-9C5DE4B3D485}">
      <dgm:prSet/>
      <dgm:spPr/>
      <dgm:t>
        <a:bodyPr/>
        <a:lstStyle/>
        <a:p>
          <a:endParaRPr lang="fr-FR"/>
        </a:p>
      </dgm:t>
    </dgm:pt>
    <dgm:pt modelId="{7ADBE5A1-4611-4F56-917A-D0C293936295}" type="sibTrans" cxnId="{9AA5A1D7-F770-40A7-B786-9C5DE4B3D485}">
      <dgm:prSet/>
      <dgm:spPr/>
      <dgm:t>
        <a:bodyPr/>
        <a:lstStyle/>
        <a:p>
          <a:endParaRPr lang="fr-FR"/>
        </a:p>
      </dgm:t>
    </dgm:pt>
    <dgm:pt modelId="{9B0D86D4-A216-44CF-92F3-55F8CA929C87}">
      <dgm:prSet custT="1"/>
      <dgm:spPr>
        <a:ln>
          <a:solidFill>
            <a:schemeClr val="bg1"/>
          </a:solidFill>
        </a:ln>
      </dgm:spPr>
      <dgm:t>
        <a:bodyPr/>
        <a:lstStyle/>
        <a:p>
          <a:pPr>
            <a:lnSpc>
              <a:spcPct val="90000"/>
            </a:lnSpc>
          </a:pPr>
          <a:r>
            <a:rPr lang="fr-FR" sz="1600" dirty="0" smtClean="0">
              <a:latin typeface="+mj-lt"/>
            </a:rPr>
            <a:t>si L(</a:t>
          </a:r>
          <a:r>
            <a:rPr lang="fr-FR" sz="1600" dirty="0" err="1" smtClean="0">
              <a:latin typeface="+mj-lt"/>
            </a:rPr>
            <a:t>i,j</a:t>
          </a:r>
          <a:r>
            <a:rPr lang="fr-FR" sz="1600" dirty="0" smtClean="0">
              <a:latin typeface="+mj-lt"/>
            </a:rPr>
            <a:t>) n’est pas significatif, </a:t>
          </a:r>
          <a:r>
            <a:rPr lang="fr-FR" sz="1600" i="1" dirty="0" smtClean="0">
              <a:solidFill>
                <a:srgbClr val="000099"/>
              </a:solidFill>
              <a:latin typeface="+mj-lt"/>
            </a:rPr>
            <a:t>envoyer 0 ,</a:t>
          </a:r>
        </a:p>
      </dgm:t>
    </dgm:pt>
    <dgm:pt modelId="{E409570B-07E1-41ED-A5FA-F04891963D6F}" type="parTrans" cxnId="{531BC44A-B75A-40EF-85F8-3B3B0716556C}">
      <dgm:prSet/>
      <dgm:spPr/>
      <dgm:t>
        <a:bodyPr/>
        <a:lstStyle/>
        <a:p>
          <a:endParaRPr lang="fr-FR"/>
        </a:p>
      </dgm:t>
    </dgm:pt>
    <dgm:pt modelId="{72B90FFB-166F-4B44-AC79-77C9DE942B3F}" type="sibTrans" cxnId="{531BC44A-B75A-40EF-85F8-3B3B0716556C}">
      <dgm:prSet/>
      <dgm:spPr/>
      <dgm:t>
        <a:bodyPr/>
        <a:lstStyle/>
        <a:p>
          <a:endParaRPr lang="fr-FR"/>
        </a:p>
      </dgm:t>
    </dgm:pt>
    <dgm:pt modelId="{0A95A674-2572-44E7-AE9B-9337D897CC32}">
      <dgm:prSet custT="1"/>
      <dgm:spPr>
        <a:ln>
          <a:solidFill>
            <a:schemeClr val="bg1"/>
          </a:solidFill>
        </a:ln>
      </dgm:spPr>
      <dgm:t>
        <a:bodyPr/>
        <a:lstStyle/>
        <a:p>
          <a:pPr>
            <a:lnSpc>
              <a:spcPct val="90000"/>
            </a:lnSpc>
          </a:pPr>
          <a:r>
            <a:rPr lang="fr-FR" sz="1600" dirty="0" smtClean="0">
              <a:latin typeface="+mj-lt"/>
            </a:rPr>
            <a:t>sinon, </a:t>
          </a:r>
          <a:r>
            <a:rPr lang="fr-FR" sz="1600" i="1" dirty="0" smtClean="0">
              <a:solidFill>
                <a:srgbClr val="000099"/>
              </a:solidFill>
              <a:latin typeface="+mj-lt"/>
            </a:rPr>
            <a:t>envoyer 1 </a:t>
          </a:r>
          <a:r>
            <a:rPr lang="fr-FR" sz="1600" dirty="0" smtClean="0">
              <a:latin typeface="+mj-lt"/>
            </a:rPr>
            <a:t>et </a:t>
          </a:r>
        </a:p>
      </dgm:t>
    </dgm:pt>
    <dgm:pt modelId="{EAEEB73D-2808-4F93-9285-9FAE8BEC1BA2}" type="parTrans" cxnId="{C9398740-BC3D-41DA-A269-E4FD073454AF}">
      <dgm:prSet/>
      <dgm:spPr/>
      <dgm:t>
        <a:bodyPr/>
        <a:lstStyle/>
        <a:p>
          <a:endParaRPr lang="fr-FR"/>
        </a:p>
      </dgm:t>
    </dgm:pt>
    <dgm:pt modelId="{FF34DAF9-C373-47B5-9CD6-38A55BCF5E2A}" type="sibTrans" cxnId="{C9398740-BC3D-41DA-A269-E4FD073454AF}">
      <dgm:prSet/>
      <dgm:spPr/>
      <dgm:t>
        <a:bodyPr/>
        <a:lstStyle/>
        <a:p>
          <a:endParaRPr lang="fr-FR"/>
        </a:p>
      </dgm:t>
    </dgm:pt>
    <dgm:pt modelId="{1004CDB0-40DC-4F4E-A252-8989ED022019}">
      <dgm:prSet custT="1"/>
      <dgm:spPr>
        <a:ln>
          <a:solidFill>
            <a:schemeClr val="bg1"/>
          </a:solidFill>
        </a:ln>
      </dgm:spPr>
      <dgm:t>
        <a:bodyPr/>
        <a:lstStyle/>
        <a:p>
          <a:pPr>
            <a:lnSpc>
              <a:spcPct val="90000"/>
            </a:lnSpc>
          </a:pPr>
          <a:r>
            <a:rPr lang="fr-FR" sz="1600" dirty="0" smtClean="0">
              <a:latin typeface="+mj-lt"/>
            </a:rPr>
            <a:t>ajouter les 4 enfants O(</a:t>
          </a:r>
          <a:r>
            <a:rPr lang="fr-FR" sz="1600" dirty="0" err="1" smtClean="0">
              <a:latin typeface="+mj-lt"/>
            </a:rPr>
            <a:t>i,j</a:t>
          </a:r>
          <a:r>
            <a:rPr lang="fr-FR" sz="1600" dirty="0" smtClean="0">
              <a:latin typeface="+mj-lt"/>
            </a:rPr>
            <a:t>) à la fin de la LEN, type A. </a:t>
          </a:r>
        </a:p>
      </dgm:t>
    </dgm:pt>
    <dgm:pt modelId="{84C52E71-A872-478D-B2DF-A561AC4E7807}" type="parTrans" cxnId="{8B9C4933-83E6-4521-88DA-38126D98485E}">
      <dgm:prSet/>
      <dgm:spPr/>
      <dgm:t>
        <a:bodyPr/>
        <a:lstStyle/>
        <a:p>
          <a:endParaRPr lang="fr-FR"/>
        </a:p>
      </dgm:t>
    </dgm:pt>
    <dgm:pt modelId="{34776BC4-6D8B-42DC-A115-E9073E14911E}" type="sibTrans" cxnId="{8B9C4933-83E6-4521-88DA-38126D98485E}">
      <dgm:prSet/>
      <dgm:spPr/>
      <dgm:t>
        <a:bodyPr/>
        <a:lstStyle/>
        <a:p>
          <a:endParaRPr lang="fr-FR"/>
        </a:p>
      </dgm:t>
    </dgm:pt>
    <dgm:pt modelId="{FDD80D01-BF21-4DAF-B532-D48A08933F68}">
      <dgm:prSet custT="1"/>
      <dgm:spPr>
        <a:ln>
          <a:solidFill>
            <a:schemeClr val="bg1"/>
          </a:solidFill>
        </a:ln>
      </dgm:spPr>
      <dgm:t>
        <a:bodyPr/>
        <a:lstStyle/>
        <a:p>
          <a:pPr>
            <a:lnSpc>
              <a:spcPct val="90000"/>
            </a:lnSpc>
          </a:pPr>
          <a:r>
            <a:rPr lang="fr-FR" sz="1600" dirty="0" smtClean="0">
              <a:latin typeface="+mj-lt"/>
            </a:rPr>
            <a:t>enlever (</a:t>
          </a:r>
          <a:r>
            <a:rPr lang="fr-FR" sz="1600" dirty="0" err="1" smtClean="0">
              <a:latin typeface="+mj-lt"/>
            </a:rPr>
            <a:t>i,j</a:t>
          </a:r>
          <a:r>
            <a:rPr lang="fr-FR" sz="1600" dirty="0" smtClean="0">
              <a:latin typeface="+mj-lt"/>
            </a:rPr>
            <a:t>) de la LEN</a:t>
          </a:r>
        </a:p>
      </dgm:t>
    </dgm:pt>
    <dgm:pt modelId="{02925561-33C9-41B9-8042-14C9866F646E}" type="parTrans" cxnId="{CCEBEBCF-CDDC-43E9-98A4-4E1A598B6301}">
      <dgm:prSet/>
      <dgm:spPr/>
      <dgm:t>
        <a:bodyPr/>
        <a:lstStyle/>
        <a:p>
          <a:endParaRPr lang="fr-FR"/>
        </a:p>
      </dgm:t>
    </dgm:pt>
    <dgm:pt modelId="{7C6A3D3B-CD7C-4834-9372-FF8225BDDD6B}" type="sibTrans" cxnId="{CCEBEBCF-CDDC-43E9-98A4-4E1A598B6301}">
      <dgm:prSet/>
      <dgm:spPr/>
      <dgm:t>
        <a:bodyPr/>
        <a:lstStyle/>
        <a:p>
          <a:endParaRPr lang="fr-FR"/>
        </a:p>
      </dgm:t>
    </dgm:pt>
    <dgm:pt modelId="{CF924F62-FE8A-4CC6-940B-D8BDDF95F765}">
      <dgm:prSet custT="1"/>
      <dgm:spPr>
        <a:ln>
          <a:solidFill>
            <a:schemeClr val="bg1"/>
          </a:solidFill>
        </a:ln>
      </dgm:spPr>
      <dgm:t>
        <a:bodyPr/>
        <a:lstStyle/>
        <a:p>
          <a:pPr>
            <a:lnSpc>
              <a:spcPct val="90000"/>
            </a:lnSpc>
          </a:pPr>
          <a:r>
            <a:rPr lang="fr-FR" sz="1600" dirty="0" smtClean="0">
              <a:latin typeface="+mj-lt"/>
            </a:rPr>
            <a:t>sinon, enlever (</a:t>
          </a:r>
          <a:r>
            <a:rPr lang="fr-FR" sz="1600" dirty="0" err="1" smtClean="0">
              <a:latin typeface="+mj-lt"/>
            </a:rPr>
            <a:t>i,j</a:t>
          </a:r>
          <a:r>
            <a:rPr lang="fr-FR" sz="1600" dirty="0" smtClean="0">
              <a:latin typeface="+mj-lt"/>
            </a:rPr>
            <a:t>) de la LEN.</a:t>
          </a:r>
        </a:p>
      </dgm:t>
    </dgm:pt>
    <dgm:pt modelId="{58FCE91B-ACBB-43FC-A21F-934184C46C41}" type="parTrans" cxnId="{76612DEE-8809-4DFC-B2BA-5881F5D24405}">
      <dgm:prSet/>
      <dgm:spPr/>
      <dgm:t>
        <a:bodyPr/>
        <a:lstStyle/>
        <a:p>
          <a:endParaRPr lang="fr-FR"/>
        </a:p>
      </dgm:t>
    </dgm:pt>
    <dgm:pt modelId="{F55C09AB-5CB1-4B19-BC77-D049EDB8157A}" type="sibTrans" cxnId="{76612DEE-8809-4DFC-B2BA-5881F5D24405}">
      <dgm:prSet/>
      <dgm:spPr/>
      <dgm:t>
        <a:bodyPr/>
        <a:lstStyle/>
        <a:p>
          <a:endParaRPr lang="fr-FR"/>
        </a:p>
      </dgm:t>
    </dgm:pt>
    <dgm:pt modelId="{58373370-A81B-4B66-918C-83BC42FE38DE}">
      <dgm:prSet custT="1"/>
      <dgm:spPr>
        <a:ln>
          <a:solidFill>
            <a:schemeClr val="bg1"/>
          </a:solidFill>
        </a:ln>
      </dgm:spPr>
      <dgm:t>
        <a:bodyPr/>
        <a:lstStyle/>
        <a:p>
          <a:pPr>
            <a:lnSpc>
              <a:spcPct val="90000"/>
            </a:lnSpc>
          </a:pPr>
          <a:r>
            <a:rPr lang="fr-FR" sz="1600" dirty="0" smtClean="0">
              <a:latin typeface="+mj-lt"/>
            </a:rPr>
            <a:t>sinon </a:t>
          </a:r>
          <a:r>
            <a:rPr lang="fr-FR" sz="1600" i="1" dirty="0" smtClean="0">
              <a:solidFill>
                <a:srgbClr val="000099"/>
              </a:solidFill>
              <a:latin typeface="+mj-lt"/>
            </a:rPr>
            <a:t>envoyer 1</a:t>
          </a:r>
          <a:r>
            <a:rPr lang="fr-FR" sz="1600" dirty="0" smtClean="0">
              <a:latin typeface="+mj-lt"/>
            </a:rPr>
            <a:t> et </a:t>
          </a:r>
        </a:p>
      </dgm:t>
    </dgm:pt>
    <dgm:pt modelId="{BA3F4133-CFFC-48F8-AA07-514F89BFBA72}" type="parTrans" cxnId="{589F2E8A-75F5-4BC1-AAE1-D6AA6FCF9F39}">
      <dgm:prSet/>
      <dgm:spPr/>
      <dgm:t>
        <a:bodyPr/>
        <a:lstStyle/>
        <a:p>
          <a:endParaRPr lang="fr-FR"/>
        </a:p>
      </dgm:t>
    </dgm:pt>
    <dgm:pt modelId="{70102AB1-7A46-4933-A942-51F5F07F79FE}" type="sibTrans" cxnId="{589F2E8A-75F5-4BC1-AAE1-D6AA6FCF9F39}">
      <dgm:prSet/>
      <dgm:spPr/>
      <dgm:t>
        <a:bodyPr/>
        <a:lstStyle/>
        <a:p>
          <a:endParaRPr lang="fr-FR"/>
        </a:p>
      </dgm:t>
    </dgm:pt>
    <dgm:pt modelId="{6AF49044-416D-4F89-8777-955FD7394296}">
      <dgm:prSet phldrT="[Texte]" custT="1">
        <dgm:style>
          <a:lnRef idx="1">
            <a:schemeClr val="dk1"/>
          </a:lnRef>
          <a:fillRef idx="2">
            <a:schemeClr val="dk1"/>
          </a:fillRef>
          <a:effectRef idx="1">
            <a:schemeClr val="dk1"/>
          </a:effectRef>
          <a:fontRef idx="minor">
            <a:schemeClr val="dk1"/>
          </a:fontRef>
        </dgm:style>
      </dgm:prSet>
      <dgm:spPr>
        <a:effectLst/>
      </dgm:spPr>
      <dgm:t>
        <a:bodyPr/>
        <a:lstStyle/>
        <a:p>
          <a:pPr>
            <a:lnSpc>
              <a:spcPct val="100000"/>
            </a:lnSpc>
          </a:pPr>
          <a:r>
            <a:rPr lang="fr-FR" sz="1800" b="0" i="1" dirty="0" smtClean="0"/>
            <a:t>a. </a:t>
          </a:r>
          <a:r>
            <a:rPr lang="fr-FR" sz="1800" b="0" i="0" dirty="0" smtClean="0"/>
            <a:t>Pour les entrées de LCN</a:t>
          </a:r>
          <a:endParaRPr lang="fr-FR" sz="1800" b="0" i="0" dirty="0"/>
        </a:p>
      </dgm:t>
    </dgm:pt>
    <dgm:pt modelId="{27482C2A-22C1-4C63-AB76-A34B319BD5EC}" type="sibTrans" cxnId="{543F3195-4487-41BB-BDE7-FF6DC61EFD21}">
      <dgm:prSet/>
      <dgm:spPr/>
      <dgm:t>
        <a:bodyPr/>
        <a:lstStyle/>
        <a:p>
          <a:endParaRPr lang="fr-FR" sz="2000"/>
        </a:p>
      </dgm:t>
    </dgm:pt>
    <dgm:pt modelId="{1F8A8D0E-82EB-40CD-9468-43C4AAFE7B4A}" type="parTrans" cxnId="{543F3195-4487-41BB-BDE7-FF6DC61EFD21}">
      <dgm:prSet/>
      <dgm:spPr/>
      <dgm:t>
        <a:bodyPr/>
        <a:lstStyle/>
        <a:p>
          <a:endParaRPr lang="fr-FR" sz="2000"/>
        </a:p>
      </dgm:t>
    </dgm:pt>
    <dgm:pt modelId="{A9866924-5316-4989-9525-A43073CEBFEA}" type="pres">
      <dgm:prSet presAssocID="{72442A28-BD73-4D47-BAEF-C73AE2446902}" presName="linear" presStyleCnt="0">
        <dgm:presLayoutVars>
          <dgm:dir/>
          <dgm:animLvl val="lvl"/>
          <dgm:resizeHandles val="exact"/>
        </dgm:presLayoutVars>
      </dgm:prSet>
      <dgm:spPr/>
      <dgm:t>
        <a:bodyPr/>
        <a:lstStyle/>
        <a:p>
          <a:endParaRPr lang="fr-FR"/>
        </a:p>
      </dgm:t>
    </dgm:pt>
    <dgm:pt modelId="{952F0BDC-E689-45A0-AFC7-FBF5E90E6A90}" type="pres">
      <dgm:prSet presAssocID="{6AF49044-416D-4F89-8777-955FD7394296}" presName="parentLin" presStyleCnt="0"/>
      <dgm:spPr/>
    </dgm:pt>
    <dgm:pt modelId="{642959B0-2C23-4DB3-938D-DB917F9A15CA}" type="pres">
      <dgm:prSet presAssocID="{6AF49044-416D-4F89-8777-955FD7394296}" presName="parentLeftMargin" presStyleLbl="node1" presStyleIdx="0" presStyleCnt="2"/>
      <dgm:spPr/>
      <dgm:t>
        <a:bodyPr/>
        <a:lstStyle/>
        <a:p>
          <a:endParaRPr lang="fr-FR"/>
        </a:p>
      </dgm:t>
    </dgm:pt>
    <dgm:pt modelId="{8178C354-76CA-4F2E-A9A1-63B5E1415706}" type="pres">
      <dgm:prSet presAssocID="{6AF49044-416D-4F89-8777-955FD7394296}" presName="parentText" presStyleLbl="node1" presStyleIdx="0" presStyleCnt="2">
        <dgm:presLayoutVars>
          <dgm:chMax val="0"/>
          <dgm:bulletEnabled val="1"/>
        </dgm:presLayoutVars>
      </dgm:prSet>
      <dgm:spPr/>
      <dgm:t>
        <a:bodyPr/>
        <a:lstStyle/>
        <a:p>
          <a:endParaRPr lang="fr-FR"/>
        </a:p>
      </dgm:t>
    </dgm:pt>
    <dgm:pt modelId="{F9C32C30-C7A0-4D7C-871F-32898B25427C}" type="pres">
      <dgm:prSet presAssocID="{6AF49044-416D-4F89-8777-955FD7394296}" presName="negativeSpace" presStyleCnt="0"/>
      <dgm:spPr/>
    </dgm:pt>
    <dgm:pt modelId="{4E6289BE-C516-410D-BD79-540063D78CE0}" type="pres">
      <dgm:prSet presAssocID="{6AF49044-416D-4F89-8777-955FD7394296}" presName="childText" presStyleLbl="conFgAcc1" presStyleIdx="0" presStyleCnt="2">
        <dgm:presLayoutVars>
          <dgm:bulletEnabled val="1"/>
        </dgm:presLayoutVars>
      </dgm:prSet>
      <dgm:spPr/>
      <dgm:t>
        <a:bodyPr/>
        <a:lstStyle/>
        <a:p>
          <a:endParaRPr lang="fr-FR"/>
        </a:p>
      </dgm:t>
    </dgm:pt>
    <dgm:pt modelId="{1BDB2971-58A7-4BB5-9FF3-1B64CD707C50}" type="pres">
      <dgm:prSet presAssocID="{27482C2A-22C1-4C63-AB76-A34B319BD5EC}" presName="spaceBetweenRectangles" presStyleCnt="0"/>
      <dgm:spPr/>
    </dgm:pt>
    <dgm:pt modelId="{C8333867-4AC0-4638-9204-48ADE425A5C2}" type="pres">
      <dgm:prSet presAssocID="{12DAF14D-611E-4CD3-8FA1-77686A62BDFE}" presName="parentLin" presStyleCnt="0"/>
      <dgm:spPr/>
    </dgm:pt>
    <dgm:pt modelId="{94D54AAF-5775-46C3-BF71-923A2B7E9294}" type="pres">
      <dgm:prSet presAssocID="{12DAF14D-611E-4CD3-8FA1-77686A62BDFE}" presName="parentLeftMargin" presStyleLbl="node1" presStyleIdx="0" presStyleCnt="2"/>
      <dgm:spPr/>
      <dgm:t>
        <a:bodyPr/>
        <a:lstStyle/>
        <a:p>
          <a:endParaRPr lang="fr-FR"/>
        </a:p>
      </dgm:t>
    </dgm:pt>
    <dgm:pt modelId="{345B950C-9949-4B1E-A466-812A8714EDFC}" type="pres">
      <dgm:prSet presAssocID="{12DAF14D-611E-4CD3-8FA1-77686A62BDFE}" presName="parentText" presStyleLbl="node1" presStyleIdx="1" presStyleCnt="2">
        <dgm:presLayoutVars>
          <dgm:chMax val="0"/>
          <dgm:bulletEnabled val="1"/>
        </dgm:presLayoutVars>
      </dgm:prSet>
      <dgm:spPr/>
      <dgm:t>
        <a:bodyPr/>
        <a:lstStyle/>
        <a:p>
          <a:endParaRPr lang="fr-FR"/>
        </a:p>
      </dgm:t>
    </dgm:pt>
    <dgm:pt modelId="{31D737DE-207A-46A4-9C1C-BDB061536B37}" type="pres">
      <dgm:prSet presAssocID="{12DAF14D-611E-4CD3-8FA1-77686A62BDFE}" presName="negativeSpace" presStyleCnt="0"/>
      <dgm:spPr/>
    </dgm:pt>
    <dgm:pt modelId="{0BBE3470-62A4-4F4A-8879-ADD1C083D8A9}" type="pres">
      <dgm:prSet presAssocID="{12DAF14D-611E-4CD3-8FA1-77686A62BDFE}" presName="childText" presStyleLbl="conFgAcc1" presStyleIdx="1" presStyleCnt="2">
        <dgm:presLayoutVars>
          <dgm:bulletEnabled val="1"/>
        </dgm:presLayoutVars>
      </dgm:prSet>
      <dgm:spPr/>
      <dgm:t>
        <a:bodyPr/>
        <a:lstStyle/>
        <a:p>
          <a:endParaRPr lang="fr-FR"/>
        </a:p>
      </dgm:t>
    </dgm:pt>
  </dgm:ptLst>
  <dgm:cxnLst>
    <dgm:cxn modelId="{DAA3EA13-6ABE-4FA9-9911-90F7C97F0E93}" srcId="{D6E5B1F1-D678-4670-9087-5CACCAC63370}" destId="{A1B6C2B2-09AB-46E3-8438-7C993889B549}" srcOrd="0" destOrd="0" parTransId="{668617AE-FF90-40FE-9BC9-E5BA4BE0E87A}" sibTransId="{D2243E39-FB53-48D7-B53D-549A3EA60B44}"/>
    <dgm:cxn modelId="{543F3195-4487-41BB-BDE7-FF6DC61EFD21}" srcId="{72442A28-BD73-4D47-BAEF-C73AE2446902}" destId="{6AF49044-416D-4F89-8777-955FD7394296}" srcOrd="0" destOrd="0" parTransId="{1F8A8D0E-82EB-40CD-9468-43C4AAFE7B4A}" sibTransId="{27482C2A-22C1-4C63-AB76-A34B319BD5EC}"/>
    <dgm:cxn modelId="{589F2E8A-75F5-4BC1-AAE1-D6AA6FCF9F39}" srcId="{8F06BE0B-D5D1-4EB6-A7D3-C7F092651909}" destId="{58373370-A81B-4B66-918C-83BC42FE38DE}" srcOrd="1" destOrd="0" parTransId="{BA3F4133-CFFC-48F8-AA07-514F89BFBA72}" sibTransId="{70102AB1-7A46-4933-A942-51F5F07F79FE}"/>
    <dgm:cxn modelId="{7BB970AE-1DB0-4D27-B9C3-5BEF985F77A5}" type="presOf" srcId="{16644CAA-4448-4A69-9239-A8332FE14442}" destId="{0BBE3470-62A4-4F4A-8879-ADD1C083D8A9}" srcOrd="0" destOrd="8" presId="urn:microsoft.com/office/officeart/2005/8/layout/list1"/>
    <dgm:cxn modelId="{1E0CBF0D-BE52-4529-81CC-7A78B54F880D}" type="presOf" srcId="{58373370-A81B-4B66-918C-83BC42FE38DE}" destId="{0BBE3470-62A4-4F4A-8879-ADD1C083D8A9}" srcOrd="0" destOrd="2" presId="urn:microsoft.com/office/officeart/2005/8/layout/list1"/>
    <dgm:cxn modelId="{F384758F-D2DE-4433-BF84-C142DCB4061D}" srcId="{6AF49044-416D-4F89-8777-955FD7394296}" destId="{E438A903-FB5C-4F18-8376-7B7350DAB638}" srcOrd="1" destOrd="0" parTransId="{7651A63E-541D-409B-A9E8-4EDB38BE93A1}" sibTransId="{69C83664-D9C2-4F3C-BFAF-94E4C43CF306}"/>
    <dgm:cxn modelId="{9AA5A1D7-F770-40A7-B786-9C5DE4B3D485}" srcId="{12DAF14D-611E-4CD3-8FA1-77686A62BDFE}" destId="{16644CAA-4448-4A69-9239-A8332FE14442}" srcOrd="1" destOrd="0" parTransId="{8DE3182A-4A4A-40B4-9152-74B5A40E00C8}" sibTransId="{7ADBE5A1-4611-4F56-917A-D0C293936295}"/>
    <dgm:cxn modelId="{2FDCB97C-6755-474E-856E-62BB173B0B6E}" type="presOf" srcId="{E438A903-FB5C-4F18-8376-7B7350DAB638}" destId="{4E6289BE-C516-410D-BD79-540063D78CE0}" srcOrd="0" destOrd="1" presId="urn:microsoft.com/office/officeart/2005/8/layout/list1"/>
    <dgm:cxn modelId="{59A8735A-3508-46A5-9E41-9A9EA2CC2941}" srcId="{D6E5B1F1-D678-4670-9087-5CACCAC63370}" destId="{285A9531-EE17-470A-A776-B9402548FD54}" srcOrd="1" destOrd="0" parTransId="{361CE3AB-C712-4225-80A1-E20885E103D1}" sibTransId="{5E49CE18-D47C-4B07-93D8-A163348D71F6}"/>
    <dgm:cxn modelId="{50489C6D-FD64-4E64-9CD5-6F3FAC244A37}" srcId="{8F06BE0B-D5D1-4EB6-A7D3-C7F092651909}" destId="{D721CB8C-C4F2-4EA7-B8B8-8C27741D8953}" srcOrd="2" destOrd="0" parTransId="{8E5463BB-0A62-4D22-8F81-891DC5C105C0}" sibTransId="{A564E14C-728F-475D-A883-70D703DFE5EC}"/>
    <dgm:cxn modelId="{6F693561-06A6-4B86-9D78-E5FF4A4E8737}" srcId="{8F06BE0B-D5D1-4EB6-A7D3-C7F092651909}" destId="{0DA761DB-5BD9-4BB2-AF45-D2B1E35A0C7E}" srcOrd="0" destOrd="0" parTransId="{293CF694-15AA-4FD2-A670-95B21A8B5C0F}" sibTransId="{39984891-B6B8-4E59-AE40-F919D76F5AFE}"/>
    <dgm:cxn modelId="{73E4AF01-477E-4A16-BF7F-2529C9E45275}" type="presOf" srcId="{6AF49044-416D-4F89-8777-955FD7394296}" destId="{8178C354-76CA-4F2E-A9A1-63B5E1415706}" srcOrd="1" destOrd="0" presId="urn:microsoft.com/office/officeart/2005/8/layout/list1"/>
    <dgm:cxn modelId="{DAB4419E-702D-4815-97B2-6879C3101595}" type="presOf" srcId="{A1B6C2B2-09AB-46E3-8438-7C993889B549}" destId="{0BBE3470-62A4-4F4A-8879-ADD1C083D8A9}" srcOrd="0" destOrd="4" presId="urn:microsoft.com/office/officeart/2005/8/layout/list1"/>
    <dgm:cxn modelId="{CCEBEBCF-CDDC-43E9-98A4-4E1A598B6301}" srcId="{0A95A674-2572-44E7-AE9B-9337D897CC32}" destId="{FDD80D01-BF21-4DAF-B532-D48A08933F68}" srcOrd="1" destOrd="0" parTransId="{02925561-33C9-41B9-8042-14C9866F646E}" sibTransId="{7C6A3D3B-CD7C-4834-9372-FF8225BDDD6B}"/>
    <dgm:cxn modelId="{8BA43DCD-AB5C-4361-B8AF-7D2B5E995A83}" type="presOf" srcId="{FDD80D01-BF21-4DAF-B532-D48A08933F68}" destId="{0BBE3470-62A4-4F4A-8879-ADD1C083D8A9}" srcOrd="0" destOrd="12" presId="urn:microsoft.com/office/officeart/2005/8/layout/list1"/>
    <dgm:cxn modelId="{238C962C-A6BC-4650-A011-5C816D6D9050}" type="presOf" srcId="{CF924F62-FE8A-4CC6-940B-D8BDDF95F765}" destId="{0BBE3470-62A4-4F4A-8879-ADD1C083D8A9}" srcOrd="0" destOrd="7" presId="urn:microsoft.com/office/officeart/2005/8/layout/list1"/>
    <dgm:cxn modelId="{D3392A28-99E0-4D07-9E74-80B5D2E8DDF8}" type="presOf" srcId="{8F06BE0B-D5D1-4EB6-A7D3-C7F092651909}" destId="{0BBE3470-62A4-4F4A-8879-ADD1C083D8A9}" srcOrd="0" destOrd="0" presId="urn:microsoft.com/office/officeart/2005/8/layout/list1"/>
    <dgm:cxn modelId="{C9398740-BC3D-41DA-A269-E4FD073454AF}" srcId="{16644CAA-4448-4A69-9239-A8332FE14442}" destId="{0A95A674-2572-44E7-AE9B-9337D897CC32}" srcOrd="1" destOrd="0" parTransId="{EAEEB73D-2808-4F93-9285-9FAE8BEC1BA2}" sibTransId="{FF34DAF9-C373-47B5-9CD6-38A55BCF5E2A}"/>
    <dgm:cxn modelId="{E37EF59C-6E48-445A-866F-5E480703535C}" srcId="{72442A28-BD73-4D47-BAEF-C73AE2446902}" destId="{12DAF14D-611E-4CD3-8FA1-77686A62BDFE}" srcOrd="1" destOrd="0" parTransId="{957AA1DA-E719-4DC3-8603-D851525C04BD}" sibTransId="{1E1A0301-6414-4E04-94E4-CC7DF03E38F4}"/>
    <dgm:cxn modelId="{340DAA76-1FB1-4B52-A6EA-AC16AAC0955D}" type="presOf" srcId="{D6E5B1F1-D678-4670-9087-5CACCAC63370}" destId="{0BBE3470-62A4-4F4A-8879-ADD1C083D8A9}" srcOrd="0" destOrd="3" presId="urn:microsoft.com/office/officeart/2005/8/layout/list1"/>
    <dgm:cxn modelId="{7FC79B98-8742-4DDB-9EB3-7043D6801F76}" type="presOf" srcId="{7773FD0B-091E-49A6-B524-90EF805CE5B1}" destId="{4E6289BE-C516-410D-BD79-540063D78CE0}" srcOrd="0" destOrd="0" presId="urn:microsoft.com/office/officeart/2005/8/layout/list1"/>
    <dgm:cxn modelId="{7A4442E5-1EC2-4060-AE34-416A052B824B}" type="presOf" srcId="{D721CB8C-C4F2-4EA7-B8B8-8C27741D8953}" destId="{0BBE3470-62A4-4F4A-8879-ADD1C083D8A9}" srcOrd="0" destOrd="6" presId="urn:microsoft.com/office/officeart/2005/8/layout/list1"/>
    <dgm:cxn modelId="{6D83F531-8D62-49D4-AEB4-62FA2BDCA95C}" srcId="{6AF49044-416D-4F89-8777-955FD7394296}" destId="{7773FD0B-091E-49A6-B524-90EF805CE5B1}" srcOrd="0" destOrd="0" parTransId="{8F2C68AF-2587-4D1B-B8C4-3CCB42AB8F19}" sibTransId="{9A605C2A-C9A9-4713-A010-D93F584F1161}"/>
    <dgm:cxn modelId="{8B9C4933-83E6-4521-88DA-38126D98485E}" srcId="{0A95A674-2572-44E7-AE9B-9337D897CC32}" destId="{1004CDB0-40DC-4F4E-A252-8989ED022019}" srcOrd="0" destOrd="0" parTransId="{84C52E71-A872-478D-B2DF-A561AC4E7807}" sibTransId="{34776BC4-6D8B-42DC-A115-E9073E14911E}"/>
    <dgm:cxn modelId="{B14490E4-2BA7-47D0-B6C9-0B057FAD1022}" type="presOf" srcId="{285A9531-EE17-470A-A776-B9402548FD54}" destId="{0BBE3470-62A4-4F4A-8879-ADD1C083D8A9}" srcOrd="0" destOrd="5" presId="urn:microsoft.com/office/officeart/2005/8/layout/list1"/>
    <dgm:cxn modelId="{3B2C6758-FD86-457B-BD40-C17ED83E5008}" type="presOf" srcId="{9B0D86D4-A216-44CF-92F3-55F8CA929C87}" destId="{0BBE3470-62A4-4F4A-8879-ADD1C083D8A9}" srcOrd="0" destOrd="9" presId="urn:microsoft.com/office/officeart/2005/8/layout/list1"/>
    <dgm:cxn modelId="{4FA21C40-3855-49E5-AB0A-3AB54C0D98D6}" type="presOf" srcId="{72442A28-BD73-4D47-BAEF-C73AE2446902}" destId="{A9866924-5316-4989-9525-A43073CEBFEA}" srcOrd="0" destOrd="0" presId="urn:microsoft.com/office/officeart/2005/8/layout/list1"/>
    <dgm:cxn modelId="{B51F3936-2174-4E72-9CCC-7AC8DFFF17A8}" type="presOf" srcId="{1004CDB0-40DC-4F4E-A252-8989ED022019}" destId="{0BBE3470-62A4-4F4A-8879-ADD1C083D8A9}" srcOrd="0" destOrd="11" presId="urn:microsoft.com/office/officeart/2005/8/layout/list1"/>
    <dgm:cxn modelId="{263065D3-BA7F-4B7E-BA2E-277AC5172EA8}" type="presOf" srcId="{12DAF14D-611E-4CD3-8FA1-77686A62BDFE}" destId="{345B950C-9949-4B1E-A466-812A8714EDFC}" srcOrd="1" destOrd="0" presId="urn:microsoft.com/office/officeart/2005/8/layout/list1"/>
    <dgm:cxn modelId="{337BAF16-4DD7-4A4F-85CF-A0A799DF3F52}" srcId="{58373370-A81B-4B66-918C-83BC42FE38DE}" destId="{D6E5B1F1-D678-4670-9087-5CACCAC63370}" srcOrd="0" destOrd="0" parTransId="{2AEAF17D-6CB0-43F1-93B6-8BBFB1656FC7}" sibTransId="{779B9F7F-27C1-4CF0-BF64-AAB93CE664F9}"/>
    <dgm:cxn modelId="{35D45A60-5C69-43CA-94ED-4326A582B285}" type="presOf" srcId="{0DA761DB-5BD9-4BB2-AF45-D2B1E35A0C7E}" destId="{0BBE3470-62A4-4F4A-8879-ADD1C083D8A9}" srcOrd="0" destOrd="1" presId="urn:microsoft.com/office/officeart/2005/8/layout/list1"/>
    <dgm:cxn modelId="{FBE153CA-6647-41E1-98C7-79D48AE5EB85}" type="presOf" srcId="{6AF49044-416D-4F89-8777-955FD7394296}" destId="{642959B0-2C23-4DB3-938D-DB917F9A15CA}" srcOrd="0" destOrd="0" presId="urn:microsoft.com/office/officeart/2005/8/layout/list1"/>
    <dgm:cxn modelId="{A744173C-1167-4C62-B2D1-9C278B9A2D4A}" type="presOf" srcId="{0A95A674-2572-44E7-AE9B-9337D897CC32}" destId="{0BBE3470-62A4-4F4A-8879-ADD1C083D8A9}" srcOrd="0" destOrd="10" presId="urn:microsoft.com/office/officeart/2005/8/layout/list1"/>
    <dgm:cxn modelId="{4F21602D-8CA0-42F0-B232-557B729CD1DC}" srcId="{12DAF14D-611E-4CD3-8FA1-77686A62BDFE}" destId="{8F06BE0B-D5D1-4EB6-A7D3-C7F092651909}" srcOrd="0" destOrd="0" parTransId="{4B18B5A5-116E-4312-9E0F-8E009787A7DA}" sibTransId="{E70B9575-82AB-405C-B06E-7F5152388EC7}"/>
    <dgm:cxn modelId="{76612DEE-8809-4DFC-B2BA-5881F5D24405}" srcId="{8F06BE0B-D5D1-4EB6-A7D3-C7F092651909}" destId="{CF924F62-FE8A-4CC6-940B-D8BDDF95F765}" srcOrd="3" destOrd="0" parTransId="{58FCE91B-ACBB-43FC-A21F-934184C46C41}" sibTransId="{F55C09AB-5CB1-4B19-BC77-D049EDB8157A}"/>
    <dgm:cxn modelId="{5B14A591-FEC5-4C44-BE9C-E74C3E85E139}" type="presOf" srcId="{12DAF14D-611E-4CD3-8FA1-77686A62BDFE}" destId="{94D54AAF-5775-46C3-BF71-923A2B7E9294}" srcOrd="0" destOrd="0" presId="urn:microsoft.com/office/officeart/2005/8/layout/list1"/>
    <dgm:cxn modelId="{531BC44A-B75A-40EF-85F8-3B3B0716556C}" srcId="{16644CAA-4448-4A69-9239-A8332FE14442}" destId="{9B0D86D4-A216-44CF-92F3-55F8CA929C87}" srcOrd="0" destOrd="0" parTransId="{E409570B-07E1-41ED-A5FA-F04891963D6F}" sibTransId="{72B90FFB-166F-4B44-AC79-77C9DE942B3F}"/>
    <dgm:cxn modelId="{95052F61-79B5-41FD-85E6-3F3EA6F755C1}" type="presParOf" srcId="{A9866924-5316-4989-9525-A43073CEBFEA}" destId="{952F0BDC-E689-45A0-AFC7-FBF5E90E6A90}" srcOrd="0" destOrd="0" presId="urn:microsoft.com/office/officeart/2005/8/layout/list1"/>
    <dgm:cxn modelId="{5D6D3C2B-7C65-479E-9873-73EB109DCB62}" type="presParOf" srcId="{952F0BDC-E689-45A0-AFC7-FBF5E90E6A90}" destId="{642959B0-2C23-4DB3-938D-DB917F9A15CA}" srcOrd="0" destOrd="0" presId="urn:microsoft.com/office/officeart/2005/8/layout/list1"/>
    <dgm:cxn modelId="{CA8B2F5C-3C96-49F7-968B-38B6A448A3A6}" type="presParOf" srcId="{952F0BDC-E689-45A0-AFC7-FBF5E90E6A90}" destId="{8178C354-76CA-4F2E-A9A1-63B5E1415706}" srcOrd="1" destOrd="0" presId="urn:microsoft.com/office/officeart/2005/8/layout/list1"/>
    <dgm:cxn modelId="{55E7B7B1-728A-4E37-9E39-03A06F9BB813}" type="presParOf" srcId="{A9866924-5316-4989-9525-A43073CEBFEA}" destId="{F9C32C30-C7A0-4D7C-871F-32898B25427C}" srcOrd="1" destOrd="0" presId="urn:microsoft.com/office/officeart/2005/8/layout/list1"/>
    <dgm:cxn modelId="{662AAA5F-7B92-40DB-BF1B-CDFBAE94555B}" type="presParOf" srcId="{A9866924-5316-4989-9525-A43073CEBFEA}" destId="{4E6289BE-C516-410D-BD79-540063D78CE0}" srcOrd="2" destOrd="0" presId="urn:microsoft.com/office/officeart/2005/8/layout/list1"/>
    <dgm:cxn modelId="{F766109C-0435-4252-9C71-E46245EDAF8B}" type="presParOf" srcId="{A9866924-5316-4989-9525-A43073CEBFEA}" destId="{1BDB2971-58A7-4BB5-9FF3-1B64CD707C50}" srcOrd="3" destOrd="0" presId="urn:microsoft.com/office/officeart/2005/8/layout/list1"/>
    <dgm:cxn modelId="{54C2906E-B9E4-448F-A9B7-199A17C6FAE2}" type="presParOf" srcId="{A9866924-5316-4989-9525-A43073CEBFEA}" destId="{C8333867-4AC0-4638-9204-48ADE425A5C2}" srcOrd="4" destOrd="0" presId="urn:microsoft.com/office/officeart/2005/8/layout/list1"/>
    <dgm:cxn modelId="{AEEB3214-CD07-4F95-ACE3-29357A33CA6B}" type="presParOf" srcId="{C8333867-4AC0-4638-9204-48ADE425A5C2}" destId="{94D54AAF-5775-46C3-BF71-923A2B7E9294}" srcOrd="0" destOrd="0" presId="urn:microsoft.com/office/officeart/2005/8/layout/list1"/>
    <dgm:cxn modelId="{B5B1DB02-F85A-4D60-93DE-6358C69CA693}" type="presParOf" srcId="{C8333867-4AC0-4638-9204-48ADE425A5C2}" destId="{345B950C-9949-4B1E-A466-812A8714EDFC}" srcOrd="1" destOrd="0" presId="urn:microsoft.com/office/officeart/2005/8/layout/list1"/>
    <dgm:cxn modelId="{2BEA97D8-ACB9-4ABA-A743-63C6367676CE}" type="presParOf" srcId="{A9866924-5316-4989-9525-A43073CEBFEA}" destId="{31D737DE-207A-46A4-9C1C-BDB061536B37}" srcOrd="5" destOrd="0" presId="urn:microsoft.com/office/officeart/2005/8/layout/list1"/>
    <dgm:cxn modelId="{08D0229E-2CD7-4BE8-B2AE-CC40022951D2}" type="presParOf" srcId="{A9866924-5316-4989-9525-A43073CEBFEA}" destId="{0BBE3470-62A4-4F4A-8879-ADD1C083D8A9}" srcOrd="6" destOrd="0" presId="urn:microsoft.com/office/officeart/2005/8/layout/list1"/>
  </dgm:cxnLst>
  <dgm:bg/>
  <dgm:whole>
    <a:ln>
      <a:noFill/>
    </a:ln>
  </dgm:whole>
</dgm:dataModel>
</file>

<file path=ppt/diagrams/data11.xml><?xml version="1.0" encoding="utf-8"?>
<dgm:dataModel xmlns:dgm="http://schemas.openxmlformats.org/drawingml/2006/diagram" xmlns:a="http://schemas.openxmlformats.org/drawingml/2006/main">
  <dgm:ptLst>
    <dgm:pt modelId="{5AF1A5C2-69AA-446B-B935-9BEA51B575D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DA426ECA-0033-4DBD-9853-C54EFA05433F}">
      <dgm:prSet custT="1"/>
      <dgm:spPr/>
      <dgm:t>
        <a:bodyPr/>
        <a:lstStyle/>
        <a:p>
          <a:pPr rtl="0"/>
          <a:r>
            <a:rPr lang="fr-FR" sz="2000" b="1" dirty="0" smtClean="0"/>
            <a:t>Passe de raffinement</a:t>
          </a:r>
          <a:endParaRPr lang="fr-FR" sz="2000" b="1" dirty="0"/>
        </a:p>
      </dgm:t>
    </dgm:pt>
    <dgm:pt modelId="{927AE3B6-7050-4F39-90F4-64EE21A46908}" type="parTrans" cxnId="{F84F51E9-0C00-4BD9-BD9C-649DE6A1E201}">
      <dgm:prSet/>
      <dgm:spPr/>
      <dgm:t>
        <a:bodyPr/>
        <a:lstStyle/>
        <a:p>
          <a:endParaRPr lang="fr-FR" sz="2000"/>
        </a:p>
      </dgm:t>
    </dgm:pt>
    <dgm:pt modelId="{ECC4CA22-5D56-484A-8BB9-ACF8DE1F9B92}" type="sibTrans" cxnId="{F84F51E9-0C00-4BD9-BD9C-649DE6A1E201}">
      <dgm:prSet/>
      <dgm:spPr/>
      <dgm:t>
        <a:bodyPr/>
        <a:lstStyle/>
        <a:p>
          <a:endParaRPr lang="fr-FR" sz="2000"/>
        </a:p>
      </dgm:t>
    </dgm:pt>
    <dgm:pt modelId="{94BE66A8-A9F5-4C5D-8437-D074A2F2BAFB}">
      <dgm:prSet custT="1"/>
      <dgm:spPr/>
      <dgm:t>
        <a:bodyPr/>
        <a:lstStyle/>
        <a:p>
          <a:pPr algn="ctr" rtl="0">
            <a:lnSpc>
              <a:spcPct val="150000"/>
            </a:lnSpc>
          </a:pPr>
          <a:r>
            <a:rPr lang="fr-FR" sz="1800" dirty="0" smtClean="0"/>
            <a:t>Envoyer le </a:t>
          </a:r>
          <a:r>
            <a:rPr lang="fr-FR" sz="1800" i="1" dirty="0" smtClean="0"/>
            <a:t>n</a:t>
          </a:r>
          <a:r>
            <a:rPr lang="fr-FR" sz="1800" dirty="0" smtClean="0"/>
            <a:t>-</a:t>
          </a:r>
          <a:r>
            <a:rPr lang="fr-FR" sz="1800" dirty="0" err="1" smtClean="0"/>
            <a:t>ème</a:t>
          </a:r>
          <a:r>
            <a:rPr lang="fr-FR" sz="1800" dirty="0" smtClean="0"/>
            <a:t> bit de la valeur absolue du coefficients dans la liste LCS (</a:t>
          </a:r>
          <a:r>
            <a:rPr lang="fr-FR" sz="1800" i="1" dirty="0" smtClean="0">
              <a:solidFill>
                <a:srgbClr val="000099"/>
              </a:solidFill>
            </a:rPr>
            <a:t>à l’exception de ceux incluse dans la même passe de signification</a:t>
          </a:r>
          <a:r>
            <a:rPr lang="fr-FR" sz="1800" dirty="0" smtClean="0"/>
            <a:t>.)</a:t>
          </a:r>
          <a:endParaRPr lang="fr-FR" sz="1800" i="1" baseline="30000" dirty="0"/>
        </a:p>
      </dgm:t>
    </dgm:pt>
    <dgm:pt modelId="{5C5D48BB-AE1A-4840-BFB2-A1AAAA7B15FF}" type="parTrans" cxnId="{C7263275-CCB9-4162-8858-AE016D901F98}">
      <dgm:prSet/>
      <dgm:spPr/>
      <dgm:t>
        <a:bodyPr/>
        <a:lstStyle/>
        <a:p>
          <a:endParaRPr lang="fr-FR" sz="2000"/>
        </a:p>
      </dgm:t>
    </dgm:pt>
    <dgm:pt modelId="{3E235277-AF8A-4568-A106-F722A40C05F8}" type="sibTrans" cxnId="{C7263275-CCB9-4162-8858-AE016D901F98}">
      <dgm:prSet/>
      <dgm:spPr/>
      <dgm:t>
        <a:bodyPr/>
        <a:lstStyle/>
        <a:p>
          <a:endParaRPr lang="fr-FR" sz="2000"/>
        </a:p>
      </dgm:t>
    </dgm:pt>
    <dgm:pt modelId="{13F48D8C-2351-488C-A3D9-314199426029}" type="pres">
      <dgm:prSet presAssocID="{5AF1A5C2-69AA-446B-B935-9BEA51B575D4}" presName="linear" presStyleCnt="0">
        <dgm:presLayoutVars>
          <dgm:animLvl val="lvl"/>
          <dgm:resizeHandles val="exact"/>
        </dgm:presLayoutVars>
      </dgm:prSet>
      <dgm:spPr/>
      <dgm:t>
        <a:bodyPr/>
        <a:lstStyle/>
        <a:p>
          <a:endParaRPr lang="fr-FR"/>
        </a:p>
      </dgm:t>
    </dgm:pt>
    <dgm:pt modelId="{27C48EAC-5891-49A8-9426-F6AEFD6017F2}" type="pres">
      <dgm:prSet presAssocID="{DA426ECA-0033-4DBD-9853-C54EFA05433F}" presName="parentText" presStyleLbl="node1" presStyleIdx="0" presStyleCnt="1" custScaleY="47688">
        <dgm:presLayoutVars>
          <dgm:chMax val="0"/>
          <dgm:bulletEnabled val="1"/>
        </dgm:presLayoutVars>
      </dgm:prSet>
      <dgm:spPr/>
      <dgm:t>
        <a:bodyPr/>
        <a:lstStyle/>
        <a:p>
          <a:endParaRPr lang="fr-FR"/>
        </a:p>
      </dgm:t>
    </dgm:pt>
    <dgm:pt modelId="{DF0B1621-C81F-4F84-AC0A-F88627567CD6}" type="pres">
      <dgm:prSet presAssocID="{DA426ECA-0033-4DBD-9853-C54EFA05433F}" presName="childText" presStyleLbl="revTx" presStyleIdx="0" presStyleCnt="1" custScaleX="94595">
        <dgm:presLayoutVars>
          <dgm:bulletEnabled val="1"/>
        </dgm:presLayoutVars>
      </dgm:prSet>
      <dgm:spPr/>
      <dgm:t>
        <a:bodyPr/>
        <a:lstStyle/>
        <a:p>
          <a:endParaRPr lang="fr-FR"/>
        </a:p>
      </dgm:t>
    </dgm:pt>
  </dgm:ptLst>
  <dgm:cxnLst>
    <dgm:cxn modelId="{E54CFA98-8B9C-433E-8719-0DFE83A3084E}" type="presOf" srcId="{94BE66A8-A9F5-4C5D-8437-D074A2F2BAFB}" destId="{DF0B1621-C81F-4F84-AC0A-F88627567CD6}" srcOrd="0" destOrd="0" presId="urn:microsoft.com/office/officeart/2005/8/layout/vList2"/>
    <dgm:cxn modelId="{C7263275-CCB9-4162-8858-AE016D901F98}" srcId="{DA426ECA-0033-4DBD-9853-C54EFA05433F}" destId="{94BE66A8-A9F5-4C5D-8437-D074A2F2BAFB}" srcOrd="0" destOrd="0" parTransId="{5C5D48BB-AE1A-4840-BFB2-A1AAAA7B15FF}" sibTransId="{3E235277-AF8A-4568-A106-F722A40C05F8}"/>
    <dgm:cxn modelId="{F84F51E9-0C00-4BD9-BD9C-649DE6A1E201}" srcId="{5AF1A5C2-69AA-446B-B935-9BEA51B575D4}" destId="{DA426ECA-0033-4DBD-9853-C54EFA05433F}" srcOrd="0" destOrd="0" parTransId="{927AE3B6-7050-4F39-90F4-64EE21A46908}" sibTransId="{ECC4CA22-5D56-484A-8BB9-ACF8DE1F9B92}"/>
    <dgm:cxn modelId="{6A5CDF9F-011C-4519-ADCF-A50699B6410D}" type="presOf" srcId="{5AF1A5C2-69AA-446B-B935-9BEA51B575D4}" destId="{13F48D8C-2351-488C-A3D9-314199426029}" srcOrd="0" destOrd="0" presId="urn:microsoft.com/office/officeart/2005/8/layout/vList2"/>
    <dgm:cxn modelId="{D81F182D-A1E0-47A1-9A29-EE63F84305B2}" type="presOf" srcId="{DA426ECA-0033-4DBD-9853-C54EFA05433F}" destId="{27C48EAC-5891-49A8-9426-F6AEFD6017F2}" srcOrd="0" destOrd="0" presId="urn:microsoft.com/office/officeart/2005/8/layout/vList2"/>
    <dgm:cxn modelId="{C5981609-4B62-4D9A-BB71-14340581D34D}" type="presParOf" srcId="{13F48D8C-2351-488C-A3D9-314199426029}" destId="{27C48EAC-5891-49A8-9426-F6AEFD6017F2}" srcOrd="0" destOrd="0" presId="urn:microsoft.com/office/officeart/2005/8/layout/vList2"/>
    <dgm:cxn modelId="{F5A93CDA-2AE9-4B55-8E98-4743A2E90FC3}" type="presParOf" srcId="{13F48D8C-2351-488C-A3D9-314199426029}" destId="{DF0B1621-C81F-4F84-AC0A-F88627567CD6}" srcOrd="1"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5983C7B-28CB-4306-BB29-8EE7940C048C}"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fr-FR"/>
        </a:p>
      </dgm:t>
    </dgm:pt>
    <dgm:pt modelId="{A3FA35AA-353F-49EB-AF28-8A2DD88C9253}">
      <dgm:prSet phldrT="[Texte]" custT="1"/>
      <dgm:spPr/>
      <dgm:t>
        <a:bodyPr/>
        <a:lstStyle/>
        <a:p>
          <a:r>
            <a:rPr lang="fr-FR" sz="4400" b="1" dirty="0" smtClean="0"/>
            <a:t>1</a:t>
          </a:r>
          <a:endParaRPr lang="fr-FR" sz="5500" b="1" dirty="0"/>
        </a:p>
      </dgm:t>
    </dgm:pt>
    <dgm:pt modelId="{4DD97608-00A0-41FB-B063-027995D349C3}" type="parTrans" cxnId="{3266C4AF-6DA8-4540-A429-2CA74F3514D7}">
      <dgm:prSet/>
      <dgm:spPr/>
      <dgm:t>
        <a:bodyPr/>
        <a:lstStyle/>
        <a:p>
          <a:endParaRPr lang="fr-FR"/>
        </a:p>
      </dgm:t>
    </dgm:pt>
    <dgm:pt modelId="{3E021680-DE6A-4360-9F63-21396E16ED22}" type="sibTrans" cxnId="{3266C4AF-6DA8-4540-A429-2CA74F3514D7}">
      <dgm:prSet/>
      <dgm:spPr/>
      <dgm:t>
        <a:bodyPr/>
        <a:lstStyle/>
        <a:p>
          <a:endParaRPr lang="fr-FR"/>
        </a:p>
      </dgm:t>
    </dgm:pt>
    <dgm:pt modelId="{D714A85C-B667-4385-828B-01B0447BDCAF}">
      <dgm:prSet phldrT="[Texte]" custT="1"/>
      <dgm:spPr/>
      <dgm:t>
        <a:bodyPr/>
        <a:lstStyle/>
        <a:p>
          <a:r>
            <a:rPr lang="fr-FR" sz="1800" b="1" i="1" dirty="0" smtClean="0">
              <a:latin typeface="Times New Roman" pitchFamily="18" charset="0"/>
              <a:cs typeface="Times New Roman" pitchFamily="18" charset="0"/>
            </a:rPr>
            <a:t>Décomposition 1D des lignes</a:t>
          </a:r>
          <a:endParaRPr lang="fr-FR" sz="1800" b="1" dirty="0">
            <a:latin typeface="Times New Roman" pitchFamily="18" charset="0"/>
            <a:cs typeface="Times New Roman" pitchFamily="18" charset="0"/>
          </a:endParaRPr>
        </a:p>
      </dgm:t>
    </dgm:pt>
    <dgm:pt modelId="{50A0E660-DE17-4CCA-A70B-F23D114202FF}" type="parTrans" cxnId="{C08FF5C4-8A77-4F96-9F17-D827D2FA5A4C}">
      <dgm:prSet/>
      <dgm:spPr/>
      <dgm:t>
        <a:bodyPr/>
        <a:lstStyle/>
        <a:p>
          <a:endParaRPr lang="fr-FR"/>
        </a:p>
      </dgm:t>
    </dgm:pt>
    <dgm:pt modelId="{653FB923-3623-4F4D-ADBE-EE4A34D6583D}" type="sibTrans" cxnId="{C08FF5C4-8A77-4F96-9F17-D827D2FA5A4C}">
      <dgm:prSet/>
      <dgm:spPr/>
      <dgm:t>
        <a:bodyPr/>
        <a:lstStyle/>
        <a:p>
          <a:endParaRPr lang="fr-FR"/>
        </a:p>
      </dgm:t>
    </dgm:pt>
    <dgm:pt modelId="{07E8DF7E-CF06-438A-AEDB-7DC76FAA421C}">
      <dgm:prSet phldrT="[Texte]" custT="1"/>
      <dgm:spPr/>
      <dgm:t>
        <a:bodyPr/>
        <a:lstStyle/>
        <a:p>
          <a:r>
            <a:rPr lang="fr-FR" sz="4400" b="1" dirty="0" smtClean="0"/>
            <a:t>2</a:t>
          </a:r>
          <a:endParaRPr lang="fr-FR" sz="4400" b="1" dirty="0"/>
        </a:p>
      </dgm:t>
    </dgm:pt>
    <dgm:pt modelId="{52036F62-AD68-4550-9DB5-188900FE50FA}" type="parTrans" cxnId="{D97C94AE-365B-40F8-9553-25D0CA7DC647}">
      <dgm:prSet/>
      <dgm:spPr/>
      <dgm:t>
        <a:bodyPr/>
        <a:lstStyle/>
        <a:p>
          <a:endParaRPr lang="fr-FR"/>
        </a:p>
      </dgm:t>
    </dgm:pt>
    <dgm:pt modelId="{1F88FED3-50C1-4AD5-B128-B0327ABA0C5C}" type="sibTrans" cxnId="{D97C94AE-365B-40F8-9553-25D0CA7DC647}">
      <dgm:prSet/>
      <dgm:spPr/>
      <dgm:t>
        <a:bodyPr/>
        <a:lstStyle/>
        <a:p>
          <a:endParaRPr lang="fr-FR"/>
        </a:p>
      </dgm:t>
    </dgm:pt>
    <dgm:pt modelId="{A4DD9939-8218-4C85-8F45-14A15322177B}">
      <dgm:prSet phldrT="[Texte]" custT="1"/>
      <dgm:spPr/>
      <dgm:t>
        <a:bodyPr/>
        <a:lstStyle/>
        <a:p>
          <a:r>
            <a:rPr lang="fr-FR" sz="1800" b="1" i="1" dirty="0" smtClean="0">
              <a:solidFill>
                <a:srgbClr val="002060"/>
              </a:solidFill>
              <a:latin typeface="Times New Roman" pitchFamily="18" charset="0"/>
              <a:cs typeface="Times New Roman" pitchFamily="18" charset="0"/>
            </a:rPr>
            <a:t>Décomposition 1D des colonnes</a:t>
          </a:r>
          <a:endParaRPr lang="fr-FR" sz="1800" b="1" dirty="0">
            <a:solidFill>
              <a:srgbClr val="002060"/>
            </a:solidFill>
            <a:latin typeface="Times New Roman" pitchFamily="18" charset="0"/>
            <a:cs typeface="Times New Roman" pitchFamily="18" charset="0"/>
          </a:endParaRPr>
        </a:p>
      </dgm:t>
    </dgm:pt>
    <dgm:pt modelId="{97C19955-A881-4370-871D-96AECEC6EB22}" type="parTrans" cxnId="{E5186119-6780-42D3-A0E9-781A758BEDBB}">
      <dgm:prSet/>
      <dgm:spPr/>
      <dgm:t>
        <a:bodyPr/>
        <a:lstStyle/>
        <a:p>
          <a:endParaRPr lang="fr-FR"/>
        </a:p>
      </dgm:t>
    </dgm:pt>
    <dgm:pt modelId="{545547C9-B793-4385-BC29-A646711CB71D}" type="sibTrans" cxnId="{E5186119-6780-42D3-A0E9-781A758BEDBB}">
      <dgm:prSet/>
      <dgm:spPr/>
      <dgm:t>
        <a:bodyPr/>
        <a:lstStyle/>
        <a:p>
          <a:endParaRPr lang="fr-FR"/>
        </a:p>
      </dgm:t>
    </dgm:pt>
    <dgm:pt modelId="{A8196123-12CF-4392-B9D1-954AB792686C}" type="pres">
      <dgm:prSet presAssocID="{95983C7B-28CB-4306-BB29-8EE7940C048C}" presName="theList" presStyleCnt="0">
        <dgm:presLayoutVars>
          <dgm:dir/>
          <dgm:animLvl val="lvl"/>
          <dgm:resizeHandles val="exact"/>
        </dgm:presLayoutVars>
      </dgm:prSet>
      <dgm:spPr/>
      <dgm:t>
        <a:bodyPr/>
        <a:lstStyle/>
        <a:p>
          <a:endParaRPr lang="fr-FR"/>
        </a:p>
      </dgm:t>
    </dgm:pt>
    <dgm:pt modelId="{75B4743B-4C07-4DC3-87EC-1AA82653E0AB}" type="pres">
      <dgm:prSet presAssocID="{A3FA35AA-353F-49EB-AF28-8A2DD88C9253}" presName="compNode" presStyleCnt="0"/>
      <dgm:spPr/>
    </dgm:pt>
    <dgm:pt modelId="{7D9E9853-4E89-46B4-8E13-104D0E8329B6}" type="pres">
      <dgm:prSet presAssocID="{A3FA35AA-353F-49EB-AF28-8A2DD88C9253}" presName="noGeometry" presStyleCnt="0"/>
      <dgm:spPr/>
    </dgm:pt>
    <dgm:pt modelId="{10C7CF10-5BDC-4318-A553-511ABCEA1E69}" type="pres">
      <dgm:prSet presAssocID="{A3FA35AA-353F-49EB-AF28-8A2DD88C9253}" presName="childTextVisible" presStyleLbl="bgAccFollowNode1" presStyleIdx="0" presStyleCnt="2" custScaleX="215055" custLinFactNeighborX="31667">
        <dgm:presLayoutVars>
          <dgm:bulletEnabled val="1"/>
        </dgm:presLayoutVars>
      </dgm:prSet>
      <dgm:spPr/>
      <dgm:t>
        <a:bodyPr/>
        <a:lstStyle/>
        <a:p>
          <a:endParaRPr lang="fr-FR"/>
        </a:p>
      </dgm:t>
    </dgm:pt>
    <dgm:pt modelId="{FD9C5874-8C60-47F2-84BD-36590C2F9615}" type="pres">
      <dgm:prSet presAssocID="{A3FA35AA-353F-49EB-AF28-8A2DD88C9253}" presName="childTextHidden" presStyleLbl="bgAccFollowNode1" presStyleIdx="0" presStyleCnt="2"/>
      <dgm:spPr/>
      <dgm:t>
        <a:bodyPr/>
        <a:lstStyle/>
        <a:p>
          <a:endParaRPr lang="fr-FR"/>
        </a:p>
      </dgm:t>
    </dgm:pt>
    <dgm:pt modelId="{BA4875AA-B45E-46B1-9AFB-9507ACD16C7C}" type="pres">
      <dgm:prSet presAssocID="{A3FA35AA-353F-49EB-AF28-8A2DD88C9253}" presName="parentText" presStyleLbl="node1" presStyleIdx="0" presStyleCnt="2" custLinFactNeighborX="10766">
        <dgm:presLayoutVars>
          <dgm:chMax val="1"/>
          <dgm:bulletEnabled val="1"/>
        </dgm:presLayoutVars>
      </dgm:prSet>
      <dgm:spPr/>
      <dgm:t>
        <a:bodyPr/>
        <a:lstStyle/>
        <a:p>
          <a:endParaRPr lang="fr-FR"/>
        </a:p>
      </dgm:t>
    </dgm:pt>
    <dgm:pt modelId="{E9970863-8703-4ADA-BE87-C7F9A41ECD47}" type="pres">
      <dgm:prSet presAssocID="{A3FA35AA-353F-49EB-AF28-8A2DD88C9253}" presName="aSpace" presStyleCnt="0"/>
      <dgm:spPr/>
    </dgm:pt>
    <dgm:pt modelId="{4B616C4E-716F-4188-ADDE-FFCCA2721AC7}" type="pres">
      <dgm:prSet presAssocID="{07E8DF7E-CF06-438A-AEDB-7DC76FAA421C}" presName="compNode" presStyleCnt="0"/>
      <dgm:spPr/>
    </dgm:pt>
    <dgm:pt modelId="{00E69E24-4DB7-4AF4-9858-649FEF7FEEE0}" type="pres">
      <dgm:prSet presAssocID="{07E8DF7E-CF06-438A-AEDB-7DC76FAA421C}" presName="noGeometry" presStyleCnt="0"/>
      <dgm:spPr/>
    </dgm:pt>
    <dgm:pt modelId="{7F19DCFD-6548-4025-8B45-DC4387C870EE}" type="pres">
      <dgm:prSet presAssocID="{07E8DF7E-CF06-438A-AEDB-7DC76FAA421C}" presName="childTextVisible" presStyleLbl="bgAccFollowNode1" presStyleIdx="1" presStyleCnt="2" custScaleX="240785" custLinFactNeighborX="45885">
        <dgm:presLayoutVars>
          <dgm:bulletEnabled val="1"/>
        </dgm:presLayoutVars>
      </dgm:prSet>
      <dgm:spPr/>
      <dgm:t>
        <a:bodyPr/>
        <a:lstStyle/>
        <a:p>
          <a:endParaRPr lang="fr-FR"/>
        </a:p>
      </dgm:t>
    </dgm:pt>
    <dgm:pt modelId="{803319C5-98DC-4C94-8D26-DC74C0184227}" type="pres">
      <dgm:prSet presAssocID="{07E8DF7E-CF06-438A-AEDB-7DC76FAA421C}" presName="childTextHidden" presStyleLbl="bgAccFollowNode1" presStyleIdx="1" presStyleCnt="2"/>
      <dgm:spPr/>
      <dgm:t>
        <a:bodyPr/>
        <a:lstStyle/>
        <a:p>
          <a:endParaRPr lang="fr-FR"/>
        </a:p>
      </dgm:t>
    </dgm:pt>
    <dgm:pt modelId="{D945FC80-2AD1-49F9-B181-AD5E9D1765F6}" type="pres">
      <dgm:prSet presAssocID="{07E8DF7E-CF06-438A-AEDB-7DC76FAA421C}" presName="parentText" presStyleLbl="node1" presStyleIdx="1" presStyleCnt="2" custLinFactNeighborX="-9711">
        <dgm:presLayoutVars>
          <dgm:chMax val="1"/>
          <dgm:bulletEnabled val="1"/>
        </dgm:presLayoutVars>
      </dgm:prSet>
      <dgm:spPr/>
      <dgm:t>
        <a:bodyPr/>
        <a:lstStyle/>
        <a:p>
          <a:endParaRPr lang="fr-FR"/>
        </a:p>
      </dgm:t>
    </dgm:pt>
  </dgm:ptLst>
  <dgm:cxnLst>
    <dgm:cxn modelId="{D97C94AE-365B-40F8-9553-25D0CA7DC647}" srcId="{95983C7B-28CB-4306-BB29-8EE7940C048C}" destId="{07E8DF7E-CF06-438A-AEDB-7DC76FAA421C}" srcOrd="1" destOrd="0" parTransId="{52036F62-AD68-4550-9DB5-188900FE50FA}" sibTransId="{1F88FED3-50C1-4AD5-B128-B0327ABA0C5C}"/>
    <dgm:cxn modelId="{24FEDAD1-9142-408F-A53E-81A130ECDC33}" type="presOf" srcId="{07E8DF7E-CF06-438A-AEDB-7DC76FAA421C}" destId="{D945FC80-2AD1-49F9-B181-AD5E9D1765F6}" srcOrd="0" destOrd="0" presId="urn:microsoft.com/office/officeart/2005/8/layout/hProcess6"/>
    <dgm:cxn modelId="{AF339FE9-D9D0-4E90-813C-A1857AC09948}" type="presOf" srcId="{D714A85C-B667-4385-828B-01B0447BDCAF}" destId="{FD9C5874-8C60-47F2-84BD-36590C2F9615}" srcOrd="1" destOrd="0" presId="urn:microsoft.com/office/officeart/2005/8/layout/hProcess6"/>
    <dgm:cxn modelId="{CEF6AEF2-DFA3-43AE-9E80-4CF577129077}" type="presOf" srcId="{95983C7B-28CB-4306-BB29-8EE7940C048C}" destId="{A8196123-12CF-4392-B9D1-954AB792686C}" srcOrd="0" destOrd="0" presId="urn:microsoft.com/office/officeart/2005/8/layout/hProcess6"/>
    <dgm:cxn modelId="{D51AE0A0-019B-4BB6-8265-0EF90AD10440}" type="presOf" srcId="{D714A85C-B667-4385-828B-01B0447BDCAF}" destId="{10C7CF10-5BDC-4318-A553-511ABCEA1E69}" srcOrd="0" destOrd="0" presId="urn:microsoft.com/office/officeart/2005/8/layout/hProcess6"/>
    <dgm:cxn modelId="{107B169F-F5A1-44AE-B3C5-3047A4D9F860}" type="presOf" srcId="{A4DD9939-8218-4C85-8F45-14A15322177B}" destId="{803319C5-98DC-4C94-8D26-DC74C0184227}" srcOrd="1" destOrd="0" presId="urn:microsoft.com/office/officeart/2005/8/layout/hProcess6"/>
    <dgm:cxn modelId="{3266C4AF-6DA8-4540-A429-2CA74F3514D7}" srcId="{95983C7B-28CB-4306-BB29-8EE7940C048C}" destId="{A3FA35AA-353F-49EB-AF28-8A2DD88C9253}" srcOrd="0" destOrd="0" parTransId="{4DD97608-00A0-41FB-B063-027995D349C3}" sibTransId="{3E021680-DE6A-4360-9F63-21396E16ED22}"/>
    <dgm:cxn modelId="{C08FF5C4-8A77-4F96-9F17-D827D2FA5A4C}" srcId="{A3FA35AA-353F-49EB-AF28-8A2DD88C9253}" destId="{D714A85C-B667-4385-828B-01B0447BDCAF}" srcOrd="0" destOrd="0" parTransId="{50A0E660-DE17-4CCA-A70B-F23D114202FF}" sibTransId="{653FB923-3623-4F4D-ADBE-EE4A34D6583D}"/>
    <dgm:cxn modelId="{46E9716D-A317-4C40-B57D-9122C7AAE4CD}" type="presOf" srcId="{A3FA35AA-353F-49EB-AF28-8A2DD88C9253}" destId="{BA4875AA-B45E-46B1-9AFB-9507ACD16C7C}" srcOrd="0" destOrd="0" presId="urn:microsoft.com/office/officeart/2005/8/layout/hProcess6"/>
    <dgm:cxn modelId="{6C6B9866-7149-43F2-9907-DB008766CEAA}" type="presOf" srcId="{A4DD9939-8218-4C85-8F45-14A15322177B}" destId="{7F19DCFD-6548-4025-8B45-DC4387C870EE}" srcOrd="0" destOrd="0" presId="urn:microsoft.com/office/officeart/2005/8/layout/hProcess6"/>
    <dgm:cxn modelId="{E5186119-6780-42D3-A0E9-781A758BEDBB}" srcId="{07E8DF7E-CF06-438A-AEDB-7DC76FAA421C}" destId="{A4DD9939-8218-4C85-8F45-14A15322177B}" srcOrd="0" destOrd="0" parTransId="{97C19955-A881-4370-871D-96AECEC6EB22}" sibTransId="{545547C9-B793-4385-BC29-A646711CB71D}"/>
    <dgm:cxn modelId="{AAB673CB-D94B-431B-9AA7-360250E4CE50}" type="presParOf" srcId="{A8196123-12CF-4392-B9D1-954AB792686C}" destId="{75B4743B-4C07-4DC3-87EC-1AA82653E0AB}" srcOrd="0" destOrd="0" presId="urn:microsoft.com/office/officeart/2005/8/layout/hProcess6"/>
    <dgm:cxn modelId="{0E6983C5-598F-49D2-B794-1429864A2883}" type="presParOf" srcId="{75B4743B-4C07-4DC3-87EC-1AA82653E0AB}" destId="{7D9E9853-4E89-46B4-8E13-104D0E8329B6}" srcOrd="0" destOrd="0" presId="urn:microsoft.com/office/officeart/2005/8/layout/hProcess6"/>
    <dgm:cxn modelId="{00B2C7AF-EFA9-4956-BD6C-EC5CBF7563D1}" type="presParOf" srcId="{75B4743B-4C07-4DC3-87EC-1AA82653E0AB}" destId="{10C7CF10-5BDC-4318-A553-511ABCEA1E69}" srcOrd="1" destOrd="0" presId="urn:microsoft.com/office/officeart/2005/8/layout/hProcess6"/>
    <dgm:cxn modelId="{CE553830-C567-4ED1-9A9E-9B2EDFF56B56}" type="presParOf" srcId="{75B4743B-4C07-4DC3-87EC-1AA82653E0AB}" destId="{FD9C5874-8C60-47F2-84BD-36590C2F9615}" srcOrd="2" destOrd="0" presId="urn:microsoft.com/office/officeart/2005/8/layout/hProcess6"/>
    <dgm:cxn modelId="{525DBBAD-EFAE-49EB-91CB-56CD771C1671}" type="presParOf" srcId="{75B4743B-4C07-4DC3-87EC-1AA82653E0AB}" destId="{BA4875AA-B45E-46B1-9AFB-9507ACD16C7C}" srcOrd="3" destOrd="0" presId="urn:microsoft.com/office/officeart/2005/8/layout/hProcess6"/>
    <dgm:cxn modelId="{D14F5D55-AD83-4F6C-8324-F121FA006E73}" type="presParOf" srcId="{A8196123-12CF-4392-B9D1-954AB792686C}" destId="{E9970863-8703-4ADA-BE87-C7F9A41ECD47}" srcOrd="1" destOrd="0" presId="urn:microsoft.com/office/officeart/2005/8/layout/hProcess6"/>
    <dgm:cxn modelId="{1042DD2B-DE76-49E0-97BF-B5F95375F76A}" type="presParOf" srcId="{A8196123-12CF-4392-B9D1-954AB792686C}" destId="{4B616C4E-716F-4188-ADDE-FFCCA2721AC7}" srcOrd="2" destOrd="0" presId="urn:microsoft.com/office/officeart/2005/8/layout/hProcess6"/>
    <dgm:cxn modelId="{B8091C32-6D10-47C4-B269-8CFE86062200}" type="presParOf" srcId="{4B616C4E-716F-4188-ADDE-FFCCA2721AC7}" destId="{00E69E24-4DB7-4AF4-9858-649FEF7FEEE0}" srcOrd="0" destOrd="0" presId="urn:microsoft.com/office/officeart/2005/8/layout/hProcess6"/>
    <dgm:cxn modelId="{451A7F3C-B43D-4BEF-9EA0-F939E2F2045A}" type="presParOf" srcId="{4B616C4E-716F-4188-ADDE-FFCCA2721AC7}" destId="{7F19DCFD-6548-4025-8B45-DC4387C870EE}" srcOrd="1" destOrd="0" presId="urn:microsoft.com/office/officeart/2005/8/layout/hProcess6"/>
    <dgm:cxn modelId="{9C89A5B4-A994-4527-93C8-E3A005BDC7F3}" type="presParOf" srcId="{4B616C4E-716F-4188-ADDE-FFCCA2721AC7}" destId="{803319C5-98DC-4C94-8D26-DC74C0184227}" srcOrd="2" destOrd="0" presId="urn:microsoft.com/office/officeart/2005/8/layout/hProcess6"/>
    <dgm:cxn modelId="{AD3FB32C-9D3E-4195-88CE-6151E953841A}" type="presParOf" srcId="{4B616C4E-716F-4188-ADDE-FFCCA2721AC7}" destId="{D945FC80-2AD1-49F9-B181-AD5E9D1765F6}" srcOrd="3" destOrd="0" presId="urn:microsoft.com/office/officeart/2005/8/layout/hProcess6"/>
  </dgm:cxnLst>
  <dgm:bg/>
  <dgm:whole/>
</dgm:dataModel>
</file>

<file path=ppt/diagrams/data3.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smtClean="0"/>
            <a:t>Les principes de base de SPIHT sont les suivants : </a:t>
          </a:r>
          <a:endParaRPr lang="fr-FR" sz="2000" b="1"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0BD2EF02-E005-44AA-B30F-6260E4A96A6D}">
      <dgm:prSet custT="1"/>
      <dgm:spPr/>
      <dgm:t>
        <a:bodyPr/>
        <a:lstStyle/>
        <a:p>
          <a:pPr rtl="0"/>
          <a:r>
            <a:rPr lang="fr-FR" sz="2000" dirty="0" smtClean="0"/>
            <a:t>un </a:t>
          </a:r>
          <a:r>
            <a:rPr lang="fr-FR" sz="2000" b="1" i="1" dirty="0" smtClean="0"/>
            <a:t>rangement partiel </a:t>
          </a:r>
          <a:r>
            <a:rPr lang="fr-FR" sz="2000" dirty="0" smtClean="0"/>
            <a:t>par amplitude des coefficients d’ondelettes quantifiés par </a:t>
          </a:r>
          <a:r>
            <a:rPr lang="fr-FR" sz="2000" b="1" i="1" dirty="0" smtClean="0"/>
            <a:t>approximations successives </a:t>
          </a:r>
          <a:r>
            <a:rPr lang="fr-FR" sz="2000" b="0" i="0" dirty="0" smtClean="0"/>
            <a:t>(signification par rapport à </a:t>
          </a:r>
          <a:r>
            <a:rPr lang="fr-FR" sz="2000" b="0" i="1" dirty="0" err="1" smtClean="0"/>
            <a:t>T</a:t>
          </a:r>
          <a:r>
            <a:rPr lang="fr-FR" sz="2000" b="0" i="1" baseline="-25000" dirty="0" err="1" smtClean="0"/>
            <a:t>n</a:t>
          </a:r>
          <a:r>
            <a:rPr lang="fr-FR" sz="2000" b="0" i="0" dirty="0" smtClean="0"/>
            <a:t>).</a:t>
          </a:r>
          <a:endParaRPr lang="fr-FR" sz="2000" b="0" i="0" dirty="0"/>
        </a:p>
      </dgm:t>
    </dgm:pt>
    <dgm:pt modelId="{108ADE7B-88DE-469E-888A-3E35A2E0AF05}" type="parTrans" cxnId="{EBECE65F-6A62-4D3E-A613-AB5F564671FF}">
      <dgm:prSet/>
      <dgm:spPr/>
      <dgm:t>
        <a:bodyPr/>
        <a:lstStyle/>
        <a:p>
          <a:endParaRPr lang="fr-FR"/>
        </a:p>
      </dgm:t>
    </dgm:pt>
    <dgm:pt modelId="{C43ACA10-0B7D-4A39-9069-4D3826D50D68}" type="sibTrans" cxnId="{EBECE65F-6A62-4D3E-A613-AB5F564671FF}">
      <dgm:prSet/>
      <dgm:spPr/>
      <dgm:t>
        <a:bodyPr/>
        <a:lstStyle/>
        <a:p>
          <a:endParaRPr lang="fr-FR"/>
        </a:p>
      </dgm:t>
    </dgm:pt>
    <dgm:pt modelId="{A8D45B9D-00DC-44C6-901A-AEB8190CC22C}">
      <dgm:prSet custT="1"/>
      <dgm:spPr/>
      <dgm:t>
        <a:bodyPr/>
        <a:lstStyle/>
        <a:p>
          <a:pPr rtl="0"/>
          <a:r>
            <a:rPr lang="fr-FR" sz="2000" dirty="0" smtClean="0"/>
            <a:t>un </a:t>
          </a:r>
          <a:r>
            <a:rPr lang="fr-FR" sz="2000" b="1" i="1" dirty="0" smtClean="0"/>
            <a:t>partitionnemen</a:t>
          </a:r>
          <a:r>
            <a:rPr lang="fr-FR" sz="2000" dirty="0" smtClean="0"/>
            <a:t>t dans des </a:t>
          </a:r>
          <a:r>
            <a:rPr lang="fr-FR" sz="2000" b="1" i="1" dirty="0" smtClean="0"/>
            <a:t>arbres hiérarchiques </a:t>
          </a:r>
          <a:r>
            <a:rPr lang="fr-FR" sz="2000" dirty="0" smtClean="0"/>
            <a:t>à chaque seuil appliqué. Les arbres sont triés sur la base de leur signification en deux catégories d’arbres.</a:t>
          </a:r>
          <a:endParaRPr lang="fr-FR" sz="2000" b="1" dirty="0"/>
        </a:p>
      </dgm:t>
    </dgm:pt>
    <dgm:pt modelId="{DFD8AC92-05B1-4814-BF2F-36A4C95671FB}" type="parTrans" cxnId="{48CCE4BD-1ACC-41C9-A787-60A93171D98E}">
      <dgm:prSet/>
      <dgm:spPr/>
      <dgm:t>
        <a:bodyPr/>
        <a:lstStyle/>
        <a:p>
          <a:endParaRPr lang="fr-FR"/>
        </a:p>
      </dgm:t>
    </dgm:pt>
    <dgm:pt modelId="{C4A425E8-90CD-46B9-8CF1-5E72078EBEFC}" type="sibTrans" cxnId="{48CCE4BD-1ACC-41C9-A787-60A93171D98E}">
      <dgm:prSet/>
      <dgm:spPr/>
      <dgm:t>
        <a:bodyPr/>
        <a:lstStyle/>
        <a:p>
          <a:endParaRPr lang="fr-FR"/>
        </a:p>
      </dgm:t>
    </dgm:pt>
    <dgm:pt modelId="{C631F952-5AC9-4BB0-A082-EABE05D6E0E1}">
      <dgm:prSet custT="1"/>
      <dgm:spPr/>
      <dgm:t>
        <a:bodyPr/>
        <a:lstStyle/>
        <a:p>
          <a:pPr rtl="0"/>
          <a:r>
            <a:rPr lang="fr-FR" sz="2000" dirty="0" smtClean="0"/>
            <a:t>un </a:t>
          </a:r>
          <a:r>
            <a:rPr lang="fr-FR" sz="2000" b="1" i="1" dirty="0" smtClean="0"/>
            <a:t>ordonnancement de la transmission </a:t>
          </a:r>
          <a:r>
            <a:rPr lang="fr-FR" sz="2000" dirty="0" smtClean="0"/>
            <a:t>des bits de raffinement.</a:t>
          </a:r>
          <a:endParaRPr lang="fr-FR" sz="2000" b="1" dirty="0"/>
        </a:p>
      </dgm:t>
    </dgm:pt>
    <dgm:pt modelId="{21601F9F-0A55-4B7C-87B5-F7290AABB145}" type="parTrans" cxnId="{C0FA3A19-2A5B-4431-9814-ADCE945B412F}">
      <dgm:prSet/>
      <dgm:spPr/>
      <dgm:t>
        <a:bodyPr/>
        <a:lstStyle/>
        <a:p>
          <a:endParaRPr lang="fr-FR"/>
        </a:p>
      </dgm:t>
    </dgm:pt>
    <dgm:pt modelId="{035D5B44-364F-4418-896A-7B209E85C27D}" type="sibTrans" cxnId="{C0FA3A19-2A5B-4431-9814-ADCE945B412F}">
      <dgm:prSet/>
      <dgm:spPr/>
      <dgm:t>
        <a:bodyPr/>
        <a:lstStyle/>
        <a:p>
          <a:endParaRPr lang="fr-FR"/>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4" custScaleY="36927">
        <dgm:presLayoutVars>
          <dgm:chMax val="0"/>
          <dgm:bulletEnabled val="1"/>
        </dgm:presLayoutVars>
      </dgm:prSet>
      <dgm:spPr/>
      <dgm:t>
        <a:bodyPr/>
        <a:lstStyle/>
        <a:p>
          <a:endParaRPr lang="fr-FR"/>
        </a:p>
      </dgm:t>
    </dgm:pt>
    <dgm:pt modelId="{A4F6F60E-2EE0-4B75-826F-39E268A31F9A}" type="pres">
      <dgm:prSet presAssocID="{50E1C260-E0C8-492F-B28E-259DA8095FCC}" presName="spacer" presStyleCnt="0"/>
      <dgm:spPr/>
    </dgm:pt>
    <dgm:pt modelId="{E96AE0C2-F5CE-4CC8-9D85-56B705A3A6DA}" type="pres">
      <dgm:prSet presAssocID="{0BD2EF02-E005-44AA-B30F-6260E4A96A6D}" presName="parentText" presStyleLbl="node1" presStyleIdx="1" presStyleCnt="4">
        <dgm:presLayoutVars>
          <dgm:chMax val="0"/>
          <dgm:bulletEnabled val="1"/>
        </dgm:presLayoutVars>
      </dgm:prSet>
      <dgm:spPr/>
      <dgm:t>
        <a:bodyPr/>
        <a:lstStyle/>
        <a:p>
          <a:endParaRPr lang="fr-FR"/>
        </a:p>
      </dgm:t>
    </dgm:pt>
    <dgm:pt modelId="{143BD0DB-0F82-45AC-B66B-7CAF133E5DBA}" type="pres">
      <dgm:prSet presAssocID="{C43ACA10-0B7D-4A39-9069-4D3826D50D68}" presName="spacer" presStyleCnt="0"/>
      <dgm:spPr/>
    </dgm:pt>
    <dgm:pt modelId="{A0B7F0F6-999A-49BD-A9B9-E5B5BA042FDE}" type="pres">
      <dgm:prSet presAssocID="{A8D45B9D-00DC-44C6-901A-AEB8190CC22C}" presName="parentText" presStyleLbl="node1" presStyleIdx="2" presStyleCnt="4">
        <dgm:presLayoutVars>
          <dgm:chMax val="0"/>
          <dgm:bulletEnabled val="1"/>
        </dgm:presLayoutVars>
      </dgm:prSet>
      <dgm:spPr/>
      <dgm:t>
        <a:bodyPr/>
        <a:lstStyle/>
        <a:p>
          <a:endParaRPr lang="fr-FR"/>
        </a:p>
      </dgm:t>
    </dgm:pt>
    <dgm:pt modelId="{CE05CCFC-02F8-4ACC-B2A5-8D4CDFC9359A}" type="pres">
      <dgm:prSet presAssocID="{C4A425E8-90CD-46B9-8CF1-5E72078EBEFC}" presName="spacer" presStyleCnt="0"/>
      <dgm:spPr/>
    </dgm:pt>
    <dgm:pt modelId="{1B5C6DDB-7D66-47D8-B8D2-B8B9776BC31F}" type="pres">
      <dgm:prSet presAssocID="{C631F952-5AC9-4BB0-A082-EABE05D6E0E1}" presName="parentText" presStyleLbl="node1" presStyleIdx="3" presStyleCnt="4" custLinFactNeighborY="53345">
        <dgm:presLayoutVars>
          <dgm:chMax val="0"/>
          <dgm:bulletEnabled val="1"/>
        </dgm:presLayoutVars>
      </dgm:prSet>
      <dgm:spPr/>
      <dgm:t>
        <a:bodyPr/>
        <a:lstStyle/>
        <a:p>
          <a:endParaRPr lang="fr-FR"/>
        </a:p>
      </dgm:t>
    </dgm:pt>
  </dgm:ptLst>
  <dgm:cxnLst>
    <dgm:cxn modelId="{F5C3ECD7-9141-45BC-B66E-8791B05ADDDD}" type="presOf" srcId="{C631F952-5AC9-4BB0-A082-EABE05D6E0E1}" destId="{1B5C6DDB-7D66-47D8-B8D2-B8B9776BC31F}" srcOrd="0" destOrd="0" presId="urn:microsoft.com/office/officeart/2005/8/layout/vList2"/>
    <dgm:cxn modelId="{F7EA539F-EF0F-487E-B567-DAF0075F4E5D}" type="presOf" srcId="{6FF44303-0524-40D8-AA40-62D29DF6C089}" destId="{779ADA2A-85A8-43D2-BD28-F27D112C2056}"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BA5B0DC7-F973-429C-A4DB-C811F88DC883}" type="presOf" srcId="{0BD2EF02-E005-44AA-B30F-6260E4A96A6D}" destId="{E96AE0C2-F5CE-4CC8-9D85-56B705A3A6DA}" srcOrd="0" destOrd="0" presId="urn:microsoft.com/office/officeart/2005/8/layout/vList2"/>
    <dgm:cxn modelId="{48CCE4BD-1ACC-41C9-A787-60A93171D98E}" srcId="{2223922A-E78A-4D74-98C4-1487B9045823}" destId="{A8D45B9D-00DC-44C6-901A-AEB8190CC22C}" srcOrd="2" destOrd="0" parTransId="{DFD8AC92-05B1-4814-BF2F-36A4C95671FB}" sibTransId="{C4A425E8-90CD-46B9-8CF1-5E72078EBEFC}"/>
    <dgm:cxn modelId="{EBECE65F-6A62-4D3E-A613-AB5F564671FF}" srcId="{2223922A-E78A-4D74-98C4-1487B9045823}" destId="{0BD2EF02-E005-44AA-B30F-6260E4A96A6D}" srcOrd="1" destOrd="0" parTransId="{108ADE7B-88DE-469E-888A-3E35A2E0AF05}" sibTransId="{C43ACA10-0B7D-4A39-9069-4D3826D50D68}"/>
    <dgm:cxn modelId="{B0A8586A-2CA5-4048-B881-863A3796ECBC}" type="presOf" srcId="{A8D45B9D-00DC-44C6-901A-AEB8190CC22C}" destId="{A0B7F0F6-999A-49BD-A9B9-E5B5BA042FDE}" srcOrd="0" destOrd="0" presId="urn:microsoft.com/office/officeart/2005/8/layout/vList2"/>
    <dgm:cxn modelId="{C0FA3A19-2A5B-4431-9814-ADCE945B412F}" srcId="{2223922A-E78A-4D74-98C4-1487B9045823}" destId="{C631F952-5AC9-4BB0-A082-EABE05D6E0E1}" srcOrd="3" destOrd="0" parTransId="{21601F9F-0A55-4B7C-87B5-F7290AABB145}" sibTransId="{035D5B44-364F-4418-896A-7B209E85C27D}"/>
    <dgm:cxn modelId="{F4059D30-2A3F-4C44-8E0C-16BDC386CD3A}" type="presOf" srcId="{2223922A-E78A-4D74-98C4-1487B9045823}" destId="{4C250D11-4997-4BBC-A6BB-2BE9EF29EF85}" srcOrd="0" destOrd="0" presId="urn:microsoft.com/office/officeart/2005/8/layout/vList2"/>
    <dgm:cxn modelId="{4B68EE01-64DB-40F1-A9D6-E97B4A421B68}" type="presParOf" srcId="{4C250D11-4997-4BBC-A6BB-2BE9EF29EF85}" destId="{779ADA2A-85A8-43D2-BD28-F27D112C2056}" srcOrd="0" destOrd="0" presId="urn:microsoft.com/office/officeart/2005/8/layout/vList2"/>
    <dgm:cxn modelId="{E09D2E8E-EB1B-4963-B982-791BDAFFE091}" type="presParOf" srcId="{4C250D11-4997-4BBC-A6BB-2BE9EF29EF85}" destId="{A4F6F60E-2EE0-4B75-826F-39E268A31F9A}" srcOrd="1" destOrd="0" presId="urn:microsoft.com/office/officeart/2005/8/layout/vList2"/>
    <dgm:cxn modelId="{179D1F72-B1B2-472F-B2BC-38A3C1478DB0}" type="presParOf" srcId="{4C250D11-4997-4BBC-A6BB-2BE9EF29EF85}" destId="{E96AE0C2-F5CE-4CC8-9D85-56B705A3A6DA}" srcOrd="2" destOrd="0" presId="urn:microsoft.com/office/officeart/2005/8/layout/vList2"/>
    <dgm:cxn modelId="{984FCC35-B083-4E49-81BE-FFEC07CF5046}" type="presParOf" srcId="{4C250D11-4997-4BBC-A6BB-2BE9EF29EF85}" destId="{143BD0DB-0F82-45AC-B66B-7CAF133E5DBA}" srcOrd="3" destOrd="0" presId="urn:microsoft.com/office/officeart/2005/8/layout/vList2"/>
    <dgm:cxn modelId="{E398A9A0-C68C-4B42-B299-FBC1644275C4}" type="presParOf" srcId="{4C250D11-4997-4BBC-A6BB-2BE9EF29EF85}" destId="{A0B7F0F6-999A-49BD-A9B9-E5B5BA042FDE}" srcOrd="4" destOrd="0" presId="urn:microsoft.com/office/officeart/2005/8/layout/vList2"/>
    <dgm:cxn modelId="{2337E752-C0DC-460B-9BA2-EAE3CB0C2FCB}" type="presParOf" srcId="{4C250D11-4997-4BBC-A6BB-2BE9EF29EF85}" destId="{CE05CCFC-02F8-4ACC-B2A5-8D4CDFC9359A}" srcOrd="5" destOrd="0" presId="urn:microsoft.com/office/officeart/2005/8/layout/vList2"/>
    <dgm:cxn modelId="{22460666-531D-45F9-9DC7-2024B0877642}" type="presParOf" srcId="{4C250D11-4997-4BBC-A6BB-2BE9EF29EF85}" destId="{1B5C6DDB-7D66-47D8-B8D2-B8B9776BC31F}" srcOrd="6"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b="0" dirty="0" smtClean="0"/>
            <a:t>La relation parent – enfant</a:t>
          </a:r>
          <a:endParaRPr lang="fr-FR" sz="2000" b="0"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1">
        <dgm:presLayoutVars>
          <dgm:chMax val="0"/>
          <dgm:bulletEnabled val="1"/>
        </dgm:presLayoutVars>
      </dgm:prSet>
      <dgm:spPr/>
      <dgm:t>
        <a:bodyPr/>
        <a:lstStyle/>
        <a:p>
          <a:endParaRPr lang="fr-FR"/>
        </a:p>
      </dgm:t>
    </dgm:pt>
  </dgm:ptLst>
  <dgm:cxnLst>
    <dgm:cxn modelId="{2C79D6D3-743D-4746-A5CE-ECF9A1989C5A}" type="presOf" srcId="{6FF44303-0524-40D8-AA40-62D29DF6C089}" destId="{779ADA2A-85A8-43D2-BD28-F27D112C2056}" srcOrd="0" destOrd="0" presId="urn:microsoft.com/office/officeart/2005/8/layout/vList2"/>
    <dgm:cxn modelId="{E1D3AD2D-5ADD-497B-B6F3-ADFF79DF74EA}"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42F9AC06-9157-403D-83FC-8BA9A6082E42}" type="presParOf" srcId="{4C250D11-4997-4BBC-A6BB-2BE9EF29EF85}" destId="{779ADA2A-85A8-43D2-BD28-F27D112C2056}" srcOrd="0"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b="0" dirty="0" smtClean="0"/>
            <a:t>Représentation par plans de bits</a:t>
          </a:r>
          <a:endParaRPr lang="fr-FR" sz="2000" b="0"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1" custScaleY="37019" custLinFactNeighborY="-11304">
        <dgm:presLayoutVars>
          <dgm:chMax val="0"/>
          <dgm:bulletEnabled val="1"/>
        </dgm:presLayoutVars>
      </dgm:prSet>
      <dgm:spPr/>
      <dgm:t>
        <a:bodyPr/>
        <a:lstStyle/>
        <a:p>
          <a:endParaRPr lang="fr-FR"/>
        </a:p>
      </dgm:t>
    </dgm:pt>
  </dgm:ptLst>
  <dgm:cxnLst>
    <dgm:cxn modelId="{3B0C516C-E654-4D80-9282-691392D9DA9D}" type="presOf" srcId="{6FF44303-0524-40D8-AA40-62D29DF6C089}" destId="{779ADA2A-85A8-43D2-BD28-F27D112C2056}" srcOrd="0" destOrd="0" presId="urn:microsoft.com/office/officeart/2005/8/layout/vList2"/>
    <dgm:cxn modelId="{30575477-76E8-4F2B-818A-8ECB1BBC0F73}"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54E2A39E-FC86-43CD-B85E-D3DD68ED33AE}" type="presParOf" srcId="{4C250D11-4997-4BBC-A6BB-2BE9EF29EF85}" destId="{779ADA2A-85A8-43D2-BD28-F27D112C2056}" srcOrd="0"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fr-FR"/>
        </a:p>
      </dgm:t>
    </dgm:pt>
    <dgm:pt modelId="{6FF44303-0524-40D8-AA40-62D29DF6C089}">
      <dgm:prSet custT="1"/>
      <dgm:spPr/>
      <dgm:t>
        <a:bodyPr/>
        <a:lstStyle/>
        <a:p>
          <a:pPr algn="ctr" rtl="0"/>
          <a:r>
            <a:rPr lang="fr-FR" sz="1800" b="1" i="1" dirty="0" smtClean="0"/>
            <a:t>O </a:t>
          </a:r>
          <a:r>
            <a:rPr lang="fr-FR" sz="1800" dirty="0" smtClean="0"/>
            <a:t>: liste de tous les </a:t>
          </a:r>
          <a:r>
            <a:rPr lang="fr-FR" sz="1800" b="1" i="1" dirty="0" smtClean="0"/>
            <a:t>enfants</a:t>
          </a:r>
          <a:r>
            <a:rPr lang="fr-FR" sz="1800" dirty="0" smtClean="0"/>
            <a:t> d’un point. </a:t>
          </a:r>
          <a:endParaRPr lang="fr-FR" sz="1800" b="1" dirty="0"/>
        </a:p>
      </dgm:t>
    </dgm:pt>
    <dgm:pt modelId="{4843A702-6186-4BF3-A738-7A6B18DA33CC}" type="parTrans" cxnId="{34014C9F-DB6E-49EF-B837-C2C6F6025EEC}">
      <dgm:prSet/>
      <dgm:spPr/>
      <dgm:t>
        <a:bodyPr/>
        <a:lstStyle/>
        <a:p>
          <a:endParaRPr lang="fr-FR" sz="1800"/>
        </a:p>
      </dgm:t>
    </dgm:pt>
    <dgm:pt modelId="{50E1C260-E0C8-492F-B28E-259DA8095FCC}" type="sibTrans" cxnId="{34014C9F-DB6E-49EF-B837-C2C6F6025EEC}">
      <dgm:prSet/>
      <dgm:spPr/>
      <dgm:t>
        <a:bodyPr/>
        <a:lstStyle/>
        <a:p>
          <a:endParaRPr lang="fr-FR" sz="1800"/>
        </a:p>
      </dgm:t>
    </dgm:pt>
    <dgm:pt modelId="{E7012CF5-B071-4218-8D79-43B2CED07AD1}">
      <dgm:prSet custT="1"/>
      <dgm:spPr/>
      <dgm:t>
        <a:bodyPr/>
        <a:lstStyle/>
        <a:p>
          <a:pPr algn="ctr"/>
          <a:r>
            <a:rPr lang="fr-FR" sz="1800" b="1" i="1" dirty="0" smtClean="0"/>
            <a:t>D </a:t>
          </a:r>
          <a:r>
            <a:rPr lang="fr-FR" sz="1800" dirty="0" smtClean="0"/>
            <a:t>: liste de tous les </a:t>
          </a:r>
          <a:r>
            <a:rPr lang="fr-FR" sz="1800" b="1" i="1" dirty="0" smtClean="0"/>
            <a:t>descendants</a:t>
          </a:r>
          <a:r>
            <a:rPr lang="fr-FR" sz="1800" dirty="0" smtClean="0"/>
            <a:t> d’un point.</a:t>
          </a:r>
          <a:endParaRPr lang="fr-FR" sz="1800" dirty="0"/>
        </a:p>
      </dgm:t>
    </dgm:pt>
    <dgm:pt modelId="{9840C059-316E-43BC-9C8A-FB7FC8F22EEA}" type="parTrans" cxnId="{ACFE5AA8-DAE1-465D-BB7A-5059B1C8F93E}">
      <dgm:prSet/>
      <dgm:spPr/>
      <dgm:t>
        <a:bodyPr/>
        <a:lstStyle/>
        <a:p>
          <a:endParaRPr lang="fr-FR" sz="1800"/>
        </a:p>
      </dgm:t>
    </dgm:pt>
    <dgm:pt modelId="{EA12E303-93D7-4694-8A86-F96097940B64}" type="sibTrans" cxnId="{ACFE5AA8-DAE1-465D-BB7A-5059B1C8F93E}">
      <dgm:prSet/>
      <dgm:spPr/>
      <dgm:t>
        <a:bodyPr/>
        <a:lstStyle/>
        <a:p>
          <a:endParaRPr lang="fr-FR" sz="1800"/>
        </a:p>
      </dgm:t>
    </dgm:pt>
    <dgm:pt modelId="{BFC700FD-1CEB-42BA-B1E6-0FA4B4358BAC}">
      <dgm:prSet custT="1"/>
      <dgm:spPr/>
      <dgm:t>
        <a:bodyPr/>
        <a:lstStyle/>
        <a:p>
          <a:pPr algn="ctr"/>
          <a:r>
            <a:rPr lang="fr-FR" sz="1800" b="1" i="1" dirty="0" smtClean="0"/>
            <a:t>L = D – O </a:t>
          </a:r>
          <a:endParaRPr lang="fr-FR" sz="1800" b="1" i="1" dirty="0"/>
        </a:p>
      </dgm:t>
    </dgm:pt>
    <dgm:pt modelId="{548868F7-6298-4FC7-BA5C-94143AD48BD2}" type="parTrans" cxnId="{E2E5AC59-9033-4D5A-9D20-E80900B53A55}">
      <dgm:prSet/>
      <dgm:spPr/>
      <dgm:t>
        <a:bodyPr/>
        <a:lstStyle/>
        <a:p>
          <a:endParaRPr lang="fr-FR" sz="1800"/>
        </a:p>
      </dgm:t>
    </dgm:pt>
    <dgm:pt modelId="{869C2021-5F6C-4296-B481-3307F16875A6}" type="sibTrans" cxnId="{E2E5AC59-9033-4D5A-9D20-E80900B53A55}">
      <dgm:prSet/>
      <dgm:spPr/>
      <dgm:t>
        <a:bodyPr/>
        <a:lstStyle/>
        <a:p>
          <a:endParaRPr lang="fr-FR" sz="1800"/>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3" custScaleX="98165" custScaleY="60833">
        <dgm:presLayoutVars>
          <dgm:chMax val="0"/>
          <dgm:bulletEnabled val="1"/>
        </dgm:presLayoutVars>
      </dgm:prSet>
      <dgm:spPr/>
      <dgm:t>
        <a:bodyPr/>
        <a:lstStyle/>
        <a:p>
          <a:endParaRPr lang="fr-FR"/>
        </a:p>
      </dgm:t>
    </dgm:pt>
    <dgm:pt modelId="{A4F6F60E-2EE0-4B75-826F-39E268A31F9A}" type="pres">
      <dgm:prSet presAssocID="{50E1C260-E0C8-492F-B28E-259DA8095FCC}" presName="spacer" presStyleCnt="0"/>
      <dgm:spPr/>
    </dgm:pt>
    <dgm:pt modelId="{928E6408-BBAD-4089-BA5A-2D88ABEAD86E}" type="pres">
      <dgm:prSet presAssocID="{E7012CF5-B071-4218-8D79-43B2CED07AD1}" presName="parentText" presStyleLbl="node1" presStyleIdx="1" presStyleCnt="3" custScaleX="98165" custScaleY="99018">
        <dgm:presLayoutVars>
          <dgm:chMax val="0"/>
          <dgm:bulletEnabled val="1"/>
        </dgm:presLayoutVars>
      </dgm:prSet>
      <dgm:spPr/>
      <dgm:t>
        <a:bodyPr/>
        <a:lstStyle/>
        <a:p>
          <a:endParaRPr lang="fr-FR"/>
        </a:p>
      </dgm:t>
    </dgm:pt>
    <dgm:pt modelId="{A44DEC14-C947-484B-89EE-F56E284841CA}" type="pres">
      <dgm:prSet presAssocID="{EA12E303-93D7-4694-8A86-F96097940B64}" presName="spacer" presStyleCnt="0"/>
      <dgm:spPr/>
    </dgm:pt>
    <dgm:pt modelId="{2653BB5B-D6C6-40B8-A121-B51D2819830E}" type="pres">
      <dgm:prSet presAssocID="{BFC700FD-1CEB-42BA-B1E6-0FA4B4358BAC}" presName="parentText" presStyleLbl="node1" presStyleIdx="2" presStyleCnt="3" custScaleX="98165" custLinFactNeighborY="86093">
        <dgm:presLayoutVars>
          <dgm:chMax val="0"/>
          <dgm:bulletEnabled val="1"/>
        </dgm:presLayoutVars>
      </dgm:prSet>
      <dgm:spPr/>
      <dgm:t>
        <a:bodyPr/>
        <a:lstStyle/>
        <a:p>
          <a:endParaRPr lang="fr-FR"/>
        </a:p>
      </dgm:t>
    </dgm:pt>
  </dgm:ptLst>
  <dgm:cxnLst>
    <dgm:cxn modelId="{AD94666C-DD20-4E53-A5FF-E867B7D2C8F2}" type="presOf" srcId="{6FF44303-0524-40D8-AA40-62D29DF6C089}" destId="{779ADA2A-85A8-43D2-BD28-F27D112C2056}" srcOrd="0" destOrd="0" presId="urn:microsoft.com/office/officeart/2005/8/layout/vList2"/>
    <dgm:cxn modelId="{E2E5AC59-9033-4D5A-9D20-E80900B53A55}" srcId="{2223922A-E78A-4D74-98C4-1487B9045823}" destId="{BFC700FD-1CEB-42BA-B1E6-0FA4B4358BAC}" srcOrd="2" destOrd="0" parTransId="{548868F7-6298-4FC7-BA5C-94143AD48BD2}" sibTransId="{869C2021-5F6C-4296-B481-3307F16875A6}"/>
    <dgm:cxn modelId="{34014C9F-DB6E-49EF-B837-C2C6F6025EEC}" srcId="{2223922A-E78A-4D74-98C4-1487B9045823}" destId="{6FF44303-0524-40D8-AA40-62D29DF6C089}" srcOrd="0" destOrd="0" parTransId="{4843A702-6186-4BF3-A738-7A6B18DA33CC}" sibTransId="{50E1C260-E0C8-492F-B28E-259DA8095FCC}"/>
    <dgm:cxn modelId="{ACFE5AA8-DAE1-465D-BB7A-5059B1C8F93E}" srcId="{2223922A-E78A-4D74-98C4-1487B9045823}" destId="{E7012CF5-B071-4218-8D79-43B2CED07AD1}" srcOrd="1" destOrd="0" parTransId="{9840C059-316E-43BC-9C8A-FB7FC8F22EEA}" sibTransId="{EA12E303-93D7-4694-8A86-F96097940B64}"/>
    <dgm:cxn modelId="{FE158B88-627F-4654-89A6-0EF52D1B8989}" type="presOf" srcId="{BFC700FD-1CEB-42BA-B1E6-0FA4B4358BAC}" destId="{2653BB5B-D6C6-40B8-A121-B51D2819830E}" srcOrd="0" destOrd="0" presId="urn:microsoft.com/office/officeart/2005/8/layout/vList2"/>
    <dgm:cxn modelId="{1081E36C-3F54-43EC-8C28-BB1A20588FD4}" type="presOf" srcId="{2223922A-E78A-4D74-98C4-1487B9045823}" destId="{4C250D11-4997-4BBC-A6BB-2BE9EF29EF85}" srcOrd="0" destOrd="0" presId="urn:microsoft.com/office/officeart/2005/8/layout/vList2"/>
    <dgm:cxn modelId="{C966E852-0F23-4083-8E63-475C90C4F7C8}" type="presOf" srcId="{E7012CF5-B071-4218-8D79-43B2CED07AD1}" destId="{928E6408-BBAD-4089-BA5A-2D88ABEAD86E}" srcOrd="0" destOrd="0" presId="urn:microsoft.com/office/officeart/2005/8/layout/vList2"/>
    <dgm:cxn modelId="{98FA0CDB-02F0-4E09-98D8-26DECFFDEDF0}" type="presParOf" srcId="{4C250D11-4997-4BBC-A6BB-2BE9EF29EF85}" destId="{779ADA2A-85A8-43D2-BD28-F27D112C2056}" srcOrd="0" destOrd="0" presId="urn:microsoft.com/office/officeart/2005/8/layout/vList2"/>
    <dgm:cxn modelId="{96CE67A6-0D79-4BC3-9E96-E69F6DA58D85}" type="presParOf" srcId="{4C250D11-4997-4BBC-A6BB-2BE9EF29EF85}" destId="{A4F6F60E-2EE0-4B75-826F-39E268A31F9A}" srcOrd="1" destOrd="0" presId="urn:microsoft.com/office/officeart/2005/8/layout/vList2"/>
    <dgm:cxn modelId="{A15A2D27-CA85-4833-838B-C9E79C31784E}" type="presParOf" srcId="{4C250D11-4997-4BBC-A6BB-2BE9EF29EF85}" destId="{928E6408-BBAD-4089-BA5A-2D88ABEAD86E}" srcOrd="2" destOrd="0" presId="urn:microsoft.com/office/officeart/2005/8/layout/vList2"/>
    <dgm:cxn modelId="{2818B386-1543-485D-A4CF-1E9ED9926BDE}" type="presParOf" srcId="{4C250D11-4997-4BBC-A6BB-2BE9EF29EF85}" destId="{A44DEC14-C947-484B-89EE-F56E284841CA}" srcOrd="3" destOrd="0" presId="urn:microsoft.com/office/officeart/2005/8/layout/vList2"/>
    <dgm:cxn modelId="{00E8A923-428D-428F-A252-2AFEEDBCBDDA}" type="presParOf" srcId="{4C250D11-4997-4BBC-A6BB-2BE9EF29EF85}" destId="{2653BB5B-D6C6-40B8-A121-B51D2819830E}" srcOrd="4"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smtClean="0"/>
            <a:t>Trois (03) ensembles sont définies : </a:t>
          </a:r>
          <a:endParaRPr lang="fr-FR" sz="2000" b="0"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1">
        <dgm:presLayoutVars>
          <dgm:chMax val="0"/>
          <dgm:bulletEnabled val="1"/>
        </dgm:presLayoutVars>
      </dgm:prSet>
      <dgm:spPr/>
      <dgm:t>
        <a:bodyPr/>
        <a:lstStyle/>
        <a:p>
          <a:endParaRPr lang="fr-FR"/>
        </a:p>
      </dgm:t>
    </dgm:pt>
  </dgm:ptLst>
  <dgm:cxnLst>
    <dgm:cxn modelId="{F8FBEC3A-C59D-432F-8F65-F37DA6ACBF91}"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C5E608FF-A7AD-4F5B-94E7-5E46A460D9DB}" type="presOf" srcId="{6FF44303-0524-40D8-AA40-62D29DF6C089}" destId="{779ADA2A-85A8-43D2-BD28-F27D112C2056}" srcOrd="0" destOrd="0" presId="urn:microsoft.com/office/officeart/2005/8/layout/vList2"/>
    <dgm:cxn modelId="{EEF3488F-553C-4771-B409-A891DCA0A19A}" type="presParOf" srcId="{4C250D11-4997-4BBC-A6BB-2BE9EF29EF85}" destId="{779ADA2A-85A8-43D2-BD28-F27D112C2056}"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smtClean="0"/>
            <a:t>Trois (03) listes sont utilisées  pour l’implémentation: </a:t>
          </a:r>
          <a:endParaRPr lang="fr-FR" sz="2000" b="1"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7A80B4F3-2B73-4458-824E-B8C11534BFA0}">
      <dgm:prSet custT="1"/>
      <dgm:spPr/>
      <dgm:t>
        <a:bodyPr/>
        <a:lstStyle/>
        <a:p>
          <a:pPr rtl="0">
            <a:lnSpc>
              <a:spcPct val="200000"/>
            </a:lnSpc>
          </a:pPr>
          <a:r>
            <a:rPr lang="fr-FR" sz="2000" dirty="0" smtClean="0"/>
            <a:t>La liste des coefficients significatifs (</a:t>
          </a:r>
          <a:r>
            <a:rPr lang="fr-FR" sz="2000" b="1" i="1" dirty="0" smtClean="0"/>
            <a:t>LCS</a:t>
          </a:r>
          <a:r>
            <a:rPr lang="fr-FR" sz="2000" dirty="0" smtClean="0"/>
            <a:t>),</a:t>
          </a:r>
          <a:endParaRPr lang="fr-FR" sz="2000" b="1" dirty="0"/>
        </a:p>
      </dgm:t>
    </dgm:pt>
    <dgm:pt modelId="{CA94252E-F1BA-46FB-98A0-7C1CCD332B29}" type="parTrans" cxnId="{A635BC09-A865-4D4B-8553-077926919D16}">
      <dgm:prSet/>
      <dgm:spPr/>
      <dgm:t>
        <a:bodyPr/>
        <a:lstStyle/>
        <a:p>
          <a:endParaRPr lang="fr-FR" sz="2000"/>
        </a:p>
      </dgm:t>
    </dgm:pt>
    <dgm:pt modelId="{2FD1FFE1-CD17-487E-A853-D9A6517C3587}" type="sibTrans" cxnId="{A635BC09-A865-4D4B-8553-077926919D16}">
      <dgm:prSet/>
      <dgm:spPr/>
      <dgm:t>
        <a:bodyPr/>
        <a:lstStyle/>
        <a:p>
          <a:endParaRPr lang="fr-FR" sz="2000"/>
        </a:p>
      </dgm:t>
    </dgm:pt>
    <dgm:pt modelId="{41174681-D291-4103-BF8B-27DEC4461411}">
      <dgm:prSet custT="1"/>
      <dgm:spPr/>
      <dgm:t>
        <a:bodyPr/>
        <a:lstStyle/>
        <a:p>
          <a:pPr rtl="0">
            <a:lnSpc>
              <a:spcPct val="90000"/>
            </a:lnSpc>
          </a:pPr>
          <a:r>
            <a:rPr lang="fr-FR" sz="2000" dirty="0" smtClean="0"/>
            <a:t>La liste des coefficients non significatifs (</a:t>
          </a:r>
          <a:r>
            <a:rPr lang="fr-FR" sz="2000" b="1" i="1" dirty="0" smtClean="0"/>
            <a:t>LCN</a:t>
          </a:r>
          <a:r>
            <a:rPr lang="fr-FR" sz="2000" dirty="0" smtClean="0"/>
            <a:t>),</a:t>
          </a:r>
          <a:endParaRPr lang="fr-FR" sz="2000" b="1" dirty="0"/>
        </a:p>
      </dgm:t>
    </dgm:pt>
    <dgm:pt modelId="{4729F390-DAE0-4899-8469-A873CFA23134}" type="parTrans" cxnId="{A9519AD2-48C6-4C0D-A0CF-E05B793C28CD}">
      <dgm:prSet/>
      <dgm:spPr/>
      <dgm:t>
        <a:bodyPr/>
        <a:lstStyle/>
        <a:p>
          <a:endParaRPr lang="fr-FR"/>
        </a:p>
      </dgm:t>
    </dgm:pt>
    <dgm:pt modelId="{61ACC037-7787-4517-9EA1-5E79F88ED058}" type="sibTrans" cxnId="{A9519AD2-48C6-4C0D-A0CF-E05B793C28CD}">
      <dgm:prSet/>
      <dgm:spPr/>
      <dgm:t>
        <a:bodyPr/>
        <a:lstStyle/>
        <a:p>
          <a:endParaRPr lang="fr-FR"/>
        </a:p>
      </dgm:t>
    </dgm:pt>
    <dgm:pt modelId="{1EEDF303-5AE8-466B-952C-5965C42F8C29}">
      <dgm:prSet custT="1"/>
      <dgm:spPr/>
      <dgm:t>
        <a:bodyPr/>
        <a:lstStyle/>
        <a:p>
          <a:pPr rtl="0">
            <a:lnSpc>
              <a:spcPct val="90000"/>
            </a:lnSpc>
          </a:pPr>
          <a:r>
            <a:rPr lang="fr-FR" sz="2000" dirty="0" smtClean="0"/>
            <a:t>La liste des ensembles non significatifs (</a:t>
          </a:r>
          <a:r>
            <a:rPr lang="fr-FR" sz="2000" b="1" i="1" dirty="0" smtClean="0"/>
            <a:t>LEN</a:t>
          </a:r>
          <a:r>
            <a:rPr lang="fr-FR" sz="2000" dirty="0" smtClean="0"/>
            <a:t>).</a:t>
          </a:r>
          <a:endParaRPr lang="fr-FR" sz="2000" b="1" dirty="0"/>
        </a:p>
      </dgm:t>
    </dgm:pt>
    <dgm:pt modelId="{B4EE13E2-C337-46AC-8061-B0133424E6B4}" type="parTrans" cxnId="{C043445E-5DCC-4DA7-BD6C-0343212BD3B2}">
      <dgm:prSet/>
      <dgm:spPr/>
      <dgm:t>
        <a:bodyPr/>
        <a:lstStyle/>
        <a:p>
          <a:endParaRPr lang="fr-FR"/>
        </a:p>
      </dgm:t>
    </dgm:pt>
    <dgm:pt modelId="{EB5EC1D6-32C0-4FA0-A5DB-E36D25D76268}" type="sibTrans" cxnId="{C043445E-5DCC-4DA7-BD6C-0343212BD3B2}">
      <dgm:prSet/>
      <dgm:spPr/>
      <dgm:t>
        <a:bodyPr/>
        <a:lstStyle/>
        <a:p>
          <a:endParaRPr lang="fr-FR"/>
        </a:p>
      </dgm:t>
    </dgm:pt>
    <dgm:pt modelId="{4C250D11-4997-4BBC-A6BB-2BE9EF29EF85}" type="pres">
      <dgm:prSet presAssocID="{2223922A-E78A-4D74-98C4-1487B9045823}" presName="linear" presStyleCnt="0">
        <dgm:presLayoutVars>
          <dgm:animLvl val="lvl"/>
          <dgm:resizeHandles val="exact"/>
        </dgm:presLayoutVars>
      </dgm:prSet>
      <dgm:spPr/>
      <dgm:t>
        <a:bodyPr/>
        <a:lstStyle/>
        <a:p>
          <a:endParaRPr lang="fr-FR"/>
        </a:p>
      </dgm:t>
    </dgm:pt>
    <dgm:pt modelId="{779ADA2A-85A8-43D2-BD28-F27D112C2056}" type="pres">
      <dgm:prSet presAssocID="{6FF44303-0524-40D8-AA40-62D29DF6C089}" presName="parentText" presStyleLbl="node1" presStyleIdx="0" presStyleCnt="1" custScaleY="37019">
        <dgm:presLayoutVars>
          <dgm:chMax val="0"/>
          <dgm:bulletEnabled val="1"/>
        </dgm:presLayoutVars>
      </dgm:prSet>
      <dgm:spPr/>
      <dgm:t>
        <a:bodyPr/>
        <a:lstStyle/>
        <a:p>
          <a:endParaRPr lang="fr-FR"/>
        </a:p>
      </dgm:t>
    </dgm:pt>
    <dgm:pt modelId="{8A79D49F-4CBF-4C15-8804-7A5E333CF0C8}" type="pres">
      <dgm:prSet presAssocID="{6FF44303-0524-40D8-AA40-62D29DF6C089}" presName="childText" presStyleLbl="revTx" presStyleIdx="0" presStyleCnt="1">
        <dgm:presLayoutVars>
          <dgm:bulletEnabled val="1"/>
        </dgm:presLayoutVars>
      </dgm:prSet>
      <dgm:spPr/>
      <dgm:t>
        <a:bodyPr/>
        <a:lstStyle/>
        <a:p>
          <a:endParaRPr lang="fr-FR"/>
        </a:p>
      </dgm:t>
    </dgm:pt>
  </dgm:ptLst>
  <dgm:cxnLst>
    <dgm:cxn modelId="{7CA218E4-5175-4B74-A927-B703C215C5D1}" type="presOf" srcId="{6FF44303-0524-40D8-AA40-62D29DF6C089}" destId="{779ADA2A-85A8-43D2-BD28-F27D112C2056}" srcOrd="0" destOrd="0" presId="urn:microsoft.com/office/officeart/2005/8/layout/vList2"/>
    <dgm:cxn modelId="{85C54402-8BDA-4B7E-BA13-70824CF54147}" type="presOf" srcId="{7A80B4F3-2B73-4458-824E-B8C11534BFA0}" destId="{8A79D49F-4CBF-4C15-8804-7A5E333CF0C8}" srcOrd="0" destOrd="0" presId="urn:microsoft.com/office/officeart/2005/8/layout/vList2"/>
    <dgm:cxn modelId="{E78B4622-7C08-40B5-A022-81B39CC795BE}" type="presOf" srcId="{2223922A-E78A-4D74-98C4-1487B9045823}" destId="{4C250D11-4997-4BBC-A6BB-2BE9EF29EF85}" srcOrd="0" destOrd="0" presId="urn:microsoft.com/office/officeart/2005/8/layout/vList2"/>
    <dgm:cxn modelId="{AD09CA91-B78C-41EC-B20E-01C0B18EBDE0}" type="presOf" srcId="{1EEDF303-5AE8-466B-952C-5965C42F8C29}" destId="{8A79D49F-4CBF-4C15-8804-7A5E333CF0C8}" srcOrd="0" destOrd="2"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A9519AD2-48C6-4C0D-A0CF-E05B793C28CD}" srcId="{6FF44303-0524-40D8-AA40-62D29DF6C089}" destId="{41174681-D291-4103-BF8B-27DEC4461411}" srcOrd="1" destOrd="0" parTransId="{4729F390-DAE0-4899-8469-A873CFA23134}" sibTransId="{61ACC037-7787-4517-9EA1-5E79F88ED058}"/>
    <dgm:cxn modelId="{A635BC09-A865-4D4B-8553-077926919D16}" srcId="{6FF44303-0524-40D8-AA40-62D29DF6C089}" destId="{7A80B4F3-2B73-4458-824E-B8C11534BFA0}" srcOrd="0" destOrd="0" parTransId="{CA94252E-F1BA-46FB-98A0-7C1CCD332B29}" sibTransId="{2FD1FFE1-CD17-487E-A853-D9A6517C3587}"/>
    <dgm:cxn modelId="{C043445E-5DCC-4DA7-BD6C-0343212BD3B2}" srcId="{6FF44303-0524-40D8-AA40-62D29DF6C089}" destId="{1EEDF303-5AE8-466B-952C-5965C42F8C29}" srcOrd="2" destOrd="0" parTransId="{B4EE13E2-C337-46AC-8061-B0133424E6B4}" sibTransId="{EB5EC1D6-32C0-4FA0-A5DB-E36D25D76268}"/>
    <dgm:cxn modelId="{33FDC729-823D-4889-86CE-BF804A0283D9}" type="presOf" srcId="{41174681-D291-4103-BF8B-27DEC4461411}" destId="{8A79D49F-4CBF-4C15-8804-7A5E333CF0C8}" srcOrd="0" destOrd="1" presId="urn:microsoft.com/office/officeart/2005/8/layout/vList2"/>
    <dgm:cxn modelId="{896A1436-B822-4436-8239-955568944B3C}" type="presParOf" srcId="{4C250D11-4997-4BBC-A6BB-2BE9EF29EF85}" destId="{779ADA2A-85A8-43D2-BD28-F27D112C2056}" srcOrd="0" destOrd="0" presId="urn:microsoft.com/office/officeart/2005/8/layout/vList2"/>
    <dgm:cxn modelId="{0237E414-4D8D-4E42-95BC-9198F92D51E7}" type="presParOf" srcId="{4C250D11-4997-4BBC-A6BB-2BE9EF29EF85}" destId="{8A79D49F-4CBF-4C15-8804-7A5E333CF0C8}" srcOrd="1"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5AF1A5C2-69AA-446B-B935-9BEA51B575D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DA426ECA-0033-4DBD-9853-C54EFA05433F}">
      <dgm:prSet custT="1"/>
      <dgm:spPr/>
      <dgm:t>
        <a:bodyPr/>
        <a:lstStyle/>
        <a:p>
          <a:pPr rtl="0"/>
          <a:r>
            <a:rPr lang="fr-FR" sz="2000" b="1" dirty="0" smtClean="0"/>
            <a:t>1. Initialisation </a:t>
          </a:r>
          <a:endParaRPr lang="fr-FR" sz="2000" b="1" dirty="0"/>
        </a:p>
      </dgm:t>
    </dgm:pt>
    <dgm:pt modelId="{927AE3B6-7050-4F39-90F4-64EE21A46908}" type="parTrans" cxnId="{F84F51E9-0C00-4BD9-BD9C-649DE6A1E201}">
      <dgm:prSet/>
      <dgm:spPr/>
      <dgm:t>
        <a:bodyPr/>
        <a:lstStyle/>
        <a:p>
          <a:endParaRPr lang="fr-FR" sz="2000"/>
        </a:p>
      </dgm:t>
    </dgm:pt>
    <dgm:pt modelId="{ECC4CA22-5D56-484A-8BB9-ACF8DE1F9B92}" type="sibTrans" cxnId="{F84F51E9-0C00-4BD9-BD9C-649DE6A1E201}">
      <dgm:prSet/>
      <dgm:spPr/>
      <dgm:t>
        <a:bodyPr/>
        <a:lstStyle/>
        <a:p>
          <a:endParaRPr lang="fr-FR" sz="2000"/>
        </a:p>
      </dgm:t>
    </dgm:pt>
    <dgm:pt modelId="{94BE66A8-A9F5-4C5D-8437-D074A2F2BAFB}">
      <dgm:prSet custT="1"/>
      <dgm:spPr/>
      <dgm:t>
        <a:bodyPr/>
        <a:lstStyle/>
        <a:p>
          <a:pPr rtl="0">
            <a:lnSpc>
              <a:spcPct val="150000"/>
            </a:lnSpc>
          </a:pPr>
          <a:r>
            <a:rPr lang="fr-FR" sz="1800" i="1" dirty="0" smtClean="0"/>
            <a:t>n</a:t>
          </a:r>
          <a:r>
            <a:rPr lang="fr-FR" sz="1800" dirty="0" smtClean="0"/>
            <a:t> = nombre de plan de bits  - 1 et </a:t>
          </a:r>
          <a:r>
            <a:rPr lang="fr-FR" sz="1800" i="1" dirty="0" err="1" smtClean="0"/>
            <a:t>T</a:t>
          </a:r>
          <a:r>
            <a:rPr lang="fr-FR" sz="1800" i="1" baseline="-25000" dirty="0" err="1" smtClean="0"/>
            <a:t>n</a:t>
          </a:r>
          <a:r>
            <a:rPr lang="fr-FR" sz="1800" dirty="0" smtClean="0"/>
            <a:t> = 2</a:t>
          </a:r>
          <a:r>
            <a:rPr lang="fr-FR" sz="1800" i="1" baseline="30000" dirty="0" smtClean="0"/>
            <a:t>n</a:t>
          </a:r>
          <a:endParaRPr lang="fr-FR" sz="1800" i="1" baseline="30000" dirty="0"/>
        </a:p>
      </dgm:t>
    </dgm:pt>
    <dgm:pt modelId="{5C5D48BB-AE1A-4840-BFB2-A1AAAA7B15FF}" type="parTrans" cxnId="{C7263275-CCB9-4162-8858-AE016D901F98}">
      <dgm:prSet/>
      <dgm:spPr/>
      <dgm:t>
        <a:bodyPr/>
        <a:lstStyle/>
        <a:p>
          <a:endParaRPr lang="fr-FR" sz="2000"/>
        </a:p>
      </dgm:t>
    </dgm:pt>
    <dgm:pt modelId="{3E235277-AF8A-4568-A106-F722A40C05F8}" type="sibTrans" cxnId="{C7263275-CCB9-4162-8858-AE016D901F98}">
      <dgm:prSet/>
      <dgm:spPr/>
      <dgm:t>
        <a:bodyPr/>
        <a:lstStyle/>
        <a:p>
          <a:endParaRPr lang="fr-FR" sz="2000"/>
        </a:p>
      </dgm:t>
    </dgm:pt>
    <dgm:pt modelId="{50D18202-36AE-458E-BE29-5CD1FEDED13F}">
      <dgm:prSet custT="1"/>
      <dgm:spPr/>
      <dgm:t>
        <a:bodyPr/>
        <a:lstStyle/>
        <a:p>
          <a:pPr rtl="0">
            <a:lnSpc>
              <a:spcPct val="90000"/>
            </a:lnSpc>
          </a:pPr>
          <a:r>
            <a:rPr lang="fr-FR" sz="1800" dirty="0" smtClean="0"/>
            <a:t>LCN : tous les coefficients sans parent (coefficients de la bande </a:t>
          </a:r>
          <a:r>
            <a:rPr lang="fr-FR" sz="1800" i="1" dirty="0" err="1" smtClean="0"/>
            <a:t>LL</a:t>
          </a:r>
          <a:r>
            <a:rPr lang="fr-FR" sz="1800" i="1" baseline="-25000" dirty="0" err="1" smtClean="0"/>
            <a:t>n</a:t>
          </a:r>
          <a:r>
            <a:rPr lang="fr-FR" sz="1800" dirty="0" smtClean="0"/>
            <a:t>), </a:t>
          </a:r>
          <a:r>
            <a:rPr lang="fr-FR" sz="1800" b="0" dirty="0" smtClean="0"/>
            <a:t>type A</a:t>
          </a:r>
          <a:r>
            <a:rPr lang="fr-FR" sz="1800" dirty="0" smtClean="0"/>
            <a:t>.  </a:t>
          </a:r>
          <a:endParaRPr lang="fr-FR" sz="1800" dirty="0"/>
        </a:p>
      </dgm:t>
    </dgm:pt>
    <dgm:pt modelId="{022BAC9C-39CE-4B41-AF49-950B9A101FFB}" type="parTrans" cxnId="{4D944B16-D0F9-4526-92B3-D546218813FF}">
      <dgm:prSet/>
      <dgm:spPr/>
      <dgm:t>
        <a:bodyPr/>
        <a:lstStyle/>
        <a:p>
          <a:endParaRPr lang="fr-FR" sz="2000"/>
        </a:p>
      </dgm:t>
    </dgm:pt>
    <dgm:pt modelId="{870BF71B-9C89-4F35-9DC4-D02979B2691F}" type="sibTrans" cxnId="{4D944B16-D0F9-4526-92B3-D546218813FF}">
      <dgm:prSet/>
      <dgm:spPr/>
      <dgm:t>
        <a:bodyPr/>
        <a:lstStyle/>
        <a:p>
          <a:endParaRPr lang="fr-FR" sz="2000"/>
        </a:p>
      </dgm:t>
    </dgm:pt>
    <dgm:pt modelId="{55D10D2A-E61E-495C-B100-0DB9BF69B065}">
      <dgm:prSet custT="1"/>
      <dgm:spPr/>
      <dgm:t>
        <a:bodyPr/>
        <a:lstStyle/>
        <a:p>
          <a:pPr rtl="0">
            <a:lnSpc>
              <a:spcPct val="90000"/>
            </a:lnSpc>
          </a:pPr>
          <a:r>
            <a:rPr lang="fr-FR" sz="1800" dirty="0" smtClean="0"/>
            <a:t>LEN : même que LCN sauf les coefficients sans descendants.</a:t>
          </a:r>
          <a:endParaRPr lang="fr-FR" sz="1800" dirty="0"/>
        </a:p>
      </dgm:t>
    </dgm:pt>
    <dgm:pt modelId="{7A4A83C2-0BED-4537-B852-37467D2F0A83}" type="parTrans" cxnId="{377E28D6-C9CB-4AF8-AB22-72873A9AD416}">
      <dgm:prSet/>
      <dgm:spPr/>
      <dgm:t>
        <a:bodyPr/>
        <a:lstStyle/>
        <a:p>
          <a:endParaRPr lang="fr-FR" sz="2000"/>
        </a:p>
      </dgm:t>
    </dgm:pt>
    <dgm:pt modelId="{419E8F4E-1493-4A22-9747-B2F9EE96857B}" type="sibTrans" cxnId="{377E28D6-C9CB-4AF8-AB22-72873A9AD416}">
      <dgm:prSet/>
      <dgm:spPr/>
      <dgm:t>
        <a:bodyPr/>
        <a:lstStyle/>
        <a:p>
          <a:endParaRPr lang="fr-FR" sz="2000"/>
        </a:p>
      </dgm:t>
    </dgm:pt>
    <dgm:pt modelId="{04360B1C-C8C6-4735-97C7-6A64E00BB7E4}">
      <dgm:prSet custT="1"/>
      <dgm:spPr/>
      <dgm:t>
        <a:bodyPr/>
        <a:lstStyle/>
        <a:p>
          <a:pPr rtl="0">
            <a:lnSpc>
              <a:spcPct val="90000"/>
            </a:lnSpc>
          </a:pPr>
          <a:r>
            <a:rPr lang="fr-FR" sz="1800" dirty="0" smtClean="0"/>
            <a:t>LCS : vide. </a:t>
          </a:r>
          <a:endParaRPr lang="fr-FR" sz="1800" dirty="0"/>
        </a:p>
      </dgm:t>
    </dgm:pt>
    <dgm:pt modelId="{426A0917-6E18-47EB-98EA-2FA3B43BB9C6}" type="parTrans" cxnId="{0A7466A5-410F-4165-8B22-8474DD97FCD7}">
      <dgm:prSet/>
      <dgm:spPr/>
      <dgm:t>
        <a:bodyPr/>
        <a:lstStyle/>
        <a:p>
          <a:endParaRPr lang="fr-FR" sz="2000"/>
        </a:p>
      </dgm:t>
    </dgm:pt>
    <dgm:pt modelId="{3DCD7429-4860-48D0-A36C-E45A475752A3}" type="sibTrans" cxnId="{0A7466A5-410F-4165-8B22-8474DD97FCD7}">
      <dgm:prSet/>
      <dgm:spPr/>
      <dgm:t>
        <a:bodyPr/>
        <a:lstStyle/>
        <a:p>
          <a:endParaRPr lang="fr-FR" sz="2000"/>
        </a:p>
      </dgm:t>
    </dgm:pt>
    <dgm:pt modelId="{A52C9D3D-698E-42B4-8F72-D523D9CD0608}">
      <dgm:prSet custT="1"/>
      <dgm:spPr/>
      <dgm:t>
        <a:bodyPr/>
        <a:lstStyle/>
        <a:p>
          <a:pPr rtl="0"/>
          <a:r>
            <a:rPr lang="fr-FR" sz="2000" dirty="0" smtClean="0"/>
            <a:t>2. Passe de signification</a:t>
          </a:r>
          <a:endParaRPr lang="fr-FR" sz="2000" dirty="0"/>
        </a:p>
      </dgm:t>
    </dgm:pt>
    <dgm:pt modelId="{042DFA7C-AF8E-45DA-943F-4C7353A4D05F}" type="parTrans" cxnId="{A7623C55-305A-4727-83D6-E6F8E0E68212}">
      <dgm:prSet/>
      <dgm:spPr/>
      <dgm:t>
        <a:bodyPr/>
        <a:lstStyle/>
        <a:p>
          <a:endParaRPr lang="fr-FR" sz="2000"/>
        </a:p>
      </dgm:t>
    </dgm:pt>
    <dgm:pt modelId="{9D1BE523-0EC1-4858-B838-8D64127776A2}" type="sibTrans" cxnId="{A7623C55-305A-4727-83D6-E6F8E0E68212}">
      <dgm:prSet/>
      <dgm:spPr/>
      <dgm:t>
        <a:bodyPr/>
        <a:lstStyle/>
        <a:p>
          <a:endParaRPr lang="fr-FR" sz="2000"/>
        </a:p>
      </dgm:t>
    </dgm:pt>
    <dgm:pt modelId="{AE768365-8CA0-43F0-850E-ECB4A97F4FDF}">
      <dgm:prSet custT="1"/>
      <dgm:spPr/>
      <dgm:t>
        <a:bodyPr/>
        <a:lstStyle/>
        <a:p>
          <a:pPr rtl="0"/>
          <a:r>
            <a:rPr lang="fr-FR" sz="2000" dirty="0" smtClean="0"/>
            <a:t>3. Passe de raffinement</a:t>
          </a:r>
          <a:endParaRPr lang="fr-FR" sz="2000" dirty="0"/>
        </a:p>
      </dgm:t>
    </dgm:pt>
    <dgm:pt modelId="{B62BF39B-550E-449E-9F99-708E17E71C8D}" type="parTrans" cxnId="{7BD594AE-CF85-4985-97E7-2408CE904768}">
      <dgm:prSet/>
      <dgm:spPr/>
      <dgm:t>
        <a:bodyPr/>
        <a:lstStyle/>
        <a:p>
          <a:endParaRPr lang="fr-FR" sz="2000"/>
        </a:p>
      </dgm:t>
    </dgm:pt>
    <dgm:pt modelId="{95E632D3-F2C5-4A12-8F93-1073C0E7189E}" type="sibTrans" cxnId="{7BD594AE-CF85-4985-97E7-2408CE904768}">
      <dgm:prSet/>
      <dgm:spPr/>
      <dgm:t>
        <a:bodyPr/>
        <a:lstStyle/>
        <a:p>
          <a:endParaRPr lang="fr-FR" sz="2000"/>
        </a:p>
      </dgm:t>
    </dgm:pt>
    <dgm:pt modelId="{85090272-4A5F-443C-8527-3599E72DDF03}">
      <dgm:prSet custT="1"/>
      <dgm:spPr/>
      <dgm:t>
        <a:bodyPr/>
        <a:lstStyle/>
        <a:p>
          <a:pPr rtl="0"/>
          <a:r>
            <a:rPr lang="fr-FR" sz="2000" dirty="0" smtClean="0"/>
            <a:t>4. Décrémenter </a:t>
          </a:r>
          <a:r>
            <a:rPr lang="fr-FR" sz="2000" i="1" dirty="0" smtClean="0"/>
            <a:t>n </a:t>
          </a:r>
          <a:r>
            <a:rPr lang="fr-FR" sz="2000" dirty="0" smtClean="0"/>
            <a:t>= </a:t>
          </a:r>
          <a:r>
            <a:rPr lang="fr-FR" sz="2000" i="1" dirty="0" smtClean="0"/>
            <a:t>n</a:t>
          </a:r>
          <a:r>
            <a:rPr lang="fr-FR" sz="2000" dirty="0" smtClean="0"/>
            <a:t> – 1 et aller à l’étape  (2)</a:t>
          </a:r>
          <a:endParaRPr lang="fr-FR" sz="2000" dirty="0"/>
        </a:p>
      </dgm:t>
    </dgm:pt>
    <dgm:pt modelId="{D1EB311E-4C33-4D98-8778-38F1037A4BC7}" type="parTrans" cxnId="{73BF739F-2B7C-448F-A1AF-D9186918F7B6}">
      <dgm:prSet/>
      <dgm:spPr/>
      <dgm:t>
        <a:bodyPr/>
        <a:lstStyle/>
        <a:p>
          <a:endParaRPr lang="fr-FR" sz="2000"/>
        </a:p>
      </dgm:t>
    </dgm:pt>
    <dgm:pt modelId="{AFC8977B-9980-48D0-9645-DBD492B0AE88}" type="sibTrans" cxnId="{73BF739F-2B7C-448F-A1AF-D9186918F7B6}">
      <dgm:prSet/>
      <dgm:spPr/>
      <dgm:t>
        <a:bodyPr/>
        <a:lstStyle/>
        <a:p>
          <a:endParaRPr lang="fr-FR" sz="2000"/>
        </a:p>
      </dgm:t>
    </dgm:pt>
    <dgm:pt modelId="{13F48D8C-2351-488C-A3D9-314199426029}" type="pres">
      <dgm:prSet presAssocID="{5AF1A5C2-69AA-446B-B935-9BEA51B575D4}" presName="linear" presStyleCnt="0">
        <dgm:presLayoutVars>
          <dgm:animLvl val="lvl"/>
          <dgm:resizeHandles val="exact"/>
        </dgm:presLayoutVars>
      </dgm:prSet>
      <dgm:spPr/>
      <dgm:t>
        <a:bodyPr/>
        <a:lstStyle/>
        <a:p>
          <a:endParaRPr lang="fr-FR"/>
        </a:p>
      </dgm:t>
    </dgm:pt>
    <dgm:pt modelId="{27C48EAC-5891-49A8-9426-F6AEFD6017F2}" type="pres">
      <dgm:prSet presAssocID="{DA426ECA-0033-4DBD-9853-C54EFA05433F}" presName="parentText" presStyleLbl="node1" presStyleIdx="0" presStyleCnt="4" custScaleY="68720">
        <dgm:presLayoutVars>
          <dgm:chMax val="0"/>
          <dgm:bulletEnabled val="1"/>
        </dgm:presLayoutVars>
      </dgm:prSet>
      <dgm:spPr/>
      <dgm:t>
        <a:bodyPr/>
        <a:lstStyle/>
        <a:p>
          <a:endParaRPr lang="fr-FR"/>
        </a:p>
      </dgm:t>
    </dgm:pt>
    <dgm:pt modelId="{DF0B1621-C81F-4F84-AC0A-F88627567CD6}" type="pres">
      <dgm:prSet presAssocID="{DA426ECA-0033-4DBD-9853-C54EFA05433F}" presName="childText" presStyleLbl="revTx" presStyleIdx="0" presStyleCnt="1">
        <dgm:presLayoutVars>
          <dgm:bulletEnabled val="1"/>
        </dgm:presLayoutVars>
      </dgm:prSet>
      <dgm:spPr/>
      <dgm:t>
        <a:bodyPr/>
        <a:lstStyle/>
        <a:p>
          <a:endParaRPr lang="fr-FR"/>
        </a:p>
      </dgm:t>
    </dgm:pt>
    <dgm:pt modelId="{32ADF468-208B-440E-91EB-E5515C75E589}" type="pres">
      <dgm:prSet presAssocID="{A52C9D3D-698E-42B4-8F72-D523D9CD0608}" presName="parentText" presStyleLbl="node1" presStyleIdx="1" presStyleCnt="4">
        <dgm:presLayoutVars>
          <dgm:chMax val="0"/>
          <dgm:bulletEnabled val="1"/>
        </dgm:presLayoutVars>
      </dgm:prSet>
      <dgm:spPr/>
      <dgm:t>
        <a:bodyPr/>
        <a:lstStyle/>
        <a:p>
          <a:endParaRPr lang="fr-FR"/>
        </a:p>
      </dgm:t>
    </dgm:pt>
    <dgm:pt modelId="{419FF5F9-5DC4-433A-A0EB-C9C60E47C8E3}" type="pres">
      <dgm:prSet presAssocID="{9D1BE523-0EC1-4858-B838-8D64127776A2}" presName="spacer" presStyleCnt="0"/>
      <dgm:spPr/>
    </dgm:pt>
    <dgm:pt modelId="{AEEC8E7A-E7BA-4641-B092-A2184496954F}" type="pres">
      <dgm:prSet presAssocID="{AE768365-8CA0-43F0-850E-ECB4A97F4FDF}" presName="parentText" presStyleLbl="node1" presStyleIdx="2" presStyleCnt="4">
        <dgm:presLayoutVars>
          <dgm:chMax val="0"/>
          <dgm:bulletEnabled val="1"/>
        </dgm:presLayoutVars>
      </dgm:prSet>
      <dgm:spPr/>
      <dgm:t>
        <a:bodyPr/>
        <a:lstStyle/>
        <a:p>
          <a:endParaRPr lang="fr-FR"/>
        </a:p>
      </dgm:t>
    </dgm:pt>
    <dgm:pt modelId="{DB2E24D8-21D6-4397-BEC7-557E39BF0586}" type="pres">
      <dgm:prSet presAssocID="{95E632D3-F2C5-4A12-8F93-1073C0E7189E}" presName="spacer" presStyleCnt="0"/>
      <dgm:spPr/>
    </dgm:pt>
    <dgm:pt modelId="{A575E052-F4CE-40FA-965E-968A9BB93377}" type="pres">
      <dgm:prSet presAssocID="{85090272-4A5F-443C-8527-3599E72DDF03}" presName="parentText" presStyleLbl="node1" presStyleIdx="3" presStyleCnt="4">
        <dgm:presLayoutVars>
          <dgm:chMax val="0"/>
          <dgm:bulletEnabled val="1"/>
        </dgm:presLayoutVars>
      </dgm:prSet>
      <dgm:spPr/>
      <dgm:t>
        <a:bodyPr/>
        <a:lstStyle/>
        <a:p>
          <a:endParaRPr lang="fr-FR"/>
        </a:p>
      </dgm:t>
    </dgm:pt>
  </dgm:ptLst>
  <dgm:cxnLst>
    <dgm:cxn modelId="{D14E4C78-7A8E-439A-BB52-EF304B71D682}" type="presOf" srcId="{AE768365-8CA0-43F0-850E-ECB4A97F4FDF}" destId="{AEEC8E7A-E7BA-4641-B092-A2184496954F}" srcOrd="0" destOrd="0" presId="urn:microsoft.com/office/officeart/2005/8/layout/vList2"/>
    <dgm:cxn modelId="{4D944B16-D0F9-4526-92B3-D546218813FF}" srcId="{DA426ECA-0033-4DBD-9853-C54EFA05433F}" destId="{50D18202-36AE-458E-BE29-5CD1FEDED13F}" srcOrd="1" destOrd="0" parTransId="{022BAC9C-39CE-4B41-AF49-950B9A101FFB}" sibTransId="{870BF71B-9C89-4F35-9DC4-D02979B2691F}"/>
    <dgm:cxn modelId="{091DB2E4-C3CB-4E6E-AEBC-76045F1F4578}" type="presOf" srcId="{5AF1A5C2-69AA-446B-B935-9BEA51B575D4}" destId="{13F48D8C-2351-488C-A3D9-314199426029}" srcOrd="0" destOrd="0" presId="urn:microsoft.com/office/officeart/2005/8/layout/vList2"/>
    <dgm:cxn modelId="{C7263275-CCB9-4162-8858-AE016D901F98}" srcId="{DA426ECA-0033-4DBD-9853-C54EFA05433F}" destId="{94BE66A8-A9F5-4C5D-8437-D074A2F2BAFB}" srcOrd="0" destOrd="0" parTransId="{5C5D48BB-AE1A-4840-BFB2-A1AAAA7B15FF}" sibTransId="{3E235277-AF8A-4568-A106-F722A40C05F8}"/>
    <dgm:cxn modelId="{3798970A-D3F2-48C5-8F96-CBEDC6E3E440}" type="presOf" srcId="{85090272-4A5F-443C-8527-3599E72DDF03}" destId="{A575E052-F4CE-40FA-965E-968A9BB93377}" srcOrd="0" destOrd="0" presId="urn:microsoft.com/office/officeart/2005/8/layout/vList2"/>
    <dgm:cxn modelId="{EE332E58-CA22-46ED-B936-D95736F3505A}" type="presOf" srcId="{04360B1C-C8C6-4735-97C7-6A64E00BB7E4}" destId="{DF0B1621-C81F-4F84-AC0A-F88627567CD6}" srcOrd="0" destOrd="3" presId="urn:microsoft.com/office/officeart/2005/8/layout/vList2"/>
    <dgm:cxn modelId="{EDCCD57D-F09F-4BD4-B64C-67C09A1A7A25}" type="presOf" srcId="{A52C9D3D-698E-42B4-8F72-D523D9CD0608}" destId="{32ADF468-208B-440E-91EB-E5515C75E589}" srcOrd="0" destOrd="0" presId="urn:microsoft.com/office/officeart/2005/8/layout/vList2"/>
    <dgm:cxn modelId="{377E28D6-C9CB-4AF8-AB22-72873A9AD416}" srcId="{DA426ECA-0033-4DBD-9853-C54EFA05433F}" destId="{55D10D2A-E61E-495C-B100-0DB9BF69B065}" srcOrd="2" destOrd="0" parTransId="{7A4A83C2-0BED-4537-B852-37467D2F0A83}" sibTransId="{419E8F4E-1493-4A22-9747-B2F9EE96857B}"/>
    <dgm:cxn modelId="{B76F14DC-4A66-4C8E-A4DF-3E87489258F5}" type="presOf" srcId="{94BE66A8-A9F5-4C5D-8437-D074A2F2BAFB}" destId="{DF0B1621-C81F-4F84-AC0A-F88627567CD6}" srcOrd="0" destOrd="0" presId="urn:microsoft.com/office/officeart/2005/8/layout/vList2"/>
    <dgm:cxn modelId="{0A7466A5-410F-4165-8B22-8474DD97FCD7}" srcId="{DA426ECA-0033-4DBD-9853-C54EFA05433F}" destId="{04360B1C-C8C6-4735-97C7-6A64E00BB7E4}" srcOrd="3" destOrd="0" parTransId="{426A0917-6E18-47EB-98EA-2FA3B43BB9C6}" sibTransId="{3DCD7429-4860-48D0-A36C-E45A475752A3}"/>
    <dgm:cxn modelId="{7BD594AE-CF85-4985-97E7-2408CE904768}" srcId="{5AF1A5C2-69AA-446B-B935-9BEA51B575D4}" destId="{AE768365-8CA0-43F0-850E-ECB4A97F4FDF}" srcOrd="2" destOrd="0" parTransId="{B62BF39B-550E-449E-9F99-708E17E71C8D}" sibTransId="{95E632D3-F2C5-4A12-8F93-1073C0E7189E}"/>
    <dgm:cxn modelId="{73BF739F-2B7C-448F-A1AF-D9186918F7B6}" srcId="{5AF1A5C2-69AA-446B-B935-9BEA51B575D4}" destId="{85090272-4A5F-443C-8527-3599E72DDF03}" srcOrd="3" destOrd="0" parTransId="{D1EB311E-4C33-4D98-8778-38F1037A4BC7}" sibTransId="{AFC8977B-9980-48D0-9645-DBD492B0AE88}"/>
    <dgm:cxn modelId="{4A9C778F-C32A-43BD-B6E1-A56CA5BE9B7F}" type="presOf" srcId="{DA426ECA-0033-4DBD-9853-C54EFA05433F}" destId="{27C48EAC-5891-49A8-9426-F6AEFD6017F2}" srcOrd="0" destOrd="0" presId="urn:microsoft.com/office/officeart/2005/8/layout/vList2"/>
    <dgm:cxn modelId="{640CE442-A5B5-4311-AC1D-72C0AD707BD7}" type="presOf" srcId="{50D18202-36AE-458E-BE29-5CD1FEDED13F}" destId="{DF0B1621-C81F-4F84-AC0A-F88627567CD6}" srcOrd="0" destOrd="1" presId="urn:microsoft.com/office/officeart/2005/8/layout/vList2"/>
    <dgm:cxn modelId="{F84F51E9-0C00-4BD9-BD9C-649DE6A1E201}" srcId="{5AF1A5C2-69AA-446B-B935-9BEA51B575D4}" destId="{DA426ECA-0033-4DBD-9853-C54EFA05433F}" srcOrd="0" destOrd="0" parTransId="{927AE3B6-7050-4F39-90F4-64EE21A46908}" sibTransId="{ECC4CA22-5D56-484A-8BB9-ACF8DE1F9B92}"/>
    <dgm:cxn modelId="{A7623C55-305A-4727-83D6-E6F8E0E68212}" srcId="{5AF1A5C2-69AA-446B-B935-9BEA51B575D4}" destId="{A52C9D3D-698E-42B4-8F72-D523D9CD0608}" srcOrd="1" destOrd="0" parTransId="{042DFA7C-AF8E-45DA-943F-4C7353A4D05F}" sibTransId="{9D1BE523-0EC1-4858-B838-8D64127776A2}"/>
    <dgm:cxn modelId="{85E25C7C-47EE-4CB6-A320-828EDAF9C62B}" type="presOf" srcId="{55D10D2A-E61E-495C-B100-0DB9BF69B065}" destId="{DF0B1621-C81F-4F84-AC0A-F88627567CD6}" srcOrd="0" destOrd="2" presId="urn:microsoft.com/office/officeart/2005/8/layout/vList2"/>
    <dgm:cxn modelId="{2B960A15-CD49-41A6-8F44-FCF33CCAA65B}" type="presParOf" srcId="{13F48D8C-2351-488C-A3D9-314199426029}" destId="{27C48EAC-5891-49A8-9426-F6AEFD6017F2}" srcOrd="0" destOrd="0" presId="urn:microsoft.com/office/officeart/2005/8/layout/vList2"/>
    <dgm:cxn modelId="{1932C17B-67B0-4003-9DBD-CD4135B5EAF8}" type="presParOf" srcId="{13F48D8C-2351-488C-A3D9-314199426029}" destId="{DF0B1621-C81F-4F84-AC0A-F88627567CD6}" srcOrd="1" destOrd="0" presId="urn:microsoft.com/office/officeart/2005/8/layout/vList2"/>
    <dgm:cxn modelId="{B38C23C7-FA4D-44B7-A656-3402125ECE63}" type="presParOf" srcId="{13F48D8C-2351-488C-A3D9-314199426029}" destId="{32ADF468-208B-440E-91EB-E5515C75E589}" srcOrd="2" destOrd="0" presId="urn:microsoft.com/office/officeart/2005/8/layout/vList2"/>
    <dgm:cxn modelId="{9A607DBF-2570-44AD-8B17-880C82A08DCD}" type="presParOf" srcId="{13F48D8C-2351-488C-A3D9-314199426029}" destId="{419FF5F9-5DC4-433A-A0EB-C9C60E47C8E3}" srcOrd="3" destOrd="0" presId="urn:microsoft.com/office/officeart/2005/8/layout/vList2"/>
    <dgm:cxn modelId="{37BB25F0-5D00-498F-BC9D-3E19EF242ECF}" type="presParOf" srcId="{13F48D8C-2351-488C-A3D9-314199426029}" destId="{AEEC8E7A-E7BA-4641-B092-A2184496954F}" srcOrd="4" destOrd="0" presId="urn:microsoft.com/office/officeart/2005/8/layout/vList2"/>
    <dgm:cxn modelId="{515D783A-18C5-4F23-AB1F-3DD616272C3B}" type="presParOf" srcId="{13F48D8C-2351-488C-A3D9-314199426029}" destId="{DB2E24D8-21D6-4397-BEC7-557E39BF0586}" srcOrd="5" destOrd="0" presId="urn:microsoft.com/office/officeart/2005/8/layout/vList2"/>
    <dgm:cxn modelId="{4F736466-5420-4EAA-90EE-99AAB636125E}" type="presParOf" srcId="{13F48D8C-2351-488C-A3D9-314199426029}" destId="{A575E052-F4CE-40FA-965E-968A9BB93377}" srcOrd="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CE18B-D2BA-4129-BDA0-9D8EB4C1EAD0}" type="datetimeFigureOut">
              <a:rPr lang="fr-FR" smtClean="0"/>
              <a:pPr/>
              <a:t>18/05/2020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8DCCF-419B-4184-A834-5CACCFBD53E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78DCCF-419B-4184-A834-5CACCFBD53EC}"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DADEB2-D5DC-4DB3-A4B4-6B4F1131BE64}" type="slidenum">
              <a:rPr lang="zh-CN" altLang="en-US"/>
              <a:pPr/>
              <a:t>71</a:t>
            </a:fld>
            <a:endParaRPr lang="zh-CN" altLang="en-US"/>
          </a:p>
        </p:txBody>
      </p:sp>
      <p:sp>
        <p:nvSpPr>
          <p:cNvPr id="325634" name="Rectangle 2"/>
          <p:cNvSpPr>
            <a:spLocks noGrp="1" noRot="1" noChangeAspect="1" noChangeArrowheads="1"/>
          </p:cNvSpPr>
          <p:nvPr>
            <p:ph type="sldImg"/>
          </p:nvPr>
        </p:nvSpPr>
        <p:spPr bwMode="auto">
          <a:xfrm>
            <a:off x="1127125" y="690563"/>
            <a:ext cx="4603750" cy="3452812"/>
          </a:xfrm>
          <a:prstGeom prst="rect">
            <a:avLst/>
          </a:prstGeom>
          <a:solidFill>
            <a:srgbClr val="FFFFFF"/>
          </a:solidFill>
          <a:ln>
            <a:solidFill>
              <a:srgbClr val="000000"/>
            </a:solidFill>
            <a:miter lim="800000"/>
            <a:headEnd/>
            <a:tailEnd/>
          </a:ln>
        </p:spPr>
      </p:sp>
      <p:sp>
        <p:nvSpPr>
          <p:cNvPr id="325635" name="Rectangle 3"/>
          <p:cNvSpPr>
            <a:spLocks noGrp="1" noChangeArrowheads="1"/>
          </p:cNvSpPr>
          <p:nvPr>
            <p:ph type="body" idx="1"/>
          </p:nvPr>
        </p:nvSpPr>
        <p:spPr bwMode="auto">
          <a:xfrm>
            <a:off x="903892" y="4372708"/>
            <a:ext cx="5043782" cy="406790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 xmlns:p14="http://schemas.microsoft.com/office/powerpoint/2010/main" val="111926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0CEA86-419F-4F72-9C9C-7A22091BC187}" type="slidenum">
              <a:rPr lang="zh-CN" altLang="en-US"/>
              <a:pPr/>
              <a:t>73</a:t>
            </a:fld>
            <a:endParaRPr lang="zh-CN" alt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891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90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18/05/2020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1ACB5-0D1B-4D7C-8683-3F037D72DC39}" type="datetimeFigureOut">
              <a:rPr lang="fr-FR" smtClean="0"/>
              <a:pPr/>
              <a:t>18/05/2020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3391C-72D0-4306-BD8F-FA6CFA585EE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image" Target="../media/image3.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4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99.png"/><Relationship Id="rId4"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5.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3.wmf"/></Relationships>
</file>

<file path=ppt/slides/_rels/slide86.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5.wmf"/></Relationships>
</file>

<file path=ppt/slides/_rels/slide8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7.emf"/></Relationships>
</file>

<file path=ppt/slides/_rels/slide88.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9.emf"/></Relationships>
</file>

<file path=ppt/slides/_rels/slide89.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0.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9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484775"/>
            <a:ext cx="9144000" cy="1015663"/>
          </a:xfrm>
          <a:prstGeom prst="rect">
            <a:avLst/>
          </a:prstGeom>
          <a:noFill/>
        </p:spPr>
        <p:txBody>
          <a:bodyPr wrap="square" rtlCol="0">
            <a:spAutoFit/>
          </a:bodyPr>
          <a:lstStyle/>
          <a:p>
            <a:pPr algn="ctr"/>
            <a:r>
              <a:rPr lang="fr-FR" sz="3000" b="1" dirty="0" smtClean="0">
                <a:solidFill>
                  <a:srgbClr val="C00000"/>
                </a:solidFill>
              </a:rPr>
              <a:t>COMPRESSION D’IMAGES PAR LES METHODES BASEES SUR LA DWT</a:t>
            </a:r>
            <a:endParaRPr lang="fr-FR" sz="3000" b="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46" name="ZoneTexte 45"/>
          <p:cNvSpPr txBox="1"/>
          <p:nvPr/>
        </p:nvSpPr>
        <p:spPr>
          <a:xfrm>
            <a:off x="0" y="1264398"/>
            <a:ext cx="9144000" cy="769441"/>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C’est ce qu’on appelle habituellement ‘’P</a:t>
            </a:r>
            <a:r>
              <a:rPr lang="vi-VN" sz="2200" dirty="0" smtClean="0">
                <a:solidFill>
                  <a:srgbClr val="00B050"/>
                </a:solidFill>
                <a:latin typeface="Times New Roman" pitchFamily="18" charset="0"/>
                <a:cs typeface="Times New Roman" pitchFamily="18" charset="0"/>
              </a:rPr>
              <a:t>rincipe </a:t>
            </a:r>
            <a:r>
              <a:rPr lang="vi-VN" sz="2200" dirty="0" smtClean="0">
                <a:solidFill>
                  <a:srgbClr val="00B050"/>
                </a:solidFill>
                <a:latin typeface="Times New Roman" pitchFamily="18" charset="0"/>
                <a:cs typeface="Times New Roman" pitchFamily="18" charset="0"/>
              </a:rPr>
              <a:t>d’incertitude </a:t>
            </a:r>
            <a:r>
              <a:rPr lang="vi-VN" sz="2200" dirty="0" smtClean="0">
                <a:solidFill>
                  <a:srgbClr val="00B050"/>
                </a:solidFill>
                <a:latin typeface="Times New Roman" pitchFamily="18" charset="0"/>
                <a:cs typeface="Times New Roman" pitchFamily="18" charset="0"/>
              </a:rPr>
              <a:t>d’Heisenberg</a:t>
            </a:r>
            <a:r>
              <a:rPr lang="fr-FR" sz="2200" dirty="0" smtClean="0">
                <a:solidFill>
                  <a:srgbClr val="00B050"/>
                </a:solidFill>
                <a:latin typeface="Times New Roman" pitchFamily="18" charset="0"/>
                <a:cs typeface="Times New Roman" pitchFamily="18" charset="0"/>
              </a:rPr>
              <a:t>’’</a:t>
            </a:r>
            <a:r>
              <a:rPr lang="vi-VN" sz="2200" dirty="0" smtClean="0">
                <a:solidFill>
                  <a:srgbClr val="00B050"/>
                </a:solidFill>
                <a:latin typeface="Times New Roman" pitchFamily="18" charset="0"/>
                <a:cs typeface="Times New Roman" pitchFamily="18" charset="0"/>
              </a:rPr>
              <a:t> </a:t>
            </a:r>
            <a:r>
              <a:rPr lang="vi-VN" sz="2200" dirty="0" smtClean="0">
                <a:solidFill>
                  <a:srgbClr val="00B050"/>
                </a:solidFill>
                <a:latin typeface="Times New Roman" pitchFamily="18" charset="0"/>
                <a:cs typeface="Times New Roman" pitchFamily="18" charset="0"/>
              </a:rPr>
              <a:t>: impossible de </a:t>
            </a:r>
            <a:r>
              <a:rPr lang="vi-VN" sz="2200" dirty="0" smtClean="0">
                <a:solidFill>
                  <a:srgbClr val="00B050"/>
                </a:solidFill>
                <a:latin typeface="Times New Roman" pitchFamily="18" charset="0"/>
                <a:cs typeface="Times New Roman" pitchFamily="18" charset="0"/>
              </a:rPr>
              <a:t>localiser</a:t>
            </a:r>
            <a:r>
              <a:rPr lang="fr-FR" sz="2200" dirty="0" smtClean="0">
                <a:solidFill>
                  <a:srgbClr val="00B050"/>
                </a:solidFill>
                <a:latin typeface="Times New Roman" pitchFamily="18" charset="0"/>
                <a:cs typeface="Times New Roman" pitchFamily="18" charset="0"/>
              </a:rPr>
              <a:t> </a:t>
            </a:r>
            <a:r>
              <a:rPr lang="vi-VN" sz="2200" dirty="0" smtClean="0">
                <a:solidFill>
                  <a:srgbClr val="00B050"/>
                </a:solidFill>
                <a:latin typeface="Times New Roman" pitchFamily="18" charset="0"/>
                <a:cs typeface="Times New Roman" pitchFamily="18" charset="0"/>
              </a:rPr>
              <a:t>pr</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cis</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ment </a:t>
            </a:r>
            <a:r>
              <a:rPr lang="vi-VN" sz="2200" dirty="0" smtClean="0">
                <a:solidFill>
                  <a:srgbClr val="00B050"/>
                </a:solidFill>
                <a:latin typeface="Times New Roman" pitchFamily="18" charset="0"/>
                <a:cs typeface="Times New Roman" pitchFamily="18" charset="0"/>
              </a:rPr>
              <a:t>un signal en temps et en </a:t>
            </a:r>
            <a:r>
              <a:rPr lang="vi-VN" sz="2200" dirty="0" smtClean="0">
                <a:solidFill>
                  <a:srgbClr val="00B050"/>
                </a:solidFill>
                <a:latin typeface="Times New Roman" pitchFamily="18" charset="0"/>
                <a:cs typeface="Times New Roman" pitchFamily="18" charset="0"/>
              </a:rPr>
              <a:t>fr</a:t>
            </a:r>
            <a:r>
              <a:rPr lang="fr-FR" sz="2200" dirty="0" smtClean="0">
                <a:solidFill>
                  <a:srgbClr val="00B050"/>
                </a:solidFill>
                <a:latin typeface="Times New Roman" pitchFamily="18" charset="0"/>
                <a:cs typeface="Times New Roman" pitchFamily="18" charset="0"/>
              </a:rPr>
              <a:t>é</a:t>
            </a:r>
            <a:r>
              <a:rPr lang="vi-VN" sz="2200" dirty="0" smtClean="0">
                <a:solidFill>
                  <a:srgbClr val="00B050"/>
                </a:solidFill>
                <a:latin typeface="Times New Roman" pitchFamily="18" charset="0"/>
                <a:cs typeface="Times New Roman" pitchFamily="18" charset="0"/>
              </a:rPr>
              <a:t>quence </a:t>
            </a:r>
            <a:r>
              <a:rPr lang="fr-FR" sz="2200" dirty="0" smtClean="0">
                <a:solidFill>
                  <a:srgbClr val="00B050"/>
                </a:solidFill>
                <a:latin typeface="Times New Roman" pitchFamily="18" charset="0"/>
                <a:cs typeface="Times New Roman" pitchFamily="18" charset="0"/>
              </a:rPr>
              <a:t>.</a:t>
            </a: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10</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TAILLE DE FENETRE FIXE : PROBLEME</a:t>
            </a:r>
            <a:endParaRPr lang="fr-FR" sz="2400" b="1" dirty="0">
              <a:solidFill>
                <a:srgbClr val="002060"/>
              </a:solidFill>
              <a:latin typeface="Times New Roman" pitchFamily="18" charset="0"/>
              <a:cs typeface="Times New Roman" pitchFamily="18" charset="0"/>
            </a:endParaRPr>
          </a:p>
        </p:txBody>
      </p:sp>
      <p:sp>
        <p:nvSpPr>
          <p:cNvPr id="9" name="ZoneTexte 8"/>
          <p:cNvSpPr txBox="1"/>
          <p:nvPr/>
        </p:nvSpPr>
        <p:spPr>
          <a:xfrm>
            <a:off x="0" y="5072074"/>
            <a:ext cx="9144000" cy="1785104"/>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On représentera la "localisation temps-fréquence" d'un </a:t>
            </a:r>
            <a:r>
              <a:rPr lang="fr-FR" sz="2200" dirty="0" smtClean="0">
                <a:solidFill>
                  <a:srgbClr val="0070C0"/>
                </a:solidFill>
                <a:latin typeface="Times New Roman" pitchFamily="18" charset="0"/>
                <a:cs typeface="Times New Roman" pitchFamily="18" charset="0"/>
              </a:rPr>
              <a:t>atome </a:t>
            </a:r>
            <a:r>
              <a:rPr lang="fr-FR" sz="2200" dirty="0" smtClean="0">
                <a:solidFill>
                  <a:srgbClr val="0070C0"/>
                </a:solidFill>
                <a:latin typeface="Times New Roman" pitchFamily="18" charset="0"/>
                <a:cs typeface="Times New Roman" pitchFamily="18" charset="0"/>
              </a:rPr>
              <a:t>de </a:t>
            </a:r>
            <a:r>
              <a:rPr lang="fr-FR" sz="2200" dirty="0" smtClean="0">
                <a:solidFill>
                  <a:srgbClr val="0070C0"/>
                </a:solidFill>
                <a:latin typeface="Times New Roman" pitchFamily="18" charset="0"/>
                <a:cs typeface="Times New Roman" pitchFamily="18" charset="0"/>
              </a:rPr>
              <a:t>base (par exemple un détail dans un signal) </a:t>
            </a:r>
            <a:r>
              <a:rPr lang="fr-FR" sz="2200" dirty="0" smtClean="0">
                <a:solidFill>
                  <a:srgbClr val="0070C0"/>
                </a:solidFill>
                <a:latin typeface="Times New Roman" pitchFamily="18" charset="0"/>
                <a:cs typeface="Times New Roman" pitchFamily="18" charset="0"/>
              </a:rPr>
              <a:t>sous forme d'une </a:t>
            </a:r>
            <a:r>
              <a:rPr lang="fr-FR" sz="2200" i="1" dirty="0" smtClean="0">
                <a:solidFill>
                  <a:srgbClr val="0070C0"/>
                </a:solidFill>
                <a:latin typeface="Times New Roman" pitchFamily="18" charset="0"/>
                <a:cs typeface="Times New Roman" pitchFamily="18" charset="0"/>
              </a:rPr>
              <a:t>"</a:t>
            </a:r>
            <a:r>
              <a:rPr lang="fr-FR" sz="2200" b="1" i="1" dirty="0" smtClean="0">
                <a:solidFill>
                  <a:srgbClr val="C00000"/>
                </a:solidFill>
                <a:latin typeface="Times New Roman" pitchFamily="18" charset="0"/>
                <a:cs typeface="Times New Roman" pitchFamily="18" charset="0"/>
              </a:rPr>
              <a:t>boîte de Heisenberg</a:t>
            </a:r>
            <a:r>
              <a:rPr lang="fr-FR" sz="2200" i="1"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située dans le plan temps fréquence, qui est un rectangle de dimensions </a:t>
            </a:r>
            <a:r>
              <a:rPr lang="fr-FR" sz="2200" dirty="0" smtClean="0">
                <a:solidFill>
                  <a:srgbClr val="0070C0"/>
                </a:solidFill>
                <a:latin typeface="Times New Roman" pitchFamily="18" charset="0"/>
                <a:cs typeface="Times New Roman" pitchFamily="18" charset="0"/>
              </a:rPr>
              <a:t>égales aux deux résolutions </a:t>
            </a:r>
            <a:r>
              <a:rPr lang="fr-FR" sz="2200" dirty="0" smtClean="0">
                <a:solidFill>
                  <a:srgbClr val="0070C0"/>
                </a:solidFill>
                <a:latin typeface="Times New Roman" pitchFamily="18" charset="0"/>
                <a:cs typeface="Times New Roman" pitchFamily="18" charset="0"/>
              </a:rPr>
              <a:t>centré sur le point de coordonnées (centre temporel</a:t>
            </a:r>
            <a:r>
              <a:rPr lang="fr-FR" sz="2200" dirty="0" smtClean="0">
                <a:solidFill>
                  <a:srgbClr val="0070C0"/>
                </a:solidFill>
                <a:latin typeface="Times New Roman" pitchFamily="18" charset="0"/>
                <a:cs typeface="Times New Roman" pitchFamily="18" charset="0"/>
              </a:rPr>
              <a:t>, centre </a:t>
            </a:r>
            <a:r>
              <a:rPr lang="fr-FR" sz="2200" dirty="0" smtClean="0">
                <a:solidFill>
                  <a:srgbClr val="0070C0"/>
                </a:solidFill>
                <a:latin typeface="Times New Roman" pitchFamily="18" charset="0"/>
                <a:cs typeface="Times New Roman" pitchFamily="18" charset="0"/>
              </a:rPr>
              <a:t>fréquentiel</a:t>
            </a:r>
            <a:r>
              <a:rPr lang="fr-FR" sz="2200" dirty="0" smtClean="0">
                <a:solidFill>
                  <a:srgbClr val="0070C0"/>
                </a:solidFill>
                <a:latin typeface="Times New Roman" pitchFamily="18" charset="0"/>
                <a:cs typeface="Times New Roman" pitchFamily="18" charset="0"/>
              </a:rPr>
              <a:t>).</a:t>
            </a:r>
            <a:endParaRPr lang="fr-FR" sz="2200" dirty="0" smtClean="0">
              <a:solidFill>
                <a:srgbClr val="0070C0"/>
              </a:solidFill>
              <a:latin typeface="Times New Roman" pitchFamily="18" charset="0"/>
              <a:cs typeface="Times New Roman" pitchFamily="18" charset="0"/>
            </a:endParaRPr>
          </a:p>
        </p:txBody>
      </p:sp>
      <p:pic>
        <p:nvPicPr>
          <p:cNvPr id="67589" name="Picture 5"/>
          <p:cNvPicPr>
            <a:picLocks noChangeAspect="1" noChangeArrowheads="1"/>
          </p:cNvPicPr>
          <p:nvPr/>
        </p:nvPicPr>
        <p:blipFill>
          <a:blip r:embed="rId2"/>
          <a:srcRect/>
          <a:stretch>
            <a:fillRect/>
          </a:stretch>
        </p:blipFill>
        <p:spPr bwMode="auto">
          <a:xfrm>
            <a:off x="285720" y="1943100"/>
            <a:ext cx="3810000" cy="2971800"/>
          </a:xfrm>
          <a:prstGeom prst="rect">
            <a:avLst/>
          </a:prstGeom>
          <a:noFill/>
          <a:ln w="9525">
            <a:noFill/>
            <a:miter lim="800000"/>
            <a:headEnd/>
            <a:tailEnd/>
          </a:ln>
          <a:effectLst/>
        </p:spPr>
      </p:pic>
      <p:sp>
        <p:nvSpPr>
          <p:cNvPr id="11" name="ZoneTexte 10"/>
          <p:cNvSpPr txBox="1"/>
          <p:nvPr/>
        </p:nvSpPr>
        <p:spPr>
          <a:xfrm>
            <a:off x="4143372" y="2775892"/>
            <a:ext cx="5000628" cy="1938992"/>
          </a:xfrm>
          <a:prstGeom prst="rect">
            <a:avLst/>
          </a:prstGeom>
          <a:noFill/>
        </p:spPr>
        <p:txBody>
          <a:bodyPr wrap="square" rtlCol="0">
            <a:spAutoFit/>
          </a:bodyPr>
          <a:lstStyle/>
          <a:p>
            <a:pPr algn="just"/>
            <a:r>
              <a:rPr lang="fr-FR" sz="2000" i="1" dirty="0" smtClean="0">
                <a:solidFill>
                  <a:srgbClr val="C00000"/>
                </a:solidFill>
                <a:latin typeface="Times New Roman" pitchFamily="18" charset="0"/>
                <a:cs typeface="Times New Roman" pitchFamily="18" charset="0"/>
              </a:rPr>
              <a:t>Avec une transformée de Fourier à court terme on gardera la même résolution temporelle </a:t>
            </a:r>
            <a:r>
              <a:rPr lang="fr-FR" sz="2000" i="1" dirty="0" smtClean="0">
                <a:solidFill>
                  <a:srgbClr val="C00000"/>
                </a:solidFill>
                <a:latin typeface="Times New Roman" pitchFamily="18" charset="0"/>
                <a:cs typeface="Times New Roman" pitchFamily="18" charset="0"/>
                <a:sym typeface="Symbol"/>
              </a:rPr>
              <a:t></a:t>
            </a:r>
            <a:r>
              <a:rPr lang="fr-FR" sz="2000" i="1" baseline="-25000" dirty="0" smtClean="0">
                <a:solidFill>
                  <a:srgbClr val="C00000"/>
                </a:solidFill>
                <a:latin typeface="Times New Roman" pitchFamily="18" charset="0"/>
                <a:cs typeface="Times New Roman" pitchFamily="18" charset="0"/>
                <a:sym typeface="Symbol"/>
              </a:rPr>
              <a:t>t</a:t>
            </a:r>
            <a:r>
              <a:rPr lang="fr-FR" sz="2000" i="1" dirty="0" smtClean="0">
                <a:solidFill>
                  <a:srgbClr val="C00000"/>
                </a:solidFill>
                <a:latin typeface="Times New Roman" pitchFamily="18" charset="0"/>
                <a:cs typeface="Times New Roman" pitchFamily="18" charset="0"/>
                <a:sym typeface="Symbol"/>
              </a:rPr>
              <a:t> et fréquentielle </a:t>
            </a:r>
            <a:r>
              <a:rPr lang="fr-FR" sz="2000" i="1" baseline="-25000" dirty="0" smtClean="0">
                <a:solidFill>
                  <a:srgbClr val="C00000"/>
                </a:solidFill>
                <a:latin typeface="Times New Roman" pitchFamily="18" charset="0"/>
                <a:cs typeface="Times New Roman" pitchFamily="18" charset="0"/>
                <a:sym typeface="Symbol"/>
              </a:rPr>
              <a:t>f</a:t>
            </a:r>
            <a:r>
              <a:rPr lang="fr-FR" sz="2000" i="1" dirty="0" smtClean="0">
                <a:solidFill>
                  <a:srgbClr val="C00000"/>
                </a:solidFill>
                <a:latin typeface="Times New Roman" pitchFamily="18" charset="0"/>
                <a:cs typeface="Times New Roman" pitchFamily="18" charset="0"/>
                <a:sym typeface="Symbol"/>
              </a:rPr>
              <a:t> sur toute la durée du signal et pour localiser toutes les composantes fréquentielles quelles que soient leurs largeurs spectrales …..!</a:t>
            </a:r>
            <a:endParaRPr lang="fr-FR" sz="2000" i="1" dirty="0">
              <a:solidFill>
                <a:srgbClr val="C0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Différentes fenêtres peuvent être utilisées :</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fenêtre </a:t>
            </a:r>
            <a:r>
              <a:rPr lang="fr-FR" sz="2200" dirty="0" err="1" smtClean="0">
                <a:solidFill>
                  <a:srgbClr val="002060"/>
                </a:solidFill>
                <a:latin typeface="Times New Roman" pitchFamily="18" charset="0"/>
                <a:cs typeface="Times New Roman" pitchFamily="18" charset="0"/>
              </a:rPr>
              <a:t>rectagulaire</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fenêtre de </a:t>
            </a:r>
            <a:r>
              <a:rPr lang="fr-FR" sz="2200" dirty="0" err="1" smtClean="0">
                <a:solidFill>
                  <a:srgbClr val="002060"/>
                </a:solidFill>
                <a:latin typeface="Times New Roman" pitchFamily="18" charset="0"/>
                <a:cs typeface="Times New Roman" pitchFamily="18" charset="0"/>
              </a:rPr>
              <a:t>Hamming</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Fenêtre de </a:t>
            </a:r>
            <a:r>
              <a:rPr lang="fr-FR" sz="2200" dirty="0" err="1" smtClean="0">
                <a:solidFill>
                  <a:srgbClr val="002060"/>
                </a:solidFill>
                <a:latin typeface="Times New Roman" pitchFamily="18" charset="0"/>
                <a:cs typeface="Times New Roman" pitchFamily="18" charset="0"/>
              </a:rPr>
              <a:t>Hanning</a:t>
            </a:r>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Fenêtre de Bartlett</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a:t>
            </a:r>
            <a:r>
              <a:rPr lang="fr-FR" sz="2200" dirty="0" err="1" smtClean="0">
                <a:solidFill>
                  <a:srgbClr val="002060"/>
                </a:solidFill>
                <a:latin typeface="Times New Roman" pitchFamily="18" charset="0"/>
                <a:cs typeface="Times New Roman" pitchFamily="18" charset="0"/>
              </a:rPr>
              <a:t>etc</a:t>
            </a:r>
            <a:endParaRPr lang="fr-FR" sz="2200" dirty="0" smtClean="0">
              <a:solidFill>
                <a:srgbClr val="002060"/>
              </a:solidFill>
              <a:latin typeface="Times New Roman" pitchFamily="18" charset="0"/>
              <a:cs typeface="Times New Roman" pitchFamily="18" charset="0"/>
            </a:endParaRPr>
          </a:p>
          <a:p>
            <a:pPr lvl="1" algn="just">
              <a:buFont typeface="Wingdings" pitchFamily="2" charset="2"/>
              <a:buChar char="ü"/>
            </a:pPr>
            <a:endParaRPr lang="fr-FR" sz="2200" dirty="0" smtClean="0">
              <a:solidFill>
                <a:srgbClr val="002060"/>
              </a:solidFill>
              <a:latin typeface="Times New Roman" pitchFamily="18" charset="0"/>
              <a:cs typeface="Times New Roman" pitchFamily="18" charset="0"/>
            </a:endParaRPr>
          </a:p>
          <a:p>
            <a:pPr marL="0" lvl="1" algn="just"/>
            <a:r>
              <a:rPr lang="fr-FR" sz="2200" dirty="0" smtClean="0">
                <a:solidFill>
                  <a:srgbClr val="7030A0"/>
                </a:solidFill>
                <a:latin typeface="Times New Roman" pitchFamily="18" charset="0"/>
                <a:cs typeface="Times New Roman" pitchFamily="18" charset="0"/>
              </a:rPr>
              <a:t>Cependant, la TFTC présente aussi un inconvénient majeure à savoir la taille de la fenêtre est fixe. Evidemment, que nous pouvons la choisir, mais durant toute la durée de l’analyse du signal, la fenêtre gardera la même taille . Or un signal, souvent non stationnaire, peut présenter une variabilité qui évolue fortement dans le temps . Alors si on choisit  :</a:t>
            </a:r>
          </a:p>
          <a:p>
            <a:pPr marL="0" lvl="1" algn="just"/>
            <a:endParaRPr lang="fr-FR" sz="2200" dirty="0" smtClean="0">
              <a:solidFill>
                <a:srgbClr val="002060"/>
              </a:solidFill>
              <a:latin typeface="Times New Roman" pitchFamily="18" charset="0"/>
              <a:cs typeface="Times New Roman" pitchFamily="18" charset="0"/>
            </a:endParaRPr>
          </a:p>
          <a:p>
            <a:pPr marL="0" lvl="1" algn="just">
              <a:buFont typeface="Wingdings" pitchFamily="2" charset="2"/>
              <a:buChar char="q"/>
            </a:pPr>
            <a:r>
              <a:rPr lang="fr-FR" sz="2200" dirty="0" smtClean="0">
                <a:solidFill>
                  <a:srgbClr val="00206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fenêtre de taille faible nous allons favoriser les détails rapides du signal</a:t>
            </a:r>
          </a:p>
          <a:p>
            <a:pPr marL="0" lvl="1" algn="just">
              <a:buFont typeface="Wingdings" pitchFamily="2" charset="2"/>
              <a:buChar char="q"/>
            </a:pPr>
            <a:r>
              <a:rPr lang="fr-FR" sz="2200" dirty="0" smtClean="0">
                <a:solidFill>
                  <a:srgbClr val="00B050"/>
                </a:solidFill>
                <a:latin typeface="Times New Roman" pitchFamily="18" charset="0"/>
                <a:cs typeface="Times New Roman" pitchFamily="18" charset="0"/>
              </a:rPr>
              <a:t>dans le cas contraire nous n’allons plus pouvoir localiser dans le temps ces mêmes détails rapides.</a:t>
            </a:r>
          </a:p>
          <a:p>
            <a:pPr marL="0" lvl="1" algn="just">
              <a:buFont typeface="Wingdings" pitchFamily="2" charset="2"/>
              <a:buChar char="q"/>
            </a:pPr>
            <a:endParaRPr lang="fr-FR" sz="2200" dirty="0" smtClean="0">
              <a:solidFill>
                <a:srgbClr val="002060"/>
              </a:solidFill>
              <a:latin typeface="Times New Roman" pitchFamily="18" charset="0"/>
              <a:cs typeface="Times New Roman" pitchFamily="18" charset="0"/>
            </a:endParaRPr>
          </a:p>
          <a:p>
            <a:pPr marL="0" lvl="1" algn="just"/>
            <a:r>
              <a:rPr lang="fr-FR" sz="2200" b="1" dirty="0" smtClean="0">
                <a:solidFill>
                  <a:srgbClr val="FF0000"/>
                </a:solidFill>
                <a:latin typeface="Times New Roman" pitchFamily="18" charset="0"/>
                <a:cs typeface="Times New Roman" pitchFamily="18" charset="0"/>
              </a:rPr>
              <a:t>La solution est de choisir une fenêtre de taille variable</a:t>
            </a:r>
            <a:endParaRPr lang="fr-FR" sz="2200" b="1" dirty="0" smtClean="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12</a:t>
            </a:fld>
            <a:endParaRPr lang="fr-FR"/>
          </a:p>
        </p:txBody>
      </p:sp>
      <p:pic>
        <p:nvPicPr>
          <p:cNvPr id="68610" name="Picture 2"/>
          <p:cNvPicPr>
            <a:picLocks noChangeAspect="1" noChangeArrowheads="1"/>
          </p:cNvPicPr>
          <p:nvPr/>
        </p:nvPicPr>
        <p:blipFill>
          <a:blip r:embed="rId2"/>
          <a:srcRect/>
          <a:stretch>
            <a:fillRect/>
          </a:stretch>
        </p:blipFill>
        <p:spPr bwMode="auto">
          <a:xfrm>
            <a:off x="4714876" y="2115016"/>
            <a:ext cx="4429124" cy="36000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71407" y="2115016"/>
            <a:ext cx="4429155" cy="3600000"/>
          </a:xfrm>
          <a:prstGeom prst="rect">
            <a:avLst/>
          </a:prstGeom>
          <a:noFill/>
          <a:ln w="9525">
            <a:noFill/>
            <a:miter lim="800000"/>
            <a:headEnd/>
            <a:tailEnd/>
          </a:ln>
          <a:effectLst/>
        </p:spPr>
      </p:pic>
      <p:sp>
        <p:nvSpPr>
          <p:cNvPr id="7" name="ZoneTexte 6"/>
          <p:cNvSpPr txBox="1"/>
          <p:nvPr/>
        </p:nvSpPr>
        <p:spPr>
          <a:xfrm>
            <a:off x="0" y="642918"/>
            <a:ext cx="9144000" cy="400110"/>
          </a:xfrm>
          <a:prstGeom prst="rect">
            <a:avLst/>
          </a:prstGeom>
          <a:noFill/>
        </p:spPr>
        <p:txBody>
          <a:bodyPr wrap="square" rtlCol="0">
            <a:spAutoFit/>
          </a:bodyPr>
          <a:lstStyle/>
          <a:p>
            <a:pPr algn="ctr"/>
            <a:r>
              <a:rPr lang="fr-FR" sz="2000" b="1" dirty="0" smtClean="0">
                <a:solidFill>
                  <a:srgbClr val="002060"/>
                </a:solidFill>
              </a:rPr>
              <a:t>FENETRE DE TAILLE FIXE    vs     FENETRE DE TAILLE VARIABLE</a:t>
            </a:r>
            <a:endParaRPr lang="fr-FR" sz="2000" b="1" dirty="0">
              <a:solidFill>
                <a:srgbClr val="002060"/>
              </a:solidFill>
            </a:endParaRPr>
          </a:p>
        </p:txBody>
      </p:sp>
      <p:sp>
        <p:nvSpPr>
          <p:cNvPr id="8" name="ZoneTexte 7"/>
          <p:cNvSpPr txBox="1"/>
          <p:nvPr/>
        </p:nvSpPr>
        <p:spPr>
          <a:xfrm>
            <a:off x="0" y="1142984"/>
            <a:ext cx="9144000" cy="707886"/>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Pour mieux expliquer la différence entre une taille fixe et une taille variable de la fenêtre d’analyse, reprenons le principe des  </a:t>
            </a:r>
            <a:r>
              <a:rPr lang="fr-FR" sz="2000" b="1" i="1" dirty="0" smtClean="0">
                <a:solidFill>
                  <a:srgbClr val="FF0000"/>
                </a:solidFill>
                <a:latin typeface="Times New Roman" pitchFamily="18" charset="0"/>
                <a:cs typeface="Times New Roman" pitchFamily="18" charset="0"/>
              </a:rPr>
              <a:t>boîtes </a:t>
            </a:r>
            <a:r>
              <a:rPr lang="fr-FR" sz="2000" b="1" i="1" dirty="0" smtClean="0">
                <a:solidFill>
                  <a:srgbClr val="FF0000"/>
                </a:solidFill>
                <a:latin typeface="Times New Roman" pitchFamily="18" charset="0"/>
                <a:cs typeface="Times New Roman" pitchFamily="18" charset="0"/>
              </a:rPr>
              <a:t>de </a:t>
            </a:r>
            <a:r>
              <a:rPr lang="fr-FR" sz="2000" b="1" i="1" dirty="0" smtClean="0">
                <a:solidFill>
                  <a:srgbClr val="FF0000"/>
                </a:solidFill>
                <a:latin typeface="Times New Roman" pitchFamily="18" charset="0"/>
                <a:cs typeface="Times New Roman" pitchFamily="18" charset="0"/>
              </a:rPr>
              <a:t>Heisenberg </a:t>
            </a:r>
            <a:r>
              <a:rPr lang="fr-FR" sz="2000" dirty="0" smtClean="0">
                <a:solidFill>
                  <a:srgbClr val="002060"/>
                </a:solidFill>
                <a:latin typeface="Times New Roman" pitchFamily="18" charset="0"/>
                <a:cs typeface="Times New Roman" pitchFamily="18" charset="0"/>
              </a:rPr>
              <a:t>pour les deux cas:</a:t>
            </a:r>
            <a:endParaRPr lang="fr-FR" sz="2000" dirty="0">
              <a:solidFill>
                <a:srgbClr val="002060"/>
              </a:solidFill>
              <a:latin typeface="Times New Roman" pitchFamily="18" charset="0"/>
              <a:cs typeface="Times New Roman" pitchFamily="18" charset="0"/>
            </a:endParaRPr>
          </a:p>
        </p:txBody>
      </p:sp>
      <p:sp>
        <p:nvSpPr>
          <p:cNvPr id="9" name="ZoneTexte 8"/>
          <p:cNvSpPr txBox="1"/>
          <p:nvPr/>
        </p:nvSpPr>
        <p:spPr>
          <a:xfrm>
            <a:off x="214282" y="5857892"/>
            <a:ext cx="4429156" cy="584775"/>
          </a:xfrm>
          <a:prstGeom prst="rect">
            <a:avLst/>
          </a:prstGeom>
          <a:noFill/>
        </p:spPr>
        <p:txBody>
          <a:bodyPr wrap="square" rtlCol="0">
            <a:spAutoFit/>
          </a:bodyPr>
          <a:lstStyle/>
          <a:p>
            <a:pPr algn="ctr"/>
            <a:r>
              <a:rPr lang="fr-FR" sz="1600" b="1" dirty="0" smtClean="0">
                <a:solidFill>
                  <a:srgbClr val="C00000"/>
                </a:solidFill>
                <a:latin typeface="Times New Roman" pitchFamily="18" charset="0"/>
                <a:cs typeface="Times New Roman" pitchFamily="18" charset="0"/>
              </a:rPr>
              <a:t>CAS DE LA TRANSFORMEE DE FOURIER A COURT TERME</a:t>
            </a:r>
            <a:endParaRPr lang="fr-FR" sz="1600" b="1" dirty="0">
              <a:solidFill>
                <a:srgbClr val="C00000"/>
              </a:solidFill>
              <a:latin typeface="Times New Roman" pitchFamily="18" charset="0"/>
              <a:cs typeface="Times New Roman" pitchFamily="18" charset="0"/>
            </a:endParaRPr>
          </a:p>
        </p:txBody>
      </p:sp>
      <p:sp>
        <p:nvSpPr>
          <p:cNvPr id="10" name="ZoneTexte 9"/>
          <p:cNvSpPr txBox="1"/>
          <p:nvPr/>
        </p:nvSpPr>
        <p:spPr>
          <a:xfrm>
            <a:off x="4714876" y="5845750"/>
            <a:ext cx="4429156" cy="584775"/>
          </a:xfrm>
          <a:prstGeom prst="rect">
            <a:avLst/>
          </a:prstGeom>
          <a:noFill/>
        </p:spPr>
        <p:txBody>
          <a:bodyPr wrap="square" rtlCol="0">
            <a:spAutoFit/>
          </a:bodyPr>
          <a:lstStyle/>
          <a:p>
            <a:pPr algn="ctr"/>
            <a:r>
              <a:rPr lang="fr-FR" sz="1600" b="1" dirty="0" smtClean="0">
                <a:solidFill>
                  <a:srgbClr val="C00000"/>
                </a:solidFill>
                <a:latin typeface="Times New Roman" pitchFamily="18" charset="0"/>
                <a:cs typeface="Times New Roman" pitchFamily="18" charset="0"/>
              </a:rPr>
              <a:t>CAS DE LA TRANSFORMEE EN ONDELETTES</a:t>
            </a:r>
            <a:endParaRPr lang="fr-FR" sz="1600" b="1" dirty="0">
              <a:solidFill>
                <a:srgbClr val="C0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CONTINUES</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pour toutes les transformations, il s’agit dans de projeter un signal ou une fonction à analyser, représenté initialement dans un domaine direct (par exemple le domaine temporel), dans un autre domaine dit ‘’domaine transformé’’ en utilisant une base de fonctions élémentaires souvent orthogonales  (dans les cas des ondelettes nous pouvons utiliser des fonctions </a:t>
            </a:r>
            <a:r>
              <a:rPr lang="fr-FR" sz="2200" dirty="0" err="1" smtClean="0">
                <a:solidFill>
                  <a:srgbClr val="002060"/>
                </a:solidFill>
                <a:latin typeface="Times New Roman" pitchFamily="18" charset="0"/>
                <a:cs typeface="Times New Roman" pitchFamily="18" charset="0"/>
              </a:rPr>
              <a:t>biorthogonales</a:t>
            </a:r>
            <a:r>
              <a:rPr lang="fr-FR" sz="2200" dirty="0" smtClean="0">
                <a:solidFill>
                  <a:srgbClr val="002060"/>
                </a:solidFill>
                <a:latin typeface="Times New Roman" pitchFamily="18" charset="0"/>
                <a:cs typeface="Times New Roman" pitchFamily="18" charset="0"/>
              </a:rPr>
              <a:t>). Cette base de fonctions va fournir le noyau de la transformation (</a:t>
            </a:r>
            <a:r>
              <a:rPr lang="fr-FR" sz="2200" dirty="0" err="1" smtClean="0">
                <a:solidFill>
                  <a:srgbClr val="002060"/>
                </a:solidFill>
                <a:latin typeface="Times New Roman" pitchFamily="18" charset="0"/>
                <a:cs typeface="Times New Roman" pitchFamily="18" charset="0"/>
              </a:rPr>
              <a:t>Transform</a:t>
            </a:r>
            <a:r>
              <a:rPr lang="fr-FR" sz="2200" dirty="0" smtClean="0">
                <a:solidFill>
                  <a:srgbClr val="002060"/>
                </a:solidFill>
                <a:latin typeface="Times New Roman" pitchFamily="18" charset="0"/>
                <a:cs typeface="Times New Roman" pitchFamily="18" charset="0"/>
              </a:rPr>
              <a:t> </a:t>
            </a:r>
            <a:r>
              <a:rPr lang="fr-FR" sz="2200" dirty="0" err="1" smtClean="0">
                <a:solidFill>
                  <a:srgbClr val="002060"/>
                </a:solidFill>
                <a:latin typeface="Times New Roman" pitchFamily="18" charset="0"/>
                <a:cs typeface="Times New Roman" pitchFamily="18" charset="0"/>
              </a:rPr>
              <a:t>Kernel</a:t>
            </a:r>
            <a:r>
              <a:rPr lang="fr-FR" sz="2200" dirty="0" smtClean="0">
                <a:solidFill>
                  <a:srgbClr val="00206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smtClean="0">
                <a:solidFill>
                  <a:srgbClr val="7030A0"/>
                </a:solidFill>
                <a:latin typeface="Times New Roman" pitchFamily="18" charset="0"/>
                <a:cs typeface="Times New Roman" pitchFamily="18" charset="0"/>
              </a:rPr>
              <a:t>Transformation directe</a:t>
            </a: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smtClean="0">
                <a:solidFill>
                  <a:srgbClr val="00B050"/>
                </a:solidFill>
                <a:latin typeface="Times New Roman" pitchFamily="18" charset="0"/>
                <a:cs typeface="Times New Roman" pitchFamily="18" charset="0"/>
              </a:rPr>
              <a:t>Transformation inverse</a:t>
            </a: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smtClean="0">
              <a:solidFill>
                <a:srgbClr val="002060"/>
              </a:solidFill>
              <a:latin typeface="Times New Roman" pitchFamily="18" charset="0"/>
              <a:cs typeface="Times New Roman" pitchFamily="18" charset="0"/>
            </a:endParaRPr>
          </a:p>
          <a:p>
            <a:pPr marL="457200" indent="-457200" algn="just"/>
            <a:r>
              <a:rPr lang="fr-FR" sz="2200" dirty="0" smtClean="0">
                <a:solidFill>
                  <a:srgbClr val="00B0F0"/>
                </a:solidFill>
                <a:latin typeface="Times New Roman" pitchFamily="18" charset="0"/>
                <a:cs typeface="Times New Roman" pitchFamily="18" charset="0"/>
                <a:sym typeface="Symbol"/>
              </a:rPr>
              <a:t>Où (</a:t>
            </a:r>
            <a:r>
              <a:rPr lang="fr-FR" sz="2200" dirty="0" err="1" smtClean="0">
                <a:solidFill>
                  <a:srgbClr val="00B0F0"/>
                </a:solidFill>
                <a:latin typeface="Times New Roman" pitchFamily="18" charset="0"/>
                <a:cs typeface="Times New Roman" pitchFamily="18" charset="0"/>
                <a:sym typeface="Symbol"/>
              </a:rPr>
              <a:t>f,t</a:t>
            </a:r>
            <a:r>
              <a:rPr lang="fr-FR" sz="2200" dirty="0" smtClean="0">
                <a:solidFill>
                  <a:srgbClr val="00B0F0"/>
                </a:solidFill>
                <a:latin typeface="Times New Roman" pitchFamily="18" charset="0"/>
                <a:cs typeface="Times New Roman" pitchFamily="18" charset="0"/>
                <a:sym typeface="Symbol"/>
              </a:rPr>
              <a:t>) : le noyau de la transformation</a:t>
            </a:r>
            <a:endParaRPr lang="fr-FR" sz="2200" dirty="0" smtClean="0">
              <a:solidFill>
                <a:srgbClr val="00B0F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279622" y="3214686"/>
          <a:ext cx="3506956" cy="642942"/>
        </p:xfrm>
        <a:graphic>
          <a:graphicData uri="http://schemas.openxmlformats.org/presentationml/2006/ole">
            <p:oleObj spid="_x0000_s125954" name="Équation" r:id="rId3" imgW="1523880" imgH="279360" progId="Equation.3">
              <p:embed/>
            </p:oleObj>
          </a:graphicData>
        </a:graphic>
      </p:graphicFrame>
      <p:graphicFrame>
        <p:nvGraphicFramePr>
          <p:cNvPr id="56323" name="Object 3"/>
          <p:cNvGraphicFramePr>
            <a:graphicFrameLocks noChangeAspect="1"/>
          </p:cNvGraphicFramePr>
          <p:nvPr/>
        </p:nvGraphicFramePr>
        <p:xfrm>
          <a:off x="3409966" y="4286260"/>
          <a:ext cx="3448050" cy="642938"/>
        </p:xfrm>
        <a:graphic>
          <a:graphicData uri="http://schemas.openxmlformats.org/presentationml/2006/ole">
            <p:oleObj spid="_x0000_s125955" name="Équation" r:id="rId4" imgW="1498320" imgH="279360" progId="Equation.3">
              <p:embed/>
            </p:oleObj>
          </a:graphicData>
        </a:graphic>
      </p:graphicFrame>
      <p:sp>
        <p:nvSpPr>
          <p:cNvPr id="6" name="Espace réservé du numéro de diapositive 5"/>
          <p:cNvSpPr>
            <a:spLocks noGrp="1"/>
          </p:cNvSpPr>
          <p:nvPr>
            <p:ph type="sldNum" sz="quarter" idx="12"/>
          </p:nvPr>
        </p:nvSpPr>
        <p:spPr/>
        <p:txBody>
          <a:bodyPr/>
          <a:lstStyle/>
          <a:p>
            <a:fld id="{2D849293-9FFB-455D-8E04-D5321DD3C202}"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9144000" cy="6617196"/>
          </a:xfrm>
          <a:prstGeom prst="rect">
            <a:avLst/>
          </a:prstGeom>
          <a:noFill/>
        </p:spPr>
        <p:txBody>
          <a:bodyPr wrap="square" rtlCol="0">
            <a:spAutoFit/>
          </a:bodyPr>
          <a:lstStyle/>
          <a:p>
            <a:pPr lvl="0" algn="just"/>
            <a:r>
              <a:rPr lang="fr-FR" sz="2200" dirty="0" smtClean="0">
                <a:solidFill>
                  <a:srgbClr val="002060"/>
                </a:solidFill>
                <a:latin typeface="Times New Roman" pitchFamily="18" charset="0"/>
                <a:cs typeface="Times New Roman" pitchFamily="18" charset="0"/>
              </a:rPr>
              <a:t>La famille des ondelettes </a:t>
            </a:r>
            <a:r>
              <a:rPr lang="fr-FR" sz="2200" dirty="0" smtClean="0">
                <a:solidFill>
                  <a:srgbClr val="002060"/>
                </a:solidFill>
                <a:latin typeface="Times New Roman" pitchFamily="18" charset="0"/>
                <a:cs typeface="Times New Roman" pitchFamily="18" charset="0"/>
              </a:rPr>
              <a:t>est obtenue à partir d’une ondelette mère notée </a:t>
            </a:r>
            <a:r>
              <a:rPr lang="fr-FR" sz="2200" dirty="0" smtClean="0">
                <a:solidFill>
                  <a:srgbClr val="002060"/>
                </a:solidFill>
                <a:latin typeface="Times New Roman" pitchFamily="18" charset="0"/>
                <a:cs typeface="Times New Roman" pitchFamily="18" charset="0"/>
                <a:sym typeface="Symbol"/>
              </a:rPr>
              <a:t></a:t>
            </a:r>
            <a:r>
              <a:rPr lang="fr-FR" sz="2200" baseline="-25000" dirty="0" err="1" smtClean="0">
                <a:solidFill>
                  <a:srgbClr val="002060"/>
                </a:solidFill>
                <a:latin typeface="Times New Roman" pitchFamily="18" charset="0"/>
                <a:cs typeface="Times New Roman" pitchFamily="18" charset="0"/>
                <a:sym typeface="Symbol"/>
              </a:rPr>
              <a:t>a,b</a:t>
            </a:r>
            <a:r>
              <a:rPr lang="fr-FR" sz="2200" dirty="0" smtClean="0">
                <a:solidFill>
                  <a:srgbClr val="002060"/>
                </a:solidFill>
                <a:latin typeface="Times New Roman" pitchFamily="18" charset="0"/>
                <a:cs typeface="Times New Roman" pitchFamily="18" charset="0"/>
                <a:sym typeface="Symbol"/>
              </a:rPr>
              <a:t>(t) (a=b=1 pour l’ondelette mère) </a:t>
            </a:r>
            <a:r>
              <a:rPr lang="fr-FR" sz="2200" dirty="0" smtClean="0">
                <a:solidFill>
                  <a:srgbClr val="002060"/>
                </a:solidFill>
                <a:latin typeface="Times New Roman" pitchFamily="18" charset="0"/>
                <a:cs typeface="Times New Roman" pitchFamily="18" charset="0"/>
              </a:rPr>
              <a:t>par dilatation-translation (en variant a et b). Cette ondelette mère </a:t>
            </a:r>
            <a:r>
              <a:rPr lang="fr-FR" sz="2200" dirty="0" smtClean="0">
                <a:solidFill>
                  <a:srgbClr val="002060"/>
                </a:solidFill>
                <a:latin typeface="Times New Roman" pitchFamily="18" charset="0"/>
                <a:cs typeface="Times New Roman" pitchFamily="18" charset="0"/>
              </a:rPr>
              <a:t>est </a:t>
            </a:r>
            <a:r>
              <a:rPr lang="fr-FR" sz="2200" dirty="0" smtClean="0">
                <a:solidFill>
                  <a:srgbClr val="002060"/>
                </a:solidFill>
                <a:latin typeface="Times New Roman" pitchFamily="18" charset="0"/>
                <a:cs typeface="Times New Roman" pitchFamily="18" charset="0"/>
              </a:rPr>
              <a:t>sous </a:t>
            </a:r>
            <a:r>
              <a:rPr lang="fr-FR" sz="2200" dirty="0" smtClean="0">
                <a:solidFill>
                  <a:srgbClr val="002060"/>
                </a:solidFill>
                <a:latin typeface="Times New Roman" pitchFamily="18" charset="0"/>
                <a:cs typeface="Times New Roman" pitchFamily="18" charset="0"/>
              </a:rPr>
              <a:t>la forme:</a:t>
            </a:r>
            <a:r>
              <a:rPr lang="fr-FR" sz="2200" b="1" dirty="0" smtClean="0">
                <a:solidFill>
                  <a:srgbClr val="002060"/>
                </a:solidFill>
                <a:latin typeface="Times New Roman" pitchFamily="18" charset="0"/>
                <a:cs typeface="Times New Roman" pitchFamily="18" charset="0"/>
              </a:rPr>
              <a:t> </a:t>
            </a:r>
          </a:p>
          <a:p>
            <a:pPr lvl="0" algn="ctr"/>
            <a:r>
              <a:rPr lang="fr-FR" sz="2200" dirty="0" smtClean="0">
                <a:solidFill>
                  <a:srgbClr val="002060"/>
                </a:solidFill>
                <a:latin typeface="Times New Roman" pitchFamily="18" charset="0"/>
                <a:cs typeface="Times New Roman" pitchFamily="18" charset="0"/>
              </a:rPr>
              <a:t>                      où</a:t>
            </a:r>
            <a:endParaRPr lang="fr-FR" sz="2200" dirty="0">
              <a:solidFill>
                <a:srgbClr val="002060"/>
              </a:solidFill>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lgn="just"/>
            <a:endParaRPr lang="fr-FR" sz="2200" dirty="0" smtClean="0">
              <a:solidFill>
                <a:srgbClr val="7030A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Les </a:t>
            </a:r>
            <a:r>
              <a:rPr lang="fr-FR" sz="2200" dirty="0" smtClean="0">
                <a:solidFill>
                  <a:srgbClr val="7030A0"/>
                </a:solidFill>
                <a:latin typeface="Times New Roman" pitchFamily="18" charset="0"/>
                <a:cs typeface="Times New Roman" pitchFamily="18" charset="0"/>
              </a:rPr>
              <a:t>coefficients d'ondelettes ( ) dépendant de deux paramètres </a:t>
            </a:r>
            <a:r>
              <a:rPr lang="fr-FR" sz="2200" i="1" dirty="0" smtClean="0">
                <a:solidFill>
                  <a:srgbClr val="7030A0"/>
                </a:solidFill>
                <a:latin typeface="Times New Roman" pitchFamily="18" charset="0"/>
                <a:cs typeface="Times New Roman" pitchFamily="18" charset="0"/>
              </a:rPr>
              <a:t>a</a:t>
            </a:r>
            <a:r>
              <a:rPr lang="fr-FR" sz="2200" dirty="0" smtClean="0">
                <a:solidFill>
                  <a:srgbClr val="7030A0"/>
                </a:solidFill>
                <a:latin typeface="Times New Roman" pitchFamily="18" charset="0"/>
                <a:cs typeface="Times New Roman" pitchFamily="18" charset="0"/>
              </a:rPr>
              <a:t> et </a:t>
            </a:r>
            <a:r>
              <a:rPr lang="fr-FR" sz="2200" i="1" dirty="0" smtClean="0">
                <a:solidFill>
                  <a:srgbClr val="7030A0"/>
                </a:solidFill>
                <a:latin typeface="Times New Roman" pitchFamily="18" charset="0"/>
                <a:cs typeface="Times New Roman" pitchFamily="18" charset="0"/>
              </a:rPr>
              <a:t>b</a:t>
            </a:r>
            <a:r>
              <a:rPr lang="fr-FR" sz="2200" dirty="0" smtClean="0">
                <a:solidFill>
                  <a:srgbClr val="7030A0"/>
                </a:solidFill>
                <a:latin typeface="Times New Roman" pitchFamily="18" charset="0"/>
                <a:cs typeface="Times New Roman" pitchFamily="18" charset="0"/>
              </a:rPr>
              <a:t> : </a:t>
            </a:r>
            <a:r>
              <a:rPr lang="fr-FR" sz="2200" i="1" dirty="0" smtClean="0">
                <a:solidFill>
                  <a:srgbClr val="7030A0"/>
                </a:solidFill>
                <a:latin typeface="Times New Roman" pitchFamily="18" charset="0"/>
                <a:cs typeface="Times New Roman" pitchFamily="18" charset="0"/>
              </a:rPr>
              <a:t>a</a:t>
            </a:r>
            <a:r>
              <a:rPr lang="fr-FR" sz="2200" dirty="0" smtClean="0">
                <a:solidFill>
                  <a:srgbClr val="7030A0"/>
                </a:solidFill>
                <a:latin typeface="Times New Roman" pitchFamily="18" charset="0"/>
                <a:cs typeface="Times New Roman" pitchFamily="18" charset="0"/>
              </a:rPr>
              <a:t> étant le facteur d'échelle et </a:t>
            </a:r>
            <a:r>
              <a:rPr lang="fr-FR" sz="2200" i="1" dirty="0" smtClean="0">
                <a:solidFill>
                  <a:srgbClr val="7030A0"/>
                </a:solidFill>
                <a:latin typeface="Times New Roman" pitchFamily="18" charset="0"/>
                <a:cs typeface="Times New Roman" pitchFamily="18" charset="0"/>
              </a:rPr>
              <a:t>b</a:t>
            </a:r>
            <a:r>
              <a:rPr lang="fr-FR" sz="2200" dirty="0" smtClean="0">
                <a:solidFill>
                  <a:srgbClr val="7030A0"/>
                </a:solidFill>
                <a:latin typeface="Times New Roman" pitchFamily="18" charset="0"/>
                <a:cs typeface="Times New Roman" pitchFamily="18" charset="0"/>
              </a:rPr>
              <a:t> le facteur de translation. </a:t>
            </a:r>
          </a:p>
          <a:p>
            <a:pPr algn="just"/>
            <a:endParaRPr lang="fr-FR" sz="2200" dirty="0" smtClean="0">
              <a:solidFill>
                <a:srgbClr val="002060"/>
              </a:solidFill>
              <a:latin typeface="Times New Roman" pitchFamily="18" charset="0"/>
              <a:cs typeface="Times New Roman" pitchFamily="18" charset="0"/>
            </a:endParaRPr>
          </a:p>
          <a:p>
            <a:pPr algn="just"/>
            <a:r>
              <a:rPr lang="fr-FR" sz="2200" b="1" dirty="0" smtClean="0">
                <a:solidFill>
                  <a:srgbClr val="C00000"/>
                </a:solidFill>
                <a:latin typeface="Times New Roman" pitchFamily="18" charset="0"/>
                <a:cs typeface="Times New Roman" pitchFamily="18" charset="0"/>
              </a:rPr>
              <a:t>Toutes ondelettes générées ont la même énergie que l’ondelette mère.</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La </a:t>
            </a:r>
            <a:r>
              <a:rPr lang="fr-FR" sz="2200" dirty="0">
                <a:solidFill>
                  <a:srgbClr val="002060"/>
                </a:solidFill>
                <a:latin typeface="Times New Roman" pitchFamily="18" charset="0"/>
                <a:cs typeface="Times New Roman" pitchFamily="18" charset="0"/>
              </a:rPr>
              <a:t>transformée en ondelettes </a:t>
            </a:r>
            <a:r>
              <a:rPr lang="fr-FR" sz="2200" dirty="0" smtClean="0">
                <a:solidFill>
                  <a:srgbClr val="002060"/>
                </a:solidFill>
                <a:latin typeface="Times New Roman" pitchFamily="18" charset="0"/>
                <a:cs typeface="Times New Roman" pitchFamily="18" charset="0"/>
              </a:rPr>
              <a:t> (TO) d’un </a:t>
            </a:r>
            <a:r>
              <a:rPr lang="fr-FR" sz="2200" dirty="0">
                <a:solidFill>
                  <a:srgbClr val="002060"/>
                </a:solidFill>
                <a:latin typeface="Times New Roman" pitchFamily="18" charset="0"/>
                <a:cs typeface="Times New Roman" pitchFamily="18" charset="0"/>
              </a:rPr>
              <a:t>signal </a:t>
            </a:r>
            <a:r>
              <a:rPr lang="fr-FR" sz="2200" i="1" dirty="0">
                <a:solidFill>
                  <a:srgbClr val="002060"/>
                </a:solidFill>
                <a:latin typeface="Times New Roman" pitchFamily="18" charset="0"/>
                <a:cs typeface="Times New Roman" pitchFamily="18" charset="0"/>
              </a:rPr>
              <a:t>x</a:t>
            </a:r>
            <a:r>
              <a:rPr lang="fr-FR" sz="2200" dirty="0">
                <a:solidFill>
                  <a:srgbClr val="002060"/>
                </a:solidFill>
                <a:latin typeface="Times New Roman" pitchFamily="18" charset="0"/>
                <a:cs typeface="Times New Roman" pitchFamily="18" charset="0"/>
              </a:rPr>
              <a:t>(</a:t>
            </a:r>
            <a:r>
              <a:rPr lang="fr-FR" sz="2200" i="1" dirty="0">
                <a:solidFill>
                  <a:srgbClr val="002060"/>
                </a:solidFill>
                <a:latin typeface="Times New Roman" pitchFamily="18" charset="0"/>
                <a:cs typeface="Times New Roman" pitchFamily="18" charset="0"/>
              </a:rPr>
              <a:t>t</a:t>
            </a:r>
            <a:r>
              <a:rPr lang="fr-FR" sz="2200" dirty="0">
                <a:solidFill>
                  <a:srgbClr val="002060"/>
                </a:solidFill>
                <a:latin typeface="Times New Roman" pitchFamily="18" charset="0"/>
                <a:cs typeface="Times New Roman" pitchFamily="18" charset="0"/>
              </a:rPr>
              <a:t>) peut </a:t>
            </a:r>
            <a:r>
              <a:rPr lang="fr-FR" sz="2200" dirty="0" smtClean="0">
                <a:solidFill>
                  <a:srgbClr val="002060"/>
                </a:solidFill>
                <a:latin typeface="Times New Roman" pitchFamily="18" charset="0"/>
                <a:cs typeface="Times New Roman" pitchFamily="18" charset="0"/>
              </a:rPr>
              <a:t>donc être </a:t>
            </a:r>
            <a:r>
              <a:rPr lang="fr-FR" sz="2200" dirty="0">
                <a:solidFill>
                  <a:srgbClr val="002060"/>
                </a:solidFill>
                <a:latin typeface="Times New Roman" pitchFamily="18" charset="0"/>
                <a:cs typeface="Times New Roman" pitchFamily="18" charset="0"/>
              </a:rPr>
              <a:t>définie comme la projection sur la base </a:t>
            </a:r>
            <a:r>
              <a:rPr lang="fr-FR" sz="2200" dirty="0" smtClean="0">
                <a:solidFill>
                  <a:srgbClr val="002060"/>
                </a:solidFill>
                <a:latin typeface="Times New Roman" pitchFamily="18" charset="0"/>
                <a:cs typeface="Times New Roman" pitchFamily="18" charset="0"/>
              </a:rPr>
              <a:t>de ces </a:t>
            </a:r>
            <a:r>
              <a:rPr lang="fr-FR" sz="2200" dirty="0">
                <a:solidFill>
                  <a:srgbClr val="002060"/>
                </a:solidFill>
                <a:latin typeface="Times New Roman" pitchFamily="18" charset="0"/>
                <a:cs typeface="Times New Roman" pitchFamily="18" charset="0"/>
              </a:rPr>
              <a:t>fonctions </a:t>
            </a:r>
            <a:r>
              <a:rPr lang="fr-FR" sz="2200" dirty="0" smtClean="0">
                <a:solidFill>
                  <a:srgbClr val="002060"/>
                </a:solidFill>
                <a:latin typeface="Times New Roman" pitchFamily="18" charset="0"/>
                <a:cs typeface="Times New Roman" pitchFamily="18" charset="0"/>
              </a:rPr>
              <a:t>ondelettes</a:t>
            </a:r>
            <a:r>
              <a:rPr lang="fr-FR" sz="2200" dirty="0" smtClean="0">
                <a:solidFill>
                  <a:srgbClr val="002060"/>
                </a:solidFill>
                <a:latin typeface="Times New Roman" pitchFamily="18" charset="0"/>
                <a:cs typeface="Times New Roman" pitchFamily="18" charset="0"/>
              </a:rPr>
              <a:t>:</a:t>
            </a:r>
            <a:endParaRPr lang="fr-FR" sz="2200" dirty="0" smtClean="0">
              <a:solidFill>
                <a:srgbClr val="002060"/>
              </a:solidFill>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r>
              <a:rPr lang="fr-FR" sz="2000" dirty="0">
                <a:solidFill>
                  <a:srgbClr val="002060"/>
                </a:solidFill>
                <a:latin typeface="Times New Roman" pitchFamily="18" charset="0"/>
                <a:cs typeface="Times New Roman" pitchFamily="18" charset="0"/>
              </a:rPr>
              <a:t>	</a:t>
            </a:r>
            <a:r>
              <a:rPr lang="fr-FR" sz="2000" dirty="0">
                <a:latin typeface="Times New Roman" pitchFamily="18" charset="0"/>
                <a:cs typeface="Times New Roman" pitchFamily="18" charset="0"/>
              </a:rPr>
              <a:t>		</a:t>
            </a:r>
          </a:p>
          <a:p>
            <a:endParaRPr lang="fr-FR" sz="2000" dirty="0" smtClean="0">
              <a:solidFill>
                <a:srgbClr val="7030A0"/>
              </a:solidFill>
              <a:latin typeface="Times New Roman" pitchFamily="18" charset="0"/>
              <a:cs typeface="Times New Roman" pitchFamily="18" charset="0"/>
            </a:endParaRPr>
          </a:p>
          <a:p>
            <a:endParaRPr lang="fr-FR" sz="2000" dirty="0" smtClean="0">
              <a:solidFill>
                <a:srgbClr val="7030A0"/>
              </a:solidFill>
              <a:latin typeface="Times New Roman" pitchFamily="18" charset="0"/>
              <a:cs typeface="Times New Roman" pitchFamily="18" charset="0"/>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3" name="Object 1"/>
          <p:cNvGraphicFramePr>
            <a:graphicFrameLocks noChangeAspect="1"/>
          </p:cNvGraphicFramePr>
          <p:nvPr/>
        </p:nvGraphicFramePr>
        <p:xfrm>
          <a:off x="1000100" y="5043506"/>
          <a:ext cx="7461250" cy="1028700"/>
        </p:xfrm>
        <a:graphic>
          <a:graphicData uri="http://schemas.openxmlformats.org/presentationml/2006/ole">
            <p:oleObj spid="_x0000_s126978" name="Équation" r:id="rId3" imgW="3301920" imgH="520560" progId="Equation.3">
              <p:embed/>
            </p:oleObj>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5" name="Object 3"/>
          <p:cNvGraphicFramePr>
            <a:graphicFrameLocks noChangeAspect="1"/>
          </p:cNvGraphicFramePr>
          <p:nvPr/>
        </p:nvGraphicFramePr>
        <p:xfrm>
          <a:off x="5715008" y="1714488"/>
          <a:ext cx="1714512" cy="357190"/>
        </p:xfrm>
        <a:graphic>
          <a:graphicData uri="http://schemas.openxmlformats.org/presentationml/2006/ole">
            <p:oleObj spid="_x0000_s126979" name="Équation" r:id="rId4" imgW="901309" imgH="203112" progId="Equation.3">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7" name="Object 5"/>
          <p:cNvGraphicFramePr>
            <a:graphicFrameLocks noChangeAspect="1"/>
          </p:cNvGraphicFramePr>
          <p:nvPr/>
        </p:nvGraphicFramePr>
        <p:xfrm>
          <a:off x="3238500" y="5776940"/>
          <a:ext cx="3528091" cy="1081084"/>
        </p:xfrm>
        <a:graphic>
          <a:graphicData uri="http://schemas.openxmlformats.org/presentationml/2006/ole">
            <p:oleObj spid="_x0000_s126980" name="Équation" r:id="rId5" imgW="1562040" imgH="469800" progId="Equation.3">
              <p:embed/>
            </p:oleObj>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3" name="Espace réservé du numéro de diapositive 12"/>
          <p:cNvSpPr>
            <a:spLocks noGrp="1"/>
          </p:cNvSpPr>
          <p:nvPr>
            <p:ph type="sldNum" sz="quarter" idx="12"/>
          </p:nvPr>
        </p:nvSpPr>
        <p:spPr/>
        <p:txBody>
          <a:bodyPr/>
          <a:lstStyle/>
          <a:p>
            <a:fld id="{2D849293-9FFB-455D-8E04-D5321DD3C202}" type="slidenum">
              <a:rPr lang="fr-FR" smtClean="0"/>
              <a:pPr/>
              <a:t>14</a:t>
            </a:fld>
            <a:endParaRPr lang="fr-FR"/>
          </a:p>
        </p:txBody>
      </p:sp>
      <p:graphicFrame>
        <p:nvGraphicFramePr>
          <p:cNvPr id="52231" name="Object 7"/>
          <p:cNvGraphicFramePr>
            <a:graphicFrameLocks noChangeAspect="1"/>
          </p:cNvGraphicFramePr>
          <p:nvPr/>
        </p:nvGraphicFramePr>
        <p:xfrm>
          <a:off x="1714480" y="1646692"/>
          <a:ext cx="2786082" cy="925052"/>
        </p:xfrm>
        <a:graphic>
          <a:graphicData uri="http://schemas.openxmlformats.org/presentationml/2006/ole">
            <p:oleObj spid="_x0000_s126981" name="Équation" r:id="rId6" imgW="1371600" imgH="4824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Les fonctions sont obtenues à partir de la dilatation et de la translation de la fonction ou ondelette mère . Les fonctions sont par conséquent parfois appelées les ondelettes filles. Ces fonctions forment </a:t>
            </a:r>
            <a:r>
              <a:rPr lang="fr-FR" sz="2200" dirty="0" smtClean="0">
                <a:solidFill>
                  <a:srgbClr val="002060"/>
                </a:solidFill>
                <a:latin typeface="Times New Roman" pitchFamily="18" charset="0"/>
                <a:cs typeface="Times New Roman" pitchFamily="18" charset="0"/>
              </a:rPr>
              <a:t>souvent une base orthogonale, </a:t>
            </a:r>
            <a:r>
              <a:rPr lang="fr-FR" sz="2200" dirty="0">
                <a:solidFill>
                  <a:srgbClr val="002060"/>
                </a:solidFill>
                <a:latin typeface="Times New Roman" pitchFamily="18" charset="0"/>
                <a:cs typeface="Times New Roman" pitchFamily="18" charset="0"/>
              </a:rPr>
              <a:t>c'est-à-dire </a:t>
            </a:r>
            <a:r>
              <a:rPr lang="fr-FR" sz="2200" dirty="0" smtClean="0">
                <a:solidFill>
                  <a:srgbClr val="002060"/>
                </a:solidFill>
                <a:latin typeface="Times New Roman" pitchFamily="18" charset="0"/>
                <a:cs typeface="Times New Roman" pitchFamily="18" charset="0"/>
              </a:rPr>
              <a:t>que</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195" name="Object 3"/>
          <p:cNvGraphicFramePr>
            <a:graphicFrameLocks noChangeAspect="1"/>
          </p:cNvGraphicFramePr>
          <p:nvPr/>
        </p:nvGraphicFramePr>
        <p:xfrm>
          <a:off x="2786050" y="2571744"/>
          <a:ext cx="4240857" cy="714380"/>
        </p:xfrm>
        <a:graphic>
          <a:graphicData uri="http://schemas.openxmlformats.org/presentationml/2006/ole">
            <p:oleObj spid="_x0000_s128002" name="Équation" r:id="rId3" imgW="1600200" imgH="279360" progId="Equation.3">
              <p:embed/>
            </p:oleObj>
          </a:graphicData>
        </a:graphic>
      </p:graphicFrame>
      <p:sp>
        <p:nvSpPr>
          <p:cNvPr id="8" name="ZoneTexte 7"/>
          <p:cNvSpPr txBox="1"/>
          <p:nvPr/>
        </p:nvSpPr>
        <p:spPr>
          <a:xfrm>
            <a:off x="0" y="3714752"/>
            <a:ext cx="9144000" cy="1692771"/>
          </a:xfrm>
          <a:prstGeom prst="rect">
            <a:avLst/>
          </a:prstGeom>
          <a:noFill/>
        </p:spPr>
        <p:txBody>
          <a:bodyPr wrap="square" rtlCol="0">
            <a:spAutoFit/>
          </a:bodyPr>
          <a:lstStyle/>
          <a:p>
            <a:r>
              <a:rPr lang="fr-FR" sz="2200" b="1" u="sng" dirty="0" smtClean="0">
                <a:solidFill>
                  <a:srgbClr val="FF0000"/>
                </a:solidFill>
                <a:latin typeface="Times New Roman" pitchFamily="18" charset="0"/>
                <a:cs typeface="Times New Roman" pitchFamily="18" charset="0"/>
              </a:rPr>
              <a:t>Remarques</a:t>
            </a:r>
            <a:r>
              <a:rPr lang="fr-FR" sz="2200" b="1" u="sng" dirty="0" smtClean="0">
                <a:solidFill>
                  <a:srgbClr val="FF0000"/>
                </a:solidFill>
                <a:latin typeface="Times New Roman" pitchFamily="18" charset="0"/>
                <a:cs typeface="Times New Roman" pitchFamily="18" charset="0"/>
              </a:rPr>
              <a:t>:</a:t>
            </a:r>
          </a:p>
          <a:p>
            <a:endParaRPr lang="fr-FR" sz="2200" b="1" u="sng" dirty="0" smtClean="0">
              <a:solidFill>
                <a:srgbClr val="FF0000"/>
              </a:solidFill>
              <a:latin typeface="Times New Roman" pitchFamily="18" charset="0"/>
              <a:cs typeface="Times New Roman" pitchFamily="18" charset="0"/>
            </a:endParaRPr>
          </a:p>
          <a:p>
            <a:pPr>
              <a:buFont typeface="Wingdings" pitchFamily="2" charset="2"/>
              <a:buChar char="q"/>
            </a:pPr>
            <a:r>
              <a:rPr lang="fr-FR" sz="2000" dirty="0">
                <a:solidFill>
                  <a:srgbClr val="FF0000"/>
                </a:solidFill>
                <a:latin typeface="Times New Roman" pitchFamily="18" charset="0"/>
                <a:cs typeface="Times New Roman" pitchFamily="18" charset="0"/>
              </a:rPr>
              <a:t> </a:t>
            </a:r>
            <a:r>
              <a:rPr lang="fr-FR" sz="2000" dirty="0" smtClean="0">
                <a:solidFill>
                  <a:srgbClr val="FF000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sym typeface="Symbol"/>
              </a:rPr>
              <a:t>x</a:t>
            </a:r>
            <a:r>
              <a:rPr lang="fr-FR" sz="2000" dirty="0" smtClean="0">
                <a:solidFill>
                  <a:srgbClr val="002060"/>
                </a:solidFill>
                <a:latin typeface="Times New Roman" pitchFamily="18" charset="0"/>
                <a:cs typeface="Times New Roman" pitchFamily="18" charset="0"/>
                <a:sym typeface="Symbol"/>
              </a:rPr>
              <a:t>y </a:t>
            </a:r>
            <a:r>
              <a:rPr lang="fr-FR" sz="2000" dirty="0" smtClean="0">
                <a:solidFill>
                  <a:srgbClr val="002060"/>
                </a:solidFill>
                <a:latin typeface="Times New Roman" pitchFamily="18" charset="0"/>
                <a:cs typeface="Times New Roman" pitchFamily="18" charset="0"/>
                <a:sym typeface="Symbol"/>
              </a:rPr>
              <a:t>désigne un produit scalaire entre x et </a:t>
            </a:r>
            <a:r>
              <a:rPr lang="fr-FR" sz="2000" dirty="0" smtClean="0">
                <a:solidFill>
                  <a:srgbClr val="002060"/>
                </a:solidFill>
                <a:latin typeface="Times New Roman" pitchFamily="18" charset="0"/>
                <a:cs typeface="Times New Roman" pitchFamily="18" charset="0"/>
                <a:sym typeface="Symbol"/>
              </a:rPr>
              <a:t>y</a:t>
            </a:r>
          </a:p>
          <a:p>
            <a:endParaRPr lang="fr-FR" sz="2000" dirty="0" smtClean="0">
              <a:solidFill>
                <a:srgbClr val="002060"/>
              </a:solidFill>
              <a:latin typeface="Times New Roman" pitchFamily="18" charset="0"/>
              <a:cs typeface="Times New Roman" pitchFamily="18" charset="0"/>
              <a:sym typeface="Symbol"/>
            </a:endParaRPr>
          </a:p>
          <a:p>
            <a:pPr>
              <a:buFont typeface="Wingdings" pitchFamily="2" charset="2"/>
              <a:buChar char="q"/>
            </a:pPr>
            <a:r>
              <a:rPr lang="fr-FR" sz="2000" dirty="0">
                <a:solidFill>
                  <a:srgbClr val="00B050"/>
                </a:solidFill>
                <a:latin typeface="Times New Roman" pitchFamily="18" charset="0"/>
                <a:cs typeface="Times New Roman" pitchFamily="18" charset="0"/>
                <a:sym typeface="Symbol"/>
              </a:rPr>
              <a:t> </a:t>
            </a:r>
            <a:r>
              <a:rPr lang="fr-FR" sz="2000" dirty="0" smtClean="0">
                <a:solidFill>
                  <a:srgbClr val="00B050"/>
                </a:solidFill>
                <a:latin typeface="Times New Roman" pitchFamily="18" charset="0"/>
                <a:cs typeface="Times New Roman" pitchFamily="18" charset="0"/>
                <a:sym typeface="Symbol"/>
              </a:rPr>
              <a:t></a:t>
            </a:r>
            <a:r>
              <a:rPr lang="fr-FR" sz="2000" baseline="-25000" dirty="0" smtClean="0">
                <a:solidFill>
                  <a:srgbClr val="00B050"/>
                </a:solidFill>
                <a:latin typeface="Times New Roman" pitchFamily="18" charset="0"/>
                <a:cs typeface="Times New Roman" pitchFamily="18" charset="0"/>
                <a:sym typeface="Symbol"/>
              </a:rPr>
              <a:t>a1,a2</a:t>
            </a:r>
            <a:r>
              <a:rPr lang="fr-FR" sz="2000" dirty="0" smtClean="0">
                <a:solidFill>
                  <a:srgbClr val="00B050"/>
                </a:solidFill>
                <a:latin typeface="Times New Roman" pitchFamily="18" charset="0"/>
                <a:cs typeface="Times New Roman" pitchFamily="18" charset="0"/>
                <a:sym typeface="Symbol"/>
              </a:rPr>
              <a:t> désigne le symbole de Kronecker, tel qu’il est égal à 1 pour a</a:t>
            </a:r>
            <a:r>
              <a:rPr lang="fr-FR" sz="2000" baseline="-25000" dirty="0" smtClean="0">
                <a:solidFill>
                  <a:srgbClr val="00B050"/>
                </a:solidFill>
                <a:latin typeface="Times New Roman" pitchFamily="18" charset="0"/>
                <a:cs typeface="Times New Roman" pitchFamily="18" charset="0"/>
                <a:sym typeface="Symbol"/>
              </a:rPr>
              <a:t>1</a:t>
            </a:r>
            <a:r>
              <a:rPr lang="fr-FR" sz="2000" dirty="0" smtClean="0">
                <a:solidFill>
                  <a:srgbClr val="00B050"/>
                </a:solidFill>
                <a:latin typeface="Times New Roman" pitchFamily="18" charset="0"/>
                <a:cs typeface="Times New Roman" pitchFamily="18" charset="0"/>
                <a:sym typeface="Symbol"/>
              </a:rPr>
              <a:t>=a</a:t>
            </a:r>
            <a:r>
              <a:rPr lang="fr-FR" sz="2000" baseline="-25000" dirty="0" smtClean="0">
                <a:solidFill>
                  <a:srgbClr val="00B050"/>
                </a:solidFill>
                <a:latin typeface="Times New Roman" pitchFamily="18" charset="0"/>
                <a:cs typeface="Times New Roman" pitchFamily="18" charset="0"/>
                <a:sym typeface="Symbol"/>
              </a:rPr>
              <a:t>2</a:t>
            </a:r>
            <a:r>
              <a:rPr lang="fr-FR" sz="2000" dirty="0" smtClean="0">
                <a:solidFill>
                  <a:srgbClr val="00B050"/>
                </a:solidFill>
                <a:latin typeface="Times New Roman" pitchFamily="18" charset="0"/>
                <a:cs typeface="Times New Roman" pitchFamily="18" charset="0"/>
                <a:sym typeface="Symbol"/>
              </a:rPr>
              <a:t> et 0 ailleurs </a:t>
            </a:r>
            <a:endParaRPr lang="fr-FR" sz="2000" dirty="0">
              <a:solidFill>
                <a:srgbClr val="00B05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69287"/>
            <a:ext cx="9144000" cy="43088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Une ondelette mère </a:t>
            </a:r>
            <a:r>
              <a:rPr lang="fr-FR" sz="2200" dirty="0" smtClean="0">
                <a:solidFill>
                  <a:srgbClr val="002060"/>
                </a:solidFill>
                <a:latin typeface="Times New Roman" pitchFamily="18" charset="0"/>
                <a:cs typeface="Times New Roman" pitchFamily="18" charset="0"/>
                <a:sym typeface="Symbol"/>
              </a:rPr>
              <a:t>(t</a:t>
            </a:r>
            <a:r>
              <a:rPr lang="fr-FR" sz="2200" dirty="0" smtClean="0">
                <a:solidFill>
                  <a:srgbClr val="002060"/>
                </a:solidFill>
                <a:latin typeface="Times New Roman" pitchFamily="18" charset="0"/>
                <a:cs typeface="Times New Roman" pitchFamily="18" charset="0"/>
                <a:sym typeface="Symbol"/>
              </a:rPr>
              <a:t>) </a:t>
            </a:r>
            <a:r>
              <a:rPr lang="fr-FR" sz="2200" dirty="0" smtClean="0">
                <a:solidFill>
                  <a:srgbClr val="002060"/>
                </a:solidFill>
                <a:latin typeface="Times New Roman" pitchFamily="18" charset="0"/>
                <a:cs typeface="Times New Roman" pitchFamily="18" charset="0"/>
              </a:rPr>
              <a:t>doit vérifier certaines propriétés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0" y="1471934"/>
            <a:ext cx="9144000" cy="5386090"/>
          </a:xfrm>
          <a:prstGeom prst="rect">
            <a:avLst/>
          </a:prstGeom>
          <a:noFill/>
        </p:spPr>
        <p:txBody>
          <a:bodyPr wrap="square" rtlCol="0">
            <a:spAutoFit/>
          </a:bodyPr>
          <a:lstStyle/>
          <a:p>
            <a:pPr>
              <a:buFont typeface="Wingdings" pitchFamily="2" charset="2"/>
              <a:buChar char="q"/>
            </a:pPr>
            <a:r>
              <a:rPr lang="fr-FR" sz="20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elle doit être absolument intégrable et de carré  sommable (énergie finie)</a:t>
            </a:r>
          </a:p>
          <a:p>
            <a:pPr>
              <a:buFont typeface="Wingdings" pitchFamily="2" charset="2"/>
              <a:buChar char="q"/>
            </a:pPr>
            <a:endParaRPr lang="fr-FR" sz="2200" dirty="0" smtClean="0">
              <a:solidFill>
                <a:srgbClr val="00B050"/>
              </a:solidFill>
              <a:latin typeface="Times New Roman" pitchFamily="18" charset="0"/>
              <a:cs typeface="Times New Roman" pitchFamily="18" charset="0"/>
            </a:endParaRPr>
          </a:p>
          <a:p>
            <a:pPr>
              <a:buFont typeface="Wingdings" pitchFamily="2" charset="2"/>
              <a:buChar char="q"/>
            </a:pPr>
            <a:r>
              <a:rPr lang="fr-FR" sz="2200" dirty="0" smtClean="0">
                <a:solidFill>
                  <a:srgbClr val="00B05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Sa transformée de Fourier doit être nulle pour toutes les pulsations  </a:t>
            </a:r>
            <a:r>
              <a:rPr lang="fr-FR" sz="2200" dirty="0" smtClean="0">
                <a:solidFill>
                  <a:srgbClr val="0070C0"/>
                </a:solidFill>
                <a:latin typeface="Times New Roman" pitchFamily="18" charset="0"/>
                <a:cs typeface="Times New Roman" pitchFamily="18" charset="0"/>
                <a:sym typeface="Symbol"/>
              </a:rPr>
              <a:t> &lt; 0</a:t>
            </a:r>
          </a:p>
          <a:p>
            <a:pPr>
              <a:buFont typeface="Wingdings" pitchFamily="2" charset="2"/>
              <a:buChar char="q"/>
            </a:pPr>
            <a:endParaRPr lang="fr-FR" sz="2200" dirty="0" smtClean="0">
              <a:solidFill>
                <a:srgbClr val="00B050"/>
              </a:solidFill>
              <a:latin typeface="Times New Roman" pitchFamily="18" charset="0"/>
              <a:cs typeface="Times New Roman" pitchFamily="18" charset="0"/>
              <a:sym typeface="Symbol"/>
            </a:endParaRPr>
          </a:p>
          <a:p>
            <a:pPr>
              <a:buFont typeface="Wingdings" pitchFamily="2" charset="2"/>
              <a:buChar char="q"/>
            </a:pPr>
            <a:r>
              <a:rPr lang="fr-FR" sz="2200" dirty="0" smtClean="0">
                <a:solidFill>
                  <a:srgbClr val="00B050"/>
                </a:solidFill>
                <a:latin typeface="Times New Roman" pitchFamily="18" charset="0"/>
                <a:cs typeface="Times New Roman" pitchFamily="18" charset="0"/>
                <a:sym typeface="Symbol"/>
              </a:rPr>
              <a:t> elle doit être admissible : donc elle doit se comporter comme un filtre passe-bande</a:t>
            </a: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smtClean="0">
              <a:solidFill>
                <a:srgbClr val="00B050"/>
              </a:solidFill>
              <a:latin typeface="Times New Roman" pitchFamily="18" charset="0"/>
              <a:cs typeface="Times New Roman" pitchFamily="18" charset="0"/>
              <a:sym typeface="Symbol"/>
            </a:endParaRPr>
          </a:p>
          <a:p>
            <a:endParaRPr lang="fr-FR" sz="2000" dirty="0" smtClean="0">
              <a:solidFill>
                <a:srgbClr val="00B050"/>
              </a:solidFill>
              <a:latin typeface="Times New Roman" pitchFamily="18" charset="0"/>
              <a:cs typeface="Times New Roman" pitchFamily="18" charset="0"/>
            </a:endParaRPr>
          </a:p>
          <a:p>
            <a:pPr algn="just"/>
            <a:r>
              <a:rPr lang="fr-FR" sz="2000" dirty="0" smtClean="0">
                <a:solidFill>
                  <a:srgbClr val="00B050"/>
                </a:solidFill>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décroit suffisamment autour de 0. </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Elle joue le rôle d’un filtre passe-bande et donc la transformée en ondelettes est obtenue par un produit de convolution entre le signal x(t) et la réponse </a:t>
            </a:r>
            <a:r>
              <a:rPr lang="fr-FR" sz="2200" dirty="0" err="1" smtClean="0">
                <a:solidFill>
                  <a:srgbClr val="002060"/>
                </a:solidFill>
                <a:latin typeface="Times New Roman" pitchFamily="18" charset="0"/>
                <a:cs typeface="Times New Roman" pitchFamily="18" charset="0"/>
              </a:rPr>
              <a:t>impulsionnelle</a:t>
            </a:r>
            <a:r>
              <a:rPr lang="fr-FR" sz="2200" dirty="0" smtClean="0">
                <a:solidFill>
                  <a:srgbClr val="002060"/>
                </a:solidFill>
                <a:latin typeface="Times New Roman" pitchFamily="18" charset="0"/>
                <a:cs typeface="Times New Roman" pitchFamily="18" charset="0"/>
              </a:rPr>
              <a:t> de ce filtre à savoir l’ondelette</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L’ondelette est oscillante, d’où son nom</a:t>
            </a:r>
            <a:endParaRPr lang="fr-FR" sz="2200" dirty="0">
              <a:solidFill>
                <a:srgbClr val="00206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16</a:t>
            </a:fld>
            <a:endParaRPr lang="fr-FR"/>
          </a:p>
        </p:txBody>
      </p:sp>
      <p:graphicFrame>
        <p:nvGraphicFramePr>
          <p:cNvPr id="9" name="Objet 8"/>
          <p:cNvGraphicFramePr>
            <a:graphicFrameLocks noChangeAspect="1"/>
          </p:cNvGraphicFramePr>
          <p:nvPr/>
        </p:nvGraphicFramePr>
        <p:xfrm>
          <a:off x="3643306" y="3714752"/>
          <a:ext cx="1571636" cy="785818"/>
        </p:xfrm>
        <a:graphic>
          <a:graphicData uri="http://schemas.openxmlformats.org/presentationml/2006/ole">
            <p:oleObj spid="_x0000_s129026" name="Équation" r:id="rId3" imgW="736560" imgH="368280" progId="Equation.3">
              <p:embed/>
            </p:oleObj>
          </a:graphicData>
        </a:graphic>
      </p:graphicFrame>
      <p:graphicFrame>
        <p:nvGraphicFramePr>
          <p:cNvPr id="12" name="Objet 11"/>
          <p:cNvGraphicFramePr>
            <a:graphicFrameLocks noChangeAspect="1"/>
          </p:cNvGraphicFramePr>
          <p:nvPr/>
        </p:nvGraphicFramePr>
        <p:xfrm>
          <a:off x="214282" y="4643446"/>
          <a:ext cx="2353252" cy="500066"/>
        </p:xfrm>
        <a:graphic>
          <a:graphicData uri="http://schemas.openxmlformats.org/presentationml/2006/ole">
            <p:oleObj spid="_x0000_s129027" name="Équation" r:id="rId4" imgW="1015920" imgH="215640" progId="Equation.3">
              <p:embed/>
            </p:oleObj>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092881"/>
          </a:xfrm>
          <a:prstGeom prst="rect">
            <a:avLst/>
          </a:prstGeom>
          <a:noFill/>
        </p:spPr>
        <p:txBody>
          <a:bodyPr wrap="square" rtlCol="0">
            <a:spAutoFit/>
          </a:bodyPr>
          <a:lstStyle/>
          <a:p>
            <a:pPr lvl="1"/>
            <a:r>
              <a:rPr lang="fr-FR" sz="2400" b="1" u="sng" dirty="0">
                <a:solidFill>
                  <a:srgbClr val="002060"/>
                </a:solidFill>
                <a:latin typeface="Times New Roman" pitchFamily="18" charset="0"/>
                <a:cs typeface="Times New Roman" pitchFamily="18" charset="0"/>
              </a:rPr>
              <a:t>Condition d'admissibilité</a:t>
            </a:r>
          </a:p>
          <a:p>
            <a:r>
              <a:rPr lang="fr-FR" sz="2200" dirty="0">
                <a:solidFill>
                  <a:srgbClr val="0070C0"/>
                </a:solidFill>
                <a:latin typeface="Times New Roman" pitchFamily="18" charset="0"/>
                <a:cs typeface="Times New Roman" pitchFamily="18" charset="0"/>
              </a:rPr>
              <a:t>La fonction ondelette doit vérifier un certain nombre de propriétés. La première d'entre elles se nomme condition d'admissibilité</a:t>
            </a:r>
            <a:r>
              <a:rPr lang="fr-FR" sz="2200" dirty="0" smtClean="0">
                <a:solidFill>
                  <a:srgbClr val="0070C0"/>
                </a:solidFill>
                <a:latin typeface="Times New Roman" pitchFamily="18" charset="0"/>
                <a:cs typeface="Times New Roman" pitchFamily="18" charset="0"/>
              </a:rPr>
              <a:t>.</a:t>
            </a:r>
          </a:p>
          <a:p>
            <a:endParaRPr lang="fr-FR" sz="2200" dirty="0">
              <a:latin typeface="Times New Roman" pitchFamily="18" charset="0"/>
              <a:cs typeface="Times New Roman" pitchFamily="18" charset="0"/>
            </a:endParaRPr>
          </a:p>
          <a:p>
            <a:r>
              <a:rPr lang="fr-FR" sz="2200" dirty="0">
                <a:latin typeface="Times New Roman" pitchFamily="18" charset="0"/>
                <a:cs typeface="Times New Roman" pitchFamily="18" charset="0"/>
              </a:rPr>
              <a:t>Soit , </a:t>
            </a:r>
            <a:r>
              <a:rPr lang="fr-FR" sz="2200" dirty="0" smtClean="0">
                <a:latin typeface="Times New Roman" pitchFamily="18" charset="0"/>
                <a:cs typeface="Times New Roman" pitchFamily="18" charset="0"/>
              </a:rPr>
              <a:t>                        alors:</a:t>
            </a:r>
            <a:endParaRPr lang="fr-FR" sz="2200" dirty="0">
              <a:latin typeface="Times New Roman" pitchFamily="18" charset="0"/>
              <a:cs typeface="Times New Roman" pitchFamily="18" charset="0"/>
            </a:endParaRPr>
          </a:p>
          <a:p>
            <a:r>
              <a:rPr lang="fr-FR" dirty="0"/>
              <a:t>	 					</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9" name="Object 1"/>
          <p:cNvGraphicFramePr>
            <a:graphicFrameLocks noChangeAspect="1"/>
          </p:cNvGraphicFramePr>
          <p:nvPr/>
        </p:nvGraphicFramePr>
        <p:xfrm>
          <a:off x="785785" y="2285992"/>
          <a:ext cx="1406779" cy="571504"/>
        </p:xfrm>
        <a:graphic>
          <a:graphicData uri="http://schemas.openxmlformats.org/presentationml/2006/ole">
            <p:oleObj spid="_x0000_s130050" r:id="rId3" imgW="596641" imgH="253890" progId="">
              <p:embed/>
            </p:oleObj>
          </a:graphicData>
        </a:graphic>
      </p:graphicFrame>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1" name="Object 3"/>
          <p:cNvGraphicFramePr>
            <a:graphicFrameLocks noChangeAspect="1"/>
          </p:cNvGraphicFramePr>
          <p:nvPr/>
        </p:nvGraphicFramePr>
        <p:xfrm>
          <a:off x="3571868" y="2285992"/>
          <a:ext cx="1937399" cy="857256"/>
        </p:xfrm>
        <a:graphic>
          <a:graphicData uri="http://schemas.openxmlformats.org/presentationml/2006/ole">
            <p:oleObj spid="_x0000_s130051" name="Équation" r:id="rId4" imgW="1054100" imgH="482600" progId="Equation.3">
              <p:embed/>
            </p:oleObj>
          </a:graphicData>
        </a:graphic>
      </p:graphicFrame>
      <p:sp>
        <p:nvSpPr>
          <p:cNvPr id="7" name="ZoneTexte 6"/>
          <p:cNvSpPr txBox="1"/>
          <p:nvPr/>
        </p:nvSpPr>
        <p:spPr>
          <a:xfrm>
            <a:off x="0" y="321468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Cette condition permet d'analyser le signal, puis de le reconstruire sans perte d'information. La condition d'admissibilité implique en outre que la transformée de Fourier de l'ondelette à la fréquence du continu (pour ) doit être nulle. </a:t>
            </a: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3" name="Object 5"/>
          <p:cNvGraphicFramePr>
            <a:graphicFrameLocks noChangeAspect="1"/>
          </p:cNvGraphicFramePr>
          <p:nvPr/>
        </p:nvGraphicFramePr>
        <p:xfrm>
          <a:off x="1714480" y="4500570"/>
          <a:ext cx="1285884" cy="750099"/>
        </p:xfrm>
        <a:graphic>
          <a:graphicData uri="http://schemas.openxmlformats.org/presentationml/2006/ole">
            <p:oleObj spid="_x0000_s130052" name="Équation" r:id="rId5" imgW="901309" imgH="533169" progId="Equation.3">
              <p:embed/>
            </p:oleObj>
          </a:graphicData>
        </a:graphic>
      </p:graphicFrame>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5" name="Object 7"/>
          <p:cNvGraphicFramePr>
            <a:graphicFrameLocks noChangeAspect="1"/>
          </p:cNvGraphicFramePr>
          <p:nvPr/>
        </p:nvGraphicFramePr>
        <p:xfrm>
          <a:off x="5192082" y="4357694"/>
          <a:ext cx="1423045" cy="857256"/>
        </p:xfrm>
        <a:graphic>
          <a:graphicData uri="http://schemas.openxmlformats.org/presentationml/2006/ole">
            <p:oleObj spid="_x0000_s130053" name="Équation" r:id="rId6" imgW="799753" imgH="469696" progId="Equation.3">
              <p:embed/>
            </p:oleObj>
          </a:graphicData>
        </a:graphic>
      </p:graphicFrame>
      <p:sp>
        <p:nvSpPr>
          <p:cNvPr id="12" name="Flèche droite 11"/>
          <p:cNvSpPr/>
          <p:nvPr/>
        </p:nvSpPr>
        <p:spPr>
          <a:xfrm>
            <a:off x="3500430" y="4786322"/>
            <a:ext cx="142876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0" y="5500702"/>
            <a:ext cx="9144000" cy="1107996"/>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Cette équation montre que doit être à moyenne nulle. L’ondelette  est donc une fonction à largeur temporelle finie possédant un caractère oscillatoire. On est donc bien en présence d'une petite onde ou </a:t>
            </a:r>
            <a:r>
              <a:rPr lang="fr-FR" sz="2200" i="1" dirty="0">
                <a:solidFill>
                  <a:srgbClr val="00B050"/>
                </a:solidFill>
                <a:latin typeface="Times New Roman" pitchFamily="18" charset="0"/>
                <a:cs typeface="Times New Roman" pitchFamily="18" charset="0"/>
              </a:rPr>
              <a:t>une ondelette </a:t>
            </a:r>
            <a:endParaRPr lang="fr-FR" sz="2200" dirty="0">
              <a:solidFill>
                <a:srgbClr val="00B050"/>
              </a:solidFill>
              <a:latin typeface="Times New Roman" pitchFamily="18" charset="0"/>
              <a:cs typeface="Times New Roman" pitchFamily="18" charset="0"/>
            </a:endParaRP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6" name="Espace réservé du numéro de diapositive 15"/>
          <p:cNvSpPr>
            <a:spLocks noGrp="1"/>
          </p:cNvSpPr>
          <p:nvPr>
            <p:ph type="sldNum" sz="quarter" idx="12"/>
          </p:nvPr>
        </p:nvSpPr>
        <p:spPr/>
        <p:txBody>
          <a:bodyPr/>
          <a:lstStyle/>
          <a:p>
            <a:fld id="{2D849293-9FFB-455D-8E04-D5321DD3C202}" type="slidenum">
              <a:rPr lang="fr-FR" smtClean="0"/>
              <a:pPr/>
              <a:t>17</a:t>
            </a:fld>
            <a:endParaRPr lang="fr-FR" dirty="0"/>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415772"/>
          </a:xfrm>
          <a:prstGeom prst="rect">
            <a:avLst/>
          </a:prstGeom>
          <a:noFill/>
        </p:spPr>
        <p:txBody>
          <a:bodyPr wrap="square" rtlCol="0">
            <a:spAutoFit/>
          </a:bodyPr>
          <a:lstStyle/>
          <a:p>
            <a:pPr lvl="1" algn="just"/>
            <a:r>
              <a:rPr lang="fr-FR" sz="2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Inversibilité</a:t>
            </a:r>
            <a:endParaRPr lang="fr-FR" sz="2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Tout comme la transformée de Fourier, la transformée en ondelettes est inversible.</a:t>
            </a:r>
          </a:p>
          <a:p>
            <a:endParaRPr lang="fr-FR"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49" name="Object 1"/>
          <p:cNvGraphicFramePr>
            <a:graphicFrameLocks noChangeAspect="1"/>
          </p:cNvGraphicFramePr>
          <p:nvPr/>
        </p:nvGraphicFramePr>
        <p:xfrm>
          <a:off x="2214546" y="1785926"/>
          <a:ext cx="3681703" cy="785818"/>
        </p:xfrm>
        <a:graphic>
          <a:graphicData uri="http://schemas.openxmlformats.org/presentationml/2006/ole">
            <p:oleObj spid="_x0000_s131074" name="Équation" r:id="rId3" imgW="2413000" imgH="495300" progId="Equation.3">
              <p:embed/>
            </p:oleObj>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1" name="Object 3"/>
          <p:cNvGraphicFramePr>
            <a:graphicFrameLocks noChangeAspect="1"/>
          </p:cNvGraphicFramePr>
          <p:nvPr/>
        </p:nvGraphicFramePr>
        <p:xfrm>
          <a:off x="2428860" y="2643182"/>
          <a:ext cx="2326838" cy="857256"/>
        </p:xfrm>
        <a:graphic>
          <a:graphicData uri="http://schemas.openxmlformats.org/presentationml/2006/ole">
            <p:oleObj spid="_x0000_s131075" name="Équation" r:id="rId4" imgW="1447800" imgH="520700" progId="Equation.3">
              <p:embed/>
            </p:oleObj>
          </a:graphicData>
        </a:graphic>
      </p:graphicFrame>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3" name="Object 5"/>
          <p:cNvGraphicFramePr>
            <a:graphicFrameLocks noChangeAspect="1"/>
          </p:cNvGraphicFramePr>
          <p:nvPr/>
        </p:nvGraphicFramePr>
        <p:xfrm>
          <a:off x="2428860" y="3378993"/>
          <a:ext cx="1000132" cy="550073"/>
        </p:xfrm>
        <a:graphic>
          <a:graphicData uri="http://schemas.openxmlformats.org/presentationml/2006/ole">
            <p:oleObj spid="_x0000_s131076" name="Équation" r:id="rId5" imgW="368280" imgH="215640" progId="Equation.3">
              <p:embed/>
            </p:oleObj>
          </a:graphicData>
        </a:graphic>
      </p:graphicFrame>
      <p:sp>
        <p:nvSpPr>
          <p:cNvPr id="9" name="ZoneTexte 8"/>
          <p:cNvSpPr txBox="1"/>
          <p:nvPr/>
        </p:nvSpPr>
        <p:spPr>
          <a:xfrm>
            <a:off x="1285852" y="2786058"/>
            <a:ext cx="1643074" cy="430887"/>
          </a:xfrm>
          <a:prstGeom prst="rect">
            <a:avLst/>
          </a:prstGeom>
          <a:noFill/>
        </p:spPr>
        <p:txBody>
          <a:bodyPr wrap="square" rtlCol="0">
            <a:spAutoFit/>
          </a:bodyPr>
          <a:lstStyle/>
          <a:p>
            <a:r>
              <a:rPr lang="fr-FR" sz="2200" dirty="0" smtClean="0">
                <a:latin typeface="Times New Roman" pitchFamily="18" charset="0"/>
                <a:cs typeface="Times New Roman" pitchFamily="18" charset="0"/>
              </a:rPr>
              <a:t>Avec </a:t>
            </a:r>
            <a:endParaRPr lang="fr-FR" sz="2200" dirty="0">
              <a:latin typeface="Times New Roman" pitchFamily="18" charset="0"/>
              <a:cs typeface="Times New Roman" pitchFamily="18" charset="0"/>
            </a:endParaRPr>
          </a:p>
        </p:txBody>
      </p:sp>
      <p:sp>
        <p:nvSpPr>
          <p:cNvPr id="10" name="ZoneTexte 9"/>
          <p:cNvSpPr txBox="1"/>
          <p:nvPr/>
        </p:nvSpPr>
        <p:spPr>
          <a:xfrm>
            <a:off x="1285852" y="3429000"/>
            <a:ext cx="5643602" cy="461665"/>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Où                          </a:t>
            </a:r>
            <a:r>
              <a:rPr lang="fr-FR" sz="2200" dirty="0">
                <a:solidFill>
                  <a:srgbClr val="7030A0"/>
                </a:solidFill>
                <a:latin typeface="Times New Roman" pitchFamily="18" charset="0"/>
                <a:cs typeface="Times New Roman" pitchFamily="18" charset="0"/>
              </a:rPr>
              <a:t>la transformée de Fourier de </a:t>
            </a:r>
            <a:r>
              <a:rPr lang="fr-FR" sz="2400" dirty="0" smtClean="0">
                <a:solidFill>
                  <a:srgbClr val="7030A0"/>
                </a:solidFill>
              </a:rPr>
              <a:t> </a:t>
            </a:r>
            <a:r>
              <a:rPr lang="fr-FR" sz="2200" dirty="0" smtClean="0">
                <a:solidFill>
                  <a:srgbClr val="7030A0"/>
                </a:solidFill>
                <a:latin typeface="Times New Roman" pitchFamily="18" charset="0"/>
                <a:cs typeface="Times New Roman" pitchFamily="18" charset="0"/>
              </a:rPr>
              <a:t> </a:t>
            </a:r>
            <a:endParaRPr lang="fr-FR" sz="2200" dirty="0">
              <a:solidFill>
                <a:srgbClr val="7030A0"/>
              </a:solidFill>
              <a:latin typeface="Times New Roman" pitchFamily="18" charset="0"/>
              <a:cs typeface="Times New Roman" pitchFamily="18" charset="0"/>
            </a:endParaRPr>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5" name="Object 7"/>
          <p:cNvGraphicFramePr>
            <a:graphicFrameLocks noChangeAspect="1"/>
          </p:cNvGraphicFramePr>
          <p:nvPr/>
        </p:nvGraphicFramePr>
        <p:xfrm>
          <a:off x="6858016" y="3357562"/>
          <a:ext cx="800105" cy="500066"/>
        </p:xfrm>
        <a:graphic>
          <a:graphicData uri="http://schemas.openxmlformats.org/presentationml/2006/ole">
            <p:oleObj spid="_x0000_s131077" name="Équation" r:id="rId6" imgW="317225" imgH="203024" progId="Equation.3">
              <p:embed/>
            </p:oleObj>
          </a:graphicData>
        </a:graphic>
      </p:graphicFrame>
      <p:sp>
        <p:nvSpPr>
          <p:cNvPr id="14" name="ZoneTexte 1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FONDEMENTS MATHEMATIQUES</a:t>
            </a:r>
            <a:endParaRPr lang="fr-FR" sz="3000" b="1" dirty="0">
              <a:solidFill>
                <a:srgbClr val="FF000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18</a:t>
            </a:fld>
            <a:endParaRPr lang="fr-FR"/>
          </a:p>
        </p:txBody>
      </p:sp>
      <p:sp>
        <p:nvSpPr>
          <p:cNvPr id="17" name="ZoneTexte 16"/>
          <p:cNvSpPr txBox="1"/>
          <p:nvPr/>
        </p:nvSpPr>
        <p:spPr>
          <a:xfrm>
            <a:off x="0" y="4057257"/>
            <a:ext cx="9144000" cy="2800767"/>
          </a:xfrm>
          <a:prstGeom prst="rect">
            <a:avLst/>
          </a:prstGeom>
          <a:noFill/>
        </p:spPr>
        <p:txBody>
          <a:bodyPr wrap="square" rtlCol="0">
            <a:spAutoFit/>
          </a:bodyPr>
          <a:lstStyle/>
          <a:p>
            <a:pPr marL="0" lvl="1" algn="just"/>
            <a:r>
              <a:rPr lang="vi-VN" sz="2200" b="1" u="sng" dirty="0" smtClean="0">
                <a:solidFill>
                  <a:srgbClr val="002060"/>
                </a:solidFill>
                <a:latin typeface="Times New Roman" pitchFamily="18" charset="0"/>
                <a:cs typeface="Times New Roman" pitchFamily="18" charset="0"/>
              </a:rPr>
              <a:t>Lin</a:t>
            </a:r>
            <a:r>
              <a:rPr lang="fr-FR" sz="2200" b="1" u="sng" dirty="0" smtClean="0">
                <a:solidFill>
                  <a:srgbClr val="002060"/>
                </a:solidFill>
                <a:latin typeface="Times New Roman" pitchFamily="18" charset="0"/>
                <a:cs typeface="Times New Roman" pitchFamily="18" charset="0"/>
              </a:rPr>
              <a:t>é</a:t>
            </a:r>
            <a:r>
              <a:rPr lang="vi-VN" sz="2200" b="1" u="sng" dirty="0" smtClean="0">
                <a:solidFill>
                  <a:srgbClr val="002060"/>
                </a:solidFill>
                <a:latin typeface="Times New Roman" pitchFamily="18" charset="0"/>
                <a:cs typeface="Times New Roman" pitchFamily="18" charset="0"/>
              </a:rPr>
              <a:t>arit</a:t>
            </a:r>
            <a:r>
              <a:rPr lang="fr-FR" sz="2200" b="1" u="sng" dirty="0" smtClean="0">
                <a:solidFill>
                  <a:srgbClr val="002060"/>
                </a:solidFill>
                <a:latin typeface="Times New Roman" pitchFamily="18" charset="0"/>
                <a:cs typeface="Times New Roman" pitchFamily="18" charset="0"/>
              </a:rPr>
              <a:t>é</a:t>
            </a:r>
            <a:r>
              <a:rPr lang="vi-VN" sz="2200" b="1" u="sng" dirty="0" smtClean="0">
                <a:solidFill>
                  <a:srgbClr val="002060"/>
                </a:solidFill>
                <a:latin typeface="Times New Roman" pitchFamily="18" charset="0"/>
                <a:cs typeface="Times New Roman" pitchFamily="18" charset="0"/>
              </a:rPr>
              <a:t>, </a:t>
            </a:r>
            <a:r>
              <a:rPr lang="vi-VN" sz="2200" b="1" u="sng" dirty="0" smtClean="0">
                <a:solidFill>
                  <a:srgbClr val="002060"/>
                </a:solidFill>
                <a:latin typeface="Times New Roman" pitchFamily="18" charset="0"/>
                <a:cs typeface="Times New Roman" pitchFamily="18" charset="0"/>
              </a:rPr>
              <a:t>invariance par dilatation et </a:t>
            </a:r>
            <a:r>
              <a:rPr lang="vi-VN" sz="2200" b="1" u="sng" dirty="0" smtClean="0">
                <a:solidFill>
                  <a:srgbClr val="002060"/>
                </a:solidFill>
                <a:latin typeface="Times New Roman" pitchFamily="18" charset="0"/>
                <a:cs typeface="Times New Roman" pitchFamily="18" charset="0"/>
              </a:rPr>
              <a:t>translation</a:t>
            </a:r>
            <a:r>
              <a:rPr lang="fr-FR" sz="2200" b="1" u="sng" dirty="0" smtClean="0">
                <a:solidFill>
                  <a:srgbClr val="002060"/>
                </a:solidFill>
                <a:latin typeface="Times New Roman" pitchFamily="18" charset="0"/>
                <a:cs typeface="Times New Roman" pitchFamily="18" charset="0"/>
              </a:rPr>
              <a:t>:</a:t>
            </a: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La transform</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e </a:t>
            </a:r>
            <a:r>
              <a:rPr lang="vi-VN" sz="2200" dirty="0" smtClean="0">
                <a:latin typeface="Times New Roman" pitchFamily="18" charset="0"/>
                <a:cs typeface="Times New Roman" pitchFamily="18" charset="0"/>
              </a:rPr>
              <a:t>en ondelettes est une application </a:t>
            </a:r>
            <a:r>
              <a:rPr lang="vi-VN" sz="2200" dirty="0" smtClean="0">
                <a:latin typeface="Times New Roman" pitchFamily="18" charset="0"/>
                <a:cs typeface="Times New Roman" pitchFamily="18" charset="0"/>
              </a:rPr>
              <a:t>lin</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aire</a:t>
            </a:r>
            <a:r>
              <a:rPr lang="vi-VN" sz="2200" dirty="0" smtClean="0">
                <a:latin typeface="Times New Roman" pitchFamily="18" charset="0"/>
                <a:cs typeface="Times New Roman" pitchFamily="18" charset="0"/>
              </a:rPr>
              <a:t>. </a:t>
            </a:r>
            <a:endParaRPr lang="fr-FR" sz="2200" dirty="0" smtClean="0">
              <a:latin typeface="Times New Roman" pitchFamily="18" charset="0"/>
              <a:cs typeface="Times New Roman" pitchFamily="18" charset="0"/>
            </a:endParaRP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Elle est également invariante par dilatation et translation.</a:t>
            </a:r>
          </a:p>
          <a:p>
            <a:pPr marL="0" lvl="1" algn="just"/>
            <a:endParaRPr lang="fr-FR" sz="2200" dirty="0" smtClean="0">
              <a:latin typeface="Times New Roman" pitchFamily="18" charset="0"/>
              <a:cs typeface="Times New Roman" pitchFamily="18" charset="0"/>
            </a:endParaRPr>
          </a:p>
          <a:p>
            <a:pPr marL="0" lvl="1" algn="just">
              <a:buFont typeface="Wingdings" pitchFamily="2" charset="2"/>
              <a:buChar char="q"/>
            </a:pPr>
            <a:r>
              <a:rPr lang="fr-FR" sz="2200" dirty="0" smtClean="0">
                <a:latin typeface="Times New Roman" pitchFamily="18" charset="0"/>
                <a:cs typeface="Times New Roman" pitchFamily="18" charset="0"/>
              </a:rPr>
              <a:t> Mais, c</a:t>
            </a:r>
            <a:r>
              <a:rPr lang="vi-VN" sz="2200" dirty="0" smtClean="0">
                <a:latin typeface="Times New Roman" pitchFamily="18" charset="0"/>
                <a:cs typeface="Times New Roman" pitchFamily="18" charset="0"/>
              </a:rPr>
              <a:t>ette propri</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t</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n’est pas valable dans le cas de la </a:t>
            </a:r>
            <a:r>
              <a:rPr lang="vi-VN" sz="2200" dirty="0" smtClean="0">
                <a:latin typeface="Times New Roman" pitchFamily="18" charset="0"/>
                <a:cs typeface="Times New Roman" pitchFamily="18" charset="0"/>
              </a:rPr>
              <a:t>transform</a:t>
            </a:r>
            <a:r>
              <a:rPr lang="fr-FR" sz="2200" dirty="0" smtClean="0">
                <a:latin typeface="Times New Roman" pitchFamily="18" charset="0"/>
                <a:cs typeface="Times New Roman" pitchFamily="18" charset="0"/>
              </a:rPr>
              <a:t>é</a:t>
            </a:r>
            <a:r>
              <a:rPr lang="vi-VN" sz="2200" dirty="0" smtClean="0">
                <a:latin typeface="Times New Roman" pitchFamily="18" charset="0"/>
                <a:cs typeface="Times New Roman" pitchFamily="18" charset="0"/>
              </a:rPr>
              <a:t>e </a:t>
            </a:r>
            <a:r>
              <a:rPr lang="vi-VN" sz="2200" dirty="0" smtClean="0">
                <a:latin typeface="Times New Roman" pitchFamily="18" charset="0"/>
                <a:cs typeface="Times New Roman" pitchFamily="18" charset="0"/>
              </a:rPr>
              <a:t>en ondelettes </a:t>
            </a:r>
            <a:r>
              <a:rPr lang="vi-VN" sz="2200" dirty="0" smtClean="0">
                <a:latin typeface="Times New Roman" pitchFamily="18" charset="0"/>
                <a:cs typeface="Times New Roman" pitchFamily="18" charset="0"/>
              </a:rPr>
              <a:t>discr</a:t>
            </a:r>
            <a:r>
              <a:rPr lang="fr-FR" sz="2200" dirty="0" smtClean="0">
                <a:latin typeface="Times New Roman" pitchFamily="18" charset="0"/>
                <a:cs typeface="Times New Roman" pitchFamily="18" charset="0"/>
              </a:rPr>
              <a:t>è</a:t>
            </a:r>
            <a:r>
              <a:rPr lang="vi-VN" sz="2200" dirty="0" smtClean="0">
                <a:latin typeface="Times New Roman" pitchFamily="18" charset="0"/>
                <a:cs typeface="Times New Roman" pitchFamily="18" charset="0"/>
              </a:rPr>
              <a:t>te</a:t>
            </a:r>
            <a:endParaRPr lang="fr-FR" sz="2200" dirty="0" smtClean="0">
              <a:latin typeface="Times New Roman" pitchFamily="18" charset="0"/>
              <a:cs typeface="Times New Roman" pitchFamily="18" charset="0"/>
            </a:endParaRPr>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PROPRIETES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9434"/>
            <a:ext cx="9144000" cy="1107996"/>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Jean </a:t>
            </a:r>
            <a:r>
              <a:rPr lang="fr-FR" sz="2200" dirty="0" err="1" smtClean="0">
                <a:solidFill>
                  <a:srgbClr val="0070C0"/>
                </a:solidFill>
                <a:latin typeface="Times New Roman" pitchFamily="18" charset="0"/>
                <a:cs typeface="Times New Roman" pitchFamily="18" charset="0"/>
              </a:rPr>
              <a:t>Morlet</a:t>
            </a:r>
            <a:r>
              <a:rPr lang="fr-FR" sz="2200" dirty="0" smtClean="0">
                <a:solidFill>
                  <a:srgbClr val="0070C0"/>
                </a:solidFill>
                <a:latin typeface="Times New Roman" pitchFamily="18" charset="0"/>
                <a:cs typeface="Times New Roman" pitchFamily="18" charset="0"/>
              </a:rPr>
              <a:t>, qui inventa le mot ‘’ondelette’’, avec Alex </a:t>
            </a:r>
            <a:r>
              <a:rPr lang="fr-FR" sz="2200" dirty="0" err="1" smtClean="0">
                <a:solidFill>
                  <a:srgbClr val="0070C0"/>
                </a:solidFill>
                <a:latin typeface="Times New Roman" pitchFamily="18" charset="0"/>
                <a:cs typeface="Times New Roman" pitchFamily="18" charset="0"/>
              </a:rPr>
              <a:t>Grossmann</a:t>
            </a:r>
            <a:r>
              <a:rPr lang="fr-FR" sz="2200" dirty="0" smtClean="0">
                <a:solidFill>
                  <a:srgbClr val="0070C0"/>
                </a:solidFill>
                <a:latin typeface="Times New Roman" pitchFamily="18" charset="0"/>
                <a:cs typeface="Times New Roman" pitchFamily="18" charset="0"/>
              </a:rPr>
              <a:t> sont  les  pionniers dans </a:t>
            </a:r>
            <a:r>
              <a:rPr lang="fr-FR" sz="2200" dirty="0" smtClean="0">
                <a:solidFill>
                  <a:srgbClr val="0070C0"/>
                </a:solidFill>
                <a:latin typeface="Times New Roman" pitchFamily="18" charset="0"/>
                <a:cs typeface="Times New Roman" pitchFamily="18" charset="0"/>
              </a:rPr>
              <a:t>le domaine de l'analyse des ondelettes </a:t>
            </a:r>
            <a:r>
              <a:rPr lang="fr-FR" sz="2200" dirty="0" smtClean="0">
                <a:solidFill>
                  <a:srgbClr val="0070C0"/>
                </a:solidFill>
                <a:latin typeface="Times New Roman" pitchFamily="18" charset="0"/>
                <a:cs typeface="Times New Roman" pitchFamily="18" charset="0"/>
              </a:rPr>
              <a:t>. </a:t>
            </a: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19</a:t>
            </a:fld>
            <a:endParaRPr lang="fr-FR"/>
          </a:p>
        </p:txBody>
      </p:sp>
      <p:pic>
        <p:nvPicPr>
          <p:cNvPr id="69635" name="Picture 3"/>
          <p:cNvPicPr>
            <a:picLocks noChangeAspect="1" noChangeArrowheads="1"/>
          </p:cNvPicPr>
          <p:nvPr/>
        </p:nvPicPr>
        <p:blipFill>
          <a:blip r:embed="rId3"/>
          <a:srcRect/>
          <a:stretch>
            <a:fillRect/>
          </a:stretch>
        </p:blipFill>
        <p:spPr bwMode="auto">
          <a:xfrm>
            <a:off x="1857356" y="2671318"/>
            <a:ext cx="5857916" cy="1928825"/>
          </a:xfrm>
          <a:prstGeom prst="rect">
            <a:avLst/>
          </a:prstGeom>
          <a:noFill/>
          <a:ln w="9525">
            <a:noFill/>
            <a:miter lim="800000"/>
            <a:headEnd/>
            <a:tailEnd/>
          </a:ln>
          <a:effectLst/>
        </p:spPr>
      </p:pic>
      <p:cxnSp>
        <p:nvCxnSpPr>
          <p:cNvPr id="15" name="Connecteur droit avec flèche 14"/>
          <p:cNvCxnSpPr/>
          <p:nvPr/>
        </p:nvCxnSpPr>
        <p:spPr>
          <a:xfrm>
            <a:off x="1428728" y="3643314"/>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3173268"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t 17"/>
          <p:cNvGraphicFramePr>
            <a:graphicFrameLocks noChangeAspect="1"/>
          </p:cNvGraphicFramePr>
          <p:nvPr/>
        </p:nvGraphicFramePr>
        <p:xfrm>
          <a:off x="4771148" y="1872530"/>
          <a:ext cx="2694233" cy="785818"/>
        </p:xfrm>
        <a:graphic>
          <a:graphicData uri="http://schemas.openxmlformats.org/presentationml/2006/ole">
            <p:oleObj spid="_x0000_s132098" name="Équation" r:id="rId4" imgW="1218960" imgH="355320" progId="Equation.3">
              <p:embed/>
            </p:oleObj>
          </a:graphicData>
        </a:graphic>
      </p:graphicFrame>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smtClean="0"/>
              <a:t>t</a:t>
            </a:r>
            <a:endParaRPr lang="fr-FR" sz="2400" b="1" dirty="0"/>
          </a:p>
        </p:txBody>
      </p:sp>
      <p:sp>
        <p:nvSpPr>
          <p:cNvPr id="20" name="ZoneTexte 19"/>
          <p:cNvSpPr txBox="1"/>
          <p:nvPr/>
        </p:nvSpPr>
        <p:spPr>
          <a:xfrm>
            <a:off x="0" y="5357826"/>
            <a:ext cx="9144000" cy="1107996"/>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L’ondelette de </a:t>
            </a:r>
            <a:r>
              <a:rPr lang="fr-FR" sz="2200" dirty="0" err="1" smtClean="0">
                <a:solidFill>
                  <a:srgbClr val="002060"/>
                </a:solidFill>
                <a:latin typeface="Times New Roman" pitchFamily="18" charset="0"/>
                <a:cs typeface="Times New Roman" pitchFamily="18" charset="0"/>
              </a:rPr>
              <a:t>Morlet</a:t>
            </a:r>
            <a:r>
              <a:rPr lang="fr-FR" sz="2200" dirty="0" smtClean="0">
                <a:solidFill>
                  <a:srgbClr val="002060"/>
                </a:solidFill>
                <a:latin typeface="Times New Roman" pitchFamily="18" charset="0"/>
                <a:cs typeface="Times New Roman" pitchFamily="18" charset="0"/>
              </a:rPr>
              <a:t> se présente donc comme un cosinus modulé e</a:t>
            </a:r>
            <a:r>
              <a:rPr lang="fr-FR" sz="2200" dirty="0" smtClean="0">
                <a:solidFill>
                  <a:srgbClr val="002060"/>
                </a:solidFill>
                <a:latin typeface="Times New Roman" pitchFamily="18" charset="0"/>
                <a:cs typeface="Times New Roman" pitchFamily="18" charset="0"/>
              </a:rPr>
              <a:t>n</a:t>
            </a:r>
            <a:r>
              <a:rPr lang="fr-FR" sz="2200" dirty="0" smtClean="0">
                <a:solidFill>
                  <a:srgbClr val="002060"/>
                </a:solidFill>
                <a:latin typeface="Times New Roman" pitchFamily="18" charset="0"/>
                <a:cs typeface="Times New Roman" pitchFamily="18" charset="0"/>
              </a:rPr>
              <a:t> amplitude par une  </a:t>
            </a:r>
            <a:r>
              <a:rPr lang="vi-VN" sz="2200" dirty="0" smtClean="0">
                <a:solidFill>
                  <a:srgbClr val="002060"/>
                </a:solidFill>
                <a:latin typeface="Times New Roman" pitchFamily="18" charset="0"/>
                <a:cs typeface="Times New Roman" pitchFamily="18" charset="0"/>
              </a:rPr>
              <a:t>gaussienne</a:t>
            </a:r>
            <a:r>
              <a:rPr lang="fr-FR" sz="2200" dirty="0" smtClean="0">
                <a:solidFill>
                  <a:srgbClr val="002060"/>
                </a:solidFill>
                <a:latin typeface="Times New Roman" pitchFamily="18" charset="0"/>
                <a:cs typeface="Times New Roman" pitchFamily="18" charset="0"/>
              </a:rPr>
              <a:t>. Ce qui explique et vérifie qu’elle a un spectre à bande étroite comme un filtre passe-bande.</a:t>
            </a:r>
            <a:endParaRPr lang="fr-FR" sz="2200"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 DE MORLET</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2926"/>
            <a:ext cx="8929718" cy="1143000"/>
          </a:xfrm>
        </p:spPr>
        <p:txBody>
          <a:bodyPr>
            <a:noAutofit/>
          </a:bodyPr>
          <a:lstStyle/>
          <a:p>
            <a:pPr algn="just"/>
            <a:r>
              <a:rPr lang="fr-FR" sz="2400" dirty="0" smtClean="0">
                <a:solidFill>
                  <a:srgbClr val="002060"/>
                </a:solidFill>
                <a:latin typeface="Times New Roman" pitchFamily="18" charset="0"/>
                <a:cs typeface="Times New Roman" pitchFamily="18" charset="0"/>
              </a:rPr>
              <a:t>La DWT est une transformation. Une compression basée sur la DWT peut utiliser le principe de Compression par transformée.</a:t>
            </a:r>
          </a:p>
        </p:txBody>
      </p:sp>
      <p:graphicFrame>
        <p:nvGraphicFramePr>
          <p:cNvPr id="4" name="Diagramme 3"/>
          <p:cNvGraphicFramePr/>
          <p:nvPr/>
        </p:nvGraphicFramePr>
        <p:xfrm>
          <a:off x="857224" y="3214686"/>
          <a:ext cx="7358114"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p:nvPr/>
        </p:nvGrpSpPr>
        <p:grpSpPr>
          <a:xfrm>
            <a:off x="1000100" y="2675663"/>
            <a:ext cx="357190" cy="396147"/>
            <a:chOff x="2597548" y="301991"/>
            <a:chExt cx="216974" cy="181833"/>
          </a:xfrm>
          <a:scene3d>
            <a:camera prst="orthographicFront">
              <a:rot lat="0" lon="0" rev="0"/>
            </a:camera>
            <a:lightRig rig="contrasting" dir="t">
              <a:rot lat="0" lon="0" rev="1200000"/>
            </a:lightRig>
          </a:scene3d>
        </p:grpSpPr>
        <p:sp>
          <p:nvSpPr>
            <p:cNvPr id="10" name="Flèche droite 9"/>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1"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4" name="Rectangle à coins arrondis 13"/>
          <p:cNvSpPr/>
          <p:nvPr/>
        </p:nvSpPr>
        <p:spPr>
          <a:xfrm>
            <a:off x="857224" y="2071678"/>
            <a:ext cx="121444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Image </a:t>
            </a:r>
            <a:endParaRPr lang="fr-FR" b="1" dirty="0"/>
          </a:p>
        </p:txBody>
      </p:sp>
      <p:grpSp>
        <p:nvGrpSpPr>
          <p:cNvPr id="6" name="Groupe 14"/>
          <p:cNvGrpSpPr/>
          <p:nvPr/>
        </p:nvGrpSpPr>
        <p:grpSpPr>
          <a:xfrm>
            <a:off x="7715272" y="4143380"/>
            <a:ext cx="357190" cy="396147"/>
            <a:chOff x="2597548" y="301991"/>
            <a:chExt cx="216974" cy="181833"/>
          </a:xfrm>
          <a:scene3d>
            <a:camera prst="orthographicFront">
              <a:rot lat="0" lon="0" rev="0"/>
            </a:camera>
            <a:lightRig rig="contrasting" dir="t">
              <a:rot lat="0" lon="0" rev="1200000"/>
            </a:lightRig>
          </a:scene3d>
        </p:grpSpPr>
        <p:sp>
          <p:nvSpPr>
            <p:cNvPr id="16" name="Flèche droite 15"/>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7"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8" name="Rectangle à coins arrondis 17"/>
          <p:cNvSpPr/>
          <p:nvPr/>
        </p:nvSpPr>
        <p:spPr>
          <a:xfrm>
            <a:off x="5929322" y="4714884"/>
            <a:ext cx="228601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111010010010…..</a:t>
            </a:r>
            <a:endParaRPr lang="fr-FR" sz="1600" b="1" dirty="0"/>
          </a:p>
        </p:txBody>
      </p:sp>
      <p:sp>
        <p:nvSpPr>
          <p:cNvPr id="13" name="Rectangle 12"/>
          <p:cNvSpPr/>
          <p:nvPr/>
        </p:nvSpPr>
        <p:spPr>
          <a:xfrm>
            <a:off x="1214414" y="5500702"/>
            <a:ext cx="7211718" cy="430887"/>
          </a:xfrm>
          <a:prstGeom prst="rect">
            <a:avLst/>
          </a:prstGeom>
        </p:spPr>
        <p:txBody>
          <a:bodyPr wrap="none">
            <a:spAutoFit/>
          </a:bodyPr>
          <a:lstStyle/>
          <a:p>
            <a:pPr lvl="0"/>
            <a:r>
              <a:rPr lang="fr-FR" sz="2200" b="1" dirty="0" smtClean="0">
                <a:solidFill>
                  <a:srgbClr val="7030A0"/>
                </a:solidFill>
                <a:latin typeface="Times New Roman" pitchFamily="18" charset="0"/>
                <a:cs typeface="Times New Roman" pitchFamily="18" charset="0"/>
              </a:rPr>
              <a:t>Schéma générale de compression d’image par transformée</a:t>
            </a:r>
            <a:endParaRPr lang="fr-FR" sz="2200" b="1" dirty="0">
              <a:solidFill>
                <a:srgbClr val="7030A0"/>
              </a:solidFill>
              <a:latin typeface="Times New Roman" pitchFamily="18" charset="0"/>
              <a:cs typeface="Times New Roman" pitchFamily="18" charset="0"/>
            </a:endParaRP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INTRODUCTION</a:t>
            </a:r>
            <a:endParaRPr lang="fr-FR" sz="3000"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20</a:t>
            </a:fld>
            <a:endParaRPr lang="fr-FR"/>
          </a:p>
        </p:txBody>
      </p:sp>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smtClean="0"/>
              <a:t>t</a:t>
            </a:r>
            <a:endParaRPr lang="fr-FR" sz="2400" b="1" dirty="0"/>
          </a:p>
        </p:txBody>
      </p:sp>
      <p:sp>
        <p:nvSpPr>
          <p:cNvPr id="20" name="ZoneTexte 19"/>
          <p:cNvSpPr txBox="1"/>
          <p:nvPr/>
        </p:nvSpPr>
        <p:spPr>
          <a:xfrm>
            <a:off x="0" y="5357826"/>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C’est une ondelette relativement simple obtenue comme étant une dérivée seconde d’une Gaussienne.</a:t>
            </a:r>
            <a:endParaRPr lang="fr-FR" sz="2200" dirty="0">
              <a:solidFill>
                <a:srgbClr val="7030A0"/>
              </a:solidFill>
              <a:latin typeface="Times New Roman" pitchFamily="18" charset="0"/>
              <a:cs typeface="Times New Roman" pitchFamily="18" charset="0"/>
            </a:endParaRPr>
          </a:p>
        </p:txBody>
      </p:sp>
      <p:pic>
        <p:nvPicPr>
          <p:cNvPr id="70659" name="Picture 3"/>
          <p:cNvPicPr>
            <a:picLocks noChangeAspect="1" noChangeArrowheads="1"/>
          </p:cNvPicPr>
          <p:nvPr/>
        </p:nvPicPr>
        <p:blipFill>
          <a:blip r:embed="rId2"/>
          <a:srcRect/>
          <a:stretch>
            <a:fillRect/>
          </a:stretch>
        </p:blipFill>
        <p:spPr bwMode="auto">
          <a:xfrm>
            <a:off x="2071671" y="2405071"/>
            <a:ext cx="5643601" cy="2238375"/>
          </a:xfrm>
          <a:prstGeom prst="rect">
            <a:avLst/>
          </a:prstGeom>
          <a:noFill/>
          <a:ln w="9525">
            <a:noFill/>
            <a:miter lim="800000"/>
            <a:headEnd/>
            <a:tailEnd/>
          </a:ln>
          <a:effectLst/>
        </p:spPr>
      </p:pic>
      <p:cxnSp>
        <p:nvCxnSpPr>
          <p:cNvPr id="12" name="Connecteur droit avec flèche 11"/>
          <p:cNvCxnSpPr/>
          <p:nvPr/>
        </p:nvCxnSpPr>
        <p:spPr>
          <a:xfrm>
            <a:off x="1428728" y="3798670"/>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3187336"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 CHAPEAU MEXICAIN</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L’ondelette mère </a:t>
            </a:r>
            <a:r>
              <a:rPr lang="fr-FR" sz="2200" dirty="0" smtClean="0">
                <a:solidFill>
                  <a:srgbClr val="7030A0"/>
                </a:solidFill>
                <a:latin typeface="Times New Roman" pitchFamily="18" charset="0"/>
                <a:cs typeface="Times New Roman" pitchFamily="18" charset="0"/>
                <a:sym typeface="Symbol"/>
              </a:rPr>
              <a:t>(t</a:t>
            </a:r>
            <a:r>
              <a:rPr lang="fr-FR" sz="2200" dirty="0" smtClean="0">
                <a:solidFill>
                  <a:srgbClr val="7030A0"/>
                </a:solidFill>
                <a:latin typeface="Times New Roman" pitchFamily="18" charset="0"/>
                <a:cs typeface="Times New Roman" pitchFamily="18" charset="0"/>
                <a:sym typeface="Symbol"/>
              </a:rPr>
              <a:t>) </a:t>
            </a:r>
            <a:r>
              <a:rPr lang="fr-FR" sz="2200" dirty="0" smtClean="0">
                <a:solidFill>
                  <a:srgbClr val="7030A0"/>
                </a:solidFill>
                <a:latin typeface="Times New Roman" pitchFamily="18" charset="0"/>
                <a:cs typeface="Times New Roman" pitchFamily="18" charset="0"/>
                <a:sym typeface="Symbol"/>
              </a:rPr>
              <a:t>qui génère les</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ondelettes de </a:t>
            </a:r>
            <a:r>
              <a:rPr lang="fr-FR" sz="2200" dirty="0" err="1" smtClean="0">
                <a:solidFill>
                  <a:srgbClr val="7030A0"/>
                </a:solidFill>
                <a:latin typeface="Times New Roman" pitchFamily="18" charset="0"/>
                <a:cs typeface="Times New Roman" pitchFamily="18" charset="0"/>
              </a:rPr>
              <a:t>Haar</a:t>
            </a:r>
            <a:r>
              <a:rPr lang="fr-FR" sz="2200" dirty="0" smtClean="0">
                <a:solidFill>
                  <a:srgbClr val="7030A0"/>
                </a:solidFill>
                <a:latin typeface="Times New Roman" pitchFamily="18" charset="0"/>
                <a:cs typeface="Times New Roman" pitchFamily="18" charset="0"/>
              </a:rPr>
              <a:t> est une fonction constante par morceaux </a:t>
            </a:r>
            <a:r>
              <a:rPr lang="fr-FR" sz="2200" dirty="0" smtClean="0">
                <a:solidFill>
                  <a:srgbClr val="7030A0"/>
                </a:solidFill>
                <a:latin typeface="Times New Roman" pitchFamily="18" charset="0"/>
                <a:cs typeface="Times New Roman" pitchFamily="18" charset="0"/>
              </a:rPr>
              <a:t>et la fonction d’échelle qui lui est associée </a:t>
            </a:r>
            <a:r>
              <a:rPr lang="fr-FR" sz="2200" dirty="0" smtClean="0">
                <a:solidFill>
                  <a:srgbClr val="7030A0"/>
                </a:solidFill>
                <a:latin typeface="Times New Roman" pitchFamily="18" charset="0"/>
                <a:cs typeface="Times New Roman" pitchFamily="18" charset="0"/>
                <a:sym typeface="Symbol"/>
              </a:rPr>
              <a:t>(t) est  une fonction paire:</a:t>
            </a:r>
            <a:endParaRPr lang="fr-FR" sz="2200" dirty="0" smtClean="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21</a:t>
            </a:fld>
            <a:endParaRPr lang="fr-FR"/>
          </a:p>
        </p:txBody>
      </p:sp>
      <p:graphicFrame>
        <p:nvGraphicFramePr>
          <p:cNvPr id="11" name="Objet 10"/>
          <p:cNvGraphicFramePr>
            <a:graphicFrameLocks noChangeAspect="1"/>
          </p:cNvGraphicFramePr>
          <p:nvPr/>
        </p:nvGraphicFramePr>
        <p:xfrm>
          <a:off x="2603486" y="2285992"/>
          <a:ext cx="4111654" cy="2387412"/>
        </p:xfrm>
        <a:graphic>
          <a:graphicData uri="http://schemas.openxmlformats.org/presentationml/2006/ole">
            <p:oleObj spid="_x0000_s133122" name="Équation" r:id="rId3" imgW="1968480" imgH="1143000" progId="Equation.3">
              <p:embed/>
            </p:oleObj>
          </a:graphicData>
        </a:graphic>
      </p:graphicFrame>
      <p:graphicFrame>
        <p:nvGraphicFramePr>
          <p:cNvPr id="14" name="Objet 13"/>
          <p:cNvGraphicFramePr>
            <a:graphicFrameLocks noChangeAspect="1"/>
          </p:cNvGraphicFramePr>
          <p:nvPr/>
        </p:nvGraphicFramePr>
        <p:xfrm>
          <a:off x="2714612" y="5000636"/>
          <a:ext cx="4903015" cy="1243018"/>
        </p:xfrm>
        <a:graphic>
          <a:graphicData uri="http://schemas.openxmlformats.org/presentationml/2006/ole">
            <p:oleObj spid="_x0000_s133123" name="Équation" r:id="rId4" imgW="1803240" imgH="457200" progId="Equation.3">
              <p:embed/>
            </p:oleObj>
          </a:graphicData>
        </a:graphic>
      </p:graphicFrame>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L’ondelette mère </a:t>
            </a:r>
            <a:r>
              <a:rPr lang="fr-FR" sz="2200" dirty="0" smtClean="0">
                <a:solidFill>
                  <a:srgbClr val="7030A0"/>
                </a:solidFill>
                <a:latin typeface="Times New Roman" pitchFamily="18" charset="0"/>
                <a:cs typeface="Times New Roman" pitchFamily="18" charset="0"/>
                <a:sym typeface="Symbol"/>
              </a:rPr>
              <a:t>(t</a:t>
            </a:r>
            <a:r>
              <a:rPr lang="fr-FR" sz="2200" dirty="0" smtClean="0">
                <a:solidFill>
                  <a:srgbClr val="7030A0"/>
                </a:solidFill>
                <a:latin typeface="Times New Roman" pitchFamily="18" charset="0"/>
                <a:cs typeface="Times New Roman" pitchFamily="18" charset="0"/>
                <a:sym typeface="Symbol"/>
              </a:rPr>
              <a:t>) </a:t>
            </a:r>
            <a:r>
              <a:rPr lang="fr-FR" sz="2200" dirty="0" smtClean="0">
                <a:solidFill>
                  <a:srgbClr val="7030A0"/>
                </a:solidFill>
                <a:latin typeface="Times New Roman" pitchFamily="18" charset="0"/>
                <a:cs typeface="Times New Roman" pitchFamily="18" charset="0"/>
                <a:sym typeface="Symbol"/>
              </a:rPr>
              <a:t>qui génère les</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ondelettes de </a:t>
            </a:r>
            <a:r>
              <a:rPr lang="fr-FR" sz="2200" dirty="0" err="1" smtClean="0">
                <a:solidFill>
                  <a:srgbClr val="7030A0"/>
                </a:solidFill>
                <a:latin typeface="Times New Roman" pitchFamily="18" charset="0"/>
                <a:cs typeface="Times New Roman" pitchFamily="18" charset="0"/>
              </a:rPr>
              <a:t>Haar</a:t>
            </a:r>
            <a:r>
              <a:rPr lang="fr-FR" sz="2200" dirty="0" smtClean="0">
                <a:solidFill>
                  <a:srgbClr val="7030A0"/>
                </a:solidFill>
                <a:latin typeface="Times New Roman" pitchFamily="18" charset="0"/>
                <a:cs typeface="Times New Roman" pitchFamily="18" charset="0"/>
              </a:rPr>
              <a:t> est une fonction constante par morceaux </a:t>
            </a:r>
            <a:r>
              <a:rPr lang="fr-FR" sz="2200" dirty="0" smtClean="0">
                <a:solidFill>
                  <a:srgbClr val="7030A0"/>
                </a:solidFill>
                <a:latin typeface="Times New Roman" pitchFamily="18" charset="0"/>
                <a:cs typeface="Times New Roman" pitchFamily="18" charset="0"/>
              </a:rPr>
              <a:t>et la fonction d’échelle qui lui est associée </a:t>
            </a:r>
            <a:r>
              <a:rPr lang="fr-FR" sz="2200" dirty="0" smtClean="0">
                <a:solidFill>
                  <a:srgbClr val="7030A0"/>
                </a:solidFill>
                <a:latin typeface="Times New Roman" pitchFamily="18" charset="0"/>
                <a:cs typeface="Times New Roman" pitchFamily="18" charset="0"/>
                <a:sym typeface="Symbol"/>
              </a:rPr>
              <a:t>(t) est  une fonction paire:</a:t>
            </a:r>
            <a:endParaRPr lang="fr-FR" sz="2200" dirty="0" smtClean="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22</a:t>
            </a:fld>
            <a:endParaRPr lang="fr-FR"/>
          </a:p>
        </p:txBody>
      </p:sp>
      <p:graphicFrame>
        <p:nvGraphicFramePr>
          <p:cNvPr id="11" name="Objet 10"/>
          <p:cNvGraphicFramePr>
            <a:graphicFrameLocks noChangeAspect="1"/>
          </p:cNvGraphicFramePr>
          <p:nvPr/>
        </p:nvGraphicFramePr>
        <p:xfrm>
          <a:off x="214282" y="2428868"/>
          <a:ext cx="3643338" cy="2115487"/>
        </p:xfrm>
        <a:graphic>
          <a:graphicData uri="http://schemas.openxmlformats.org/presentationml/2006/ole">
            <p:oleObj spid="_x0000_s134146" name="Équation" r:id="rId3" imgW="1968480" imgH="1143000" progId="Equation.3">
              <p:embed/>
            </p:oleObj>
          </a:graphicData>
        </a:graphic>
      </p:graphicFrame>
      <p:graphicFrame>
        <p:nvGraphicFramePr>
          <p:cNvPr id="14" name="Objet 13"/>
          <p:cNvGraphicFramePr>
            <a:graphicFrameLocks noChangeAspect="1"/>
          </p:cNvGraphicFramePr>
          <p:nvPr/>
        </p:nvGraphicFramePr>
        <p:xfrm>
          <a:off x="4741962" y="2714620"/>
          <a:ext cx="4187756" cy="1214446"/>
        </p:xfrm>
        <a:graphic>
          <a:graphicData uri="http://schemas.openxmlformats.org/presentationml/2006/ole">
            <p:oleObj spid="_x0000_s134147" name="Équation" r:id="rId4" imgW="1803240" imgH="457200" progId="Equation.3">
              <p:embed/>
            </p:oleObj>
          </a:graphicData>
        </a:graphic>
      </p:graphicFrame>
      <p:sp>
        <p:nvSpPr>
          <p:cNvPr id="8" name="ZoneTexte 7"/>
          <p:cNvSpPr txBox="1"/>
          <p:nvPr/>
        </p:nvSpPr>
        <p:spPr>
          <a:xfrm>
            <a:off x="0" y="4500570"/>
            <a:ext cx="9144000" cy="430887"/>
          </a:xfrm>
          <a:prstGeom prst="rect">
            <a:avLst/>
          </a:prstGeom>
          <a:noFill/>
        </p:spPr>
        <p:txBody>
          <a:bodyPr wrap="square" rtlCol="0">
            <a:spAutoFit/>
          </a:bodyPr>
          <a:lstStyle/>
          <a:p>
            <a:r>
              <a:rPr lang="fr-FR" sz="2200" b="1" dirty="0" smtClean="0">
                <a:solidFill>
                  <a:srgbClr val="C00000"/>
                </a:solidFill>
                <a:latin typeface="Times New Roman" pitchFamily="18" charset="0"/>
                <a:cs typeface="Times New Roman" pitchFamily="18" charset="0"/>
              </a:rPr>
              <a:t>les </a:t>
            </a:r>
            <a:r>
              <a:rPr lang="fr-FR" sz="2200" b="1" dirty="0" smtClean="0">
                <a:solidFill>
                  <a:srgbClr val="C00000"/>
                </a:solidFill>
                <a:latin typeface="Times New Roman" pitchFamily="18" charset="0"/>
                <a:cs typeface="Times New Roman" pitchFamily="18" charset="0"/>
              </a:rPr>
              <a:t>ondelettes de </a:t>
            </a:r>
            <a:r>
              <a:rPr lang="fr-FR" sz="2200" b="1" dirty="0" err="1" smtClean="0">
                <a:solidFill>
                  <a:srgbClr val="C00000"/>
                </a:solidFill>
                <a:latin typeface="Times New Roman" pitchFamily="18" charset="0"/>
                <a:cs typeface="Times New Roman" pitchFamily="18" charset="0"/>
              </a:rPr>
              <a:t>Haar</a:t>
            </a:r>
            <a:r>
              <a:rPr lang="fr-FR" sz="2200" b="1" dirty="0" smtClean="0">
                <a:solidFill>
                  <a:srgbClr val="C00000"/>
                </a:solidFill>
                <a:latin typeface="Times New Roman" pitchFamily="18" charset="0"/>
                <a:cs typeface="Times New Roman" pitchFamily="18" charset="0"/>
              </a:rPr>
              <a:t> sont alors </a:t>
            </a:r>
            <a:r>
              <a:rPr lang="fr-FR" sz="2200" b="1" dirty="0" smtClean="0">
                <a:solidFill>
                  <a:srgbClr val="C00000"/>
                </a:solidFill>
                <a:latin typeface="Times New Roman" pitchFamily="18" charset="0"/>
                <a:cs typeface="Times New Roman" pitchFamily="18" charset="0"/>
              </a:rPr>
              <a:t>Les </a:t>
            </a:r>
            <a:r>
              <a:rPr lang="fr-FR" sz="2200" b="1" dirty="0" smtClean="0">
                <a:solidFill>
                  <a:srgbClr val="C00000"/>
                </a:solidFill>
                <a:latin typeface="Times New Roman" pitchFamily="18" charset="0"/>
                <a:cs typeface="Times New Roman" pitchFamily="18" charset="0"/>
              </a:rPr>
              <a:t>fonction </a:t>
            </a:r>
            <a:r>
              <a:rPr lang="fr-FR" sz="2200" b="1" dirty="0" err="1" smtClean="0">
                <a:solidFill>
                  <a:srgbClr val="C00000"/>
                </a:solidFill>
                <a:latin typeface="Times New Roman" pitchFamily="18" charset="0"/>
                <a:cs typeface="Times New Roman" pitchFamily="18" charset="0"/>
              </a:rPr>
              <a:t>ψ</a:t>
            </a:r>
            <a:r>
              <a:rPr lang="fr-FR" sz="2200" b="1" baseline="-25000" dirty="0" err="1" smtClean="0">
                <a:solidFill>
                  <a:srgbClr val="C00000"/>
                </a:solidFill>
                <a:latin typeface="Times New Roman" pitchFamily="18" charset="0"/>
                <a:cs typeface="Times New Roman" pitchFamily="18" charset="0"/>
              </a:rPr>
              <a:t>j,k</a:t>
            </a:r>
            <a:r>
              <a:rPr lang="fr-FR" sz="2200" b="1" dirty="0" smtClean="0">
                <a:solidFill>
                  <a:srgbClr val="C00000"/>
                </a:solidFill>
                <a:latin typeface="Times New Roman" pitchFamily="18" charset="0"/>
                <a:cs typeface="Times New Roman" pitchFamily="18" charset="0"/>
              </a:rPr>
              <a:t>(t) définies par : </a:t>
            </a:r>
            <a:endParaRPr lang="fr-FR" sz="2200" b="1" dirty="0">
              <a:solidFill>
                <a:srgbClr val="C00000"/>
              </a:solidFill>
              <a:latin typeface="Times New Roman" pitchFamily="18" charset="0"/>
              <a:cs typeface="Times New Roman" pitchFamily="18" charset="0"/>
            </a:endParaRPr>
          </a:p>
        </p:txBody>
      </p:sp>
      <p:graphicFrame>
        <p:nvGraphicFramePr>
          <p:cNvPr id="9" name="Objet 8"/>
          <p:cNvGraphicFramePr>
            <a:graphicFrameLocks noChangeAspect="1"/>
          </p:cNvGraphicFramePr>
          <p:nvPr/>
        </p:nvGraphicFramePr>
        <p:xfrm>
          <a:off x="857224" y="5072074"/>
          <a:ext cx="7858180" cy="1643051"/>
        </p:xfrm>
        <a:graphic>
          <a:graphicData uri="http://schemas.openxmlformats.org/presentationml/2006/ole">
            <p:oleObj spid="_x0000_s134148" name="Équation" r:id="rId5" imgW="3530520" imgH="1143000" progId="Equation.3">
              <p:embed/>
            </p:oleObj>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16551"/>
            <a:ext cx="9144000" cy="769441"/>
          </a:xfrm>
          <a:prstGeom prst="rect">
            <a:avLst/>
          </a:prstGeom>
          <a:noFill/>
        </p:spPr>
        <p:txBody>
          <a:bodyPr wrap="square" rtlCol="0">
            <a:spAutoFit/>
          </a:bodyPr>
          <a:lstStyle/>
          <a:p>
            <a:pPr algn="ctr"/>
            <a:r>
              <a:rPr lang="fr-FR" sz="2200" b="1" dirty="0" smtClean="0">
                <a:solidFill>
                  <a:srgbClr val="002060"/>
                </a:solidFill>
                <a:latin typeface="Times New Roman" pitchFamily="18" charset="0"/>
                <a:cs typeface="Times New Roman" pitchFamily="18" charset="0"/>
              </a:rPr>
              <a:t>Ondelettes de </a:t>
            </a:r>
            <a:r>
              <a:rPr lang="fr-FR" sz="2200" b="1" dirty="0" err="1" smtClean="0">
                <a:solidFill>
                  <a:srgbClr val="002060"/>
                </a:solidFill>
                <a:latin typeface="Times New Roman" pitchFamily="18" charset="0"/>
                <a:cs typeface="Times New Roman" pitchFamily="18" charset="0"/>
              </a:rPr>
              <a:t>Haar</a:t>
            </a:r>
            <a:r>
              <a:rPr lang="fr-FR" sz="2200" b="1" dirty="0" smtClean="0">
                <a:solidFill>
                  <a:srgbClr val="002060"/>
                </a:solidFill>
                <a:latin typeface="Times New Roman" pitchFamily="18" charset="0"/>
                <a:cs typeface="Times New Roman" pitchFamily="18" charset="0"/>
              </a:rPr>
              <a:t> </a:t>
            </a:r>
            <a:r>
              <a:rPr lang="el-GR" sz="2200" b="1" dirty="0" smtClean="0">
                <a:solidFill>
                  <a:srgbClr val="002060"/>
                </a:solidFill>
                <a:latin typeface="Times New Roman" pitchFamily="18" charset="0"/>
                <a:cs typeface="Times New Roman" pitchFamily="18" charset="0"/>
              </a:rPr>
              <a:t>ψ</a:t>
            </a:r>
            <a:r>
              <a:rPr lang="el-GR" sz="2200" b="1" baseline="-25000" dirty="0" smtClean="0">
                <a:solidFill>
                  <a:srgbClr val="002060"/>
                </a:solidFill>
                <a:latin typeface="Times New Roman" pitchFamily="18" charset="0"/>
                <a:cs typeface="Times New Roman" pitchFamily="18" charset="0"/>
              </a:rPr>
              <a:t>0,1</a:t>
            </a:r>
            <a:r>
              <a:rPr lang="el-GR" sz="2200" b="1" dirty="0" smtClean="0">
                <a:solidFill>
                  <a:srgbClr val="002060"/>
                </a:solidFill>
                <a:latin typeface="Times New Roman" pitchFamily="18" charset="0"/>
                <a:cs typeface="Times New Roman" pitchFamily="18" charset="0"/>
              </a:rPr>
              <a:t> </a:t>
            </a:r>
            <a:r>
              <a:rPr lang="fr-FR" sz="2200" b="1" dirty="0" smtClean="0">
                <a:solidFill>
                  <a:srgbClr val="002060"/>
                </a:solidFill>
                <a:latin typeface="Times New Roman" pitchFamily="18" charset="0"/>
                <a:cs typeface="Times New Roman" pitchFamily="18" charset="0"/>
              </a:rPr>
              <a:t>et </a:t>
            </a:r>
            <a:r>
              <a:rPr lang="el-GR" sz="2200" b="1" dirty="0" smtClean="0">
                <a:solidFill>
                  <a:srgbClr val="002060"/>
                </a:solidFill>
                <a:latin typeface="Times New Roman" pitchFamily="18" charset="0"/>
                <a:cs typeface="Times New Roman" pitchFamily="18" charset="0"/>
              </a:rPr>
              <a:t>ψ</a:t>
            </a:r>
            <a:r>
              <a:rPr lang="el-GR" sz="2200" b="1" baseline="-25000" dirty="0" smtClean="0">
                <a:solidFill>
                  <a:srgbClr val="002060"/>
                </a:solidFill>
                <a:latin typeface="Times New Roman" pitchFamily="18" charset="0"/>
                <a:cs typeface="Times New Roman" pitchFamily="18" charset="0"/>
              </a:rPr>
              <a:t>1,1</a:t>
            </a:r>
            <a:endParaRPr lang="fr-FR" sz="2200" b="1" baseline="-25000" dirty="0" smtClean="0">
              <a:solidFill>
                <a:srgbClr val="00206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23</a:t>
            </a:fld>
            <a:endParaRPr lang="fr-FR"/>
          </a:p>
        </p:txBody>
      </p:sp>
      <p:sp>
        <p:nvSpPr>
          <p:cNvPr id="19" name="ZoneTexte 18"/>
          <p:cNvSpPr txBox="1"/>
          <p:nvPr/>
        </p:nvSpPr>
        <p:spPr>
          <a:xfrm>
            <a:off x="7858148" y="3286124"/>
            <a:ext cx="428628" cy="461665"/>
          </a:xfrm>
          <a:prstGeom prst="rect">
            <a:avLst/>
          </a:prstGeom>
          <a:noFill/>
        </p:spPr>
        <p:txBody>
          <a:bodyPr wrap="square" rtlCol="0">
            <a:spAutoFit/>
          </a:bodyPr>
          <a:lstStyle/>
          <a:p>
            <a:r>
              <a:rPr lang="fr-FR" sz="2400" b="1" dirty="0" smtClean="0"/>
              <a:t>t</a:t>
            </a:r>
            <a:endParaRPr lang="fr-FR" sz="2400" b="1" dirty="0"/>
          </a:p>
        </p:txBody>
      </p:sp>
      <p:pic>
        <p:nvPicPr>
          <p:cNvPr id="73730" name="Picture 2"/>
          <p:cNvPicPr>
            <a:picLocks noChangeAspect="1" noChangeArrowheads="1"/>
          </p:cNvPicPr>
          <p:nvPr/>
        </p:nvPicPr>
        <p:blipFill>
          <a:blip r:embed="rId2"/>
          <a:srcRect/>
          <a:stretch>
            <a:fillRect/>
          </a:stretch>
        </p:blipFill>
        <p:spPr bwMode="auto">
          <a:xfrm>
            <a:off x="1142976" y="2219328"/>
            <a:ext cx="6715172" cy="3495688"/>
          </a:xfrm>
          <a:prstGeom prst="rect">
            <a:avLst/>
          </a:prstGeom>
          <a:noFill/>
          <a:ln w="9525">
            <a:noFill/>
            <a:miter lim="800000"/>
            <a:headEnd/>
            <a:tailEnd/>
          </a:ln>
          <a:effectLst/>
        </p:spPr>
      </p:pic>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HAAR</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32621"/>
            <a:ext cx="9144000" cy="3139321"/>
          </a:xfrm>
          <a:prstGeom prst="rect">
            <a:avLst/>
          </a:prstGeom>
          <a:noFill/>
        </p:spPr>
        <p:txBody>
          <a:bodyPr wrap="square" rtlCol="0">
            <a:spAutoFit/>
          </a:bodyPr>
          <a:lstStyle/>
          <a:p>
            <a:endParaRPr lang="fr-FR" sz="2200" b="1" u="sng" dirty="0" smtClean="0">
              <a:solidFill>
                <a:srgbClr val="00206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Ingrid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a cherché a construire des </a:t>
            </a:r>
            <a:r>
              <a:rPr lang="fr-FR" sz="2200" dirty="0" smtClean="0">
                <a:solidFill>
                  <a:srgbClr val="7030A0"/>
                </a:solidFill>
                <a:latin typeface="Times New Roman" pitchFamily="18" charset="0"/>
                <a:cs typeface="Times New Roman" pitchFamily="18" charset="0"/>
              </a:rPr>
              <a:t>bases d’ondelettes </a:t>
            </a:r>
            <a:r>
              <a:rPr lang="fr-FR" sz="2200" dirty="0" smtClean="0">
                <a:solidFill>
                  <a:srgbClr val="7030A0"/>
                </a:solidFill>
                <a:latin typeface="Times New Roman" pitchFamily="18" charset="0"/>
                <a:cs typeface="Times New Roman" pitchFamily="18" charset="0"/>
              </a:rPr>
              <a:t>orthogonales à support compact et </a:t>
            </a:r>
            <a:r>
              <a:rPr lang="fr-FR" sz="2200" dirty="0" smtClean="0">
                <a:solidFill>
                  <a:srgbClr val="7030A0"/>
                </a:solidFill>
                <a:latin typeface="Times New Roman" pitchFamily="18" charset="0"/>
                <a:cs typeface="Times New Roman" pitchFamily="18" charset="0"/>
              </a:rPr>
              <a:t>à m moments nuls, définissant une transformée en ondelettes discrète. </a:t>
            </a:r>
          </a:p>
          <a:p>
            <a:pPr algn="just"/>
            <a:endParaRPr lang="fr-FR" sz="2200" b="1" u="sng" dirty="0" smtClean="0">
              <a:solidFill>
                <a:srgbClr val="7030A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Par exemple </a:t>
            </a:r>
            <a:r>
              <a:rPr lang="fr-FR" sz="2200" dirty="0" smtClean="0">
                <a:solidFill>
                  <a:srgbClr val="00B050"/>
                </a:solidFill>
                <a:latin typeface="Times New Roman" pitchFamily="18" charset="0"/>
                <a:cs typeface="Times New Roman" pitchFamily="18" charset="0"/>
              </a:rPr>
              <a:t>l’ondelette de </a:t>
            </a:r>
            <a:r>
              <a:rPr lang="fr-FR" sz="2200" dirty="0" err="1" smtClean="0">
                <a:solidFill>
                  <a:srgbClr val="00B050"/>
                </a:solidFill>
                <a:latin typeface="Times New Roman" pitchFamily="18" charset="0"/>
                <a:cs typeface="Times New Roman" pitchFamily="18" charset="0"/>
              </a:rPr>
              <a:t>Daubechies</a:t>
            </a:r>
            <a:r>
              <a:rPr lang="fr-FR" sz="2200" dirty="0" smtClean="0">
                <a:solidFill>
                  <a:srgbClr val="00B050"/>
                </a:solidFill>
                <a:latin typeface="Times New Roman" pitchFamily="18" charset="0"/>
                <a:cs typeface="Times New Roman" pitchFamily="18" charset="0"/>
              </a:rPr>
              <a:t> de longueur 4, notée D4.</a:t>
            </a: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vecteur </a:t>
            </a:r>
            <a:r>
              <a:rPr lang="fr-FR" sz="2200" dirty="0" smtClean="0">
                <a:solidFill>
                  <a:srgbClr val="002060"/>
                </a:solidFill>
                <a:latin typeface="Times New Roman" pitchFamily="18" charset="0"/>
                <a:cs typeface="Times New Roman" pitchFamily="18" charset="0"/>
              </a:rPr>
              <a:t>d’échelle= (h</a:t>
            </a:r>
            <a:r>
              <a:rPr lang="fr-FR" sz="2200" baseline="-25000" dirty="0" smtClean="0">
                <a:solidFill>
                  <a:srgbClr val="002060"/>
                </a:solidFill>
                <a:latin typeface="Times New Roman" pitchFamily="18" charset="0"/>
                <a:cs typeface="Times New Roman" pitchFamily="18" charset="0"/>
              </a:rPr>
              <a:t>0</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1</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,h</a:t>
            </a:r>
            <a:r>
              <a:rPr lang="fr-FR" sz="2200" baseline="-25000" dirty="0" smtClean="0">
                <a:solidFill>
                  <a:srgbClr val="002060"/>
                </a:solidFill>
                <a:latin typeface="Times New Roman" pitchFamily="18" charset="0"/>
                <a:cs typeface="Times New Roman" pitchFamily="18" charset="0"/>
              </a:rPr>
              <a:t>3</a:t>
            </a:r>
            <a:r>
              <a:rPr lang="fr-FR" sz="2200" dirty="0" smtClean="0">
                <a:solidFill>
                  <a:srgbClr val="002060"/>
                </a:solidFill>
                <a:latin typeface="Times New Roman" pitchFamily="18" charset="0"/>
                <a:cs typeface="Times New Roman" pitchFamily="18" charset="0"/>
              </a:rPr>
              <a:t>)</a:t>
            </a:r>
          </a:p>
          <a:p>
            <a:pPr algn="just">
              <a:buFont typeface="Wingdings" pitchFamily="2" charset="2"/>
              <a:buChar char="ü"/>
            </a:pPr>
            <a:r>
              <a:rPr lang="fr-FR" sz="2200" dirty="0" smtClean="0">
                <a:solidFill>
                  <a:srgbClr val="C00000"/>
                </a:solidFill>
                <a:latin typeface="Times New Roman" pitchFamily="18" charset="0"/>
                <a:cs typeface="Times New Roman" pitchFamily="18" charset="0"/>
              </a:rPr>
              <a:t>vecteur </a:t>
            </a:r>
            <a:r>
              <a:rPr lang="fr-FR" sz="2200" dirty="0" smtClean="0">
                <a:solidFill>
                  <a:srgbClr val="C00000"/>
                </a:solidFill>
                <a:latin typeface="Times New Roman" pitchFamily="18" charset="0"/>
                <a:cs typeface="Times New Roman" pitchFamily="18" charset="0"/>
              </a:rPr>
              <a:t>d’ondelette= (g</a:t>
            </a:r>
            <a:r>
              <a:rPr lang="fr-FR" sz="2200" baseline="-25000" dirty="0" smtClean="0">
                <a:solidFill>
                  <a:srgbClr val="C00000"/>
                </a:solidFill>
                <a:latin typeface="Times New Roman" pitchFamily="18" charset="0"/>
                <a:cs typeface="Times New Roman" pitchFamily="18" charset="0"/>
              </a:rPr>
              <a:t>0</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1</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2</a:t>
            </a:r>
            <a:r>
              <a:rPr lang="fr-FR" sz="2200" dirty="0" smtClean="0">
                <a:solidFill>
                  <a:srgbClr val="C00000"/>
                </a:solidFill>
                <a:latin typeface="Times New Roman" pitchFamily="18" charset="0"/>
                <a:cs typeface="Times New Roman" pitchFamily="18" charset="0"/>
              </a:rPr>
              <a:t>,g</a:t>
            </a:r>
            <a:r>
              <a:rPr lang="fr-FR" sz="2200" baseline="-25000" dirty="0" smtClean="0">
                <a:solidFill>
                  <a:srgbClr val="C00000"/>
                </a:solidFill>
                <a:latin typeface="Times New Roman" pitchFamily="18" charset="0"/>
                <a:cs typeface="Times New Roman" pitchFamily="18" charset="0"/>
              </a:rPr>
              <a:t>3</a:t>
            </a:r>
            <a:r>
              <a:rPr lang="fr-FR" sz="2200" dirty="0" smtClean="0">
                <a:solidFill>
                  <a:srgbClr val="C00000"/>
                </a:solidFill>
                <a:latin typeface="Times New Roman" pitchFamily="18" charset="0"/>
                <a:cs typeface="Times New Roman" pitchFamily="18" charset="0"/>
              </a:rPr>
              <a:t>) = (h</a:t>
            </a:r>
            <a:r>
              <a:rPr lang="fr-FR" sz="2200" baseline="-25000" dirty="0" smtClean="0">
                <a:solidFill>
                  <a:srgbClr val="C00000"/>
                </a:solidFill>
                <a:latin typeface="Times New Roman" pitchFamily="18" charset="0"/>
                <a:cs typeface="Times New Roman" pitchFamily="18" charset="0"/>
              </a:rPr>
              <a:t>3</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2</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1</a:t>
            </a:r>
            <a:r>
              <a:rPr lang="fr-FR" sz="2200" dirty="0" smtClean="0">
                <a:solidFill>
                  <a:srgbClr val="C00000"/>
                </a:solidFill>
                <a:latin typeface="Times New Roman" pitchFamily="18" charset="0"/>
                <a:cs typeface="Times New Roman" pitchFamily="18" charset="0"/>
              </a:rPr>
              <a:t>,−h</a:t>
            </a:r>
            <a:r>
              <a:rPr lang="fr-FR" sz="2200" baseline="-25000" dirty="0" smtClean="0">
                <a:solidFill>
                  <a:srgbClr val="C00000"/>
                </a:solidFill>
                <a:latin typeface="Times New Roman" pitchFamily="18" charset="0"/>
                <a:cs typeface="Times New Roman" pitchFamily="18" charset="0"/>
              </a:rPr>
              <a:t>0</a:t>
            </a:r>
            <a:r>
              <a:rPr lang="fr-FR" sz="2200" dirty="0" smtClean="0">
                <a:solidFill>
                  <a:srgbClr val="C00000"/>
                </a:solidFill>
                <a:latin typeface="Times New Roman" pitchFamily="18" charset="0"/>
                <a:cs typeface="Times New Roman" pitchFamily="18" charset="0"/>
              </a:rPr>
              <a:t>)</a:t>
            </a:r>
          </a:p>
          <a:p>
            <a:pPr algn="just">
              <a:buFont typeface="Wingdings" pitchFamily="2" charset="2"/>
              <a:buChar char="ü"/>
            </a:pPr>
            <a:r>
              <a:rPr lang="fr-FR" sz="2200" dirty="0" smtClean="0">
                <a:solidFill>
                  <a:srgbClr val="00B05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Calcul des coefficients </a:t>
            </a:r>
            <a:r>
              <a:rPr lang="fr-FR" sz="2200" dirty="0" err="1" smtClean="0">
                <a:solidFill>
                  <a:srgbClr val="0070C0"/>
                </a:solidFill>
                <a:latin typeface="Times New Roman" pitchFamily="18" charset="0"/>
                <a:cs typeface="Times New Roman" pitchFamily="18" charset="0"/>
              </a:rPr>
              <a:t>h</a:t>
            </a:r>
            <a:r>
              <a:rPr lang="fr-FR" sz="2200" baseline="-25000" dirty="0" err="1" smtClean="0">
                <a:solidFill>
                  <a:srgbClr val="0070C0"/>
                </a:solidFill>
                <a:latin typeface="Times New Roman" pitchFamily="18" charset="0"/>
                <a:cs typeface="Times New Roman" pitchFamily="18" charset="0"/>
              </a:rPr>
              <a:t>n</a:t>
            </a:r>
            <a:endParaRPr lang="fr-FR" sz="2200" dirty="0" smtClean="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a:xfrm>
            <a:off x="6553200" y="6492899"/>
            <a:ext cx="2133600" cy="365125"/>
          </a:xfrm>
        </p:spPr>
        <p:txBody>
          <a:bodyPr/>
          <a:lstStyle/>
          <a:p>
            <a:fld id="{2D849293-9FFB-455D-8E04-D5321DD3C202}" type="slidenum">
              <a:rPr lang="fr-FR" smtClean="0"/>
              <a:pPr/>
              <a:t>24</a:t>
            </a:fld>
            <a:endParaRPr lang="fr-FR" dirty="0"/>
          </a:p>
        </p:txBody>
      </p:sp>
      <p:graphicFrame>
        <p:nvGraphicFramePr>
          <p:cNvPr id="8" name="Objet 7"/>
          <p:cNvGraphicFramePr>
            <a:graphicFrameLocks noChangeAspect="1"/>
          </p:cNvGraphicFramePr>
          <p:nvPr/>
        </p:nvGraphicFramePr>
        <p:xfrm>
          <a:off x="2798763" y="4000507"/>
          <a:ext cx="4476750" cy="428625"/>
        </p:xfrm>
        <a:graphic>
          <a:graphicData uri="http://schemas.openxmlformats.org/presentationml/2006/ole">
            <p:oleObj spid="_x0000_s135170" name="Équation" r:id="rId3" imgW="2387520" imgH="228600" progId="Equation.3">
              <p:embed/>
            </p:oleObj>
          </a:graphicData>
        </a:graphic>
      </p:graphicFrame>
      <p:graphicFrame>
        <p:nvGraphicFramePr>
          <p:cNvPr id="74756" name="Object 4"/>
          <p:cNvGraphicFramePr>
            <a:graphicFrameLocks noChangeAspect="1"/>
          </p:cNvGraphicFramePr>
          <p:nvPr/>
        </p:nvGraphicFramePr>
        <p:xfrm>
          <a:off x="2524125" y="4500573"/>
          <a:ext cx="5024438" cy="428625"/>
        </p:xfrm>
        <a:graphic>
          <a:graphicData uri="http://schemas.openxmlformats.org/presentationml/2006/ole">
            <p:oleObj spid="_x0000_s135171" name="Équation" r:id="rId4" imgW="2679480" imgH="228600" progId="Equation.3">
              <p:embed/>
            </p:oleObj>
          </a:graphicData>
        </a:graphic>
      </p:graphicFrame>
      <p:graphicFrame>
        <p:nvGraphicFramePr>
          <p:cNvPr id="74757" name="Object 5"/>
          <p:cNvGraphicFramePr>
            <a:graphicFrameLocks noChangeAspect="1"/>
          </p:cNvGraphicFramePr>
          <p:nvPr/>
        </p:nvGraphicFramePr>
        <p:xfrm>
          <a:off x="2976563" y="4929201"/>
          <a:ext cx="4262437" cy="428625"/>
        </p:xfrm>
        <a:graphic>
          <a:graphicData uri="http://schemas.openxmlformats.org/presentationml/2006/ole">
            <p:oleObj spid="_x0000_s135172" name="Équation" r:id="rId5" imgW="2273040" imgH="228600" progId="Equation.3">
              <p:embed/>
            </p:oleObj>
          </a:graphicData>
        </a:graphic>
      </p:graphicFrame>
      <p:graphicFrame>
        <p:nvGraphicFramePr>
          <p:cNvPr id="74758" name="Object 6"/>
          <p:cNvGraphicFramePr>
            <a:graphicFrameLocks noChangeAspect="1"/>
          </p:cNvGraphicFramePr>
          <p:nvPr/>
        </p:nvGraphicFramePr>
        <p:xfrm>
          <a:off x="3286125" y="5334020"/>
          <a:ext cx="3833813" cy="881062"/>
        </p:xfrm>
        <a:graphic>
          <a:graphicData uri="http://schemas.openxmlformats.org/presentationml/2006/ole">
            <p:oleObj spid="_x0000_s135173" name="Équation" r:id="rId6" imgW="2044440" imgH="469800" progId="Equation.3">
              <p:embed/>
            </p:oleObj>
          </a:graphicData>
        </a:graphic>
      </p:graphicFrame>
      <p:pic>
        <p:nvPicPr>
          <p:cNvPr id="74759" name="Picture 7"/>
          <p:cNvPicPr>
            <a:picLocks noChangeAspect="1" noChangeArrowheads="1"/>
          </p:cNvPicPr>
          <p:nvPr/>
        </p:nvPicPr>
        <p:blipFill>
          <a:blip r:embed="rId7"/>
          <a:srcRect/>
          <a:stretch>
            <a:fillRect/>
          </a:stretch>
        </p:blipFill>
        <p:spPr bwMode="auto">
          <a:xfrm>
            <a:off x="2479287" y="6215083"/>
            <a:ext cx="6593307" cy="642942"/>
          </a:xfrm>
          <a:prstGeom prst="rect">
            <a:avLst/>
          </a:prstGeom>
          <a:noFill/>
          <a:ln w="9525">
            <a:noFill/>
            <a:miter lim="800000"/>
            <a:headEnd/>
            <a:tailEnd/>
          </a:ln>
          <a:effectLst/>
        </p:spPr>
      </p:pic>
      <p:sp>
        <p:nvSpPr>
          <p:cNvPr id="13" name="ZoneTexte 12"/>
          <p:cNvSpPr txBox="1"/>
          <p:nvPr/>
        </p:nvSpPr>
        <p:spPr>
          <a:xfrm>
            <a:off x="0" y="6284261"/>
            <a:ext cx="2786050" cy="430887"/>
          </a:xfrm>
          <a:prstGeom prst="rect">
            <a:avLst/>
          </a:prstGeom>
          <a:noFill/>
        </p:spPr>
        <p:txBody>
          <a:bodyPr wrap="square" rtlCol="0">
            <a:spAutoFit/>
          </a:bodyPr>
          <a:lstStyle/>
          <a:p>
            <a:r>
              <a:rPr lang="fr-FR" sz="2200" b="1" dirty="0" smtClean="0">
                <a:solidFill>
                  <a:srgbClr val="FF0000"/>
                </a:solidFill>
                <a:latin typeface="Times New Roman" pitchFamily="18" charset="0"/>
                <a:cs typeface="Times New Roman" pitchFamily="18" charset="0"/>
              </a:rPr>
              <a:t>Ce qui nous donne :</a:t>
            </a:r>
            <a:endParaRPr lang="fr-FR" sz="2200" b="1" dirty="0">
              <a:solidFill>
                <a:srgbClr val="FF0000"/>
              </a:solidFill>
              <a:latin typeface="Times New Roman" pitchFamily="18" charset="0"/>
              <a:cs typeface="Times New Roman" pitchFamily="18" charset="0"/>
            </a:endParaRP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a:t>
            </a:r>
            <a:r>
              <a:rPr lang="fr-FR" sz="2200" dirty="0" smtClean="0">
                <a:solidFill>
                  <a:srgbClr val="7030A0"/>
                </a:solidFill>
                <a:latin typeface="Times New Roman" pitchFamily="18" charset="0"/>
                <a:cs typeface="Times New Roman" pitchFamily="18" charset="0"/>
              </a:rPr>
              <a:t>’ondelette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2,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2</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25</a:t>
            </a:fld>
            <a:endParaRPr lang="fr-FR"/>
          </a:p>
        </p:txBody>
      </p:sp>
      <p:pic>
        <p:nvPicPr>
          <p:cNvPr id="75782" name="Picture 6"/>
          <p:cNvPicPr>
            <a:picLocks noChangeAspect="1" noChangeArrowheads="1"/>
          </p:cNvPicPr>
          <p:nvPr/>
        </p:nvPicPr>
        <p:blipFill>
          <a:blip r:embed="rId2"/>
          <a:srcRect/>
          <a:stretch>
            <a:fillRect/>
          </a:stretch>
        </p:blipFill>
        <p:spPr bwMode="auto">
          <a:xfrm>
            <a:off x="2081213" y="1581150"/>
            <a:ext cx="4981575" cy="3695700"/>
          </a:xfrm>
          <a:prstGeom prst="rect">
            <a:avLst/>
          </a:prstGeom>
          <a:noFill/>
          <a:ln w="9525">
            <a:noFill/>
            <a:miter lim="800000"/>
            <a:headEnd/>
            <a:tailEnd/>
          </a:ln>
          <a:effectLst/>
        </p:spPr>
      </p:pic>
      <p:cxnSp>
        <p:nvCxnSpPr>
          <p:cNvPr id="10" name="Connecteur droit avec flèche 9"/>
          <p:cNvCxnSpPr/>
          <p:nvPr/>
        </p:nvCxnSpPr>
        <p:spPr>
          <a:xfrm flipV="1">
            <a:off x="2500298" y="3643314"/>
            <a:ext cx="6357982" cy="28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flipH="1" flipV="1">
            <a:off x="943524" y="3342700"/>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6643702" y="3643314"/>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72264" y="3643314"/>
            <a:ext cx="571504" cy="369332"/>
          </a:xfrm>
          <a:prstGeom prst="rect">
            <a:avLst/>
          </a:prstGeom>
          <a:noFill/>
          <a:ln>
            <a:noFill/>
          </a:ln>
        </p:spPr>
        <p:txBody>
          <a:bodyPr wrap="square" rtlCol="0">
            <a:spAutoFit/>
          </a:bodyPr>
          <a:lstStyle/>
          <a:p>
            <a:r>
              <a:rPr lang="fr-FR" dirty="0" smtClean="0"/>
              <a:t>3</a:t>
            </a:r>
            <a:endParaRPr lang="fr-FR" dirty="0"/>
          </a:p>
        </p:txBody>
      </p:sp>
      <p:sp>
        <p:nvSpPr>
          <p:cNvPr id="17" name="ZoneTexte 16"/>
          <p:cNvSpPr txBox="1"/>
          <p:nvPr/>
        </p:nvSpPr>
        <p:spPr>
          <a:xfrm>
            <a:off x="5070968" y="3631172"/>
            <a:ext cx="571504" cy="369332"/>
          </a:xfrm>
          <a:prstGeom prst="rect">
            <a:avLst/>
          </a:prstGeom>
          <a:noFill/>
          <a:ln>
            <a:noFill/>
          </a:ln>
        </p:spPr>
        <p:txBody>
          <a:bodyPr wrap="square" rtlCol="0">
            <a:spAutoFit/>
          </a:bodyPr>
          <a:lstStyle/>
          <a:p>
            <a:r>
              <a:rPr lang="fr-FR" dirty="0" smtClean="0"/>
              <a:t>2</a:t>
            </a:r>
            <a:endParaRPr lang="fr-FR" dirty="0"/>
          </a:p>
        </p:txBody>
      </p:sp>
      <p:cxnSp>
        <p:nvCxnSpPr>
          <p:cNvPr id="18" name="Connecteur droit 17"/>
          <p:cNvCxnSpPr/>
          <p:nvPr/>
        </p:nvCxnSpPr>
        <p:spPr>
          <a:xfrm rot="5400000">
            <a:off x="5144298" y="3642520"/>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3786976" y="366910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0" y="5072074"/>
            <a:ext cx="9144000" cy="1785104"/>
          </a:xfrm>
          <a:prstGeom prst="rect">
            <a:avLst/>
          </a:prstGeom>
          <a:noFill/>
        </p:spPr>
        <p:txBody>
          <a:bodyPr wrap="square" rtlCol="0">
            <a:spAutoFit/>
          </a:bodyPr>
          <a:lstStyle/>
          <a:p>
            <a:pPr algn="just"/>
            <a:r>
              <a:rPr lang="fr-FR" sz="2200" dirty="0" smtClean="0">
                <a:solidFill>
                  <a:srgbClr val="FF0000"/>
                </a:solidFill>
                <a:latin typeface="Times New Roman" pitchFamily="18" charset="0"/>
                <a:cs typeface="Times New Roman" pitchFamily="18" charset="0"/>
              </a:rPr>
              <a:t>Ensuite, </a:t>
            </a:r>
            <a:r>
              <a:rPr lang="fr-FR" sz="2200" dirty="0" err="1" smtClean="0">
                <a:solidFill>
                  <a:srgbClr val="FF0000"/>
                </a:solidFill>
                <a:latin typeface="Times New Roman" pitchFamily="18" charset="0"/>
                <a:cs typeface="Times New Roman" pitchFamily="18" charset="0"/>
              </a:rPr>
              <a:t>Daubechies</a:t>
            </a:r>
            <a:r>
              <a:rPr lang="fr-FR" sz="2200" dirty="0" smtClean="0">
                <a:solidFill>
                  <a:srgbClr val="FF0000"/>
                </a:solidFill>
                <a:latin typeface="Times New Roman" pitchFamily="18" charset="0"/>
                <a:cs typeface="Times New Roman" pitchFamily="18" charset="0"/>
              </a:rPr>
              <a:t> </a:t>
            </a:r>
            <a:r>
              <a:rPr lang="fr-FR" sz="2200" dirty="0" smtClean="0">
                <a:solidFill>
                  <a:srgbClr val="FF0000"/>
                </a:solidFill>
                <a:latin typeface="Times New Roman" pitchFamily="18" charset="0"/>
                <a:cs typeface="Times New Roman" pitchFamily="18" charset="0"/>
              </a:rPr>
              <a:t>a construit des ondelettes à </a:t>
            </a:r>
            <a:r>
              <a:rPr lang="fr-FR" sz="2200" dirty="0" smtClean="0">
                <a:solidFill>
                  <a:srgbClr val="FF0000"/>
                </a:solidFill>
                <a:latin typeface="Times New Roman" pitchFamily="18" charset="0"/>
                <a:cs typeface="Times New Roman" pitchFamily="18" charset="0"/>
              </a:rPr>
              <a:t>support compact </a:t>
            </a:r>
            <a:r>
              <a:rPr lang="fr-FR" sz="2200" dirty="0" smtClean="0">
                <a:solidFill>
                  <a:srgbClr val="FF0000"/>
                </a:solidFill>
                <a:latin typeface="Times New Roman" pitchFamily="18" charset="0"/>
                <a:cs typeface="Times New Roman" pitchFamily="18" charset="0"/>
              </a:rPr>
              <a:t>les plus symétriques possibles </a:t>
            </a:r>
            <a:r>
              <a:rPr lang="fr-FR" sz="2200" dirty="0" smtClean="0">
                <a:solidFill>
                  <a:srgbClr val="FF0000"/>
                </a:solidFill>
                <a:latin typeface="Times New Roman" pitchFamily="18" charset="0"/>
                <a:cs typeface="Times New Roman" pitchFamily="18" charset="0"/>
              </a:rPr>
              <a:t>appelées </a:t>
            </a:r>
            <a:r>
              <a:rPr lang="fr-FR" sz="2200" b="1" u="sng" dirty="0" err="1" smtClean="0">
                <a:solidFill>
                  <a:srgbClr val="FF0000"/>
                </a:solidFill>
                <a:latin typeface="Times New Roman" pitchFamily="18" charset="0"/>
                <a:cs typeface="Times New Roman" pitchFamily="18" charset="0"/>
              </a:rPr>
              <a:t>Symmlets</a:t>
            </a:r>
            <a:r>
              <a:rPr lang="fr-FR" sz="2200" b="1" u="sng" dirty="0" smtClean="0">
                <a:solidFill>
                  <a:srgbClr val="FF000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Les </a:t>
            </a:r>
            <a:r>
              <a:rPr lang="fr-FR" sz="2200" dirty="0" err="1" smtClean="0">
                <a:solidFill>
                  <a:srgbClr val="002060"/>
                </a:solidFill>
                <a:latin typeface="Times New Roman" pitchFamily="18" charset="0"/>
                <a:cs typeface="Times New Roman" pitchFamily="18" charset="0"/>
              </a:rPr>
              <a:t>symmlets</a:t>
            </a:r>
            <a:r>
              <a:rPr lang="fr-FR" sz="2200" dirty="0" smtClean="0">
                <a:solidFill>
                  <a:srgbClr val="002060"/>
                </a:solidFill>
                <a:latin typeface="Times New Roman" pitchFamily="18" charset="0"/>
                <a:cs typeface="Times New Roman" pitchFamily="18" charset="0"/>
              </a:rPr>
              <a:t> ont le même </a:t>
            </a:r>
            <a:r>
              <a:rPr lang="fr-FR" sz="2200" dirty="0" smtClean="0">
                <a:solidFill>
                  <a:srgbClr val="002060"/>
                </a:solidFill>
                <a:latin typeface="Times New Roman" pitchFamily="18" charset="0"/>
                <a:cs typeface="Times New Roman" pitchFamily="18" charset="0"/>
              </a:rPr>
              <a:t>nombre m de </a:t>
            </a:r>
            <a:r>
              <a:rPr lang="fr-FR" sz="2200" dirty="0" smtClean="0">
                <a:solidFill>
                  <a:srgbClr val="002060"/>
                </a:solidFill>
                <a:latin typeface="Times New Roman" pitchFamily="18" charset="0"/>
                <a:cs typeface="Times New Roman" pitchFamily="18" charset="0"/>
              </a:rPr>
              <a:t>moments </a:t>
            </a:r>
            <a:r>
              <a:rPr lang="fr-FR" sz="2200" dirty="0" smtClean="0">
                <a:solidFill>
                  <a:srgbClr val="002060"/>
                </a:solidFill>
                <a:latin typeface="Times New Roman" pitchFamily="18" charset="0"/>
                <a:cs typeface="Times New Roman" pitchFamily="18" charset="0"/>
              </a:rPr>
              <a:t>nuls que </a:t>
            </a:r>
            <a:r>
              <a:rPr lang="fr-FR" sz="2200" dirty="0" smtClean="0">
                <a:solidFill>
                  <a:srgbClr val="002060"/>
                </a:solidFill>
                <a:latin typeface="Times New Roman" pitchFamily="18" charset="0"/>
                <a:cs typeface="Times New Roman" pitchFamily="18" charset="0"/>
              </a:rPr>
              <a:t>les ondelettes de </a:t>
            </a:r>
            <a:r>
              <a:rPr lang="fr-FR" sz="2200" dirty="0" err="1" smtClean="0">
                <a:solidFill>
                  <a:srgbClr val="002060"/>
                </a:solidFill>
                <a:latin typeface="Times New Roman" pitchFamily="18" charset="0"/>
                <a:cs typeface="Times New Roman" pitchFamily="18" charset="0"/>
              </a:rPr>
              <a:t>Daubechies</a:t>
            </a:r>
            <a:r>
              <a:rPr lang="fr-FR" sz="2200" dirty="0" smtClean="0">
                <a:solidFill>
                  <a:srgbClr val="002060"/>
                </a:solidFill>
                <a:latin typeface="Times New Roman" pitchFamily="18" charset="0"/>
                <a:cs typeface="Times New Roman" pitchFamily="18" charset="0"/>
              </a:rPr>
              <a:t> pour un </a:t>
            </a:r>
            <a:r>
              <a:rPr lang="fr-FR" sz="2200" dirty="0" smtClean="0">
                <a:solidFill>
                  <a:srgbClr val="002060"/>
                </a:solidFill>
                <a:latin typeface="Times New Roman" pitchFamily="18" charset="0"/>
                <a:cs typeface="Times New Roman" pitchFamily="18" charset="0"/>
              </a:rPr>
              <a:t>support donné</a:t>
            </a:r>
            <a:endParaRPr lang="fr-FR" sz="2200" b="1" u="sng"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2,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D2</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26</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a:srcRect/>
          <a:stretch>
            <a:fillRect/>
          </a:stretch>
        </p:blipFill>
        <p:spPr bwMode="auto">
          <a:xfrm>
            <a:off x="514322" y="1714488"/>
            <a:ext cx="3700488" cy="2643206"/>
          </a:xfrm>
          <a:prstGeom prst="rect">
            <a:avLst/>
          </a:prstGeom>
          <a:noFill/>
          <a:ln w="9525">
            <a:noFill/>
            <a:miter lim="800000"/>
            <a:headEnd/>
            <a:tailEnd/>
          </a:ln>
          <a:effectLst/>
        </p:spPr>
      </p:pic>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05" name="Picture 5"/>
          <p:cNvPicPr>
            <a:picLocks noChangeAspect="1" noChangeArrowheads="1"/>
          </p:cNvPicPr>
          <p:nvPr/>
        </p:nvPicPr>
        <p:blipFill>
          <a:blip r:embed="rId3"/>
          <a:srcRect/>
          <a:stretch>
            <a:fillRect/>
          </a:stretch>
        </p:blipFill>
        <p:spPr bwMode="auto">
          <a:xfrm>
            <a:off x="4414836" y="1714488"/>
            <a:ext cx="3800502" cy="2714644"/>
          </a:xfrm>
          <a:prstGeom prst="rect">
            <a:avLst/>
          </a:prstGeom>
          <a:noFill/>
          <a:ln w="9525">
            <a:noFill/>
            <a:miter lim="800000"/>
            <a:headEnd/>
            <a:tailEnd/>
          </a:ln>
          <a:effectLst/>
        </p:spPr>
      </p:pic>
      <p:sp>
        <p:nvSpPr>
          <p:cNvPr id="22" name="ZoneTexte 21"/>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D2</a:t>
            </a:r>
            <a:endParaRPr lang="fr-FR" sz="2200" b="1" u="sng" dirty="0">
              <a:solidFill>
                <a:srgbClr val="002060"/>
              </a:solidFill>
              <a:latin typeface="Times New Roman" pitchFamily="18" charset="0"/>
              <a:cs typeface="Times New Roman" pitchFamily="18" charset="0"/>
            </a:endParaRPr>
          </a:p>
        </p:txBody>
      </p:sp>
      <p:sp>
        <p:nvSpPr>
          <p:cNvPr id="23" name="Rectangle 22"/>
          <p:cNvSpPr/>
          <p:nvPr/>
        </p:nvSpPr>
        <p:spPr>
          <a:xfrm>
            <a:off x="2571736" y="5429264"/>
            <a:ext cx="4248022" cy="369332"/>
          </a:xfrm>
          <a:prstGeom prst="rect">
            <a:avLst/>
          </a:prstGeom>
        </p:spPr>
        <p:txBody>
          <a:bodyPr wrap="none">
            <a:spAutoFit/>
          </a:bodyPr>
          <a:lstStyle/>
          <a:p>
            <a:r>
              <a:rPr lang="fr-FR" dirty="0" smtClean="0"/>
              <a:t>http://wavelets.pybytes.com/wavelet/db2/</a:t>
            </a:r>
            <a:endParaRPr lang="fr-FR" dirty="0"/>
          </a:p>
        </p:txBody>
      </p:sp>
      <p:sp>
        <p:nvSpPr>
          <p:cNvPr id="25" name="ZoneTexte 2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0725"/>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3,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D3</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27</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D3</a:t>
            </a:r>
            <a:endParaRPr lang="fr-FR" sz="2200" b="1" u="sng" dirty="0">
              <a:solidFill>
                <a:srgbClr val="002060"/>
              </a:solidFill>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2"/>
          <a:srcRect/>
          <a:stretch>
            <a:fillRect/>
          </a:stretch>
        </p:blipFill>
        <p:spPr bwMode="auto">
          <a:xfrm>
            <a:off x="485210" y="1785926"/>
            <a:ext cx="3729600" cy="26640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5000628" y="1857364"/>
            <a:ext cx="3674160" cy="2624400"/>
          </a:xfrm>
          <a:prstGeom prst="rect">
            <a:avLst/>
          </a:prstGeom>
          <a:noFill/>
          <a:ln w="9525">
            <a:noFill/>
            <a:miter lim="800000"/>
            <a:headEnd/>
            <a:tailEnd/>
          </a:ln>
          <a:effectLst/>
        </p:spPr>
      </p:pic>
      <p:sp>
        <p:nvSpPr>
          <p:cNvPr id="12" name="Rectangle 11"/>
          <p:cNvSpPr/>
          <p:nvPr/>
        </p:nvSpPr>
        <p:spPr>
          <a:xfrm>
            <a:off x="2786050" y="5286388"/>
            <a:ext cx="4248022" cy="369332"/>
          </a:xfrm>
          <a:prstGeom prst="rect">
            <a:avLst/>
          </a:prstGeom>
        </p:spPr>
        <p:txBody>
          <a:bodyPr wrap="none">
            <a:spAutoFit/>
          </a:bodyPr>
          <a:lstStyle/>
          <a:p>
            <a:r>
              <a:rPr lang="fr-FR" dirty="0" smtClean="0"/>
              <a:t>http://wavelets.pybytes.com/wavelet/db3/</a:t>
            </a:r>
            <a:endParaRPr lang="fr-FR" dirty="0"/>
          </a:p>
        </p:txBody>
      </p:sp>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4,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D4 </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28</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D4</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7283" name="Picture 3"/>
          <p:cNvPicPr>
            <a:picLocks noChangeAspect="1" noChangeArrowheads="1"/>
          </p:cNvPicPr>
          <p:nvPr/>
        </p:nvPicPr>
        <p:blipFill>
          <a:blip r:embed="rId2"/>
          <a:srcRect/>
          <a:stretch>
            <a:fillRect/>
          </a:stretch>
        </p:blipFill>
        <p:spPr bwMode="auto">
          <a:xfrm>
            <a:off x="270896" y="1857364"/>
            <a:ext cx="3729600" cy="26640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3"/>
          <a:srcRect/>
          <a:stretch>
            <a:fillRect/>
          </a:stretch>
        </p:blipFill>
        <p:spPr bwMode="auto">
          <a:xfrm>
            <a:off x="5000628" y="1928802"/>
            <a:ext cx="3674160" cy="2624400"/>
          </a:xfrm>
          <a:prstGeom prst="rect">
            <a:avLst/>
          </a:prstGeom>
          <a:noFill/>
          <a:ln w="9525">
            <a:noFill/>
            <a:miter lim="800000"/>
            <a:headEnd/>
            <a:tailEnd/>
          </a:ln>
          <a:effectLst/>
        </p:spPr>
      </p:pic>
      <p:sp>
        <p:nvSpPr>
          <p:cNvPr id="13" name="Rectangle 12"/>
          <p:cNvSpPr/>
          <p:nvPr/>
        </p:nvSpPr>
        <p:spPr>
          <a:xfrm>
            <a:off x="2428860" y="5286388"/>
            <a:ext cx="4248022" cy="369332"/>
          </a:xfrm>
          <a:prstGeom prst="rect">
            <a:avLst/>
          </a:prstGeom>
        </p:spPr>
        <p:txBody>
          <a:bodyPr wrap="none">
            <a:spAutoFit/>
          </a:bodyPr>
          <a:lstStyle/>
          <a:p>
            <a:r>
              <a:rPr lang="fr-FR" dirty="0" smtClean="0"/>
              <a:t>http://wavelets.pybytes.com/wavelet/db4/</a:t>
            </a:r>
            <a:endParaRPr lang="fr-FR" dirty="0"/>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a:t>
            </a:r>
            <a:r>
              <a:rPr lang="fr-FR" sz="2200" dirty="0" smtClean="0">
                <a:solidFill>
                  <a:srgbClr val="7030A0"/>
                </a:solidFill>
                <a:latin typeface="Times New Roman" pitchFamily="18" charset="0"/>
                <a:cs typeface="Times New Roman" pitchFamily="18" charset="0"/>
              </a:rPr>
              <a:t>5,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D5</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29</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D5</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8306" name="Picture 2"/>
          <p:cNvPicPr>
            <a:picLocks noChangeAspect="1" noChangeArrowheads="1"/>
          </p:cNvPicPr>
          <p:nvPr/>
        </p:nvPicPr>
        <p:blipFill>
          <a:blip r:embed="rId2"/>
          <a:srcRect/>
          <a:stretch>
            <a:fillRect/>
          </a:stretch>
        </p:blipFill>
        <p:spPr bwMode="auto">
          <a:xfrm>
            <a:off x="183460" y="1785926"/>
            <a:ext cx="3674160" cy="26244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4929190" y="1714488"/>
            <a:ext cx="3674160" cy="2624400"/>
          </a:xfrm>
          <a:prstGeom prst="rect">
            <a:avLst/>
          </a:prstGeom>
          <a:noFill/>
          <a:ln w="9525">
            <a:noFill/>
            <a:miter lim="800000"/>
            <a:headEnd/>
            <a:tailEnd/>
          </a:ln>
          <a:effectLst/>
        </p:spPr>
      </p:pic>
      <p:sp>
        <p:nvSpPr>
          <p:cNvPr id="13" name="Rectangle 12"/>
          <p:cNvSpPr/>
          <p:nvPr/>
        </p:nvSpPr>
        <p:spPr>
          <a:xfrm>
            <a:off x="2571736" y="5286388"/>
            <a:ext cx="4248022" cy="369332"/>
          </a:xfrm>
          <a:prstGeom prst="rect">
            <a:avLst/>
          </a:prstGeom>
        </p:spPr>
        <p:txBody>
          <a:bodyPr wrap="none">
            <a:spAutoFit/>
          </a:bodyPr>
          <a:lstStyle/>
          <a:p>
            <a:r>
              <a:rPr lang="fr-FR" dirty="0" smtClean="0"/>
              <a:t>http://wavelets.pybytes.com/wavelet/db5/</a:t>
            </a:r>
            <a:endParaRPr lang="fr-FR" dirty="0"/>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9"/>
          <a:srcRect/>
          <a:stretch>
            <a:fillRect/>
          </a:stretch>
        </p:blipFill>
        <p:spPr bwMode="auto">
          <a:xfrm>
            <a:off x="8339808" y="4629396"/>
            <a:ext cx="647700" cy="904875"/>
          </a:xfrm>
          <a:prstGeom prst="rect">
            <a:avLst/>
          </a:prstGeom>
          <a:noFill/>
          <a:ln w="9525">
            <a:noFill/>
            <a:miter lim="800000"/>
            <a:headEnd/>
            <a:tailEnd/>
          </a:ln>
          <a:effectLst/>
        </p:spPr>
      </p:pic>
      <p:pic>
        <p:nvPicPr>
          <p:cNvPr id="50" name="Picture 31"/>
          <p:cNvPicPr>
            <a:picLocks noChangeAspect="1" noChangeArrowheads="1"/>
          </p:cNvPicPr>
          <p:nvPr/>
        </p:nvPicPr>
        <p:blipFill>
          <a:blip r:embed="rId20"/>
          <a:srcRect/>
          <a:stretch>
            <a:fillRect/>
          </a:stretch>
        </p:blipFill>
        <p:spPr bwMode="auto">
          <a:xfrm>
            <a:off x="8062944" y="3074606"/>
            <a:ext cx="1009650" cy="1009650"/>
          </a:xfrm>
          <a:prstGeom prst="rect">
            <a:avLst/>
          </a:prstGeom>
          <a:noFill/>
          <a:ln w="12700" cap="sq">
            <a:noFill/>
            <a:miter lim="800000"/>
            <a:headEnd type="none" w="sm" len="sm"/>
            <a:tailEnd type="none" w="sm" len="sm"/>
          </a:ln>
          <a:effectLst/>
        </p:spPr>
      </p:pic>
      <p:sp>
        <p:nvSpPr>
          <p:cNvPr id="6" name="Rectangle 5"/>
          <p:cNvSpPr/>
          <p:nvPr>
            <p:custDataLst>
              <p:tags r:id="rId1"/>
            </p:custDataLst>
          </p:nvPr>
        </p:nvSpPr>
        <p:spPr>
          <a:xfrm>
            <a:off x="122504" y="1870610"/>
            <a:ext cx="2160000" cy="1800000"/>
          </a:xfrm>
          <a:prstGeom prst="rect">
            <a:avLst/>
          </a:prstGeom>
          <a:blipFill>
            <a:blip r:embed="rId21"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2"/>
            </p:custDataLst>
          </p:nvPr>
        </p:nvSpPr>
        <p:spPr>
          <a:xfrm>
            <a:off x="186986" y="5000234"/>
            <a:ext cx="2160000" cy="1800000"/>
          </a:xfrm>
          <a:prstGeom prst="rect">
            <a:avLst/>
          </a:prstGeom>
          <a:blipFill>
            <a:blip r:embed="rId22"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droite 7"/>
          <p:cNvSpPr/>
          <p:nvPr>
            <p:custDataLst>
              <p:tags r:id="rId3"/>
            </p:custDataLst>
          </p:nvPr>
        </p:nvSpPr>
        <p:spPr>
          <a:xfrm>
            <a:off x="2306028" y="2513552"/>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4"/>
          <p:cNvGrpSpPr/>
          <p:nvPr/>
        </p:nvGrpSpPr>
        <p:grpSpPr>
          <a:xfrm>
            <a:off x="2700964" y="2282392"/>
            <a:ext cx="1741648" cy="913649"/>
            <a:chOff x="4058286" y="2200905"/>
            <a:chExt cx="1741648" cy="913649"/>
          </a:xfrm>
        </p:grpSpPr>
        <p:sp>
          <p:nvSpPr>
            <p:cNvPr id="16" name="Rectangle à coins arrondis 15"/>
            <p:cNvSpPr/>
            <p:nvPr>
              <p:custDataLst>
                <p:tags r:id="rId16"/>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58286" y="2200905"/>
              <a:ext cx="1728000" cy="646986"/>
            </a:xfrm>
            <a:prstGeom prst="roundRect">
              <a:avLst/>
            </a:prstGeom>
            <a:noFill/>
          </p:spPr>
          <p:txBody>
            <a:bodyPr wrap="square" rtlCol="0">
              <a:spAutoFit/>
            </a:bodyPr>
            <a:lstStyle/>
            <a:p>
              <a:endParaRPr lang="en-US" sz="1400" dirty="0" smtClean="0"/>
            </a:p>
            <a:p>
              <a:r>
                <a:rPr lang="en-US" b="1" dirty="0" smtClean="0"/>
                <a:t>Transformation</a:t>
              </a:r>
              <a:endParaRPr lang="fr-FR" b="1" dirty="0"/>
            </a:p>
          </p:txBody>
        </p:sp>
      </p:grpSp>
      <p:grpSp>
        <p:nvGrpSpPr>
          <p:cNvPr id="3" name="Groupe 17"/>
          <p:cNvGrpSpPr/>
          <p:nvPr/>
        </p:nvGrpSpPr>
        <p:grpSpPr>
          <a:xfrm>
            <a:off x="4973332" y="2282392"/>
            <a:ext cx="1656000" cy="953453"/>
            <a:chOff x="4058287" y="2200905"/>
            <a:chExt cx="1741647" cy="953453"/>
          </a:xfrm>
        </p:grpSpPr>
        <p:sp>
          <p:nvSpPr>
            <p:cNvPr id="19" name="Rectangle à coins arrondis 18"/>
            <p:cNvSpPr/>
            <p:nvPr>
              <p:custDataLst>
                <p:tags r:id="rId15"/>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058287" y="2200905"/>
              <a:ext cx="1728055" cy="953453"/>
            </a:xfrm>
            <a:prstGeom prst="roundRect">
              <a:avLst/>
            </a:prstGeom>
            <a:noFill/>
          </p:spPr>
          <p:txBody>
            <a:bodyPr wrap="square" rtlCol="0">
              <a:spAutoFit/>
            </a:bodyPr>
            <a:lstStyle/>
            <a:p>
              <a:endParaRPr lang="en-US" sz="1400" dirty="0" smtClean="0"/>
            </a:p>
            <a:p>
              <a:pPr algn="ctr"/>
              <a:r>
                <a:rPr lang="en-US" b="1" dirty="0" smtClean="0"/>
                <a:t>Quantification</a:t>
              </a:r>
              <a:endParaRPr lang="fr-FR" b="1" dirty="0"/>
            </a:p>
          </p:txBody>
        </p:sp>
      </p:grpSp>
      <p:sp>
        <p:nvSpPr>
          <p:cNvPr id="21" name="Flèche droite 20"/>
          <p:cNvSpPr/>
          <p:nvPr>
            <p:custDataLst>
              <p:tags r:id="rId4"/>
            </p:custDataLst>
          </p:nvPr>
        </p:nvSpPr>
        <p:spPr>
          <a:xfrm>
            <a:off x="4460628" y="2513552"/>
            <a:ext cx="504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21"/>
          <p:cNvGrpSpPr/>
          <p:nvPr/>
        </p:nvGrpSpPr>
        <p:grpSpPr>
          <a:xfrm>
            <a:off x="7204528" y="2299238"/>
            <a:ext cx="1368000" cy="913649"/>
            <a:chOff x="4058287" y="2200905"/>
            <a:chExt cx="1741647" cy="913649"/>
          </a:xfrm>
        </p:grpSpPr>
        <p:sp>
          <p:nvSpPr>
            <p:cNvPr id="23" name="Rectangle à coins arrondis 22"/>
            <p:cNvSpPr/>
            <p:nvPr>
              <p:custDataLst>
                <p:tags r:id="rId14"/>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58287" y="2200905"/>
              <a:ext cx="1728055" cy="817245"/>
            </a:xfrm>
            <a:prstGeom prst="roundRect">
              <a:avLst/>
            </a:prstGeom>
            <a:noFill/>
          </p:spPr>
          <p:txBody>
            <a:bodyPr wrap="square" rtlCol="0">
              <a:spAutoFit/>
            </a:bodyPr>
            <a:lstStyle/>
            <a:p>
              <a:pPr algn="ctr"/>
              <a:endParaRPr lang="fr-FR" sz="600" b="1" dirty="0" smtClean="0"/>
            </a:p>
            <a:p>
              <a:pPr algn="ctr"/>
              <a:r>
                <a:rPr lang="fr-FR" b="1" dirty="0" smtClean="0"/>
                <a:t>Codage</a:t>
              </a:r>
              <a:r>
                <a:rPr lang="en-US" b="1" dirty="0" smtClean="0"/>
                <a:t> </a:t>
              </a:r>
              <a:r>
                <a:rPr lang="fr-FR" b="1" dirty="0" smtClean="0"/>
                <a:t>entropique</a:t>
              </a:r>
              <a:endParaRPr lang="fr-FR" b="1" dirty="0"/>
            </a:p>
          </p:txBody>
        </p:sp>
      </p:grpSp>
      <p:sp>
        <p:nvSpPr>
          <p:cNvPr id="25" name="Flèche droite 24"/>
          <p:cNvSpPr/>
          <p:nvPr>
            <p:custDataLst>
              <p:tags r:id="rId5"/>
            </p:custDataLst>
          </p:nvPr>
        </p:nvSpPr>
        <p:spPr>
          <a:xfrm>
            <a:off x="6640892" y="2530398"/>
            <a:ext cx="54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187910" y="3942312"/>
            <a:ext cx="1643076" cy="817245"/>
          </a:xfrm>
          <a:prstGeom prst="round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endParaRPr lang="fr-FR" sz="600" b="1" dirty="0" smtClean="0"/>
          </a:p>
          <a:p>
            <a:pPr algn="ctr"/>
            <a:r>
              <a:rPr lang="fr-FR" b="1" dirty="0" smtClean="0"/>
              <a:t>Stockage</a:t>
            </a:r>
            <a:r>
              <a:rPr lang="en-US" b="1" dirty="0" smtClean="0"/>
              <a:t> </a:t>
            </a:r>
            <a:r>
              <a:rPr lang="fr-FR" b="1" dirty="0" smtClean="0"/>
              <a:t>ou</a:t>
            </a:r>
            <a:r>
              <a:rPr lang="en-US" b="1" dirty="0" smtClean="0"/>
              <a:t> </a:t>
            </a:r>
            <a:r>
              <a:rPr lang="fr-FR" b="1" dirty="0" smtClean="0"/>
              <a:t>transmission</a:t>
            </a:r>
            <a:endParaRPr lang="fr-FR" b="1" dirty="0"/>
          </a:p>
        </p:txBody>
      </p:sp>
      <p:sp>
        <p:nvSpPr>
          <p:cNvPr id="36" name="Flèche droite 35"/>
          <p:cNvSpPr/>
          <p:nvPr>
            <p:custDataLst>
              <p:tags r:id="rId6"/>
            </p:custDataLst>
          </p:nvPr>
        </p:nvSpPr>
        <p:spPr>
          <a:xfrm flipH="1">
            <a:off x="23301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36"/>
          <p:cNvGrpSpPr/>
          <p:nvPr/>
        </p:nvGrpSpPr>
        <p:grpSpPr>
          <a:xfrm flipH="1">
            <a:off x="2725062" y="5442510"/>
            <a:ext cx="1741648" cy="913649"/>
            <a:chOff x="4058286" y="2200905"/>
            <a:chExt cx="1741648" cy="913649"/>
          </a:xfrm>
        </p:grpSpPr>
        <p:sp>
          <p:nvSpPr>
            <p:cNvPr id="38" name="Rectangle à coins arrondis 37"/>
            <p:cNvSpPr/>
            <p:nvPr>
              <p:custDataLst>
                <p:tags r:id="rId13"/>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058286" y="2200905"/>
              <a:ext cx="1728000" cy="817245"/>
            </a:xfrm>
            <a:prstGeom prst="roundRect">
              <a:avLst/>
            </a:prstGeom>
            <a:noFill/>
          </p:spPr>
          <p:txBody>
            <a:bodyPr wrap="square" rtlCol="0">
              <a:spAutoFit/>
            </a:bodyPr>
            <a:lstStyle/>
            <a:p>
              <a:pPr algn="ctr"/>
              <a:endParaRPr lang="en-US" sz="600" dirty="0" smtClean="0"/>
            </a:p>
            <a:p>
              <a:pPr algn="ctr"/>
              <a:r>
                <a:rPr lang="en-US" b="1" dirty="0" smtClean="0"/>
                <a:t>Transformation inverse</a:t>
              </a:r>
              <a:endParaRPr lang="fr-FR" b="1" dirty="0"/>
            </a:p>
          </p:txBody>
        </p:sp>
      </p:grpSp>
      <p:grpSp>
        <p:nvGrpSpPr>
          <p:cNvPr id="11" name="Groupe 39"/>
          <p:cNvGrpSpPr/>
          <p:nvPr/>
        </p:nvGrpSpPr>
        <p:grpSpPr>
          <a:xfrm flipH="1">
            <a:off x="4871400" y="5442510"/>
            <a:ext cx="1908000" cy="953453"/>
            <a:chOff x="4058287" y="2200905"/>
            <a:chExt cx="1741647" cy="953453"/>
          </a:xfrm>
        </p:grpSpPr>
        <p:sp>
          <p:nvSpPr>
            <p:cNvPr id="41" name="Rectangle à coins arrondis 40"/>
            <p:cNvSpPr/>
            <p:nvPr>
              <p:custDataLst>
                <p:tags r:id="rId12"/>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4058287" y="2200905"/>
              <a:ext cx="1728055" cy="953453"/>
            </a:xfrm>
            <a:prstGeom prst="roundRect">
              <a:avLst/>
            </a:prstGeom>
            <a:noFill/>
          </p:spPr>
          <p:txBody>
            <a:bodyPr wrap="square" rtlCol="0">
              <a:spAutoFit/>
            </a:bodyPr>
            <a:lstStyle/>
            <a:p>
              <a:endParaRPr lang="en-US" sz="1400" dirty="0" smtClean="0"/>
            </a:p>
            <a:p>
              <a:pPr algn="ctr"/>
              <a:r>
                <a:rPr lang="fr-FR" b="1" dirty="0" err="1" smtClean="0"/>
                <a:t>Déq</a:t>
              </a:r>
              <a:r>
                <a:rPr lang="en-US" b="1" dirty="0" err="1" smtClean="0"/>
                <a:t>uantification</a:t>
              </a:r>
              <a:endParaRPr lang="fr-FR" b="1" dirty="0"/>
            </a:p>
          </p:txBody>
        </p:sp>
      </p:grpSp>
      <p:sp>
        <p:nvSpPr>
          <p:cNvPr id="43" name="Flèche droite 42"/>
          <p:cNvSpPr/>
          <p:nvPr>
            <p:custDataLst>
              <p:tags r:id="rId7"/>
            </p:custDataLst>
          </p:nvPr>
        </p:nvSpPr>
        <p:spPr>
          <a:xfrm flipH="1">
            <a:off x="44847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43"/>
          <p:cNvGrpSpPr/>
          <p:nvPr/>
        </p:nvGrpSpPr>
        <p:grpSpPr>
          <a:xfrm flipH="1">
            <a:off x="7163584" y="5459356"/>
            <a:ext cx="1404000" cy="913649"/>
            <a:chOff x="4058287" y="2200905"/>
            <a:chExt cx="1741647" cy="913649"/>
          </a:xfrm>
        </p:grpSpPr>
        <p:sp>
          <p:nvSpPr>
            <p:cNvPr id="45" name="Rectangle à coins arrondis 44"/>
            <p:cNvSpPr/>
            <p:nvPr>
              <p:custDataLst>
                <p:tags r:id="rId11"/>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4058287" y="2200905"/>
              <a:ext cx="1728055" cy="817245"/>
            </a:xfrm>
            <a:prstGeom prst="roundRect">
              <a:avLst/>
            </a:prstGeom>
            <a:noFill/>
          </p:spPr>
          <p:txBody>
            <a:bodyPr wrap="square" rtlCol="0">
              <a:spAutoFit/>
            </a:bodyPr>
            <a:lstStyle/>
            <a:p>
              <a:pPr algn="ctr"/>
              <a:endParaRPr lang="fr-FR" sz="600" b="1" dirty="0" smtClean="0"/>
            </a:p>
            <a:p>
              <a:pPr algn="ctr"/>
              <a:r>
                <a:rPr lang="fr-FR" b="1" dirty="0" smtClean="0"/>
                <a:t>Décodage</a:t>
              </a:r>
              <a:r>
                <a:rPr lang="en-US" b="1" dirty="0" smtClean="0"/>
                <a:t> </a:t>
              </a:r>
              <a:r>
                <a:rPr lang="fr-FR" b="1" dirty="0" smtClean="0"/>
                <a:t>entropique</a:t>
              </a:r>
              <a:endParaRPr lang="fr-FR" b="1" dirty="0"/>
            </a:p>
          </p:txBody>
        </p:sp>
      </p:grpSp>
      <p:sp>
        <p:nvSpPr>
          <p:cNvPr id="47" name="Flèche droite 46"/>
          <p:cNvSpPr/>
          <p:nvPr>
            <p:custDataLst>
              <p:tags r:id="rId8"/>
            </p:custDataLst>
          </p:nvPr>
        </p:nvSpPr>
        <p:spPr>
          <a:xfrm flipH="1">
            <a:off x="6784028" y="5690516"/>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Demi-tour 47"/>
          <p:cNvSpPr/>
          <p:nvPr>
            <p:custDataLst>
              <p:tags r:id="rId9"/>
            </p:custDataLst>
          </p:nvPr>
        </p:nvSpPr>
        <p:spPr>
          <a:xfrm rot="5400000">
            <a:off x="7136857" y="4190659"/>
            <a:ext cx="3357586" cy="432000"/>
          </a:xfrm>
          <a:prstGeom prst="uturnArrow">
            <a:avLst>
              <a:gd name="adj1" fmla="val 25000"/>
              <a:gd name="adj2" fmla="val 25000"/>
              <a:gd name="adj3" fmla="val 25000"/>
              <a:gd name="adj4" fmla="val 43750"/>
              <a:gd name="adj5" fmla="val 100000"/>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2615878"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Changement d’espace </a:t>
            </a:r>
            <a:r>
              <a:rPr lang="en-US" sz="1400" dirty="0" smtClean="0"/>
              <a:t>de </a:t>
            </a:r>
            <a:r>
              <a:rPr lang="fr-FR" sz="1400" dirty="0" smtClean="0"/>
              <a:t>représentation</a:t>
            </a:r>
            <a:r>
              <a:rPr lang="en-US" sz="1400" dirty="0" smtClean="0"/>
              <a:t> </a:t>
            </a:r>
            <a:endParaRPr lang="fr-FR" sz="1400" dirty="0"/>
          </a:p>
        </p:txBody>
      </p:sp>
      <p:sp>
        <p:nvSpPr>
          <p:cNvPr id="51" name="ZoneTexte 50"/>
          <p:cNvSpPr txBox="1"/>
          <p:nvPr/>
        </p:nvSpPr>
        <p:spPr>
          <a:xfrm>
            <a:off x="4830456"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Changement d’espace </a:t>
            </a:r>
            <a:r>
              <a:rPr lang="en-US" sz="1400" dirty="0" smtClean="0"/>
              <a:t>de </a:t>
            </a:r>
            <a:r>
              <a:rPr lang="fr-FR" sz="1400" dirty="0" smtClean="0"/>
              <a:t>représentation</a:t>
            </a:r>
            <a:r>
              <a:rPr lang="en-US" sz="1400" dirty="0" smtClean="0"/>
              <a:t> </a:t>
            </a:r>
            <a:endParaRPr lang="fr-FR" sz="1400" dirty="0"/>
          </a:p>
        </p:txBody>
      </p:sp>
      <p:sp>
        <p:nvSpPr>
          <p:cNvPr id="52" name="ZoneTexte 51"/>
          <p:cNvSpPr txBox="1"/>
          <p:nvPr/>
        </p:nvSpPr>
        <p:spPr>
          <a:xfrm>
            <a:off x="7242502" y="1656296"/>
            <a:ext cx="1285884"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smtClean="0"/>
              <a:t>Compression sans pertes</a:t>
            </a:r>
            <a:endParaRPr lang="fr-FR" sz="1400" dirty="0"/>
          </a:p>
        </p:txBody>
      </p:sp>
      <p:sp>
        <p:nvSpPr>
          <p:cNvPr id="53" name="ZoneTexte 52"/>
          <p:cNvSpPr txBox="1"/>
          <p:nvPr/>
        </p:nvSpPr>
        <p:spPr>
          <a:xfrm>
            <a:off x="4544704" y="3316216"/>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t>Codeur</a:t>
            </a:r>
            <a:endParaRPr lang="fr-FR" sz="2800" b="1" dirty="0"/>
          </a:p>
        </p:txBody>
      </p:sp>
      <p:sp>
        <p:nvSpPr>
          <p:cNvPr id="54" name="ZoneTexte 53"/>
          <p:cNvSpPr txBox="1"/>
          <p:nvPr/>
        </p:nvSpPr>
        <p:spPr>
          <a:xfrm>
            <a:off x="4544704" y="4666160"/>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smtClean="0"/>
              <a:t>Décodeur</a:t>
            </a:r>
            <a:endParaRPr lang="fr-FR" sz="2800" b="1" dirty="0"/>
          </a:p>
        </p:txBody>
      </p:sp>
      <p:sp>
        <p:nvSpPr>
          <p:cNvPr id="55" name="TextBox 4"/>
          <p:cNvSpPr txBox="1"/>
          <p:nvPr>
            <p:custDataLst>
              <p:tags r:id="rId10"/>
            </p:custDataLst>
          </p:nvPr>
        </p:nvSpPr>
        <p:spPr>
          <a:xfrm>
            <a:off x="0" y="129297"/>
            <a:ext cx="9144000" cy="646331"/>
          </a:xfrm>
          <a:prstGeom prst="rect">
            <a:avLst/>
          </a:prstGeom>
          <a:noFill/>
        </p:spPr>
        <p:txBody>
          <a:bodyPr wrap="square" rtlCol="0">
            <a:spAutoFit/>
          </a:bodyPr>
          <a:lstStyle/>
          <a:p>
            <a:pPr marL="531813" indent="-531813" algn="ctr"/>
            <a:r>
              <a:rPr lang="fr-FR" sz="3400" b="1" dirty="0" smtClean="0">
                <a:solidFill>
                  <a:schemeClr val="bg1"/>
                </a:solidFill>
                <a:latin typeface="+mj-lt"/>
              </a:rPr>
              <a:t>Introduction </a:t>
            </a:r>
            <a:r>
              <a:rPr lang="fr-FR" sz="3600" dirty="0" smtClean="0">
                <a:solidFill>
                  <a:schemeClr val="bg1"/>
                </a:solidFill>
                <a:latin typeface="+mj-lt"/>
              </a:rPr>
              <a:t>à</a:t>
            </a:r>
            <a:r>
              <a:rPr lang="fr-FR" sz="3600" dirty="0" smtClean="0">
                <a:solidFill>
                  <a:schemeClr val="bg1"/>
                </a:solidFill>
                <a:latin typeface="Tw Cen MT Condensed" pitchFamily="34" charset="0"/>
              </a:rPr>
              <a:t> </a:t>
            </a:r>
            <a:r>
              <a:rPr lang="fr-FR" sz="3400" b="1" dirty="0" smtClean="0">
                <a:solidFill>
                  <a:schemeClr val="bg1"/>
                </a:solidFill>
                <a:latin typeface="+mj-lt"/>
              </a:rPr>
              <a:t>la compression d’images</a:t>
            </a:r>
            <a:r>
              <a:rPr lang="fr-FR" sz="3400" dirty="0" smtClean="0">
                <a:latin typeface="+mj-lt"/>
              </a:rPr>
              <a:t> </a:t>
            </a:r>
          </a:p>
        </p:txBody>
      </p:sp>
      <p:sp>
        <p:nvSpPr>
          <p:cNvPr id="56" name="Rectangle 22"/>
          <p:cNvSpPr>
            <a:spLocks noChangeArrowheads="1"/>
          </p:cNvSpPr>
          <p:nvPr/>
        </p:nvSpPr>
        <p:spPr bwMode="auto">
          <a:xfrm>
            <a:off x="142876" y="642918"/>
            <a:ext cx="9001124" cy="513191"/>
          </a:xfrm>
          <a:prstGeom prst="roundRect">
            <a:avLst/>
          </a:prstGeom>
          <a:solidFill>
            <a:schemeClr val="bg1"/>
          </a:solidFill>
          <a:ln w="9525">
            <a:noFill/>
            <a:miter lim="800000"/>
            <a:headEnd/>
            <a:tailEnd/>
          </a:ln>
          <a:scene3d>
            <a:camera prst="orthographicFront"/>
            <a:lightRig rig="threePt" dir="t"/>
          </a:scene3d>
          <a:sp3d>
            <a:bevelT/>
          </a:sp3d>
        </p:spPr>
        <p:txBody>
          <a:bodyPr wrap="square" lIns="90000" tIns="46800" rIns="90000" bIns="46800" anchor="ctr">
            <a:spAutoFit/>
          </a:bodyPr>
          <a:lstStyle/>
          <a:p>
            <a:pPr algn="just"/>
            <a:r>
              <a:rPr lang="fr-FR" sz="2400" b="1" dirty="0" smtClean="0">
                <a:solidFill>
                  <a:srgbClr val="7030A0"/>
                </a:solidFill>
                <a:latin typeface="Times New Roman" pitchFamily="18" charset="0"/>
                <a:cs typeface="Times New Roman" pitchFamily="18" charset="0"/>
              </a:rPr>
              <a:t>Principe d’une compression basée sur la transformation</a:t>
            </a:r>
            <a:endParaRPr lang="en-US" sz="2400" b="1" dirty="0">
              <a:solidFill>
                <a:srgbClr val="7030A0"/>
              </a:solidFill>
              <a:latin typeface="Times New Roman" pitchFamily="18" charset="0"/>
              <a:cs typeface="Times New Roman" pitchFamily="18" charset="0"/>
            </a:endParaRPr>
          </a:p>
        </p:txBody>
      </p:sp>
      <p:sp>
        <p:nvSpPr>
          <p:cNvPr id="44" name="ZoneTexte 4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INTRODUCTION</a:t>
            </a:r>
            <a:endParaRPr lang="fr-FR" sz="3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6147"/>
                                        </p:tgtEl>
                                        <p:attrNameLst>
                                          <p:attrName>style.visibility</p:attrName>
                                        </p:attrNameLst>
                                      </p:cBhvr>
                                      <p:to>
                                        <p:strVal val="visible"/>
                                      </p:to>
                                    </p:set>
                                    <p:animEffect transition="in" filter="wipe(left)">
                                      <p:cBhvr>
                                        <p:cTn id="60" dur="500"/>
                                        <p:tgtEl>
                                          <p:spTgt spid="6147"/>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3500"/>
                            </p:stCondLst>
                            <p:childTnLst>
                              <p:par>
                                <p:cTn id="66" presetID="22" presetClass="entr" presetSubtype="4"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right)">
                                      <p:cBhvr>
                                        <p:cTn id="77" dur="500"/>
                                        <p:tgtEl>
                                          <p:spTgt spid="47"/>
                                        </p:tgtEl>
                                      </p:cBhvr>
                                    </p:animEffect>
                                  </p:childTnLst>
                                </p:cTn>
                              </p:par>
                            </p:childTnLst>
                          </p:cTn>
                        </p:par>
                        <p:par>
                          <p:cTn id="78" fill="hold">
                            <p:stCondLst>
                              <p:cond delay="1000"/>
                            </p:stCondLst>
                            <p:childTnLst>
                              <p:par>
                                <p:cTn id="79" presetID="22" presetClass="entr" presetSubtype="2"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right)">
                                      <p:cBhvr>
                                        <p:cTn id="81" dur="500"/>
                                        <p:tgtEl>
                                          <p:spTgt spid="11"/>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right)">
                                      <p:cBhvr>
                                        <p:cTn id="85" dur="500"/>
                                        <p:tgtEl>
                                          <p:spTgt spid="43"/>
                                        </p:tgtEl>
                                      </p:cBhvr>
                                    </p:animEffect>
                                  </p:childTnLst>
                                </p:cTn>
                              </p:par>
                            </p:childTnLst>
                          </p:cTn>
                        </p:par>
                        <p:par>
                          <p:cTn id="86" fill="hold">
                            <p:stCondLst>
                              <p:cond delay="2000"/>
                            </p:stCondLst>
                            <p:childTnLst>
                              <p:par>
                                <p:cTn id="87" presetID="22" presetClass="entr" presetSubtype="2"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right)">
                                      <p:cBhvr>
                                        <p:cTn id="89" dur="500"/>
                                        <p:tgtEl>
                                          <p:spTgt spid="10"/>
                                        </p:tgtEl>
                                      </p:cBhvr>
                                    </p:animEffect>
                                  </p:childTnLst>
                                </p:cTn>
                              </p:par>
                            </p:childTnLst>
                          </p:cTn>
                        </p:par>
                        <p:par>
                          <p:cTn id="90" fill="hold">
                            <p:stCondLst>
                              <p:cond delay="2500"/>
                            </p:stCondLst>
                            <p:childTnLst>
                              <p:par>
                                <p:cTn id="91" presetID="22" presetClass="entr" presetSubtype="2"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right)">
                                      <p:cBhvr>
                                        <p:cTn id="93" dur="500"/>
                                        <p:tgtEl>
                                          <p:spTgt spid="36"/>
                                        </p:tgtEl>
                                      </p:cBhvr>
                                    </p:animEffect>
                                  </p:childTnLst>
                                </p:cTn>
                              </p:par>
                            </p:childTnLst>
                          </p:cTn>
                        </p:par>
                        <p:par>
                          <p:cTn id="94" fill="hold">
                            <p:stCondLst>
                              <p:cond delay="3000"/>
                            </p:stCondLst>
                            <p:childTnLst>
                              <p:par>
                                <p:cTn id="95" presetID="52" presetClass="entr" presetSubtype="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Scale>
                                      <p:cBhvr>
                                        <p:cTn id="9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7"/>
                                        </p:tgtEl>
                                        <p:attrNameLst>
                                          <p:attrName>ppt_x</p:attrName>
                                          <p:attrName>ppt_y</p:attrName>
                                        </p:attrNameLst>
                                      </p:cBhvr>
                                    </p:animMotion>
                                    <p:animEffect transition="in" filter="fade">
                                      <p:cBhvr>
                                        <p:cTn id="99" dur="1000"/>
                                        <p:tgtEl>
                                          <p:spTgt spid="7"/>
                                        </p:tgtEl>
                                      </p:cBhvr>
                                    </p:animEffect>
                                  </p:childTnLst>
                                </p:cTn>
                              </p:par>
                            </p:childTnLst>
                          </p:cTn>
                        </p:par>
                        <p:par>
                          <p:cTn id="100" fill="hold">
                            <p:stCondLst>
                              <p:cond delay="4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3"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5039"/>
            <a:ext cx="9144000" cy="430887"/>
          </a:xfrm>
          <a:prstGeom prst="rect">
            <a:avLst/>
          </a:prstGeom>
          <a:noFill/>
        </p:spPr>
        <p:txBody>
          <a:bodyPr wrap="square" rtlCol="0">
            <a:spAutoFit/>
          </a:bodyPr>
          <a:lstStyle/>
          <a:p>
            <a:r>
              <a:rPr lang="fr-FR" sz="2200" dirty="0" smtClean="0">
                <a:solidFill>
                  <a:srgbClr val="7030A0"/>
                </a:solidFill>
                <a:latin typeface="Times New Roman" pitchFamily="18" charset="0"/>
                <a:cs typeface="Times New Roman" pitchFamily="18" charset="0"/>
              </a:rPr>
              <a:t>L’ondelette </a:t>
            </a:r>
            <a:r>
              <a:rPr lang="fr-FR" sz="2200" dirty="0" smtClean="0">
                <a:solidFill>
                  <a:srgbClr val="7030A0"/>
                </a:solidFill>
                <a:latin typeface="Times New Roman" pitchFamily="18" charset="0"/>
                <a:cs typeface="Times New Roman" pitchFamily="18" charset="0"/>
              </a:rPr>
              <a:t>de </a:t>
            </a:r>
            <a:r>
              <a:rPr lang="fr-FR" sz="2200" dirty="0" err="1" smtClean="0">
                <a:solidFill>
                  <a:srgbClr val="7030A0"/>
                </a:solidFill>
                <a:latin typeface="Times New Roman" pitchFamily="18" charset="0"/>
                <a:cs typeface="Times New Roman" pitchFamily="18" charset="0"/>
              </a:rPr>
              <a:t>Daubechies</a:t>
            </a:r>
            <a:r>
              <a:rPr lang="fr-FR" sz="2200" dirty="0" smtClean="0">
                <a:solidFill>
                  <a:srgbClr val="7030A0"/>
                </a:solidFill>
                <a:latin typeface="Times New Roman" pitchFamily="18" charset="0"/>
                <a:cs typeface="Times New Roman" pitchFamily="18" charset="0"/>
              </a:rPr>
              <a:t> de longueur 6</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notée </a:t>
            </a:r>
            <a:r>
              <a:rPr lang="fr-FR" sz="2200" dirty="0" smtClean="0">
                <a:solidFill>
                  <a:srgbClr val="7030A0"/>
                </a:solidFill>
                <a:latin typeface="Times New Roman" pitchFamily="18" charset="0"/>
                <a:cs typeface="Times New Roman" pitchFamily="18" charset="0"/>
              </a:rPr>
              <a:t>D6</a:t>
            </a:r>
            <a:endParaRPr lang="fr-FR" sz="2200" b="1" u="sng" dirty="0" smtClean="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30</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 </a:t>
            </a:r>
            <a:r>
              <a:rPr lang="fr-FR" sz="2200" b="1" u="sng" dirty="0" smtClean="0">
                <a:solidFill>
                  <a:srgbClr val="002060"/>
                </a:solidFill>
                <a:latin typeface="Times New Roman" pitchFamily="18" charset="0"/>
                <a:cs typeface="Times New Roman" pitchFamily="18" charset="0"/>
              </a:rPr>
              <a:t>D6</a:t>
            </a:r>
            <a:endParaRPr lang="fr-FR" sz="2200" b="1" u="sng" dirty="0">
              <a:solidFill>
                <a:srgbClr val="002060"/>
              </a:solidFill>
              <a:latin typeface="Times New Roman" pitchFamily="18" charset="0"/>
              <a:cs typeface="Times New Roman" pitchFamily="18" charset="0"/>
            </a:endParaRP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0" name="Picture 2"/>
          <p:cNvPicPr>
            <a:picLocks noChangeAspect="1" noChangeArrowheads="1"/>
          </p:cNvPicPr>
          <p:nvPr/>
        </p:nvPicPr>
        <p:blipFill>
          <a:blip r:embed="rId2"/>
          <a:srcRect/>
          <a:stretch>
            <a:fillRect/>
          </a:stretch>
        </p:blipFill>
        <p:spPr bwMode="auto">
          <a:xfrm>
            <a:off x="254898" y="1785926"/>
            <a:ext cx="3674160" cy="2624400"/>
          </a:xfrm>
          <a:prstGeom prst="rect">
            <a:avLst/>
          </a:prstGeom>
          <a:noFill/>
          <a:ln w="9525">
            <a:noFill/>
            <a:miter lim="800000"/>
            <a:headEnd/>
            <a:tailEnd/>
          </a:ln>
          <a:effectLst/>
        </p:spPr>
      </p:pic>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5" name="Picture 7"/>
          <p:cNvPicPr>
            <a:picLocks noChangeAspect="1" noChangeArrowheads="1"/>
          </p:cNvPicPr>
          <p:nvPr/>
        </p:nvPicPr>
        <p:blipFill>
          <a:blip r:embed="rId3"/>
          <a:srcRect/>
          <a:stretch>
            <a:fillRect/>
          </a:stretch>
        </p:blipFill>
        <p:spPr bwMode="auto">
          <a:xfrm>
            <a:off x="5072066" y="1947608"/>
            <a:ext cx="3674160" cy="2624400"/>
          </a:xfrm>
          <a:prstGeom prst="rect">
            <a:avLst/>
          </a:prstGeom>
          <a:noFill/>
          <a:ln w="9525">
            <a:noFill/>
            <a:miter lim="800000"/>
            <a:headEnd/>
            <a:tailEnd/>
          </a:ln>
          <a:effectLst/>
        </p:spPr>
      </p:pic>
      <p:sp>
        <p:nvSpPr>
          <p:cNvPr id="15" name="Rectangle 14"/>
          <p:cNvSpPr/>
          <p:nvPr/>
        </p:nvSpPr>
        <p:spPr>
          <a:xfrm>
            <a:off x="2643174" y="5143512"/>
            <a:ext cx="4248022" cy="369332"/>
          </a:xfrm>
          <a:prstGeom prst="rect">
            <a:avLst/>
          </a:prstGeom>
        </p:spPr>
        <p:txBody>
          <a:bodyPr wrap="none">
            <a:spAutoFit/>
          </a:bodyPr>
          <a:lstStyle/>
          <a:p>
            <a:r>
              <a:rPr lang="fr-FR" dirty="0" smtClean="0"/>
              <a:t>http://wavelets.pybytes.com/wavelet/db6/</a:t>
            </a:r>
            <a:endParaRPr lang="fr-FR" dirty="0"/>
          </a:p>
        </p:txBody>
      </p:sp>
      <p:sp>
        <p:nvSpPr>
          <p:cNvPr id="17" name="ZoneTexte 16"/>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2154436"/>
          </a:xfrm>
          <a:prstGeom prst="rect">
            <a:avLst/>
          </a:prstGeom>
          <a:noFill/>
        </p:spPr>
        <p:txBody>
          <a:bodyPr wrap="square" rtlCol="0">
            <a:spAutoFit/>
          </a:bodyPr>
          <a:lstStyle/>
          <a:p>
            <a:endParaRPr lang="fr-FR" sz="2200" b="1" u="sng" dirty="0" smtClean="0">
              <a:solidFill>
                <a:srgbClr val="002060"/>
              </a:solidFill>
              <a:latin typeface="Times New Roman" pitchFamily="18" charset="0"/>
              <a:cs typeface="Times New Roman" pitchFamily="18" charset="0"/>
            </a:endParaRPr>
          </a:p>
          <a:p>
            <a:r>
              <a:rPr lang="fr-FR" sz="2200" b="1" u="sng" dirty="0" smtClean="0">
                <a:solidFill>
                  <a:srgbClr val="002060"/>
                </a:solidFill>
                <a:latin typeface="Times New Roman" pitchFamily="18" charset="0"/>
                <a:cs typeface="Times New Roman" pitchFamily="18" charset="0"/>
              </a:rPr>
              <a:t>Les </a:t>
            </a:r>
            <a:r>
              <a:rPr lang="fr-FR" sz="2200" b="1" u="sng" dirty="0" err="1" smtClean="0">
                <a:solidFill>
                  <a:srgbClr val="002060"/>
                </a:solidFill>
                <a:latin typeface="Times New Roman" pitchFamily="18" charset="0"/>
                <a:cs typeface="Times New Roman" pitchFamily="18" charset="0"/>
              </a:rPr>
              <a:t>coiflets</a:t>
            </a:r>
            <a:endParaRPr lang="fr-FR" sz="2200" b="1" u="sng" dirty="0" smtClean="0">
              <a:solidFill>
                <a:srgbClr val="002060"/>
              </a:solidFill>
              <a:latin typeface="Times New Roman" pitchFamily="18" charset="0"/>
              <a:cs typeface="Times New Roman" pitchFamily="18" charset="0"/>
            </a:endParaRPr>
          </a:p>
          <a:p>
            <a:endParaRPr lang="fr-FR" sz="2200" b="1" u="sng" dirty="0" smtClean="0">
              <a:solidFill>
                <a:srgbClr val="002060"/>
              </a:solidFill>
              <a:latin typeface="Times New Roman" pitchFamily="18" charset="0"/>
              <a:cs typeface="Times New Roman" pitchFamily="18" charset="0"/>
            </a:endParaRPr>
          </a:p>
          <a:p>
            <a:r>
              <a:rPr lang="fr-FR" sz="2200" dirty="0" err="1" smtClean="0">
                <a:solidFill>
                  <a:srgbClr val="0070C0"/>
                </a:solidFill>
                <a:latin typeface="Times New Roman" pitchFamily="18" charset="0"/>
                <a:cs typeface="Times New Roman" pitchFamily="18" charset="0"/>
              </a:rPr>
              <a:t>Coifman</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a proposé à </a:t>
            </a:r>
            <a:r>
              <a:rPr lang="fr-FR" sz="2200" dirty="0" err="1" smtClean="0">
                <a:solidFill>
                  <a:srgbClr val="0070C0"/>
                </a:solidFill>
                <a:latin typeface="Times New Roman" pitchFamily="18" charset="0"/>
                <a:cs typeface="Times New Roman" pitchFamily="18" charset="0"/>
              </a:rPr>
              <a:t>Daubechies</a:t>
            </a:r>
            <a:r>
              <a:rPr lang="fr-FR" sz="2200" dirty="0" smtClean="0">
                <a:solidFill>
                  <a:srgbClr val="0070C0"/>
                </a:solidFill>
                <a:latin typeface="Times New Roman" pitchFamily="18" charset="0"/>
                <a:cs typeface="Times New Roman" pitchFamily="18" charset="0"/>
              </a:rPr>
              <a:t> de construire une famille telle que la fonction d'échelle ait elle aussi des moments nuls: </a:t>
            </a:r>
            <a:r>
              <a:rPr lang="fr-FR" sz="2200" dirty="0" smtClean="0">
                <a:solidFill>
                  <a:srgbClr val="0070C0"/>
                </a:solidFill>
                <a:latin typeface="Times New Roman" pitchFamily="18" charset="0"/>
                <a:cs typeface="Times New Roman" pitchFamily="18" charset="0"/>
              </a:rPr>
              <a:t> ce qui nous donne alors </a:t>
            </a:r>
            <a:r>
              <a:rPr lang="fr-FR" sz="2200" b="1" u="sng" dirty="0" smtClean="0">
                <a:solidFill>
                  <a:srgbClr val="FF0000"/>
                </a:solidFill>
                <a:latin typeface="Times New Roman" pitchFamily="18" charset="0"/>
                <a:cs typeface="Times New Roman" pitchFamily="18" charset="0"/>
              </a:rPr>
              <a:t>Les </a:t>
            </a:r>
            <a:r>
              <a:rPr lang="fr-FR" sz="2200" b="1" u="sng" dirty="0" err="1" smtClean="0">
                <a:solidFill>
                  <a:srgbClr val="FF0000"/>
                </a:solidFill>
                <a:latin typeface="Times New Roman" pitchFamily="18" charset="0"/>
                <a:cs typeface="Times New Roman" pitchFamily="18" charset="0"/>
              </a:rPr>
              <a:t>coiflets</a:t>
            </a:r>
            <a:endParaRPr lang="fr-FR" sz="2200" b="1" u="sng" dirty="0" smtClean="0">
              <a:solidFill>
                <a:srgbClr val="FF0000"/>
              </a:solidFill>
              <a:latin typeface="Times New Roman" pitchFamily="18" charset="0"/>
              <a:cs typeface="Times New Roman" pitchFamily="18" charset="0"/>
            </a:endParaRPr>
          </a:p>
          <a:p>
            <a:endParaRPr lang="fr-FR" sz="2400" dirty="0" smtClean="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a:t>
            </a:r>
            <a:endParaRPr lang="fr-FR" sz="3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31</a:t>
            </a:fld>
            <a:endParaRPr lang="fr-F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6" name="Objet 15"/>
          <p:cNvGraphicFramePr>
            <a:graphicFrameLocks noChangeAspect="1"/>
          </p:cNvGraphicFramePr>
          <p:nvPr/>
        </p:nvGraphicFramePr>
        <p:xfrm>
          <a:off x="3169217" y="2857495"/>
          <a:ext cx="1974287" cy="804339"/>
        </p:xfrm>
        <a:graphic>
          <a:graphicData uri="http://schemas.openxmlformats.org/presentationml/2006/ole">
            <p:oleObj spid="_x0000_s136194" name="Équation" r:id="rId3" imgW="685800" imgH="279360" progId="Equation.3">
              <p:embed/>
            </p:oleObj>
          </a:graphicData>
        </a:graphic>
      </p:graphicFrame>
      <p:graphicFrame>
        <p:nvGraphicFramePr>
          <p:cNvPr id="17" name="Objet 16"/>
          <p:cNvGraphicFramePr>
            <a:graphicFrameLocks noChangeAspect="1"/>
          </p:cNvGraphicFramePr>
          <p:nvPr/>
        </p:nvGraphicFramePr>
        <p:xfrm>
          <a:off x="2143108" y="4214818"/>
          <a:ext cx="4903245" cy="714380"/>
        </p:xfrm>
        <a:graphic>
          <a:graphicData uri="http://schemas.openxmlformats.org/presentationml/2006/ole">
            <p:oleObj spid="_x0000_s136195" name="Équation" r:id="rId4" imgW="1917360" imgH="279360" progId="Equation.3">
              <p:embed/>
            </p:oleObj>
          </a:graphicData>
        </a:graphic>
      </p:graphicFrame>
      <p:sp>
        <p:nvSpPr>
          <p:cNvPr id="19" name="ZoneTexte 18"/>
          <p:cNvSpPr txBox="1"/>
          <p:nvPr/>
        </p:nvSpPr>
        <p:spPr>
          <a:xfrm>
            <a:off x="0" y="500042"/>
            <a:ext cx="9144000" cy="492443"/>
          </a:xfrm>
          <a:prstGeom prst="rect">
            <a:avLst/>
          </a:prstGeom>
          <a:noFill/>
        </p:spPr>
        <p:txBody>
          <a:bodyPr wrap="square" rtlCol="0">
            <a:spAutoFit/>
          </a:bodyPr>
          <a:lstStyle/>
          <a:p>
            <a:pPr algn="ctr"/>
            <a:r>
              <a:rPr lang="fr-FR" sz="2600" b="1" dirty="0" smtClean="0">
                <a:solidFill>
                  <a:srgbClr val="002060"/>
                </a:solidFill>
                <a:latin typeface="Times New Roman" pitchFamily="18" charset="0"/>
                <a:cs typeface="Times New Roman" pitchFamily="18" charset="0"/>
              </a:rPr>
              <a:t>ONDELETTES DE DAUBECHIES</a:t>
            </a:r>
            <a:endParaRPr lang="fr-FR" sz="2600" b="1" dirty="0">
              <a:solidFill>
                <a:srgbClr val="00206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graphicFrame>
        <p:nvGraphicFramePr>
          <p:cNvPr id="57346" name="Object 2"/>
          <p:cNvGraphicFramePr>
            <a:graphicFrameLocks noChangeAspect="1"/>
          </p:cNvGraphicFramePr>
          <p:nvPr/>
        </p:nvGraphicFramePr>
        <p:xfrm>
          <a:off x="2334313" y="1357298"/>
          <a:ext cx="4758322" cy="928694"/>
        </p:xfrm>
        <a:graphic>
          <a:graphicData uri="http://schemas.openxmlformats.org/presentationml/2006/ole">
            <p:oleObj spid="_x0000_s137218" name="Équation" r:id="rId3" imgW="2425680" imgH="469800" progId="Equation.3">
              <p:embed/>
            </p:oleObj>
          </a:graphicData>
        </a:graphic>
      </p:graphicFrame>
      <p:sp>
        <p:nvSpPr>
          <p:cNvPr id="6" name="ZoneTexte 5"/>
          <p:cNvSpPr txBox="1"/>
          <p:nvPr/>
        </p:nvSpPr>
        <p:spPr>
          <a:xfrm>
            <a:off x="0" y="3071810"/>
            <a:ext cx="9144000" cy="2954655"/>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L'ondelette </a:t>
            </a:r>
            <a:r>
              <a:rPr lang="fr-FR" sz="2200" dirty="0" smtClean="0">
                <a:solidFill>
                  <a:srgbClr val="00B050"/>
                </a:solidFill>
                <a:latin typeface="Times New Roman" pitchFamily="18" charset="0"/>
                <a:cs typeface="Times New Roman" pitchFamily="18" charset="0"/>
              </a:rPr>
              <a:t>mère peut être interprétée comme une sinusoïde </a:t>
            </a:r>
            <a:r>
              <a:rPr lang="fr-FR" sz="2200" dirty="0" smtClean="0">
                <a:solidFill>
                  <a:srgbClr val="00B050"/>
                </a:solidFill>
                <a:latin typeface="Times New Roman" pitchFamily="18" charset="0"/>
                <a:cs typeface="Times New Roman" pitchFamily="18" charset="0"/>
              </a:rPr>
              <a:t>fenêtrée et pondérée </a:t>
            </a:r>
            <a:r>
              <a:rPr lang="fr-FR" sz="2200" dirty="0" smtClean="0">
                <a:solidFill>
                  <a:srgbClr val="00B050"/>
                </a:solidFill>
                <a:latin typeface="Times New Roman" pitchFamily="18" charset="0"/>
                <a:cs typeface="Times New Roman" pitchFamily="18" charset="0"/>
              </a:rPr>
              <a:t>(comme l'ondelette de </a:t>
            </a:r>
            <a:r>
              <a:rPr lang="fr-FR" sz="2200" dirty="0" err="1" smtClean="0">
                <a:solidFill>
                  <a:srgbClr val="00B050"/>
                </a:solidFill>
                <a:latin typeface="Times New Roman" pitchFamily="18" charset="0"/>
                <a:cs typeface="Times New Roman" pitchFamily="18" charset="0"/>
              </a:rPr>
              <a:t>Morlet</a:t>
            </a:r>
            <a:r>
              <a:rPr lang="fr-FR" sz="2200" dirty="0" smtClean="0">
                <a:solidFill>
                  <a:srgbClr val="00B050"/>
                </a:solidFill>
                <a:latin typeface="Times New Roman" pitchFamily="18" charset="0"/>
                <a:cs typeface="Times New Roman" pitchFamily="18" charset="0"/>
              </a:rPr>
              <a:t>). Donc </a:t>
            </a:r>
            <a:r>
              <a:rPr lang="fr-FR" sz="2200" dirty="0" smtClean="0">
                <a:solidFill>
                  <a:srgbClr val="00B050"/>
                </a:solidFill>
                <a:latin typeface="Times New Roman" pitchFamily="18" charset="0"/>
                <a:cs typeface="Times New Roman" pitchFamily="18" charset="0"/>
              </a:rPr>
              <a:t>la transformée en ondelettes peut être </a:t>
            </a:r>
            <a:r>
              <a:rPr lang="fr-FR" sz="2200" dirty="0" smtClean="0">
                <a:solidFill>
                  <a:srgbClr val="00B050"/>
                </a:solidFill>
                <a:latin typeface="Times New Roman" pitchFamily="18" charset="0"/>
                <a:cs typeface="Times New Roman" pitchFamily="18" charset="0"/>
              </a:rPr>
              <a:t>considérée </a:t>
            </a:r>
            <a:r>
              <a:rPr lang="fr-FR" sz="2200" dirty="0" smtClean="0">
                <a:solidFill>
                  <a:srgbClr val="00B050"/>
                </a:solidFill>
                <a:latin typeface="Times New Roman" pitchFamily="18" charset="0"/>
                <a:cs typeface="Times New Roman" pitchFamily="18" charset="0"/>
              </a:rPr>
              <a:t>comme </a:t>
            </a:r>
            <a:r>
              <a:rPr lang="fr-FR" sz="2200" dirty="0" smtClean="0">
                <a:solidFill>
                  <a:srgbClr val="00B050"/>
                </a:solidFill>
                <a:latin typeface="Times New Roman" pitchFamily="18" charset="0"/>
                <a:cs typeface="Times New Roman" pitchFamily="18" charset="0"/>
              </a:rPr>
              <a:t>une sorte de transformée de Fourier à court terme.  </a:t>
            </a:r>
          </a:p>
          <a:p>
            <a:pPr algn="just"/>
            <a:endParaRPr lang="fr-FR" sz="2200" dirty="0" smtClean="0">
              <a:solidFill>
                <a:srgbClr val="00B05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En effet, le </a:t>
            </a:r>
            <a:r>
              <a:rPr lang="fr-FR" sz="2200" dirty="0" smtClean="0">
                <a:solidFill>
                  <a:srgbClr val="00B050"/>
                </a:solidFill>
                <a:latin typeface="Times New Roman" pitchFamily="18" charset="0"/>
                <a:cs typeface="Times New Roman" pitchFamily="18" charset="0"/>
              </a:rPr>
              <a:t>paramètre d'échelle d'une transformée en ondelettes est analogue à la fréquence dans une transformée de </a:t>
            </a:r>
            <a:r>
              <a:rPr lang="fr-FR" sz="2200" dirty="0" smtClean="0">
                <a:solidFill>
                  <a:srgbClr val="00B050"/>
                </a:solidFill>
                <a:latin typeface="Times New Roman" pitchFamily="18" charset="0"/>
                <a:cs typeface="Times New Roman" pitchFamily="18" charset="0"/>
              </a:rPr>
              <a:t>Fourier.</a:t>
            </a:r>
          </a:p>
          <a:p>
            <a:endParaRPr lang="fr-FR" dirty="0" smtClean="0"/>
          </a:p>
          <a:p>
            <a:endParaRPr lang="fr-FR" dirty="0" smtClean="0"/>
          </a:p>
          <a:p>
            <a:endParaRPr lang="fr-FR" dirty="0"/>
          </a:p>
        </p:txBody>
      </p:sp>
      <p:sp>
        <p:nvSpPr>
          <p:cNvPr id="7" name="ZoneTexte 6"/>
          <p:cNvSpPr txBox="1"/>
          <p:nvPr/>
        </p:nvSpPr>
        <p:spPr>
          <a:xfrm>
            <a:off x="0" y="538159"/>
            <a:ext cx="9144000" cy="2462213"/>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nous l’avons présenté au début de ce cours, la transformée en ondelettes continues est donnée par l’expression suivante :</a:t>
            </a: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Le noyau de la transformée en ondelettes </a:t>
            </a:r>
            <a:r>
              <a:rPr lang="fr-FR" sz="2200" dirty="0" smtClean="0">
                <a:solidFill>
                  <a:srgbClr val="0070C0"/>
                </a:solidFill>
                <a:latin typeface="Times New Roman" pitchFamily="18" charset="0"/>
                <a:cs typeface="Times New Roman" pitchFamily="18" charset="0"/>
                <a:sym typeface="Symbol"/>
              </a:rPr>
              <a:t>(t) </a:t>
            </a:r>
            <a:r>
              <a:rPr lang="fr-FR" sz="2200" dirty="0" smtClean="0">
                <a:solidFill>
                  <a:srgbClr val="0070C0"/>
                </a:solidFill>
                <a:latin typeface="Times New Roman" pitchFamily="18" charset="0"/>
                <a:cs typeface="Times New Roman" pitchFamily="18" charset="0"/>
              </a:rPr>
              <a:t>est </a:t>
            </a:r>
            <a:r>
              <a:rPr lang="fr-FR" sz="2200" dirty="0" smtClean="0">
                <a:solidFill>
                  <a:srgbClr val="0070C0"/>
                </a:solidFill>
                <a:latin typeface="Times New Roman" pitchFamily="18" charset="0"/>
                <a:cs typeface="Times New Roman" pitchFamily="18" charset="0"/>
              </a:rPr>
              <a:t>appelé l'ondelette </a:t>
            </a:r>
            <a:r>
              <a:rPr lang="fr-FR" sz="2200" dirty="0" smtClean="0">
                <a:solidFill>
                  <a:srgbClr val="0070C0"/>
                </a:solidFill>
                <a:latin typeface="Times New Roman" pitchFamily="18" charset="0"/>
                <a:cs typeface="Times New Roman" pitchFamily="18" charset="0"/>
              </a:rPr>
              <a:t>mère (</a:t>
            </a:r>
            <a:r>
              <a:rPr lang="fr-FR" sz="2200" b="1" dirty="0" smtClean="0">
                <a:solidFill>
                  <a:srgbClr val="FF0000"/>
                </a:solidFill>
                <a:latin typeface="Times New Roman" pitchFamily="18" charset="0"/>
                <a:cs typeface="Times New Roman" pitchFamily="18" charset="0"/>
              </a:rPr>
              <a:t>exemple </a:t>
            </a:r>
            <a:r>
              <a:rPr lang="fr-FR" sz="2200" b="1" dirty="0" err="1" smtClean="0">
                <a:solidFill>
                  <a:srgbClr val="FF0000"/>
                </a:solidFill>
                <a:latin typeface="Times New Roman" pitchFamily="18" charset="0"/>
                <a:cs typeface="Times New Roman" pitchFamily="18" charset="0"/>
              </a:rPr>
              <a:t>Morlet</a:t>
            </a:r>
            <a:r>
              <a:rPr lang="fr-FR" sz="2200" b="1" dirty="0" smtClean="0">
                <a:solidFill>
                  <a:srgbClr val="FF0000"/>
                </a:solidFill>
                <a:latin typeface="Times New Roman" pitchFamily="18" charset="0"/>
                <a:cs typeface="Times New Roman" pitchFamily="18" charset="0"/>
              </a:rPr>
              <a:t>, </a:t>
            </a:r>
            <a:r>
              <a:rPr lang="fr-FR" sz="2200" b="1" dirty="0" err="1" smtClean="0">
                <a:solidFill>
                  <a:srgbClr val="FF0000"/>
                </a:solidFill>
                <a:latin typeface="Times New Roman" pitchFamily="18" charset="0"/>
                <a:cs typeface="Times New Roman" pitchFamily="18" charset="0"/>
              </a:rPr>
              <a:t>haar</a:t>
            </a:r>
            <a:r>
              <a:rPr lang="fr-FR" sz="2200" b="1" dirty="0" smtClean="0">
                <a:solidFill>
                  <a:srgbClr val="FF000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et il a généralement </a:t>
            </a:r>
            <a:r>
              <a:rPr lang="fr-FR" sz="2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 spectre </a:t>
            </a:r>
            <a:r>
              <a:rPr lang="fr-FR" sz="2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à bande étroite</a:t>
            </a:r>
            <a:r>
              <a:rPr lang="fr-FR" sz="2200" dirty="0" smtClean="0">
                <a:solidFill>
                  <a:srgbClr val="0070C0"/>
                </a:solidFill>
                <a:latin typeface="Times New Roman" pitchFamily="18" charset="0"/>
                <a:cs typeface="Times New Roman" pitchFamily="18" charset="0"/>
              </a:rPr>
              <a:t>.</a:t>
            </a:r>
            <a:endParaRPr lang="fr-FR" sz="2200" dirty="0">
              <a:solidFill>
                <a:srgbClr val="0070C0"/>
              </a:solidFill>
              <a:latin typeface="Times New Roman" pitchFamily="18" charset="0"/>
              <a:cs typeface="Times New Roman" pitchFamily="18" charset="0"/>
            </a:endParaRPr>
          </a:p>
        </p:txBody>
      </p:sp>
      <p:pic>
        <p:nvPicPr>
          <p:cNvPr id="57347" name="Picture 3"/>
          <p:cNvPicPr>
            <a:picLocks noChangeAspect="1" noChangeArrowheads="1"/>
          </p:cNvPicPr>
          <p:nvPr/>
        </p:nvPicPr>
        <p:blipFill>
          <a:blip r:embed="rId4"/>
          <a:srcRect/>
          <a:stretch>
            <a:fillRect/>
          </a:stretch>
        </p:blipFill>
        <p:spPr bwMode="auto">
          <a:xfrm>
            <a:off x="428596" y="5214949"/>
            <a:ext cx="1357322" cy="1214447"/>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a:srcRect/>
          <a:stretch>
            <a:fillRect/>
          </a:stretch>
        </p:blipFill>
        <p:spPr bwMode="auto">
          <a:xfrm>
            <a:off x="2589395" y="5214950"/>
            <a:ext cx="2696985" cy="1143008"/>
          </a:xfrm>
          <a:prstGeom prst="rect">
            <a:avLst/>
          </a:prstGeom>
          <a:noFill/>
          <a:ln w="9525">
            <a:noFill/>
            <a:miter lim="800000"/>
            <a:headEnd/>
            <a:tailEnd/>
          </a:ln>
          <a:effectLst/>
        </p:spPr>
      </p:pic>
      <p:pic>
        <p:nvPicPr>
          <p:cNvPr id="57349" name="Picture 5"/>
          <p:cNvPicPr>
            <a:picLocks noChangeAspect="1" noChangeArrowheads="1"/>
          </p:cNvPicPr>
          <p:nvPr/>
        </p:nvPicPr>
        <p:blipFill>
          <a:blip r:embed="rId6"/>
          <a:srcRect/>
          <a:stretch>
            <a:fillRect/>
          </a:stretch>
        </p:blipFill>
        <p:spPr bwMode="auto">
          <a:xfrm>
            <a:off x="5286380" y="5214950"/>
            <a:ext cx="3886200" cy="1143008"/>
          </a:xfrm>
          <a:prstGeom prst="rect">
            <a:avLst/>
          </a:prstGeom>
          <a:noFill/>
          <a:ln w="9525">
            <a:noFill/>
            <a:miter lim="800000"/>
            <a:headEnd/>
            <a:tailEnd/>
          </a:ln>
          <a:effectLst/>
        </p:spPr>
      </p:pic>
      <p:sp>
        <p:nvSpPr>
          <p:cNvPr id="11" name="ZoneTexte 10"/>
          <p:cNvSpPr txBox="1"/>
          <p:nvPr/>
        </p:nvSpPr>
        <p:spPr>
          <a:xfrm>
            <a:off x="0" y="6500834"/>
            <a:ext cx="9144000" cy="400110"/>
          </a:xfrm>
          <a:prstGeom prst="rect">
            <a:avLst/>
          </a:prstGeom>
          <a:noFill/>
        </p:spPr>
        <p:txBody>
          <a:bodyPr wrap="square" rtlCol="0">
            <a:spAutoFit/>
          </a:bodyPr>
          <a:lstStyle/>
          <a:p>
            <a:r>
              <a:rPr lang="fr-FR" sz="2000" b="1" dirty="0" smtClean="0">
                <a:solidFill>
                  <a:srgbClr val="002060"/>
                </a:solidFill>
                <a:latin typeface="Times New Roman" pitchFamily="18" charset="0"/>
                <a:cs typeface="Times New Roman" pitchFamily="18" charset="0"/>
              </a:rPr>
              <a:t> ondelette de </a:t>
            </a:r>
            <a:r>
              <a:rPr lang="fr-FR" sz="2000" b="1" dirty="0" err="1" smtClean="0">
                <a:solidFill>
                  <a:srgbClr val="002060"/>
                </a:solidFill>
                <a:latin typeface="Times New Roman" pitchFamily="18" charset="0"/>
                <a:cs typeface="Times New Roman" pitchFamily="18" charset="0"/>
              </a:rPr>
              <a:t>Morlet</a:t>
            </a:r>
            <a:r>
              <a:rPr lang="fr-FR" sz="2000" b="1" dirty="0" smtClean="0">
                <a:solidFill>
                  <a:srgbClr val="002060"/>
                </a:solidFill>
                <a:latin typeface="Times New Roman" pitchFamily="18" charset="0"/>
                <a:cs typeface="Times New Roman" pitchFamily="18" charset="0"/>
              </a:rPr>
              <a:t> </a:t>
            </a:r>
            <a:r>
              <a:rPr lang="fr-FR" sz="2000" b="1" dirty="0" smtClean="0">
                <a:solidFill>
                  <a:srgbClr val="002060"/>
                </a:solidFill>
                <a:latin typeface="Times New Roman" pitchFamily="18" charset="0"/>
                <a:cs typeface="Times New Roman" pitchFamily="18" charset="0"/>
                <a:sym typeface="Symbol"/>
              </a:rPr>
              <a:t>(t</a:t>
            </a:r>
            <a:r>
              <a:rPr lang="fr-FR" sz="2000" b="1" dirty="0" smtClean="0">
                <a:solidFill>
                  <a:srgbClr val="002060"/>
                </a:solidFill>
                <a:latin typeface="Times New Roman" pitchFamily="18" charset="0"/>
                <a:cs typeface="Times New Roman" pitchFamily="18" charset="0"/>
                <a:sym typeface="Symbol"/>
              </a:rPr>
              <a:t>)</a:t>
            </a:r>
            <a:r>
              <a:rPr lang="fr-FR" sz="2000" b="1" dirty="0" smtClean="0">
                <a:latin typeface="Times New Roman" pitchFamily="18" charset="0"/>
                <a:cs typeface="Times New Roman" pitchFamily="18" charset="0"/>
                <a:sym typeface="Symbol"/>
              </a:rPr>
              <a:t>,  </a:t>
            </a:r>
            <a:r>
              <a:rPr lang="fr-FR" sz="2000" b="1" dirty="0" smtClean="0">
                <a:solidFill>
                  <a:srgbClr val="0070C0"/>
                </a:solidFill>
                <a:latin typeface="Times New Roman" pitchFamily="18" charset="0"/>
                <a:cs typeface="Times New Roman" pitchFamily="18" charset="0"/>
              </a:rPr>
              <a:t>ondelette </a:t>
            </a:r>
            <a:r>
              <a:rPr lang="fr-FR" sz="2000" b="1" dirty="0" smtClean="0">
                <a:solidFill>
                  <a:srgbClr val="0070C0"/>
                </a:solidFill>
                <a:latin typeface="Times New Roman" pitchFamily="18" charset="0"/>
                <a:cs typeface="Times New Roman" pitchFamily="18" charset="0"/>
              </a:rPr>
              <a:t>de </a:t>
            </a:r>
            <a:r>
              <a:rPr lang="fr-FR" sz="2000" b="1" dirty="0" err="1" smtClean="0">
                <a:solidFill>
                  <a:srgbClr val="0070C0"/>
                </a:solidFill>
                <a:latin typeface="Times New Roman" pitchFamily="18" charset="0"/>
                <a:cs typeface="Times New Roman" pitchFamily="18" charset="0"/>
              </a:rPr>
              <a:t>Morlet</a:t>
            </a:r>
            <a:r>
              <a:rPr lang="fr-FR" sz="2000" b="1" dirty="0" smtClean="0">
                <a:solidFill>
                  <a:srgbClr val="0070C0"/>
                </a:solidFill>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sym typeface="Symbol"/>
              </a:rPr>
              <a:t>(</a:t>
            </a:r>
            <a:r>
              <a:rPr lang="fr-FR" sz="2000" b="1" dirty="0" smtClean="0">
                <a:solidFill>
                  <a:srgbClr val="0070C0"/>
                </a:solidFill>
                <a:latin typeface="Times New Roman" pitchFamily="18" charset="0"/>
                <a:cs typeface="Times New Roman" pitchFamily="18" charset="0"/>
                <a:sym typeface="Symbol"/>
              </a:rPr>
              <a:t>t/2</a:t>
            </a:r>
            <a:r>
              <a:rPr lang="fr-FR" sz="2000" b="1" dirty="0" smtClean="0">
                <a:latin typeface="Times New Roman" pitchFamily="18" charset="0"/>
                <a:cs typeface="Times New Roman" pitchFamily="18" charset="0"/>
                <a:sym typeface="Symbol"/>
              </a:rPr>
              <a:t>),     </a:t>
            </a:r>
            <a:r>
              <a:rPr lang="fr-FR" sz="2000" b="1" dirty="0" smtClean="0">
                <a:solidFill>
                  <a:srgbClr val="7030A0"/>
                </a:solidFill>
                <a:latin typeface="Times New Roman" pitchFamily="18" charset="0"/>
                <a:cs typeface="Times New Roman" pitchFamily="18" charset="0"/>
                <a:sym typeface="Symbol"/>
              </a:rPr>
              <a:t>o</a:t>
            </a:r>
            <a:r>
              <a:rPr lang="fr-FR" sz="2000" b="1" dirty="0" smtClean="0">
                <a:solidFill>
                  <a:srgbClr val="7030A0"/>
                </a:solidFill>
                <a:latin typeface="Times New Roman" pitchFamily="18" charset="0"/>
                <a:cs typeface="Times New Roman" pitchFamily="18" charset="0"/>
              </a:rPr>
              <a:t>ndelette </a:t>
            </a:r>
            <a:r>
              <a:rPr lang="fr-FR" sz="2000" b="1" dirty="0" smtClean="0">
                <a:solidFill>
                  <a:srgbClr val="7030A0"/>
                </a:solidFill>
                <a:latin typeface="Times New Roman" pitchFamily="18" charset="0"/>
                <a:cs typeface="Times New Roman" pitchFamily="18" charset="0"/>
              </a:rPr>
              <a:t>de </a:t>
            </a:r>
            <a:r>
              <a:rPr lang="fr-FR" sz="2000" b="1" dirty="0" err="1" smtClean="0">
                <a:solidFill>
                  <a:srgbClr val="7030A0"/>
                </a:solidFill>
                <a:latin typeface="Times New Roman" pitchFamily="18" charset="0"/>
                <a:cs typeface="Times New Roman" pitchFamily="18" charset="0"/>
              </a:rPr>
              <a:t>Morlet</a:t>
            </a:r>
            <a:r>
              <a:rPr lang="fr-FR" sz="2000" b="1" dirty="0" smtClean="0">
                <a:solidFill>
                  <a:srgbClr val="7030A0"/>
                </a:solidFill>
                <a:latin typeface="Times New Roman" pitchFamily="18" charset="0"/>
                <a:cs typeface="Times New Roman" pitchFamily="18" charset="0"/>
              </a:rPr>
              <a:t> </a:t>
            </a:r>
            <a:r>
              <a:rPr lang="fr-FR" sz="2000" b="1" dirty="0" smtClean="0">
                <a:solidFill>
                  <a:srgbClr val="7030A0"/>
                </a:solidFill>
                <a:latin typeface="Times New Roman" pitchFamily="18" charset="0"/>
                <a:cs typeface="Times New Roman" pitchFamily="18" charset="0"/>
                <a:sym typeface="Symbol"/>
              </a:rPr>
              <a:t>(</a:t>
            </a:r>
            <a:r>
              <a:rPr lang="fr-FR" sz="2000" b="1" dirty="0" smtClean="0">
                <a:solidFill>
                  <a:srgbClr val="7030A0"/>
                </a:solidFill>
                <a:latin typeface="Times New Roman" pitchFamily="18" charset="0"/>
                <a:cs typeface="Times New Roman" pitchFamily="18" charset="0"/>
                <a:sym typeface="Symbol"/>
              </a:rPr>
              <a:t>t/4)</a:t>
            </a:r>
            <a:endParaRPr lang="fr-FR" sz="2000" b="1" dirty="0">
              <a:solidFill>
                <a:srgbClr val="7030A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graphicFrame>
        <p:nvGraphicFramePr>
          <p:cNvPr id="57346" name="Object 2"/>
          <p:cNvGraphicFramePr>
            <a:graphicFrameLocks noChangeAspect="1"/>
          </p:cNvGraphicFramePr>
          <p:nvPr/>
        </p:nvGraphicFramePr>
        <p:xfrm>
          <a:off x="2285984" y="857232"/>
          <a:ext cx="4758322" cy="928694"/>
        </p:xfrm>
        <a:graphic>
          <a:graphicData uri="http://schemas.openxmlformats.org/presentationml/2006/ole">
            <p:oleObj spid="_x0000_s138242" name="Équation" r:id="rId3" imgW="2425680" imgH="469800" progId="Equation.3">
              <p:embed/>
            </p:oleObj>
          </a:graphicData>
        </a:graphic>
      </p:graphicFrame>
      <p:sp>
        <p:nvSpPr>
          <p:cNvPr id="10" name="ZoneTexte 9"/>
          <p:cNvSpPr txBox="1"/>
          <p:nvPr/>
        </p:nvSpPr>
        <p:spPr>
          <a:xfrm>
            <a:off x="0" y="2500306"/>
            <a:ext cx="9144000" cy="2462213"/>
          </a:xfrm>
          <a:prstGeom prst="rect">
            <a:avLst/>
          </a:prstGeom>
          <a:noFill/>
        </p:spPr>
        <p:txBody>
          <a:bodyPr wrap="square" rtlCol="0">
            <a:spAutoFit/>
          </a:bodyPr>
          <a:lstStyle/>
          <a:p>
            <a:pPr algn="just"/>
            <a:r>
              <a:rPr lang="fr-FR" sz="2200" dirty="0" smtClean="0">
                <a:solidFill>
                  <a:srgbClr val="002060"/>
                </a:solidFill>
              </a:rPr>
              <a:t>La transformée en ondelette continue apparait donc comme un filtrage simultané de x(t) par des filtres dont les réponses </a:t>
            </a:r>
            <a:r>
              <a:rPr lang="fr-FR" sz="2200" dirty="0" err="1" smtClean="0">
                <a:solidFill>
                  <a:srgbClr val="002060"/>
                </a:solidFill>
              </a:rPr>
              <a:t>impulsionnelles</a:t>
            </a:r>
            <a:r>
              <a:rPr lang="fr-FR" sz="2200" dirty="0" smtClean="0">
                <a:solidFill>
                  <a:srgbClr val="002060"/>
                </a:solidFill>
              </a:rPr>
              <a:t> </a:t>
            </a:r>
            <a:r>
              <a:rPr lang="fr-FR" sz="2200" dirty="0" smtClean="0">
                <a:solidFill>
                  <a:srgbClr val="002060"/>
                </a:solidFill>
                <a:sym typeface="Symbol"/>
              </a:rPr>
              <a:t>(t/a) présentent des échelles a différents  (effets de dilatation et d’élargissement de ces réponses </a:t>
            </a:r>
            <a:r>
              <a:rPr lang="fr-FR" sz="2200" dirty="0" err="1" smtClean="0">
                <a:solidFill>
                  <a:srgbClr val="002060"/>
                </a:solidFill>
                <a:sym typeface="Symbol"/>
              </a:rPr>
              <a:t>impulsionnelles</a:t>
            </a:r>
            <a:r>
              <a:rPr lang="fr-FR" sz="2200" dirty="0" smtClean="0">
                <a:solidFill>
                  <a:srgbClr val="002060"/>
                </a:solidFill>
                <a:sym typeface="Symbol"/>
              </a:rPr>
              <a:t> en fonction du facteur d’échelle a).</a:t>
            </a:r>
          </a:p>
          <a:p>
            <a:pPr algn="just"/>
            <a:r>
              <a:rPr lang="fr-FR" sz="2200" dirty="0" smtClean="0">
                <a:solidFill>
                  <a:srgbClr val="00B050"/>
                </a:solidFill>
                <a:sym typeface="Symbol"/>
              </a:rPr>
              <a:t>En remplaçant </a:t>
            </a:r>
            <a:r>
              <a:rPr lang="fr-FR" sz="2200" dirty="0" smtClean="0">
                <a:solidFill>
                  <a:srgbClr val="00B050"/>
                </a:solidFill>
                <a:sym typeface="Symbol"/>
              </a:rPr>
              <a:t>(t/a) </a:t>
            </a:r>
            <a:r>
              <a:rPr lang="fr-FR" sz="2200" dirty="0" smtClean="0">
                <a:solidFill>
                  <a:srgbClr val="00B050"/>
                </a:solidFill>
                <a:sym typeface="Symbol"/>
              </a:rPr>
              <a:t> par les réponses </a:t>
            </a:r>
            <a:r>
              <a:rPr lang="fr-FR" sz="2200" dirty="0" err="1" smtClean="0">
                <a:solidFill>
                  <a:srgbClr val="00B050"/>
                </a:solidFill>
                <a:sym typeface="Symbol"/>
              </a:rPr>
              <a:t>impusionnelles</a:t>
            </a:r>
            <a:r>
              <a:rPr lang="fr-FR" sz="2200" dirty="0" smtClean="0">
                <a:solidFill>
                  <a:srgbClr val="00B050"/>
                </a:solidFill>
                <a:sym typeface="Symbol"/>
              </a:rPr>
              <a:t> h(</a:t>
            </a:r>
            <a:r>
              <a:rPr lang="fr-FR" sz="2200" dirty="0" err="1" smtClean="0">
                <a:solidFill>
                  <a:srgbClr val="00B050"/>
                </a:solidFill>
                <a:sym typeface="Symbol"/>
              </a:rPr>
              <a:t>na</a:t>
            </a:r>
            <a:r>
              <a:rPr lang="fr-FR" sz="2200" baseline="30000" dirty="0" err="1" smtClean="0">
                <a:solidFill>
                  <a:srgbClr val="00B050"/>
                </a:solidFill>
                <a:sym typeface="Symbol"/>
              </a:rPr>
              <a:t>k</a:t>
            </a:r>
            <a:r>
              <a:rPr lang="fr-FR" sz="2200" dirty="0" err="1" smtClean="0">
                <a:solidFill>
                  <a:srgbClr val="00B050"/>
                </a:solidFill>
                <a:sym typeface="Symbol"/>
              </a:rPr>
              <a:t>T</a:t>
            </a:r>
            <a:r>
              <a:rPr lang="fr-FR" sz="2200" dirty="0" smtClean="0">
                <a:solidFill>
                  <a:srgbClr val="00B050"/>
                </a:solidFill>
                <a:sym typeface="Symbol"/>
              </a:rPr>
              <a:t>-t) et avec quelques changement de variables, nous pouvons réécrire cette transformée en ondelettes sous forme discrète par :</a:t>
            </a:r>
            <a:endParaRPr lang="fr-FR" sz="2200" dirty="0">
              <a:solidFill>
                <a:srgbClr val="00B050"/>
              </a:solidFill>
            </a:endParaRPr>
          </a:p>
        </p:txBody>
      </p:sp>
      <p:sp>
        <p:nvSpPr>
          <p:cNvPr id="12" name="ZoneTexte 11"/>
          <p:cNvSpPr txBox="1"/>
          <p:nvPr/>
        </p:nvSpPr>
        <p:spPr>
          <a:xfrm>
            <a:off x="32" y="1785926"/>
            <a:ext cx="9144000" cy="430887"/>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En réalité la transformée en ondelette continue est un produit de convolution.</a:t>
            </a:r>
            <a:endParaRPr lang="fr-FR" sz="2200" dirty="0">
              <a:solidFill>
                <a:srgbClr val="0070C0"/>
              </a:solidFill>
              <a:latin typeface="Times New Roman" pitchFamily="18" charset="0"/>
              <a:cs typeface="Times New Roman" pitchFamily="18" charset="0"/>
            </a:endParaRPr>
          </a:p>
        </p:txBody>
      </p:sp>
      <p:graphicFrame>
        <p:nvGraphicFramePr>
          <p:cNvPr id="59396" name="Object 4"/>
          <p:cNvGraphicFramePr>
            <a:graphicFrameLocks noChangeAspect="1"/>
          </p:cNvGraphicFramePr>
          <p:nvPr/>
        </p:nvGraphicFramePr>
        <p:xfrm>
          <a:off x="1004888" y="5073668"/>
          <a:ext cx="6748462" cy="927100"/>
        </p:xfrm>
        <a:graphic>
          <a:graphicData uri="http://schemas.openxmlformats.org/presentationml/2006/ole">
            <p:oleObj spid="_x0000_s138243" name="Équation" r:id="rId4" imgW="3441600" imgH="469800" progId="Equation.3">
              <p:embed/>
            </p:oleObj>
          </a:graphicData>
        </a:graphic>
      </p:graphicFrame>
      <p:sp>
        <p:nvSpPr>
          <p:cNvPr id="14" name="ZoneTexte 13"/>
          <p:cNvSpPr txBox="1"/>
          <p:nvPr/>
        </p:nvSpPr>
        <p:spPr>
          <a:xfrm>
            <a:off x="0" y="6143644"/>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Où n et k sont des </a:t>
            </a:r>
            <a:r>
              <a:rPr lang="fr-FR" sz="2200" dirty="0" smtClean="0">
                <a:solidFill>
                  <a:srgbClr val="7030A0"/>
                </a:solidFill>
                <a:latin typeface="Times New Roman" pitchFamily="18" charset="0"/>
                <a:cs typeface="Times New Roman" pitchFamily="18" charset="0"/>
              </a:rPr>
              <a:t>entiers discrets et h() est l'ondelette mère, </a:t>
            </a:r>
            <a:r>
              <a:rPr lang="fr-FR" sz="2200" dirty="0" smtClean="0">
                <a:solidFill>
                  <a:srgbClr val="7030A0"/>
                </a:solidFill>
                <a:latin typeface="Times New Roman" pitchFamily="18" charset="0"/>
                <a:cs typeface="Times New Roman" pitchFamily="18" charset="0"/>
              </a:rPr>
              <a:t>considérée </a:t>
            </a:r>
            <a:r>
              <a:rPr lang="fr-FR" sz="2200" dirty="0" smtClean="0">
                <a:solidFill>
                  <a:srgbClr val="7030A0"/>
                </a:solidFill>
                <a:latin typeface="Times New Roman" pitchFamily="18" charset="0"/>
                <a:cs typeface="Times New Roman" pitchFamily="18" charset="0"/>
              </a:rPr>
              <a:t>ici comme une réponse </a:t>
            </a:r>
            <a:r>
              <a:rPr lang="fr-FR" sz="2200" dirty="0" err="1" smtClean="0">
                <a:solidFill>
                  <a:srgbClr val="7030A0"/>
                </a:solidFill>
                <a:latin typeface="Times New Roman" pitchFamily="18" charset="0"/>
                <a:cs typeface="Times New Roman" pitchFamily="18" charset="0"/>
              </a:rPr>
              <a:t>impulsionnelle</a:t>
            </a:r>
            <a:r>
              <a:rPr lang="fr-FR" sz="2200" dirty="0" smtClean="0">
                <a:solidFill>
                  <a:srgbClr val="7030A0"/>
                </a:solidFill>
                <a:latin typeface="Times New Roman" pitchFamily="18" charset="0"/>
                <a:cs typeface="Times New Roman" pitchFamily="18" charset="0"/>
              </a:rPr>
              <a:t> de filtre (continue).</a:t>
            </a:r>
            <a:endParaRPr lang="fr-FR" sz="2200" dirty="0">
              <a:solidFill>
                <a:srgbClr val="7030A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8" name="ZoneTexte 7"/>
          <p:cNvSpPr txBox="1"/>
          <p:nvPr/>
        </p:nvSpPr>
        <p:spPr>
          <a:xfrm>
            <a:off x="0" y="1071546"/>
            <a:ext cx="9144000" cy="1446550"/>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Dans </a:t>
            </a:r>
            <a:r>
              <a:rPr lang="fr-FR" sz="2200" dirty="0" smtClean="0">
                <a:solidFill>
                  <a:srgbClr val="0070C0"/>
                </a:solidFill>
                <a:latin typeface="Times New Roman" pitchFamily="18" charset="0"/>
                <a:cs typeface="Times New Roman" pitchFamily="18" charset="0"/>
              </a:rPr>
              <a:t>un banc de filtres en ondelettes discrètes, chaque signal de base est interprété comme la réponse </a:t>
            </a:r>
            <a:r>
              <a:rPr lang="fr-FR" sz="2200" dirty="0" err="1" smtClean="0">
                <a:solidFill>
                  <a:srgbClr val="0070C0"/>
                </a:solidFill>
                <a:latin typeface="Times New Roman" pitchFamily="18" charset="0"/>
                <a:cs typeface="Times New Roman" pitchFamily="18" charset="0"/>
              </a:rPr>
              <a:t>impulsionnelle</a:t>
            </a:r>
            <a:r>
              <a:rPr lang="fr-FR" sz="2200" dirty="0" smtClean="0">
                <a:solidFill>
                  <a:srgbClr val="0070C0"/>
                </a:solidFill>
                <a:latin typeface="Times New Roman" pitchFamily="18" charset="0"/>
                <a:cs typeface="Times New Roman" pitchFamily="18" charset="0"/>
              </a:rPr>
              <a:t> d'un filtre passe-bande dans un banc de filtres à Q constant (</a:t>
            </a:r>
            <a:r>
              <a:rPr lang="fr-FR" sz="2200" b="1" u="sng" dirty="0" smtClean="0">
                <a:solidFill>
                  <a:srgbClr val="FF0000"/>
                </a:solidFill>
                <a:latin typeface="Times New Roman" pitchFamily="18" charset="0"/>
                <a:cs typeface="Times New Roman" pitchFamily="18" charset="0"/>
              </a:rPr>
              <a:t>constant-Q </a:t>
            </a:r>
            <a:r>
              <a:rPr lang="fr-FR" sz="2200" b="1" u="sng" dirty="0" err="1" smtClean="0">
                <a:solidFill>
                  <a:srgbClr val="FF0000"/>
                </a:solidFill>
                <a:latin typeface="Times New Roman" pitchFamily="18" charset="0"/>
                <a:cs typeface="Times New Roman" pitchFamily="18" charset="0"/>
              </a:rPr>
              <a:t>filter</a:t>
            </a:r>
            <a:r>
              <a:rPr lang="fr-FR" sz="2200" b="1" u="sng" dirty="0" smtClean="0">
                <a:solidFill>
                  <a:srgbClr val="FF0000"/>
                </a:solidFill>
                <a:latin typeface="Times New Roman" pitchFamily="18" charset="0"/>
                <a:cs typeface="Times New Roman" pitchFamily="18" charset="0"/>
              </a:rPr>
              <a:t> </a:t>
            </a:r>
            <a:r>
              <a:rPr lang="fr-FR" sz="2200" b="1" u="sng" dirty="0" err="1" smtClean="0">
                <a:solidFill>
                  <a:srgbClr val="FF0000"/>
                </a:solidFill>
                <a:latin typeface="Times New Roman" pitchFamily="18" charset="0"/>
                <a:cs typeface="Times New Roman" pitchFamily="18" charset="0"/>
              </a:rPr>
              <a:t>bank</a:t>
            </a:r>
            <a:r>
              <a:rPr lang="fr-FR" sz="2200" b="1" u="sng" dirty="0" smtClean="0">
                <a:solidFill>
                  <a:srgbClr val="FF000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 : liée principalement à la transformée en ondelettes de </a:t>
            </a:r>
            <a:r>
              <a:rPr lang="fr-FR" sz="2200" dirty="0" err="1" smtClean="0">
                <a:solidFill>
                  <a:srgbClr val="002060"/>
                </a:solidFill>
                <a:latin typeface="Times New Roman" pitchFamily="18" charset="0"/>
                <a:cs typeface="Times New Roman" pitchFamily="18" charset="0"/>
              </a:rPr>
              <a:t>Morlet</a:t>
            </a:r>
            <a:r>
              <a:rPr lang="fr-FR" sz="2200" dirty="0" smtClean="0">
                <a:solidFill>
                  <a:srgbClr val="0070C0"/>
                </a:solidFill>
                <a:latin typeface="Times New Roman" pitchFamily="18" charset="0"/>
                <a:cs typeface="Times New Roman" pitchFamily="18" charset="0"/>
              </a:rPr>
              <a:t>) représentés par :</a:t>
            </a:r>
            <a:endParaRPr lang="fr-FR" sz="2200" dirty="0">
              <a:solidFill>
                <a:srgbClr val="0070C0"/>
              </a:solidFill>
              <a:latin typeface="Times New Roman" pitchFamily="18" charset="0"/>
              <a:cs typeface="Times New Roman" pitchFamily="18" charset="0"/>
            </a:endParaRPr>
          </a:p>
        </p:txBody>
      </p:sp>
      <p:graphicFrame>
        <p:nvGraphicFramePr>
          <p:cNvPr id="11" name="Objet 10"/>
          <p:cNvGraphicFramePr>
            <a:graphicFrameLocks noChangeAspect="1"/>
          </p:cNvGraphicFramePr>
          <p:nvPr/>
        </p:nvGraphicFramePr>
        <p:xfrm>
          <a:off x="285720" y="3071810"/>
          <a:ext cx="3478911" cy="936630"/>
        </p:xfrm>
        <a:graphic>
          <a:graphicData uri="http://schemas.openxmlformats.org/presentationml/2006/ole">
            <p:oleObj spid="_x0000_s139266" name="Équation" r:id="rId3" imgW="1650960" imgH="444240" progId="Equation.3">
              <p:embed/>
            </p:oleObj>
          </a:graphicData>
        </a:graphic>
      </p:graphicFrame>
      <p:graphicFrame>
        <p:nvGraphicFramePr>
          <p:cNvPr id="13" name="Objet 12"/>
          <p:cNvGraphicFramePr>
            <a:graphicFrameLocks noChangeAspect="1"/>
          </p:cNvGraphicFramePr>
          <p:nvPr/>
        </p:nvGraphicFramePr>
        <p:xfrm>
          <a:off x="5816600" y="3071810"/>
          <a:ext cx="3036888" cy="636588"/>
        </p:xfrm>
        <a:graphic>
          <a:graphicData uri="http://schemas.openxmlformats.org/presentationml/2006/ole">
            <p:oleObj spid="_x0000_s139267" name="Équation" r:id="rId4" imgW="1333440" imgH="279360" progId="Equation.3">
              <p:embed/>
            </p:oleObj>
          </a:graphicData>
        </a:graphic>
      </p:graphicFrame>
      <p:sp>
        <p:nvSpPr>
          <p:cNvPr id="15" name="ZoneTexte 14"/>
          <p:cNvSpPr txBox="1"/>
          <p:nvPr/>
        </p:nvSpPr>
        <p:spPr>
          <a:xfrm>
            <a:off x="214282" y="2643182"/>
            <a:ext cx="3571900"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Domaine temporel</a:t>
            </a:r>
            <a:endParaRPr lang="fr-FR" sz="2200" b="1" u="sng" dirty="0">
              <a:solidFill>
                <a:srgbClr val="002060"/>
              </a:solidFill>
              <a:latin typeface="Times New Roman" pitchFamily="18" charset="0"/>
              <a:cs typeface="Times New Roman" pitchFamily="18" charset="0"/>
            </a:endParaRPr>
          </a:p>
        </p:txBody>
      </p:sp>
      <p:sp>
        <p:nvSpPr>
          <p:cNvPr id="16" name="ZoneTexte 15"/>
          <p:cNvSpPr txBox="1"/>
          <p:nvPr/>
        </p:nvSpPr>
        <p:spPr>
          <a:xfrm>
            <a:off x="5429256" y="2643182"/>
            <a:ext cx="3571900"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Domaine fréquentiel</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0" y="4392706"/>
            <a:ext cx="9144000" cy="1107996"/>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Ainsi, </a:t>
            </a:r>
            <a:r>
              <a:rPr lang="fr-FR" sz="2200" dirty="0" smtClean="0">
                <a:solidFill>
                  <a:srgbClr val="7030A0"/>
                </a:solidFill>
                <a:latin typeface="Times New Roman" pitchFamily="18" charset="0"/>
                <a:cs typeface="Times New Roman" pitchFamily="18" charset="0"/>
              </a:rPr>
              <a:t>le </a:t>
            </a:r>
            <a:r>
              <a:rPr lang="fr-FR" sz="2200" dirty="0" smtClean="0">
                <a:solidFill>
                  <a:srgbClr val="7030A0"/>
                </a:solidFill>
                <a:latin typeface="Times New Roman" pitchFamily="18" charset="0"/>
                <a:cs typeface="Times New Roman" pitchFamily="18" charset="0"/>
              </a:rPr>
              <a:t>filtre</a:t>
            </a:r>
            <a:r>
              <a:rPr lang="fr-FR" sz="2200" dirty="0" smtClean="0">
                <a:solidFill>
                  <a:srgbClr val="7030A0"/>
                </a:solidFill>
                <a:latin typeface="Times New Roman" pitchFamily="18" charset="0"/>
                <a:cs typeface="Times New Roman" pitchFamily="18" charset="0"/>
              </a:rPr>
              <a:t> </a:t>
            </a:r>
            <a:r>
              <a:rPr lang="fr-FR" sz="2200" dirty="0" err="1" smtClean="0">
                <a:solidFill>
                  <a:srgbClr val="7030A0"/>
                </a:solidFill>
                <a:latin typeface="Times New Roman" pitchFamily="18" charset="0"/>
                <a:cs typeface="Times New Roman" pitchFamily="18" charset="0"/>
              </a:rPr>
              <a:t>k</a:t>
            </a:r>
            <a:r>
              <a:rPr lang="fr-FR" sz="2200" baseline="30000" dirty="0" err="1" smtClean="0">
                <a:solidFill>
                  <a:srgbClr val="7030A0"/>
                </a:solidFill>
                <a:latin typeface="Times New Roman" pitchFamily="18" charset="0"/>
                <a:cs typeface="Times New Roman" pitchFamily="18" charset="0"/>
              </a:rPr>
              <a:t>ème</a:t>
            </a:r>
            <a:r>
              <a:rPr lang="fr-FR" sz="2200" dirty="0" smtClean="0">
                <a:solidFill>
                  <a:srgbClr val="7030A0"/>
                </a:solidFill>
                <a:latin typeface="Times New Roman" pitchFamily="18" charset="0"/>
                <a:cs typeface="Times New Roman" pitchFamily="18" charset="0"/>
              </a:rPr>
              <a:t> canal </a:t>
            </a:r>
            <a:r>
              <a:rPr lang="fr-FR" sz="2200" dirty="0" err="1" smtClean="0">
                <a:solidFill>
                  <a:srgbClr val="7030A0"/>
                </a:solidFill>
                <a:latin typeface="Times New Roman" pitchFamily="18" charset="0"/>
                <a:cs typeface="Times New Roman" pitchFamily="18" charset="0"/>
              </a:rPr>
              <a:t>H</a:t>
            </a:r>
            <a:r>
              <a:rPr lang="fr-FR" sz="2200" baseline="-25000" dirty="0" err="1" smtClean="0">
                <a:solidFill>
                  <a:srgbClr val="7030A0"/>
                </a:solidFill>
                <a:latin typeface="Times New Roman" pitchFamily="18" charset="0"/>
                <a:cs typeface="Times New Roman" pitchFamily="18" charset="0"/>
              </a:rPr>
              <a:t>k</a:t>
            </a:r>
            <a:r>
              <a:rPr lang="fr-FR" sz="2200" dirty="0" smtClean="0">
                <a:solidFill>
                  <a:srgbClr val="7030A0"/>
                </a:solidFill>
                <a:latin typeface="Times New Roman" pitchFamily="18" charset="0"/>
                <a:cs typeface="Times New Roman" pitchFamily="18" charset="0"/>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est obtenu en mettant à l'échelle de fréquence (et en normalisant </a:t>
            </a:r>
            <a:r>
              <a:rPr lang="fr-FR" sz="2200" dirty="0" smtClean="0">
                <a:solidFill>
                  <a:srgbClr val="7030A0"/>
                </a:solidFill>
                <a:latin typeface="Times New Roman" pitchFamily="18" charset="0"/>
                <a:cs typeface="Times New Roman" pitchFamily="18" charset="0"/>
              </a:rPr>
              <a:t>l'énergie) </a:t>
            </a:r>
            <a:r>
              <a:rPr lang="fr-FR" sz="2200" dirty="0" smtClean="0">
                <a:solidFill>
                  <a:srgbClr val="7030A0"/>
                </a:solidFill>
                <a:latin typeface="Times New Roman" pitchFamily="18" charset="0"/>
                <a:cs typeface="Times New Roman" pitchFamily="18" charset="0"/>
              </a:rPr>
              <a:t>le filtre </a:t>
            </a:r>
            <a:r>
              <a:rPr lang="fr-FR" sz="2200" dirty="0" smtClean="0">
                <a:solidFill>
                  <a:srgbClr val="7030A0"/>
                </a:solidFill>
                <a:latin typeface="Times New Roman" pitchFamily="18" charset="0"/>
                <a:cs typeface="Times New Roman" pitchFamily="18" charset="0"/>
              </a:rPr>
              <a:t>du </a:t>
            </a:r>
            <a:r>
              <a:rPr lang="fr-FR" sz="2200" dirty="0" smtClean="0">
                <a:solidFill>
                  <a:srgbClr val="7030A0"/>
                </a:solidFill>
                <a:latin typeface="Times New Roman" pitchFamily="18" charset="0"/>
                <a:cs typeface="Times New Roman" pitchFamily="18" charset="0"/>
              </a:rPr>
              <a:t>canal </a:t>
            </a:r>
            <a:r>
              <a:rPr lang="fr-FR" sz="2200" dirty="0" smtClean="0">
                <a:solidFill>
                  <a:srgbClr val="7030A0"/>
                </a:solidFill>
                <a:latin typeface="Times New Roman" pitchFamily="18" charset="0"/>
                <a:cs typeface="Times New Roman" pitchFamily="18" charset="0"/>
              </a:rPr>
              <a:t>0 H</a:t>
            </a:r>
            <a:r>
              <a:rPr lang="fr-FR" sz="2200" baseline="-25000" dirty="0" smtClean="0">
                <a:solidFill>
                  <a:srgbClr val="7030A0"/>
                </a:solidFill>
                <a:latin typeface="Times New Roman" pitchFamily="18" charset="0"/>
                <a:cs typeface="Times New Roman" pitchFamily="18" charset="0"/>
              </a:rPr>
              <a:t>0</a:t>
            </a:r>
            <a:r>
              <a:rPr lang="fr-FR" sz="2200" dirty="0" smtClean="0">
                <a:solidFill>
                  <a:srgbClr val="7030A0"/>
                </a:solidFill>
                <a:latin typeface="Times New Roman" pitchFamily="18" charset="0"/>
                <a:cs typeface="Times New Roman" pitchFamily="18" charset="0"/>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sym typeface="Symbol"/>
              </a:rPr>
              <a:t>)</a:t>
            </a:r>
            <a:r>
              <a:rPr lang="fr-FR" sz="2200" dirty="0" smtClean="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Le facteur d'échelle de fréquence est bien entendu égal à l'inverse du facteur </a:t>
            </a:r>
            <a:r>
              <a:rPr lang="fr-FR" sz="2200" dirty="0" smtClean="0">
                <a:solidFill>
                  <a:srgbClr val="7030A0"/>
                </a:solidFill>
                <a:latin typeface="Times New Roman" pitchFamily="18" charset="0"/>
                <a:cs typeface="Times New Roman" pitchFamily="18" charset="0"/>
              </a:rPr>
              <a:t>temps-échelle.</a:t>
            </a:r>
            <a:endParaRPr lang="fr-FR" sz="2200" dirty="0">
              <a:solidFill>
                <a:srgbClr val="7030A0"/>
              </a:solidFill>
              <a:latin typeface="Times New Roman" pitchFamily="18" charset="0"/>
              <a:cs typeface="Times New Roman" pitchFamily="18" charset="0"/>
            </a:endParaRPr>
          </a:p>
        </p:txBody>
      </p:sp>
      <p:sp>
        <p:nvSpPr>
          <p:cNvPr id="18" name="Espace réservé du numéro de diapositive 17"/>
          <p:cNvSpPr>
            <a:spLocks noGrp="1"/>
          </p:cNvSpPr>
          <p:nvPr>
            <p:ph type="sldNum" sz="quarter" idx="12"/>
          </p:nvPr>
        </p:nvSpPr>
        <p:spPr/>
        <p:txBody>
          <a:bodyPr/>
          <a:lstStyle/>
          <a:p>
            <a:fld id="{2D849293-9FFB-455D-8E04-D5321DD3C202}" type="slidenum">
              <a:rPr lang="fr-FR" smtClean="0"/>
              <a:pPr/>
              <a:t>34</a:t>
            </a:fld>
            <a:endParaRPr lang="fr-FR"/>
          </a:p>
        </p:txBody>
      </p:sp>
      <p:sp>
        <p:nvSpPr>
          <p:cNvPr id="19" name="ZoneTexte 18"/>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DE FILTRES DISCRETS</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35</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DE FILTRES DISCRETS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919633"/>
            <a:ext cx="9144000" cy="1292662"/>
          </a:xfrm>
          <a:prstGeom prst="rect">
            <a:avLst/>
          </a:prstGeom>
          <a:noFill/>
        </p:spPr>
        <p:txBody>
          <a:bodyPr wrap="square" rtlCol="0">
            <a:spAutoFit/>
          </a:bodyPr>
          <a:lstStyle/>
          <a:p>
            <a:pPr algn="just"/>
            <a:r>
              <a:rPr lang="fr-FR" sz="2000" dirty="0" smtClean="0">
                <a:latin typeface="Times New Roman" pitchFamily="18" charset="0"/>
                <a:cs typeface="Times New Roman" pitchFamily="18" charset="0"/>
              </a:rPr>
              <a:t>Les ondelettes dyadiques sont des ondelettes dont la dilatation vérifie une propriété </a:t>
            </a:r>
            <a:r>
              <a:rPr lang="fr-FR" sz="2000" dirty="0" smtClean="0">
                <a:latin typeface="Times New Roman" pitchFamily="18" charset="0"/>
                <a:cs typeface="Times New Roman" pitchFamily="18" charset="0"/>
              </a:rPr>
              <a:t>permettant </a:t>
            </a:r>
            <a:r>
              <a:rPr lang="fr-FR" sz="2000" dirty="0" smtClean="0">
                <a:latin typeface="Times New Roman" pitchFamily="18" charset="0"/>
                <a:cs typeface="Times New Roman" pitchFamily="18" charset="0"/>
              </a:rPr>
              <a:t>d'implémenter les transformées par des bancs de filtres</a:t>
            </a:r>
            <a:r>
              <a:rPr lang="fr-FR" sz="2000" dirty="0" smtClean="0">
                <a:latin typeface="Times New Roman" pitchFamily="18" charset="0"/>
                <a:cs typeface="Times New Roman" pitchFamily="18" charset="0"/>
              </a:rPr>
              <a:t>. La </a:t>
            </a:r>
            <a:r>
              <a:rPr lang="fr-FR" sz="2000" dirty="0" smtClean="0">
                <a:latin typeface="Times New Roman" pitchFamily="18" charset="0"/>
                <a:cs typeface="Times New Roman" pitchFamily="18" charset="0"/>
              </a:rPr>
              <a:t>définition des ondelettes dyadiques est basée sur </a:t>
            </a:r>
            <a:r>
              <a:rPr lang="fr-FR" sz="2000" dirty="0" smtClean="0">
                <a:latin typeface="Times New Roman" pitchFamily="18" charset="0"/>
                <a:cs typeface="Times New Roman" pitchFamily="18" charset="0"/>
              </a:rPr>
              <a:t>le principe des </a:t>
            </a:r>
            <a:r>
              <a:rPr lang="fr-FR" sz="2000" dirty="0" err="1" smtClean="0">
                <a:latin typeface="Times New Roman" pitchFamily="18" charset="0"/>
                <a:cs typeface="Times New Roman" pitchFamily="18" charset="0"/>
              </a:rPr>
              <a:t>multirésolutions</a:t>
            </a:r>
            <a:r>
              <a:rPr lang="fr-FR" sz="2000" dirty="0" smtClean="0">
                <a:latin typeface="Times New Roman" pitchFamily="18" charset="0"/>
                <a:cs typeface="Times New Roman" pitchFamily="18" charset="0"/>
              </a:rPr>
              <a:t>.</a:t>
            </a:r>
          </a:p>
          <a:p>
            <a:endParaRPr lang="fr-FR" dirty="0"/>
          </a:p>
        </p:txBody>
      </p:sp>
      <p:sp>
        <p:nvSpPr>
          <p:cNvPr id="6" name="Rectangle 5"/>
          <p:cNvSpPr/>
          <p:nvPr/>
        </p:nvSpPr>
        <p:spPr>
          <a:xfrm>
            <a:off x="2000232"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00232"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643570"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43570"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357554"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357554"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43438"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643438"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rot="5400000">
            <a:off x="3500430" y="308395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501224" y="415472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750595" y="306267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4751389" y="411900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29520" y="3226828"/>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endCxn id="6" idx="1"/>
          </p:cNvCxnSpPr>
          <p:nvPr/>
        </p:nvCxnSpPr>
        <p:spPr>
          <a:xfrm flipV="1">
            <a:off x="857256" y="3048233"/>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7" idx="1"/>
          </p:cNvCxnSpPr>
          <p:nvPr/>
        </p:nvCxnSpPr>
        <p:spPr>
          <a:xfrm>
            <a:off x="857256" y="3655456"/>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6" idx="3"/>
            <a:endCxn id="10" idx="2"/>
          </p:cNvCxnSpPr>
          <p:nvPr/>
        </p:nvCxnSpPr>
        <p:spPr>
          <a:xfrm>
            <a:off x="3071802" y="304823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71802" y="41539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357818" y="305347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5357818" y="415917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0" idx="6"/>
            <a:endCxn id="12" idx="2"/>
          </p:cNvCxnSpPr>
          <p:nvPr/>
        </p:nvCxnSpPr>
        <p:spPr>
          <a:xfrm>
            <a:off x="4071934" y="3048233"/>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071934" y="4153934"/>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stCxn id="8" idx="3"/>
            <a:endCxn id="18" idx="0"/>
          </p:cNvCxnSpPr>
          <p:nvPr/>
        </p:nvCxnSpPr>
        <p:spPr>
          <a:xfrm>
            <a:off x="6715140" y="3048233"/>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Forme 27"/>
          <p:cNvCxnSpPr>
            <a:endCxn id="18" idx="2"/>
          </p:cNvCxnSpPr>
          <p:nvPr/>
        </p:nvCxnSpPr>
        <p:spPr>
          <a:xfrm flipV="1">
            <a:off x="6715140" y="3941208"/>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8" idx="3"/>
          </p:cNvCxnSpPr>
          <p:nvPr/>
        </p:nvCxnSpPr>
        <p:spPr>
          <a:xfrm>
            <a:off x="7929586" y="3584018"/>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000232" y="2857496"/>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1" name="ZoneTexte 30"/>
          <p:cNvSpPr txBox="1"/>
          <p:nvPr/>
        </p:nvSpPr>
        <p:spPr>
          <a:xfrm>
            <a:off x="2000232" y="3944306"/>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2" name="ZoneTexte 31"/>
          <p:cNvSpPr txBox="1"/>
          <p:nvPr/>
        </p:nvSpPr>
        <p:spPr>
          <a:xfrm>
            <a:off x="5643570" y="2869638"/>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3" name="ZoneTexte 32"/>
          <p:cNvSpPr txBox="1"/>
          <p:nvPr/>
        </p:nvSpPr>
        <p:spPr>
          <a:xfrm>
            <a:off x="5643570" y="3985264"/>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4" name="ZoneTexte 33"/>
          <p:cNvSpPr txBox="1"/>
          <p:nvPr/>
        </p:nvSpPr>
        <p:spPr>
          <a:xfrm>
            <a:off x="3714744" y="2884878"/>
            <a:ext cx="428628" cy="369332"/>
          </a:xfrm>
          <a:prstGeom prst="rect">
            <a:avLst/>
          </a:prstGeom>
          <a:noFill/>
        </p:spPr>
        <p:txBody>
          <a:bodyPr wrap="square" rtlCol="0">
            <a:spAutoFit/>
          </a:bodyPr>
          <a:lstStyle/>
          <a:p>
            <a:r>
              <a:rPr lang="fr-FR" b="1" dirty="0" smtClean="0"/>
              <a:t>2</a:t>
            </a:r>
            <a:endParaRPr lang="fr-FR" b="1" dirty="0"/>
          </a:p>
        </p:txBody>
      </p:sp>
      <p:sp>
        <p:nvSpPr>
          <p:cNvPr id="35" name="ZoneTexte 34"/>
          <p:cNvSpPr txBox="1"/>
          <p:nvPr/>
        </p:nvSpPr>
        <p:spPr>
          <a:xfrm>
            <a:off x="5000628" y="2883214"/>
            <a:ext cx="428628" cy="369332"/>
          </a:xfrm>
          <a:prstGeom prst="rect">
            <a:avLst/>
          </a:prstGeom>
          <a:noFill/>
        </p:spPr>
        <p:txBody>
          <a:bodyPr wrap="square" rtlCol="0">
            <a:spAutoFit/>
          </a:bodyPr>
          <a:lstStyle/>
          <a:p>
            <a:r>
              <a:rPr lang="fr-FR" b="1" dirty="0" smtClean="0"/>
              <a:t>2</a:t>
            </a:r>
            <a:endParaRPr lang="fr-FR" b="1" dirty="0"/>
          </a:p>
        </p:txBody>
      </p:sp>
      <p:sp>
        <p:nvSpPr>
          <p:cNvPr id="36" name="ZoneTexte 35"/>
          <p:cNvSpPr txBox="1"/>
          <p:nvPr/>
        </p:nvSpPr>
        <p:spPr>
          <a:xfrm>
            <a:off x="3714744" y="3929066"/>
            <a:ext cx="428628" cy="369332"/>
          </a:xfrm>
          <a:prstGeom prst="rect">
            <a:avLst/>
          </a:prstGeom>
          <a:noFill/>
        </p:spPr>
        <p:txBody>
          <a:bodyPr wrap="square" rtlCol="0">
            <a:spAutoFit/>
          </a:bodyPr>
          <a:lstStyle/>
          <a:p>
            <a:r>
              <a:rPr lang="fr-FR" b="1" dirty="0" smtClean="0"/>
              <a:t>2</a:t>
            </a:r>
            <a:endParaRPr lang="fr-FR" b="1" dirty="0"/>
          </a:p>
        </p:txBody>
      </p:sp>
      <p:sp>
        <p:nvSpPr>
          <p:cNvPr id="37" name="ZoneTexte 36"/>
          <p:cNvSpPr txBox="1"/>
          <p:nvPr/>
        </p:nvSpPr>
        <p:spPr>
          <a:xfrm>
            <a:off x="5000628" y="3927402"/>
            <a:ext cx="428628" cy="369332"/>
          </a:xfrm>
          <a:prstGeom prst="rect">
            <a:avLst/>
          </a:prstGeom>
          <a:noFill/>
        </p:spPr>
        <p:txBody>
          <a:bodyPr wrap="square" rtlCol="0">
            <a:spAutoFit/>
          </a:bodyPr>
          <a:lstStyle/>
          <a:p>
            <a:r>
              <a:rPr lang="fr-FR" b="1" dirty="0" smtClean="0"/>
              <a:t>2</a:t>
            </a:r>
            <a:endParaRPr lang="fr-FR" b="1" dirty="0"/>
          </a:p>
        </p:txBody>
      </p:sp>
      <p:sp>
        <p:nvSpPr>
          <p:cNvPr id="38" name="ZoneTexte 37"/>
          <p:cNvSpPr txBox="1"/>
          <p:nvPr/>
        </p:nvSpPr>
        <p:spPr>
          <a:xfrm>
            <a:off x="857256" y="3298266"/>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39" name="ZoneTexte 38"/>
          <p:cNvSpPr txBox="1"/>
          <p:nvPr/>
        </p:nvSpPr>
        <p:spPr>
          <a:xfrm>
            <a:off x="8001024" y="3226828"/>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40" name="ZoneTexte 39"/>
          <p:cNvSpPr txBox="1"/>
          <p:nvPr/>
        </p:nvSpPr>
        <p:spPr>
          <a:xfrm>
            <a:off x="2928926" y="2298134"/>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0</a:t>
            </a:r>
            <a:r>
              <a:rPr lang="fr-FR" b="1" dirty="0" smtClean="0">
                <a:solidFill>
                  <a:srgbClr val="00B050"/>
                </a:solidFill>
              </a:rPr>
              <a:t>(n)</a:t>
            </a:r>
            <a:endParaRPr lang="fr-FR" b="1" dirty="0">
              <a:solidFill>
                <a:srgbClr val="00B050"/>
              </a:solidFill>
            </a:endParaRPr>
          </a:p>
        </p:txBody>
      </p:sp>
      <p:sp>
        <p:nvSpPr>
          <p:cNvPr id="41" name="ZoneTexte 40"/>
          <p:cNvSpPr txBox="1"/>
          <p:nvPr/>
        </p:nvSpPr>
        <p:spPr>
          <a:xfrm>
            <a:off x="3000396" y="4357694"/>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1</a:t>
            </a:r>
            <a:r>
              <a:rPr lang="fr-FR" b="1" dirty="0" smtClean="0">
                <a:solidFill>
                  <a:srgbClr val="00B050"/>
                </a:solidFill>
              </a:rPr>
              <a:t>(n)</a:t>
            </a:r>
            <a:endParaRPr lang="fr-FR" b="1" dirty="0">
              <a:solidFill>
                <a:srgbClr val="00B050"/>
              </a:solidFill>
            </a:endParaRPr>
          </a:p>
        </p:txBody>
      </p:sp>
      <p:sp>
        <p:nvSpPr>
          <p:cNvPr id="42" name="ZoneTexte 41"/>
          <p:cNvSpPr txBox="1"/>
          <p:nvPr/>
        </p:nvSpPr>
        <p:spPr>
          <a:xfrm>
            <a:off x="3974778" y="2655324"/>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0</a:t>
            </a:r>
            <a:r>
              <a:rPr lang="fr-FR" b="1" dirty="0" smtClean="0">
                <a:solidFill>
                  <a:srgbClr val="002060"/>
                </a:solidFill>
              </a:rPr>
              <a:t>(n)</a:t>
            </a:r>
            <a:endParaRPr lang="fr-FR" b="1" dirty="0">
              <a:solidFill>
                <a:srgbClr val="002060"/>
              </a:solidFill>
            </a:endParaRPr>
          </a:p>
        </p:txBody>
      </p:sp>
      <p:sp>
        <p:nvSpPr>
          <p:cNvPr id="43" name="ZoneTexte 42"/>
          <p:cNvSpPr txBox="1"/>
          <p:nvPr/>
        </p:nvSpPr>
        <p:spPr>
          <a:xfrm>
            <a:off x="4046248" y="4357694"/>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1</a:t>
            </a:r>
            <a:r>
              <a:rPr lang="fr-FR" b="1" dirty="0" smtClean="0">
                <a:solidFill>
                  <a:srgbClr val="002060"/>
                </a:solidFill>
              </a:rPr>
              <a:t>(n)</a:t>
            </a:r>
            <a:endParaRPr lang="fr-FR" b="1" dirty="0">
              <a:solidFill>
                <a:srgbClr val="002060"/>
              </a:solidFill>
            </a:endParaRPr>
          </a:p>
        </p:txBody>
      </p:sp>
      <p:sp>
        <p:nvSpPr>
          <p:cNvPr id="44" name="ZoneTexte 43"/>
          <p:cNvSpPr txBox="1"/>
          <p:nvPr/>
        </p:nvSpPr>
        <p:spPr>
          <a:xfrm>
            <a:off x="5143504" y="2298134"/>
            <a:ext cx="78581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0</a:t>
            </a:r>
            <a:r>
              <a:rPr lang="fr-FR" b="1" dirty="0" smtClean="0">
                <a:solidFill>
                  <a:srgbClr val="7030A0"/>
                </a:solidFill>
              </a:rPr>
              <a:t>(n)</a:t>
            </a:r>
            <a:endParaRPr lang="fr-FR" b="1" dirty="0">
              <a:solidFill>
                <a:srgbClr val="7030A0"/>
              </a:solidFill>
            </a:endParaRPr>
          </a:p>
        </p:txBody>
      </p:sp>
      <p:sp>
        <p:nvSpPr>
          <p:cNvPr id="45" name="ZoneTexte 44"/>
          <p:cNvSpPr txBox="1"/>
          <p:nvPr/>
        </p:nvSpPr>
        <p:spPr>
          <a:xfrm>
            <a:off x="5214974" y="4357694"/>
            <a:ext cx="71434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1</a:t>
            </a:r>
            <a:r>
              <a:rPr lang="fr-FR" b="1" dirty="0" smtClean="0">
                <a:solidFill>
                  <a:srgbClr val="7030A0"/>
                </a:solidFill>
              </a:rPr>
              <a:t>(n)</a:t>
            </a:r>
            <a:endParaRPr lang="fr-FR" b="1" dirty="0">
              <a:solidFill>
                <a:srgbClr val="7030A0"/>
              </a:solidFill>
            </a:endParaRPr>
          </a:p>
        </p:txBody>
      </p:sp>
      <p:sp>
        <p:nvSpPr>
          <p:cNvPr id="46" name="ZoneTexte 45"/>
          <p:cNvSpPr txBox="1"/>
          <p:nvPr/>
        </p:nvSpPr>
        <p:spPr>
          <a:xfrm>
            <a:off x="857224" y="4643446"/>
            <a:ext cx="8143932" cy="369332"/>
          </a:xfrm>
          <a:prstGeom prst="rect">
            <a:avLst/>
          </a:prstGeom>
          <a:noFill/>
        </p:spPr>
        <p:txBody>
          <a:bodyPr wrap="square" rtlCol="0">
            <a:spAutoFit/>
          </a:bodyPr>
          <a:lstStyle/>
          <a:p>
            <a:pPr algn="ctr"/>
            <a:r>
              <a:rPr lang="fr-FR" b="1" dirty="0" smtClean="0">
                <a:solidFill>
                  <a:srgbClr val="7030A0"/>
                </a:solidFill>
                <a:latin typeface="Times New Roman" pitchFamily="18" charset="0"/>
                <a:cs typeface="Times New Roman" pitchFamily="18" charset="0"/>
              </a:rPr>
              <a:t>Banc de filtres à deux canaux à échantillonnage critique</a:t>
            </a:r>
            <a:endParaRPr lang="fr-FR" b="1" dirty="0">
              <a:solidFill>
                <a:srgbClr val="7030A0"/>
              </a:solidFill>
              <a:latin typeface="Times New Roman" pitchFamily="18" charset="0"/>
              <a:cs typeface="Times New Roman" pitchFamily="18" charset="0"/>
            </a:endParaRPr>
          </a:p>
        </p:txBody>
      </p:sp>
      <p:sp>
        <p:nvSpPr>
          <p:cNvPr id="47" name="Accolade ouvrante 46"/>
          <p:cNvSpPr/>
          <p:nvPr/>
        </p:nvSpPr>
        <p:spPr>
          <a:xfrm rot="5400000">
            <a:off x="2750328"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Accolade ouvrante 47"/>
          <p:cNvSpPr/>
          <p:nvPr/>
        </p:nvSpPr>
        <p:spPr>
          <a:xfrm rot="5400000">
            <a:off x="5464972"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ZoneTexte 48"/>
          <p:cNvSpPr txBox="1"/>
          <p:nvPr/>
        </p:nvSpPr>
        <p:spPr>
          <a:xfrm>
            <a:off x="4572000" y="1785926"/>
            <a:ext cx="2500330" cy="369332"/>
          </a:xfrm>
          <a:prstGeom prst="rect">
            <a:avLst/>
          </a:prstGeom>
          <a:noFill/>
        </p:spPr>
        <p:txBody>
          <a:bodyPr wrap="square" rtlCol="0">
            <a:spAutoFit/>
          </a:bodyPr>
          <a:lstStyle/>
          <a:p>
            <a:pPr algn="ctr"/>
            <a:r>
              <a:rPr lang="fr-FR" b="1" dirty="0" smtClean="0">
                <a:solidFill>
                  <a:srgbClr val="FF0000"/>
                </a:solidFill>
              </a:rPr>
              <a:t>SYNTHESE</a:t>
            </a:r>
            <a:endParaRPr lang="fr-FR" b="1" dirty="0">
              <a:solidFill>
                <a:srgbClr val="FF0000"/>
              </a:solidFill>
            </a:endParaRPr>
          </a:p>
        </p:txBody>
      </p:sp>
      <p:sp>
        <p:nvSpPr>
          <p:cNvPr id="50" name="ZoneTexte 49"/>
          <p:cNvSpPr txBox="1"/>
          <p:nvPr/>
        </p:nvSpPr>
        <p:spPr>
          <a:xfrm>
            <a:off x="1857356" y="1798068"/>
            <a:ext cx="2500330" cy="369332"/>
          </a:xfrm>
          <a:prstGeom prst="rect">
            <a:avLst/>
          </a:prstGeom>
          <a:noFill/>
        </p:spPr>
        <p:txBody>
          <a:bodyPr wrap="square" rtlCol="0">
            <a:spAutoFit/>
          </a:bodyPr>
          <a:lstStyle/>
          <a:p>
            <a:pPr algn="ctr"/>
            <a:r>
              <a:rPr lang="fr-FR" b="1" dirty="0" smtClean="0">
                <a:solidFill>
                  <a:schemeClr val="accent2">
                    <a:lumMod val="50000"/>
                  </a:schemeClr>
                </a:solidFill>
              </a:rPr>
              <a:t>ANALYSE</a:t>
            </a:r>
            <a:endParaRPr lang="fr-FR" b="1" dirty="0">
              <a:solidFill>
                <a:schemeClr val="accent2">
                  <a:lumMod val="50000"/>
                </a:schemeClr>
              </a:solidFill>
            </a:endParaRPr>
          </a:p>
        </p:txBody>
      </p:sp>
      <p:sp>
        <p:nvSpPr>
          <p:cNvPr id="51" name="ZoneTexte 50"/>
          <p:cNvSpPr txBox="1"/>
          <p:nvPr/>
        </p:nvSpPr>
        <p:spPr>
          <a:xfrm>
            <a:off x="7429520" y="3298266"/>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52" name="ZoneTexte 51"/>
          <p:cNvSpPr txBox="1"/>
          <p:nvPr/>
        </p:nvSpPr>
        <p:spPr>
          <a:xfrm>
            <a:off x="0" y="5000636"/>
            <a:ext cx="6286512" cy="1908215"/>
          </a:xfrm>
          <a:prstGeom prst="rect">
            <a:avLst/>
          </a:prstGeom>
          <a:noFill/>
        </p:spPr>
        <p:txBody>
          <a:bodyPr wrap="square" rtlCol="0">
            <a:spAutoFit/>
          </a:bodyPr>
          <a:lstStyle/>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Lorsqu'en </a:t>
            </a:r>
            <a:r>
              <a:rPr lang="fr-FR" sz="2000" dirty="0" smtClean="0">
                <a:solidFill>
                  <a:srgbClr val="002060"/>
                </a:solidFill>
                <a:latin typeface="Times New Roman" pitchFamily="18" charset="0"/>
                <a:cs typeface="Times New Roman" pitchFamily="18" charset="0"/>
              </a:rPr>
              <a:t>plus </a:t>
            </a:r>
            <a:r>
              <a:rPr lang="fr-FR" sz="2000" dirty="0" smtClean="0">
                <a:solidFill>
                  <a:srgbClr val="002060"/>
                </a:solidFill>
                <a:latin typeface="Times New Roman" pitchFamily="18" charset="0"/>
                <a:cs typeface="Times New Roman" pitchFamily="18" charset="0"/>
              </a:rPr>
              <a:t>h</a:t>
            </a:r>
            <a:r>
              <a:rPr lang="fr-FR" sz="2000" baseline="-25000" dirty="0" smtClean="0">
                <a:solidFill>
                  <a:srgbClr val="002060"/>
                </a:solidFill>
                <a:latin typeface="Times New Roman" pitchFamily="18" charset="0"/>
                <a:cs typeface="Times New Roman" pitchFamily="18" charset="0"/>
              </a:rPr>
              <a:t>0</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g</a:t>
            </a:r>
            <a:r>
              <a:rPr lang="fr-FR" sz="2000" baseline="-25000" dirty="0" smtClean="0">
                <a:solidFill>
                  <a:srgbClr val="002060"/>
                </a:solidFill>
                <a:latin typeface="Times New Roman" pitchFamily="18" charset="0"/>
                <a:cs typeface="Times New Roman" pitchFamily="18" charset="0"/>
              </a:rPr>
              <a:t>0</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et </a:t>
            </a:r>
            <a:r>
              <a:rPr lang="fr-FR" sz="2000" dirty="0" smtClean="0">
                <a:solidFill>
                  <a:srgbClr val="002060"/>
                </a:solidFill>
                <a:latin typeface="Times New Roman" pitchFamily="18" charset="0"/>
                <a:cs typeface="Times New Roman" pitchFamily="18" charset="0"/>
              </a:rPr>
              <a:t>h</a:t>
            </a:r>
            <a:r>
              <a:rPr lang="fr-FR" sz="2000" baseline="-25000" dirty="0" smtClean="0">
                <a:solidFill>
                  <a:srgbClr val="002060"/>
                </a:solidFill>
                <a:latin typeface="Times New Roman" pitchFamily="18" charset="0"/>
                <a:cs typeface="Times New Roman" pitchFamily="18" charset="0"/>
              </a:rPr>
              <a:t>1</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g</a:t>
            </a:r>
            <a:r>
              <a:rPr lang="fr-FR" sz="2000" baseline="-25000" dirty="0" smtClean="0">
                <a:solidFill>
                  <a:srgbClr val="002060"/>
                </a:solidFill>
                <a:latin typeface="Times New Roman" pitchFamily="18" charset="0"/>
                <a:cs typeface="Times New Roman" pitchFamily="18" charset="0"/>
              </a:rPr>
              <a:t>1</a:t>
            </a: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on parle de </a:t>
            </a:r>
            <a:r>
              <a:rPr lang="fr-FR" sz="2000" i="1" dirty="0" smtClean="0">
                <a:solidFill>
                  <a:srgbClr val="002060"/>
                </a:solidFill>
                <a:latin typeface="Times New Roman" pitchFamily="18" charset="0"/>
                <a:cs typeface="Times New Roman" pitchFamily="18" charset="0"/>
              </a:rPr>
              <a:t>filtres miroirs </a:t>
            </a:r>
            <a:r>
              <a:rPr lang="fr-FR" sz="2000" i="1" dirty="0" smtClean="0">
                <a:solidFill>
                  <a:srgbClr val="002060"/>
                </a:solidFill>
                <a:latin typeface="Times New Roman" pitchFamily="18" charset="0"/>
                <a:cs typeface="Times New Roman" pitchFamily="18" charset="0"/>
              </a:rPr>
              <a:t>en quadrature (QMFB)</a:t>
            </a:r>
          </a:p>
          <a:p>
            <a:pPr algn="just">
              <a:buFont typeface="Wingdings" pitchFamily="2" charset="2"/>
              <a:buChar char="q"/>
            </a:pPr>
            <a:r>
              <a:rPr lang="fr-FR" sz="2000" i="1"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Un reconstruction </a:t>
            </a:r>
            <a:r>
              <a:rPr lang="fr-FR" sz="2000" dirty="0" smtClean="0">
                <a:solidFill>
                  <a:srgbClr val="7030A0"/>
                </a:solidFill>
                <a:latin typeface="Times New Roman" pitchFamily="18" charset="0"/>
                <a:cs typeface="Times New Roman" pitchFamily="18" charset="0"/>
              </a:rPr>
              <a:t>parfaite </a:t>
            </a:r>
            <a:r>
              <a:rPr lang="fr-FR" sz="2000" dirty="0" smtClean="0">
                <a:solidFill>
                  <a:srgbClr val="7030A0"/>
                </a:solidFill>
                <a:latin typeface="Times New Roman" pitchFamily="18" charset="0"/>
                <a:cs typeface="Times New Roman" pitchFamily="18" charset="0"/>
              </a:rPr>
              <a:t>est obtenue si les </a:t>
            </a:r>
            <a:r>
              <a:rPr lang="fr-FR" sz="2000" dirty="0" smtClean="0">
                <a:solidFill>
                  <a:srgbClr val="7030A0"/>
                </a:solidFill>
                <a:latin typeface="Times New Roman" pitchFamily="18" charset="0"/>
                <a:cs typeface="Times New Roman" pitchFamily="18" charset="0"/>
              </a:rPr>
              <a:t>filtres </a:t>
            </a:r>
            <a:r>
              <a:rPr lang="fr-FR" sz="2000" dirty="0" smtClean="0">
                <a:solidFill>
                  <a:srgbClr val="7030A0"/>
                </a:solidFill>
                <a:latin typeface="Times New Roman" pitchFamily="18" charset="0"/>
                <a:cs typeface="Times New Roman" pitchFamily="18" charset="0"/>
              </a:rPr>
              <a:t>h</a:t>
            </a:r>
            <a:r>
              <a:rPr lang="fr-FR" sz="2000" baseline="-25000" dirty="0" smtClean="0">
                <a:solidFill>
                  <a:srgbClr val="7030A0"/>
                </a:solidFill>
                <a:latin typeface="Times New Roman" pitchFamily="18" charset="0"/>
                <a:cs typeface="Times New Roman" pitchFamily="18" charset="0"/>
              </a:rPr>
              <a:t>1</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et </a:t>
            </a:r>
            <a:r>
              <a:rPr lang="fr-FR" sz="2000" dirty="0" smtClean="0">
                <a:solidFill>
                  <a:srgbClr val="7030A0"/>
                </a:solidFill>
                <a:latin typeface="Times New Roman" pitchFamily="18" charset="0"/>
                <a:cs typeface="Times New Roman" pitchFamily="18" charset="0"/>
              </a:rPr>
              <a:t>g</a:t>
            </a:r>
            <a:r>
              <a:rPr lang="fr-FR" sz="2000" baseline="-25000" dirty="0" smtClean="0">
                <a:solidFill>
                  <a:srgbClr val="7030A0"/>
                </a:solidFill>
                <a:latin typeface="Times New Roman" pitchFamily="18" charset="0"/>
                <a:cs typeface="Times New Roman" pitchFamily="18" charset="0"/>
              </a:rPr>
              <a:t>1</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se déduisent facilement des filtres </a:t>
            </a:r>
            <a:r>
              <a:rPr lang="fr-FR" sz="2000" dirty="0" smtClean="0">
                <a:solidFill>
                  <a:srgbClr val="7030A0"/>
                </a:solidFill>
                <a:latin typeface="Times New Roman" pitchFamily="18" charset="0"/>
                <a:cs typeface="Times New Roman" pitchFamily="18" charset="0"/>
              </a:rPr>
              <a:t>h</a:t>
            </a:r>
            <a:r>
              <a:rPr lang="fr-FR" sz="2000" baseline="-25000" dirty="0" smtClean="0">
                <a:solidFill>
                  <a:srgbClr val="7030A0"/>
                </a:solidFill>
                <a:latin typeface="Times New Roman" pitchFamily="18" charset="0"/>
                <a:cs typeface="Times New Roman" pitchFamily="18" charset="0"/>
              </a:rPr>
              <a:t>0 </a:t>
            </a:r>
            <a:r>
              <a:rPr lang="fr-FR" sz="2000" dirty="0" smtClean="0">
                <a:solidFill>
                  <a:srgbClr val="7030A0"/>
                </a:solidFill>
                <a:latin typeface="Times New Roman" pitchFamily="18" charset="0"/>
                <a:cs typeface="Times New Roman" pitchFamily="18" charset="0"/>
              </a:rPr>
              <a:t>et </a:t>
            </a:r>
            <a:r>
              <a:rPr lang="fr-FR" sz="2000" dirty="0" smtClean="0">
                <a:solidFill>
                  <a:srgbClr val="7030A0"/>
                </a:solidFill>
                <a:latin typeface="Times New Roman" pitchFamily="18" charset="0"/>
                <a:cs typeface="Times New Roman" pitchFamily="18" charset="0"/>
              </a:rPr>
              <a:t>g</a:t>
            </a:r>
            <a:r>
              <a:rPr lang="fr-FR" sz="2000" baseline="-25000" dirty="0" smtClean="0">
                <a:solidFill>
                  <a:srgbClr val="7030A0"/>
                </a:solidFill>
                <a:latin typeface="Times New Roman" pitchFamily="18" charset="0"/>
                <a:cs typeface="Times New Roman" pitchFamily="18" charset="0"/>
              </a:rPr>
              <a:t>0</a:t>
            </a:r>
            <a:r>
              <a:rPr lang="fr-FR" sz="2000" dirty="0" smtClean="0">
                <a:solidFill>
                  <a:srgbClr val="7030A0"/>
                </a:solidFill>
                <a:latin typeface="Times New Roman" pitchFamily="18" charset="0"/>
                <a:cs typeface="Times New Roman" pitchFamily="18" charset="0"/>
              </a:rPr>
              <a:t>, à partir de :</a:t>
            </a:r>
          </a:p>
          <a:p>
            <a:pPr algn="just"/>
            <a:endParaRPr lang="fr-FR" sz="2000" dirty="0" smtClean="0">
              <a:latin typeface="Times New Roman" pitchFamily="18" charset="0"/>
              <a:cs typeface="Times New Roman" pitchFamily="18" charset="0"/>
            </a:endParaRPr>
          </a:p>
          <a:p>
            <a:endParaRPr lang="fr-FR" dirty="0"/>
          </a:p>
        </p:txBody>
      </p:sp>
      <p:graphicFrame>
        <p:nvGraphicFramePr>
          <p:cNvPr id="54" name="Objet 53"/>
          <p:cNvGraphicFramePr>
            <a:graphicFrameLocks noChangeAspect="1"/>
          </p:cNvGraphicFramePr>
          <p:nvPr/>
        </p:nvGraphicFramePr>
        <p:xfrm>
          <a:off x="500034" y="6357958"/>
          <a:ext cx="5072098" cy="446157"/>
        </p:xfrm>
        <a:graphic>
          <a:graphicData uri="http://schemas.openxmlformats.org/presentationml/2006/ole">
            <p:oleObj spid="_x0000_s140290" name="Équation" r:id="rId3" imgW="2743200" imgH="241200" progId="Equation.3">
              <p:embed/>
            </p:oleObj>
          </a:graphicData>
        </a:graphic>
      </p:graphicFrame>
      <p:pic>
        <p:nvPicPr>
          <p:cNvPr id="101380" name="Picture 4"/>
          <p:cNvPicPr>
            <a:picLocks noChangeAspect="1" noChangeArrowheads="1"/>
          </p:cNvPicPr>
          <p:nvPr/>
        </p:nvPicPr>
        <p:blipFill>
          <a:blip r:embed="rId4"/>
          <a:srcRect/>
          <a:stretch>
            <a:fillRect/>
          </a:stretch>
        </p:blipFill>
        <p:spPr bwMode="auto">
          <a:xfrm>
            <a:off x="6336734" y="5000636"/>
            <a:ext cx="2807267" cy="157163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43042"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286380"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86380"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00364"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000364"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286248"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86248"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rot="5400000">
            <a:off x="3143240" y="401264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3144034" y="508342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4393405" y="39913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4394199" y="504770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72330" y="4143380"/>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en angle 21"/>
          <p:cNvCxnSpPr>
            <a:endCxn id="4" idx="1"/>
          </p:cNvCxnSpPr>
          <p:nvPr/>
        </p:nvCxnSpPr>
        <p:spPr>
          <a:xfrm flipV="1">
            <a:off x="500066" y="3976927"/>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endCxn id="5" idx="1"/>
          </p:cNvCxnSpPr>
          <p:nvPr/>
        </p:nvCxnSpPr>
        <p:spPr>
          <a:xfrm>
            <a:off x="500066" y="4584150"/>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4" idx="3"/>
            <a:endCxn id="8" idx="2"/>
          </p:cNvCxnSpPr>
          <p:nvPr/>
        </p:nvCxnSpPr>
        <p:spPr>
          <a:xfrm>
            <a:off x="2714612" y="397692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714612" y="508262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000628" y="398216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000628" y="508786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 idx="6"/>
            <a:endCxn id="12" idx="2"/>
          </p:cNvCxnSpPr>
          <p:nvPr/>
        </p:nvCxnSpPr>
        <p:spPr>
          <a:xfrm>
            <a:off x="3714744" y="3976927"/>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714744" y="5082628"/>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Forme 35"/>
          <p:cNvCxnSpPr>
            <a:stCxn id="6" idx="3"/>
            <a:endCxn id="20" idx="0"/>
          </p:cNvCxnSpPr>
          <p:nvPr/>
        </p:nvCxnSpPr>
        <p:spPr>
          <a:xfrm>
            <a:off x="6357950" y="3976927"/>
            <a:ext cx="964413" cy="16645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Forme 36"/>
          <p:cNvCxnSpPr>
            <a:endCxn id="20" idx="2"/>
          </p:cNvCxnSpPr>
          <p:nvPr/>
        </p:nvCxnSpPr>
        <p:spPr>
          <a:xfrm flipV="1">
            <a:off x="6357950" y="4857760"/>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0" idx="3"/>
          </p:cNvCxnSpPr>
          <p:nvPr/>
        </p:nvCxnSpPr>
        <p:spPr>
          <a:xfrm>
            <a:off x="7572396" y="4500570"/>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643042" y="3786190"/>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endParaRPr lang="fr-FR" b="1" dirty="0">
              <a:solidFill>
                <a:srgbClr val="0070C0"/>
              </a:solidFill>
            </a:endParaRPr>
          </a:p>
        </p:txBody>
      </p:sp>
      <p:sp>
        <p:nvSpPr>
          <p:cNvPr id="42" name="ZoneTexte 41"/>
          <p:cNvSpPr txBox="1"/>
          <p:nvPr/>
        </p:nvSpPr>
        <p:spPr>
          <a:xfrm>
            <a:off x="1643042" y="4873000"/>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endParaRPr lang="fr-FR" b="1" dirty="0">
              <a:solidFill>
                <a:srgbClr val="C00000"/>
              </a:solidFill>
            </a:endParaRPr>
          </a:p>
        </p:txBody>
      </p:sp>
      <p:sp>
        <p:nvSpPr>
          <p:cNvPr id="43" name="ZoneTexte 42"/>
          <p:cNvSpPr txBox="1"/>
          <p:nvPr/>
        </p:nvSpPr>
        <p:spPr>
          <a:xfrm>
            <a:off x="5286380" y="3798332"/>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endParaRPr lang="fr-FR" b="1" dirty="0">
              <a:solidFill>
                <a:srgbClr val="0070C0"/>
              </a:solidFill>
            </a:endParaRPr>
          </a:p>
        </p:txBody>
      </p:sp>
      <p:sp>
        <p:nvSpPr>
          <p:cNvPr id="44" name="ZoneTexte 43"/>
          <p:cNvSpPr txBox="1"/>
          <p:nvPr/>
        </p:nvSpPr>
        <p:spPr>
          <a:xfrm>
            <a:off x="5286380" y="4913958"/>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endParaRPr lang="fr-FR" b="1" dirty="0">
              <a:solidFill>
                <a:srgbClr val="C00000"/>
              </a:solidFill>
            </a:endParaRPr>
          </a:p>
        </p:txBody>
      </p:sp>
      <p:sp>
        <p:nvSpPr>
          <p:cNvPr id="45" name="ZoneTexte 44"/>
          <p:cNvSpPr txBox="1"/>
          <p:nvPr/>
        </p:nvSpPr>
        <p:spPr>
          <a:xfrm>
            <a:off x="3357554" y="3813572"/>
            <a:ext cx="428628" cy="369332"/>
          </a:xfrm>
          <a:prstGeom prst="rect">
            <a:avLst/>
          </a:prstGeom>
          <a:noFill/>
        </p:spPr>
        <p:txBody>
          <a:bodyPr wrap="square" rtlCol="0">
            <a:spAutoFit/>
          </a:bodyPr>
          <a:lstStyle/>
          <a:p>
            <a:r>
              <a:rPr lang="fr-FR" b="1" dirty="0" smtClean="0"/>
              <a:t>2</a:t>
            </a:r>
            <a:endParaRPr lang="fr-FR" b="1" dirty="0"/>
          </a:p>
        </p:txBody>
      </p:sp>
      <p:sp>
        <p:nvSpPr>
          <p:cNvPr id="47" name="ZoneTexte 46"/>
          <p:cNvSpPr txBox="1"/>
          <p:nvPr/>
        </p:nvSpPr>
        <p:spPr>
          <a:xfrm>
            <a:off x="3357554" y="4857760"/>
            <a:ext cx="428628" cy="369332"/>
          </a:xfrm>
          <a:prstGeom prst="rect">
            <a:avLst/>
          </a:prstGeom>
          <a:noFill/>
        </p:spPr>
        <p:txBody>
          <a:bodyPr wrap="square" rtlCol="0">
            <a:spAutoFit/>
          </a:bodyPr>
          <a:lstStyle/>
          <a:p>
            <a:endParaRPr lang="fr-FR" b="1" dirty="0"/>
          </a:p>
        </p:txBody>
      </p:sp>
      <p:sp>
        <p:nvSpPr>
          <p:cNvPr id="51" name="ZoneTexte 50"/>
          <p:cNvSpPr txBox="1"/>
          <p:nvPr/>
        </p:nvSpPr>
        <p:spPr>
          <a:xfrm>
            <a:off x="500066" y="4226960"/>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52" name="ZoneTexte 51"/>
          <p:cNvSpPr txBox="1"/>
          <p:nvPr/>
        </p:nvSpPr>
        <p:spPr>
          <a:xfrm>
            <a:off x="7643834" y="4155522"/>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56" name="ZoneTexte 55"/>
          <p:cNvSpPr txBox="1"/>
          <p:nvPr/>
        </p:nvSpPr>
        <p:spPr>
          <a:xfrm>
            <a:off x="3617588" y="3584018"/>
            <a:ext cx="642910" cy="369332"/>
          </a:xfrm>
          <a:prstGeom prst="rect">
            <a:avLst/>
          </a:prstGeom>
          <a:noFill/>
        </p:spPr>
        <p:txBody>
          <a:bodyPr wrap="square" rtlCol="0">
            <a:spAutoFit/>
          </a:bodyPr>
          <a:lstStyle/>
          <a:p>
            <a:r>
              <a:rPr lang="fr-FR" b="1" dirty="0" smtClean="0">
                <a:solidFill>
                  <a:srgbClr val="002060"/>
                </a:solidFill>
              </a:rPr>
              <a:t>x</a:t>
            </a:r>
            <a:r>
              <a:rPr lang="fr-FR" b="1" baseline="-25000" dirty="0" smtClean="0">
                <a:solidFill>
                  <a:srgbClr val="002060"/>
                </a:solidFill>
              </a:rPr>
              <a:t>0</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sp>
        <p:nvSpPr>
          <p:cNvPr id="57" name="ZoneTexte 56"/>
          <p:cNvSpPr txBox="1"/>
          <p:nvPr/>
        </p:nvSpPr>
        <p:spPr>
          <a:xfrm>
            <a:off x="3689058" y="5286388"/>
            <a:ext cx="642910" cy="369332"/>
          </a:xfrm>
          <a:prstGeom prst="rect">
            <a:avLst/>
          </a:prstGeom>
          <a:noFill/>
        </p:spPr>
        <p:txBody>
          <a:bodyPr wrap="square" rtlCol="0">
            <a:spAutoFit/>
          </a:bodyPr>
          <a:lstStyle/>
          <a:p>
            <a:r>
              <a:rPr lang="fr-FR" b="1" dirty="0" smtClean="0">
                <a:solidFill>
                  <a:srgbClr val="002060"/>
                </a:solidFill>
              </a:rPr>
              <a:t>x</a:t>
            </a:r>
            <a:r>
              <a:rPr lang="fr-FR" b="1" baseline="-25000" dirty="0" smtClean="0">
                <a:solidFill>
                  <a:srgbClr val="002060"/>
                </a:solidFill>
              </a:rPr>
              <a:t>1</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sp>
        <p:nvSpPr>
          <p:cNvPr id="63" name="Accolade ouvrante 62"/>
          <p:cNvSpPr/>
          <p:nvPr/>
        </p:nvSpPr>
        <p:spPr>
          <a:xfrm rot="5400000">
            <a:off x="2393138"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ccolade ouvrante 63"/>
          <p:cNvSpPr/>
          <p:nvPr/>
        </p:nvSpPr>
        <p:spPr>
          <a:xfrm rot="5400000">
            <a:off x="5107782"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ZoneTexte 64"/>
          <p:cNvSpPr txBox="1"/>
          <p:nvPr/>
        </p:nvSpPr>
        <p:spPr>
          <a:xfrm>
            <a:off x="4214810" y="2714620"/>
            <a:ext cx="2500330" cy="369332"/>
          </a:xfrm>
          <a:prstGeom prst="rect">
            <a:avLst/>
          </a:prstGeom>
          <a:noFill/>
        </p:spPr>
        <p:txBody>
          <a:bodyPr wrap="square" rtlCol="0">
            <a:spAutoFit/>
          </a:bodyPr>
          <a:lstStyle/>
          <a:p>
            <a:pPr algn="ctr"/>
            <a:r>
              <a:rPr lang="fr-FR" b="1" dirty="0" smtClean="0">
                <a:solidFill>
                  <a:srgbClr val="FF0000"/>
                </a:solidFill>
              </a:rPr>
              <a:t>SYNTHESE</a:t>
            </a:r>
            <a:endParaRPr lang="fr-FR" b="1" dirty="0">
              <a:solidFill>
                <a:srgbClr val="FF0000"/>
              </a:solidFill>
            </a:endParaRPr>
          </a:p>
        </p:txBody>
      </p:sp>
      <p:sp>
        <p:nvSpPr>
          <p:cNvPr id="66" name="ZoneTexte 65"/>
          <p:cNvSpPr txBox="1"/>
          <p:nvPr/>
        </p:nvSpPr>
        <p:spPr>
          <a:xfrm>
            <a:off x="1500166" y="2726762"/>
            <a:ext cx="2500330" cy="369332"/>
          </a:xfrm>
          <a:prstGeom prst="rect">
            <a:avLst/>
          </a:prstGeom>
          <a:noFill/>
        </p:spPr>
        <p:txBody>
          <a:bodyPr wrap="square" rtlCol="0">
            <a:spAutoFit/>
          </a:bodyPr>
          <a:lstStyle/>
          <a:p>
            <a:pPr algn="ctr"/>
            <a:r>
              <a:rPr lang="fr-FR" b="1" dirty="0" smtClean="0">
                <a:solidFill>
                  <a:schemeClr val="accent2">
                    <a:lumMod val="50000"/>
                  </a:schemeClr>
                </a:solidFill>
              </a:rPr>
              <a:t>ANALYSE</a:t>
            </a:r>
            <a:endParaRPr lang="fr-FR" b="1" dirty="0">
              <a:solidFill>
                <a:schemeClr val="accent2">
                  <a:lumMod val="50000"/>
                </a:schemeClr>
              </a:solidFill>
            </a:endParaRPr>
          </a:p>
        </p:txBody>
      </p:sp>
      <p:sp>
        <p:nvSpPr>
          <p:cNvPr id="67" name="ZoneTexte 66"/>
          <p:cNvSpPr txBox="1"/>
          <p:nvPr/>
        </p:nvSpPr>
        <p:spPr>
          <a:xfrm>
            <a:off x="7072330" y="4214818"/>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70" name="Rectangle 69"/>
          <p:cNvSpPr/>
          <p:nvPr/>
        </p:nvSpPr>
        <p:spPr>
          <a:xfrm>
            <a:off x="1643042"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5286380"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000364"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4286248"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avec flèche 73"/>
          <p:cNvCxnSpPr/>
          <p:nvPr/>
        </p:nvCxnSpPr>
        <p:spPr>
          <a:xfrm rot="5400000">
            <a:off x="3144034" y="628572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flipH="1" flipV="1">
            <a:off x="4394199" y="6250007"/>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2714612" y="628493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5000628" y="6290171"/>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3714744" y="6284932"/>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1643042" y="6075304"/>
            <a:ext cx="1071570" cy="369332"/>
          </a:xfrm>
          <a:prstGeom prst="rect">
            <a:avLst/>
          </a:prstGeom>
          <a:noFill/>
        </p:spPr>
        <p:txBody>
          <a:bodyPr wrap="square" rtlCol="0">
            <a:spAutoFit/>
          </a:bodyPr>
          <a:lstStyle/>
          <a:p>
            <a:pPr algn="ctr"/>
            <a:r>
              <a:rPr lang="fr-FR" b="1" dirty="0" err="1" smtClean="0">
                <a:solidFill>
                  <a:srgbClr val="C00000"/>
                </a:solidFill>
              </a:rPr>
              <a:t>h</a:t>
            </a:r>
            <a:r>
              <a:rPr lang="fr-FR" b="1" baseline="-25000" dirty="0" err="1" smtClean="0">
                <a:solidFill>
                  <a:srgbClr val="C00000"/>
                </a:solidFill>
              </a:rPr>
              <a:t>N</a:t>
            </a:r>
            <a:r>
              <a:rPr lang="fr-FR" b="1" baseline="-25000" dirty="0" smtClean="0">
                <a:solidFill>
                  <a:srgbClr val="C00000"/>
                </a:solidFill>
              </a:rPr>
              <a:t>-1</a:t>
            </a:r>
            <a:endParaRPr lang="fr-FR" b="1" dirty="0">
              <a:solidFill>
                <a:srgbClr val="C00000"/>
              </a:solidFill>
            </a:endParaRPr>
          </a:p>
        </p:txBody>
      </p:sp>
      <p:sp>
        <p:nvSpPr>
          <p:cNvPr id="80" name="ZoneTexte 79"/>
          <p:cNvSpPr txBox="1"/>
          <p:nvPr/>
        </p:nvSpPr>
        <p:spPr>
          <a:xfrm>
            <a:off x="5286380" y="6116262"/>
            <a:ext cx="1071570" cy="369332"/>
          </a:xfrm>
          <a:prstGeom prst="rect">
            <a:avLst/>
          </a:prstGeom>
          <a:noFill/>
        </p:spPr>
        <p:txBody>
          <a:bodyPr wrap="square" rtlCol="0">
            <a:spAutoFit/>
          </a:bodyPr>
          <a:lstStyle/>
          <a:p>
            <a:pPr algn="ctr"/>
            <a:r>
              <a:rPr lang="fr-FR" b="1" dirty="0" err="1" smtClean="0">
                <a:solidFill>
                  <a:srgbClr val="C00000"/>
                </a:solidFill>
              </a:rPr>
              <a:t>g</a:t>
            </a:r>
            <a:r>
              <a:rPr lang="fr-FR" b="1" baseline="-25000" dirty="0" err="1" smtClean="0">
                <a:solidFill>
                  <a:srgbClr val="C00000"/>
                </a:solidFill>
              </a:rPr>
              <a:t>N</a:t>
            </a:r>
            <a:r>
              <a:rPr lang="fr-FR" b="1" baseline="-25000" dirty="0" smtClean="0">
                <a:solidFill>
                  <a:srgbClr val="C00000"/>
                </a:solidFill>
              </a:rPr>
              <a:t>-1</a:t>
            </a:r>
            <a:endParaRPr lang="fr-FR" b="1" dirty="0">
              <a:solidFill>
                <a:srgbClr val="C00000"/>
              </a:solidFill>
            </a:endParaRPr>
          </a:p>
        </p:txBody>
      </p:sp>
      <p:sp>
        <p:nvSpPr>
          <p:cNvPr id="81" name="ZoneTexte 80"/>
          <p:cNvSpPr txBox="1"/>
          <p:nvPr/>
        </p:nvSpPr>
        <p:spPr>
          <a:xfrm>
            <a:off x="3357554" y="6060064"/>
            <a:ext cx="428628" cy="369332"/>
          </a:xfrm>
          <a:prstGeom prst="rect">
            <a:avLst/>
          </a:prstGeom>
          <a:noFill/>
        </p:spPr>
        <p:txBody>
          <a:bodyPr wrap="square" rtlCol="0">
            <a:spAutoFit/>
          </a:bodyPr>
          <a:lstStyle/>
          <a:p>
            <a:r>
              <a:rPr lang="fr-FR" b="1" dirty="0" smtClean="0"/>
              <a:t>2</a:t>
            </a:r>
            <a:r>
              <a:rPr lang="fr-FR" b="1" baseline="30000" dirty="0" smtClean="0"/>
              <a:t>N</a:t>
            </a:r>
            <a:endParaRPr lang="fr-FR" b="1" dirty="0"/>
          </a:p>
        </p:txBody>
      </p:sp>
      <p:sp>
        <p:nvSpPr>
          <p:cNvPr id="84" name="ZoneTexte 83"/>
          <p:cNvSpPr txBox="1"/>
          <p:nvPr/>
        </p:nvSpPr>
        <p:spPr>
          <a:xfrm>
            <a:off x="3689058" y="6488692"/>
            <a:ext cx="811504" cy="369332"/>
          </a:xfrm>
          <a:prstGeom prst="rect">
            <a:avLst/>
          </a:prstGeom>
          <a:noFill/>
        </p:spPr>
        <p:txBody>
          <a:bodyPr wrap="square" rtlCol="0">
            <a:spAutoFit/>
          </a:bodyPr>
          <a:lstStyle/>
          <a:p>
            <a:r>
              <a:rPr lang="fr-FR" b="1" dirty="0" err="1" smtClean="0">
                <a:solidFill>
                  <a:srgbClr val="002060"/>
                </a:solidFill>
              </a:rPr>
              <a:t>x</a:t>
            </a:r>
            <a:r>
              <a:rPr lang="fr-FR" b="1" baseline="-25000" dirty="0" err="1" smtClean="0">
                <a:solidFill>
                  <a:srgbClr val="002060"/>
                </a:solidFill>
              </a:rPr>
              <a:t>N</a:t>
            </a:r>
            <a:r>
              <a:rPr lang="fr-FR" b="1" baseline="-25000" dirty="0" smtClean="0">
                <a:solidFill>
                  <a:srgbClr val="002060"/>
                </a:solidFill>
              </a:rPr>
              <a:t>-1</a:t>
            </a:r>
            <a:r>
              <a:rPr lang="fr-FR" b="1" dirty="0" smtClean="0">
                <a:solidFill>
                  <a:srgbClr val="002060"/>
                </a:solidFill>
              </a:rPr>
              <a:t>(n</a:t>
            </a:r>
            <a:r>
              <a:rPr lang="fr-FR" b="1" dirty="0" smtClean="0">
                <a:solidFill>
                  <a:srgbClr val="002060"/>
                </a:solidFill>
              </a:rPr>
              <a:t>)</a:t>
            </a:r>
            <a:endParaRPr lang="fr-FR" b="1" dirty="0">
              <a:solidFill>
                <a:srgbClr val="002060"/>
              </a:solidFill>
            </a:endParaRPr>
          </a:p>
        </p:txBody>
      </p:sp>
      <p:cxnSp>
        <p:nvCxnSpPr>
          <p:cNvPr id="87" name="Connecteur droit 86"/>
          <p:cNvCxnSpPr/>
          <p:nvPr/>
        </p:nvCxnSpPr>
        <p:spPr>
          <a:xfrm rot="5400000">
            <a:off x="634496" y="5493082"/>
            <a:ext cx="858050" cy="16034"/>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6956759" y="5543247"/>
            <a:ext cx="801058" cy="1588"/>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Connecteur en angle 89"/>
          <p:cNvCxnSpPr>
            <a:endCxn id="79" idx="1"/>
          </p:cNvCxnSpPr>
          <p:nvPr/>
        </p:nvCxnSpPr>
        <p:spPr>
          <a:xfrm>
            <a:off x="1071538" y="5929330"/>
            <a:ext cx="571504" cy="330640"/>
          </a:xfrm>
          <a:prstGeom prst="bentConnector3">
            <a:avLst>
              <a:gd name="adj1" fmla="val -6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80" idx="3"/>
          </p:cNvCxnSpPr>
          <p:nvPr/>
        </p:nvCxnSpPr>
        <p:spPr>
          <a:xfrm flipV="1">
            <a:off x="6357950" y="6000768"/>
            <a:ext cx="1000132" cy="300160"/>
          </a:xfrm>
          <a:prstGeom prst="bentConnector3">
            <a:avLst>
              <a:gd name="adj1" fmla="val 100285"/>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86" name="ZoneTexte 85"/>
          <p:cNvSpPr txBox="1"/>
          <p:nvPr/>
        </p:nvSpPr>
        <p:spPr>
          <a:xfrm>
            <a:off x="3357554" y="4845618"/>
            <a:ext cx="428628" cy="369332"/>
          </a:xfrm>
          <a:prstGeom prst="rect">
            <a:avLst/>
          </a:prstGeom>
          <a:noFill/>
        </p:spPr>
        <p:txBody>
          <a:bodyPr wrap="square" rtlCol="0">
            <a:spAutoFit/>
          </a:bodyPr>
          <a:lstStyle/>
          <a:p>
            <a:r>
              <a:rPr lang="fr-FR" b="1" dirty="0" smtClean="0"/>
              <a:t>4</a:t>
            </a:r>
            <a:endParaRPr lang="fr-FR" b="1" dirty="0"/>
          </a:p>
        </p:txBody>
      </p:sp>
      <p:sp>
        <p:nvSpPr>
          <p:cNvPr id="89" name="ZoneTexte 88"/>
          <p:cNvSpPr txBox="1"/>
          <p:nvPr/>
        </p:nvSpPr>
        <p:spPr>
          <a:xfrm>
            <a:off x="4643438" y="3786190"/>
            <a:ext cx="428628" cy="369332"/>
          </a:xfrm>
          <a:prstGeom prst="rect">
            <a:avLst/>
          </a:prstGeom>
          <a:noFill/>
        </p:spPr>
        <p:txBody>
          <a:bodyPr wrap="square" rtlCol="0">
            <a:spAutoFit/>
          </a:bodyPr>
          <a:lstStyle/>
          <a:p>
            <a:r>
              <a:rPr lang="fr-FR" b="1" dirty="0" smtClean="0"/>
              <a:t>2</a:t>
            </a:r>
            <a:endParaRPr lang="fr-FR" b="1" dirty="0"/>
          </a:p>
        </p:txBody>
      </p:sp>
      <p:sp>
        <p:nvSpPr>
          <p:cNvPr id="91" name="ZoneTexte 90"/>
          <p:cNvSpPr txBox="1"/>
          <p:nvPr/>
        </p:nvSpPr>
        <p:spPr>
          <a:xfrm>
            <a:off x="4643438" y="4857760"/>
            <a:ext cx="428628" cy="369332"/>
          </a:xfrm>
          <a:prstGeom prst="rect">
            <a:avLst/>
          </a:prstGeom>
          <a:noFill/>
        </p:spPr>
        <p:txBody>
          <a:bodyPr wrap="square" rtlCol="0">
            <a:spAutoFit/>
          </a:bodyPr>
          <a:lstStyle/>
          <a:p>
            <a:r>
              <a:rPr lang="fr-FR" b="1" dirty="0" smtClean="0"/>
              <a:t>4</a:t>
            </a:r>
            <a:endParaRPr lang="fr-FR" b="1" dirty="0"/>
          </a:p>
        </p:txBody>
      </p:sp>
      <p:sp>
        <p:nvSpPr>
          <p:cNvPr id="92" name="ZoneTexte 91"/>
          <p:cNvSpPr txBox="1"/>
          <p:nvPr/>
        </p:nvSpPr>
        <p:spPr>
          <a:xfrm>
            <a:off x="4643438" y="6072206"/>
            <a:ext cx="428628" cy="369332"/>
          </a:xfrm>
          <a:prstGeom prst="rect">
            <a:avLst/>
          </a:prstGeom>
          <a:noFill/>
        </p:spPr>
        <p:txBody>
          <a:bodyPr wrap="square" rtlCol="0">
            <a:spAutoFit/>
          </a:bodyPr>
          <a:lstStyle/>
          <a:p>
            <a:r>
              <a:rPr lang="fr-FR" b="1" dirty="0" smtClean="0"/>
              <a:t>2</a:t>
            </a:r>
            <a:r>
              <a:rPr lang="fr-FR" b="1" baseline="30000" dirty="0" smtClean="0"/>
              <a:t>N</a:t>
            </a:r>
            <a:endParaRPr lang="fr-FR" b="1" dirty="0"/>
          </a:p>
        </p:txBody>
      </p:sp>
      <p:sp>
        <p:nvSpPr>
          <p:cNvPr id="95" name="ZoneTexte 94"/>
          <p:cNvSpPr txBox="1"/>
          <p:nvPr/>
        </p:nvSpPr>
        <p:spPr>
          <a:xfrm>
            <a:off x="0" y="1071546"/>
            <a:ext cx="9144000" cy="1169551"/>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Structure d’un banc de </a:t>
            </a:r>
            <a:r>
              <a:rPr lang="fr-FR" sz="2200" dirty="0" smtClean="0">
                <a:solidFill>
                  <a:srgbClr val="002060"/>
                </a:solidFill>
                <a:latin typeface="Times New Roman" pitchFamily="18" charset="0"/>
                <a:cs typeface="Times New Roman" pitchFamily="18" charset="0"/>
              </a:rPr>
              <a:t>filtres à ondelettes discrètes pour </a:t>
            </a:r>
            <a:r>
              <a:rPr lang="fr-FR" sz="2200" dirty="0" smtClean="0">
                <a:solidFill>
                  <a:srgbClr val="002060"/>
                </a:solidFill>
                <a:latin typeface="Times New Roman" pitchFamily="18" charset="0"/>
                <a:cs typeface="Times New Roman" pitchFamily="18" charset="0"/>
              </a:rPr>
              <a:t>a=2 (dyadique ou banc </a:t>
            </a:r>
            <a:r>
              <a:rPr lang="fr-FR" sz="2200" dirty="0" smtClean="0">
                <a:solidFill>
                  <a:srgbClr val="002060"/>
                </a:solidFill>
                <a:latin typeface="Times New Roman" pitchFamily="18" charset="0"/>
                <a:cs typeface="Times New Roman" pitchFamily="18" charset="0"/>
              </a:rPr>
              <a:t>de filtres d'octave </a:t>
            </a:r>
            <a:r>
              <a:rPr lang="fr-FR" sz="2200" dirty="0" smtClean="0">
                <a:solidFill>
                  <a:srgbClr val="002060"/>
                </a:solidFill>
                <a:latin typeface="Times New Roman" pitchFamily="18" charset="0"/>
                <a:cs typeface="Times New Roman" pitchFamily="18" charset="0"/>
              </a:rPr>
              <a:t>''). Les </a:t>
            </a:r>
            <a:r>
              <a:rPr lang="fr-FR" sz="2200" dirty="0" smtClean="0">
                <a:solidFill>
                  <a:srgbClr val="002060"/>
                </a:solidFill>
                <a:latin typeface="Times New Roman" pitchFamily="18" charset="0"/>
                <a:cs typeface="Times New Roman" pitchFamily="18" charset="0"/>
              </a:rPr>
              <a:t>filtres de synthèse </a:t>
            </a:r>
            <a:r>
              <a:rPr lang="fr-FR" sz="2400" b="1" dirty="0" err="1" smtClean="0">
                <a:solidFill>
                  <a:srgbClr val="FF0000"/>
                </a:solidFill>
                <a:latin typeface="Times New Roman" pitchFamily="18" charset="0"/>
                <a:cs typeface="Times New Roman" pitchFamily="18" charset="0"/>
              </a:rPr>
              <a:t>g</a:t>
            </a:r>
            <a:r>
              <a:rPr lang="fr-FR" sz="2400" b="1" baseline="-25000" dirty="0" err="1" smtClean="0">
                <a:solidFill>
                  <a:srgbClr val="FF000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peuvent être utilisés pour créer </a:t>
            </a:r>
            <a:r>
              <a:rPr lang="fr-FR" sz="2200" dirty="0" smtClean="0">
                <a:solidFill>
                  <a:srgbClr val="002060"/>
                </a:solidFill>
                <a:latin typeface="Times New Roman" pitchFamily="18" charset="0"/>
                <a:cs typeface="Times New Roman" pitchFamily="18" charset="0"/>
              </a:rPr>
              <a:t>un  banc </a:t>
            </a:r>
            <a:r>
              <a:rPr lang="fr-FR" sz="2200" dirty="0" smtClean="0">
                <a:solidFill>
                  <a:srgbClr val="002060"/>
                </a:solidFill>
                <a:latin typeface="Times New Roman" pitchFamily="18" charset="0"/>
                <a:cs typeface="Times New Roman" pitchFamily="18" charset="0"/>
              </a:rPr>
              <a:t>de </a:t>
            </a:r>
            <a:r>
              <a:rPr lang="fr-FR" sz="2200" b="1" u="sng" dirty="0" smtClean="0">
                <a:solidFill>
                  <a:srgbClr val="002060"/>
                </a:solidFill>
                <a:latin typeface="Times New Roman" pitchFamily="18" charset="0"/>
                <a:cs typeface="Times New Roman" pitchFamily="18" charset="0"/>
              </a:rPr>
              <a:t>filtres </a:t>
            </a:r>
            <a:r>
              <a:rPr lang="fr-FR" sz="2200" b="1" u="sng" dirty="0" err="1" smtClean="0">
                <a:solidFill>
                  <a:srgbClr val="002060"/>
                </a:solidFill>
                <a:latin typeface="Times New Roman" pitchFamily="18" charset="0"/>
                <a:cs typeface="Times New Roman" pitchFamily="18" charset="0"/>
              </a:rPr>
              <a:t>biorthogonaux</a:t>
            </a:r>
            <a:r>
              <a:rPr lang="fr-FR" sz="2200" dirty="0" smtClean="0">
                <a:solidFill>
                  <a:srgbClr val="002060"/>
                </a:solidFill>
                <a:latin typeface="Times New Roman" pitchFamily="18" charset="0"/>
                <a:cs typeface="Times New Roman" pitchFamily="18" charset="0"/>
              </a:rPr>
              <a:t>. Si les </a:t>
            </a:r>
            <a:r>
              <a:rPr lang="fr-FR" sz="2200" dirty="0" err="1" smtClean="0">
                <a:solidFill>
                  <a:srgbClr val="002060"/>
                </a:solidFill>
                <a:latin typeface="Times New Roman" pitchFamily="18" charset="0"/>
                <a:cs typeface="Times New Roman" pitchFamily="18" charset="0"/>
              </a:rPr>
              <a:t>h</a:t>
            </a:r>
            <a:r>
              <a:rPr lang="fr-FR" sz="2200" baseline="-25000" dirty="0" err="1" smtClean="0">
                <a:solidFill>
                  <a:srgbClr val="00206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sont orthonormés, alors </a:t>
            </a:r>
            <a:r>
              <a:rPr lang="fr-FR" sz="2400" b="1" dirty="0" err="1" smtClean="0">
                <a:solidFill>
                  <a:srgbClr val="FF0000"/>
                </a:solidFill>
                <a:latin typeface="Times New Roman" pitchFamily="18" charset="0"/>
                <a:cs typeface="Times New Roman" pitchFamily="18" charset="0"/>
              </a:rPr>
              <a:t>g</a:t>
            </a:r>
            <a:r>
              <a:rPr lang="fr-FR" sz="2400" b="1" baseline="-25000" dirty="0" err="1" smtClean="0">
                <a:solidFill>
                  <a:srgbClr val="FF0000"/>
                </a:solidFill>
                <a:latin typeface="Times New Roman" pitchFamily="18" charset="0"/>
                <a:cs typeface="Times New Roman" pitchFamily="18" charset="0"/>
              </a:rPr>
              <a:t>k</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h</a:t>
            </a:r>
            <a:r>
              <a:rPr lang="fr-FR" sz="2400" b="1" baseline="-25000" dirty="0" err="1" smtClean="0">
                <a:solidFill>
                  <a:srgbClr val="FF0000"/>
                </a:solidFill>
                <a:latin typeface="Times New Roman" pitchFamily="18" charset="0"/>
                <a:cs typeface="Times New Roman" pitchFamily="18" charset="0"/>
              </a:rPr>
              <a:t>k</a:t>
            </a:r>
            <a:r>
              <a:rPr lang="fr-FR" sz="2200" dirty="0" smtClean="0">
                <a:solidFill>
                  <a:srgbClr val="002060"/>
                </a:solidFill>
                <a:latin typeface="Times New Roman" pitchFamily="18" charset="0"/>
                <a:cs typeface="Times New Roman" pitchFamily="18" charset="0"/>
              </a:rPr>
              <a:t>.</a:t>
            </a:r>
            <a:endParaRPr lang="fr-FR" sz="2200" dirty="0">
              <a:solidFill>
                <a:srgbClr val="002060"/>
              </a:solidFill>
              <a:latin typeface="Times New Roman" pitchFamily="18" charset="0"/>
              <a:cs typeface="Times New Roman" pitchFamily="18" charset="0"/>
            </a:endParaRPr>
          </a:p>
        </p:txBody>
      </p:sp>
      <p:sp>
        <p:nvSpPr>
          <p:cNvPr id="99" name="Espace réservé du numéro de diapositive 98"/>
          <p:cNvSpPr>
            <a:spLocks noGrp="1"/>
          </p:cNvSpPr>
          <p:nvPr>
            <p:ph type="sldNum" sz="quarter" idx="12"/>
          </p:nvPr>
        </p:nvSpPr>
        <p:spPr/>
        <p:txBody>
          <a:bodyPr/>
          <a:lstStyle/>
          <a:p>
            <a:fld id="{2D849293-9FFB-455D-8E04-D5321DD3C202}" type="slidenum">
              <a:rPr lang="fr-FR" smtClean="0"/>
              <a:pPr/>
              <a:t>36</a:t>
            </a:fld>
            <a:endParaRPr lang="fr-FR"/>
          </a:p>
        </p:txBody>
      </p:sp>
      <p:sp>
        <p:nvSpPr>
          <p:cNvPr id="68" name="ZoneTexte 67"/>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BANCS D’ONDELETTES DISCRETS DYADIQUES</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TFCT      VS        DWT</a:t>
            </a:r>
            <a:endParaRPr lang="fr-FR" sz="2400" b="1" dirty="0">
              <a:solidFill>
                <a:srgbClr val="002060"/>
              </a:solidFill>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a:stretch>
            <a:fillRect/>
          </a:stretch>
        </p:blipFill>
        <p:spPr bwMode="auto">
          <a:xfrm>
            <a:off x="389477" y="2500306"/>
            <a:ext cx="8325927" cy="3929090"/>
          </a:xfrm>
          <a:prstGeom prst="rect">
            <a:avLst/>
          </a:prstGeom>
          <a:noFill/>
          <a:ln w="9525">
            <a:noFill/>
            <a:miter lim="800000"/>
            <a:headEnd/>
            <a:tailEnd/>
          </a:ln>
          <a:effectLst/>
        </p:spPr>
      </p:pic>
      <p:sp>
        <p:nvSpPr>
          <p:cNvPr id="5" name="ZoneTexte 4"/>
          <p:cNvSpPr txBox="1"/>
          <p:nvPr/>
        </p:nvSpPr>
        <p:spPr>
          <a:xfrm>
            <a:off x="0" y="1035120"/>
            <a:ext cx="9144000" cy="1107996"/>
          </a:xfrm>
          <a:prstGeom prst="rect">
            <a:avLst/>
          </a:prstGeom>
          <a:noFill/>
        </p:spPr>
        <p:txBody>
          <a:bodyPr wrap="square" rtlCol="0">
            <a:spAutoFit/>
          </a:bodyPr>
          <a:lstStyle/>
          <a:p>
            <a:pPr algn="just"/>
            <a:r>
              <a:rPr lang="fr-FR" sz="2200" dirty="0" smtClean="0">
                <a:solidFill>
                  <a:srgbClr val="7030A0"/>
                </a:solidFill>
              </a:rPr>
              <a:t>Pour mieux comprendre l’intérêt d’une analyse spectrale à l’aide d’une DWT par rapport à la transformée de Fourier à court terme (TFCT), regardons de plus près ces deux représentations temps/fréquences de chacune.</a:t>
            </a:r>
            <a:endParaRPr lang="fr-FR" sz="2200" dirty="0">
              <a:solidFill>
                <a:srgbClr val="7030A0"/>
              </a:solidFill>
            </a:endParaRPr>
          </a:p>
        </p:txBody>
      </p:sp>
      <p:sp>
        <p:nvSpPr>
          <p:cNvPr id="6" name="ZoneTexte 5"/>
          <p:cNvSpPr txBox="1"/>
          <p:nvPr/>
        </p:nvSpPr>
        <p:spPr>
          <a:xfrm>
            <a:off x="0" y="6457914"/>
            <a:ext cx="914400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      Transformée de Fourier à court terme    Banc </a:t>
            </a:r>
            <a:r>
              <a:rPr lang="fr-FR" sz="2000" b="1" dirty="0" smtClean="0">
                <a:solidFill>
                  <a:srgbClr val="FF0000"/>
                </a:solidFill>
                <a:latin typeface="Times New Roman" pitchFamily="18" charset="0"/>
                <a:cs typeface="Times New Roman" pitchFamily="18" charset="0"/>
              </a:rPr>
              <a:t>de filtres d'ondelettes dyadiques</a:t>
            </a:r>
            <a:endParaRPr lang="fr-FR" sz="2000" b="1"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38</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5" name="ZoneTexte 4"/>
          <p:cNvSpPr txBox="1"/>
          <p:nvPr/>
        </p:nvSpPr>
        <p:spPr>
          <a:xfrm>
            <a:off x="0" y="1214422"/>
            <a:ext cx="9144000" cy="529375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L’analyse multi-résolution ou AMR revient à projeter de l’ espace </a:t>
            </a:r>
            <a:r>
              <a:rPr lang="fr-FR" sz="2200" dirty="0" smtClean="0">
                <a:solidFill>
                  <a:srgbClr val="002060"/>
                </a:solidFill>
                <a:latin typeface="Times New Roman" pitchFamily="18" charset="0"/>
                <a:cs typeface="Times New Roman" pitchFamily="18" charset="0"/>
              </a:rPr>
              <a:t>vectoriel des fonction </a:t>
            </a:r>
            <a:r>
              <a:rPr lang="fr-FR" sz="2200" dirty="0" smtClean="0">
                <a:solidFill>
                  <a:srgbClr val="002060"/>
                </a:solidFill>
                <a:latin typeface="Times New Roman" pitchFamily="18" charset="0"/>
                <a:cs typeface="Times New Roman" pitchFamily="18" charset="0"/>
              </a:rPr>
              <a:t>réelles </a:t>
            </a:r>
            <a:r>
              <a:rPr lang="fr-FR" sz="2200" dirty="0" smtClean="0">
                <a:solidFill>
                  <a:srgbClr val="002060"/>
                </a:solidFill>
                <a:latin typeface="Times New Roman" pitchFamily="18" charset="0"/>
                <a:cs typeface="Times New Roman" pitchFamily="18" charset="0"/>
              </a:rPr>
              <a:t>et </a:t>
            </a:r>
            <a:r>
              <a:rPr lang="fr-FR" sz="2200" dirty="0" smtClean="0">
                <a:solidFill>
                  <a:srgbClr val="002060"/>
                </a:solidFill>
                <a:latin typeface="Times New Roman" pitchFamily="18" charset="0"/>
                <a:cs typeface="Times New Roman" pitchFamily="18" charset="0"/>
              </a:rPr>
              <a:t>de carré intégrable 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 sur des sous-espaces vectoriels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de E. Autrement dit,  l’AMR de </a:t>
            </a:r>
            <a:r>
              <a:rPr lang="fr-FR" sz="2200" dirty="0" smtClean="0">
                <a:solidFill>
                  <a:srgbClr val="002060"/>
                </a:solidFill>
                <a:latin typeface="Times New Roman" pitchFamily="18" charset="0"/>
                <a:cs typeface="Times New Roman" pitchFamily="18" charset="0"/>
              </a:rPr>
              <a:t>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a:t>
            </a:r>
            <a:r>
              <a:rPr lang="fr-FR" sz="2200" dirty="0" smtClean="0">
                <a:solidFill>
                  <a:srgbClr val="002060"/>
                </a:solidFill>
                <a:latin typeface="Times New Roman" pitchFamily="18" charset="0"/>
                <a:cs typeface="Times New Roman" pitchFamily="18" charset="0"/>
              </a:rPr>
              <a:t>) est </a:t>
            </a:r>
            <a:r>
              <a:rPr lang="fr-FR" sz="2200" dirty="0" smtClean="0">
                <a:latin typeface="Times New Roman" pitchFamily="18" charset="0"/>
                <a:cs typeface="Times New Roman" pitchFamily="18" charset="0"/>
              </a:rPr>
              <a:t>une </a:t>
            </a:r>
            <a:r>
              <a:rPr lang="fr-FR" sz="2200" dirty="0" smtClean="0">
                <a:latin typeface="Times New Roman" pitchFamily="18" charset="0"/>
                <a:cs typeface="Times New Roman" pitchFamily="18" charset="0"/>
              </a:rPr>
              <a:t>suite </a:t>
            </a:r>
            <a:r>
              <a:rPr lang="fr-FR" sz="2200" dirty="0" smtClean="0">
                <a:latin typeface="Times New Roman" pitchFamily="18" charset="0"/>
                <a:cs typeface="Times New Roman" pitchFamily="18" charset="0"/>
              </a:rPr>
              <a:t>croissante </a:t>
            </a:r>
            <a:r>
              <a:rPr lang="fr-FR" sz="2200" dirty="0" err="1" smtClean="0">
                <a:latin typeface="Times New Roman" pitchFamily="18" charset="0"/>
                <a:cs typeface="Times New Roman" pitchFamily="18" charset="0"/>
              </a:rPr>
              <a:t>V</a:t>
            </a:r>
            <a:r>
              <a:rPr lang="fr-FR" sz="2200" baseline="30000" dirty="0" err="1" smtClean="0">
                <a:latin typeface="Times New Roman" pitchFamily="18" charset="0"/>
                <a:cs typeface="Times New Roman" pitchFamily="18" charset="0"/>
              </a:rPr>
              <a:t>j</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j</a:t>
            </a:r>
            <a:r>
              <a:rPr lang="fr-FR" sz="2200" dirty="0" err="1" smtClean="0">
                <a:latin typeface="Times New Roman" pitchFamily="18" charset="0"/>
                <a:cs typeface="Times New Roman" pitchFamily="18" charset="0"/>
              </a:rPr>
              <a:t>∈</a:t>
            </a:r>
            <a:r>
              <a:rPr lang="fr-FR" sz="2200" dirty="0" err="1" smtClean="0">
                <a:latin typeface="Times New Roman" pitchFamily="18" charset="0"/>
                <a:cs typeface="Times New Roman" pitchFamily="18" charset="0"/>
              </a:rPr>
              <a:t>Z</a:t>
            </a:r>
            <a:r>
              <a:rPr lang="fr-FR" sz="2200" dirty="0" smtClean="0">
                <a:latin typeface="Times New Roman" pitchFamily="18" charset="0"/>
                <a:cs typeface="Times New Roman" pitchFamily="18" charset="0"/>
              </a:rPr>
              <a:t> de </a:t>
            </a:r>
            <a:r>
              <a:rPr lang="fr-FR" sz="2200" dirty="0" smtClean="0">
                <a:latin typeface="Times New Roman" pitchFamily="18" charset="0"/>
                <a:cs typeface="Times New Roman" pitchFamily="18" charset="0"/>
              </a:rPr>
              <a:t>sous-espaces vectoriels </a:t>
            </a:r>
            <a:r>
              <a:rPr lang="fr-FR" sz="2200" dirty="0" smtClean="0">
                <a:latin typeface="Times New Roman" pitchFamily="18" charset="0"/>
                <a:cs typeface="Times New Roman" pitchFamily="18" charset="0"/>
              </a:rPr>
              <a:t>fermés de </a:t>
            </a:r>
            <a:r>
              <a:rPr lang="fr-FR" sz="2200" dirty="0" smtClean="0">
                <a:solidFill>
                  <a:srgbClr val="002060"/>
                </a:solidFill>
                <a:latin typeface="Times New Roman" pitchFamily="18" charset="0"/>
                <a:cs typeface="Times New Roman" pitchFamily="18" charset="0"/>
              </a:rPr>
              <a:t>E=L</a:t>
            </a:r>
            <a:r>
              <a:rPr lang="fr-FR" sz="2200" baseline="30000" dirty="0" smtClean="0">
                <a:solidFill>
                  <a:srgbClr val="002060"/>
                </a:solidFill>
                <a:latin typeface="Times New Roman" pitchFamily="18" charset="0"/>
                <a:cs typeface="Times New Roman" pitchFamily="18" charset="0"/>
              </a:rPr>
              <a:t>2</a:t>
            </a:r>
            <a:r>
              <a:rPr lang="fr-FR" sz="2200" dirty="0" smtClean="0">
                <a:solidFill>
                  <a:srgbClr val="002060"/>
                </a:solidFill>
                <a:latin typeface="Times New Roman" pitchFamily="18" charset="0"/>
                <a:cs typeface="Times New Roman" pitchFamily="18" charset="0"/>
              </a:rPr>
              <a:t>(R), où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sym typeface="Symbol"/>
              </a:rPr>
              <a:t>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+1</a:t>
            </a:r>
            <a:r>
              <a:rPr lang="fr-FR" sz="2200" dirty="0" smtClean="0">
                <a:solidFill>
                  <a:srgbClr val="002060"/>
                </a:solidFill>
                <a:latin typeface="Times New Roman" pitchFamily="18" charset="0"/>
                <a:cs typeface="Times New Roman" pitchFamily="18" charset="0"/>
              </a:rPr>
              <a:t> , pas d’intersections entre tous les </a:t>
            </a:r>
            <a:r>
              <a:rPr lang="fr-FR" sz="2200" dirty="0" err="1" smtClean="0">
                <a:solidFill>
                  <a:srgbClr val="002060"/>
                </a:solidFill>
                <a:latin typeface="Times New Roman" pitchFamily="18" charset="0"/>
                <a:cs typeface="Times New Roman" pitchFamily="18" charset="0"/>
              </a:rPr>
              <a:t>V</a:t>
            </a:r>
            <a:r>
              <a:rPr lang="fr-FR" sz="2200" baseline="30000" dirty="0" err="1" smtClean="0">
                <a:solidFill>
                  <a:srgbClr val="002060"/>
                </a:solidFill>
                <a:latin typeface="Times New Roman" pitchFamily="18" charset="0"/>
                <a:cs typeface="Times New Roman" pitchFamily="18" charset="0"/>
              </a:rPr>
              <a:t>j</a:t>
            </a:r>
            <a:r>
              <a:rPr lang="fr-FR" sz="2200" baseline="300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et leurs unions est dense dans E.</a:t>
            </a:r>
          </a:p>
          <a:p>
            <a:pPr algn="just"/>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Les ondelettes </a:t>
            </a:r>
            <a:r>
              <a:rPr lang="vi-VN" sz="2200" dirty="0" smtClean="0">
                <a:solidFill>
                  <a:srgbClr val="7030A0"/>
                </a:solidFill>
                <a:latin typeface="Times New Roman" pitchFamily="18" charset="0"/>
                <a:cs typeface="Times New Roman" pitchFamily="18" charset="0"/>
              </a:rPr>
              <a:t>dyadiques :</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suppriment </a:t>
            </a:r>
            <a:r>
              <a:rPr lang="vi-VN" sz="2200" dirty="0" smtClean="0">
                <a:solidFill>
                  <a:srgbClr val="7030A0"/>
                </a:solidFill>
                <a:latin typeface="Times New Roman" pitchFamily="18" charset="0"/>
                <a:cs typeface="Times New Roman" pitchFamily="18" charset="0"/>
              </a:rPr>
              <a:t>la </a:t>
            </a:r>
            <a:r>
              <a:rPr lang="vi-VN" sz="2200" dirty="0" smtClean="0">
                <a:solidFill>
                  <a:srgbClr val="7030A0"/>
                </a:solidFill>
                <a:latin typeface="Times New Roman" pitchFamily="18" charset="0"/>
                <a:cs typeface="Times New Roman" pitchFamily="18" charset="0"/>
              </a:rPr>
              <a:t>redondance</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mais </a:t>
            </a:r>
            <a:r>
              <a:rPr lang="vi-VN" sz="2200" dirty="0" smtClean="0">
                <a:solidFill>
                  <a:srgbClr val="7030A0"/>
                </a:solidFill>
                <a:latin typeface="Times New Roman" pitchFamily="18" charset="0"/>
                <a:cs typeface="Times New Roman" pitchFamily="18" charset="0"/>
              </a:rPr>
              <a:t>pas </a:t>
            </a:r>
            <a:r>
              <a:rPr lang="vi-VN" sz="2200" dirty="0" smtClean="0">
                <a:solidFill>
                  <a:srgbClr val="7030A0"/>
                </a:solidFill>
                <a:latin typeface="Times New Roman" pitchFamily="18" charset="0"/>
                <a:cs typeface="Times New Roman" pitchFamily="18" charset="0"/>
              </a:rPr>
              <a:t>de</a:t>
            </a:r>
            <a:r>
              <a:rPr lang="fr-FR" sz="2200" dirty="0" smtClean="0">
                <a:solidFill>
                  <a:srgbClr val="7030A0"/>
                </a:solidFill>
                <a:latin typeface="Times New Roman" pitchFamily="18" charset="0"/>
                <a:cs typeface="Times New Roman" pitchFamily="18" charset="0"/>
              </a:rPr>
              <a:t> </a:t>
            </a:r>
            <a:r>
              <a:rPr lang="vi-VN" sz="2200" dirty="0" smtClean="0">
                <a:solidFill>
                  <a:srgbClr val="7030A0"/>
                </a:solidFill>
                <a:latin typeface="Times New Roman" pitchFamily="18" charset="0"/>
                <a:cs typeface="Times New Roman" pitchFamily="18" charset="0"/>
              </a:rPr>
              <a:t>garanties </a:t>
            </a:r>
            <a:r>
              <a:rPr lang="vi-VN" sz="2200" dirty="0" smtClean="0">
                <a:solidFill>
                  <a:srgbClr val="7030A0"/>
                </a:solidFill>
                <a:latin typeface="Times New Roman" pitchFamily="18" charset="0"/>
                <a:cs typeface="Times New Roman" pitchFamily="18" charset="0"/>
              </a:rPr>
              <a:t>de construire des bases d’ondelettes </a:t>
            </a:r>
            <a:r>
              <a:rPr lang="vi-VN" sz="2200" dirty="0" smtClean="0">
                <a:solidFill>
                  <a:srgbClr val="7030A0"/>
                </a:solidFill>
                <a:latin typeface="Times New Roman" pitchFamily="18" charset="0"/>
                <a:cs typeface="Times New Roman" pitchFamily="18" charset="0"/>
              </a:rPr>
              <a:t>orthonorm</a:t>
            </a:r>
            <a:r>
              <a:rPr lang="fr-FR" sz="2200" dirty="0" smtClean="0">
                <a:solidFill>
                  <a:srgbClr val="7030A0"/>
                </a:solidFill>
                <a:latin typeface="Times New Roman" pitchFamily="18" charset="0"/>
                <a:cs typeface="Times New Roman" pitchFamily="18" charset="0"/>
              </a:rPr>
              <a:t>é</a:t>
            </a:r>
            <a:r>
              <a:rPr lang="vi-VN" sz="2200" dirty="0" smtClean="0">
                <a:solidFill>
                  <a:srgbClr val="7030A0"/>
                </a:solidFill>
                <a:latin typeface="Times New Roman" pitchFamily="18" charset="0"/>
                <a:cs typeface="Times New Roman" pitchFamily="18" charset="0"/>
              </a:rPr>
              <a:t>es</a:t>
            </a:r>
            <a:r>
              <a:rPr lang="fr-FR" sz="2200" dirty="0" smtClean="0">
                <a:solidFill>
                  <a:srgbClr val="7030A0"/>
                </a:solidFill>
                <a:latin typeface="Times New Roman" pitchFamily="18" charset="0"/>
                <a:cs typeface="Times New Roman" pitchFamily="18" charset="0"/>
              </a:rPr>
              <a:t>,</a:t>
            </a:r>
          </a:p>
          <a:p>
            <a:pPr algn="just"/>
            <a:endParaRPr lang="fr-FR" sz="2200" dirty="0" smtClean="0">
              <a:solidFill>
                <a:srgbClr val="002060"/>
              </a:solidFill>
              <a:latin typeface="Times New Roman" pitchFamily="18" charset="0"/>
              <a:cs typeface="Times New Roman" pitchFamily="18" charset="0"/>
            </a:endParaRPr>
          </a:p>
          <a:p>
            <a:pPr algn="just">
              <a:buFont typeface="Wingdings" pitchFamily="2" charset="2"/>
              <a:buChar char="ü"/>
            </a:pPr>
            <a:r>
              <a:rPr lang="fr-FR" sz="2200" dirty="0" smtClean="0">
                <a:solidFill>
                  <a:srgbClr val="00206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Multi-r</a:t>
            </a:r>
            <a:r>
              <a:rPr lang="fr-FR" sz="2200" dirty="0" err="1" smtClean="0">
                <a:solidFill>
                  <a:srgbClr val="0070C0"/>
                </a:solidFill>
                <a:latin typeface="Times New Roman" pitchFamily="18" charset="0"/>
                <a:cs typeface="Times New Roman" pitchFamily="18" charset="0"/>
              </a:rPr>
              <a:t>és</a:t>
            </a:r>
            <a:r>
              <a:rPr lang="vi-VN" sz="2200" dirty="0" smtClean="0">
                <a:solidFill>
                  <a:srgbClr val="0070C0"/>
                </a:solidFill>
                <a:latin typeface="Times New Roman" pitchFamily="18" charset="0"/>
                <a:cs typeface="Times New Roman" pitchFamily="18" charset="0"/>
              </a:rPr>
              <a:t>olution :</a:t>
            </a:r>
            <a:r>
              <a:rPr lang="fr-FR" sz="2200" dirty="0" smtClean="0">
                <a:solidFill>
                  <a:srgbClr val="0070C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formalisme g</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n</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ral </a:t>
            </a:r>
            <a:r>
              <a:rPr lang="vi-VN" sz="2200" dirty="0" smtClean="0">
                <a:solidFill>
                  <a:srgbClr val="0070C0"/>
                </a:solidFill>
                <a:latin typeface="Times New Roman" pitchFamily="18" charset="0"/>
                <a:cs typeface="Times New Roman" pitchFamily="18" charset="0"/>
              </a:rPr>
              <a:t>pour construire des </a:t>
            </a:r>
            <a:r>
              <a:rPr lang="vi-VN" sz="2200" dirty="0" smtClean="0">
                <a:solidFill>
                  <a:srgbClr val="0070C0"/>
                </a:solidFill>
                <a:latin typeface="Times New Roman" pitchFamily="18" charset="0"/>
                <a:cs typeface="Times New Roman" pitchFamily="18" charset="0"/>
              </a:rPr>
              <a:t>bases</a:t>
            </a:r>
            <a:r>
              <a:rPr lang="fr-FR" sz="2200" dirty="0" smtClean="0">
                <a:solidFill>
                  <a:srgbClr val="0070C0"/>
                </a:solidFill>
                <a:latin typeface="Times New Roman" pitchFamily="18" charset="0"/>
                <a:cs typeface="Times New Roman" pitchFamily="18" charset="0"/>
              </a:rPr>
              <a:t> </a:t>
            </a:r>
            <a:r>
              <a:rPr lang="vi-VN" sz="2200" dirty="0" smtClean="0">
                <a:solidFill>
                  <a:srgbClr val="0070C0"/>
                </a:solidFill>
                <a:latin typeface="Times New Roman" pitchFamily="18" charset="0"/>
                <a:cs typeface="Times New Roman" pitchFamily="18" charset="0"/>
              </a:rPr>
              <a:t>d’ondelettes orthonorm</a:t>
            </a:r>
            <a:r>
              <a:rPr lang="fr-FR" sz="2200" dirty="0" smtClean="0">
                <a:solidFill>
                  <a:srgbClr val="0070C0"/>
                </a:solidFill>
                <a:latin typeface="Times New Roman" pitchFamily="18" charset="0"/>
                <a:cs typeface="Times New Roman" pitchFamily="18" charset="0"/>
              </a:rPr>
              <a:t>é</a:t>
            </a:r>
            <a:r>
              <a:rPr lang="vi-VN" sz="2200" dirty="0" smtClean="0">
                <a:solidFill>
                  <a:srgbClr val="0070C0"/>
                </a:solidFill>
                <a:latin typeface="Times New Roman" pitchFamily="18" charset="0"/>
                <a:cs typeface="Times New Roman" pitchFamily="18" charset="0"/>
              </a:rPr>
              <a:t>es</a:t>
            </a:r>
            <a:endParaRPr lang="fr-FR" sz="2200" dirty="0" smtClean="0">
              <a:solidFill>
                <a:srgbClr val="0070C0"/>
              </a:solidFill>
              <a:latin typeface="Times New Roman" pitchFamily="18" charset="0"/>
              <a:cs typeface="Times New Roman" pitchFamily="18" charset="0"/>
            </a:endParaRPr>
          </a:p>
          <a:p>
            <a:pPr algn="just">
              <a:buFont typeface="Wingdings" pitchFamily="2" charset="2"/>
              <a:buChar char="ü"/>
            </a:pPr>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B050"/>
                </a:solidFill>
                <a:latin typeface="Times New Roman" pitchFamily="18" charset="0"/>
                <a:cs typeface="Times New Roman" pitchFamily="18" charset="0"/>
              </a:rPr>
              <a:t>Donc l’AMR implique que </a:t>
            </a:r>
            <a:r>
              <a:rPr lang="fr-FR" sz="2200" dirty="0" smtClean="0">
                <a:solidFill>
                  <a:srgbClr val="00B050"/>
                </a:solidFill>
                <a:latin typeface="Times New Roman" pitchFamily="18" charset="0"/>
                <a:cs typeface="Times New Roman" pitchFamily="18" charset="0"/>
              </a:rPr>
              <a:t>le signal, à</a:t>
            </a:r>
            <a:r>
              <a:rPr lang="fr-FR" sz="2200" dirty="0" smtClean="0">
                <a:solidFill>
                  <a:srgbClr val="00B05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une </a:t>
            </a:r>
            <a:r>
              <a:rPr lang="fr-FR" sz="2200" dirty="0" smtClean="0">
                <a:solidFill>
                  <a:srgbClr val="00B050"/>
                </a:solidFill>
                <a:latin typeface="Times New Roman" pitchFamily="18" charset="0"/>
                <a:cs typeface="Times New Roman" pitchFamily="18" charset="0"/>
              </a:rPr>
              <a:t>résolution donnée</a:t>
            </a:r>
            <a:r>
              <a:rPr lang="fr-FR" sz="2200" dirty="0" smtClean="0">
                <a:solidFill>
                  <a:srgbClr val="00B050"/>
                </a:solidFill>
                <a:latin typeface="Times New Roman" pitchFamily="18" charset="0"/>
                <a:cs typeface="Times New Roman" pitchFamily="18" charset="0"/>
              </a:rPr>
              <a:t>, contient toutes les </a:t>
            </a:r>
            <a:r>
              <a:rPr lang="fr-FR" sz="2200" dirty="0" smtClean="0">
                <a:solidFill>
                  <a:srgbClr val="00B050"/>
                </a:solidFill>
                <a:latin typeface="Times New Roman" pitchFamily="18" charset="0"/>
                <a:cs typeface="Times New Roman" pitchFamily="18" charset="0"/>
              </a:rPr>
              <a:t>informations </a:t>
            </a:r>
            <a:r>
              <a:rPr lang="fr-FR" sz="2200" dirty="0" smtClean="0">
                <a:solidFill>
                  <a:srgbClr val="00B050"/>
                </a:solidFill>
                <a:latin typeface="Times New Roman" pitchFamily="18" charset="0"/>
                <a:cs typeface="Times New Roman" pitchFamily="18" charset="0"/>
              </a:rPr>
              <a:t>du signal aux </a:t>
            </a:r>
            <a:r>
              <a:rPr lang="fr-FR" sz="2200" dirty="0" smtClean="0">
                <a:solidFill>
                  <a:srgbClr val="00B050"/>
                </a:solidFill>
                <a:latin typeface="Times New Roman" pitchFamily="18" charset="0"/>
                <a:cs typeface="Times New Roman" pitchFamily="18" charset="0"/>
              </a:rPr>
              <a:t>résolutions </a:t>
            </a:r>
            <a:r>
              <a:rPr lang="fr-FR" sz="2200" dirty="0" smtClean="0">
                <a:solidFill>
                  <a:srgbClr val="00B050"/>
                </a:solidFill>
                <a:latin typeface="Times New Roman" pitchFamily="18" charset="0"/>
                <a:cs typeface="Times New Roman" pitchFamily="18" charset="0"/>
              </a:rPr>
              <a:t>plus </a:t>
            </a:r>
            <a:r>
              <a:rPr lang="fr-FR" sz="2200" dirty="0" smtClean="0">
                <a:solidFill>
                  <a:srgbClr val="00B050"/>
                </a:solidFill>
                <a:latin typeface="Times New Roman" pitchFamily="18" charset="0"/>
                <a:cs typeface="Times New Roman" pitchFamily="18" charset="0"/>
              </a:rPr>
              <a:t>grossières</a:t>
            </a:r>
            <a:r>
              <a:rPr lang="fr-FR" sz="2200" dirty="0" smtClean="0">
                <a:solidFill>
                  <a:srgbClr val="00B050"/>
                </a:solidFill>
                <a:latin typeface="Times New Roman" pitchFamily="18" charset="0"/>
                <a:cs typeface="Times New Roman" pitchFamily="18" charset="0"/>
              </a:rPr>
              <a:t>, donc </a:t>
            </a:r>
            <a:r>
              <a:rPr lang="fr-FR" sz="2200" dirty="0" smtClean="0">
                <a:solidFill>
                  <a:srgbClr val="00B050"/>
                </a:solidFill>
                <a:latin typeface="Times New Roman" pitchFamily="18" charset="0"/>
                <a:cs typeface="Times New Roman" pitchFamily="18" charset="0"/>
              </a:rPr>
              <a:t>l’espaceV0 est </a:t>
            </a:r>
            <a:r>
              <a:rPr lang="fr-FR" sz="2200" dirty="0" smtClean="0">
                <a:solidFill>
                  <a:srgbClr val="00B050"/>
                </a:solidFill>
                <a:latin typeface="Times New Roman" pitchFamily="18" charset="0"/>
                <a:cs typeface="Times New Roman" pitchFamily="18" charset="0"/>
              </a:rPr>
              <a:t>contenu </a:t>
            </a:r>
            <a:r>
              <a:rPr lang="fr-FR" sz="2200" dirty="0" smtClean="0">
                <a:solidFill>
                  <a:srgbClr val="00B050"/>
                </a:solidFill>
                <a:latin typeface="Times New Roman" pitchFamily="18" charset="0"/>
                <a:cs typeface="Times New Roman" pitchFamily="18" charset="0"/>
              </a:rPr>
              <a:t>dans V1</a:t>
            </a:r>
            <a:endParaRPr lang="fr-FR" sz="2200" dirty="0">
              <a:solidFill>
                <a:srgbClr val="00B050"/>
              </a:solidFill>
              <a:latin typeface="Times New Roman" pitchFamily="18" charset="0"/>
              <a:cs typeface="Times New Roman" pitchFamily="18" charset="0"/>
            </a:endParaRP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39</a:t>
            </a:fld>
            <a:endParaRPr lang="fr-FR"/>
          </a:p>
        </p:txBody>
      </p:sp>
      <p:pic>
        <p:nvPicPr>
          <p:cNvPr id="107522" name="Picture 2"/>
          <p:cNvPicPr>
            <a:picLocks noChangeAspect="1" noChangeArrowheads="1"/>
          </p:cNvPicPr>
          <p:nvPr/>
        </p:nvPicPr>
        <p:blipFill>
          <a:blip r:embed="rId2"/>
          <a:srcRect/>
          <a:stretch>
            <a:fillRect/>
          </a:stretch>
        </p:blipFill>
        <p:spPr bwMode="auto">
          <a:xfrm>
            <a:off x="617362" y="1928802"/>
            <a:ext cx="8061377" cy="3786214"/>
          </a:xfrm>
          <a:prstGeom prst="rect">
            <a:avLst/>
          </a:prstGeom>
          <a:noFill/>
          <a:ln w="9525">
            <a:noFill/>
            <a:miter lim="800000"/>
            <a:headEnd/>
            <a:tailEnd/>
          </a:ln>
          <a:effectLst/>
        </p:spPr>
      </p:pic>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
        <p:nvSpPr>
          <p:cNvPr id="7" name="ZoneTexte 6"/>
          <p:cNvSpPr txBox="1"/>
          <p:nvPr/>
        </p:nvSpPr>
        <p:spPr>
          <a:xfrm>
            <a:off x="0" y="1283601"/>
            <a:ext cx="9144000" cy="430887"/>
          </a:xfrm>
          <a:prstGeom prst="rect">
            <a:avLst/>
          </a:prstGeom>
          <a:noFill/>
        </p:spPr>
        <p:txBody>
          <a:bodyPr wrap="square" rtlCol="0">
            <a:spAutoFit/>
          </a:bodyPr>
          <a:lstStyle/>
          <a:p>
            <a:r>
              <a:rPr lang="fr-FR" sz="2200" b="1" u="sng" dirty="0" smtClean="0">
                <a:solidFill>
                  <a:schemeClr val="accent6">
                    <a:lumMod val="50000"/>
                  </a:schemeClr>
                </a:solidFill>
                <a:latin typeface="Times New Roman" pitchFamily="18" charset="0"/>
                <a:cs typeface="Times New Roman" pitchFamily="18" charset="0"/>
              </a:rPr>
              <a:t>Définition et formalisme Mathématique de l’AMR</a:t>
            </a:r>
            <a:endParaRPr lang="fr-FR" sz="2200" b="1" u="sng"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928934"/>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GENERALITES SUR LES ONDELETTES</a:t>
            </a:r>
            <a:endParaRPr lang="fr-FR" sz="3000" b="1"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40</a:t>
            </a:fld>
            <a:endParaRPr lang="fr-FR"/>
          </a:p>
        </p:txBody>
      </p:sp>
      <p:sp>
        <p:nvSpPr>
          <p:cNvPr id="3" name="ZoneTexte 2"/>
          <p:cNvSpPr txBox="1"/>
          <p:nvPr/>
        </p:nvSpPr>
        <p:spPr>
          <a:xfrm>
            <a:off x="-32" y="1298564"/>
            <a:ext cx="9144000" cy="5509200"/>
          </a:xfrm>
          <a:prstGeom prst="rect">
            <a:avLst/>
          </a:prstGeom>
          <a:noFill/>
        </p:spPr>
        <p:txBody>
          <a:bodyPr wrap="square" rtlCol="0">
            <a:spAutoFit/>
          </a:bodyPr>
          <a:lstStyle/>
          <a:p>
            <a:pPr algn="just"/>
            <a:r>
              <a:rPr lang="fr-FR" sz="2200" b="1" dirty="0" smtClean="0">
                <a:solidFill>
                  <a:srgbClr val="C00000"/>
                </a:solidFill>
                <a:latin typeface="Times New Roman" pitchFamily="18" charset="0"/>
                <a:cs typeface="Times New Roman" pitchFamily="18" charset="0"/>
              </a:rPr>
              <a:t>L'analyse </a:t>
            </a:r>
            <a:r>
              <a:rPr lang="fr-FR" sz="2200" b="1" dirty="0" err="1" smtClean="0">
                <a:solidFill>
                  <a:srgbClr val="C00000"/>
                </a:solidFill>
                <a:latin typeface="Times New Roman" pitchFamily="18" charset="0"/>
                <a:cs typeface="Times New Roman" pitchFamily="18" charset="0"/>
              </a:rPr>
              <a:t>multirésolution</a:t>
            </a:r>
            <a:r>
              <a:rPr lang="fr-FR" sz="2200" b="1" dirty="0" smtClean="0">
                <a:solidFill>
                  <a:srgbClr val="C00000"/>
                </a:solidFill>
                <a:latin typeface="Times New Roman" pitchFamily="18" charset="0"/>
                <a:cs typeface="Times New Roman" pitchFamily="18" charset="0"/>
              </a:rPr>
              <a:t> (AMR) dyadique </a:t>
            </a:r>
            <a:r>
              <a:rPr lang="fr-FR" sz="2200" dirty="0" smtClean="0">
                <a:solidFill>
                  <a:srgbClr val="002060"/>
                </a:solidFill>
                <a:latin typeface="Times New Roman" pitchFamily="18" charset="0"/>
                <a:cs typeface="Times New Roman" pitchFamily="18" charset="0"/>
              </a:rPr>
              <a:t>construit </a:t>
            </a:r>
            <a:r>
              <a:rPr lang="fr-FR" sz="2200" dirty="0" smtClean="0">
                <a:solidFill>
                  <a:srgbClr val="002060"/>
                </a:solidFill>
                <a:latin typeface="Times New Roman" pitchFamily="18" charset="0"/>
                <a:cs typeface="Times New Roman" pitchFamily="18" charset="0"/>
              </a:rPr>
              <a:t>une succession d'intervalles de fréquence sous la forme de (π/2</a:t>
            </a:r>
            <a:r>
              <a:rPr lang="fr-FR" sz="2200" baseline="30000" dirty="0" smtClean="0">
                <a:solidFill>
                  <a:srgbClr val="002060"/>
                </a:solidFill>
                <a:latin typeface="Times New Roman" pitchFamily="18" charset="0"/>
                <a:cs typeface="Times New Roman" pitchFamily="18" charset="0"/>
              </a:rPr>
              <a:t>j</a:t>
            </a:r>
            <a:r>
              <a:rPr lang="fr-FR" sz="2200" dirty="0" smtClean="0">
                <a:solidFill>
                  <a:srgbClr val="002060"/>
                </a:solidFill>
                <a:latin typeface="Times New Roman" pitchFamily="18" charset="0"/>
                <a:cs typeface="Times New Roman" pitchFamily="18" charset="0"/>
              </a:rPr>
              <a:t>, π/2</a:t>
            </a:r>
            <a:r>
              <a:rPr lang="fr-FR" sz="2200" baseline="30000" dirty="0" smtClean="0">
                <a:solidFill>
                  <a:srgbClr val="002060"/>
                </a:solidFill>
                <a:latin typeface="Times New Roman" pitchFamily="18" charset="0"/>
                <a:cs typeface="Times New Roman" pitchFamily="18" charset="0"/>
              </a:rPr>
              <a:t>j-1</a:t>
            </a:r>
            <a:r>
              <a:rPr lang="fr-FR" sz="2200" dirty="0" smtClean="0">
                <a:solidFill>
                  <a:srgbClr val="002060"/>
                </a:solidFill>
                <a:latin typeface="Times New Roman" pitchFamily="18" charset="0"/>
                <a:cs typeface="Times New Roman" pitchFamily="18" charset="0"/>
              </a:rPr>
              <a:t>); j = 1, 2,…, </a:t>
            </a:r>
            <a:r>
              <a:rPr lang="fr-FR" sz="2200" dirty="0" smtClean="0">
                <a:solidFill>
                  <a:srgbClr val="002060"/>
                </a:solidFill>
                <a:latin typeface="Times New Roman" pitchFamily="18" charset="0"/>
                <a:cs typeface="Times New Roman" pitchFamily="18" charset="0"/>
              </a:rPr>
              <a:t>m </a:t>
            </a:r>
            <a:r>
              <a:rPr lang="fr-FR" sz="2200" dirty="0" smtClean="0">
                <a:solidFill>
                  <a:srgbClr val="002060"/>
                </a:solidFill>
                <a:latin typeface="Times New Roman" pitchFamily="18" charset="0"/>
                <a:cs typeface="Times New Roman" pitchFamily="18" charset="0"/>
              </a:rPr>
              <a:t>dont les largeurs de bande sont divisées par deux à plusieurs reprises dans la descente des hautes fréquences vers basses fréquences</a:t>
            </a:r>
            <a:r>
              <a:rPr lang="fr-FR" sz="2200" dirty="0" smtClean="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Les transformées en ondelettes dyadiques sont </a:t>
            </a:r>
            <a:r>
              <a:rPr lang="fr-FR" sz="2200" dirty="0" smtClean="0">
                <a:solidFill>
                  <a:srgbClr val="002060"/>
                </a:solidFill>
                <a:latin typeface="Times New Roman" pitchFamily="18" charset="0"/>
                <a:cs typeface="Times New Roman" pitchFamily="18" charset="0"/>
              </a:rPr>
              <a:t>donc des </a:t>
            </a:r>
            <a:r>
              <a:rPr lang="fr-FR" sz="2200" dirty="0" smtClean="0">
                <a:solidFill>
                  <a:srgbClr val="002060"/>
                </a:solidFill>
                <a:latin typeface="Times New Roman" pitchFamily="18" charset="0"/>
                <a:cs typeface="Times New Roman" pitchFamily="18" charset="0"/>
              </a:rPr>
              <a:t>échantillonnages en échelle des transformées en ondelettes suivant une suite géométrique de raison 2. </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C00000"/>
                </a:solidFill>
                <a:latin typeface="Times New Roman" pitchFamily="18" charset="0"/>
                <a:cs typeface="Times New Roman" pitchFamily="18" charset="0"/>
              </a:rPr>
              <a:t>Cet exemple montre </a:t>
            </a:r>
            <a:r>
              <a:rPr lang="fr-FR" sz="2200" dirty="0" err="1" smtClean="0">
                <a:solidFill>
                  <a:srgbClr val="C00000"/>
                </a:solidFill>
                <a:latin typeface="Times New Roman" pitchFamily="18" charset="0"/>
                <a:cs typeface="Times New Roman" pitchFamily="18" charset="0"/>
              </a:rPr>
              <a:t>lareprésentation</a:t>
            </a:r>
            <a:r>
              <a:rPr lang="fr-FR" sz="2200" dirty="0" smtClean="0">
                <a:solidFill>
                  <a:srgbClr val="C00000"/>
                </a:solidFill>
                <a:latin typeface="Times New Roman" pitchFamily="18" charset="0"/>
                <a:cs typeface="Times New Roman" pitchFamily="18" charset="0"/>
              </a:rPr>
              <a:t> </a:t>
            </a:r>
            <a:r>
              <a:rPr lang="fr-FR" sz="2200" dirty="0" smtClean="0">
                <a:solidFill>
                  <a:srgbClr val="C00000"/>
                </a:solidFill>
                <a:latin typeface="Times New Roman" pitchFamily="18" charset="0"/>
                <a:cs typeface="Times New Roman" pitchFamily="18" charset="0"/>
              </a:rPr>
              <a:t>des différents intervalles de fréquences obtenu pour un niveau de décomposition égal à 3</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Elle </a:t>
            </a:r>
            <a:r>
              <a:rPr lang="fr-FR" sz="2200" dirty="0" smtClean="0">
                <a:solidFill>
                  <a:srgbClr val="002060"/>
                </a:solidFill>
                <a:latin typeface="Times New Roman" pitchFamily="18" charset="0"/>
                <a:cs typeface="Times New Roman" pitchFamily="18" charset="0"/>
              </a:rPr>
              <a:t>s'implémente par des bancs de filtres à reconstruction parfaite</a:t>
            </a:r>
            <a:r>
              <a:rPr lang="fr-FR" sz="2200" dirty="0" smtClean="0">
                <a:solidFill>
                  <a:srgbClr val="002060"/>
                </a:solidFill>
                <a:latin typeface="Times New Roman" pitchFamily="18" charset="0"/>
                <a:cs typeface="Times New Roman" pitchFamily="18" charset="0"/>
              </a:rPr>
              <a:t>.</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cxnSp>
        <p:nvCxnSpPr>
          <p:cNvPr id="8" name="Connecteur droit avec flèche 7"/>
          <p:cNvCxnSpPr/>
          <p:nvPr/>
        </p:nvCxnSpPr>
        <p:spPr>
          <a:xfrm>
            <a:off x="214282" y="4857760"/>
            <a:ext cx="8929718"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499304" y="4143380"/>
            <a:ext cx="142876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282" y="4071942"/>
            <a:ext cx="7200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785786" y="4214818"/>
            <a:ext cx="785818" cy="50006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785786"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428728" y="4071942"/>
            <a:ext cx="720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H="1">
            <a:off x="2000233"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2000232" y="4214818"/>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643174" y="4071942"/>
            <a:ext cx="144000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H="1">
            <a:off x="3957194" y="4228887"/>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572000" y="4071942"/>
            <a:ext cx="2880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flipH="1" flipV="1">
            <a:off x="3929058" y="4214818"/>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6200000" flipH="1">
            <a:off x="7358081" y="4228887"/>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1142976" y="4857760"/>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327394" y="4871034"/>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4256220" y="4885102"/>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7944448" y="4913238"/>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7370" y="4886994"/>
            <a:ext cx="500034" cy="400110"/>
          </a:xfrm>
          <a:prstGeom prst="rect">
            <a:avLst/>
          </a:prstGeom>
          <a:noFill/>
        </p:spPr>
        <p:txBody>
          <a:bodyPr wrap="square" rtlCol="0">
            <a:spAutoFit/>
          </a:bodyPr>
          <a:lstStyle/>
          <a:p>
            <a:r>
              <a:rPr lang="fr-FR" sz="2000" b="1" dirty="0" smtClean="0">
                <a:solidFill>
                  <a:srgbClr val="FF0000"/>
                </a:solidFill>
              </a:rPr>
              <a:t>0</a:t>
            </a:r>
            <a:endParaRPr lang="fr-FR" sz="2000" b="1" dirty="0">
              <a:solidFill>
                <a:srgbClr val="FF0000"/>
              </a:solidFill>
            </a:endParaRPr>
          </a:p>
        </p:txBody>
      </p:sp>
      <p:sp>
        <p:nvSpPr>
          <p:cNvPr id="35" name="ZoneTexte 34"/>
          <p:cNvSpPr txBox="1"/>
          <p:nvPr/>
        </p:nvSpPr>
        <p:spPr>
          <a:xfrm>
            <a:off x="1000132" y="4886278"/>
            <a:ext cx="642910" cy="400110"/>
          </a:xfrm>
          <a:prstGeom prst="rect">
            <a:avLst/>
          </a:prstGeom>
          <a:noFill/>
        </p:spPr>
        <p:txBody>
          <a:bodyPr wrap="square" rtlCol="0">
            <a:spAutoFit/>
          </a:bodyPr>
          <a:lstStyle/>
          <a:p>
            <a:r>
              <a:rPr lang="fr-FR" sz="2000" b="1" dirty="0" smtClean="0">
                <a:solidFill>
                  <a:srgbClr val="FF0000"/>
                </a:solidFill>
                <a:sym typeface="Symbol"/>
              </a:rPr>
              <a:t>8</a:t>
            </a:r>
            <a:endParaRPr lang="fr-FR" sz="2000" b="1" dirty="0">
              <a:solidFill>
                <a:srgbClr val="FF0000"/>
              </a:solidFill>
            </a:endParaRPr>
          </a:p>
        </p:txBody>
      </p:sp>
      <p:sp>
        <p:nvSpPr>
          <p:cNvPr id="36" name="ZoneTexte 35"/>
          <p:cNvSpPr txBox="1"/>
          <p:nvPr/>
        </p:nvSpPr>
        <p:spPr>
          <a:xfrm>
            <a:off x="2143108" y="4857760"/>
            <a:ext cx="642910" cy="400110"/>
          </a:xfrm>
          <a:prstGeom prst="rect">
            <a:avLst/>
          </a:prstGeom>
          <a:noFill/>
        </p:spPr>
        <p:txBody>
          <a:bodyPr wrap="square" rtlCol="0">
            <a:spAutoFit/>
          </a:bodyPr>
          <a:lstStyle/>
          <a:p>
            <a:r>
              <a:rPr lang="fr-FR" sz="2000" b="1" dirty="0" smtClean="0">
                <a:solidFill>
                  <a:srgbClr val="FF0000"/>
                </a:solidFill>
                <a:sym typeface="Symbol"/>
              </a:rPr>
              <a:t>4</a:t>
            </a:r>
            <a:endParaRPr lang="fr-FR" sz="2000" b="1" dirty="0">
              <a:solidFill>
                <a:srgbClr val="FF0000"/>
              </a:solidFill>
            </a:endParaRPr>
          </a:p>
        </p:txBody>
      </p:sp>
      <p:sp>
        <p:nvSpPr>
          <p:cNvPr id="37" name="ZoneTexte 36"/>
          <p:cNvSpPr txBox="1"/>
          <p:nvPr/>
        </p:nvSpPr>
        <p:spPr>
          <a:xfrm>
            <a:off x="4071966" y="4857760"/>
            <a:ext cx="642910" cy="400110"/>
          </a:xfrm>
          <a:prstGeom prst="rect">
            <a:avLst/>
          </a:prstGeom>
          <a:noFill/>
        </p:spPr>
        <p:txBody>
          <a:bodyPr wrap="square" rtlCol="0">
            <a:spAutoFit/>
          </a:bodyPr>
          <a:lstStyle/>
          <a:p>
            <a:r>
              <a:rPr lang="fr-FR" sz="2000" b="1" dirty="0" smtClean="0">
                <a:solidFill>
                  <a:srgbClr val="FF0000"/>
                </a:solidFill>
                <a:sym typeface="Symbol"/>
              </a:rPr>
              <a:t>2</a:t>
            </a:r>
            <a:endParaRPr lang="fr-FR" sz="2000" b="1" dirty="0">
              <a:solidFill>
                <a:srgbClr val="FF0000"/>
              </a:solidFill>
            </a:endParaRPr>
          </a:p>
        </p:txBody>
      </p:sp>
      <p:sp>
        <p:nvSpPr>
          <p:cNvPr id="38" name="ZoneTexte 37"/>
          <p:cNvSpPr txBox="1"/>
          <p:nvPr/>
        </p:nvSpPr>
        <p:spPr>
          <a:xfrm>
            <a:off x="7786742" y="4857760"/>
            <a:ext cx="428596" cy="400110"/>
          </a:xfrm>
          <a:prstGeom prst="rect">
            <a:avLst/>
          </a:prstGeom>
          <a:noFill/>
        </p:spPr>
        <p:txBody>
          <a:bodyPr wrap="square" rtlCol="0">
            <a:spAutoFit/>
          </a:bodyPr>
          <a:lstStyle/>
          <a:p>
            <a:r>
              <a:rPr lang="fr-FR" sz="2000" b="1" dirty="0" smtClean="0">
                <a:solidFill>
                  <a:srgbClr val="FF0000"/>
                </a:solidFill>
                <a:sym typeface="Symbol"/>
              </a:rPr>
              <a:t></a:t>
            </a:r>
            <a:endParaRPr lang="fr-FR" sz="2000" b="1" dirty="0">
              <a:solidFill>
                <a:srgbClr val="FF0000"/>
              </a:solidFill>
            </a:endParaRPr>
          </a:p>
        </p:txBody>
      </p:sp>
      <p:sp>
        <p:nvSpPr>
          <p:cNvPr id="39" name="ZoneTexte 38"/>
          <p:cNvSpPr txBox="1"/>
          <p:nvPr/>
        </p:nvSpPr>
        <p:spPr>
          <a:xfrm>
            <a:off x="8786874" y="4857760"/>
            <a:ext cx="428596" cy="400110"/>
          </a:xfrm>
          <a:prstGeom prst="rect">
            <a:avLst/>
          </a:prstGeom>
          <a:noFill/>
        </p:spPr>
        <p:txBody>
          <a:bodyPr wrap="square" rtlCol="0">
            <a:spAutoFit/>
          </a:bodyPr>
          <a:lstStyle/>
          <a:p>
            <a:r>
              <a:rPr lang="fr-FR" sz="2000" b="1" dirty="0" smtClean="0">
                <a:solidFill>
                  <a:srgbClr val="FF0000"/>
                </a:solidFill>
                <a:sym typeface="Symbol"/>
              </a:rPr>
              <a:t></a:t>
            </a:r>
            <a:endParaRPr lang="fr-FR" sz="2000" b="1" dirty="0">
              <a:solidFill>
                <a:srgbClr val="FF0000"/>
              </a:solidFill>
            </a:endParaRPr>
          </a:p>
        </p:txBody>
      </p:sp>
      <p:sp>
        <p:nvSpPr>
          <p:cNvPr id="40" name="ZoneTexte 39"/>
          <p:cNvSpPr txBox="1"/>
          <p:nvPr/>
        </p:nvSpPr>
        <p:spPr>
          <a:xfrm>
            <a:off x="357158" y="3357562"/>
            <a:ext cx="8501122" cy="369332"/>
          </a:xfrm>
          <a:prstGeom prst="rect">
            <a:avLst/>
          </a:prstGeom>
          <a:noFill/>
        </p:spPr>
        <p:txBody>
          <a:bodyPr wrap="square" rtlCol="0">
            <a:spAutoFit/>
          </a:bodyPr>
          <a:lstStyle/>
          <a:p>
            <a:r>
              <a:rPr lang="fr-FR" b="1" dirty="0" smtClean="0">
                <a:solidFill>
                  <a:srgbClr val="C00000"/>
                </a:solidFill>
              </a:rPr>
              <a:t>Bandes spectrales:</a:t>
            </a:r>
            <a:endParaRPr lang="fr-FR" b="1" dirty="0">
              <a:solidFill>
                <a:srgbClr val="C00000"/>
              </a:solidFill>
            </a:endParaRPr>
          </a:p>
        </p:txBody>
      </p:sp>
      <p:sp>
        <p:nvSpPr>
          <p:cNvPr id="41" name="ZoneTexte 40"/>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noChangeArrowheads="1"/>
          </p:cNvPicPr>
          <p:nvPr/>
        </p:nvPicPr>
        <p:blipFill>
          <a:blip r:embed="rId2"/>
          <a:srcRect/>
          <a:stretch>
            <a:fillRect/>
          </a:stretch>
        </p:blipFill>
        <p:spPr bwMode="auto">
          <a:xfrm>
            <a:off x="490538" y="1285860"/>
            <a:ext cx="8162925" cy="2847975"/>
          </a:xfrm>
          <a:prstGeom prst="rect">
            <a:avLst/>
          </a:prstGeom>
          <a:noFill/>
          <a:ln w="9525">
            <a:noFill/>
            <a:miter lim="800000"/>
            <a:headEnd/>
            <a:tailEnd/>
          </a:ln>
          <a:effectLst/>
        </p:spPr>
      </p:pic>
      <p:sp>
        <p:nvSpPr>
          <p:cNvPr id="5" name="ZoneTexte 4"/>
          <p:cNvSpPr txBox="1"/>
          <p:nvPr/>
        </p:nvSpPr>
        <p:spPr>
          <a:xfrm>
            <a:off x="0" y="926411"/>
            <a:ext cx="9144000" cy="430887"/>
          </a:xfrm>
          <a:prstGeom prst="rect">
            <a:avLst/>
          </a:prstGeom>
          <a:noFill/>
        </p:spPr>
        <p:txBody>
          <a:bodyPr wrap="square" rtlCol="0">
            <a:spAutoFit/>
          </a:bodyPr>
          <a:lstStyle/>
          <a:p>
            <a:r>
              <a:rPr lang="fr-FR" sz="2200" b="1" u="sng" dirty="0" smtClean="0">
                <a:solidFill>
                  <a:srgbClr val="002060"/>
                </a:solidFill>
                <a:latin typeface="Times New Roman" pitchFamily="18" charset="0"/>
                <a:cs typeface="Times New Roman" pitchFamily="18" charset="0"/>
              </a:rPr>
              <a:t>Exemple d’une DWT 1D (Analyse et Synthèse)  à 3 niveaux </a:t>
            </a:r>
            <a:endParaRPr lang="fr-FR" sz="2200" b="1" u="sng" dirty="0">
              <a:solidFill>
                <a:srgbClr val="002060"/>
              </a:solidFill>
              <a:latin typeface="Times New Roman" pitchFamily="18" charset="0"/>
              <a:cs typeface="Times New Roman" pitchFamily="18" charset="0"/>
            </a:endParaRPr>
          </a:p>
        </p:txBody>
      </p:sp>
      <p:sp>
        <p:nvSpPr>
          <p:cNvPr id="6" name="ZoneTexte 5"/>
          <p:cNvSpPr txBox="1"/>
          <p:nvPr/>
        </p:nvSpPr>
        <p:spPr>
          <a:xfrm>
            <a:off x="857224" y="4000505"/>
            <a:ext cx="3500462" cy="461665"/>
          </a:xfrm>
          <a:prstGeom prst="rect">
            <a:avLst/>
          </a:prstGeom>
          <a:noFill/>
        </p:spPr>
        <p:txBody>
          <a:bodyPr wrap="square" rtlCol="0">
            <a:spAutoFit/>
          </a:bodyPr>
          <a:lstStyle/>
          <a:p>
            <a:r>
              <a:rPr lang="fr-FR" sz="2400" b="1" dirty="0" smtClean="0">
                <a:solidFill>
                  <a:srgbClr val="FF0000"/>
                </a:solidFill>
                <a:latin typeface="Times New Roman" pitchFamily="18" charset="0"/>
                <a:cs typeface="Times New Roman" pitchFamily="18" charset="0"/>
              </a:rPr>
              <a:t>Décomposition: Analyse</a:t>
            </a:r>
            <a:endParaRPr lang="fr-FR" sz="2400" b="1" dirty="0">
              <a:solidFill>
                <a:srgbClr val="FF0000"/>
              </a:solidFill>
              <a:latin typeface="Times New Roman" pitchFamily="18" charset="0"/>
              <a:cs typeface="Times New Roman" pitchFamily="18" charset="0"/>
            </a:endParaRPr>
          </a:p>
        </p:txBody>
      </p:sp>
      <p:sp>
        <p:nvSpPr>
          <p:cNvPr id="7" name="Accolade ouvrante 6"/>
          <p:cNvSpPr/>
          <p:nvPr/>
        </p:nvSpPr>
        <p:spPr>
          <a:xfrm rot="16200000">
            <a:off x="2250695" y="1964091"/>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rot="16200000">
            <a:off x="6322661" y="1964092"/>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000628" y="4000505"/>
            <a:ext cx="3714776" cy="461665"/>
          </a:xfrm>
          <a:prstGeom prst="rect">
            <a:avLst/>
          </a:prstGeom>
          <a:noFill/>
        </p:spPr>
        <p:txBody>
          <a:bodyPr wrap="square" rtlCol="0">
            <a:spAutoFit/>
          </a:bodyPr>
          <a:lstStyle/>
          <a:p>
            <a:r>
              <a:rPr lang="fr-FR" sz="2400" b="1" dirty="0" smtClean="0">
                <a:solidFill>
                  <a:srgbClr val="FF0000"/>
                </a:solidFill>
                <a:latin typeface="Times New Roman" pitchFamily="18" charset="0"/>
                <a:cs typeface="Times New Roman" pitchFamily="18" charset="0"/>
              </a:rPr>
              <a:t>Reconstruction : Synthèse</a:t>
            </a:r>
            <a:endParaRPr lang="fr-FR" sz="2400" b="1" dirty="0">
              <a:solidFill>
                <a:srgbClr val="FF0000"/>
              </a:solidFill>
              <a:latin typeface="Times New Roman" pitchFamily="18" charset="0"/>
              <a:cs typeface="Times New Roman" pitchFamily="18" charset="0"/>
            </a:endParaRPr>
          </a:p>
        </p:txBody>
      </p:sp>
      <p:pic>
        <p:nvPicPr>
          <p:cNvPr id="106498" name="Picture 2"/>
          <p:cNvPicPr>
            <a:picLocks noChangeAspect="1" noChangeArrowheads="1"/>
          </p:cNvPicPr>
          <p:nvPr/>
        </p:nvPicPr>
        <p:blipFill>
          <a:blip r:embed="rId3"/>
          <a:srcRect/>
          <a:stretch>
            <a:fillRect/>
          </a:stretch>
        </p:blipFill>
        <p:spPr bwMode="auto">
          <a:xfrm>
            <a:off x="2143108" y="5072074"/>
            <a:ext cx="4929222" cy="1045957"/>
          </a:xfrm>
          <a:prstGeom prst="rect">
            <a:avLst/>
          </a:prstGeom>
          <a:noFill/>
          <a:ln w="9525">
            <a:noFill/>
            <a:miter lim="800000"/>
            <a:headEnd/>
            <a:tailEnd/>
          </a:ln>
          <a:effectLst/>
        </p:spPr>
      </p:pic>
      <p:sp>
        <p:nvSpPr>
          <p:cNvPr id="11" name="ZoneTexte 10"/>
          <p:cNvSpPr txBox="1"/>
          <p:nvPr/>
        </p:nvSpPr>
        <p:spPr>
          <a:xfrm>
            <a:off x="2214546" y="6072206"/>
            <a:ext cx="4429156" cy="400110"/>
          </a:xfrm>
          <a:prstGeom prst="rect">
            <a:avLst/>
          </a:prstGeom>
          <a:noFill/>
        </p:spPr>
        <p:txBody>
          <a:bodyPr wrap="square" rtlCol="0">
            <a:spAutoFit/>
          </a:bodyPr>
          <a:lstStyle/>
          <a:p>
            <a:r>
              <a:rPr lang="fr-FR" sz="2000" b="1" dirty="0" smtClean="0">
                <a:solidFill>
                  <a:srgbClr val="7030A0"/>
                </a:solidFill>
                <a:latin typeface="Times New Roman" pitchFamily="18" charset="0"/>
                <a:cs typeface="Times New Roman" pitchFamily="18" charset="0"/>
              </a:rPr>
              <a:t>Analyse spectrale de la décomposition </a:t>
            </a:r>
            <a:endParaRPr lang="fr-FR" sz="2000" b="1" dirty="0">
              <a:solidFill>
                <a:srgbClr val="7030A0"/>
              </a:solidFill>
              <a:latin typeface="Times New Roman" pitchFamily="18" charset="0"/>
              <a:cs typeface="Times New Roman" pitchFamily="18" charset="0"/>
            </a:endParaRPr>
          </a:p>
        </p:txBody>
      </p:sp>
      <p:sp>
        <p:nvSpPr>
          <p:cNvPr id="12" name="ZoneTexte 11"/>
          <p:cNvSpPr txBox="1"/>
          <p:nvPr/>
        </p:nvSpPr>
        <p:spPr>
          <a:xfrm>
            <a:off x="6929454" y="5774312"/>
            <a:ext cx="1500198" cy="369332"/>
          </a:xfrm>
          <a:prstGeom prst="rect">
            <a:avLst/>
          </a:prstGeom>
          <a:noFill/>
        </p:spPr>
        <p:txBody>
          <a:bodyPr wrap="square" rtlCol="0">
            <a:spAutoFit/>
          </a:bodyPr>
          <a:lstStyle/>
          <a:p>
            <a:r>
              <a:rPr lang="fr-FR" b="1" dirty="0" smtClean="0">
                <a:solidFill>
                  <a:srgbClr val="FF0000"/>
                </a:solidFill>
              </a:rPr>
              <a:t>f : fréquence</a:t>
            </a:r>
            <a:endParaRPr lang="fr-FR" b="1" dirty="0">
              <a:solidFill>
                <a:srgbClr val="FF0000"/>
              </a:solidFill>
            </a:endParaRPr>
          </a:p>
        </p:txBody>
      </p:sp>
      <p:sp>
        <p:nvSpPr>
          <p:cNvPr id="13" name="ZoneTexte 12"/>
          <p:cNvSpPr txBox="1"/>
          <p:nvPr/>
        </p:nvSpPr>
        <p:spPr>
          <a:xfrm>
            <a:off x="1928794" y="5843824"/>
            <a:ext cx="5143536" cy="369332"/>
          </a:xfrm>
          <a:prstGeom prst="rect">
            <a:avLst/>
          </a:prstGeom>
          <a:solidFill>
            <a:schemeClr val="bg1"/>
          </a:solidFill>
        </p:spPr>
        <p:txBody>
          <a:bodyPr wrap="square" rtlCol="0">
            <a:spAutoFit/>
          </a:bodyPr>
          <a:lstStyle/>
          <a:p>
            <a:r>
              <a:rPr lang="fr-FR" dirty="0" smtClean="0"/>
              <a:t>   </a:t>
            </a:r>
            <a:r>
              <a:rPr lang="fr-FR" b="1" dirty="0" smtClean="0">
                <a:solidFill>
                  <a:srgbClr val="0070C0"/>
                </a:solidFill>
              </a:rPr>
              <a:t>0      </a:t>
            </a:r>
            <a:r>
              <a:rPr lang="fr-FR" b="1" dirty="0" err="1" smtClean="0">
                <a:solidFill>
                  <a:srgbClr val="0070C0"/>
                </a:solidFill>
              </a:rPr>
              <a:t>fe</a:t>
            </a:r>
            <a:r>
              <a:rPr lang="fr-FR" b="1" dirty="0" smtClean="0">
                <a:solidFill>
                  <a:srgbClr val="0070C0"/>
                </a:solidFill>
              </a:rPr>
              <a:t>/8     </a:t>
            </a:r>
            <a:r>
              <a:rPr lang="fr-FR" b="1" dirty="0" err="1" smtClean="0">
                <a:solidFill>
                  <a:srgbClr val="0070C0"/>
                </a:solidFill>
              </a:rPr>
              <a:t>fe</a:t>
            </a:r>
            <a:r>
              <a:rPr lang="fr-FR" b="1" dirty="0" smtClean="0">
                <a:solidFill>
                  <a:srgbClr val="0070C0"/>
                </a:solidFill>
              </a:rPr>
              <a:t>/4              </a:t>
            </a:r>
            <a:r>
              <a:rPr lang="fr-FR" b="1" dirty="0" err="1" smtClean="0">
                <a:solidFill>
                  <a:srgbClr val="0070C0"/>
                </a:solidFill>
              </a:rPr>
              <a:t>fe</a:t>
            </a:r>
            <a:r>
              <a:rPr lang="fr-FR" b="1" dirty="0" smtClean="0">
                <a:solidFill>
                  <a:srgbClr val="0070C0"/>
                </a:solidFill>
              </a:rPr>
              <a:t>/4                                  </a:t>
            </a:r>
            <a:r>
              <a:rPr lang="fr-FR" b="1" dirty="0" err="1" smtClean="0">
                <a:solidFill>
                  <a:srgbClr val="0070C0"/>
                </a:solidFill>
              </a:rPr>
              <a:t>fe</a:t>
            </a:r>
            <a:r>
              <a:rPr lang="fr-FR" b="1" dirty="0" smtClean="0">
                <a:solidFill>
                  <a:srgbClr val="0070C0"/>
                </a:solidFill>
              </a:rPr>
              <a:t>/2</a:t>
            </a:r>
            <a:endParaRPr lang="fr-FR" b="1" dirty="0">
              <a:solidFill>
                <a:srgbClr val="0070C0"/>
              </a:solidFill>
            </a:endParaRPr>
          </a:p>
        </p:txBody>
      </p:sp>
      <p:sp>
        <p:nvSpPr>
          <p:cNvPr id="14" name="ZoneTexte 13"/>
          <p:cNvSpPr txBox="1"/>
          <p:nvPr/>
        </p:nvSpPr>
        <p:spPr>
          <a:xfrm>
            <a:off x="0" y="4929198"/>
            <a:ext cx="2285984" cy="338554"/>
          </a:xfrm>
          <a:prstGeom prst="rect">
            <a:avLst/>
          </a:prstGeom>
          <a:noFill/>
        </p:spPr>
        <p:txBody>
          <a:bodyPr wrap="square" rtlCol="0">
            <a:spAutoFit/>
          </a:bodyPr>
          <a:lstStyle/>
          <a:p>
            <a:r>
              <a:rPr lang="fr-FR" sz="1600" b="1" dirty="0" smtClean="0">
                <a:solidFill>
                  <a:srgbClr val="7030A0"/>
                </a:solidFill>
                <a:latin typeface="Times New Roman" pitchFamily="18" charset="0"/>
                <a:cs typeface="Times New Roman" pitchFamily="18" charset="0"/>
              </a:rPr>
              <a:t>Bande Approximation</a:t>
            </a:r>
            <a:endParaRPr lang="fr-FR" sz="1600" b="1" dirty="0">
              <a:solidFill>
                <a:srgbClr val="7030A0"/>
              </a:solidFill>
              <a:latin typeface="Times New Roman" pitchFamily="18" charset="0"/>
              <a:cs typeface="Times New Roman" pitchFamily="18" charset="0"/>
            </a:endParaRPr>
          </a:p>
        </p:txBody>
      </p:sp>
      <p:sp>
        <p:nvSpPr>
          <p:cNvPr id="15" name="ZoneTexte 14"/>
          <p:cNvSpPr txBox="1"/>
          <p:nvPr/>
        </p:nvSpPr>
        <p:spPr>
          <a:xfrm>
            <a:off x="2357422"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3</a:t>
            </a:r>
            <a:endParaRPr lang="fr-FR" b="1" dirty="0">
              <a:solidFill>
                <a:srgbClr val="7030A0"/>
              </a:solidFill>
              <a:latin typeface="Times New Roman" pitchFamily="18" charset="0"/>
              <a:cs typeface="Times New Roman" pitchFamily="18" charset="0"/>
            </a:endParaRPr>
          </a:p>
        </p:txBody>
      </p:sp>
      <p:sp>
        <p:nvSpPr>
          <p:cNvPr id="16" name="ZoneTexte 15"/>
          <p:cNvSpPr txBox="1"/>
          <p:nvPr/>
        </p:nvSpPr>
        <p:spPr>
          <a:xfrm>
            <a:off x="4000496"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2</a:t>
            </a:r>
            <a:endParaRPr lang="fr-FR" b="1" dirty="0">
              <a:solidFill>
                <a:srgbClr val="7030A0"/>
              </a:solidFill>
              <a:latin typeface="Times New Roman" pitchFamily="18" charset="0"/>
              <a:cs typeface="Times New Roman" pitchFamily="18" charset="0"/>
            </a:endParaRPr>
          </a:p>
        </p:txBody>
      </p:sp>
      <p:sp>
        <p:nvSpPr>
          <p:cNvPr id="17" name="ZoneTexte 16"/>
          <p:cNvSpPr txBox="1"/>
          <p:nvPr/>
        </p:nvSpPr>
        <p:spPr>
          <a:xfrm>
            <a:off x="5643570" y="4929198"/>
            <a:ext cx="1714512" cy="369332"/>
          </a:xfrm>
          <a:prstGeom prst="rect">
            <a:avLst/>
          </a:prstGeom>
          <a:noFill/>
        </p:spPr>
        <p:txBody>
          <a:bodyPr wrap="square" rtlCol="0">
            <a:spAutoFit/>
          </a:bodyPr>
          <a:lstStyle/>
          <a:p>
            <a:r>
              <a:rPr lang="fr-FR" b="1" dirty="0" smtClean="0">
                <a:solidFill>
                  <a:srgbClr val="7030A0"/>
                </a:solidFill>
                <a:latin typeface="Times New Roman" pitchFamily="18" charset="0"/>
                <a:cs typeface="Times New Roman" pitchFamily="18" charset="0"/>
              </a:rPr>
              <a:t>Bande détail 1</a:t>
            </a:r>
            <a:endParaRPr lang="fr-FR" b="1" dirty="0">
              <a:solidFill>
                <a:srgbClr val="7030A0"/>
              </a:solidFill>
              <a:latin typeface="Times New Roman" pitchFamily="18" charset="0"/>
              <a:cs typeface="Times New Roman" pitchFamily="18" charset="0"/>
            </a:endParaRPr>
          </a:p>
        </p:txBody>
      </p:sp>
      <p:cxnSp>
        <p:nvCxnSpPr>
          <p:cNvPr id="19" name="Connecteur droit avec flèche 18"/>
          <p:cNvCxnSpPr>
            <a:stCxn id="14" idx="2"/>
          </p:cNvCxnSpPr>
          <p:nvPr/>
        </p:nvCxnSpPr>
        <p:spPr>
          <a:xfrm rot="16200000" flipH="1">
            <a:off x="1598013" y="4812731"/>
            <a:ext cx="304388" cy="1214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2857488" y="5429264"/>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flipV="1">
            <a:off x="4000496" y="5214950"/>
            <a:ext cx="571504" cy="357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0800000" flipV="1">
            <a:off x="5643570" y="5214950"/>
            <a:ext cx="571504"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24" name="Espace réservé du numéro de diapositive 23"/>
          <p:cNvSpPr>
            <a:spLocks noGrp="1"/>
          </p:cNvSpPr>
          <p:nvPr>
            <p:ph type="sldNum" sz="quarter" idx="12"/>
          </p:nvPr>
        </p:nvSpPr>
        <p:spPr/>
        <p:txBody>
          <a:bodyPr/>
          <a:lstStyle/>
          <a:p>
            <a:fld id="{2D849293-9FFB-455D-8E04-D5321DD3C202}" type="slidenum">
              <a:rPr lang="fr-FR" smtClean="0"/>
              <a:pPr/>
              <a:t>41</a:t>
            </a:fld>
            <a:endParaRPr lang="fr-FR"/>
          </a:p>
        </p:txBody>
      </p:sp>
      <p:sp>
        <p:nvSpPr>
          <p:cNvPr id="27" name="ZoneTexte 26"/>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MULTIRESOLUTION</a:t>
            </a:r>
            <a:endParaRPr lang="fr-FR" sz="2400" b="1" dirty="0">
              <a:solidFill>
                <a:srgbClr val="002060"/>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785786" y="857233"/>
            <a:ext cx="7572428" cy="1785950"/>
          </a:xfrm>
          <a:prstGeom prst="rect">
            <a:avLst/>
          </a:prstGeom>
          <a:noFill/>
        </p:spPr>
      </p:pic>
      <p:sp>
        <p:nvSpPr>
          <p:cNvPr id="24" name="ZoneTexte 23"/>
          <p:cNvSpPr txBox="1"/>
          <p:nvPr/>
        </p:nvSpPr>
        <p:spPr>
          <a:xfrm>
            <a:off x="2357422" y="642918"/>
            <a:ext cx="1928826" cy="369332"/>
          </a:xfrm>
          <a:prstGeom prst="rect">
            <a:avLst/>
          </a:prstGeom>
          <a:noFill/>
        </p:spPr>
        <p:txBody>
          <a:bodyPr wrap="square" rtlCol="0">
            <a:spAutoFit/>
          </a:bodyPr>
          <a:lstStyle/>
          <a:p>
            <a:r>
              <a:rPr lang="fr-FR" b="1" dirty="0" smtClean="0">
                <a:solidFill>
                  <a:srgbClr val="0070C0"/>
                </a:solidFill>
              </a:rPr>
              <a:t>Détail de niveau1</a:t>
            </a:r>
            <a:endParaRPr lang="fr-FR" b="1" dirty="0">
              <a:solidFill>
                <a:srgbClr val="0070C0"/>
              </a:solidFill>
            </a:endParaRPr>
          </a:p>
        </p:txBody>
      </p:sp>
      <p:sp>
        <p:nvSpPr>
          <p:cNvPr id="25" name="ZoneTexte 24"/>
          <p:cNvSpPr txBox="1"/>
          <p:nvPr/>
        </p:nvSpPr>
        <p:spPr>
          <a:xfrm>
            <a:off x="3643306" y="1273718"/>
            <a:ext cx="1928826" cy="369332"/>
          </a:xfrm>
          <a:prstGeom prst="rect">
            <a:avLst/>
          </a:prstGeom>
          <a:noFill/>
        </p:spPr>
        <p:txBody>
          <a:bodyPr wrap="square" rtlCol="0">
            <a:spAutoFit/>
          </a:bodyPr>
          <a:lstStyle/>
          <a:p>
            <a:r>
              <a:rPr lang="fr-FR" b="1" dirty="0" smtClean="0">
                <a:solidFill>
                  <a:srgbClr val="0070C0"/>
                </a:solidFill>
              </a:rPr>
              <a:t>Détail de niveau2</a:t>
            </a:r>
            <a:endParaRPr lang="fr-FR" b="1" dirty="0">
              <a:solidFill>
                <a:srgbClr val="0070C0"/>
              </a:solidFill>
            </a:endParaRPr>
          </a:p>
        </p:txBody>
      </p:sp>
      <p:sp>
        <p:nvSpPr>
          <p:cNvPr id="26" name="ZoneTexte 25"/>
          <p:cNvSpPr txBox="1"/>
          <p:nvPr/>
        </p:nvSpPr>
        <p:spPr>
          <a:xfrm>
            <a:off x="3643306" y="2071678"/>
            <a:ext cx="1928826" cy="369332"/>
          </a:xfrm>
          <a:prstGeom prst="rect">
            <a:avLst/>
          </a:prstGeom>
          <a:noFill/>
        </p:spPr>
        <p:txBody>
          <a:bodyPr wrap="square" rtlCol="0">
            <a:spAutoFit/>
          </a:bodyPr>
          <a:lstStyle/>
          <a:p>
            <a:r>
              <a:rPr lang="fr-FR" b="1" dirty="0" smtClean="0">
                <a:solidFill>
                  <a:srgbClr val="FF0000"/>
                </a:solidFill>
              </a:rPr>
              <a:t>Approximation</a:t>
            </a:r>
            <a:endParaRPr lang="fr-FR" b="1" dirty="0">
              <a:solidFill>
                <a:srgbClr val="FF0000"/>
              </a:solidFill>
            </a:endParaRPr>
          </a:p>
        </p:txBody>
      </p:sp>
      <p:sp>
        <p:nvSpPr>
          <p:cNvPr id="27" name="Accolade ouvrante 26"/>
          <p:cNvSpPr/>
          <p:nvPr/>
        </p:nvSpPr>
        <p:spPr>
          <a:xfrm rot="16200000">
            <a:off x="2172542" y="1228291"/>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ccolade ouvrante 27"/>
          <p:cNvSpPr/>
          <p:nvPr/>
        </p:nvSpPr>
        <p:spPr>
          <a:xfrm rot="16200000">
            <a:off x="6315946" y="1213125"/>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0" y="2814576"/>
            <a:ext cx="4929190" cy="400110"/>
          </a:xfrm>
          <a:prstGeom prst="rect">
            <a:avLst/>
          </a:prstGeom>
          <a:noFill/>
        </p:spPr>
        <p:txBody>
          <a:bodyPr wrap="square" rtlCol="0">
            <a:spAutoFit/>
          </a:bodyPr>
          <a:lstStyle/>
          <a:p>
            <a:pPr algn="ctr"/>
            <a:r>
              <a:rPr lang="fr-FR" sz="2000" b="1" dirty="0" smtClean="0">
                <a:solidFill>
                  <a:srgbClr val="FF0000"/>
                </a:solidFill>
                <a:latin typeface="Times New Roman" pitchFamily="18" charset="0"/>
                <a:cs typeface="Times New Roman" pitchFamily="18" charset="0"/>
              </a:rPr>
              <a:t>Décomposition ou analyse</a:t>
            </a:r>
            <a:endParaRPr lang="fr-FR" sz="2000" b="1" dirty="0">
              <a:solidFill>
                <a:srgbClr val="FF0000"/>
              </a:solidFill>
              <a:latin typeface="Times New Roman" pitchFamily="18" charset="0"/>
              <a:cs typeface="Times New Roman" pitchFamily="18" charset="0"/>
            </a:endParaRPr>
          </a:p>
        </p:txBody>
      </p:sp>
      <p:sp>
        <p:nvSpPr>
          <p:cNvPr id="30" name="ZoneTexte 29"/>
          <p:cNvSpPr txBox="1"/>
          <p:nvPr/>
        </p:nvSpPr>
        <p:spPr>
          <a:xfrm>
            <a:off x="4929190" y="2857496"/>
            <a:ext cx="4214810" cy="400110"/>
          </a:xfrm>
          <a:prstGeom prst="rect">
            <a:avLst/>
          </a:prstGeom>
          <a:noFill/>
        </p:spPr>
        <p:txBody>
          <a:bodyPr wrap="square" rtlCol="0">
            <a:spAutoFit/>
          </a:bodyPr>
          <a:lstStyle/>
          <a:p>
            <a:r>
              <a:rPr lang="fr-FR" sz="2000" b="1" dirty="0" smtClean="0">
                <a:solidFill>
                  <a:srgbClr val="FF0000"/>
                </a:solidFill>
                <a:latin typeface="Times New Roman" pitchFamily="18" charset="0"/>
                <a:cs typeface="Times New Roman" pitchFamily="18" charset="0"/>
              </a:rPr>
              <a:t>Reconstruction ou synthèse</a:t>
            </a:r>
            <a:endParaRPr lang="fr-FR" sz="2000" b="1" dirty="0">
              <a:solidFill>
                <a:srgbClr val="FF0000"/>
              </a:solidFill>
              <a:latin typeface="Times New Roman" pitchFamily="18" charset="0"/>
              <a:cs typeface="Times New Roman" pitchFamily="18" charset="0"/>
            </a:endParaRPr>
          </a:p>
        </p:txBody>
      </p:sp>
      <p:sp>
        <p:nvSpPr>
          <p:cNvPr id="31" name="ZoneTexte 30"/>
          <p:cNvSpPr txBox="1"/>
          <p:nvPr/>
        </p:nvSpPr>
        <p:spPr>
          <a:xfrm>
            <a:off x="0" y="1097805"/>
            <a:ext cx="1285852" cy="830997"/>
          </a:xfrm>
          <a:prstGeom prst="rect">
            <a:avLst/>
          </a:prstGeom>
          <a:noFill/>
        </p:spPr>
        <p:txBody>
          <a:bodyPr wrap="square" rtlCol="0">
            <a:spAutoFit/>
          </a:bodyPr>
          <a:lstStyle/>
          <a:p>
            <a:r>
              <a:rPr lang="fr-FR" sz="2400" b="1" dirty="0" smtClean="0">
                <a:solidFill>
                  <a:srgbClr val="00B050"/>
                </a:solidFill>
              </a:rPr>
              <a:t>Signal original</a:t>
            </a:r>
          </a:p>
        </p:txBody>
      </p:sp>
      <p:sp>
        <p:nvSpPr>
          <p:cNvPr id="32" name="ZoneTexte 31"/>
          <p:cNvSpPr txBox="1"/>
          <p:nvPr/>
        </p:nvSpPr>
        <p:spPr>
          <a:xfrm>
            <a:off x="7929586" y="1496785"/>
            <a:ext cx="1285852" cy="646331"/>
          </a:xfrm>
          <a:prstGeom prst="rect">
            <a:avLst/>
          </a:prstGeom>
          <a:noFill/>
        </p:spPr>
        <p:txBody>
          <a:bodyPr wrap="square" rtlCol="0">
            <a:spAutoFit/>
          </a:bodyPr>
          <a:lstStyle/>
          <a:p>
            <a:r>
              <a:rPr lang="fr-FR" b="1" dirty="0" smtClean="0">
                <a:solidFill>
                  <a:srgbClr val="00B050"/>
                </a:solidFill>
              </a:rPr>
              <a:t>Signal Reconstruit</a:t>
            </a:r>
            <a:endParaRPr lang="fr-FR" b="1" dirty="0">
              <a:solidFill>
                <a:srgbClr val="00B050"/>
              </a:solidFill>
            </a:endParaRPr>
          </a:p>
        </p:txBody>
      </p:sp>
      <p:graphicFrame>
        <p:nvGraphicFramePr>
          <p:cNvPr id="63490" name="Object 2"/>
          <p:cNvGraphicFramePr>
            <a:graphicFrameLocks noChangeAspect="1"/>
          </p:cNvGraphicFramePr>
          <p:nvPr/>
        </p:nvGraphicFramePr>
        <p:xfrm>
          <a:off x="285777" y="3929066"/>
          <a:ext cx="3571875" cy="581025"/>
        </p:xfrm>
        <a:graphic>
          <a:graphicData uri="http://schemas.openxmlformats.org/presentationml/2006/ole">
            <p:oleObj spid="_x0000_s141314" name="Équation" r:id="rId4" imgW="1524000" imgH="254000" progId="Equation.3">
              <p:embed/>
            </p:oleObj>
          </a:graphicData>
        </a:graphic>
      </p:graphicFrame>
      <p:graphicFrame>
        <p:nvGraphicFramePr>
          <p:cNvPr id="63491" name="Object 3"/>
          <p:cNvGraphicFramePr>
            <a:graphicFrameLocks noChangeAspect="1"/>
          </p:cNvGraphicFramePr>
          <p:nvPr/>
        </p:nvGraphicFramePr>
        <p:xfrm>
          <a:off x="4786339" y="3929066"/>
          <a:ext cx="3643313" cy="623888"/>
        </p:xfrm>
        <a:graphic>
          <a:graphicData uri="http://schemas.openxmlformats.org/presentationml/2006/ole">
            <p:oleObj spid="_x0000_s141315" name="Équation" r:id="rId5" imgW="1435100" imgH="254000" progId="Equation.3">
              <p:embed/>
            </p:oleObj>
          </a:graphicData>
        </a:graphic>
      </p:graphicFrame>
      <p:sp>
        <p:nvSpPr>
          <p:cNvPr id="34" name="ZoneTexte 33"/>
          <p:cNvSpPr txBox="1"/>
          <p:nvPr/>
        </p:nvSpPr>
        <p:spPr>
          <a:xfrm>
            <a:off x="0" y="3214686"/>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Les réponses </a:t>
            </a:r>
            <a:r>
              <a:rPr lang="fr-FR" sz="2000" dirty="0" err="1">
                <a:solidFill>
                  <a:srgbClr val="002060"/>
                </a:solidFill>
                <a:latin typeface="Times New Roman" pitchFamily="18" charset="0"/>
                <a:cs typeface="Times New Roman" pitchFamily="18" charset="0"/>
              </a:rPr>
              <a:t>impulsionnelles</a:t>
            </a:r>
            <a:r>
              <a:rPr lang="fr-FR" sz="2000" dirty="0">
                <a:solidFill>
                  <a:srgbClr val="002060"/>
                </a:solidFill>
                <a:latin typeface="Times New Roman" pitchFamily="18" charset="0"/>
                <a:cs typeface="Times New Roman" pitchFamily="18" charset="0"/>
              </a:rPr>
              <a:t> des paires des filtres d’analyse </a:t>
            </a:r>
            <a:r>
              <a:rPr lang="fr-FR" sz="2000" dirty="0" smtClean="0">
                <a:solidFill>
                  <a:srgbClr val="002060"/>
                </a:solidFill>
                <a:latin typeface="Times New Roman" pitchFamily="18" charset="0"/>
                <a:cs typeface="Times New Roman" pitchFamily="18" charset="0"/>
              </a:rPr>
              <a:t>(décomposition) et </a:t>
            </a:r>
            <a:r>
              <a:rPr lang="fr-FR" sz="2000" dirty="0">
                <a:solidFill>
                  <a:srgbClr val="002060"/>
                </a:solidFill>
                <a:latin typeface="Times New Roman" pitchFamily="18" charset="0"/>
                <a:cs typeface="Times New Roman" pitchFamily="18" charset="0"/>
              </a:rPr>
              <a:t>de synthèse </a:t>
            </a:r>
            <a:r>
              <a:rPr lang="fr-FR" sz="2000" dirty="0" smtClean="0">
                <a:solidFill>
                  <a:srgbClr val="002060"/>
                </a:solidFill>
                <a:latin typeface="Times New Roman" pitchFamily="18" charset="0"/>
                <a:cs typeface="Times New Roman" pitchFamily="18" charset="0"/>
              </a:rPr>
              <a:t>(reconstruction) sont </a:t>
            </a:r>
            <a:r>
              <a:rPr lang="fr-FR" sz="2000" dirty="0">
                <a:solidFill>
                  <a:srgbClr val="002060"/>
                </a:solidFill>
                <a:latin typeface="Times New Roman" pitchFamily="18" charset="0"/>
                <a:cs typeface="Times New Roman" pitchFamily="18" charset="0"/>
              </a:rPr>
              <a:t>reliées par les relations suivantes :</a:t>
            </a:r>
          </a:p>
        </p:txBody>
      </p:sp>
      <p:sp>
        <p:nvSpPr>
          <p:cNvPr id="35" name="ZoneTexte 34"/>
          <p:cNvSpPr txBox="1"/>
          <p:nvPr/>
        </p:nvSpPr>
        <p:spPr>
          <a:xfrm>
            <a:off x="0" y="4572008"/>
            <a:ext cx="9144000" cy="2246769"/>
          </a:xfrm>
          <a:prstGeom prst="rect">
            <a:avLst/>
          </a:prstGeom>
          <a:noFill/>
        </p:spPr>
        <p:txBody>
          <a:bodyPr wrap="square" rtlCol="0">
            <a:spAutoFit/>
          </a:bodyPr>
          <a:lstStyle/>
          <a:p>
            <a:pPr algn="just"/>
            <a:r>
              <a:rPr lang="fr-FR" sz="2000" dirty="0" smtClean="0">
                <a:solidFill>
                  <a:srgbClr val="0070C0"/>
                </a:solidFill>
                <a:latin typeface="Times New Roman" pitchFamily="18" charset="0"/>
                <a:cs typeface="Times New Roman" pitchFamily="18" charset="0"/>
              </a:rPr>
              <a:t>Une transformée en ondelette discrète est caractérisée aussi par le nombre de niveaux de décomposition que l’on note par exemple m. On obtiendra alors pour un n niveaux de décompositions:</a:t>
            </a: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Une approximation  (les basses fréquences) composée de N/2</a:t>
            </a:r>
            <a:r>
              <a:rPr lang="fr-FR" sz="2000" baseline="30000" dirty="0" smtClean="0">
                <a:solidFill>
                  <a:srgbClr val="7030A0"/>
                </a:solidFill>
                <a:latin typeface="Times New Roman" pitchFamily="18" charset="0"/>
                <a:cs typeface="Times New Roman" pitchFamily="18" charset="0"/>
              </a:rPr>
              <a:t>m</a:t>
            </a:r>
            <a:r>
              <a:rPr lang="fr-FR" sz="2000" dirty="0" smtClean="0">
                <a:solidFill>
                  <a:srgbClr val="7030A0"/>
                </a:solidFill>
                <a:latin typeface="Times New Roman" pitchFamily="18" charset="0"/>
                <a:cs typeface="Times New Roman" pitchFamily="18" charset="0"/>
              </a:rPr>
              <a:t> échantillons (où N est le nombre d’échantillons du signal original</a:t>
            </a:r>
          </a:p>
          <a:p>
            <a:pPr algn="just">
              <a:buFont typeface="Wingdings" pitchFamily="2" charset="2"/>
              <a:buChar char="q"/>
            </a:pPr>
            <a:r>
              <a:rPr lang="fr-FR" sz="2000" dirty="0" smtClean="0">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m détails (les hautes fréquences à des niveaux différents) composés respectivement de N/2, N/4, N/8 …., N/2</a:t>
            </a:r>
            <a:r>
              <a:rPr lang="fr-FR" sz="2000" baseline="30000" dirty="0" smtClean="0">
                <a:solidFill>
                  <a:srgbClr val="00B050"/>
                </a:solidFill>
                <a:latin typeface="Times New Roman" pitchFamily="18" charset="0"/>
                <a:cs typeface="Times New Roman" pitchFamily="18" charset="0"/>
              </a:rPr>
              <a:t>m</a:t>
            </a:r>
            <a:r>
              <a:rPr lang="fr-FR" sz="2000" dirty="0" smtClean="0">
                <a:solidFill>
                  <a:srgbClr val="00B050"/>
                </a:solidFill>
                <a:latin typeface="Times New Roman" pitchFamily="18" charset="0"/>
                <a:cs typeface="Times New Roman" pitchFamily="18" charset="0"/>
              </a:rPr>
              <a:t> échantillons </a:t>
            </a:r>
            <a:endParaRPr lang="fr-FR" sz="2000" dirty="0">
              <a:solidFill>
                <a:srgbClr val="00B050"/>
              </a:solidFill>
              <a:latin typeface="Times New Roman" pitchFamily="18" charset="0"/>
              <a:cs typeface="Times New Roman" pitchFamily="18" charset="0"/>
            </a:endParaRPr>
          </a:p>
        </p:txBody>
      </p:sp>
      <p:sp>
        <p:nvSpPr>
          <p:cNvPr id="37" name="ZoneTexte 36"/>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8" name="Espace réservé du numéro de diapositive 37"/>
          <p:cNvSpPr>
            <a:spLocks noGrp="1"/>
          </p:cNvSpPr>
          <p:nvPr>
            <p:ph type="sldNum" sz="quarter" idx="12"/>
          </p:nvPr>
        </p:nvSpPr>
        <p:spPr/>
        <p:txBody>
          <a:bodyPr/>
          <a:lstStyle/>
          <a:p>
            <a:fld id="{2D849293-9FFB-455D-8E04-D5321DD3C202}" type="slidenum">
              <a:rPr lang="fr-FR" smtClean="0"/>
              <a:pPr/>
              <a:t>42</a:t>
            </a:fld>
            <a:endParaRPr lang="fr-F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43</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Ondelettes orthogonales et </a:t>
            </a:r>
            <a:r>
              <a:rPr lang="fr-FR" sz="2400" b="1" dirty="0" err="1" smtClean="0">
                <a:solidFill>
                  <a:srgbClr val="002060"/>
                </a:solidFill>
                <a:latin typeface="Times New Roman" pitchFamily="18" charset="0"/>
                <a:cs typeface="Times New Roman" pitchFamily="18" charset="0"/>
              </a:rPr>
              <a:t>biorthogonales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1285860"/>
            <a:ext cx="9144000" cy="4832092"/>
          </a:xfrm>
          <a:prstGeom prst="rect">
            <a:avLst/>
          </a:prstGeom>
          <a:noFill/>
        </p:spPr>
        <p:txBody>
          <a:bodyPr wrap="square" rtlCol="0">
            <a:spAutoFit/>
          </a:bodyPr>
          <a:lstStyle/>
          <a:p>
            <a:pPr algn="just"/>
            <a:r>
              <a:rPr lang="vi-VN" sz="2200" dirty="0" smtClean="0">
                <a:solidFill>
                  <a:srgbClr val="0070C0"/>
                </a:solidFill>
                <a:latin typeface="+mj-lt"/>
              </a:rPr>
              <a:t>Dans la </a:t>
            </a:r>
            <a:r>
              <a:rPr lang="vi-VN" sz="2200" dirty="0" smtClean="0">
                <a:solidFill>
                  <a:srgbClr val="0070C0"/>
                </a:solidFill>
                <a:latin typeface="+mj-lt"/>
              </a:rPr>
              <a:t>transform</a:t>
            </a:r>
            <a:r>
              <a:rPr lang="fr-FR" sz="2200" dirty="0" smtClean="0">
                <a:solidFill>
                  <a:srgbClr val="0070C0"/>
                </a:solidFill>
                <a:latin typeface="+mj-lt"/>
              </a:rPr>
              <a:t>é</a:t>
            </a:r>
            <a:r>
              <a:rPr lang="vi-VN" sz="2200" dirty="0" smtClean="0">
                <a:solidFill>
                  <a:srgbClr val="0070C0"/>
                </a:solidFill>
                <a:latin typeface="+mj-lt"/>
              </a:rPr>
              <a:t>e </a:t>
            </a:r>
            <a:r>
              <a:rPr lang="vi-VN" sz="2200" dirty="0" smtClean="0">
                <a:solidFill>
                  <a:srgbClr val="0070C0"/>
                </a:solidFill>
                <a:latin typeface="+mj-lt"/>
              </a:rPr>
              <a:t>en ondelettes orthogonales, on utilise le </a:t>
            </a:r>
            <a:r>
              <a:rPr lang="vi-VN" sz="2200" dirty="0" smtClean="0">
                <a:solidFill>
                  <a:srgbClr val="0070C0"/>
                </a:solidFill>
                <a:latin typeface="+mj-lt"/>
              </a:rPr>
              <a:t>m</a:t>
            </a:r>
            <a:r>
              <a:rPr lang="fr-FR" sz="2200" dirty="0" smtClean="0">
                <a:solidFill>
                  <a:srgbClr val="0070C0"/>
                </a:solidFill>
                <a:latin typeface="+mj-lt"/>
              </a:rPr>
              <a:t>ê</a:t>
            </a:r>
            <a:r>
              <a:rPr lang="vi-VN" sz="2200" dirty="0" smtClean="0">
                <a:solidFill>
                  <a:srgbClr val="0070C0"/>
                </a:solidFill>
                <a:latin typeface="+mj-lt"/>
              </a:rPr>
              <a:t>me filtre</a:t>
            </a:r>
            <a:r>
              <a:rPr lang="fr-FR" sz="2200" dirty="0" smtClean="0">
                <a:solidFill>
                  <a:srgbClr val="0070C0"/>
                </a:solidFill>
                <a:latin typeface="+mj-lt"/>
              </a:rPr>
              <a:t> (</a:t>
            </a:r>
            <a:r>
              <a:rPr lang="vi-VN" sz="2200" dirty="0" smtClean="0">
                <a:solidFill>
                  <a:srgbClr val="0070C0"/>
                </a:solidFill>
                <a:latin typeface="+mj-lt"/>
              </a:rPr>
              <a:t>m</a:t>
            </a:r>
            <a:r>
              <a:rPr lang="fr-FR" sz="2200" dirty="0" smtClean="0">
                <a:solidFill>
                  <a:srgbClr val="0070C0"/>
                </a:solidFill>
                <a:latin typeface="+mj-lt"/>
              </a:rPr>
              <a:t>ê</a:t>
            </a:r>
            <a:r>
              <a:rPr lang="vi-VN" sz="2200" dirty="0" smtClean="0">
                <a:solidFill>
                  <a:srgbClr val="0070C0"/>
                </a:solidFill>
                <a:latin typeface="+mj-lt"/>
              </a:rPr>
              <a:t>mes</a:t>
            </a:r>
            <a:r>
              <a:rPr lang="fr-FR" sz="2200" dirty="0" smtClean="0">
                <a:solidFill>
                  <a:srgbClr val="0070C0"/>
                </a:solidFill>
                <a:latin typeface="+mj-lt"/>
              </a:rPr>
              <a:t> </a:t>
            </a:r>
            <a:r>
              <a:rPr lang="vi-VN" sz="2200" dirty="0" smtClean="0">
                <a:solidFill>
                  <a:srgbClr val="0070C0"/>
                </a:solidFill>
                <a:latin typeface="+mj-lt"/>
              </a:rPr>
              <a:t>ondelettes</a:t>
            </a:r>
            <a:r>
              <a:rPr lang="fr-FR" sz="2200" dirty="0" smtClean="0">
                <a:solidFill>
                  <a:srgbClr val="0070C0"/>
                </a:solidFill>
                <a:latin typeface="+mj-lt"/>
              </a:rPr>
              <a:t>)</a:t>
            </a:r>
            <a:r>
              <a:rPr lang="vi-VN" sz="2200" dirty="0" smtClean="0">
                <a:solidFill>
                  <a:srgbClr val="0070C0"/>
                </a:solidFill>
                <a:latin typeface="+mj-lt"/>
              </a:rPr>
              <a:t> </a:t>
            </a:r>
            <a:r>
              <a:rPr lang="vi-VN" sz="2200" dirty="0" smtClean="0">
                <a:solidFill>
                  <a:srgbClr val="0070C0"/>
                </a:solidFill>
                <a:latin typeface="+mj-lt"/>
              </a:rPr>
              <a:t>pour l’analyse et la </a:t>
            </a:r>
            <a:r>
              <a:rPr lang="vi-VN" sz="2200" dirty="0" smtClean="0">
                <a:solidFill>
                  <a:srgbClr val="0070C0"/>
                </a:solidFill>
                <a:latin typeface="+mj-lt"/>
              </a:rPr>
              <a:t>synth</a:t>
            </a:r>
            <a:r>
              <a:rPr lang="fr-FR" sz="2200" dirty="0" smtClean="0">
                <a:solidFill>
                  <a:srgbClr val="0070C0"/>
                </a:solidFill>
                <a:latin typeface="+mj-lt"/>
              </a:rPr>
              <a:t>è</a:t>
            </a:r>
            <a:r>
              <a:rPr lang="vi-VN" sz="2200" dirty="0" smtClean="0">
                <a:solidFill>
                  <a:srgbClr val="0070C0"/>
                </a:solidFill>
                <a:latin typeface="+mj-lt"/>
              </a:rPr>
              <a:t>se</a:t>
            </a:r>
            <a:r>
              <a:rPr lang="vi-VN" sz="2200" dirty="0" smtClean="0">
                <a:solidFill>
                  <a:srgbClr val="0070C0"/>
                </a:solidFill>
                <a:latin typeface="+mj-lt"/>
              </a:rPr>
              <a:t>. </a:t>
            </a:r>
            <a:endParaRPr lang="fr-FR" sz="2200" dirty="0" smtClean="0">
              <a:solidFill>
                <a:srgbClr val="0070C0"/>
              </a:solidFill>
              <a:latin typeface="+mj-lt"/>
            </a:endParaRPr>
          </a:p>
          <a:p>
            <a:pPr algn="just"/>
            <a:endParaRPr lang="fr-FR" sz="2200" dirty="0" smtClean="0">
              <a:latin typeface="+mj-lt"/>
            </a:endParaRPr>
          </a:p>
          <a:p>
            <a:pPr algn="just"/>
            <a:r>
              <a:rPr lang="vi-VN" sz="2200" dirty="0" smtClean="0">
                <a:solidFill>
                  <a:schemeClr val="accent6">
                    <a:lumMod val="50000"/>
                  </a:schemeClr>
                </a:solidFill>
                <a:latin typeface="+mj-lt"/>
              </a:rPr>
              <a:t>Une </a:t>
            </a:r>
            <a:r>
              <a:rPr lang="vi-VN" sz="2200" dirty="0" smtClean="0">
                <a:solidFill>
                  <a:schemeClr val="accent6">
                    <a:lumMod val="50000"/>
                  </a:schemeClr>
                </a:solidFill>
                <a:latin typeface="+mj-lt"/>
              </a:rPr>
              <a:t>ondelette </a:t>
            </a:r>
            <a:r>
              <a:rPr lang="vi-VN" sz="2200" dirty="0" smtClean="0">
                <a:solidFill>
                  <a:schemeClr val="accent6">
                    <a:lumMod val="50000"/>
                  </a:schemeClr>
                </a:solidFill>
                <a:latin typeface="+mj-lt"/>
              </a:rPr>
              <a:t>m</a:t>
            </a:r>
            <a:r>
              <a:rPr lang="fr-FR" sz="2200" dirty="0" smtClean="0">
                <a:solidFill>
                  <a:schemeClr val="accent6">
                    <a:lumMod val="50000"/>
                  </a:schemeClr>
                </a:solidFill>
                <a:latin typeface="+mj-lt"/>
              </a:rPr>
              <a:t>è</a:t>
            </a:r>
            <a:r>
              <a:rPr lang="vi-VN" sz="2200" dirty="0" smtClean="0">
                <a:solidFill>
                  <a:schemeClr val="accent6">
                    <a:lumMod val="50000"/>
                  </a:schemeClr>
                </a:solidFill>
                <a:latin typeface="+mj-lt"/>
              </a:rPr>
              <a:t>re associ</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e </a:t>
            </a:r>
            <a:r>
              <a:rPr lang="fr-FR" sz="2200" dirty="0" smtClean="0">
                <a:solidFill>
                  <a:schemeClr val="accent6">
                    <a:lumMod val="50000"/>
                  </a:schemeClr>
                </a:solidFill>
                <a:latin typeface="+mj-lt"/>
              </a:rPr>
              <a:t>à</a:t>
            </a:r>
            <a:r>
              <a:rPr lang="vi-VN" sz="2200" dirty="0" smtClean="0">
                <a:solidFill>
                  <a:schemeClr val="accent6">
                    <a:lumMod val="50000"/>
                  </a:schemeClr>
                </a:solidFill>
                <a:latin typeface="+mj-lt"/>
              </a:rPr>
              <a:t> </a:t>
            </a:r>
            <a:r>
              <a:rPr lang="vi-VN" sz="2200" dirty="0" smtClean="0">
                <a:solidFill>
                  <a:schemeClr val="accent6">
                    <a:lumMod val="50000"/>
                  </a:schemeClr>
                </a:solidFill>
                <a:latin typeface="+mj-lt"/>
              </a:rPr>
              <a:t>une base </a:t>
            </a:r>
            <a:r>
              <a:rPr lang="vi-VN" sz="2200" dirty="0" smtClean="0">
                <a:solidFill>
                  <a:schemeClr val="accent6">
                    <a:lumMod val="50000"/>
                  </a:schemeClr>
                </a:solidFill>
                <a:latin typeface="+mj-lt"/>
              </a:rPr>
              <a:t>d’ondelettes</a:t>
            </a:r>
            <a:r>
              <a:rPr lang="fr-FR" sz="2200" dirty="0" smtClean="0">
                <a:solidFill>
                  <a:schemeClr val="accent6">
                    <a:lumMod val="50000"/>
                  </a:schemeClr>
                </a:solidFill>
                <a:latin typeface="+mj-lt"/>
              </a:rPr>
              <a:t> </a:t>
            </a:r>
            <a:r>
              <a:rPr lang="vi-VN" sz="2200" dirty="0" smtClean="0">
                <a:solidFill>
                  <a:schemeClr val="accent6">
                    <a:lumMod val="50000"/>
                  </a:schemeClr>
                </a:solidFill>
                <a:latin typeface="+mj-lt"/>
              </a:rPr>
              <a:t>orthogonales </a:t>
            </a:r>
            <a:r>
              <a:rPr lang="vi-VN" sz="2200" dirty="0" smtClean="0">
                <a:solidFill>
                  <a:schemeClr val="accent6">
                    <a:lumMod val="50000"/>
                  </a:schemeClr>
                </a:solidFill>
                <a:latin typeface="+mj-lt"/>
              </a:rPr>
              <a:t>doit </a:t>
            </a:r>
            <a:r>
              <a:rPr lang="vi-VN" sz="2200" dirty="0" smtClean="0">
                <a:solidFill>
                  <a:schemeClr val="accent6">
                    <a:lumMod val="50000"/>
                  </a:schemeClr>
                </a:solidFill>
                <a:latin typeface="+mj-lt"/>
              </a:rPr>
              <a:t>v</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rifier </a:t>
            </a:r>
            <a:r>
              <a:rPr lang="vi-VN" sz="2200" dirty="0" smtClean="0">
                <a:solidFill>
                  <a:schemeClr val="accent6">
                    <a:lumMod val="50000"/>
                  </a:schemeClr>
                </a:solidFill>
                <a:latin typeface="+mj-lt"/>
              </a:rPr>
              <a:t>un ensemble de contraintes </a:t>
            </a:r>
            <a:r>
              <a:rPr lang="vi-VN" sz="2200" dirty="0" smtClean="0">
                <a:solidFill>
                  <a:schemeClr val="accent6">
                    <a:lumMod val="50000"/>
                  </a:schemeClr>
                </a:solidFill>
                <a:latin typeface="+mj-lt"/>
              </a:rPr>
              <a:t>th</a:t>
            </a:r>
            <a:r>
              <a:rPr lang="fr-FR" sz="2200" dirty="0" smtClean="0">
                <a:solidFill>
                  <a:schemeClr val="accent6">
                    <a:lumMod val="50000"/>
                  </a:schemeClr>
                </a:solidFill>
                <a:latin typeface="+mj-lt"/>
              </a:rPr>
              <a:t>é</a:t>
            </a:r>
            <a:r>
              <a:rPr lang="vi-VN" sz="2200" dirty="0" smtClean="0">
                <a:solidFill>
                  <a:schemeClr val="accent6">
                    <a:lumMod val="50000"/>
                  </a:schemeClr>
                </a:solidFill>
                <a:latin typeface="+mj-lt"/>
              </a:rPr>
              <a:t>oriques </a:t>
            </a:r>
            <a:r>
              <a:rPr lang="vi-VN" sz="2200" dirty="0" smtClean="0">
                <a:solidFill>
                  <a:schemeClr val="accent6">
                    <a:lumMod val="50000"/>
                  </a:schemeClr>
                </a:solidFill>
                <a:latin typeface="+mj-lt"/>
              </a:rPr>
              <a:t>assez forte. </a:t>
            </a:r>
            <a:r>
              <a:rPr lang="fr-FR" sz="2200" dirty="0" smtClean="0">
                <a:solidFill>
                  <a:schemeClr val="accent6">
                    <a:lumMod val="50000"/>
                  </a:schemeClr>
                </a:solidFill>
                <a:latin typeface="+mj-lt"/>
              </a:rPr>
              <a:t> En effet, </a:t>
            </a:r>
            <a:r>
              <a:rPr lang="fr-FR" sz="2200" dirty="0" smtClean="0">
                <a:solidFill>
                  <a:schemeClr val="accent6">
                    <a:lumMod val="50000"/>
                  </a:schemeClr>
                </a:solidFill>
                <a:latin typeface="+mj-lt"/>
              </a:rPr>
              <a:t>l n’existe pas d’ondelettes </a:t>
            </a:r>
            <a:r>
              <a:rPr lang="fr-FR" sz="2200" dirty="0" smtClean="0">
                <a:solidFill>
                  <a:schemeClr val="accent6">
                    <a:lumMod val="50000"/>
                  </a:schemeClr>
                </a:solidFill>
                <a:latin typeface="+mj-lt"/>
              </a:rPr>
              <a:t>réelles </a:t>
            </a:r>
            <a:r>
              <a:rPr lang="fr-FR" sz="2200" dirty="0" smtClean="0">
                <a:solidFill>
                  <a:schemeClr val="accent6">
                    <a:lumMod val="50000"/>
                  </a:schemeClr>
                </a:solidFill>
                <a:latin typeface="+mj-lt"/>
              </a:rPr>
              <a:t>orthogonales à</a:t>
            </a:r>
            <a:r>
              <a:rPr lang="fr-FR" sz="2200" dirty="0" smtClean="0">
                <a:solidFill>
                  <a:schemeClr val="accent6">
                    <a:lumMod val="50000"/>
                  </a:schemeClr>
                </a:solidFill>
                <a:latin typeface="+mj-lt"/>
              </a:rPr>
              <a:t> </a:t>
            </a:r>
            <a:r>
              <a:rPr lang="fr-FR" sz="2200" dirty="0" smtClean="0">
                <a:solidFill>
                  <a:schemeClr val="accent6">
                    <a:lumMod val="50000"/>
                  </a:schemeClr>
                </a:solidFill>
                <a:latin typeface="+mj-lt"/>
              </a:rPr>
              <a:t>support compact et </a:t>
            </a:r>
            <a:r>
              <a:rPr lang="fr-FR" sz="2200" dirty="0" smtClean="0">
                <a:solidFill>
                  <a:schemeClr val="accent6">
                    <a:lumMod val="50000"/>
                  </a:schemeClr>
                </a:solidFill>
                <a:latin typeface="+mj-lt"/>
              </a:rPr>
              <a:t>moments nuls excepté l’ondelette de </a:t>
            </a:r>
            <a:r>
              <a:rPr lang="fr-FR" sz="2200" dirty="0" err="1" smtClean="0">
                <a:solidFill>
                  <a:schemeClr val="accent6">
                    <a:lumMod val="50000"/>
                  </a:schemeClr>
                </a:solidFill>
                <a:latin typeface="+mj-lt"/>
              </a:rPr>
              <a:t>Haar</a:t>
            </a:r>
            <a:r>
              <a:rPr lang="fr-FR" sz="2200" dirty="0" smtClean="0">
                <a:solidFill>
                  <a:schemeClr val="accent6">
                    <a:lumMod val="50000"/>
                  </a:schemeClr>
                </a:solidFill>
                <a:latin typeface="+mj-lt"/>
              </a:rPr>
              <a:t>.</a:t>
            </a:r>
            <a:endParaRPr lang="fr-FR" sz="2200" dirty="0" smtClean="0">
              <a:solidFill>
                <a:schemeClr val="accent6">
                  <a:lumMod val="50000"/>
                </a:schemeClr>
              </a:solidFill>
              <a:latin typeface="+mj-lt"/>
            </a:endParaRPr>
          </a:p>
          <a:p>
            <a:pPr algn="just"/>
            <a:endParaRPr lang="fr-FR" sz="2200" dirty="0" smtClean="0">
              <a:latin typeface="+mj-lt"/>
            </a:endParaRPr>
          </a:p>
          <a:p>
            <a:pPr algn="just"/>
            <a:r>
              <a:rPr lang="vi-VN" sz="2200" dirty="0" smtClean="0">
                <a:solidFill>
                  <a:srgbClr val="00B050"/>
                </a:solidFill>
                <a:latin typeface="+mj-lt"/>
              </a:rPr>
              <a:t>En </a:t>
            </a:r>
            <a:r>
              <a:rPr lang="vi-VN" sz="2200" dirty="0" smtClean="0">
                <a:solidFill>
                  <a:srgbClr val="00B050"/>
                </a:solidFill>
                <a:latin typeface="+mj-lt"/>
              </a:rPr>
              <a:t>revanche si on n’impose pas </a:t>
            </a:r>
            <a:r>
              <a:rPr lang="vi-VN" sz="2200" dirty="0" smtClean="0">
                <a:solidFill>
                  <a:srgbClr val="00B050"/>
                </a:solidFill>
                <a:latin typeface="+mj-lt"/>
              </a:rPr>
              <a:t>que</a:t>
            </a:r>
            <a:r>
              <a:rPr lang="fr-FR" sz="2200" dirty="0" smtClean="0">
                <a:solidFill>
                  <a:srgbClr val="00B050"/>
                </a:solidFill>
                <a:latin typeface="+mj-lt"/>
              </a:rPr>
              <a:t> </a:t>
            </a:r>
            <a:r>
              <a:rPr lang="vi-VN" sz="2200" dirty="0" smtClean="0">
                <a:solidFill>
                  <a:srgbClr val="00B050"/>
                </a:solidFill>
                <a:latin typeface="+mj-lt"/>
              </a:rPr>
              <a:t>l’ondelette </a:t>
            </a:r>
            <a:r>
              <a:rPr lang="vi-VN" sz="2200" dirty="0" smtClean="0">
                <a:solidFill>
                  <a:srgbClr val="00B050"/>
                </a:solidFill>
                <a:latin typeface="+mj-lt"/>
              </a:rPr>
              <a:t>d’analyse </a:t>
            </a:r>
            <a:r>
              <a:rPr lang="vi-VN" sz="2200" dirty="0" smtClean="0">
                <a:solidFill>
                  <a:srgbClr val="00B050"/>
                </a:solidFill>
                <a:latin typeface="+mj-lt"/>
              </a:rPr>
              <a:t>soit</a:t>
            </a:r>
            <a:r>
              <a:rPr lang="fr-FR" sz="2200" dirty="0" smtClean="0">
                <a:solidFill>
                  <a:srgbClr val="00B050"/>
                </a:solidFill>
                <a:latin typeface="+mj-lt"/>
              </a:rPr>
              <a:t> é</a:t>
            </a:r>
            <a:r>
              <a:rPr lang="vi-VN" sz="2200" dirty="0" smtClean="0">
                <a:solidFill>
                  <a:srgbClr val="00B050"/>
                </a:solidFill>
                <a:latin typeface="+mj-lt"/>
              </a:rPr>
              <a:t>gale </a:t>
            </a:r>
            <a:r>
              <a:rPr lang="fr-FR" sz="2200" dirty="0" smtClean="0">
                <a:solidFill>
                  <a:srgbClr val="00B050"/>
                </a:solidFill>
                <a:latin typeface="+mj-lt"/>
              </a:rPr>
              <a:t>à</a:t>
            </a:r>
            <a:r>
              <a:rPr lang="vi-VN" sz="2200" dirty="0" smtClean="0">
                <a:solidFill>
                  <a:srgbClr val="00B050"/>
                </a:solidFill>
                <a:latin typeface="+mj-lt"/>
              </a:rPr>
              <a:t> </a:t>
            </a:r>
            <a:r>
              <a:rPr lang="vi-VN" sz="2200" dirty="0" smtClean="0">
                <a:solidFill>
                  <a:srgbClr val="00B050"/>
                </a:solidFill>
                <a:latin typeface="+mj-lt"/>
              </a:rPr>
              <a:t>celle de </a:t>
            </a:r>
            <a:r>
              <a:rPr lang="vi-VN" sz="2200" dirty="0" smtClean="0">
                <a:solidFill>
                  <a:srgbClr val="00B050"/>
                </a:solidFill>
                <a:latin typeface="+mj-lt"/>
              </a:rPr>
              <a:t>synth</a:t>
            </a:r>
            <a:r>
              <a:rPr lang="fr-FR" sz="2200" dirty="0" smtClean="0">
                <a:solidFill>
                  <a:srgbClr val="00B050"/>
                </a:solidFill>
                <a:latin typeface="+mj-lt"/>
              </a:rPr>
              <a:t>è</a:t>
            </a:r>
            <a:r>
              <a:rPr lang="vi-VN" sz="2200" dirty="0" smtClean="0">
                <a:solidFill>
                  <a:srgbClr val="00B050"/>
                </a:solidFill>
                <a:latin typeface="+mj-lt"/>
              </a:rPr>
              <a:t>se il </a:t>
            </a:r>
            <a:r>
              <a:rPr lang="vi-VN" sz="2200" dirty="0" smtClean="0">
                <a:solidFill>
                  <a:srgbClr val="00B050"/>
                </a:solidFill>
                <a:latin typeface="+mj-lt"/>
              </a:rPr>
              <a:t>est possible de construire des ondelettes </a:t>
            </a:r>
            <a:r>
              <a:rPr lang="vi-VN" sz="2200" dirty="0" smtClean="0">
                <a:solidFill>
                  <a:srgbClr val="00B050"/>
                </a:solidFill>
                <a:latin typeface="+mj-lt"/>
              </a:rPr>
              <a:t>birothogonales</a:t>
            </a:r>
            <a:r>
              <a:rPr lang="fr-FR" sz="2200" dirty="0" smtClean="0">
                <a:solidFill>
                  <a:srgbClr val="00B050"/>
                </a:solidFill>
                <a:latin typeface="+mj-lt"/>
              </a:rPr>
              <a:t> </a:t>
            </a:r>
            <a:r>
              <a:rPr lang="vi-VN" sz="2200" dirty="0" smtClean="0">
                <a:solidFill>
                  <a:srgbClr val="00B050"/>
                </a:solidFill>
                <a:latin typeface="+mj-lt"/>
              </a:rPr>
              <a:t>sym </a:t>
            </a:r>
            <a:r>
              <a:rPr lang="vi-VN" sz="2200" dirty="0" smtClean="0">
                <a:solidFill>
                  <a:srgbClr val="00B050"/>
                </a:solidFill>
                <a:latin typeface="+mj-lt"/>
              </a:rPr>
              <a:t>́etriques avec plus d’un moment nul. </a:t>
            </a:r>
            <a:endParaRPr lang="fr-FR" sz="2200" dirty="0" smtClean="0">
              <a:solidFill>
                <a:srgbClr val="00B050"/>
              </a:solidFill>
              <a:latin typeface="+mj-lt"/>
            </a:endParaRPr>
          </a:p>
          <a:p>
            <a:pPr algn="just"/>
            <a:endParaRPr lang="fr-FR" sz="2200" dirty="0" smtClean="0">
              <a:latin typeface="+mj-lt"/>
              <a:cs typeface="Times New Roman" pitchFamily="18" charset="0"/>
            </a:endParaRPr>
          </a:p>
          <a:p>
            <a:pPr algn="just"/>
            <a:r>
              <a:rPr lang="fr-FR" sz="2200" dirty="0" smtClean="0">
                <a:solidFill>
                  <a:srgbClr val="C00000"/>
                </a:solidFill>
                <a:latin typeface="+mj-lt"/>
              </a:rPr>
              <a:t>Construction similaire aux ondelettes orthogonales. Il faut trouver deux </a:t>
            </a:r>
            <a:r>
              <a:rPr lang="fr-FR" sz="2200" dirty="0" smtClean="0">
                <a:solidFill>
                  <a:srgbClr val="C00000"/>
                </a:solidFill>
                <a:latin typeface="+mj-lt"/>
              </a:rPr>
              <a:t>filtre h</a:t>
            </a:r>
            <a:r>
              <a:rPr lang="fr-FR" sz="2200" baseline="-25000" dirty="0" smtClean="0">
                <a:solidFill>
                  <a:srgbClr val="C00000"/>
                </a:solidFill>
                <a:latin typeface="+mj-lt"/>
              </a:rPr>
              <a:t>0</a:t>
            </a:r>
            <a:r>
              <a:rPr lang="fr-FR" sz="2200" dirty="0" smtClean="0">
                <a:solidFill>
                  <a:srgbClr val="C00000"/>
                </a:solidFill>
                <a:latin typeface="+mj-lt"/>
              </a:rPr>
              <a:t> et h</a:t>
            </a:r>
            <a:r>
              <a:rPr lang="fr-FR" sz="2200" baseline="-25000" dirty="0" smtClean="0">
                <a:solidFill>
                  <a:srgbClr val="C00000"/>
                </a:solidFill>
                <a:latin typeface="+mj-lt"/>
              </a:rPr>
              <a:t>1</a:t>
            </a:r>
            <a:r>
              <a:rPr lang="fr-FR" sz="2200" dirty="0" smtClean="0">
                <a:solidFill>
                  <a:srgbClr val="C00000"/>
                </a:solidFill>
                <a:latin typeface="+mj-lt"/>
              </a:rPr>
              <a:t>  tels </a:t>
            </a:r>
            <a:r>
              <a:rPr lang="fr-FR" sz="2200" dirty="0" smtClean="0">
                <a:solidFill>
                  <a:srgbClr val="C00000"/>
                </a:solidFill>
                <a:latin typeface="+mj-lt"/>
              </a:rPr>
              <a:t>que</a:t>
            </a:r>
            <a:endParaRPr lang="fr-FR" sz="2200" dirty="0">
              <a:solidFill>
                <a:srgbClr val="C00000"/>
              </a:solidFill>
              <a:latin typeface="+mj-lt"/>
              <a:cs typeface="Times New Roman" pitchFamily="18" charset="0"/>
            </a:endParaRPr>
          </a:p>
        </p:txBody>
      </p:sp>
      <p:graphicFrame>
        <p:nvGraphicFramePr>
          <p:cNvPr id="80897" name="Object 1"/>
          <p:cNvGraphicFramePr>
            <a:graphicFrameLocks noChangeAspect="1"/>
          </p:cNvGraphicFramePr>
          <p:nvPr/>
        </p:nvGraphicFramePr>
        <p:xfrm>
          <a:off x="2071670" y="6411913"/>
          <a:ext cx="5072062" cy="446087"/>
        </p:xfrm>
        <a:graphic>
          <a:graphicData uri="http://schemas.openxmlformats.org/presentationml/2006/ole">
            <p:oleObj spid="_x0000_s142338" name="Équation" r:id="rId3" imgW="2743200" imgH="24120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44</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1.3 (bior1.3)</a:t>
            </a:r>
            <a:endParaRPr lang="fr-FR" sz="2400" b="1" dirty="0">
              <a:solidFill>
                <a:srgbClr val="002060"/>
              </a:solidFill>
              <a:latin typeface="Times New Roman" pitchFamily="18" charset="0"/>
              <a:cs typeface="Times New Roman" pitchFamily="18" charset="0"/>
            </a:endParaRPr>
          </a:p>
        </p:txBody>
      </p:sp>
      <p:pic>
        <p:nvPicPr>
          <p:cNvPr id="79873" name="Picture 1"/>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5616032" y="1000108"/>
            <a:ext cx="3528000" cy="2520000"/>
          </a:xfrm>
          <a:prstGeom prst="rect">
            <a:avLst/>
          </a:prstGeom>
          <a:noFill/>
          <a:ln w="9525">
            <a:noFill/>
            <a:miter lim="800000"/>
            <a:headEnd/>
            <a:tailEnd/>
          </a:ln>
          <a:effectLst/>
        </p:spPr>
      </p:pic>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77" name="Picture 5"/>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0" name="Picture 8"/>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smtClean="0"/>
              <a:t>http://wavelets.pybytes.com/wavelet/bior1.3/</a:t>
            </a:r>
            <a:endParaRPr lang="fr-FR"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45</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a:t>
            </a:r>
            <a:r>
              <a:rPr lang="fr-FR" sz="2400" b="1" dirty="0" smtClean="0">
                <a:solidFill>
                  <a:srgbClr val="002060"/>
                </a:solidFill>
                <a:latin typeface="Times New Roman" pitchFamily="18" charset="0"/>
                <a:cs typeface="Times New Roman" pitchFamily="18" charset="0"/>
              </a:rPr>
              <a:t>1.5 </a:t>
            </a:r>
            <a:r>
              <a:rPr lang="fr-FR" sz="2400" b="1" dirty="0" smtClean="0">
                <a:solidFill>
                  <a:srgbClr val="002060"/>
                </a:solidFill>
                <a:latin typeface="Times New Roman" pitchFamily="18" charset="0"/>
                <a:cs typeface="Times New Roman" pitchFamily="18" charset="0"/>
              </a:rPr>
              <a:t>(</a:t>
            </a:r>
            <a:r>
              <a:rPr lang="fr-FR" sz="2400" b="1" dirty="0" smtClean="0">
                <a:solidFill>
                  <a:srgbClr val="002060"/>
                </a:solidFill>
                <a:latin typeface="Times New Roman" pitchFamily="18" charset="0"/>
                <a:cs typeface="Times New Roman" pitchFamily="18" charset="0"/>
              </a:rPr>
              <a:t>bior1.5)</a:t>
            </a:r>
            <a:endParaRPr lang="fr-FR" sz="2400" b="1" dirty="0">
              <a:solidFill>
                <a:srgbClr val="002060"/>
              </a:solidFill>
              <a:latin typeface="Times New Roman" pitchFamily="18" charset="0"/>
              <a:cs typeface="Times New Roman" pitchFamily="18" charset="0"/>
            </a:endParaRP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smtClean="0"/>
              <a:t>http://</a:t>
            </a:r>
            <a:r>
              <a:rPr lang="fr-FR" i="1" dirty="0" smtClean="0"/>
              <a:t>wavelets.pybytes.com/wavelet/bior1.5/</a:t>
            </a:r>
            <a:endParaRPr lang="fr-FR" i="1" dirty="0"/>
          </a:p>
        </p:txBody>
      </p:sp>
      <p:pic>
        <p:nvPicPr>
          <p:cNvPr id="117762" name="Picture 2"/>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5572132" y="909000"/>
            <a:ext cx="3528000" cy="25200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0" y="3695082"/>
            <a:ext cx="3528000" cy="252000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46</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EXEMPLES D’ONDELETTES BIORTHOGONALES</a:t>
            </a:r>
            <a:endParaRPr lang="fr-FR" sz="3000" b="1" dirty="0">
              <a:solidFill>
                <a:srgbClr val="FF0000"/>
              </a:solidFill>
              <a:latin typeface="Times New Roman" pitchFamily="18" charset="0"/>
              <a:cs typeface="Times New Roman" pitchFamily="18" charset="0"/>
            </a:endParaRP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smtClean="0">
                <a:solidFill>
                  <a:srgbClr val="002060"/>
                </a:solidFill>
                <a:latin typeface="Times New Roman" pitchFamily="18" charset="0"/>
                <a:cs typeface="Times New Roman" pitchFamily="18" charset="0"/>
              </a:rPr>
              <a:t>Biorthogonal</a:t>
            </a:r>
            <a:r>
              <a:rPr lang="fr-FR" sz="2400" b="1" dirty="0" smtClean="0">
                <a:solidFill>
                  <a:srgbClr val="002060"/>
                </a:solidFill>
                <a:latin typeface="Times New Roman" pitchFamily="18" charset="0"/>
                <a:cs typeface="Times New Roman" pitchFamily="18" charset="0"/>
              </a:rPr>
              <a:t> </a:t>
            </a:r>
            <a:r>
              <a:rPr lang="fr-FR" sz="2400" b="1" dirty="0" smtClean="0">
                <a:solidFill>
                  <a:srgbClr val="002060"/>
                </a:solidFill>
                <a:latin typeface="Times New Roman" pitchFamily="18" charset="0"/>
                <a:cs typeface="Times New Roman" pitchFamily="18" charset="0"/>
              </a:rPr>
              <a:t>2.2 </a:t>
            </a:r>
            <a:r>
              <a:rPr lang="fr-FR" sz="2400" b="1" dirty="0" smtClean="0">
                <a:solidFill>
                  <a:srgbClr val="002060"/>
                </a:solidFill>
                <a:latin typeface="Times New Roman" pitchFamily="18" charset="0"/>
                <a:cs typeface="Times New Roman" pitchFamily="18" charset="0"/>
              </a:rPr>
              <a:t>(</a:t>
            </a:r>
            <a:r>
              <a:rPr lang="fr-FR" sz="2400" b="1" dirty="0" smtClean="0">
                <a:solidFill>
                  <a:srgbClr val="002060"/>
                </a:solidFill>
                <a:latin typeface="Times New Roman" pitchFamily="18" charset="0"/>
                <a:cs typeface="Times New Roman" pitchFamily="18" charset="0"/>
              </a:rPr>
              <a:t>bior2.2)</a:t>
            </a:r>
            <a:endParaRPr lang="fr-FR" sz="2400" b="1" dirty="0">
              <a:solidFill>
                <a:srgbClr val="002060"/>
              </a:solidFill>
              <a:latin typeface="Times New Roman" pitchFamily="18" charset="0"/>
              <a:cs typeface="Times New Roman" pitchFamily="18" charset="0"/>
            </a:endParaRP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99031"/>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smtClean="0">
                <a:solidFill>
                  <a:srgbClr val="FF0000"/>
                </a:solidFill>
              </a:rPr>
              <a:t>ANALYSE</a:t>
            </a:r>
            <a:endParaRPr lang="fr-FR" sz="2000" b="1" u="sng" dirty="0">
              <a:solidFill>
                <a:srgbClr val="FF0000"/>
              </a:solidFill>
            </a:endParaRP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smtClean="0">
                <a:solidFill>
                  <a:srgbClr val="00B050"/>
                </a:solidFill>
              </a:rPr>
              <a:t>SYNTHESE</a:t>
            </a:r>
            <a:endParaRPr lang="fr-FR" sz="2000" b="1" u="sng" dirty="0">
              <a:solidFill>
                <a:srgbClr val="00B050"/>
              </a:solidFill>
            </a:endParaRP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Fonction d’échelle </a:t>
            </a:r>
            <a:r>
              <a:rPr lang="fr-FR" sz="2200" b="1" u="sng" dirty="0" smtClean="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smtClean="0">
                <a:solidFill>
                  <a:srgbClr val="002060"/>
                </a:solidFill>
                <a:latin typeface="Times New Roman" pitchFamily="18" charset="0"/>
                <a:cs typeface="Times New Roman" pitchFamily="18" charset="0"/>
              </a:rPr>
              <a:t>Ondelette </a:t>
            </a:r>
            <a:r>
              <a:rPr lang="fr-FR" sz="2200" b="1" u="sng" dirty="0" smtClean="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649671" cy="369332"/>
          </a:xfrm>
          <a:prstGeom prst="rect">
            <a:avLst/>
          </a:prstGeom>
        </p:spPr>
        <p:txBody>
          <a:bodyPr wrap="none">
            <a:spAutoFit/>
          </a:bodyPr>
          <a:lstStyle/>
          <a:p>
            <a:r>
              <a:rPr lang="fr-FR" i="1" dirty="0" smtClean="0"/>
              <a:t>http://</a:t>
            </a:r>
            <a:r>
              <a:rPr lang="fr-FR" i="1" dirty="0" smtClean="0"/>
              <a:t>wavelets.pybytes.com/wavelet/bior2.2/</a:t>
            </a:r>
            <a:endParaRPr lang="fr-FR" i="1" dirty="0"/>
          </a:p>
        </p:txBody>
      </p:sp>
      <p:pic>
        <p:nvPicPr>
          <p:cNvPr id="118786" name="Picture 2"/>
          <p:cNvPicPr>
            <a:picLocks noChangeAspect="1" noChangeArrowheads="1"/>
          </p:cNvPicPr>
          <p:nvPr/>
        </p:nvPicPr>
        <p:blipFill>
          <a:blip r:embed="rId2"/>
          <a:srcRect/>
          <a:stretch>
            <a:fillRect/>
          </a:stretch>
        </p:blipFill>
        <p:spPr bwMode="auto">
          <a:xfrm>
            <a:off x="-32" y="857232"/>
            <a:ext cx="3528000" cy="252000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3"/>
          <a:srcRect/>
          <a:stretch>
            <a:fillRect/>
          </a:stretch>
        </p:blipFill>
        <p:spPr bwMode="auto">
          <a:xfrm>
            <a:off x="5616000" y="909000"/>
            <a:ext cx="3528000" cy="2520000"/>
          </a:xfrm>
          <a:prstGeom prst="rect">
            <a:avLst/>
          </a:prstGeom>
          <a:noFill/>
          <a:ln w="9525">
            <a:noFill/>
            <a:miter lim="800000"/>
            <a:headEnd/>
            <a:tailEnd/>
          </a:ln>
          <a:effectLst/>
        </p:spPr>
      </p:pic>
      <p:pic>
        <p:nvPicPr>
          <p:cNvPr id="118788" name="Picture 4"/>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85794"/>
            <a:ext cx="9144000" cy="571504"/>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1 seul niveau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aphicFrame>
        <p:nvGraphicFramePr>
          <p:cNvPr id="4" name="Diagramme 3"/>
          <p:cNvGraphicFramePr/>
          <p:nvPr/>
        </p:nvGraphicFramePr>
        <p:xfrm>
          <a:off x="71406" y="2357430"/>
          <a:ext cx="6000792"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decoppng.png"/>
          <p:cNvPicPr/>
          <p:nvPr/>
        </p:nvPicPr>
        <p:blipFill>
          <a:blip r:embed="rId6"/>
          <a:srcRect l="12157" b="7692"/>
          <a:stretch>
            <a:fillRect/>
          </a:stretch>
        </p:blipFill>
        <p:spPr bwMode="auto">
          <a:xfrm>
            <a:off x="0" y="3429000"/>
            <a:ext cx="9001156" cy="2571768"/>
          </a:xfrm>
          <a:prstGeom prst="rect">
            <a:avLst/>
          </a:prstGeom>
          <a:noFill/>
          <a:ln w="9525">
            <a:noFill/>
            <a:miter lim="800000"/>
            <a:headEnd/>
            <a:tailEnd/>
          </a:ln>
        </p:spPr>
      </p:pic>
      <p:sp>
        <p:nvSpPr>
          <p:cNvPr id="6" name="Accolade fermante 5"/>
          <p:cNvSpPr/>
          <p:nvPr/>
        </p:nvSpPr>
        <p:spPr>
          <a:xfrm rot="16200000">
            <a:off x="2928926" y="-500090"/>
            <a:ext cx="857256" cy="5429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71472" y="1416594"/>
            <a:ext cx="5572164" cy="430887"/>
          </a:xfrm>
          <a:prstGeom prst="rect">
            <a:avLst/>
          </a:prstGeom>
          <a:noFill/>
        </p:spPr>
        <p:txBody>
          <a:bodyPr wrap="square" rtlCol="0">
            <a:spAutoFit/>
          </a:bodyPr>
          <a:lstStyle/>
          <a:p>
            <a:r>
              <a:rPr lang="fr-FR" sz="2200" b="1" dirty="0" smtClean="0">
                <a:solidFill>
                  <a:srgbClr val="7030A0"/>
                </a:solidFill>
              </a:rPr>
              <a:t>1</a:t>
            </a:r>
            <a:r>
              <a:rPr lang="fr-FR" sz="2200" b="1" baseline="30000" dirty="0" smtClean="0">
                <a:solidFill>
                  <a:srgbClr val="7030A0"/>
                </a:solidFill>
              </a:rPr>
              <a:t>er</a:t>
            </a:r>
            <a:r>
              <a:rPr lang="fr-FR" sz="2200" b="1" dirty="0" smtClean="0">
                <a:solidFill>
                  <a:srgbClr val="7030A0"/>
                </a:solidFill>
              </a:rPr>
              <a:t> niveau de décomposition pour une image</a:t>
            </a:r>
            <a:endParaRPr lang="fr-FR" sz="2200" b="1" dirty="0">
              <a:solidFill>
                <a:srgbClr val="7030A0"/>
              </a:solidFill>
            </a:endParaRPr>
          </a:p>
        </p:txBody>
      </p:sp>
      <p:sp>
        <p:nvSpPr>
          <p:cNvPr id="8" name="ZoneTexte 7"/>
          <p:cNvSpPr txBox="1"/>
          <p:nvPr/>
        </p:nvSpPr>
        <p:spPr>
          <a:xfrm>
            <a:off x="0" y="6072206"/>
            <a:ext cx="9144000" cy="707886"/>
          </a:xfrm>
          <a:prstGeom prst="rect">
            <a:avLst/>
          </a:prstGeom>
          <a:noFill/>
        </p:spPr>
        <p:txBody>
          <a:bodyPr wrap="square" rtlCol="0">
            <a:spAutoFit/>
          </a:bodyPr>
          <a:lstStyle/>
          <a:p>
            <a:pPr algn="just"/>
            <a:r>
              <a:rPr lang="fr-FR" sz="2000" b="1" dirty="0" smtClean="0">
                <a:latin typeface="Times New Roman" pitchFamily="18" charset="0"/>
                <a:cs typeface="Times New Roman" pitchFamily="18" charset="0"/>
              </a:rPr>
              <a:t>LL0: Image originale N×N. LL1, HL1, LH1 et HH1 respectivement les composantes Bas-Bas, Haut-bas, Bas-haut et Haut-haut, chacune de taille N/2×N/2</a:t>
            </a:r>
            <a:r>
              <a:rPr lang="fr-FR" dirty="0" smtClean="0"/>
              <a:t>. </a:t>
            </a:r>
            <a:endParaRPr lang="fr-FR" dirty="0"/>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12" name="Espace réservé du numéro de diapositive 11"/>
          <p:cNvSpPr>
            <a:spLocks noGrp="1"/>
          </p:cNvSpPr>
          <p:nvPr>
            <p:ph type="sldNum" sz="quarter" idx="12"/>
          </p:nvPr>
        </p:nvSpPr>
        <p:spPr/>
        <p:txBody>
          <a:bodyPr/>
          <a:lstStyle/>
          <a:p>
            <a:fld id="{2D849293-9FFB-455D-8E04-D5321DD3C202}"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36" name="Rectangle 136"/>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07337" name="Rectangle 137"/>
          <p:cNvSpPr>
            <a:spLocks noChangeArrowheads="1"/>
          </p:cNvSpPr>
          <p:nvPr/>
        </p:nvSpPr>
        <p:spPr bwMode="auto">
          <a:xfrm>
            <a:off x="0" y="1447800"/>
            <a:ext cx="9143999" cy="1371600"/>
          </a:xfrm>
          <a:prstGeom prst="rect">
            <a:avLst/>
          </a:prstGeom>
          <a:noFill/>
          <a:ln w="9525">
            <a:noFill/>
            <a:miter lim="800000"/>
            <a:headEnd/>
            <a:tailEnd/>
          </a:ln>
          <a:effectLst/>
        </p:spPr>
        <p:txBody>
          <a:bodyPr/>
          <a:lstStyle/>
          <a:p>
            <a:pPr marL="342900" indent="-342900">
              <a:spcBef>
                <a:spcPct val="20000"/>
              </a:spcBef>
              <a:buClr>
                <a:srgbClr val="003366"/>
              </a:buClr>
              <a:buFontTx/>
              <a:buChar char="•"/>
            </a:pPr>
            <a:r>
              <a:rPr lang="fr-FR" sz="2400" b="1" dirty="0" smtClean="0">
                <a:solidFill>
                  <a:srgbClr val="7030A0"/>
                </a:solidFill>
                <a:latin typeface="Times New Roman" pitchFamily="18" charset="0"/>
                <a:cs typeface="Times New Roman" pitchFamily="18" charset="0"/>
              </a:rPr>
              <a:t>Identique à un système de sous-bande hiérarchique</a:t>
            </a:r>
            <a:endParaRPr lang="en-US" sz="2400" b="1" dirty="0">
              <a:solidFill>
                <a:srgbClr val="7030A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smtClean="0">
                <a:solidFill>
                  <a:srgbClr val="00B050"/>
                </a:solidFill>
                <a:latin typeface="Times New Roman" pitchFamily="18" charset="0"/>
                <a:cs typeface="Times New Roman" pitchFamily="18" charset="0"/>
              </a:rPr>
              <a:t>Les sous-bandes sont espacées </a:t>
            </a:r>
            <a:r>
              <a:rPr lang="fr-FR" sz="2200" i="1" dirty="0" err="1" smtClean="0">
                <a:solidFill>
                  <a:srgbClr val="00B050"/>
                </a:solidFill>
                <a:latin typeface="Times New Roman" pitchFamily="18" charset="0"/>
                <a:cs typeface="Times New Roman" pitchFamily="18" charset="0"/>
              </a:rPr>
              <a:t>logarithmiquement</a:t>
            </a:r>
            <a:r>
              <a:rPr lang="fr-FR" sz="2200" i="1" dirty="0" smtClean="0">
                <a:solidFill>
                  <a:srgbClr val="00B050"/>
                </a:solidFill>
                <a:latin typeface="Times New Roman" pitchFamily="18" charset="0"/>
                <a:cs typeface="Times New Roman" pitchFamily="18" charset="0"/>
              </a:rPr>
              <a:t> en fréquence</a:t>
            </a:r>
            <a:endParaRPr lang="en-US" sz="2200" i="1" dirty="0">
              <a:solidFill>
                <a:srgbClr val="00B05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smtClean="0">
                <a:solidFill>
                  <a:srgbClr val="00B050"/>
                </a:solidFill>
                <a:latin typeface="Times New Roman" pitchFamily="18" charset="0"/>
                <a:cs typeface="Times New Roman" pitchFamily="18" charset="0"/>
              </a:rPr>
              <a:t>Les sous-bandes résultent de l'application séparable de filtres</a:t>
            </a:r>
            <a:endParaRPr lang="en-US" sz="2200" i="1" dirty="0">
              <a:solidFill>
                <a:srgbClr val="00B050"/>
              </a:solidFill>
              <a:latin typeface="Times New Roman" pitchFamily="18" charset="0"/>
              <a:cs typeface="Times New Roman" pitchFamily="18" charset="0"/>
            </a:endParaRPr>
          </a:p>
        </p:txBody>
      </p:sp>
      <p:grpSp>
        <p:nvGrpSpPr>
          <p:cNvPr id="2" name="Group 188"/>
          <p:cNvGrpSpPr>
            <a:grpSpLocks/>
          </p:cNvGrpSpPr>
          <p:nvPr/>
        </p:nvGrpSpPr>
        <p:grpSpPr bwMode="auto">
          <a:xfrm>
            <a:off x="785698" y="3048001"/>
            <a:ext cx="2955163" cy="2503488"/>
            <a:chOff x="536" y="1920"/>
            <a:chExt cx="2016" cy="1577"/>
          </a:xfrm>
        </p:grpSpPr>
        <p:grpSp>
          <p:nvGrpSpPr>
            <p:cNvPr id="3" name="Group 153"/>
            <p:cNvGrpSpPr>
              <a:grpSpLocks/>
            </p:cNvGrpSpPr>
            <p:nvPr/>
          </p:nvGrpSpPr>
          <p:grpSpPr bwMode="auto">
            <a:xfrm>
              <a:off x="864" y="1920"/>
              <a:ext cx="1488" cy="1440"/>
              <a:chOff x="864" y="2064"/>
              <a:chExt cx="1488" cy="1440"/>
            </a:xfrm>
          </p:grpSpPr>
          <p:grpSp>
            <p:nvGrpSpPr>
              <p:cNvPr id="4" name="Group 148"/>
              <p:cNvGrpSpPr>
                <a:grpSpLocks/>
              </p:cNvGrpSpPr>
              <p:nvPr/>
            </p:nvGrpSpPr>
            <p:grpSpPr bwMode="auto">
              <a:xfrm>
                <a:off x="864" y="2064"/>
                <a:ext cx="1488" cy="1440"/>
                <a:chOff x="864" y="2064"/>
                <a:chExt cx="1488" cy="1440"/>
              </a:xfrm>
            </p:grpSpPr>
            <p:sp>
              <p:nvSpPr>
                <p:cNvPr id="307343" name="Rectangle 143"/>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44" name="Line 144"/>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47" name="Line 147"/>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49" name="Text Box 149"/>
              <p:cNvSpPr txBox="1">
                <a:spLocks noChangeArrowheads="1"/>
              </p:cNvSpPr>
              <p:nvPr/>
            </p:nvSpPr>
            <p:spPr bwMode="auto">
              <a:xfrm>
                <a:off x="1008" y="2160"/>
                <a:ext cx="480" cy="271"/>
              </a:xfrm>
              <a:prstGeom prst="rect">
                <a:avLst/>
              </a:prstGeom>
              <a:noFill/>
              <a:ln w="9525">
                <a:noFill/>
                <a:miter lim="800000"/>
                <a:headEnd/>
                <a:tailEnd/>
              </a:ln>
              <a:effectLst/>
            </p:spPr>
            <p:txBody>
              <a:bodyPr>
                <a:spAutoFit/>
              </a:bodyPr>
              <a:lstStyle/>
              <a:p>
                <a:r>
                  <a:rPr lang="en-US" sz="2200" i="1">
                    <a:solidFill>
                      <a:srgbClr val="0033CC"/>
                    </a:solidFill>
                  </a:rPr>
                  <a:t>LL</a:t>
                </a:r>
                <a:r>
                  <a:rPr lang="en-US" sz="1400" i="1">
                    <a:solidFill>
                      <a:srgbClr val="0033CC"/>
                    </a:solidFill>
                  </a:rPr>
                  <a:t>1</a:t>
                </a:r>
              </a:p>
            </p:txBody>
          </p:sp>
          <p:sp>
            <p:nvSpPr>
              <p:cNvPr id="307350" name="Text Box 150"/>
              <p:cNvSpPr txBox="1">
                <a:spLocks noChangeArrowheads="1"/>
              </p:cNvSpPr>
              <p:nvPr/>
            </p:nvSpPr>
            <p:spPr bwMode="auto">
              <a:xfrm>
                <a:off x="1008" y="2880"/>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51" name="Text Box 151"/>
              <p:cNvSpPr txBox="1">
                <a:spLocks noChangeArrowheads="1"/>
              </p:cNvSpPr>
              <p:nvPr/>
            </p:nvSpPr>
            <p:spPr bwMode="auto">
              <a:xfrm>
                <a:off x="1728" y="2153"/>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52" name="Text Box 152"/>
              <p:cNvSpPr txBox="1">
                <a:spLocks noChangeArrowheads="1"/>
              </p:cNvSpPr>
              <p:nvPr/>
            </p:nvSpPr>
            <p:spPr bwMode="auto">
              <a:xfrm>
                <a:off x="1728" y="2880"/>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grpSp>
        <p:sp>
          <p:nvSpPr>
            <p:cNvPr id="307354" name="Text Box 154"/>
            <p:cNvSpPr txBox="1">
              <a:spLocks noChangeArrowheads="1"/>
            </p:cNvSpPr>
            <p:nvPr/>
          </p:nvSpPr>
          <p:spPr bwMode="auto">
            <a:xfrm>
              <a:off x="536" y="3264"/>
              <a:ext cx="2016" cy="233"/>
            </a:xfrm>
            <a:prstGeom prst="rect">
              <a:avLst/>
            </a:prstGeom>
            <a:noFill/>
            <a:ln w="9525">
              <a:noFill/>
              <a:miter lim="800000"/>
              <a:headEnd/>
              <a:tailEnd/>
            </a:ln>
            <a:effectLst/>
          </p:spPr>
          <p:txBody>
            <a:bodyPr>
              <a:spAutoFit/>
            </a:bodyPr>
            <a:lstStyle/>
            <a:p>
              <a:r>
                <a:rPr lang="en-US" dirty="0" smtClean="0"/>
                <a:t>Premier </a:t>
              </a:r>
              <a:r>
                <a:rPr lang="en-US" dirty="0" err="1" smtClean="0"/>
                <a:t>Niveau</a:t>
              </a:r>
              <a:endParaRPr lang="en-US" dirty="0"/>
            </a:p>
          </p:txBody>
        </p:sp>
      </p:grpSp>
      <p:grpSp>
        <p:nvGrpSpPr>
          <p:cNvPr id="5" name="Group 185"/>
          <p:cNvGrpSpPr>
            <a:grpSpLocks/>
          </p:cNvGrpSpPr>
          <p:nvPr/>
        </p:nvGrpSpPr>
        <p:grpSpPr bwMode="auto">
          <a:xfrm>
            <a:off x="5347437" y="3025777"/>
            <a:ext cx="2955163" cy="2525713"/>
            <a:chOff x="3552" y="1934"/>
            <a:chExt cx="2016" cy="1591"/>
          </a:xfrm>
        </p:grpSpPr>
        <p:grpSp>
          <p:nvGrpSpPr>
            <p:cNvPr id="6" name="Group 170"/>
            <p:cNvGrpSpPr>
              <a:grpSpLocks/>
            </p:cNvGrpSpPr>
            <p:nvPr/>
          </p:nvGrpSpPr>
          <p:grpSpPr bwMode="auto">
            <a:xfrm>
              <a:off x="3819" y="1948"/>
              <a:ext cx="1488" cy="1440"/>
              <a:chOff x="864" y="2064"/>
              <a:chExt cx="1488" cy="1440"/>
            </a:xfrm>
          </p:grpSpPr>
          <p:sp>
            <p:nvSpPr>
              <p:cNvPr id="307371" name="Rectangle 171"/>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72" name="Line 17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73" name="Line 17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75" name="Text Box 175"/>
            <p:cNvSpPr txBox="1">
              <a:spLocks noChangeArrowheads="1"/>
            </p:cNvSpPr>
            <p:nvPr/>
          </p:nvSpPr>
          <p:spPr bwMode="auto">
            <a:xfrm>
              <a:off x="3963" y="2764"/>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76" name="Text Box 176"/>
            <p:cNvSpPr txBox="1">
              <a:spLocks noChangeArrowheads="1"/>
            </p:cNvSpPr>
            <p:nvPr/>
          </p:nvSpPr>
          <p:spPr bwMode="auto">
            <a:xfrm>
              <a:off x="4683" y="2037"/>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77" name="Text Box 177"/>
            <p:cNvSpPr txBox="1">
              <a:spLocks noChangeArrowheads="1"/>
            </p:cNvSpPr>
            <p:nvPr/>
          </p:nvSpPr>
          <p:spPr bwMode="auto">
            <a:xfrm>
              <a:off x="4683" y="2764"/>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sp>
          <p:nvSpPr>
            <p:cNvPr id="307378" name="Text Box 178"/>
            <p:cNvSpPr txBox="1">
              <a:spLocks noChangeArrowheads="1"/>
            </p:cNvSpPr>
            <p:nvPr/>
          </p:nvSpPr>
          <p:spPr bwMode="auto">
            <a:xfrm>
              <a:off x="3552" y="3292"/>
              <a:ext cx="2016" cy="233"/>
            </a:xfrm>
            <a:prstGeom prst="rect">
              <a:avLst/>
            </a:prstGeom>
            <a:noFill/>
            <a:ln w="9525">
              <a:noFill/>
              <a:miter lim="800000"/>
              <a:headEnd/>
              <a:tailEnd/>
            </a:ln>
            <a:effectLst/>
          </p:spPr>
          <p:txBody>
            <a:bodyPr>
              <a:spAutoFit/>
            </a:bodyPr>
            <a:lstStyle/>
            <a:p>
              <a:r>
                <a:rPr lang="en-US" dirty="0" err="1" smtClean="0"/>
                <a:t>Deuxième</a:t>
              </a:r>
              <a:r>
                <a:rPr lang="en-US" dirty="0" smtClean="0"/>
                <a:t> </a:t>
              </a:r>
              <a:r>
                <a:rPr lang="en-US" dirty="0" err="1" smtClean="0"/>
                <a:t>Niveau</a:t>
              </a:r>
              <a:endParaRPr lang="en-US" dirty="0"/>
            </a:p>
          </p:txBody>
        </p:sp>
        <p:sp>
          <p:nvSpPr>
            <p:cNvPr id="307379" name="Line 179"/>
            <p:cNvSpPr>
              <a:spLocks noChangeShapeType="1"/>
            </p:cNvSpPr>
            <p:nvPr/>
          </p:nvSpPr>
          <p:spPr bwMode="auto">
            <a:xfrm>
              <a:off x="3833" y="2311"/>
              <a:ext cx="714" cy="0"/>
            </a:xfrm>
            <a:prstGeom prst="line">
              <a:avLst/>
            </a:prstGeom>
            <a:noFill/>
            <a:ln w="9525">
              <a:solidFill>
                <a:schemeClr val="tx1"/>
              </a:solidFill>
              <a:round/>
              <a:headEnd/>
              <a:tailEnd/>
            </a:ln>
            <a:effectLst/>
          </p:spPr>
          <p:txBody>
            <a:bodyPr>
              <a:spAutoFit/>
            </a:bodyPr>
            <a:lstStyle/>
            <a:p>
              <a:endParaRPr lang="en-US"/>
            </a:p>
          </p:txBody>
        </p:sp>
        <p:sp>
          <p:nvSpPr>
            <p:cNvPr id="307380" name="Line 180"/>
            <p:cNvSpPr>
              <a:spLocks noChangeShapeType="1"/>
            </p:cNvSpPr>
            <p:nvPr/>
          </p:nvSpPr>
          <p:spPr bwMode="auto">
            <a:xfrm>
              <a:off x="4190" y="1954"/>
              <a:ext cx="0" cy="720"/>
            </a:xfrm>
            <a:prstGeom prst="line">
              <a:avLst/>
            </a:prstGeom>
            <a:noFill/>
            <a:ln w="9525">
              <a:solidFill>
                <a:schemeClr val="tx1"/>
              </a:solidFill>
              <a:round/>
              <a:headEnd/>
              <a:tailEnd/>
            </a:ln>
            <a:effectLst/>
          </p:spPr>
          <p:txBody>
            <a:bodyPr>
              <a:spAutoFit/>
            </a:bodyPr>
            <a:lstStyle/>
            <a:p>
              <a:endParaRPr lang="en-US"/>
            </a:p>
          </p:txBody>
        </p:sp>
        <p:sp>
          <p:nvSpPr>
            <p:cNvPr id="307381" name="Text Box 181"/>
            <p:cNvSpPr txBox="1">
              <a:spLocks noChangeArrowheads="1"/>
            </p:cNvSpPr>
            <p:nvPr/>
          </p:nvSpPr>
          <p:spPr bwMode="auto">
            <a:xfrm>
              <a:off x="3778" y="1940"/>
              <a:ext cx="480" cy="213"/>
            </a:xfrm>
            <a:prstGeom prst="rect">
              <a:avLst/>
            </a:prstGeom>
            <a:noFill/>
            <a:ln w="9525">
              <a:noFill/>
              <a:miter lim="800000"/>
              <a:headEnd/>
              <a:tailEnd/>
            </a:ln>
            <a:effectLst/>
          </p:spPr>
          <p:txBody>
            <a:bodyPr>
              <a:spAutoFit/>
            </a:bodyPr>
            <a:lstStyle/>
            <a:p>
              <a:r>
                <a:rPr lang="en-US" sz="1600" i="1">
                  <a:solidFill>
                    <a:srgbClr val="0033CC"/>
                  </a:solidFill>
                </a:rPr>
                <a:t>LL</a:t>
              </a:r>
              <a:r>
                <a:rPr lang="en-US" sz="1200" i="1">
                  <a:solidFill>
                    <a:srgbClr val="0033CC"/>
                  </a:solidFill>
                </a:rPr>
                <a:t>2</a:t>
              </a:r>
            </a:p>
          </p:txBody>
        </p:sp>
        <p:sp>
          <p:nvSpPr>
            <p:cNvPr id="307382" name="Text Box 182"/>
            <p:cNvSpPr txBox="1">
              <a:spLocks noChangeArrowheads="1"/>
            </p:cNvSpPr>
            <p:nvPr/>
          </p:nvSpPr>
          <p:spPr bwMode="auto">
            <a:xfrm>
              <a:off x="3772" y="2296"/>
              <a:ext cx="480" cy="213"/>
            </a:xfrm>
            <a:prstGeom prst="rect">
              <a:avLst/>
            </a:prstGeom>
            <a:noFill/>
            <a:ln w="9525">
              <a:noFill/>
              <a:miter lim="800000"/>
              <a:headEnd/>
              <a:tailEnd/>
            </a:ln>
            <a:effectLst/>
          </p:spPr>
          <p:txBody>
            <a:bodyPr>
              <a:spAutoFit/>
            </a:bodyPr>
            <a:lstStyle/>
            <a:p>
              <a:r>
                <a:rPr lang="en-US" sz="1600" i="1">
                  <a:solidFill>
                    <a:srgbClr val="0033CC"/>
                  </a:solidFill>
                </a:rPr>
                <a:t>LH</a:t>
              </a:r>
              <a:r>
                <a:rPr lang="en-US" sz="1200" i="1">
                  <a:solidFill>
                    <a:srgbClr val="0033CC"/>
                  </a:solidFill>
                </a:rPr>
                <a:t>2</a:t>
              </a:r>
            </a:p>
          </p:txBody>
        </p:sp>
        <p:sp>
          <p:nvSpPr>
            <p:cNvPr id="307383" name="Text Box 183"/>
            <p:cNvSpPr txBox="1">
              <a:spLocks noChangeArrowheads="1"/>
            </p:cNvSpPr>
            <p:nvPr/>
          </p:nvSpPr>
          <p:spPr bwMode="auto">
            <a:xfrm>
              <a:off x="4149" y="1934"/>
              <a:ext cx="480" cy="213"/>
            </a:xfrm>
            <a:prstGeom prst="rect">
              <a:avLst/>
            </a:prstGeom>
            <a:noFill/>
            <a:ln w="9525">
              <a:noFill/>
              <a:miter lim="800000"/>
              <a:headEnd/>
              <a:tailEnd/>
            </a:ln>
            <a:effectLst/>
          </p:spPr>
          <p:txBody>
            <a:bodyPr>
              <a:spAutoFit/>
            </a:bodyPr>
            <a:lstStyle/>
            <a:p>
              <a:r>
                <a:rPr lang="en-US" sz="1600" i="1">
                  <a:solidFill>
                    <a:srgbClr val="0033CC"/>
                  </a:solidFill>
                </a:rPr>
                <a:t>HL</a:t>
              </a:r>
              <a:r>
                <a:rPr lang="en-US" sz="1200" i="1">
                  <a:solidFill>
                    <a:srgbClr val="0033CC"/>
                  </a:solidFill>
                </a:rPr>
                <a:t>2</a:t>
              </a:r>
            </a:p>
          </p:txBody>
        </p:sp>
        <p:sp>
          <p:nvSpPr>
            <p:cNvPr id="307384" name="Text Box 184"/>
            <p:cNvSpPr txBox="1">
              <a:spLocks noChangeArrowheads="1"/>
            </p:cNvSpPr>
            <p:nvPr/>
          </p:nvSpPr>
          <p:spPr bwMode="auto">
            <a:xfrm>
              <a:off x="4135" y="2292"/>
              <a:ext cx="480" cy="213"/>
            </a:xfrm>
            <a:prstGeom prst="rect">
              <a:avLst/>
            </a:prstGeom>
            <a:noFill/>
            <a:ln w="9525">
              <a:noFill/>
              <a:miter lim="800000"/>
              <a:headEnd/>
              <a:tailEnd/>
            </a:ln>
            <a:effectLst/>
          </p:spPr>
          <p:txBody>
            <a:bodyPr>
              <a:spAutoFit/>
            </a:bodyPr>
            <a:lstStyle/>
            <a:p>
              <a:r>
                <a:rPr lang="en-US" sz="1600" i="1">
                  <a:solidFill>
                    <a:srgbClr val="0033CC"/>
                  </a:solidFill>
                </a:rPr>
                <a:t>HH</a:t>
              </a:r>
              <a:r>
                <a:rPr lang="en-US" sz="1200" i="1">
                  <a:solidFill>
                    <a:srgbClr val="0033CC"/>
                  </a:solidFill>
                </a:rPr>
                <a:t>2</a:t>
              </a:r>
            </a:p>
          </p:txBody>
        </p:sp>
      </p:grpSp>
      <p:sp>
        <p:nvSpPr>
          <p:cNvPr id="32"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3" name="ZoneTexte 3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35" name="Espace réservé du numéro de diapositive 34"/>
          <p:cNvSpPr>
            <a:spLocks noGrp="1"/>
          </p:cNvSpPr>
          <p:nvPr>
            <p:ph type="sldNum" sz="quarter" idx="12"/>
          </p:nvPr>
        </p:nvSpPr>
        <p:spPr/>
        <p:txBody>
          <a:bodyPr/>
          <a:lstStyle/>
          <a:p>
            <a:fld id="{2D849293-9FFB-455D-8E04-D5321DD3C202}" type="slidenum">
              <a:rPr lang="fr-FR" smtClean="0"/>
              <a:pPr/>
              <a:t>48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WT2.png"/>
          <p:cNvPicPr>
            <a:picLocks noChangeAspect="1"/>
          </p:cNvPicPr>
          <p:nvPr/>
        </p:nvPicPr>
        <p:blipFill>
          <a:blip r:embed="rId2"/>
          <a:stretch>
            <a:fillRect/>
          </a:stretch>
        </p:blipFill>
        <p:spPr>
          <a:xfrm>
            <a:off x="642910" y="1357298"/>
            <a:ext cx="7906342" cy="5429288"/>
          </a:xfrm>
          <a:prstGeom prst="rect">
            <a:avLst/>
          </a:prstGeom>
        </p:spPr>
      </p:pic>
      <p:sp>
        <p:nvSpPr>
          <p:cNvPr id="111618" name="AutoShape 2" descr="https://www.researchgate.net/profile/Arvind_Sudarsanam/publication/224120729/figure/fig14/AS:305559824814081@1449862547151/a-2D-DWT-algorithm-b-Image-partitioning-after-three-decomposition-leve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ONDELETTES DISCRETES   DWT 2D</a:t>
            </a:r>
            <a:endParaRPr lang="fr-FR" sz="3000" b="1" dirty="0">
              <a:solidFill>
                <a:srgbClr val="C00000"/>
              </a:solidFill>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356"/>
            <a:ext cx="9144000" cy="3816429"/>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L’analyse spectrale à base de la transformée de Fourier présente plusieurs limitations en particulier, elle se prête mal à l’analyse des signaux non-stationnaires. En effet, la TF détecte la présence des composantes fréquentielles d’un signal </a:t>
            </a:r>
            <a:r>
              <a:rPr lang="fr-FR" sz="2200" b="1" u="sng" dirty="0" smtClean="0">
                <a:solidFill>
                  <a:srgbClr val="002060"/>
                </a:solidFill>
                <a:latin typeface="Times New Roman" pitchFamily="18" charset="0"/>
                <a:cs typeface="Times New Roman" pitchFamily="18" charset="0"/>
              </a:rPr>
              <a:t>sans pouvoir les localiser dans le temps.</a:t>
            </a:r>
            <a:endParaRPr lang="fr-FR" sz="2200" b="1" u="sng" dirty="0" smtClean="0">
              <a:solidFill>
                <a:srgbClr val="002060"/>
              </a:solidFill>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GENERALITES SUR LES ONDELETTES</a:t>
            </a:r>
            <a:endParaRPr lang="fr-FR" sz="3000" b="1" dirty="0">
              <a:solidFill>
                <a:srgbClr val="FF0000"/>
              </a:solidFill>
              <a:latin typeface="Times New Roman" pitchFamily="18" charset="0"/>
              <a:cs typeface="Times New Roman" pitchFamily="18" charset="0"/>
            </a:endParaRPr>
          </a:p>
        </p:txBody>
      </p:sp>
      <p:cxnSp>
        <p:nvCxnSpPr>
          <p:cNvPr id="5" name="Connecteur droit avec flèche 4"/>
          <p:cNvCxnSpPr/>
          <p:nvPr/>
        </p:nvCxnSpPr>
        <p:spPr>
          <a:xfrm>
            <a:off x="-32" y="3500438"/>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H="1" flipV="1">
            <a:off x="-642180" y="2857496"/>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32" y="2514592"/>
            <a:ext cx="4375053" cy="858129"/>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a:off x="2071670" y="2927346"/>
            <a:ext cx="500066" cy="1588"/>
          </a:xfrm>
          <a:prstGeom prst="straightConnector1">
            <a:avLst/>
          </a:prstGeom>
          <a:ln w="285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3259" y="2571744"/>
            <a:ext cx="428628" cy="430887"/>
          </a:xfrm>
          <a:prstGeom prst="rect">
            <a:avLst/>
          </a:prstGeom>
          <a:noFill/>
        </p:spPr>
        <p:txBody>
          <a:bodyPr wrap="square" rtlCol="0">
            <a:spAutoFit/>
          </a:bodyPr>
          <a:lstStyle/>
          <a:p>
            <a:r>
              <a:rPr lang="fr-FR" dirty="0" smtClean="0">
                <a:sym typeface="Symbol"/>
              </a:rPr>
              <a:t></a:t>
            </a:r>
            <a:r>
              <a:rPr lang="fr-FR" sz="2200" b="1" dirty="0" smtClean="0">
                <a:solidFill>
                  <a:srgbClr val="002060"/>
                </a:solidFill>
                <a:latin typeface="Times New Roman" pitchFamily="18" charset="0"/>
                <a:cs typeface="Times New Roman" pitchFamily="18" charset="0"/>
                <a:sym typeface="Symbol"/>
              </a:rPr>
              <a:t></a:t>
            </a:r>
            <a:endParaRPr lang="fr-FR" sz="2200" b="1" dirty="0">
              <a:solidFill>
                <a:srgbClr val="002060"/>
              </a:solidFill>
              <a:latin typeface="Times New Roman" pitchFamily="18" charset="0"/>
              <a:cs typeface="Times New Roman" pitchFamily="18" charset="0"/>
            </a:endParaRPr>
          </a:p>
        </p:txBody>
      </p:sp>
      <p:cxnSp>
        <p:nvCxnSpPr>
          <p:cNvPr id="14" name="Connecteur droit avec flèche 13"/>
          <p:cNvCxnSpPr/>
          <p:nvPr/>
        </p:nvCxnSpPr>
        <p:spPr>
          <a:xfrm>
            <a:off x="71406" y="2428868"/>
            <a:ext cx="4286280" cy="1588"/>
          </a:xfrm>
          <a:prstGeom prst="straightConnector1">
            <a:avLst/>
          </a:prstGeom>
          <a:ln w="28575">
            <a:solidFill>
              <a:srgbClr val="0070C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716069" y="2000240"/>
            <a:ext cx="1000132" cy="430887"/>
          </a:xfrm>
          <a:prstGeom prst="rect">
            <a:avLst/>
          </a:prstGeom>
          <a:noFill/>
        </p:spPr>
        <p:txBody>
          <a:bodyPr wrap="square" rtlCol="0">
            <a:spAutoFit/>
          </a:bodyPr>
          <a:lstStyle/>
          <a:p>
            <a:pPr algn="ctr"/>
            <a:r>
              <a:rPr lang="fr-FR" sz="2200" b="1" dirty="0" smtClean="0">
                <a:solidFill>
                  <a:srgbClr val="0070C0"/>
                </a:solidFill>
                <a:latin typeface="Times New Roman" pitchFamily="18" charset="0"/>
                <a:cs typeface="Times New Roman" pitchFamily="18" charset="0"/>
              </a:rPr>
              <a:t>T</a:t>
            </a:r>
            <a:endParaRPr lang="fr-FR" sz="2200" b="1" dirty="0">
              <a:solidFill>
                <a:srgbClr val="0070C0"/>
              </a:solidFill>
              <a:latin typeface="Times New Roman" pitchFamily="18" charset="0"/>
              <a:cs typeface="Times New Roman" pitchFamily="18" charset="0"/>
            </a:endParaRPr>
          </a:p>
        </p:txBody>
      </p:sp>
      <p:sp>
        <p:nvSpPr>
          <p:cNvPr id="18" name="ZoneTexte 17"/>
          <p:cNvSpPr txBox="1"/>
          <p:nvPr/>
        </p:nvSpPr>
        <p:spPr>
          <a:xfrm>
            <a:off x="3859209" y="3559734"/>
            <a:ext cx="928694" cy="369332"/>
          </a:xfrm>
          <a:prstGeom prst="rect">
            <a:avLst/>
          </a:prstGeom>
          <a:noFill/>
        </p:spPr>
        <p:txBody>
          <a:bodyPr wrap="square" rtlCol="0">
            <a:spAutoFit/>
          </a:bodyPr>
          <a:lstStyle/>
          <a:p>
            <a:r>
              <a:rPr lang="fr-FR" b="1" dirty="0" smtClean="0"/>
              <a:t>temps</a:t>
            </a:r>
            <a:endParaRPr lang="fr-FR" b="1" dirty="0"/>
          </a:p>
        </p:txBody>
      </p:sp>
      <p:cxnSp>
        <p:nvCxnSpPr>
          <p:cNvPr id="15" name="Connecteur droit avec flèche 14"/>
          <p:cNvCxnSpPr/>
          <p:nvPr/>
        </p:nvCxnSpPr>
        <p:spPr>
          <a:xfrm>
            <a:off x="4645027" y="3499644"/>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001290" y="285670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2462" y="3559734"/>
            <a:ext cx="1143008" cy="369332"/>
          </a:xfrm>
          <a:prstGeom prst="rect">
            <a:avLst/>
          </a:prstGeom>
          <a:noFill/>
        </p:spPr>
        <p:txBody>
          <a:bodyPr wrap="square" rtlCol="0">
            <a:spAutoFit/>
          </a:bodyPr>
          <a:lstStyle/>
          <a:p>
            <a:r>
              <a:rPr lang="fr-FR" b="1" dirty="0" smtClean="0"/>
              <a:t>fréquence</a:t>
            </a:r>
            <a:endParaRPr lang="fr-FR" b="1" dirty="0"/>
          </a:p>
        </p:txBody>
      </p:sp>
      <p:sp>
        <p:nvSpPr>
          <p:cNvPr id="22" name="ZoneTexte 21"/>
          <p:cNvSpPr txBox="1"/>
          <p:nvPr/>
        </p:nvSpPr>
        <p:spPr>
          <a:xfrm>
            <a:off x="4786314" y="2071678"/>
            <a:ext cx="928694" cy="369332"/>
          </a:xfrm>
          <a:prstGeom prst="rect">
            <a:avLst/>
          </a:prstGeom>
          <a:noFill/>
        </p:spPr>
        <p:txBody>
          <a:bodyPr wrap="square" rtlCol="0">
            <a:spAutoFit/>
          </a:bodyPr>
          <a:lstStyle/>
          <a:p>
            <a:r>
              <a:rPr lang="fr-FR" b="1" dirty="0" smtClean="0">
                <a:solidFill>
                  <a:srgbClr val="7030A0"/>
                </a:solidFill>
              </a:rPr>
              <a:t>Spectre</a:t>
            </a:r>
            <a:endParaRPr lang="fr-FR" b="1" dirty="0">
              <a:solidFill>
                <a:srgbClr val="7030A0"/>
              </a:solidFill>
            </a:endParaRPr>
          </a:p>
        </p:txBody>
      </p:sp>
      <p:sp>
        <p:nvSpPr>
          <p:cNvPr id="23" name="Forme libre 22"/>
          <p:cNvSpPr/>
          <p:nvPr/>
        </p:nvSpPr>
        <p:spPr>
          <a:xfrm>
            <a:off x="4628271" y="2504049"/>
            <a:ext cx="2799471" cy="1033976"/>
          </a:xfrm>
          <a:custGeom>
            <a:avLst/>
            <a:gdLst>
              <a:gd name="connsiteX0" fmla="*/ 0 w 2799471"/>
              <a:gd name="connsiteY0" fmla="*/ 0 h 1033976"/>
              <a:gd name="connsiteX1" fmla="*/ 365760 w 2799471"/>
              <a:gd name="connsiteY1" fmla="*/ 196948 h 1033976"/>
              <a:gd name="connsiteX2" fmla="*/ 548640 w 2799471"/>
              <a:gd name="connsiteY2" fmla="*/ 422031 h 1033976"/>
              <a:gd name="connsiteX3" fmla="*/ 675249 w 2799471"/>
              <a:gd name="connsiteY3" fmla="*/ 689317 h 1033976"/>
              <a:gd name="connsiteX4" fmla="*/ 731520 w 2799471"/>
              <a:gd name="connsiteY4" fmla="*/ 886265 h 1033976"/>
              <a:gd name="connsiteX5" fmla="*/ 815926 w 2799471"/>
              <a:gd name="connsiteY5" fmla="*/ 970671 h 1033976"/>
              <a:gd name="connsiteX6" fmla="*/ 942535 w 2799471"/>
              <a:gd name="connsiteY6" fmla="*/ 956603 h 1033976"/>
              <a:gd name="connsiteX7" fmla="*/ 998806 w 2799471"/>
              <a:gd name="connsiteY7" fmla="*/ 886265 h 1033976"/>
              <a:gd name="connsiteX8" fmla="*/ 1167618 w 2799471"/>
              <a:gd name="connsiteY8" fmla="*/ 900333 h 1033976"/>
              <a:gd name="connsiteX9" fmla="*/ 1237957 w 2799471"/>
              <a:gd name="connsiteY9" fmla="*/ 1012874 h 1033976"/>
              <a:gd name="connsiteX10" fmla="*/ 1350498 w 2799471"/>
              <a:gd name="connsiteY10" fmla="*/ 970671 h 1033976"/>
              <a:gd name="connsiteX11" fmla="*/ 1448972 w 2799471"/>
              <a:gd name="connsiteY11" fmla="*/ 633046 h 1033976"/>
              <a:gd name="connsiteX12" fmla="*/ 1491175 w 2799471"/>
              <a:gd name="connsiteY12" fmla="*/ 534573 h 1033976"/>
              <a:gd name="connsiteX13" fmla="*/ 1561514 w 2799471"/>
              <a:gd name="connsiteY13" fmla="*/ 703385 h 1033976"/>
              <a:gd name="connsiteX14" fmla="*/ 1702191 w 2799471"/>
              <a:gd name="connsiteY14" fmla="*/ 900333 h 1033976"/>
              <a:gd name="connsiteX15" fmla="*/ 1828800 w 2799471"/>
              <a:gd name="connsiteY15" fmla="*/ 984739 h 1033976"/>
              <a:gd name="connsiteX16" fmla="*/ 1969477 w 2799471"/>
              <a:gd name="connsiteY16" fmla="*/ 942536 h 1033976"/>
              <a:gd name="connsiteX17" fmla="*/ 2011680 w 2799471"/>
              <a:gd name="connsiteY17" fmla="*/ 872197 h 1033976"/>
              <a:gd name="connsiteX18" fmla="*/ 2152357 w 2799471"/>
              <a:gd name="connsiteY18" fmla="*/ 914400 h 1033976"/>
              <a:gd name="connsiteX19" fmla="*/ 2208627 w 2799471"/>
              <a:gd name="connsiteY19" fmla="*/ 942536 h 1033976"/>
              <a:gd name="connsiteX20" fmla="*/ 2335237 w 2799471"/>
              <a:gd name="connsiteY20" fmla="*/ 998806 h 1033976"/>
              <a:gd name="connsiteX21" fmla="*/ 2405575 w 2799471"/>
              <a:gd name="connsiteY21" fmla="*/ 970671 h 1033976"/>
              <a:gd name="connsiteX22" fmla="*/ 2433711 w 2799471"/>
              <a:gd name="connsiteY22" fmla="*/ 984739 h 1033976"/>
              <a:gd name="connsiteX23" fmla="*/ 2799471 w 2799471"/>
              <a:gd name="connsiteY23" fmla="*/ 886265 h 1033976"/>
              <a:gd name="connsiteX24" fmla="*/ 2799471 w 2799471"/>
              <a:gd name="connsiteY24" fmla="*/ 886265 h 1033976"/>
              <a:gd name="connsiteX25" fmla="*/ 2771335 w 2799471"/>
              <a:gd name="connsiteY25" fmla="*/ 900333 h 1033976"/>
              <a:gd name="connsiteX26" fmla="*/ 2799471 w 2799471"/>
              <a:gd name="connsiteY26" fmla="*/ 914400 h 10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99471" h="1033976">
                <a:moveTo>
                  <a:pt x="0" y="0"/>
                </a:moveTo>
                <a:cubicBezTo>
                  <a:pt x="137160" y="63305"/>
                  <a:pt x="274320" y="126610"/>
                  <a:pt x="365760" y="196948"/>
                </a:cubicBezTo>
                <a:cubicBezTo>
                  <a:pt x="457200" y="267286"/>
                  <a:pt x="497059" y="339970"/>
                  <a:pt x="548640" y="422031"/>
                </a:cubicBezTo>
                <a:cubicBezTo>
                  <a:pt x="600221" y="504092"/>
                  <a:pt x="644769" y="611945"/>
                  <a:pt x="675249" y="689317"/>
                </a:cubicBezTo>
                <a:cubicBezTo>
                  <a:pt x="705729" y="766689"/>
                  <a:pt x="708074" y="839373"/>
                  <a:pt x="731520" y="886265"/>
                </a:cubicBezTo>
                <a:cubicBezTo>
                  <a:pt x="754966" y="933157"/>
                  <a:pt x="780757" y="958948"/>
                  <a:pt x="815926" y="970671"/>
                </a:cubicBezTo>
                <a:cubicBezTo>
                  <a:pt x="851095" y="982394"/>
                  <a:pt x="912055" y="970671"/>
                  <a:pt x="942535" y="956603"/>
                </a:cubicBezTo>
                <a:cubicBezTo>
                  <a:pt x="973015" y="942535"/>
                  <a:pt x="961292" y="895643"/>
                  <a:pt x="998806" y="886265"/>
                </a:cubicBezTo>
                <a:cubicBezTo>
                  <a:pt x="1036320" y="876887"/>
                  <a:pt x="1127760" y="879232"/>
                  <a:pt x="1167618" y="900333"/>
                </a:cubicBezTo>
                <a:cubicBezTo>
                  <a:pt x="1207477" y="921435"/>
                  <a:pt x="1207477" y="1001151"/>
                  <a:pt x="1237957" y="1012874"/>
                </a:cubicBezTo>
                <a:cubicBezTo>
                  <a:pt x="1268437" y="1024597"/>
                  <a:pt x="1315329" y="1033976"/>
                  <a:pt x="1350498" y="970671"/>
                </a:cubicBezTo>
                <a:cubicBezTo>
                  <a:pt x="1385667" y="907366"/>
                  <a:pt x="1425526" y="705729"/>
                  <a:pt x="1448972" y="633046"/>
                </a:cubicBezTo>
                <a:cubicBezTo>
                  <a:pt x="1472418" y="560363"/>
                  <a:pt x="1472418" y="522850"/>
                  <a:pt x="1491175" y="534573"/>
                </a:cubicBezTo>
                <a:cubicBezTo>
                  <a:pt x="1509932" y="546296"/>
                  <a:pt x="1526345" y="642425"/>
                  <a:pt x="1561514" y="703385"/>
                </a:cubicBezTo>
                <a:cubicBezTo>
                  <a:pt x="1596683" y="764345"/>
                  <a:pt x="1657643" y="853441"/>
                  <a:pt x="1702191" y="900333"/>
                </a:cubicBezTo>
                <a:cubicBezTo>
                  <a:pt x="1746739" y="947225"/>
                  <a:pt x="1784252" y="977705"/>
                  <a:pt x="1828800" y="984739"/>
                </a:cubicBezTo>
                <a:cubicBezTo>
                  <a:pt x="1873348" y="991773"/>
                  <a:pt x="1938997" y="961293"/>
                  <a:pt x="1969477" y="942536"/>
                </a:cubicBezTo>
                <a:cubicBezTo>
                  <a:pt x="1999957" y="923779"/>
                  <a:pt x="1981200" y="876886"/>
                  <a:pt x="2011680" y="872197"/>
                </a:cubicBezTo>
                <a:cubicBezTo>
                  <a:pt x="2042160" y="867508"/>
                  <a:pt x="2119533" y="902677"/>
                  <a:pt x="2152357" y="914400"/>
                </a:cubicBezTo>
                <a:cubicBezTo>
                  <a:pt x="2185181" y="926123"/>
                  <a:pt x="2178147" y="928468"/>
                  <a:pt x="2208627" y="942536"/>
                </a:cubicBezTo>
                <a:cubicBezTo>
                  <a:pt x="2239107" y="956604"/>
                  <a:pt x="2302412" y="994117"/>
                  <a:pt x="2335237" y="998806"/>
                </a:cubicBezTo>
                <a:cubicBezTo>
                  <a:pt x="2368062" y="1003495"/>
                  <a:pt x="2389163" y="973016"/>
                  <a:pt x="2405575" y="970671"/>
                </a:cubicBezTo>
                <a:cubicBezTo>
                  <a:pt x="2421987" y="968327"/>
                  <a:pt x="2368062" y="998807"/>
                  <a:pt x="2433711" y="984739"/>
                </a:cubicBezTo>
                <a:cubicBezTo>
                  <a:pt x="2499360" y="970671"/>
                  <a:pt x="2799471" y="886265"/>
                  <a:pt x="2799471" y="886265"/>
                </a:cubicBezTo>
                <a:lnTo>
                  <a:pt x="2799471" y="886265"/>
                </a:lnTo>
                <a:cubicBezTo>
                  <a:pt x="2794782" y="888610"/>
                  <a:pt x="2771335" y="895644"/>
                  <a:pt x="2771335" y="900333"/>
                </a:cubicBezTo>
                <a:cubicBezTo>
                  <a:pt x="2771335" y="905022"/>
                  <a:pt x="2785403" y="909711"/>
                  <a:pt x="2799471" y="914400"/>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072198" y="2143116"/>
            <a:ext cx="2714644" cy="892552"/>
          </a:xfrm>
          <a:prstGeom prst="rect">
            <a:avLst/>
          </a:prstGeom>
          <a:noFill/>
        </p:spPr>
        <p:txBody>
          <a:bodyPr wrap="square" rtlCol="0">
            <a:spAutoFit/>
          </a:bodyPr>
          <a:lstStyle/>
          <a:p>
            <a:pPr algn="just"/>
            <a:r>
              <a:rPr lang="fr-FR" sz="2000" b="1" dirty="0" smtClean="0">
                <a:solidFill>
                  <a:srgbClr val="00B050"/>
                </a:solidFill>
                <a:latin typeface="Tahoma" pitchFamily="34" charset="0"/>
                <a:ea typeface="Tahoma" pitchFamily="34" charset="0"/>
                <a:cs typeface="Tahoma" pitchFamily="34" charset="0"/>
                <a:sym typeface="Symbol"/>
              </a:rPr>
              <a:t></a:t>
            </a:r>
            <a:r>
              <a:rPr lang="fr-FR" sz="1600" b="1" dirty="0" smtClean="0">
                <a:solidFill>
                  <a:srgbClr val="00B050"/>
                </a:solidFill>
                <a:latin typeface="Tahoma" pitchFamily="34" charset="0"/>
                <a:ea typeface="Tahoma" pitchFamily="34" charset="0"/>
                <a:cs typeface="Tahoma" pitchFamily="34" charset="0"/>
              </a:rPr>
              <a:t> bandes fréquentielles présentent dans le signal analysé</a:t>
            </a:r>
            <a:endParaRPr lang="fr-FR" sz="1600" b="1" dirty="0">
              <a:solidFill>
                <a:srgbClr val="00B050"/>
              </a:solidFill>
              <a:latin typeface="Tahoma" pitchFamily="34" charset="0"/>
              <a:ea typeface="Tahoma" pitchFamily="34" charset="0"/>
              <a:cs typeface="Tahoma" pitchFamily="34" charset="0"/>
            </a:endParaRPr>
          </a:p>
        </p:txBody>
      </p:sp>
      <p:cxnSp>
        <p:nvCxnSpPr>
          <p:cNvPr id="26" name="Connecteur droit avec flèche 25"/>
          <p:cNvCxnSpPr/>
          <p:nvPr/>
        </p:nvCxnSpPr>
        <p:spPr>
          <a:xfrm rot="10800000" flipV="1">
            <a:off x="4929190" y="2643182"/>
            <a:ext cx="1000132" cy="357190"/>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a:off x="6143636" y="3071810"/>
            <a:ext cx="357190" cy="357190"/>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4143380"/>
            <a:ext cx="9144000" cy="1938992"/>
          </a:xfrm>
          <a:prstGeom prst="rect">
            <a:avLst/>
          </a:prstGeom>
          <a:noFill/>
        </p:spPr>
        <p:txBody>
          <a:bodyPr wrap="square" rtlCol="0">
            <a:spAutoFit/>
          </a:bodyPr>
          <a:lstStyle/>
          <a:p>
            <a:pPr algn="just"/>
            <a:r>
              <a:rPr lang="fr-FR" dirty="0" smtClean="0">
                <a:solidFill>
                  <a:srgbClr val="7030A0"/>
                </a:solidFill>
                <a:latin typeface="Tahoma" pitchFamily="34" charset="0"/>
                <a:ea typeface="Tahoma" pitchFamily="34" charset="0"/>
                <a:cs typeface="Tahoma" pitchFamily="34" charset="0"/>
              </a:rPr>
              <a:t>Dans l’exemple ci-dessus, la TF nous permet de détecter la présence des différentes composantes fréquentielles du signal mais elle ne peut pas préciser les instants de leurs présences ou leur disparitions dans le signal.</a:t>
            </a:r>
          </a:p>
          <a:p>
            <a:pPr algn="just"/>
            <a:endParaRPr lang="fr-FR" sz="2200" dirty="0" smtClean="0">
              <a:solidFill>
                <a:srgbClr val="0070C0"/>
              </a:solidFill>
              <a:latin typeface="Times New Roman" pitchFamily="18" charset="0"/>
              <a:ea typeface="Tahoma" pitchFamily="34" charset="0"/>
              <a:cs typeface="Times New Roman" pitchFamily="18" charset="0"/>
            </a:endParaRPr>
          </a:p>
          <a:p>
            <a:pPr algn="just"/>
            <a:r>
              <a:rPr lang="fr-FR" sz="2200" dirty="0" smtClean="0">
                <a:solidFill>
                  <a:srgbClr val="0070C0"/>
                </a:solidFill>
                <a:latin typeface="Times New Roman" pitchFamily="18" charset="0"/>
                <a:ea typeface="Tahoma" pitchFamily="34" charset="0"/>
                <a:cs typeface="Times New Roman" pitchFamily="18" charset="0"/>
              </a:rPr>
              <a:t>Pour pallier à cet inconvénients une transformée de Fourier à court terme a été proposée</a:t>
            </a:r>
            <a:endParaRPr lang="fr-FR" sz="2200" dirty="0">
              <a:solidFill>
                <a:srgbClr val="0070C0"/>
              </a:solidFill>
              <a:latin typeface="Times New Roman" pitchFamily="18" charset="0"/>
              <a:ea typeface="Tahoma" pitchFamily="34" charset="0"/>
              <a:cs typeface="Times New Roman" pitchFamily="18" charset="0"/>
            </a:endParaRPr>
          </a:p>
        </p:txBody>
      </p:sp>
      <p:sp>
        <p:nvSpPr>
          <p:cNvPr id="30" name="Espace réservé du numéro de diapositive 29"/>
          <p:cNvSpPr>
            <a:spLocks noGrp="1"/>
          </p:cNvSpPr>
          <p:nvPr>
            <p:ph type="sldNum" sz="quarter" idx="12"/>
          </p:nvPr>
        </p:nvSpPr>
        <p:spPr/>
        <p:txBody>
          <a:bodyPr/>
          <a:lstStyle/>
          <a:p>
            <a:fld id="{2D849293-9FFB-455D-8E04-D5321DD3C202}"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86578"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a:srcRect/>
          <a:stretch>
            <a:fillRect/>
          </a:stretch>
        </p:blipFill>
        <p:spPr bwMode="auto">
          <a:xfrm>
            <a:off x="1500166" y="1818000"/>
            <a:ext cx="5040000" cy="5040000"/>
          </a:xfrm>
          <a:prstGeom prst="rect">
            <a:avLst/>
          </a:prstGeom>
          <a:noFill/>
          <a:ln w="9525">
            <a:noFill/>
            <a:miter lim="800000"/>
            <a:headEnd/>
            <a:tailEnd/>
          </a:ln>
          <a:effectLst/>
        </p:spPr>
      </p:pic>
      <p:sp>
        <p:nvSpPr>
          <p:cNvPr id="6" name="Titre 1"/>
          <p:cNvSpPr txBox="1">
            <a:spLocks/>
          </p:cNvSpPr>
          <p:nvPr/>
        </p:nvSpPr>
        <p:spPr>
          <a:xfrm>
            <a:off x="0" y="500042"/>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un seul</a:t>
            </a: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 niveau</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5"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deux </a:t>
            </a: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51</a:t>
            </a:fld>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1 seul niveau</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119810" name="Picture 2"/>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6" name="ZoneTexte 5"/>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2063200" y="1818000"/>
            <a:ext cx="5017600" cy="5040000"/>
          </a:xfrm>
          <a:prstGeom prst="rect">
            <a:avLst/>
          </a:prstGeom>
          <a:noFill/>
          <a:ln w="9525">
            <a:noFill/>
            <a:miter lim="800000"/>
            <a:headEnd/>
            <a:tailEnd/>
          </a:ln>
          <a:effectLst/>
        </p:spPr>
      </p:pic>
      <p:sp>
        <p:nvSpPr>
          <p:cNvPr id="6"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deux 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EN ONDELETTES DISCRETES</a:t>
            </a:r>
            <a:endParaRPr lang="fr-FR" sz="3000" b="1" dirty="0">
              <a:solidFill>
                <a:srgbClr val="FF000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4"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smtClean="0">
                <a:ln>
                  <a:noFill/>
                </a:ln>
                <a:solidFill>
                  <a:srgbClr val="0070C0"/>
                </a:solidFill>
                <a:effectLst/>
                <a:uLnTx/>
                <a:uFillTx/>
                <a:latin typeface="Times New Roman" pitchFamily="18" charset="0"/>
                <a:cs typeface="Times New Roman" pitchFamily="18" charset="0"/>
              </a:rPr>
              <a:t>Image Lena à quatre niveaux</a:t>
            </a:r>
            <a:r>
              <a:rPr kumimoji="0" lang="fr-FR" sz="2200" b="1" i="0" u="none" strike="noStrike" kern="0" cap="none" spc="0" normalizeH="0" noProof="0" dirty="0" smtClean="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ZoneTexte 4"/>
          <p:cNvSpPr txBox="1"/>
          <p:nvPr/>
        </p:nvSpPr>
        <p:spPr>
          <a:xfrm>
            <a:off x="7072330" y="6457914"/>
            <a:ext cx="2286016" cy="400110"/>
          </a:xfrm>
          <a:prstGeom prst="rect">
            <a:avLst/>
          </a:prstGeom>
          <a:noFill/>
        </p:spPr>
        <p:txBody>
          <a:bodyPr wrap="square" rtlCol="0">
            <a:spAutoFit/>
          </a:bodyPr>
          <a:lstStyle/>
          <a:p>
            <a:r>
              <a:rPr lang="fr-FR" sz="2000" b="1" i="1" dirty="0" smtClean="0">
                <a:solidFill>
                  <a:srgbClr val="0070C0"/>
                </a:solidFill>
                <a:latin typeface="Times New Roman" pitchFamily="18" charset="0"/>
                <a:cs typeface="Times New Roman" pitchFamily="18" charset="0"/>
              </a:rPr>
              <a:t>Source : </a:t>
            </a:r>
            <a:r>
              <a:rPr lang="fr-FR" sz="2000" b="1" i="1" dirty="0" err="1" smtClean="0">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rPr>
              <a:t>ONDELETTES DISCRETES   DWT 2D</a:t>
            </a:r>
            <a:endParaRPr lang="fr-FR" sz="3000" b="1" dirty="0">
              <a:solidFill>
                <a:srgbClr val="C00000"/>
              </a:solidFill>
            </a:endParaRP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54</a:t>
            </a:fld>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55</a:t>
            </a:fld>
            <a:endParaRPr lang="fr-FR"/>
          </a:p>
        </p:txBody>
      </p:sp>
      <p:sp>
        <p:nvSpPr>
          <p:cNvPr id="3" name="ZoneTexte 2"/>
          <p:cNvSpPr txBox="1"/>
          <p:nvPr/>
        </p:nvSpPr>
        <p:spPr>
          <a:xfrm>
            <a:off x="0" y="5127981"/>
            <a:ext cx="9144000" cy="1015663"/>
          </a:xfrm>
          <a:prstGeom prst="rect">
            <a:avLst/>
          </a:prstGeom>
          <a:noFill/>
        </p:spPr>
        <p:txBody>
          <a:bodyPr wrap="square" rtlCol="0">
            <a:spAutoFit/>
          </a:bodyPr>
          <a:lstStyle/>
          <a:p>
            <a:pPr algn="just"/>
            <a:r>
              <a:rPr lang="fr-FR" sz="2000" dirty="0" smtClean="0">
                <a:solidFill>
                  <a:srgbClr val="7030A0"/>
                </a:solidFill>
                <a:latin typeface="Times New Roman" pitchFamily="18" charset="0"/>
                <a:cs typeface="Times New Roman" pitchFamily="18" charset="0"/>
              </a:rPr>
              <a:t>La transformation en ondelettes version </a:t>
            </a:r>
            <a:r>
              <a:rPr lang="fr-FR" sz="2000" i="1" dirty="0" smtClean="0">
                <a:solidFill>
                  <a:srgbClr val="7030A0"/>
                </a:solidFill>
                <a:latin typeface="Times New Roman" pitchFamily="18" charset="0"/>
                <a:cs typeface="Times New Roman" pitchFamily="18" charset="0"/>
              </a:rPr>
              <a:t>lifting</a:t>
            </a:r>
            <a:r>
              <a:rPr lang="fr-FR" sz="2000" dirty="0" smtClean="0">
                <a:solidFill>
                  <a:srgbClr val="7030A0"/>
                </a:solidFill>
                <a:latin typeface="Times New Roman" pitchFamily="18" charset="0"/>
                <a:cs typeface="Times New Roman" pitchFamily="18" charset="0"/>
              </a:rPr>
              <a:t> est un processus permettant entre autres d’optimiser le nombre d’opérations à </a:t>
            </a:r>
            <a:r>
              <a:rPr lang="fr-FR" sz="2000" dirty="0" smtClean="0">
                <a:solidFill>
                  <a:srgbClr val="7030A0"/>
                </a:solidFill>
                <a:latin typeface="Times New Roman" pitchFamily="18" charset="0"/>
                <a:cs typeface="Times New Roman" pitchFamily="18" charset="0"/>
              </a:rPr>
              <a:t>exécuter.  Il s’agit grosso modo d’intervertir les </a:t>
            </a:r>
            <a:r>
              <a:rPr lang="fr-FR" sz="2000" dirty="0" smtClean="0">
                <a:solidFill>
                  <a:srgbClr val="7030A0"/>
                </a:solidFill>
                <a:latin typeface="Times New Roman" pitchFamily="18" charset="0"/>
                <a:cs typeface="Times New Roman" pitchFamily="18" charset="0"/>
              </a:rPr>
              <a:t>phases de filtrage et de sous-échantillonnage. </a:t>
            </a:r>
            <a:endParaRPr lang="fr-FR" sz="2000" dirty="0">
              <a:solidFill>
                <a:srgbClr val="7030A0"/>
              </a:solidFill>
              <a:latin typeface="Times New Roman" pitchFamily="18" charset="0"/>
              <a:cs typeface="Times New Roman" pitchFamily="18" charset="0"/>
            </a:endParaRP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Rectangle 4"/>
          <p:cNvSpPr/>
          <p:nvPr/>
        </p:nvSpPr>
        <p:spPr>
          <a:xfrm>
            <a:off x="1785886"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85886"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29224"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29224"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143208"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43208"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29092"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29092"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a:off x="3286084" y="314324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3286878" y="4214024"/>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4536249" y="312197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537043" y="417830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15174" y="3286124"/>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en angle 17"/>
          <p:cNvCxnSpPr>
            <a:endCxn id="5" idx="1"/>
          </p:cNvCxnSpPr>
          <p:nvPr/>
        </p:nvCxnSpPr>
        <p:spPr>
          <a:xfrm flipV="1">
            <a:off x="642910" y="3107529"/>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endCxn id="6" idx="1"/>
          </p:cNvCxnSpPr>
          <p:nvPr/>
        </p:nvCxnSpPr>
        <p:spPr>
          <a:xfrm>
            <a:off x="642910" y="3714752"/>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3"/>
            <a:endCxn id="9" idx="2"/>
          </p:cNvCxnSpPr>
          <p:nvPr/>
        </p:nvCxnSpPr>
        <p:spPr>
          <a:xfrm>
            <a:off x="2857456" y="310752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857456" y="4213230"/>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143472" y="311276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143472" y="421846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6"/>
            <a:endCxn id="11" idx="2"/>
          </p:cNvCxnSpPr>
          <p:nvPr/>
        </p:nvCxnSpPr>
        <p:spPr>
          <a:xfrm>
            <a:off x="3857588" y="3107529"/>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857588" y="4213230"/>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Forme 25"/>
          <p:cNvCxnSpPr>
            <a:stCxn id="7" idx="3"/>
            <a:endCxn id="17" idx="0"/>
          </p:cNvCxnSpPr>
          <p:nvPr/>
        </p:nvCxnSpPr>
        <p:spPr>
          <a:xfrm>
            <a:off x="6500794" y="3107529"/>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endCxn id="17" idx="2"/>
          </p:cNvCxnSpPr>
          <p:nvPr/>
        </p:nvCxnSpPr>
        <p:spPr>
          <a:xfrm flipV="1">
            <a:off x="6500794" y="4000504"/>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7" idx="3"/>
          </p:cNvCxnSpPr>
          <p:nvPr/>
        </p:nvCxnSpPr>
        <p:spPr>
          <a:xfrm>
            <a:off x="7715240" y="3643314"/>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785886" y="2916792"/>
            <a:ext cx="1071570" cy="369332"/>
          </a:xfrm>
          <a:prstGeom prst="rect">
            <a:avLst/>
          </a:prstGeom>
          <a:noFill/>
        </p:spPr>
        <p:txBody>
          <a:bodyPr wrap="square" rtlCol="0">
            <a:spAutoFit/>
          </a:bodyPr>
          <a:lstStyle/>
          <a:p>
            <a:pPr algn="ctr"/>
            <a:r>
              <a:rPr lang="fr-FR" b="1" dirty="0" smtClean="0">
                <a:solidFill>
                  <a:srgbClr val="0070C0"/>
                </a:solidFill>
              </a:rPr>
              <a:t>H</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0" name="ZoneTexte 29"/>
          <p:cNvSpPr txBox="1"/>
          <p:nvPr/>
        </p:nvSpPr>
        <p:spPr>
          <a:xfrm>
            <a:off x="1785886" y="4003602"/>
            <a:ext cx="1071570" cy="369332"/>
          </a:xfrm>
          <a:prstGeom prst="rect">
            <a:avLst/>
          </a:prstGeom>
          <a:noFill/>
        </p:spPr>
        <p:txBody>
          <a:bodyPr wrap="square" rtlCol="0">
            <a:spAutoFit/>
          </a:bodyPr>
          <a:lstStyle/>
          <a:p>
            <a:pPr algn="ctr"/>
            <a:r>
              <a:rPr lang="fr-FR" b="1" dirty="0" smtClean="0">
                <a:solidFill>
                  <a:srgbClr val="C00000"/>
                </a:solidFill>
              </a:rPr>
              <a:t>H</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1" name="ZoneTexte 30"/>
          <p:cNvSpPr txBox="1"/>
          <p:nvPr/>
        </p:nvSpPr>
        <p:spPr>
          <a:xfrm>
            <a:off x="5429224" y="2928934"/>
            <a:ext cx="1071570" cy="369332"/>
          </a:xfrm>
          <a:prstGeom prst="rect">
            <a:avLst/>
          </a:prstGeom>
          <a:noFill/>
        </p:spPr>
        <p:txBody>
          <a:bodyPr wrap="square" rtlCol="0">
            <a:spAutoFit/>
          </a:bodyPr>
          <a:lstStyle/>
          <a:p>
            <a:pPr algn="ctr"/>
            <a:r>
              <a:rPr lang="fr-FR" b="1" dirty="0" smtClean="0">
                <a:solidFill>
                  <a:srgbClr val="0070C0"/>
                </a:solidFill>
              </a:rPr>
              <a:t>G</a:t>
            </a:r>
            <a:r>
              <a:rPr lang="fr-FR" b="1" baseline="-25000" dirty="0" smtClean="0">
                <a:solidFill>
                  <a:srgbClr val="0070C0"/>
                </a:solidFill>
              </a:rPr>
              <a:t>0</a:t>
            </a:r>
            <a:r>
              <a:rPr lang="fr-FR" b="1" dirty="0" smtClean="0">
                <a:solidFill>
                  <a:srgbClr val="0070C0"/>
                </a:solidFill>
              </a:rPr>
              <a:t>(z)</a:t>
            </a:r>
            <a:endParaRPr lang="fr-FR" b="1" dirty="0">
              <a:solidFill>
                <a:srgbClr val="0070C0"/>
              </a:solidFill>
            </a:endParaRPr>
          </a:p>
        </p:txBody>
      </p:sp>
      <p:sp>
        <p:nvSpPr>
          <p:cNvPr id="32" name="ZoneTexte 31"/>
          <p:cNvSpPr txBox="1"/>
          <p:nvPr/>
        </p:nvSpPr>
        <p:spPr>
          <a:xfrm>
            <a:off x="5429224" y="4044560"/>
            <a:ext cx="1071570" cy="369332"/>
          </a:xfrm>
          <a:prstGeom prst="rect">
            <a:avLst/>
          </a:prstGeom>
          <a:noFill/>
        </p:spPr>
        <p:txBody>
          <a:bodyPr wrap="square" rtlCol="0">
            <a:spAutoFit/>
          </a:bodyPr>
          <a:lstStyle/>
          <a:p>
            <a:pPr algn="ctr"/>
            <a:r>
              <a:rPr lang="fr-FR" b="1" dirty="0" smtClean="0">
                <a:solidFill>
                  <a:srgbClr val="C00000"/>
                </a:solidFill>
              </a:rPr>
              <a:t>G</a:t>
            </a:r>
            <a:r>
              <a:rPr lang="fr-FR" b="1" baseline="-25000" dirty="0" smtClean="0">
                <a:solidFill>
                  <a:srgbClr val="C00000"/>
                </a:solidFill>
              </a:rPr>
              <a:t>1</a:t>
            </a:r>
            <a:r>
              <a:rPr lang="fr-FR" b="1" dirty="0" smtClean="0">
                <a:solidFill>
                  <a:srgbClr val="C00000"/>
                </a:solidFill>
              </a:rPr>
              <a:t>(z)</a:t>
            </a:r>
            <a:endParaRPr lang="fr-FR" b="1" dirty="0">
              <a:solidFill>
                <a:srgbClr val="C00000"/>
              </a:solidFill>
            </a:endParaRPr>
          </a:p>
        </p:txBody>
      </p:sp>
      <p:sp>
        <p:nvSpPr>
          <p:cNvPr id="33" name="ZoneTexte 32"/>
          <p:cNvSpPr txBox="1"/>
          <p:nvPr/>
        </p:nvSpPr>
        <p:spPr>
          <a:xfrm>
            <a:off x="3500398" y="2944174"/>
            <a:ext cx="428628" cy="369332"/>
          </a:xfrm>
          <a:prstGeom prst="rect">
            <a:avLst/>
          </a:prstGeom>
          <a:noFill/>
        </p:spPr>
        <p:txBody>
          <a:bodyPr wrap="square" rtlCol="0">
            <a:spAutoFit/>
          </a:bodyPr>
          <a:lstStyle/>
          <a:p>
            <a:r>
              <a:rPr lang="fr-FR" b="1" dirty="0" smtClean="0"/>
              <a:t>2</a:t>
            </a:r>
            <a:endParaRPr lang="fr-FR" b="1" dirty="0"/>
          </a:p>
        </p:txBody>
      </p:sp>
      <p:sp>
        <p:nvSpPr>
          <p:cNvPr id="34" name="ZoneTexte 33"/>
          <p:cNvSpPr txBox="1"/>
          <p:nvPr/>
        </p:nvSpPr>
        <p:spPr>
          <a:xfrm>
            <a:off x="4786282" y="2942510"/>
            <a:ext cx="428628" cy="369332"/>
          </a:xfrm>
          <a:prstGeom prst="rect">
            <a:avLst/>
          </a:prstGeom>
          <a:noFill/>
        </p:spPr>
        <p:txBody>
          <a:bodyPr wrap="square" rtlCol="0">
            <a:spAutoFit/>
          </a:bodyPr>
          <a:lstStyle/>
          <a:p>
            <a:r>
              <a:rPr lang="fr-FR" b="1" dirty="0" smtClean="0"/>
              <a:t>2</a:t>
            </a:r>
            <a:endParaRPr lang="fr-FR" b="1" dirty="0"/>
          </a:p>
        </p:txBody>
      </p:sp>
      <p:sp>
        <p:nvSpPr>
          <p:cNvPr id="35" name="ZoneTexte 34"/>
          <p:cNvSpPr txBox="1"/>
          <p:nvPr/>
        </p:nvSpPr>
        <p:spPr>
          <a:xfrm>
            <a:off x="3500398" y="3988362"/>
            <a:ext cx="428628" cy="369332"/>
          </a:xfrm>
          <a:prstGeom prst="rect">
            <a:avLst/>
          </a:prstGeom>
          <a:noFill/>
        </p:spPr>
        <p:txBody>
          <a:bodyPr wrap="square" rtlCol="0">
            <a:spAutoFit/>
          </a:bodyPr>
          <a:lstStyle/>
          <a:p>
            <a:r>
              <a:rPr lang="fr-FR" b="1" dirty="0" smtClean="0"/>
              <a:t>2</a:t>
            </a:r>
            <a:endParaRPr lang="fr-FR" b="1" dirty="0"/>
          </a:p>
        </p:txBody>
      </p:sp>
      <p:sp>
        <p:nvSpPr>
          <p:cNvPr id="36" name="ZoneTexte 35"/>
          <p:cNvSpPr txBox="1"/>
          <p:nvPr/>
        </p:nvSpPr>
        <p:spPr>
          <a:xfrm>
            <a:off x="4786282" y="3986698"/>
            <a:ext cx="428628" cy="369332"/>
          </a:xfrm>
          <a:prstGeom prst="rect">
            <a:avLst/>
          </a:prstGeom>
          <a:noFill/>
        </p:spPr>
        <p:txBody>
          <a:bodyPr wrap="square" rtlCol="0">
            <a:spAutoFit/>
          </a:bodyPr>
          <a:lstStyle/>
          <a:p>
            <a:r>
              <a:rPr lang="fr-FR" b="1" dirty="0" smtClean="0"/>
              <a:t>2</a:t>
            </a:r>
            <a:endParaRPr lang="fr-FR" b="1" dirty="0"/>
          </a:p>
        </p:txBody>
      </p:sp>
      <p:sp>
        <p:nvSpPr>
          <p:cNvPr id="37" name="ZoneTexte 36"/>
          <p:cNvSpPr txBox="1"/>
          <p:nvPr/>
        </p:nvSpPr>
        <p:spPr>
          <a:xfrm>
            <a:off x="642910" y="3357562"/>
            <a:ext cx="642910" cy="369332"/>
          </a:xfrm>
          <a:prstGeom prst="rect">
            <a:avLst/>
          </a:prstGeom>
          <a:noFill/>
        </p:spPr>
        <p:txBody>
          <a:bodyPr wrap="square" rtlCol="0">
            <a:spAutoFit/>
          </a:bodyPr>
          <a:lstStyle/>
          <a:p>
            <a:r>
              <a:rPr lang="fr-FR" b="1" dirty="0" smtClean="0">
                <a:solidFill>
                  <a:srgbClr val="00B050"/>
                </a:solidFill>
              </a:rPr>
              <a:t>x(n)</a:t>
            </a:r>
            <a:endParaRPr lang="fr-FR" b="1" dirty="0">
              <a:solidFill>
                <a:srgbClr val="00B050"/>
              </a:solidFill>
            </a:endParaRPr>
          </a:p>
        </p:txBody>
      </p:sp>
      <p:sp>
        <p:nvSpPr>
          <p:cNvPr id="38" name="ZoneTexte 37"/>
          <p:cNvSpPr txBox="1"/>
          <p:nvPr/>
        </p:nvSpPr>
        <p:spPr>
          <a:xfrm>
            <a:off x="7786678" y="3286124"/>
            <a:ext cx="642910" cy="369332"/>
          </a:xfrm>
          <a:prstGeom prst="rect">
            <a:avLst/>
          </a:prstGeom>
          <a:noFill/>
        </p:spPr>
        <p:txBody>
          <a:bodyPr wrap="square" rtlCol="0">
            <a:spAutoFit/>
          </a:bodyPr>
          <a:lstStyle/>
          <a:p>
            <a:r>
              <a:rPr lang="fr-FR" b="1" dirty="0" smtClean="0">
                <a:solidFill>
                  <a:srgbClr val="002060"/>
                </a:solidFill>
              </a:rPr>
              <a:t>x’(n)</a:t>
            </a:r>
            <a:endParaRPr lang="fr-FR" b="1" dirty="0">
              <a:solidFill>
                <a:srgbClr val="002060"/>
              </a:solidFill>
            </a:endParaRPr>
          </a:p>
        </p:txBody>
      </p:sp>
      <p:sp>
        <p:nvSpPr>
          <p:cNvPr id="39" name="ZoneTexte 38"/>
          <p:cNvSpPr txBox="1"/>
          <p:nvPr/>
        </p:nvSpPr>
        <p:spPr>
          <a:xfrm>
            <a:off x="2714580" y="2357430"/>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0</a:t>
            </a:r>
            <a:r>
              <a:rPr lang="fr-FR" b="1" dirty="0" smtClean="0">
                <a:solidFill>
                  <a:srgbClr val="00B050"/>
                </a:solidFill>
              </a:rPr>
              <a:t>(n)</a:t>
            </a:r>
            <a:endParaRPr lang="fr-FR" b="1" dirty="0">
              <a:solidFill>
                <a:srgbClr val="00B050"/>
              </a:solidFill>
            </a:endParaRPr>
          </a:p>
        </p:txBody>
      </p:sp>
      <p:sp>
        <p:nvSpPr>
          <p:cNvPr id="40" name="ZoneTexte 39"/>
          <p:cNvSpPr txBox="1"/>
          <p:nvPr/>
        </p:nvSpPr>
        <p:spPr>
          <a:xfrm>
            <a:off x="2786050" y="4416990"/>
            <a:ext cx="642910" cy="369332"/>
          </a:xfrm>
          <a:prstGeom prst="rect">
            <a:avLst/>
          </a:prstGeom>
          <a:noFill/>
        </p:spPr>
        <p:txBody>
          <a:bodyPr wrap="square" rtlCol="0">
            <a:spAutoFit/>
          </a:bodyPr>
          <a:lstStyle/>
          <a:p>
            <a:r>
              <a:rPr lang="fr-FR" b="1" dirty="0" smtClean="0">
                <a:solidFill>
                  <a:srgbClr val="00B050"/>
                </a:solidFill>
              </a:rPr>
              <a:t>x</a:t>
            </a:r>
            <a:r>
              <a:rPr lang="fr-FR" b="1" baseline="-25000" dirty="0" smtClean="0">
                <a:solidFill>
                  <a:srgbClr val="00B050"/>
                </a:solidFill>
              </a:rPr>
              <a:t>1</a:t>
            </a:r>
            <a:r>
              <a:rPr lang="fr-FR" b="1" dirty="0" smtClean="0">
                <a:solidFill>
                  <a:srgbClr val="00B050"/>
                </a:solidFill>
              </a:rPr>
              <a:t>(n)</a:t>
            </a:r>
            <a:endParaRPr lang="fr-FR" b="1" dirty="0">
              <a:solidFill>
                <a:srgbClr val="00B050"/>
              </a:solidFill>
            </a:endParaRPr>
          </a:p>
        </p:txBody>
      </p:sp>
      <p:sp>
        <p:nvSpPr>
          <p:cNvPr id="41" name="ZoneTexte 40"/>
          <p:cNvSpPr txBox="1"/>
          <p:nvPr/>
        </p:nvSpPr>
        <p:spPr>
          <a:xfrm>
            <a:off x="3760432" y="2714620"/>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0</a:t>
            </a:r>
            <a:r>
              <a:rPr lang="fr-FR" b="1" dirty="0" smtClean="0">
                <a:solidFill>
                  <a:srgbClr val="002060"/>
                </a:solidFill>
              </a:rPr>
              <a:t>(n)</a:t>
            </a:r>
            <a:endParaRPr lang="fr-FR" b="1" dirty="0">
              <a:solidFill>
                <a:srgbClr val="002060"/>
              </a:solidFill>
            </a:endParaRPr>
          </a:p>
        </p:txBody>
      </p:sp>
      <p:sp>
        <p:nvSpPr>
          <p:cNvPr id="42" name="ZoneTexte 41"/>
          <p:cNvSpPr txBox="1"/>
          <p:nvPr/>
        </p:nvSpPr>
        <p:spPr>
          <a:xfrm>
            <a:off x="3831902" y="4416990"/>
            <a:ext cx="642910" cy="369332"/>
          </a:xfrm>
          <a:prstGeom prst="rect">
            <a:avLst/>
          </a:prstGeom>
          <a:noFill/>
        </p:spPr>
        <p:txBody>
          <a:bodyPr wrap="square" rtlCol="0">
            <a:spAutoFit/>
          </a:bodyPr>
          <a:lstStyle/>
          <a:p>
            <a:r>
              <a:rPr lang="fr-FR" b="1" dirty="0" smtClean="0">
                <a:solidFill>
                  <a:srgbClr val="002060"/>
                </a:solidFill>
              </a:rPr>
              <a:t>y</a:t>
            </a:r>
            <a:r>
              <a:rPr lang="fr-FR" b="1" baseline="-25000" dirty="0" smtClean="0">
                <a:solidFill>
                  <a:srgbClr val="002060"/>
                </a:solidFill>
              </a:rPr>
              <a:t>1</a:t>
            </a:r>
            <a:r>
              <a:rPr lang="fr-FR" b="1" dirty="0" smtClean="0">
                <a:solidFill>
                  <a:srgbClr val="002060"/>
                </a:solidFill>
              </a:rPr>
              <a:t>(n)</a:t>
            </a:r>
            <a:endParaRPr lang="fr-FR" b="1" dirty="0">
              <a:solidFill>
                <a:srgbClr val="002060"/>
              </a:solidFill>
            </a:endParaRPr>
          </a:p>
        </p:txBody>
      </p:sp>
      <p:sp>
        <p:nvSpPr>
          <p:cNvPr id="43" name="ZoneTexte 42"/>
          <p:cNvSpPr txBox="1"/>
          <p:nvPr/>
        </p:nvSpPr>
        <p:spPr>
          <a:xfrm>
            <a:off x="4929158" y="2357430"/>
            <a:ext cx="78581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0</a:t>
            </a:r>
            <a:r>
              <a:rPr lang="fr-FR" b="1" dirty="0" smtClean="0">
                <a:solidFill>
                  <a:srgbClr val="7030A0"/>
                </a:solidFill>
              </a:rPr>
              <a:t>(n)</a:t>
            </a:r>
            <a:endParaRPr lang="fr-FR" b="1" dirty="0">
              <a:solidFill>
                <a:srgbClr val="7030A0"/>
              </a:solidFill>
            </a:endParaRPr>
          </a:p>
        </p:txBody>
      </p:sp>
      <p:sp>
        <p:nvSpPr>
          <p:cNvPr id="44" name="ZoneTexte 43"/>
          <p:cNvSpPr txBox="1"/>
          <p:nvPr/>
        </p:nvSpPr>
        <p:spPr>
          <a:xfrm>
            <a:off x="5000628" y="4416990"/>
            <a:ext cx="714348" cy="369332"/>
          </a:xfrm>
          <a:prstGeom prst="rect">
            <a:avLst/>
          </a:prstGeom>
          <a:noFill/>
        </p:spPr>
        <p:txBody>
          <a:bodyPr wrap="square" rtlCol="0">
            <a:spAutoFit/>
          </a:bodyPr>
          <a:lstStyle/>
          <a:p>
            <a:r>
              <a:rPr lang="fr-FR" b="1" dirty="0" smtClean="0">
                <a:solidFill>
                  <a:srgbClr val="7030A0"/>
                </a:solidFill>
              </a:rPr>
              <a:t>y’</a:t>
            </a:r>
            <a:r>
              <a:rPr lang="fr-FR" b="1" baseline="-25000" dirty="0" smtClean="0">
                <a:solidFill>
                  <a:srgbClr val="7030A0"/>
                </a:solidFill>
              </a:rPr>
              <a:t>1</a:t>
            </a:r>
            <a:r>
              <a:rPr lang="fr-FR" b="1" dirty="0" smtClean="0">
                <a:solidFill>
                  <a:srgbClr val="7030A0"/>
                </a:solidFill>
              </a:rPr>
              <a:t>(n)</a:t>
            </a:r>
            <a:endParaRPr lang="fr-FR" b="1" dirty="0">
              <a:solidFill>
                <a:srgbClr val="7030A0"/>
              </a:solidFill>
            </a:endParaRPr>
          </a:p>
        </p:txBody>
      </p:sp>
      <p:sp>
        <p:nvSpPr>
          <p:cNvPr id="49" name="ZoneTexte 48"/>
          <p:cNvSpPr txBox="1"/>
          <p:nvPr/>
        </p:nvSpPr>
        <p:spPr>
          <a:xfrm>
            <a:off x="7215174" y="3357562"/>
            <a:ext cx="500066" cy="553998"/>
          </a:xfrm>
          <a:prstGeom prst="rect">
            <a:avLst/>
          </a:prstGeom>
          <a:noFill/>
        </p:spPr>
        <p:txBody>
          <a:bodyPr wrap="square" rtlCol="0">
            <a:spAutoFit/>
          </a:bodyPr>
          <a:lstStyle/>
          <a:p>
            <a:pPr algn="ctr"/>
            <a:r>
              <a:rPr lang="fr-FR" sz="3000" dirty="0" smtClean="0">
                <a:solidFill>
                  <a:schemeClr val="accent2">
                    <a:lumMod val="50000"/>
                  </a:schemeClr>
                </a:solidFill>
              </a:rPr>
              <a:t>+</a:t>
            </a:r>
            <a:endParaRPr lang="fr-FR" sz="3000" dirty="0">
              <a:solidFill>
                <a:schemeClr val="accent2">
                  <a:lumMod val="50000"/>
                </a:schemeClr>
              </a:solidFill>
            </a:endParaRPr>
          </a:p>
        </p:txBody>
      </p:sp>
      <p:sp>
        <p:nvSpPr>
          <p:cNvPr id="50" name="ZoneTexte 49"/>
          <p:cNvSpPr txBox="1"/>
          <p:nvPr/>
        </p:nvSpPr>
        <p:spPr>
          <a:xfrm>
            <a:off x="0" y="1033991"/>
            <a:ext cx="9144000" cy="1323439"/>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Parmi les limitations du schéma conventionnel d’une DWT (schéma ci-dessous), utilisant les bancs </a:t>
            </a:r>
            <a:r>
              <a:rPr lang="fr-FR" sz="2000" dirty="0" smtClean="0">
                <a:solidFill>
                  <a:srgbClr val="002060"/>
                </a:solidFill>
                <a:latin typeface="Times New Roman" pitchFamily="18" charset="0"/>
                <a:cs typeface="Times New Roman" pitchFamily="18" charset="0"/>
              </a:rPr>
              <a:t>de filtres, </a:t>
            </a:r>
            <a:r>
              <a:rPr lang="fr-FR" sz="2000" dirty="0" smtClean="0">
                <a:solidFill>
                  <a:srgbClr val="002060"/>
                </a:solidFill>
                <a:latin typeface="Times New Roman" pitchFamily="18" charset="0"/>
                <a:cs typeface="Times New Roman" pitchFamily="18" charset="0"/>
              </a:rPr>
              <a:t>est </a:t>
            </a:r>
            <a:r>
              <a:rPr lang="fr-FR" sz="2000" dirty="0" smtClean="0">
                <a:solidFill>
                  <a:srgbClr val="002060"/>
                </a:solidFill>
                <a:latin typeface="Times New Roman" pitchFamily="18" charset="0"/>
                <a:cs typeface="Times New Roman" pitchFamily="18" charset="0"/>
              </a:rPr>
              <a:t>que l’on effectue un sous-échantillonnage par deux après une opération de filtrage </a:t>
            </a:r>
            <a:r>
              <a:rPr lang="fr-FR" sz="2000" dirty="0" smtClean="0">
                <a:solidFill>
                  <a:srgbClr val="002060"/>
                </a:solidFill>
                <a:latin typeface="Times New Roman" pitchFamily="18" charset="0"/>
                <a:cs typeface="Times New Roman" pitchFamily="18" charset="0"/>
              </a:rPr>
              <a:t> (passe-bas et passe-haut). </a:t>
            </a:r>
            <a:r>
              <a:rPr lang="fr-FR" sz="2000" b="1" u="sng" dirty="0" smtClean="0">
                <a:solidFill>
                  <a:srgbClr val="002060"/>
                </a:solidFill>
                <a:latin typeface="Times New Roman" pitchFamily="18" charset="0"/>
                <a:cs typeface="Times New Roman" pitchFamily="18" charset="0"/>
              </a:rPr>
              <a:t>C’est donc une </a:t>
            </a:r>
            <a:r>
              <a:rPr lang="fr-FR" sz="2000" b="1" u="sng" dirty="0" smtClean="0">
                <a:solidFill>
                  <a:srgbClr val="002060"/>
                </a:solidFill>
                <a:latin typeface="Times New Roman" pitchFamily="18" charset="0"/>
                <a:cs typeface="Times New Roman" pitchFamily="18" charset="0"/>
              </a:rPr>
              <a:t>pure perte </a:t>
            </a:r>
            <a:r>
              <a:rPr lang="fr-FR" sz="2000" b="1" u="sng" dirty="0" smtClean="0">
                <a:solidFill>
                  <a:srgbClr val="002060"/>
                </a:solidFill>
                <a:latin typeface="Times New Roman" pitchFamily="18" charset="0"/>
                <a:cs typeface="Times New Roman" pitchFamily="18" charset="0"/>
              </a:rPr>
              <a:t>de la </a:t>
            </a:r>
            <a:r>
              <a:rPr lang="fr-FR" sz="2000" b="1" u="sng" dirty="0" smtClean="0">
                <a:solidFill>
                  <a:srgbClr val="002060"/>
                </a:solidFill>
                <a:latin typeface="Times New Roman" pitchFamily="18" charset="0"/>
                <a:cs typeface="Times New Roman" pitchFamily="18" charset="0"/>
              </a:rPr>
              <a:t>moitié du coût de calcul effectué par le filtrage</a:t>
            </a:r>
            <a:endParaRPr lang="fr-FR" sz="2000" b="1" u="sng" dirty="0">
              <a:solidFill>
                <a:srgbClr val="00206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56</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4" name="ZoneTexte 3"/>
          <p:cNvSpPr txBox="1"/>
          <p:nvPr/>
        </p:nvSpPr>
        <p:spPr>
          <a:xfrm>
            <a:off x="0" y="719720"/>
            <a:ext cx="9144000" cy="4832092"/>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D’autre part, l</a:t>
            </a:r>
            <a:r>
              <a:rPr lang="fr-FR" sz="2200" b="1" dirty="0" smtClean="0">
                <a:latin typeface="Times New Roman" pitchFamily="18" charset="0"/>
                <a:cs typeface="Times New Roman" pitchFamily="18" charset="0"/>
              </a:rPr>
              <a:t>es filtres numériques utilisés, souvent des RIF, ont des </a:t>
            </a:r>
            <a:r>
              <a:rPr lang="fr-FR" sz="2200" dirty="0" smtClean="0">
                <a:latin typeface="Times New Roman" pitchFamily="18" charset="0"/>
                <a:cs typeface="Times New Roman" pitchFamily="18" charset="0"/>
              </a:rPr>
              <a:t>coefficients </a:t>
            </a:r>
            <a:r>
              <a:rPr lang="fr-FR" sz="2200" dirty="0" smtClean="0">
                <a:latin typeface="Times New Roman" pitchFamily="18" charset="0"/>
                <a:cs typeface="Times New Roman" pitchFamily="18" charset="0"/>
              </a:rPr>
              <a:t>à virgule flottante ce qui donne des sorties à virgule flottante aussi. </a:t>
            </a:r>
            <a:r>
              <a:rPr lang="fr-FR" sz="2200" dirty="0" smtClean="0">
                <a:latin typeface="Times New Roman" pitchFamily="18" charset="0"/>
                <a:cs typeface="Times New Roman" pitchFamily="18" charset="0"/>
              </a:rPr>
              <a:t> </a:t>
            </a: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Quand </a:t>
            </a:r>
            <a:r>
              <a:rPr lang="fr-FR" sz="2200" dirty="0" smtClean="0">
                <a:latin typeface="Times New Roman" pitchFamily="18" charset="0"/>
                <a:cs typeface="Times New Roman" pitchFamily="18" charset="0"/>
              </a:rPr>
              <a:t>les </a:t>
            </a:r>
            <a:r>
              <a:rPr lang="fr-FR" sz="2200" dirty="0" smtClean="0">
                <a:latin typeface="Times New Roman" pitchFamily="18" charset="0"/>
                <a:cs typeface="Times New Roman" pitchFamily="18" charset="0"/>
              </a:rPr>
              <a:t>données </a:t>
            </a:r>
            <a:r>
              <a:rPr lang="fr-FR" sz="2200" dirty="0" smtClean="0">
                <a:latin typeface="Times New Roman" pitchFamily="18" charset="0"/>
                <a:cs typeface="Times New Roman" pitchFamily="18" charset="0"/>
              </a:rPr>
              <a:t>d'entrée sont une suite </a:t>
            </a:r>
            <a:r>
              <a:rPr lang="fr-FR" sz="2200" dirty="0" smtClean="0">
                <a:latin typeface="Times New Roman" pitchFamily="18" charset="0"/>
                <a:cs typeface="Times New Roman" pitchFamily="18" charset="0"/>
              </a:rPr>
              <a:t>d'entiers (exemple des images numériques), </a:t>
            </a:r>
            <a:r>
              <a:rPr lang="fr-FR" sz="2200" dirty="0" smtClean="0">
                <a:latin typeface="Times New Roman" pitchFamily="18" charset="0"/>
                <a:cs typeface="Times New Roman" pitchFamily="18" charset="0"/>
              </a:rPr>
              <a:t>les sorties filtrées ne sont plus des entiers et doivent, par conséquent, être arrondies (on prend par exemple la partie entière) pour les besoins du codage entropique. Cette opération </a:t>
            </a:r>
            <a:r>
              <a:rPr lang="fr-FR" sz="2200" dirty="0" smtClean="0">
                <a:latin typeface="Times New Roman" pitchFamily="18" charset="0"/>
                <a:cs typeface="Times New Roman" pitchFamily="18" charset="0"/>
              </a:rPr>
              <a:t>d'arrondi </a:t>
            </a:r>
            <a:r>
              <a:rPr lang="fr-FR" sz="2200" dirty="0" smtClean="0">
                <a:latin typeface="Times New Roman" pitchFamily="18" charset="0"/>
                <a:cs typeface="Times New Roman" pitchFamily="18" charset="0"/>
              </a:rPr>
              <a:t>entraîne une perte d'information ce </a:t>
            </a:r>
            <a:r>
              <a:rPr lang="fr-FR" sz="2200" dirty="0" smtClean="0">
                <a:latin typeface="Times New Roman" pitchFamily="18" charset="0"/>
                <a:cs typeface="Times New Roman" pitchFamily="18" charset="0"/>
              </a:rPr>
              <a:t>qui </a:t>
            </a:r>
            <a:r>
              <a:rPr lang="fr-FR" sz="2200" dirty="0" smtClean="0">
                <a:latin typeface="Times New Roman" pitchFamily="18" charset="0"/>
                <a:cs typeface="Times New Roman" pitchFamily="18" charset="0"/>
              </a:rPr>
              <a:t>ne peut être toléré pour le codage sans perte. </a:t>
            </a:r>
            <a:endParaRPr lang="fr-FR" sz="2200" dirty="0" smtClean="0">
              <a:latin typeface="Times New Roman" pitchFamily="18" charset="0"/>
              <a:cs typeface="Times New Roman" pitchFamily="18" charset="0"/>
            </a:endParaRPr>
          </a:p>
          <a:p>
            <a:pPr algn="just"/>
            <a:endParaRPr lang="fr-FR" sz="2200" dirty="0" smtClean="0">
              <a:latin typeface="Times New Roman" pitchFamily="18" charset="0"/>
              <a:cs typeface="Times New Roman" pitchFamily="18" charset="0"/>
            </a:endParaRPr>
          </a:p>
          <a:p>
            <a:pPr algn="just"/>
            <a:r>
              <a:rPr lang="fr-FR" sz="2200" dirty="0" smtClean="0">
                <a:latin typeface="Times New Roman" pitchFamily="18" charset="0"/>
                <a:cs typeface="Times New Roman" pitchFamily="18" charset="0"/>
              </a:rPr>
              <a:t>Ainsi</a:t>
            </a:r>
            <a:r>
              <a:rPr lang="fr-FR" sz="2200" dirty="0" smtClean="0">
                <a:latin typeface="Times New Roman" pitchFamily="18" charset="0"/>
                <a:cs typeface="Times New Roman" pitchFamily="18" charset="0"/>
              </a:rPr>
              <a:t>, pour </a:t>
            </a:r>
            <a:r>
              <a:rPr lang="fr-FR" sz="2200" dirty="0" smtClean="0">
                <a:latin typeface="Times New Roman" pitchFamily="18" charset="0"/>
                <a:cs typeface="Times New Roman" pitchFamily="18" charset="0"/>
              </a:rPr>
              <a:t>que </a:t>
            </a:r>
            <a:r>
              <a:rPr lang="fr-FR" sz="2200" dirty="0" smtClean="0">
                <a:latin typeface="Times New Roman" pitchFamily="18" charset="0"/>
                <a:cs typeface="Times New Roman" pitchFamily="18" charset="0"/>
              </a:rPr>
              <a:t>notre codage ait le moins de perte, </a:t>
            </a:r>
            <a:r>
              <a:rPr lang="fr-FR" sz="2200" b="1" dirty="0" smtClean="0">
                <a:solidFill>
                  <a:srgbClr val="FF0000"/>
                </a:solidFill>
                <a:latin typeface="Times New Roman" pitchFamily="18" charset="0"/>
                <a:cs typeface="Times New Roman" pitchFamily="18" charset="0"/>
              </a:rPr>
              <a:t>W. </a:t>
            </a:r>
            <a:r>
              <a:rPr lang="fr-FR" sz="2200" b="1" dirty="0" err="1" smtClean="0">
                <a:solidFill>
                  <a:srgbClr val="FF0000"/>
                </a:solidFill>
                <a:latin typeface="Times New Roman" pitchFamily="18" charset="0"/>
                <a:cs typeface="Times New Roman" pitchFamily="18" charset="0"/>
              </a:rPr>
              <a:t>Sweldens</a:t>
            </a:r>
            <a:r>
              <a:rPr lang="fr-FR" sz="2200" b="1" dirty="0" smtClean="0">
                <a:solidFill>
                  <a:srgbClr val="FF0000"/>
                </a:solidFill>
                <a:latin typeface="Times New Roman" pitchFamily="18" charset="0"/>
                <a:cs typeface="Times New Roman" pitchFamily="18" charset="0"/>
              </a:rPr>
              <a:t> </a:t>
            </a:r>
            <a:r>
              <a:rPr lang="fr-FR" sz="2200" dirty="0" smtClean="0">
                <a:latin typeface="Times New Roman" pitchFamily="18" charset="0"/>
                <a:cs typeface="Times New Roman" pitchFamily="18" charset="0"/>
              </a:rPr>
              <a:t>a introduit le concept du schéma de </a:t>
            </a:r>
            <a:r>
              <a:rPr lang="fr-FR" sz="2200" dirty="0" smtClean="0">
                <a:latin typeface="Times New Roman" pitchFamily="18" charset="0"/>
                <a:cs typeface="Times New Roman" pitchFamily="18" charset="0"/>
              </a:rPr>
              <a:t>lifting. </a:t>
            </a:r>
            <a:r>
              <a:rPr lang="fr-FR" sz="2200" dirty="0" smtClean="0">
                <a:latin typeface="Times New Roman" pitchFamily="18" charset="0"/>
                <a:cs typeface="Times New Roman" pitchFamily="18" charset="0"/>
              </a:rPr>
              <a:t>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57</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4" name="ZoneTexte 3"/>
          <p:cNvSpPr txBox="1"/>
          <p:nvPr/>
        </p:nvSpPr>
        <p:spPr>
          <a:xfrm>
            <a:off x="0" y="719720"/>
            <a:ext cx="9144000" cy="5847755"/>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Comme nous venons de voir le schéma conventionnel pour l’implémentation d’une DWT est un </a:t>
            </a:r>
            <a:r>
              <a:rPr lang="fr-FR" sz="2200" dirty="0" smtClean="0">
                <a:solidFill>
                  <a:srgbClr val="002060"/>
                </a:solidFill>
                <a:latin typeface="Times New Roman" pitchFamily="18" charset="0"/>
                <a:cs typeface="Times New Roman" pitchFamily="18" charset="0"/>
              </a:rPr>
              <a:t>banc de filtres comprenant un filtre passe-bas </a:t>
            </a:r>
            <a:r>
              <a:rPr lang="fr-FR" sz="2200" dirty="0" smtClean="0">
                <a:solidFill>
                  <a:srgbClr val="002060"/>
                </a:solidFill>
                <a:latin typeface="Times New Roman" pitchFamily="18" charset="0"/>
                <a:cs typeface="Times New Roman" pitchFamily="18" charset="0"/>
              </a:rPr>
              <a:t>et </a:t>
            </a:r>
            <a:r>
              <a:rPr lang="fr-FR" sz="2200" dirty="0" smtClean="0">
                <a:solidFill>
                  <a:srgbClr val="002060"/>
                </a:solidFill>
                <a:latin typeface="Times New Roman" pitchFamily="18" charset="0"/>
                <a:cs typeface="Times New Roman" pitchFamily="18" charset="0"/>
              </a:rPr>
              <a:t>un filtre </a:t>
            </a:r>
            <a:r>
              <a:rPr lang="fr-FR" sz="2200" dirty="0" smtClean="0">
                <a:solidFill>
                  <a:srgbClr val="002060"/>
                </a:solidFill>
                <a:latin typeface="Times New Roman" pitchFamily="18" charset="0"/>
                <a:cs typeface="Times New Roman" pitchFamily="18" charset="0"/>
              </a:rPr>
              <a:t>passe-haut.</a:t>
            </a:r>
          </a:p>
          <a:p>
            <a:pPr algn="just"/>
            <a:endParaRPr lang="fr-FR" sz="2200" dirty="0" smtClean="0">
              <a:latin typeface="Times New Roman" pitchFamily="18" charset="0"/>
              <a:cs typeface="Times New Roman" pitchFamily="18" charset="0"/>
            </a:endParaRPr>
          </a:p>
          <a:p>
            <a:pPr algn="just"/>
            <a:r>
              <a:rPr lang="fr-FR" sz="2200" dirty="0" smtClean="0">
                <a:solidFill>
                  <a:srgbClr val="0070C0"/>
                </a:solidFill>
                <a:latin typeface="Times New Roman" pitchFamily="18" charset="0"/>
                <a:cs typeface="Times New Roman" pitchFamily="18" charset="0"/>
              </a:rPr>
              <a:t>Les filtres numériques utilisés, souvent des RIF, ont des coefficients à valeurs réelles, donc les sorties seront également des valeurs réelles (à </a:t>
            </a:r>
            <a:r>
              <a:rPr lang="fr-FR" sz="2200" dirty="0" smtClean="0">
                <a:solidFill>
                  <a:srgbClr val="0070C0"/>
                </a:solidFill>
                <a:latin typeface="Times New Roman" pitchFamily="18" charset="0"/>
                <a:cs typeface="Times New Roman" pitchFamily="18" charset="0"/>
              </a:rPr>
              <a:t>virgule </a:t>
            </a:r>
            <a:r>
              <a:rPr lang="fr-FR" sz="2200" dirty="0" smtClean="0">
                <a:solidFill>
                  <a:srgbClr val="0070C0"/>
                </a:solidFill>
                <a:latin typeface="Times New Roman" pitchFamily="18" charset="0"/>
                <a:cs typeface="Times New Roman" pitchFamily="18" charset="0"/>
              </a:rPr>
              <a:t>flottante).  Alors, s’il s’agit par exemple d’une image où les niveaux de gris des pixels sont des entiers (de 0 à 255 généralement), </a:t>
            </a:r>
            <a:r>
              <a:rPr lang="fr-FR" sz="2200" dirty="0" smtClean="0">
                <a:solidFill>
                  <a:srgbClr val="0070C0"/>
                </a:solidFill>
                <a:latin typeface="Times New Roman" pitchFamily="18" charset="0"/>
                <a:cs typeface="Times New Roman" pitchFamily="18" charset="0"/>
              </a:rPr>
              <a:t>les sorties filtrées ne sont plus des entiers et doivent, par conséquent, être </a:t>
            </a:r>
            <a:r>
              <a:rPr lang="fr-FR" sz="2200" dirty="0" smtClean="0">
                <a:solidFill>
                  <a:srgbClr val="0070C0"/>
                </a:solidFill>
                <a:latin typeface="Times New Roman" pitchFamily="18" charset="0"/>
                <a:cs typeface="Times New Roman" pitchFamily="18" charset="0"/>
              </a:rPr>
              <a:t>arrondies. </a:t>
            </a:r>
            <a:r>
              <a:rPr lang="fr-FR" sz="2200" dirty="0" smtClean="0">
                <a:solidFill>
                  <a:srgbClr val="0070C0"/>
                </a:solidFill>
                <a:latin typeface="Times New Roman" pitchFamily="18" charset="0"/>
                <a:cs typeface="Times New Roman" pitchFamily="18" charset="0"/>
              </a:rPr>
              <a:t>Cette opération </a:t>
            </a:r>
            <a:r>
              <a:rPr lang="fr-FR" sz="2200" dirty="0" smtClean="0">
                <a:solidFill>
                  <a:srgbClr val="0070C0"/>
                </a:solidFill>
                <a:latin typeface="Times New Roman" pitchFamily="18" charset="0"/>
                <a:cs typeface="Times New Roman" pitchFamily="18" charset="0"/>
              </a:rPr>
              <a:t>d'arrondi </a:t>
            </a:r>
            <a:r>
              <a:rPr lang="fr-FR" sz="2200" dirty="0" smtClean="0">
                <a:solidFill>
                  <a:srgbClr val="0070C0"/>
                </a:solidFill>
                <a:latin typeface="Times New Roman" pitchFamily="18" charset="0"/>
                <a:cs typeface="Times New Roman" pitchFamily="18" charset="0"/>
              </a:rPr>
              <a:t>entraîne une perte d'information ce </a:t>
            </a:r>
            <a:r>
              <a:rPr lang="fr-FR" sz="2200" dirty="0" smtClean="0">
                <a:solidFill>
                  <a:srgbClr val="0070C0"/>
                </a:solidFill>
                <a:latin typeface="Times New Roman" pitchFamily="18" charset="0"/>
                <a:cs typeface="Times New Roman" pitchFamily="18" charset="0"/>
              </a:rPr>
              <a:t>qui </a:t>
            </a:r>
            <a:r>
              <a:rPr lang="fr-FR" sz="2200" dirty="0" smtClean="0">
                <a:solidFill>
                  <a:srgbClr val="0070C0"/>
                </a:solidFill>
                <a:latin typeface="Times New Roman" pitchFamily="18" charset="0"/>
                <a:cs typeface="Times New Roman" pitchFamily="18" charset="0"/>
              </a:rPr>
              <a:t>ne peut être toléré pour le codage sans perte. </a:t>
            </a:r>
            <a:endParaRPr lang="fr-FR" sz="2200" dirty="0" smtClean="0">
              <a:solidFill>
                <a:srgbClr val="0070C0"/>
              </a:solidFill>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Ainsi</a:t>
            </a:r>
            <a:r>
              <a:rPr lang="fr-FR" sz="2200" dirty="0" smtClean="0">
                <a:solidFill>
                  <a:srgbClr val="7030A0"/>
                </a:solidFill>
                <a:latin typeface="Times New Roman" pitchFamily="18" charset="0"/>
                <a:cs typeface="Times New Roman" pitchFamily="18" charset="0"/>
              </a:rPr>
              <a:t>, pour </a:t>
            </a:r>
            <a:r>
              <a:rPr lang="fr-FR" sz="2200" dirty="0" smtClean="0">
                <a:solidFill>
                  <a:srgbClr val="7030A0"/>
                </a:solidFill>
                <a:latin typeface="Times New Roman" pitchFamily="18" charset="0"/>
                <a:cs typeface="Times New Roman" pitchFamily="18" charset="0"/>
              </a:rPr>
              <a:t>que le </a:t>
            </a:r>
            <a:r>
              <a:rPr lang="fr-FR" sz="2200" dirty="0" smtClean="0">
                <a:solidFill>
                  <a:srgbClr val="7030A0"/>
                </a:solidFill>
                <a:latin typeface="Times New Roman" pitchFamily="18" charset="0"/>
                <a:cs typeface="Times New Roman" pitchFamily="18" charset="0"/>
              </a:rPr>
              <a:t>codage ait le moins de perte, W. </a:t>
            </a:r>
            <a:r>
              <a:rPr lang="fr-FR" sz="2200" dirty="0" err="1" smtClean="0">
                <a:solidFill>
                  <a:srgbClr val="7030A0"/>
                </a:solidFill>
                <a:latin typeface="Times New Roman" pitchFamily="18" charset="0"/>
                <a:cs typeface="Times New Roman" pitchFamily="18" charset="0"/>
              </a:rPr>
              <a:t>Sweldens</a:t>
            </a:r>
            <a:r>
              <a:rPr lang="fr-FR" sz="2200" dirty="0" smtClean="0">
                <a:solidFill>
                  <a:srgbClr val="7030A0"/>
                </a:solidFill>
                <a:latin typeface="Times New Roman" pitchFamily="18" charset="0"/>
                <a:cs typeface="Times New Roman" pitchFamily="18" charset="0"/>
              </a:rPr>
              <a:t> a introduit le concept du schéma de </a:t>
            </a:r>
            <a:r>
              <a:rPr lang="fr-FR" sz="2200" dirty="0" smtClean="0">
                <a:solidFill>
                  <a:srgbClr val="7030A0"/>
                </a:solidFill>
                <a:latin typeface="Times New Roman" pitchFamily="18" charset="0"/>
                <a:cs typeface="Times New Roman" pitchFamily="18" charset="0"/>
              </a:rPr>
              <a:t>lifting. </a:t>
            </a:r>
            <a:r>
              <a:rPr lang="fr-FR" sz="2200" dirty="0" smtClean="0">
                <a:solidFill>
                  <a:srgbClr val="7030A0"/>
                </a:solidFill>
                <a:latin typeface="Times New Roman" pitchFamily="18" charset="0"/>
                <a:cs typeface="Times New Roman" pitchFamily="18" charset="0"/>
              </a:rPr>
              <a:t>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58</a:t>
            </a:fld>
            <a:endParaRPr lang="fr-FR"/>
          </a:p>
        </p:txBody>
      </p:sp>
      <p:pic>
        <p:nvPicPr>
          <p:cNvPr id="105474" name="Picture 2"/>
          <p:cNvPicPr>
            <a:picLocks noChangeAspect="1" noChangeArrowheads="1"/>
          </p:cNvPicPr>
          <p:nvPr/>
        </p:nvPicPr>
        <p:blipFill>
          <a:blip r:embed="rId2"/>
          <a:srcRect/>
          <a:stretch>
            <a:fillRect/>
          </a:stretch>
        </p:blipFill>
        <p:spPr bwMode="auto">
          <a:xfrm>
            <a:off x="1142976" y="3571876"/>
            <a:ext cx="6543675" cy="3286124"/>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646869"/>
            <a:ext cx="9144000" cy="3139321"/>
          </a:xfrm>
          <a:prstGeom prst="rect">
            <a:avLst/>
          </a:prstGeom>
          <a:noFill/>
        </p:spPr>
        <p:txBody>
          <a:bodyPr wrap="square" rtlCol="0">
            <a:spAutoFit/>
          </a:bodyPr>
          <a:lstStyle/>
          <a:p>
            <a:pPr algn="just"/>
            <a:r>
              <a:rPr lang="fr-FR" sz="2000" dirty="0" smtClean="0">
                <a:solidFill>
                  <a:srgbClr val="002060"/>
                </a:solidFill>
                <a:latin typeface="Times New Roman" pitchFamily="18" charset="0"/>
                <a:cs typeface="Times New Roman" pitchFamily="18" charset="0"/>
              </a:rPr>
              <a:t>Comme le montre le schéma de principe de cette transformation, une première étape consiste à: </a:t>
            </a:r>
          </a:p>
          <a:p>
            <a:pPr algn="just">
              <a:buFont typeface="Wingdings" pitchFamily="2" charset="2"/>
              <a:buChar char="ü"/>
            </a:pPr>
            <a:r>
              <a:rPr lang="fr-FR" sz="2000" dirty="0" smtClean="0">
                <a:solidFill>
                  <a:srgbClr val="7030A0"/>
                </a:solidFill>
                <a:latin typeface="Times New Roman" pitchFamily="18" charset="0"/>
                <a:cs typeface="Times New Roman" pitchFamily="18" charset="0"/>
              </a:rPr>
              <a:t>calculer la transformée </a:t>
            </a:r>
            <a:r>
              <a:rPr lang="fr-FR" sz="2000" dirty="0" smtClean="0">
                <a:solidFill>
                  <a:srgbClr val="7030A0"/>
                </a:solidFill>
                <a:latin typeface="Times New Roman" pitchFamily="18" charset="0"/>
                <a:cs typeface="Times New Roman" pitchFamily="18" charset="0"/>
              </a:rPr>
              <a:t>en ondelettes classique </a:t>
            </a:r>
            <a:r>
              <a:rPr lang="fr-FR" sz="2000" i="1" dirty="0" smtClean="0">
                <a:solidFill>
                  <a:srgbClr val="7030A0"/>
                </a:solidFill>
                <a:latin typeface="Times New Roman" pitchFamily="18" charset="0"/>
                <a:cs typeface="Times New Roman" pitchFamily="18" charset="0"/>
              </a:rPr>
              <a:t>(</a:t>
            </a:r>
            <a:r>
              <a:rPr lang="fr-FR" sz="2000" i="1" dirty="0" err="1" smtClean="0">
                <a:solidFill>
                  <a:srgbClr val="7030A0"/>
                </a:solidFill>
                <a:latin typeface="Times New Roman" pitchFamily="18" charset="0"/>
                <a:cs typeface="Times New Roman" pitchFamily="18" charset="0"/>
              </a:rPr>
              <a:t>lazy</a:t>
            </a:r>
            <a:r>
              <a:rPr lang="fr-FR" sz="2000" i="1" dirty="0" smtClean="0">
                <a:solidFill>
                  <a:srgbClr val="7030A0"/>
                </a:solidFill>
                <a:latin typeface="Times New Roman" pitchFamily="18" charset="0"/>
                <a:cs typeface="Times New Roman" pitchFamily="18" charset="0"/>
              </a:rPr>
              <a:t> </a:t>
            </a:r>
            <a:r>
              <a:rPr lang="fr-FR" sz="2000" i="1" dirty="0" err="1" smtClean="0">
                <a:solidFill>
                  <a:srgbClr val="7030A0"/>
                </a:solidFill>
                <a:latin typeface="Times New Roman" pitchFamily="18" charset="0"/>
                <a:cs typeface="Times New Roman" pitchFamily="18" charset="0"/>
              </a:rPr>
              <a:t>wvelet</a:t>
            </a:r>
            <a:r>
              <a:rPr lang="fr-FR" sz="2000" i="1" dirty="0" smtClean="0">
                <a:solidFill>
                  <a:srgbClr val="7030A0"/>
                </a:solidFill>
                <a:latin typeface="Times New Roman" pitchFamily="18" charset="0"/>
                <a:cs typeface="Times New Roman" pitchFamily="18" charset="0"/>
              </a:rPr>
              <a:t>)</a:t>
            </a:r>
            <a:r>
              <a:rPr lang="fr-FR" sz="2000" dirty="0" smtClean="0">
                <a:solidFill>
                  <a:srgbClr val="7030A0"/>
                </a:solidFill>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qui décompose </a:t>
            </a:r>
            <a:r>
              <a:rPr lang="fr-FR" sz="2000" dirty="0" smtClean="0">
                <a:solidFill>
                  <a:srgbClr val="7030A0"/>
                </a:solidFill>
                <a:latin typeface="Times New Roman" pitchFamily="18" charset="0"/>
                <a:cs typeface="Times New Roman" pitchFamily="18" charset="0"/>
              </a:rPr>
              <a:t>le signal </a:t>
            </a:r>
            <a:r>
              <a:rPr lang="fr-FR" sz="2000" dirty="0" smtClean="0">
                <a:solidFill>
                  <a:srgbClr val="7030A0"/>
                </a:solidFill>
                <a:latin typeface="Times New Roman" pitchFamily="18" charset="0"/>
                <a:cs typeface="Times New Roman" pitchFamily="18" charset="0"/>
              </a:rPr>
              <a:t>en </a:t>
            </a:r>
            <a:r>
              <a:rPr lang="fr-FR" sz="2000" dirty="0" smtClean="0">
                <a:solidFill>
                  <a:srgbClr val="7030A0"/>
                </a:solidFill>
                <a:latin typeface="Times New Roman" pitchFamily="18" charset="0"/>
                <a:cs typeface="Times New Roman" pitchFamily="18" charset="0"/>
              </a:rPr>
              <a:t>des échantillons pairs et impairs </a:t>
            </a:r>
            <a:r>
              <a:rPr lang="fr-FR" sz="2000" dirty="0" smtClean="0">
                <a:solidFill>
                  <a:srgbClr val="7030A0"/>
                </a:solidFill>
                <a:latin typeface="Times New Roman" pitchFamily="18" charset="0"/>
                <a:cs typeface="Times New Roman" pitchFamily="18" charset="0"/>
              </a:rPr>
              <a:t>,</a:t>
            </a:r>
          </a:p>
          <a:p>
            <a:pPr algn="just">
              <a:buFont typeface="Wingdings" pitchFamily="2" charset="2"/>
              <a:buChar char="ü"/>
            </a:pPr>
            <a:r>
              <a:rPr lang="fr-FR" sz="2000" dirty="0" smtClean="0">
                <a:solidFill>
                  <a:srgbClr val="0070C0"/>
                </a:solidFill>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puis </a:t>
            </a:r>
            <a:r>
              <a:rPr lang="fr-FR" sz="2000" dirty="0" smtClean="0">
                <a:solidFill>
                  <a:srgbClr val="0070C0"/>
                </a:solidFill>
                <a:latin typeface="Times New Roman" pitchFamily="18" charset="0"/>
                <a:cs typeface="Times New Roman" pitchFamily="18" charset="0"/>
              </a:rPr>
              <a:t>d'améliorer ses propriétés en alternant les étapes de prédiction et de mise à </a:t>
            </a:r>
            <a:r>
              <a:rPr lang="fr-FR" sz="2000" dirty="0" smtClean="0">
                <a:solidFill>
                  <a:srgbClr val="0070C0"/>
                </a:solidFill>
                <a:latin typeface="Times New Roman" pitchFamily="18" charset="0"/>
                <a:cs typeface="Times New Roman" pitchFamily="18" charset="0"/>
              </a:rPr>
              <a:t>jour: </a:t>
            </a:r>
          </a:p>
          <a:p>
            <a:pPr lvl="2" algn="just">
              <a:buFont typeface="Wingdings" pitchFamily="2" charset="2"/>
              <a:buChar char="§"/>
            </a:pPr>
            <a:r>
              <a:rPr lang="fr-FR" sz="2000" dirty="0" smtClean="0">
                <a:solidFill>
                  <a:srgbClr val="0070C0"/>
                </a:solidFill>
                <a:latin typeface="Times New Roman" pitchFamily="18" charset="0"/>
                <a:cs typeface="Times New Roman" pitchFamily="18" charset="0"/>
              </a:rPr>
              <a:t> L'étape </a:t>
            </a:r>
            <a:r>
              <a:rPr lang="fr-FR" sz="2000" dirty="0" smtClean="0">
                <a:solidFill>
                  <a:srgbClr val="0070C0"/>
                </a:solidFill>
                <a:latin typeface="Times New Roman" pitchFamily="18" charset="0"/>
                <a:cs typeface="Times New Roman" pitchFamily="18" charset="0"/>
              </a:rPr>
              <a:t>de </a:t>
            </a:r>
            <a:r>
              <a:rPr lang="fr-FR" sz="2000" dirty="0" smtClean="0">
                <a:solidFill>
                  <a:srgbClr val="0070C0"/>
                </a:solidFill>
                <a:latin typeface="Times New Roman" pitchFamily="18" charset="0"/>
                <a:cs typeface="Times New Roman" pitchFamily="18" charset="0"/>
              </a:rPr>
              <a:t>prédiction </a:t>
            </a:r>
            <a:r>
              <a:rPr lang="fr-FR" sz="2000" dirty="0" smtClean="0">
                <a:solidFill>
                  <a:srgbClr val="0070C0"/>
                </a:solidFill>
                <a:latin typeface="Times New Roman" pitchFamily="18" charset="0"/>
                <a:cs typeface="Times New Roman" pitchFamily="18" charset="0"/>
              </a:rPr>
              <a:t>consiste à appliquer un filtre aux échantillons pairs et soustraire le résultat des échantillons </a:t>
            </a:r>
            <a:r>
              <a:rPr lang="fr-FR" sz="2000" dirty="0" smtClean="0">
                <a:solidFill>
                  <a:srgbClr val="0070C0"/>
                </a:solidFill>
                <a:latin typeface="Times New Roman" pitchFamily="18" charset="0"/>
                <a:cs typeface="Times New Roman" pitchFamily="18" charset="0"/>
              </a:rPr>
              <a:t>impairs, </a:t>
            </a:r>
          </a:p>
          <a:p>
            <a:pPr lvl="2" algn="just">
              <a:buFont typeface="Wingdings" pitchFamily="2" charset="2"/>
              <a:buChar char="§"/>
            </a:pPr>
            <a:r>
              <a:rPr lang="fr-FR" sz="2000" dirty="0" smtClean="0">
                <a:solidFill>
                  <a:srgbClr val="0070C0"/>
                </a:solidFill>
                <a:latin typeface="Times New Roman" pitchFamily="18" charset="0"/>
                <a:cs typeface="Times New Roman" pitchFamily="18" charset="0"/>
              </a:rPr>
              <a:t> </a:t>
            </a:r>
            <a:r>
              <a:rPr lang="fr-FR" sz="2000" dirty="0" smtClean="0">
                <a:solidFill>
                  <a:srgbClr val="0070C0"/>
                </a:solidFill>
                <a:latin typeface="Times New Roman" pitchFamily="18" charset="0"/>
                <a:cs typeface="Times New Roman" pitchFamily="18" charset="0"/>
              </a:rPr>
              <a:t>L'étape </a:t>
            </a:r>
            <a:r>
              <a:rPr lang="fr-FR" sz="2000" dirty="0" smtClean="0">
                <a:solidFill>
                  <a:srgbClr val="0070C0"/>
                </a:solidFill>
                <a:latin typeface="Times New Roman" pitchFamily="18" charset="0"/>
                <a:cs typeface="Times New Roman" pitchFamily="18" charset="0"/>
              </a:rPr>
              <a:t>de mise à jour fait exactement l'opération contraire : appliquer un filtre aux échantillons </a:t>
            </a:r>
            <a:r>
              <a:rPr lang="fr-FR" sz="2000" dirty="0" smtClean="0">
                <a:solidFill>
                  <a:srgbClr val="0070C0"/>
                </a:solidFill>
                <a:latin typeface="Times New Roman" pitchFamily="18" charset="0"/>
                <a:cs typeface="Times New Roman" pitchFamily="18" charset="0"/>
              </a:rPr>
              <a:t>impairs </a:t>
            </a:r>
            <a:r>
              <a:rPr lang="fr-FR" sz="2000" dirty="0" smtClean="0">
                <a:solidFill>
                  <a:srgbClr val="0070C0"/>
                </a:solidFill>
                <a:latin typeface="Times New Roman" pitchFamily="18" charset="0"/>
                <a:cs typeface="Times New Roman" pitchFamily="18" charset="0"/>
              </a:rPr>
              <a:t>et soustraire le résultat des échantillons </a:t>
            </a:r>
            <a:r>
              <a:rPr lang="fr-FR" sz="2000" dirty="0" smtClean="0">
                <a:solidFill>
                  <a:srgbClr val="0070C0"/>
                </a:solidFill>
                <a:latin typeface="Times New Roman" pitchFamily="18" charset="0"/>
                <a:cs typeface="Times New Roman" pitchFamily="18" charset="0"/>
              </a:rPr>
              <a:t>pairs.</a:t>
            </a:r>
            <a:endParaRPr lang="fr-FR" sz="2000" dirty="0" smtClean="0">
              <a:solidFill>
                <a:srgbClr val="0070C0"/>
              </a:solidFill>
              <a:latin typeface="Times New Roman" pitchFamily="18" charset="0"/>
              <a:cs typeface="Times New Roman" pitchFamily="18" charset="0"/>
            </a:endParaRPr>
          </a:p>
          <a:p>
            <a:endParaRPr lang="fr-FR" dirty="0"/>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smtClean="0">
                <a:solidFill>
                  <a:srgbClr val="0070C0"/>
                </a:solidFill>
              </a:rPr>
              <a:t>P : Etape prédiction</a:t>
            </a:r>
          </a:p>
          <a:p>
            <a:r>
              <a:rPr lang="fr-FR" b="1" dirty="0" smtClean="0">
                <a:solidFill>
                  <a:srgbClr val="0070C0"/>
                </a:solidFill>
              </a:rPr>
              <a:t>M : Etape Mise à jour</a:t>
            </a:r>
            <a:endParaRPr lang="fr-FR" b="1" dirty="0">
              <a:solidFill>
                <a:srgbClr val="0070C0"/>
              </a:solidFill>
            </a:endParaRPr>
          </a:p>
        </p:txBody>
      </p:sp>
      <p:sp>
        <p:nvSpPr>
          <p:cNvPr id="7" name="ZoneTexte 6"/>
          <p:cNvSpPr txBox="1"/>
          <p:nvPr/>
        </p:nvSpPr>
        <p:spPr>
          <a:xfrm>
            <a:off x="7500958" y="3988362"/>
            <a:ext cx="1643042" cy="369332"/>
          </a:xfrm>
          <a:prstGeom prst="rect">
            <a:avLst/>
          </a:prstGeom>
          <a:noFill/>
        </p:spPr>
        <p:txBody>
          <a:bodyPr wrap="square" rtlCol="0">
            <a:spAutoFit/>
          </a:bodyPr>
          <a:lstStyle/>
          <a:p>
            <a:r>
              <a:rPr lang="fr-FR" b="1" dirty="0" smtClean="0">
                <a:solidFill>
                  <a:srgbClr val="002060"/>
                </a:solidFill>
              </a:rPr>
              <a:t>Approximation</a:t>
            </a:r>
            <a:endParaRPr lang="fr-FR" b="1" dirty="0">
              <a:solidFill>
                <a:srgbClr val="002060"/>
              </a:solidFill>
            </a:endParaRPr>
          </a:p>
        </p:txBody>
      </p:sp>
      <p:sp>
        <p:nvSpPr>
          <p:cNvPr id="8" name="ZoneTexte 7"/>
          <p:cNvSpPr txBox="1"/>
          <p:nvPr/>
        </p:nvSpPr>
        <p:spPr>
          <a:xfrm>
            <a:off x="7529094" y="5660670"/>
            <a:ext cx="1643042" cy="369332"/>
          </a:xfrm>
          <a:prstGeom prst="rect">
            <a:avLst/>
          </a:prstGeom>
          <a:noFill/>
        </p:spPr>
        <p:txBody>
          <a:bodyPr wrap="square" rtlCol="0">
            <a:spAutoFit/>
          </a:bodyPr>
          <a:lstStyle/>
          <a:p>
            <a:r>
              <a:rPr lang="fr-FR" b="1" dirty="0" smtClean="0">
                <a:solidFill>
                  <a:srgbClr val="002060"/>
                </a:solidFill>
              </a:rPr>
              <a:t>Détail</a:t>
            </a:r>
            <a:endParaRPr lang="fr-FR" b="1" dirty="0">
              <a:solidFill>
                <a:srgbClr val="00206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59</a:t>
            </a:fld>
            <a:endParaRPr lang="fr-FR"/>
          </a:p>
        </p:txBody>
      </p:sp>
      <p:pic>
        <p:nvPicPr>
          <p:cNvPr id="105474" name="Picture 2"/>
          <p:cNvPicPr>
            <a:picLocks noChangeAspect="1" noChangeArrowheads="1"/>
          </p:cNvPicPr>
          <p:nvPr/>
        </p:nvPicPr>
        <p:blipFill>
          <a:blip r:embed="rId2"/>
          <a:srcRect/>
          <a:stretch>
            <a:fillRect/>
          </a:stretch>
        </p:blipFill>
        <p:spPr bwMode="auto">
          <a:xfrm>
            <a:off x="214282" y="2643182"/>
            <a:ext cx="7742192" cy="421481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892244"/>
            <a:ext cx="9144000" cy="1107996"/>
          </a:xfrm>
          <a:prstGeom prst="rect">
            <a:avLst/>
          </a:prstGeom>
          <a:noFill/>
        </p:spPr>
        <p:txBody>
          <a:bodyPr wrap="square" rtlCol="0">
            <a:spAutoFit/>
          </a:bodyPr>
          <a:lstStyle/>
          <a:p>
            <a:pPr algn="just"/>
            <a:r>
              <a:rPr lang="fr-FR" sz="2200" dirty="0" smtClean="0">
                <a:latin typeface="Times New Roman" pitchFamily="18" charset="0"/>
                <a:cs typeface="Times New Roman" pitchFamily="18" charset="0"/>
              </a:rPr>
              <a:t>Après L </a:t>
            </a:r>
            <a:r>
              <a:rPr lang="fr-FR" sz="2200" dirty="0" smtClean="0">
                <a:latin typeface="Times New Roman" pitchFamily="18" charset="0"/>
                <a:cs typeface="Times New Roman" pitchFamily="18" charset="0"/>
              </a:rPr>
              <a:t>étapes de prédiction / mise à jour, les </a:t>
            </a:r>
            <a:r>
              <a:rPr lang="fr-FR" sz="2200" dirty="0" smtClean="0">
                <a:latin typeface="Times New Roman" pitchFamily="18" charset="0"/>
                <a:cs typeface="Times New Roman" pitchFamily="18" charset="0"/>
              </a:rPr>
              <a:t>échantillons </a:t>
            </a:r>
            <a:r>
              <a:rPr lang="fr-FR" sz="2200" dirty="0" smtClean="0">
                <a:latin typeface="Times New Roman" pitchFamily="18" charset="0"/>
                <a:cs typeface="Times New Roman" pitchFamily="18" charset="0"/>
              </a:rPr>
              <a:t>pairs représentent les coefficients d'approximation alors que les échantillons impairs représentent les coefficients hautes fréquences</a:t>
            </a:r>
            <a:r>
              <a:rPr lang="fr-FR" sz="2200" dirty="0" smtClean="0">
                <a:latin typeface="Times New Roman" pitchFamily="18" charset="0"/>
                <a:cs typeface="Times New Roman" pitchFamily="18" charset="0"/>
              </a:rPr>
              <a:t>.</a:t>
            </a:r>
            <a:endParaRPr lang="fr-FR" sz="2200" dirty="0" smtClean="0">
              <a:latin typeface="Times New Roman" pitchFamily="18" charset="0"/>
              <a:cs typeface="Times New Roman" pitchFamily="18" charset="0"/>
            </a:endParaRPr>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smtClean="0">
                <a:solidFill>
                  <a:srgbClr val="0070C0"/>
                </a:solidFill>
              </a:rPr>
              <a:t>P : Etape prédiction</a:t>
            </a:r>
          </a:p>
          <a:p>
            <a:r>
              <a:rPr lang="fr-FR" b="1" dirty="0" smtClean="0">
                <a:solidFill>
                  <a:srgbClr val="0070C0"/>
                </a:solidFill>
              </a:rPr>
              <a:t>M : Etape Mise à jour</a:t>
            </a:r>
            <a:endParaRPr lang="fr-FR" b="1" dirty="0">
              <a:solidFill>
                <a:srgbClr val="0070C0"/>
              </a:solidFill>
            </a:endParaRPr>
          </a:p>
        </p:txBody>
      </p:sp>
      <p:sp>
        <p:nvSpPr>
          <p:cNvPr id="7" name="ZoneTexte 6"/>
          <p:cNvSpPr txBox="1"/>
          <p:nvPr/>
        </p:nvSpPr>
        <p:spPr>
          <a:xfrm>
            <a:off x="7500958" y="3786190"/>
            <a:ext cx="1643042" cy="369332"/>
          </a:xfrm>
          <a:prstGeom prst="rect">
            <a:avLst/>
          </a:prstGeom>
          <a:noFill/>
        </p:spPr>
        <p:txBody>
          <a:bodyPr wrap="square" rtlCol="0">
            <a:spAutoFit/>
          </a:bodyPr>
          <a:lstStyle/>
          <a:p>
            <a:r>
              <a:rPr lang="fr-FR" b="1" dirty="0" smtClean="0">
                <a:solidFill>
                  <a:srgbClr val="002060"/>
                </a:solidFill>
              </a:rPr>
              <a:t>Approximation</a:t>
            </a:r>
            <a:endParaRPr lang="fr-FR" b="1" dirty="0">
              <a:solidFill>
                <a:srgbClr val="002060"/>
              </a:solidFill>
            </a:endParaRPr>
          </a:p>
        </p:txBody>
      </p:sp>
      <p:sp>
        <p:nvSpPr>
          <p:cNvPr id="8" name="ZoneTexte 7"/>
          <p:cNvSpPr txBox="1"/>
          <p:nvPr/>
        </p:nvSpPr>
        <p:spPr>
          <a:xfrm>
            <a:off x="7529094" y="5845750"/>
            <a:ext cx="1643042" cy="369332"/>
          </a:xfrm>
          <a:prstGeom prst="rect">
            <a:avLst/>
          </a:prstGeom>
          <a:noFill/>
        </p:spPr>
        <p:txBody>
          <a:bodyPr wrap="square" rtlCol="0">
            <a:spAutoFit/>
          </a:bodyPr>
          <a:lstStyle/>
          <a:p>
            <a:r>
              <a:rPr lang="fr-FR" b="1" dirty="0" smtClean="0">
                <a:solidFill>
                  <a:srgbClr val="002060"/>
                </a:solidFill>
              </a:rPr>
              <a:t>Détail</a:t>
            </a:r>
            <a:endParaRPr lang="fr-FR" b="1"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5447645"/>
          </a:xfrm>
          <a:prstGeom prst="rect">
            <a:avLst/>
          </a:prstGeom>
          <a:noFill/>
        </p:spPr>
        <p:txBody>
          <a:bodyPr wrap="square" rtlCol="0">
            <a:spAutoFit/>
          </a:bodyPr>
          <a:lstStyle/>
          <a:p>
            <a:pPr algn="just"/>
            <a:r>
              <a:rPr lang="fr-FR" sz="2200" dirty="0" smtClean="0">
                <a:solidFill>
                  <a:srgbClr val="0070C0"/>
                </a:solidFill>
                <a:latin typeface="Times New Roman" pitchFamily="18" charset="0"/>
                <a:cs typeface="Times New Roman" pitchFamily="18" charset="0"/>
              </a:rPr>
              <a:t>La </a:t>
            </a:r>
            <a:r>
              <a:rPr lang="fr-FR" sz="2200" dirty="0" smtClean="0">
                <a:solidFill>
                  <a:srgbClr val="0070C0"/>
                </a:solidFill>
                <a:latin typeface="Times New Roman" pitchFamily="18" charset="0"/>
                <a:cs typeface="Times New Roman" pitchFamily="18" charset="0"/>
              </a:rPr>
              <a:t>transformée de Fourier à court </a:t>
            </a:r>
            <a:r>
              <a:rPr lang="fr-FR" sz="2200" dirty="0" smtClean="0">
                <a:solidFill>
                  <a:srgbClr val="0070C0"/>
                </a:solidFill>
                <a:latin typeface="Times New Roman" pitchFamily="18" charset="0"/>
                <a:cs typeface="Times New Roman" pitchFamily="18" charset="0"/>
              </a:rPr>
              <a:t>terme ou TFCT </a:t>
            </a:r>
            <a:r>
              <a:rPr lang="fr-FR" sz="2200" dirty="0" smtClean="0">
                <a:solidFill>
                  <a:srgbClr val="0070C0"/>
                </a:solidFill>
                <a:latin typeface="Times New Roman" pitchFamily="18" charset="0"/>
                <a:cs typeface="Times New Roman" pitchFamily="18" charset="0"/>
              </a:rPr>
              <a:t>(STFT : Short-Time Fourier </a:t>
            </a:r>
            <a:r>
              <a:rPr lang="fr-FR" sz="2200" dirty="0" err="1" smtClean="0">
                <a:solidFill>
                  <a:srgbClr val="0070C0"/>
                </a:solidFill>
                <a:latin typeface="Times New Roman" pitchFamily="18" charset="0"/>
                <a:cs typeface="Times New Roman" pitchFamily="18" charset="0"/>
              </a:rPr>
              <a:t>Transform</a:t>
            </a:r>
            <a:r>
              <a:rPr lang="fr-FR" sz="2200" dirty="0" smtClean="0">
                <a:solidFill>
                  <a:srgbClr val="0070C0"/>
                </a:solidFill>
                <a:latin typeface="Times New Roman" pitchFamily="18" charset="0"/>
                <a:cs typeface="Times New Roman" pitchFamily="18" charset="0"/>
              </a:rPr>
              <a:t>) </a:t>
            </a:r>
            <a:r>
              <a:rPr lang="fr-FR" sz="2200" dirty="0" smtClean="0">
                <a:solidFill>
                  <a:srgbClr val="0070C0"/>
                </a:solidFill>
                <a:latin typeface="Times New Roman" pitchFamily="18" charset="0"/>
                <a:cs typeface="Times New Roman" pitchFamily="18" charset="0"/>
              </a:rPr>
              <a:t>est </a:t>
            </a:r>
            <a:r>
              <a:rPr lang="fr-FR" sz="2200" dirty="0" smtClean="0">
                <a:solidFill>
                  <a:srgbClr val="0070C0"/>
                </a:solidFill>
                <a:latin typeface="Times New Roman" pitchFamily="18" charset="0"/>
                <a:cs typeface="Times New Roman" pitchFamily="18" charset="0"/>
              </a:rPr>
              <a:t>un </a:t>
            </a:r>
            <a:r>
              <a:rPr lang="fr-FR" sz="2200" dirty="0" smtClean="0">
                <a:solidFill>
                  <a:srgbClr val="0070C0"/>
                </a:solidFill>
                <a:latin typeface="Times New Roman" pitchFamily="18" charset="0"/>
                <a:cs typeface="Times New Roman" pitchFamily="18" charset="0"/>
              </a:rPr>
              <a:t>outil pertinent utilisé en particulier  </a:t>
            </a:r>
            <a:r>
              <a:rPr lang="fr-FR" sz="2200" dirty="0" smtClean="0">
                <a:solidFill>
                  <a:srgbClr val="0070C0"/>
                </a:solidFill>
                <a:latin typeface="Times New Roman" pitchFamily="18" charset="0"/>
                <a:cs typeface="Times New Roman" pitchFamily="18" charset="0"/>
              </a:rPr>
              <a:t>pour le traitement </a:t>
            </a:r>
            <a:r>
              <a:rPr lang="fr-FR" sz="2200" dirty="0" smtClean="0">
                <a:solidFill>
                  <a:srgbClr val="0070C0"/>
                </a:solidFill>
                <a:latin typeface="Times New Roman" pitchFamily="18" charset="0"/>
                <a:cs typeface="Times New Roman" pitchFamily="18" charset="0"/>
              </a:rPr>
              <a:t>des signaux audio notamment les signaux de parole. </a:t>
            </a:r>
          </a:p>
          <a:p>
            <a:pPr algn="just"/>
            <a:endParaRPr lang="fr-FR" sz="2200" dirty="0" smtClean="0">
              <a:solidFill>
                <a:srgbClr val="0070C0"/>
              </a:solidFill>
              <a:latin typeface="Times New Roman" pitchFamily="18" charset="0"/>
              <a:cs typeface="Times New Roman" pitchFamily="18" charset="0"/>
            </a:endParaRPr>
          </a:p>
          <a:p>
            <a:pPr algn="just"/>
            <a:r>
              <a:rPr lang="fr-FR" sz="2200" dirty="0" smtClean="0">
                <a:solidFill>
                  <a:srgbClr val="002060"/>
                </a:solidFill>
                <a:latin typeface="Times New Roman" pitchFamily="18" charset="0"/>
                <a:cs typeface="Times New Roman" pitchFamily="18" charset="0"/>
              </a:rPr>
              <a:t>Cette transformation fait partie des transformations temps-fréquences qui </a:t>
            </a:r>
            <a:r>
              <a:rPr lang="fr-FR" sz="2200" dirty="0" smtClean="0">
                <a:solidFill>
                  <a:srgbClr val="002060"/>
                </a:solidFill>
                <a:latin typeface="Times New Roman" pitchFamily="18" charset="0"/>
                <a:cs typeface="Times New Roman" pitchFamily="18" charset="0"/>
              </a:rPr>
              <a:t>spécifient une amplitude complexe en fonction du temps et de la fréquence pour tout signal. </a:t>
            </a:r>
            <a:endParaRPr lang="fr-FR" sz="2200" dirty="0" smtClean="0">
              <a:solidFill>
                <a:srgbClr val="002060"/>
              </a:solidFill>
              <a:latin typeface="Times New Roman" pitchFamily="18" charset="0"/>
              <a:cs typeface="Times New Roman" pitchFamily="18" charset="0"/>
            </a:endParaRPr>
          </a:p>
          <a:p>
            <a:pPr algn="just"/>
            <a:endParaRPr lang="fr-FR" sz="2200" dirty="0" smtClean="0">
              <a:solidFill>
                <a:srgbClr val="002060"/>
              </a:solidFill>
              <a:latin typeface="Times New Roman" pitchFamily="18" charset="0"/>
              <a:cs typeface="Times New Roman" pitchFamily="18" charset="0"/>
            </a:endParaRPr>
          </a:p>
          <a:p>
            <a:pPr algn="just"/>
            <a:r>
              <a:rPr lang="fr-FR" sz="2200" dirty="0" smtClean="0">
                <a:solidFill>
                  <a:srgbClr val="7030A0"/>
                </a:solidFill>
                <a:latin typeface="Times New Roman" pitchFamily="18" charset="0"/>
                <a:cs typeface="Times New Roman" pitchFamily="18" charset="0"/>
              </a:rPr>
              <a:t>Pour étudier cette transformation, supposons que nous avons un signal discret x(n) d’une durée assez longue (N: nombre d’échantillons important). Au lieu d’appliquer la TFTD (Transformée de Fourier à temps discrets) sur tout le signal nous allons le ‘’morceler’’  en petits blocs à l’aide d’une fenêtre w(n) (par exemple une fenêtre de </a:t>
            </a:r>
            <a:r>
              <a:rPr lang="fr-FR" sz="2200" dirty="0" err="1" smtClean="0">
                <a:solidFill>
                  <a:srgbClr val="7030A0"/>
                </a:solidFill>
                <a:latin typeface="Times New Roman" pitchFamily="18" charset="0"/>
                <a:cs typeface="Times New Roman" pitchFamily="18" charset="0"/>
              </a:rPr>
              <a:t>Hamming</a:t>
            </a:r>
            <a:r>
              <a:rPr lang="fr-FR" sz="2200" dirty="0" smtClean="0">
                <a:solidFill>
                  <a:srgbClr val="7030A0"/>
                </a:solidFill>
                <a:latin typeface="Times New Roman" pitchFamily="18" charset="0"/>
                <a:cs typeface="Times New Roman" pitchFamily="18" charset="0"/>
              </a:rPr>
              <a:t> de M échantillons où M &lt;&lt; N) et on appliquera la TFTD à chacun de ces blocs séparément (deux TFTD successives sont espacées de R échantillons) :  </a:t>
            </a:r>
            <a:endParaRPr lang="fr-FR" sz="2200" dirty="0" smtClean="0">
              <a:solidFill>
                <a:srgbClr val="7030A0"/>
              </a:solidFill>
              <a:latin typeface="Times New Roman" pitchFamily="18" charset="0"/>
              <a:cs typeface="Times New Roman" pitchFamily="18" charset="0"/>
            </a:endParaRPr>
          </a:p>
          <a:p>
            <a:endParaRPr lang="fr-FR" dirty="0"/>
          </a:p>
        </p:txBody>
      </p:sp>
      <p:graphicFrame>
        <p:nvGraphicFramePr>
          <p:cNvPr id="5" name="Objet 4"/>
          <p:cNvGraphicFramePr>
            <a:graphicFrameLocks noChangeAspect="1"/>
          </p:cNvGraphicFramePr>
          <p:nvPr/>
        </p:nvGraphicFramePr>
        <p:xfrm>
          <a:off x="71406" y="5972194"/>
          <a:ext cx="6839515" cy="671516"/>
        </p:xfrm>
        <a:graphic>
          <a:graphicData uri="http://schemas.openxmlformats.org/presentationml/2006/ole">
            <p:oleObj spid="_x0000_s122882" name="Équation" r:id="rId3" imgW="3492360" imgH="342720" progId="Equation.3">
              <p:embed/>
            </p:oleObj>
          </a:graphicData>
        </a:graphic>
      </p:graphicFrame>
      <p:graphicFrame>
        <p:nvGraphicFramePr>
          <p:cNvPr id="7" name="Objet 6"/>
          <p:cNvGraphicFramePr>
            <a:graphicFrameLocks noChangeAspect="1"/>
          </p:cNvGraphicFramePr>
          <p:nvPr/>
        </p:nvGraphicFramePr>
        <p:xfrm>
          <a:off x="7358082" y="5929330"/>
          <a:ext cx="1757375" cy="428628"/>
        </p:xfrm>
        <a:graphic>
          <a:graphicData uri="http://schemas.openxmlformats.org/presentationml/2006/ole">
            <p:oleObj spid="_x0000_s122883" name="Équation" r:id="rId4" imgW="1041120" imgH="253800" progId="Equation.3">
              <p:embed/>
            </p:oleObj>
          </a:graphicData>
        </a:graphic>
      </p:graphicFrame>
      <p:sp>
        <p:nvSpPr>
          <p:cNvPr id="8" name="ZoneTexte 7"/>
          <p:cNvSpPr txBox="1"/>
          <p:nvPr/>
        </p:nvSpPr>
        <p:spPr>
          <a:xfrm>
            <a:off x="6929454" y="5998509"/>
            <a:ext cx="785818" cy="430887"/>
          </a:xfrm>
          <a:prstGeom prst="rect">
            <a:avLst/>
          </a:prstGeom>
          <a:noFill/>
        </p:spPr>
        <p:txBody>
          <a:bodyPr wrap="square" rtlCol="0">
            <a:spAutoFit/>
          </a:bodyPr>
          <a:lstStyle/>
          <a:p>
            <a:r>
              <a:rPr lang="fr-FR" sz="2200" b="1" dirty="0" smtClean="0">
                <a:solidFill>
                  <a:srgbClr val="C00000"/>
                </a:solidFill>
              </a:rPr>
              <a:t>où</a:t>
            </a:r>
            <a:endParaRPr lang="fr-FR" sz="2200" b="1" dirty="0">
              <a:solidFill>
                <a:srgbClr val="C00000"/>
              </a:solidFill>
            </a:endParaRP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6</a:t>
            </a:fld>
            <a:endParaRPr lang="fr-F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60</a:t>
            </a:fld>
            <a:endParaRPr lang="fr-FR"/>
          </a:p>
        </p:txBody>
      </p:sp>
      <p:pic>
        <p:nvPicPr>
          <p:cNvPr id="106498" name="Picture 2"/>
          <p:cNvPicPr>
            <a:picLocks noChangeAspect="1" noChangeArrowheads="1"/>
          </p:cNvPicPr>
          <p:nvPr/>
        </p:nvPicPr>
        <p:blipFill>
          <a:blip r:embed="rId2"/>
          <a:srcRect/>
          <a:stretch>
            <a:fillRect/>
          </a:stretch>
        </p:blipFill>
        <p:spPr bwMode="auto">
          <a:xfrm>
            <a:off x="790934" y="2371724"/>
            <a:ext cx="6995775" cy="330438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C00000"/>
                </a:solidFill>
                <a:latin typeface="Times New Roman" pitchFamily="18" charset="0"/>
                <a:cs typeface="Times New Roman" pitchFamily="18" charset="0"/>
              </a:rPr>
              <a:t>SCHEMA DE LIFTING DE LA DWT</a:t>
            </a:r>
            <a:endParaRPr lang="fr-FR" sz="3000" b="1" dirty="0">
              <a:solidFill>
                <a:srgbClr val="C00000"/>
              </a:solidFill>
              <a:latin typeface="Times New Roman" pitchFamily="18" charset="0"/>
              <a:cs typeface="Times New Roman" pitchFamily="18" charset="0"/>
            </a:endParaRPr>
          </a:p>
        </p:txBody>
      </p:sp>
      <p:sp>
        <p:nvSpPr>
          <p:cNvPr id="5" name="ZoneTexte 4"/>
          <p:cNvSpPr txBox="1"/>
          <p:nvPr/>
        </p:nvSpPr>
        <p:spPr>
          <a:xfrm>
            <a:off x="0" y="1283601"/>
            <a:ext cx="9144000" cy="430887"/>
          </a:xfrm>
          <a:prstGeom prst="rect">
            <a:avLst/>
          </a:prstGeom>
          <a:noFill/>
        </p:spPr>
        <p:txBody>
          <a:bodyPr wrap="square" rtlCol="0">
            <a:spAutoFit/>
          </a:bodyPr>
          <a:lstStyle/>
          <a:p>
            <a:r>
              <a:rPr lang="fr-FR" sz="2200" dirty="0" smtClean="0">
                <a:solidFill>
                  <a:srgbClr val="002060"/>
                </a:solidFill>
                <a:latin typeface="Times New Roman" pitchFamily="18" charset="0"/>
                <a:cs typeface="Times New Roman" pitchFamily="18" charset="0"/>
              </a:rPr>
              <a:t>La DWT inverse sous forme lifting est représentée par le schéma suivant:</a:t>
            </a:r>
            <a:endParaRPr lang="fr-FR" sz="2200" dirty="0">
              <a:solidFill>
                <a:srgbClr val="00206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57430"/>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DE COMPRESSION EZW</a:t>
            </a:r>
          </a:p>
          <a:p>
            <a:pPr algn="ct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5632311"/>
          </a:xfrm>
          <a:prstGeom prst="rect">
            <a:avLst/>
          </a:prstGeom>
          <a:noFill/>
        </p:spPr>
        <p:txBody>
          <a:bodyPr wrap="square" rtlCol="0">
            <a:spAutoFit/>
          </a:bodyPr>
          <a:lstStyle/>
          <a:p>
            <a:r>
              <a:rPr lang="fr-FR" sz="2400" b="1" u="sng" dirty="0" smtClean="0">
                <a:solidFill>
                  <a:srgbClr val="FF0000"/>
                </a:solidFill>
                <a:latin typeface="Times New Roman" pitchFamily="18" charset="0"/>
                <a:cs typeface="Times New Roman" pitchFamily="18" charset="0"/>
              </a:rPr>
              <a:t>Double objectif</a:t>
            </a: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endParaRPr lang="fr-FR" sz="2200" dirty="0" smtClean="0">
              <a:latin typeface="Times New Roman" pitchFamily="18" charset="0"/>
              <a:cs typeface="Times New Roman" pitchFamily="18" charset="0"/>
            </a:endParaRPr>
          </a:p>
          <a:p>
            <a:pPr>
              <a:buFont typeface="Wingdings" pitchFamily="2" charset="2"/>
              <a:buChar char="q"/>
            </a:pPr>
            <a:r>
              <a:rPr lang="fr-FR" sz="2200" dirty="0">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Obtention de la meilleure qualité d'image pour un débit binaire donné</a:t>
            </a:r>
          </a:p>
          <a:p>
            <a:pPr>
              <a:buFont typeface="Wingdings" pitchFamily="2" charset="2"/>
              <a:buChar char="q"/>
            </a:pPr>
            <a:r>
              <a:rPr lang="fr-FR" sz="2200" dirty="0">
                <a:solidFill>
                  <a:srgbClr val="7030A0"/>
                </a:solidFill>
                <a:latin typeface="Times New Roman" pitchFamily="18" charset="0"/>
                <a:cs typeface="Times New Roman" pitchFamily="18" charset="0"/>
              </a:rPr>
              <a:t> </a:t>
            </a:r>
            <a:r>
              <a:rPr lang="fr-FR" sz="2200" dirty="0" smtClean="0">
                <a:solidFill>
                  <a:srgbClr val="7030A0"/>
                </a:solidFill>
                <a:latin typeface="Times New Roman" pitchFamily="18" charset="0"/>
                <a:cs typeface="Times New Roman" pitchFamily="18" charset="0"/>
              </a:rPr>
              <a:t>Accomplir cette tâche de manière intégrée</a:t>
            </a: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endParaRPr lang="fr-FR" sz="2200" dirty="0" smtClean="0">
              <a:latin typeface="Times New Roman" pitchFamily="18" charset="0"/>
              <a:cs typeface="Times New Roman" pitchFamily="18" charset="0"/>
            </a:endParaRPr>
          </a:p>
          <a:p>
            <a:r>
              <a:rPr lang="fr-FR" sz="2400" b="1" u="sng" dirty="0" smtClean="0">
                <a:solidFill>
                  <a:srgbClr val="FF0000"/>
                </a:solidFill>
                <a:latin typeface="Times New Roman" pitchFamily="18" charset="0"/>
                <a:cs typeface="Times New Roman" pitchFamily="18" charset="0"/>
              </a:rPr>
              <a:t>Qu'est-ce que ‘’</a:t>
            </a:r>
            <a:r>
              <a:rPr lang="en-US" sz="2400" b="1" u="sng" dirty="0" smtClean="0">
                <a:solidFill>
                  <a:srgbClr val="FF0000"/>
                </a:solidFill>
                <a:latin typeface="Times New Roman" pitchFamily="18" charset="0"/>
                <a:cs typeface="Times New Roman" pitchFamily="18" charset="0"/>
              </a:rPr>
              <a:t>Embedded </a:t>
            </a:r>
            <a:r>
              <a:rPr lang="en-US" sz="2400" b="1" u="sng" dirty="0" err="1" smtClean="0">
                <a:solidFill>
                  <a:srgbClr val="FF0000"/>
                </a:solidFill>
                <a:latin typeface="Times New Roman" pitchFamily="18" charset="0"/>
                <a:cs typeface="Times New Roman" pitchFamily="18" charset="0"/>
              </a:rPr>
              <a:t>Zerotree</a:t>
            </a:r>
            <a:r>
              <a:rPr lang="en-US" sz="2400" b="1" u="sng" dirty="0" smtClean="0">
                <a:solidFill>
                  <a:srgbClr val="FF0000"/>
                </a:solidFill>
                <a:latin typeface="Times New Roman" pitchFamily="18" charset="0"/>
                <a:cs typeface="Times New Roman" pitchFamily="18" charset="0"/>
              </a:rPr>
              <a:t> Wavelet’’ </a:t>
            </a:r>
            <a:r>
              <a:rPr lang="fr-FR" sz="2400" b="1" u="sng" dirty="0" smtClean="0">
                <a:solidFill>
                  <a:srgbClr val="FF0000"/>
                </a:solidFill>
                <a:latin typeface="Times New Roman" pitchFamily="18" charset="0"/>
                <a:cs typeface="Times New Roman" pitchFamily="18" charset="0"/>
              </a:rPr>
              <a:t>(EZW)?</a:t>
            </a: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endParaRPr lang="fr-FR" sz="2200" dirty="0" smtClean="0">
              <a:latin typeface="Times New Roman" pitchFamily="18" charset="0"/>
              <a:cs typeface="Times New Roman" pitchFamily="18" charset="0"/>
            </a:endParaRPr>
          </a:p>
          <a:p>
            <a:pPr>
              <a:buFont typeface="Wingdings" pitchFamily="2" charset="2"/>
              <a:buChar char="q"/>
            </a:pPr>
            <a:r>
              <a:rPr lang="fr-FR" sz="2200" dirty="0">
                <a:solidFill>
                  <a:srgbClr val="00B05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Un algorithme de codage imbriqué (</a:t>
            </a:r>
            <a:r>
              <a:rPr lang="en-US" sz="2200" dirty="0" smtClean="0">
                <a:solidFill>
                  <a:srgbClr val="00B050"/>
                </a:solidFill>
                <a:latin typeface="Times New Roman" pitchFamily="18" charset="0"/>
                <a:cs typeface="Times New Roman" pitchFamily="18" charset="0"/>
              </a:rPr>
              <a:t>embedded coding algorithm)</a:t>
            </a:r>
            <a:r>
              <a:rPr lang="fr-FR" sz="2200" dirty="0" smtClean="0">
                <a:solidFill>
                  <a:srgbClr val="00B050"/>
                </a:solidFill>
                <a:latin typeface="Times New Roman" pitchFamily="18" charset="0"/>
                <a:cs typeface="Times New Roman" pitchFamily="18" charset="0"/>
              </a:rPr>
              <a:t> </a:t>
            </a:r>
          </a:p>
          <a:p>
            <a:pPr>
              <a:buFont typeface="Wingdings" pitchFamily="2" charset="2"/>
              <a:buChar char="q"/>
            </a:pPr>
            <a:r>
              <a:rPr lang="fr-FR" sz="2200" dirty="0">
                <a:solidFill>
                  <a:srgbClr val="00B050"/>
                </a:solidFill>
                <a:latin typeface="Times New Roman" pitchFamily="18" charset="0"/>
                <a:cs typeface="Times New Roman" pitchFamily="18" charset="0"/>
              </a:rPr>
              <a:t> </a:t>
            </a:r>
            <a:r>
              <a:rPr lang="fr-FR" sz="2200" dirty="0" smtClean="0">
                <a:solidFill>
                  <a:srgbClr val="00B050"/>
                </a:solidFill>
                <a:latin typeface="Times New Roman" pitchFamily="18" charset="0"/>
                <a:cs typeface="Times New Roman" pitchFamily="18" charset="0"/>
              </a:rPr>
              <a:t>2 propriétés, 4 caractéristiques et 2 avantages </a:t>
            </a: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endParaRPr lang="fr-FR" sz="2200" dirty="0" smtClean="0">
              <a:latin typeface="Times New Roman" pitchFamily="18" charset="0"/>
              <a:cs typeface="Times New Roman" pitchFamily="18" charset="0"/>
            </a:endParaRPr>
          </a:p>
          <a:p>
            <a:r>
              <a:rPr lang="fr-FR" sz="2400" b="1" u="sng" dirty="0" smtClean="0">
                <a:solidFill>
                  <a:srgbClr val="FF0000"/>
                </a:solidFill>
                <a:latin typeface="Times New Roman" pitchFamily="18" charset="0"/>
                <a:cs typeface="Times New Roman" pitchFamily="18" charset="0"/>
              </a:rPr>
              <a:t>Qu'est-ce que le codage intégré?</a:t>
            </a:r>
            <a:r>
              <a:rPr lang="fr-FR" sz="2200" dirty="0" smtClean="0">
                <a:latin typeface="Times New Roman" pitchFamily="18" charset="0"/>
                <a:cs typeface="Times New Roman" pitchFamily="18" charset="0"/>
              </a:rPr>
              <a:t/>
            </a:r>
            <a:br>
              <a:rPr lang="fr-FR" sz="2200" dirty="0" smtClean="0">
                <a:latin typeface="Times New Roman" pitchFamily="18" charset="0"/>
                <a:cs typeface="Times New Roman" pitchFamily="18" charset="0"/>
              </a:rPr>
            </a:br>
            <a:endParaRPr lang="fr-FR" sz="2200" dirty="0" smtClean="0">
              <a:latin typeface="Times New Roman" pitchFamily="18" charset="0"/>
              <a:cs typeface="Times New Roman" pitchFamily="18" charset="0"/>
            </a:endParaRPr>
          </a:p>
          <a:p>
            <a:pPr algn="just">
              <a:buFont typeface="Wingdings" pitchFamily="2" charset="2"/>
              <a:buChar char="q"/>
            </a:pPr>
            <a:r>
              <a:rPr lang="fr-FR" sz="2200" dirty="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Représentant une séquence de décisions binaires qui distinguent une image de l'image «nulle»</a:t>
            </a:r>
          </a:p>
          <a:p>
            <a:pPr algn="just">
              <a:buFont typeface="Wingdings" pitchFamily="2" charset="2"/>
              <a:buChar char="q"/>
            </a:pPr>
            <a:r>
              <a:rPr lang="fr-FR" sz="2200" dirty="0">
                <a:solidFill>
                  <a:srgbClr val="002060"/>
                </a:solidFill>
                <a:latin typeface="Times New Roman" pitchFamily="18" charset="0"/>
                <a:cs typeface="Times New Roman" pitchFamily="18" charset="0"/>
              </a:rPr>
              <a:t> </a:t>
            </a:r>
            <a:r>
              <a:rPr lang="fr-FR" sz="2200" dirty="0" smtClean="0">
                <a:solidFill>
                  <a:srgbClr val="002060"/>
                </a:solidFill>
                <a:latin typeface="Times New Roman" pitchFamily="18" charset="0"/>
                <a:cs typeface="Times New Roman" pitchFamily="18" charset="0"/>
              </a:rPr>
              <a:t>Similaire dans l'esprit aux représentations binaires de précision finie du nombre réel</a:t>
            </a:r>
            <a:endParaRPr lang="fr-FR" sz="2200" dirty="0">
              <a:solidFill>
                <a:srgbClr val="002060"/>
              </a:solidFill>
              <a:latin typeface="Times New Roman" pitchFamily="18" charset="0"/>
              <a:cs typeface="Times New Roman" pitchFamily="18" charset="0"/>
            </a:endParaRPr>
          </a:p>
        </p:txBody>
      </p:sp>
      <p:sp>
        <p:nvSpPr>
          <p:cNvPr id="3" name="ZoneTexte 2"/>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94" name="Rectangle 22"/>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10295" name="Rectangle 23"/>
          <p:cNvSpPr>
            <a:spLocks noChangeArrowheads="1"/>
          </p:cNvSpPr>
          <p:nvPr/>
        </p:nvSpPr>
        <p:spPr bwMode="auto">
          <a:xfrm>
            <a:off x="457347" y="1447800"/>
            <a:ext cx="8229307" cy="990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tx1"/>
                </a:solidFill>
                <a:latin typeface="Arial" charset="0"/>
              </a:rPr>
              <a:t>A typical low-bit rate image coder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Large bit budget spent on encoding the </a:t>
            </a:r>
            <a:r>
              <a:rPr lang="en-US" sz="2200">
                <a:solidFill>
                  <a:schemeClr val="accent2"/>
                </a:solidFill>
                <a:latin typeface="Arial" charset="0"/>
              </a:rPr>
              <a:t>significance map </a:t>
            </a:r>
            <a:endParaRPr lang="en-US" sz="2200">
              <a:solidFill>
                <a:schemeClr val="tx1"/>
              </a:solidFill>
              <a:latin typeface="Arial" charset="0"/>
            </a:endParaRPr>
          </a:p>
          <a:p>
            <a:pPr marL="342900" indent="-342900" algn="l">
              <a:lnSpc>
                <a:spcPct val="100000"/>
              </a:lnSpc>
              <a:spcBef>
                <a:spcPct val="20000"/>
              </a:spcBef>
              <a:buClr>
                <a:srgbClr val="003366"/>
              </a:buClr>
              <a:buSzTx/>
              <a:buFontTx/>
              <a:buChar char="•"/>
            </a:pPr>
            <a:endParaRPr lang="en-US" sz="2400">
              <a:solidFill>
                <a:schemeClr val="tx1"/>
              </a:solidFill>
              <a:latin typeface="Arial" charset="0"/>
            </a:endParaRPr>
          </a:p>
        </p:txBody>
      </p:sp>
      <p:pic>
        <p:nvPicPr>
          <p:cNvPr id="310298" name="Picture 26"/>
          <p:cNvPicPr>
            <a:picLocks noChangeAspect="1" noChangeArrowheads="1"/>
          </p:cNvPicPr>
          <p:nvPr/>
        </p:nvPicPr>
        <p:blipFill>
          <a:blip r:embed="rId2" cstate="print"/>
          <a:srcRect/>
          <a:stretch>
            <a:fillRect/>
          </a:stretch>
        </p:blipFill>
        <p:spPr bwMode="auto">
          <a:xfrm>
            <a:off x="281444" y="2971801"/>
            <a:ext cx="8724766" cy="2892425"/>
          </a:xfrm>
          <a:prstGeom prst="rect">
            <a:avLst/>
          </a:prstGeom>
          <a:noFill/>
          <a:ln w="9525">
            <a:noFill/>
            <a:miter lim="800000"/>
            <a:headEnd/>
            <a:tailEnd/>
          </a:ln>
          <a:effectLst/>
        </p:spPr>
      </p:pic>
      <p:sp>
        <p:nvSpPr>
          <p:cNvPr id="310297" name="Text Box 25"/>
          <p:cNvSpPr txBox="1">
            <a:spLocks noChangeArrowheads="1"/>
          </p:cNvSpPr>
          <p:nvPr/>
        </p:nvSpPr>
        <p:spPr bwMode="auto">
          <a:xfrm>
            <a:off x="1547942" y="3505200"/>
            <a:ext cx="6121408" cy="12192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400">
                <a:solidFill>
                  <a:schemeClr val="tx1"/>
                </a:solidFill>
              </a:rPr>
              <a:t>True cost of encoding the actual symbols:</a:t>
            </a:r>
            <a:r>
              <a:rPr lang="en-US" sz="2400" i="1">
                <a:solidFill>
                  <a:schemeClr val="tx1"/>
                </a:solidFill>
              </a:rPr>
              <a:t> </a:t>
            </a:r>
          </a:p>
          <a:p>
            <a:pPr algn="l">
              <a:lnSpc>
                <a:spcPct val="100000"/>
              </a:lnSpc>
              <a:spcBef>
                <a:spcPct val="0"/>
              </a:spcBef>
              <a:buSzTx/>
              <a:buFontTx/>
              <a:buNone/>
            </a:pPr>
            <a:r>
              <a:rPr lang="en-US" sz="2400" i="1">
                <a:solidFill>
                  <a:schemeClr val="tx1"/>
                </a:solidFill>
              </a:rPr>
              <a:t>Total Cost = </a:t>
            </a:r>
            <a:r>
              <a:rPr lang="en-US" sz="2400" i="1">
                <a:solidFill>
                  <a:schemeClr val="accent2"/>
                </a:solidFill>
              </a:rPr>
              <a:t>Cost of Significance Map</a:t>
            </a:r>
          </a:p>
          <a:p>
            <a:pPr algn="l">
              <a:lnSpc>
                <a:spcPct val="100000"/>
              </a:lnSpc>
              <a:spcBef>
                <a:spcPct val="0"/>
              </a:spcBef>
              <a:buSzTx/>
              <a:buFontTx/>
              <a:buNone/>
            </a:pPr>
            <a:r>
              <a:rPr lang="en-US" sz="2400" i="1">
                <a:solidFill>
                  <a:schemeClr val="tx1"/>
                </a:solidFill>
              </a:rPr>
              <a:t>                 + Cost of Nonzero Values</a:t>
            </a:r>
            <a:endParaRPr lang="en-US" altLang="zh-CN" sz="2400" u="sng">
              <a:solidFill>
                <a:schemeClr val="tx1"/>
              </a:solidFill>
              <a:latin typeface="Arial" charset="0"/>
            </a:endParaRPr>
          </a:p>
        </p:txBody>
      </p:sp>
      <p:sp>
        <p:nvSpPr>
          <p:cNvPr id="310299" name="Text Box 27"/>
          <p:cNvSpPr txBox="1">
            <a:spLocks noChangeArrowheads="1"/>
          </p:cNvSpPr>
          <p:nvPr/>
        </p:nvSpPr>
        <p:spPr bwMode="auto">
          <a:xfrm>
            <a:off x="562889" y="2362201"/>
            <a:ext cx="8375892" cy="854075"/>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sz="2400" i="1">
                <a:solidFill>
                  <a:schemeClr val="tx1"/>
                </a:solidFill>
              </a:rPr>
              <a:t>Binary decision as to:</a:t>
            </a:r>
          </a:p>
          <a:p>
            <a:pPr>
              <a:lnSpc>
                <a:spcPct val="100000"/>
              </a:lnSpc>
              <a:spcBef>
                <a:spcPct val="0"/>
              </a:spcBef>
              <a:buSzTx/>
              <a:buFontTx/>
              <a:buNone/>
            </a:pPr>
            <a:r>
              <a:rPr lang="en-US" sz="2400" i="1">
                <a:solidFill>
                  <a:schemeClr val="tx1"/>
                </a:solidFill>
              </a:rPr>
              <a:t>whether a coefficient has a zero or nonzero quantized value</a:t>
            </a:r>
            <a:endParaRPr lang="en-US" altLang="zh-CN" sz="2400" u="sng">
              <a:solidFill>
                <a:schemeClr val="tx1"/>
              </a:solidFill>
              <a:latin typeface="Arial" charset="0"/>
            </a:endParaRPr>
          </a:p>
        </p:txBody>
      </p:sp>
      <p:sp>
        <p:nvSpPr>
          <p:cNvPr id="9" name="ZoneTexte 8"/>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0299"/>
                                        </p:tgtEl>
                                        <p:attrNameLst>
                                          <p:attrName>style.visibility</p:attrName>
                                        </p:attrNameLst>
                                      </p:cBhvr>
                                      <p:to>
                                        <p:strVal val="visible"/>
                                      </p:to>
                                    </p:set>
                                    <p:anim calcmode="lin" valueType="num">
                                      <p:cBhvr additive="base">
                                        <p:cTn id="7" dur="500" fill="hold"/>
                                        <p:tgtEl>
                                          <p:spTgt spid="310299"/>
                                        </p:tgtEl>
                                        <p:attrNameLst>
                                          <p:attrName>ppt_x</p:attrName>
                                        </p:attrNameLst>
                                      </p:cBhvr>
                                      <p:tavLst>
                                        <p:tav tm="0">
                                          <p:val>
                                            <p:strVal val="#ppt_x"/>
                                          </p:val>
                                        </p:tav>
                                        <p:tav tm="100000">
                                          <p:val>
                                            <p:strVal val="#ppt_x"/>
                                          </p:val>
                                        </p:tav>
                                      </p:tavLst>
                                    </p:anim>
                                    <p:anim calcmode="lin" valueType="num">
                                      <p:cBhvr additive="base">
                                        <p:cTn id="8" dur="500" fill="hold"/>
                                        <p:tgtEl>
                                          <p:spTgt spid="31029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102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102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0297"/>
                                        </p:tgtEl>
                                        <p:attrNameLst>
                                          <p:attrName>style.visibility</p:attrName>
                                        </p:attrNameLst>
                                      </p:cBhvr>
                                      <p:to>
                                        <p:strVal val="visible"/>
                                      </p:to>
                                    </p:set>
                                    <p:anim calcmode="lin" valueType="num">
                                      <p:cBhvr>
                                        <p:cTn id="17" dur="500" fill="hold"/>
                                        <p:tgtEl>
                                          <p:spTgt spid="310297"/>
                                        </p:tgtEl>
                                        <p:attrNameLst>
                                          <p:attrName>ppt_w</p:attrName>
                                        </p:attrNameLst>
                                      </p:cBhvr>
                                      <p:tavLst>
                                        <p:tav tm="0">
                                          <p:val>
                                            <p:fltVal val="0"/>
                                          </p:val>
                                        </p:tav>
                                        <p:tav tm="100000">
                                          <p:val>
                                            <p:strVal val="#ppt_w"/>
                                          </p:val>
                                        </p:tav>
                                      </p:tavLst>
                                    </p:anim>
                                    <p:anim calcmode="lin" valueType="num">
                                      <p:cBhvr>
                                        <p:cTn id="18" dur="500" fill="hold"/>
                                        <p:tgtEl>
                                          <p:spTgt spid="310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7" grpId="0" animBg="1" autoUpdateAnimBg="0"/>
      <p:bldP spid="31029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ChangeArrowheads="1"/>
          </p:cNvSpPr>
          <p:nvPr/>
        </p:nvSpPr>
        <p:spPr bwMode="auto">
          <a:xfrm>
            <a:off x="448552" y="1600200"/>
            <a:ext cx="8229307" cy="1524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What is zerotree?</a:t>
            </a:r>
          </a:p>
          <a:p>
            <a:pPr marL="742950" lvl="1" indent="-285750" algn="l">
              <a:lnSpc>
                <a:spcPct val="100000"/>
              </a:lnSpc>
              <a:spcBef>
                <a:spcPct val="20000"/>
              </a:spcBef>
              <a:buClr>
                <a:srgbClr val="003366"/>
              </a:buClr>
              <a:buSzTx/>
              <a:buFontTx/>
              <a:buChar char="–"/>
            </a:pPr>
            <a:r>
              <a:rPr lang="en-US" sz="2200">
                <a:solidFill>
                  <a:srgbClr val="0033CC"/>
                </a:solidFill>
              </a:rPr>
              <a:t>A new data structure</a:t>
            </a:r>
          </a:p>
          <a:p>
            <a:pPr marL="742950" lvl="1" indent="-285750" algn="l">
              <a:lnSpc>
                <a:spcPct val="100000"/>
              </a:lnSpc>
              <a:spcBef>
                <a:spcPct val="20000"/>
              </a:spcBef>
              <a:buClr>
                <a:srgbClr val="003366"/>
              </a:buClr>
              <a:buSzTx/>
              <a:buFontTx/>
              <a:buChar char="–"/>
            </a:pPr>
            <a:r>
              <a:rPr lang="en-US" sz="2200">
                <a:solidFill>
                  <a:srgbClr val="0033CC"/>
                </a:solidFill>
              </a:rPr>
              <a:t>To improve the compression of significance maps of wavelet coefficients</a:t>
            </a:r>
            <a:endParaRPr lang="en-US" sz="2200">
              <a:latin typeface="Arial" charset="0"/>
            </a:endParaRPr>
          </a:p>
        </p:txBody>
      </p:sp>
      <p:sp>
        <p:nvSpPr>
          <p:cNvPr id="330756" name="Rectangle 4"/>
          <p:cNvSpPr>
            <a:spLocks noChangeArrowheads="1"/>
          </p:cNvSpPr>
          <p:nvPr/>
        </p:nvSpPr>
        <p:spPr bwMode="auto">
          <a:xfrm>
            <a:off x="452950" y="3200401"/>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What is </a:t>
            </a:r>
            <a:r>
              <a:rPr lang="en-US" sz="2400">
                <a:solidFill>
                  <a:schemeClr val="accent2"/>
                </a:solidFill>
                <a:latin typeface="Arial" charset="0"/>
              </a:rPr>
              <a:t>insignificant</a:t>
            </a:r>
            <a:r>
              <a:rPr lang="en-US" sz="2400">
                <a:latin typeface="Arial" charset="0"/>
              </a:rPr>
              <a:t>?</a:t>
            </a:r>
          </a:p>
        </p:txBody>
      </p:sp>
      <p:sp>
        <p:nvSpPr>
          <p:cNvPr id="330758" name="Text Box 6"/>
          <p:cNvSpPr txBox="1">
            <a:spLocks noChangeArrowheads="1"/>
          </p:cNvSpPr>
          <p:nvPr/>
        </p:nvSpPr>
        <p:spPr bwMode="auto">
          <a:xfrm>
            <a:off x="422167" y="3200400"/>
            <a:ext cx="8375892" cy="12192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400" i="1">
                <a:solidFill>
                  <a:schemeClr val="tx1"/>
                </a:solidFill>
              </a:rPr>
              <a:t>a wavelet coefficient x is said to be </a:t>
            </a:r>
            <a:r>
              <a:rPr lang="en-US" sz="2400" i="1">
                <a:solidFill>
                  <a:schemeClr val="accent2"/>
                </a:solidFill>
              </a:rPr>
              <a:t>insignificant</a:t>
            </a:r>
            <a:r>
              <a:rPr lang="en-US" sz="2400" i="1">
                <a:solidFill>
                  <a:schemeClr val="tx1"/>
                </a:solidFill>
              </a:rPr>
              <a:t> with respect to a given threshold T if :</a:t>
            </a:r>
          </a:p>
          <a:p>
            <a:pPr>
              <a:lnSpc>
                <a:spcPct val="100000"/>
              </a:lnSpc>
              <a:spcBef>
                <a:spcPct val="0"/>
              </a:spcBef>
              <a:buSzTx/>
              <a:buFontTx/>
              <a:buNone/>
            </a:pPr>
            <a:r>
              <a:rPr lang="en-US" altLang="zh-CN" sz="2400" i="1">
                <a:solidFill>
                  <a:schemeClr val="tx1"/>
                </a:solidFill>
              </a:rPr>
              <a:t>|x| &lt; T</a:t>
            </a:r>
            <a:endParaRPr lang="en-US" altLang="zh-CN" sz="2400" u="sng">
              <a:solidFill>
                <a:schemeClr val="tx1"/>
              </a:solidFill>
              <a:latin typeface="Arial" charset="0"/>
            </a:endParaRPr>
          </a:p>
        </p:txBody>
      </p:sp>
      <p:sp>
        <p:nvSpPr>
          <p:cNvPr id="330759" name="Rectangle 7"/>
          <p:cNvSpPr>
            <a:spLocks noChangeArrowheads="1"/>
          </p:cNvSpPr>
          <p:nvPr/>
        </p:nvSpPr>
        <p:spPr bwMode="auto">
          <a:xfrm>
            <a:off x="454415" y="36353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Zerotree is based on an empirically true hypothesis</a:t>
            </a:r>
          </a:p>
        </p:txBody>
      </p:sp>
      <p:sp>
        <p:nvSpPr>
          <p:cNvPr id="330760" name="Rectangle 8"/>
          <p:cNvSpPr>
            <a:spLocks noChangeArrowheads="1"/>
          </p:cNvSpPr>
          <p:nvPr/>
        </p:nvSpPr>
        <p:spPr bwMode="auto">
          <a:xfrm>
            <a:off x="452950" y="40925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Parent-child dependencies (descendants &amp; ancestors)</a:t>
            </a:r>
          </a:p>
        </p:txBody>
      </p:sp>
      <p:sp>
        <p:nvSpPr>
          <p:cNvPr id="330761" name="Rectangle 9"/>
          <p:cNvSpPr>
            <a:spLocks noChangeArrowheads="1"/>
          </p:cNvSpPr>
          <p:nvPr/>
        </p:nvSpPr>
        <p:spPr bwMode="auto">
          <a:xfrm>
            <a:off x="452950" y="45497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Scanning of the coefficients</a:t>
            </a:r>
          </a:p>
        </p:txBody>
      </p:sp>
      <p:sp>
        <p:nvSpPr>
          <p:cNvPr id="330762" name="Rectangle 10"/>
          <p:cNvSpPr>
            <a:spLocks noChangeArrowheads="1"/>
          </p:cNvSpPr>
          <p:nvPr/>
        </p:nvSpPr>
        <p:spPr bwMode="auto">
          <a:xfrm>
            <a:off x="454415" y="50069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An element of a zerotree for threshold T</a:t>
            </a:r>
          </a:p>
        </p:txBody>
      </p:sp>
      <p:sp>
        <p:nvSpPr>
          <p:cNvPr id="330763" name="Rectangle 11"/>
          <p:cNvSpPr>
            <a:spLocks noChangeArrowheads="1"/>
          </p:cNvSpPr>
          <p:nvPr/>
        </p:nvSpPr>
        <p:spPr bwMode="auto">
          <a:xfrm>
            <a:off x="452950" y="54641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A zerotree root</a:t>
            </a:r>
          </a:p>
        </p:txBody>
      </p:sp>
      <p:sp>
        <p:nvSpPr>
          <p:cNvPr id="330764" name="Text Box 12"/>
          <p:cNvSpPr txBox="1">
            <a:spLocks noChangeArrowheads="1"/>
          </p:cNvSpPr>
          <p:nvPr/>
        </p:nvSpPr>
        <p:spPr bwMode="auto">
          <a:xfrm>
            <a:off x="422167" y="2438400"/>
            <a:ext cx="8375892" cy="26797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tx1"/>
                </a:solidFill>
              </a:rPr>
              <a:t>IF:</a:t>
            </a:r>
          </a:p>
          <a:p>
            <a:pPr>
              <a:lnSpc>
                <a:spcPct val="100000"/>
              </a:lnSpc>
              <a:spcBef>
                <a:spcPct val="0"/>
              </a:spcBef>
              <a:buSzTx/>
              <a:buFontTx/>
              <a:buNone/>
            </a:pPr>
            <a:r>
              <a:rPr lang="en-US" altLang="zh-CN" sz="2400" i="1">
                <a:solidFill>
                  <a:schemeClr val="tx1"/>
                </a:solidFill>
              </a:rPr>
              <a:t>A wavelet coefficient at a coarse scale is insignificant with respect to a given threshold T,</a:t>
            </a:r>
          </a:p>
          <a:p>
            <a:pPr algn="l">
              <a:lnSpc>
                <a:spcPct val="100000"/>
              </a:lnSpc>
              <a:spcBef>
                <a:spcPct val="0"/>
              </a:spcBef>
              <a:buSzTx/>
              <a:buFontTx/>
              <a:buNone/>
            </a:pPr>
            <a:r>
              <a:rPr lang="en-US" altLang="zh-CN" sz="2400">
                <a:solidFill>
                  <a:schemeClr val="tx1"/>
                </a:solidFill>
              </a:rPr>
              <a:t>THEN:</a:t>
            </a:r>
          </a:p>
          <a:p>
            <a:pPr>
              <a:lnSpc>
                <a:spcPct val="100000"/>
              </a:lnSpc>
              <a:spcBef>
                <a:spcPct val="0"/>
              </a:spcBef>
              <a:buSzTx/>
              <a:buFontTx/>
              <a:buNone/>
            </a:pPr>
            <a:r>
              <a:rPr lang="en-US" altLang="zh-CN" sz="2400" i="1">
                <a:solidFill>
                  <a:schemeClr val="accent2"/>
                </a:solidFill>
              </a:rPr>
              <a:t>All</a:t>
            </a:r>
            <a:r>
              <a:rPr lang="en-US" altLang="zh-CN" sz="2400" i="1">
                <a:solidFill>
                  <a:schemeClr val="tx1"/>
                </a:solidFill>
              </a:rPr>
              <a:t> wavelet coefficients of the same orientation in the same spatial location at finer scales are likely to be insignificant with respect to T.</a:t>
            </a:r>
          </a:p>
        </p:txBody>
      </p:sp>
      <p:sp>
        <p:nvSpPr>
          <p:cNvPr id="330765" name="Text Box 13"/>
          <p:cNvSpPr txBox="1">
            <a:spLocks noChangeArrowheads="1"/>
          </p:cNvSpPr>
          <p:nvPr/>
        </p:nvSpPr>
        <p:spPr bwMode="auto">
          <a:xfrm>
            <a:off x="422167" y="2317750"/>
            <a:ext cx="8375892" cy="194945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accent2"/>
                </a:solidFill>
              </a:rPr>
              <a:t>Parent</a:t>
            </a:r>
            <a:r>
              <a:rPr lang="en-US" altLang="zh-CN" sz="2400">
                <a:solidFill>
                  <a:schemeClr val="tx1"/>
                </a:solidFill>
              </a:rPr>
              <a:t>:</a:t>
            </a:r>
          </a:p>
          <a:p>
            <a:pPr>
              <a:lnSpc>
                <a:spcPct val="100000"/>
              </a:lnSpc>
              <a:spcBef>
                <a:spcPct val="0"/>
              </a:spcBef>
              <a:buSzTx/>
              <a:buFontTx/>
              <a:buNone/>
            </a:pPr>
            <a:r>
              <a:rPr lang="en-US" altLang="zh-CN" sz="2400" i="1">
                <a:solidFill>
                  <a:schemeClr val="tx1"/>
                </a:solidFill>
              </a:rPr>
              <a:t>The coefficient at the coarse scale.</a:t>
            </a:r>
          </a:p>
          <a:p>
            <a:pPr algn="l">
              <a:lnSpc>
                <a:spcPct val="100000"/>
              </a:lnSpc>
              <a:spcBef>
                <a:spcPct val="0"/>
              </a:spcBef>
              <a:buSzTx/>
              <a:buFontTx/>
              <a:buNone/>
            </a:pPr>
            <a:r>
              <a:rPr lang="en-US" altLang="zh-CN" sz="2400">
                <a:solidFill>
                  <a:schemeClr val="accent2"/>
                </a:solidFill>
              </a:rPr>
              <a:t>Child</a:t>
            </a:r>
            <a:r>
              <a:rPr lang="en-US" altLang="zh-CN" sz="2400">
                <a:solidFill>
                  <a:schemeClr val="tx1"/>
                </a:solidFill>
              </a:rPr>
              <a:t>:</a:t>
            </a:r>
          </a:p>
          <a:p>
            <a:pPr>
              <a:lnSpc>
                <a:spcPct val="100000"/>
              </a:lnSpc>
              <a:spcBef>
                <a:spcPct val="0"/>
              </a:spcBef>
              <a:buSzTx/>
              <a:buFontTx/>
              <a:buNone/>
            </a:pPr>
            <a:r>
              <a:rPr lang="en-US" altLang="zh-CN" sz="2400" i="1">
                <a:solidFill>
                  <a:schemeClr val="tx1"/>
                </a:solidFill>
              </a:rPr>
              <a:t>All coefficients corresponding to the same spatial location at the next finer scale of similar orientation.</a:t>
            </a:r>
          </a:p>
        </p:txBody>
      </p:sp>
      <p:grpSp>
        <p:nvGrpSpPr>
          <p:cNvPr id="2" name="Group 17"/>
          <p:cNvGrpSpPr>
            <a:grpSpLocks/>
          </p:cNvGrpSpPr>
          <p:nvPr/>
        </p:nvGrpSpPr>
        <p:grpSpPr bwMode="auto">
          <a:xfrm>
            <a:off x="2162136" y="1676400"/>
            <a:ext cx="4784549" cy="3767138"/>
            <a:chOff x="1475" y="1056"/>
            <a:chExt cx="3264" cy="2373"/>
          </a:xfrm>
        </p:grpSpPr>
        <p:pic>
          <p:nvPicPr>
            <p:cNvPr id="330766" name="Picture 14"/>
            <p:cNvPicPr>
              <a:picLocks noChangeAspect="1" noChangeArrowheads="1"/>
            </p:cNvPicPr>
            <p:nvPr/>
          </p:nvPicPr>
          <p:blipFill>
            <a:blip r:embed="rId2" cstate="print"/>
            <a:srcRect/>
            <a:stretch>
              <a:fillRect/>
            </a:stretch>
          </p:blipFill>
          <p:spPr bwMode="auto">
            <a:xfrm>
              <a:off x="1962" y="1056"/>
              <a:ext cx="2262" cy="2206"/>
            </a:xfrm>
            <a:prstGeom prst="rect">
              <a:avLst/>
            </a:prstGeom>
            <a:noFill/>
            <a:ln w="9525">
              <a:noFill/>
              <a:miter lim="800000"/>
              <a:headEnd/>
              <a:tailEnd/>
            </a:ln>
            <a:effectLst/>
          </p:spPr>
        </p:pic>
        <p:sp>
          <p:nvSpPr>
            <p:cNvPr id="330767" name="Text Box 15"/>
            <p:cNvSpPr txBox="1">
              <a:spLocks noChangeArrowheads="1"/>
            </p:cNvSpPr>
            <p:nvPr/>
          </p:nvSpPr>
          <p:spPr bwMode="auto">
            <a:xfrm>
              <a:off x="1475" y="3196"/>
              <a:ext cx="3264" cy="233"/>
            </a:xfrm>
            <a:prstGeom prst="rect">
              <a:avLst/>
            </a:prstGeom>
            <a:solidFill>
              <a:schemeClr val="bg1"/>
            </a:solidFill>
            <a:ln w="9525">
              <a:noFill/>
              <a:miter lim="800000"/>
              <a:headEnd/>
              <a:tailEnd/>
            </a:ln>
            <a:effectLst/>
          </p:spPr>
          <p:txBody>
            <a:bodyPr>
              <a:spAutoFit/>
            </a:bodyPr>
            <a:lstStyle/>
            <a:p>
              <a:r>
                <a:rPr lang="en-US">
                  <a:solidFill>
                    <a:schemeClr val="tx1"/>
                  </a:solidFill>
                </a:rPr>
                <a:t>Parent-child dependencies of subbands</a:t>
              </a:r>
              <a:r>
                <a:rPr lang="en-US"/>
                <a:t> </a:t>
              </a:r>
            </a:p>
          </p:txBody>
        </p:sp>
      </p:grpSp>
      <p:sp>
        <p:nvSpPr>
          <p:cNvPr id="330770" name="Text Box 18"/>
          <p:cNvSpPr txBox="1">
            <a:spLocks noChangeArrowheads="1"/>
          </p:cNvSpPr>
          <p:nvPr/>
        </p:nvSpPr>
        <p:spPr bwMode="auto">
          <a:xfrm>
            <a:off x="422167" y="2879726"/>
            <a:ext cx="8375892" cy="854075"/>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accent2"/>
                </a:solidFill>
              </a:rPr>
              <a:t>Scanning rule</a:t>
            </a:r>
            <a:r>
              <a:rPr lang="en-US" altLang="zh-CN" sz="2400">
                <a:solidFill>
                  <a:schemeClr val="tx1"/>
                </a:solidFill>
              </a:rPr>
              <a:t>:</a:t>
            </a:r>
          </a:p>
          <a:p>
            <a:pPr>
              <a:lnSpc>
                <a:spcPct val="100000"/>
              </a:lnSpc>
              <a:spcBef>
                <a:spcPct val="0"/>
              </a:spcBef>
              <a:buSzTx/>
              <a:buFontTx/>
              <a:buNone/>
            </a:pPr>
            <a:r>
              <a:rPr lang="en-US" altLang="zh-CN" sz="2400">
                <a:solidFill>
                  <a:schemeClr val="tx1"/>
                </a:solidFill>
              </a:rPr>
              <a:t>No child node is scanned before its parent.</a:t>
            </a:r>
          </a:p>
        </p:txBody>
      </p:sp>
      <p:grpSp>
        <p:nvGrpSpPr>
          <p:cNvPr id="3" name="Group 21"/>
          <p:cNvGrpSpPr>
            <a:grpSpLocks/>
          </p:cNvGrpSpPr>
          <p:nvPr/>
        </p:nvGrpSpPr>
        <p:grpSpPr bwMode="auto">
          <a:xfrm>
            <a:off x="2321913" y="1676401"/>
            <a:ext cx="4573466" cy="3752850"/>
            <a:chOff x="3031" y="1449"/>
            <a:chExt cx="3120" cy="2364"/>
          </a:xfrm>
        </p:grpSpPr>
        <p:pic>
          <p:nvPicPr>
            <p:cNvPr id="330771" name="Picture 19"/>
            <p:cNvPicPr>
              <a:picLocks noChangeAspect="1" noChangeArrowheads="1"/>
            </p:cNvPicPr>
            <p:nvPr/>
          </p:nvPicPr>
          <p:blipFill>
            <a:blip r:embed="rId3" cstate="print"/>
            <a:srcRect/>
            <a:stretch>
              <a:fillRect/>
            </a:stretch>
          </p:blipFill>
          <p:spPr bwMode="auto">
            <a:xfrm>
              <a:off x="3524" y="1449"/>
              <a:ext cx="2140" cy="2151"/>
            </a:xfrm>
            <a:prstGeom prst="rect">
              <a:avLst/>
            </a:prstGeom>
            <a:noFill/>
            <a:ln w="9525">
              <a:noFill/>
              <a:miter lim="800000"/>
              <a:headEnd/>
              <a:tailEnd/>
            </a:ln>
            <a:effectLst/>
          </p:spPr>
        </p:pic>
        <p:sp>
          <p:nvSpPr>
            <p:cNvPr id="330772" name="Text Box 20"/>
            <p:cNvSpPr txBox="1">
              <a:spLocks noChangeArrowheads="1"/>
            </p:cNvSpPr>
            <p:nvPr/>
          </p:nvSpPr>
          <p:spPr bwMode="auto">
            <a:xfrm>
              <a:off x="3031" y="3580"/>
              <a:ext cx="3120" cy="233"/>
            </a:xfrm>
            <a:prstGeom prst="rect">
              <a:avLst/>
            </a:prstGeom>
            <a:solidFill>
              <a:schemeClr val="bg1"/>
            </a:solidFill>
            <a:ln w="9525">
              <a:noFill/>
              <a:miter lim="800000"/>
              <a:headEnd/>
              <a:tailEnd/>
            </a:ln>
            <a:effectLst/>
          </p:spPr>
          <p:txBody>
            <a:bodyPr>
              <a:spAutoFit/>
            </a:bodyPr>
            <a:lstStyle/>
            <a:p>
              <a:r>
                <a:rPr lang="en-US">
                  <a:solidFill>
                    <a:schemeClr val="tx1"/>
                  </a:solidFill>
                </a:rPr>
                <a:t>Scanning order of the subbands</a:t>
              </a:r>
            </a:p>
          </p:txBody>
        </p:sp>
      </p:grpSp>
      <p:sp>
        <p:nvSpPr>
          <p:cNvPr id="330774" name="Text Box 22"/>
          <p:cNvSpPr txBox="1">
            <a:spLocks noChangeArrowheads="1"/>
          </p:cNvSpPr>
          <p:nvPr/>
        </p:nvSpPr>
        <p:spPr bwMode="auto">
          <a:xfrm>
            <a:off x="422167" y="3276600"/>
            <a:ext cx="8375892" cy="1200329"/>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altLang="zh-CN" sz="2400" i="1">
                <a:solidFill>
                  <a:schemeClr val="tx1"/>
                </a:solidFill>
              </a:rPr>
              <a:t>A coefficient x is</a:t>
            </a:r>
            <a:r>
              <a:rPr lang="en-US" altLang="zh-CN" sz="2400">
                <a:solidFill>
                  <a:schemeClr val="accent2"/>
                </a:solidFill>
              </a:rPr>
              <a:t> </a:t>
            </a:r>
          </a:p>
          <a:p>
            <a:pPr>
              <a:lnSpc>
                <a:spcPct val="100000"/>
              </a:lnSpc>
              <a:spcBef>
                <a:spcPct val="0"/>
              </a:spcBef>
              <a:buSzTx/>
              <a:buFontTx/>
              <a:buNone/>
            </a:pPr>
            <a:r>
              <a:rPr lang="en-US" altLang="zh-CN" sz="2400">
                <a:solidFill>
                  <a:schemeClr val="accent2"/>
                </a:solidFill>
              </a:rPr>
              <a:t>IF</a:t>
            </a:r>
            <a:endParaRPr lang="en-US" altLang="zh-CN" sz="2400">
              <a:solidFill>
                <a:schemeClr val="tx1"/>
              </a:solidFill>
            </a:endParaRPr>
          </a:p>
          <a:p>
            <a:pPr>
              <a:lnSpc>
                <a:spcPct val="100000"/>
              </a:lnSpc>
              <a:spcBef>
                <a:spcPct val="0"/>
              </a:spcBef>
              <a:buSzTx/>
              <a:buFontTx/>
              <a:buNone/>
            </a:pPr>
            <a:r>
              <a:rPr lang="en-US" altLang="zh-CN" sz="2400" i="1">
                <a:solidFill>
                  <a:schemeClr val="tx1"/>
                </a:solidFill>
              </a:rPr>
              <a:t>itself and </a:t>
            </a:r>
            <a:r>
              <a:rPr lang="en-US" altLang="zh-CN" sz="2400" i="1">
                <a:solidFill>
                  <a:schemeClr val="accent2"/>
                </a:solidFill>
              </a:rPr>
              <a:t>all</a:t>
            </a:r>
            <a:r>
              <a:rPr lang="en-US" altLang="zh-CN" sz="2400" i="1">
                <a:solidFill>
                  <a:schemeClr val="tx1"/>
                </a:solidFill>
              </a:rPr>
              <a:t> of its descendents are insignificant with respect to T</a:t>
            </a:r>
            <a:r>
              <a:rPr lang="en-US" altLang="zh-CN" sz="2400">
                <a:solidFill>
                  <a:schemeClr val="tx1"/>
                </a:solidFill>
              </a:rPr>
              <a:t>.</a:t>
            </a:r>
          </a:p>
        </p:txBody>
      </p:sp>
      <p:sp>
        <p:nvSpPr>
          <p:cNvPr id="330775" name="Text Box 23"/>
          <p:cNvSpPr txBox="1">
            <a:spLocks noChangeArrowheads="1"/>
          </p:cNvSpPr>
          <p:nvPr/>
        </p:nvSpPr>
        <p:spPr bwMode="auto">
          <a:xfrm>
            <a:off x="422167" y="3657601"/>
            <a:ext cx="8375892" cy="1584325"/>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altLang="zh-CN" sz="2400" i="1">
                <a:solidFill>
                  <a:schemeClr val="tx1"/>
                </a:solidFill>
              </a:rPr>
              <a:t>An element of a zerotree for threshold T is</a:t>
            </a:r>
            <a:r>
              <a:rPr lang="en-US" altLang="zh-CN" sz="2400">
                <a:solidFill>
                  <a:schemeClr val="accent2"/>
                </a:solidFill>
              </a:rPr>
              <a:t> </a:t>
            </a:r>
          </a:p>
          <a:p>
            <a:pPr>
              <a:lnSpc>
                <a:spcPct val="100000"/>
              </a:lnSpc>
              <a:spcBef>
                <a:spcPct val="0"/>
              </a:spcBef>
              <a:buSzTx/>
              <a:buFontTx/>
              <a:buNone/>
            </a:pPr>
            <a:r>
              <a:rPr lang="en-US" altLang="zh-CN" sz="2400">
                <a:solidFill>
                  <a:schemeClr val="accent2"/>
                </a:solidFill>
              </a:rPr>
              <a:t>IF</a:t>
            </a:r>
            <a:endParaRPr lang="en-US" altLang="zh-CN" sz="2400">
              <a:solidFill>
                <a:schemeClr val="tx1"/>
              </a:solidFill>
            </a:endParaRPr>
          </a:p>
          <a:p>
            <a:pPr>
              <a:lnSpc>
                <a:spcPct val="100000"/>
              </a:lnSpc>
              <a:spcBef>
                <a:spcPct val="0"/>
              </a:spcBef>
              <a:buSzTx/>
              <a:buFontTx/>
              <a:buNone/>
            </a:pPr>
            <a:r>
              <a:rPr lang="en-US" altLang="zh-CN" sz="2400" i="1">
                <a:solidFill>
                  <a:schemeClr val="tx1"/>
                </a:solidFill>
              </a:rPr>
              <a:t>It is not the descendant of a previously found zerotree root for threshold T</a:t>
            </a:r>
            <a:r>
              <a:rPr lang="en-US" altLang="zh-CN" sz="2400">
                <a:solidFill>
                  <a:schemeClr val="tx1"/>
                </a:solidFill>
              </a:rPr>
              <a:t>.</a:t>
            </a:r>
          </a:p>
        </p:txBody>
      </p:sp>
      <p:sp>
        <p:nvSpPr>
          <p:cNvPr id="22" name="ZoneTexte 21"/>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additive="base">
                                        <p:cTn id="7" dur="500" fill="hold"/>
                                        <p:tgtEl>
                                          <p:spTgt spid="330756"/>
                                        </p:tgtEl>
                                        <p:attrNameLst>
                                          <p:attrName>ppt_x</p:attrName>
                                        </p:attrNameLst>
                                      </p:cBhvr>
                                      <p:tavLst>
                                        <p:tav tm="0">
                                          <p:val>
                                            <p:strVal val="0-#ppt_w/2"/>
                                          </p:val>
                                        </p:tav>
                                        <p:tav tm="100000">
                                          <p:val>
                                            <p:strVal val="#ppt_x"/>
                                          </p:val>
                                        </p:tav>
                                      </p:tavLst>
                                    </p:anim>
                                    <p:anim calcmode="lin" valueType="num">
                                      <p:cBhvr additive="base">
                                        <p:cTn id="8" dur="500" fill="hold"/>
                                        <p:tgtEl>
                                          <p:spTgt spid="330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0758"/>
                                        </p:tgtEl>
                                        <p:attrNameLst>
                                          <p:attrName>style.visibility</p:attrName>
                                        </p:attrNameLst>
                                      </p:cBhvr>
                                      <p:to>
                                        <p:strVal val="visible"/>
                                      </p:to>
                                    </p:set>
                                    <p:anim calcmode="lin" valueType="num">
                                      <p:cBhvr additive="base">
                                        <p:cTn id="13" dur="500" fill="hold"/>
                                        <p:tgtEl>
                                          <p:spTgt spid="330758"/>
                                        </p:tgtEl>
                                        <p:attrNameLst>
                                          <p:attrName>ppt_x</p:attrName>
                                        </p:attrNameLst>
                                      </p:cBhvr>
                                      <p:tavLst>
                                        <p:tav tm="0">
                                          <p:val>
                                            <p:strVal val="1+#ppt_w/2"/>
                                          </p:val>
                                        </p:tav>
                                        <p:tav tm="100000">
                                          <p:val>
                                            <p:strVal val="#ppt_x"/>
                                          </p:val>
                                        </p:tav>
                                      </p:tavLst>
                                    </p:anim>
                                    <p:anim calcmode="lin" valueType="num">
                                      <p:cBhvr additive="base">
                                        <p:cTn id="14" dur="500" fill="hold"/>
                                        <p:tgtEl>
                                          <p:spTgt spid="3307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075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0759"/>
                                        </p:tgtEl>
                                        <p:attrNameLst>
                                          <p:attrName>style.visibility</p:attrName>
                                        </p:attrNameLst>
                                      </p:cBhvr>
                                      <p:to>
                                        <p:strVal val="visible"/>
                                      </p:to>
                                    </p:set>
                                    <p:anim calcmode="lin" valueType="num">
                                      <p:cBhvr additive="base">
                                        <p:cTn id="19" dur="500" fill="hold"/>
                                        <p:tgtEl>
                                          <p:spTgt spid="330759"/>
                                        </p:tgtEl>
                                        <p:attrNameLst>
                                          <p:attrName>ppt_x</p:attrName>
                                        </p:attrNameLst>
                                      </p:cBhvr>
                                      <p:tavLst>
                                        <p:tav tm="0">
                                          <p:val>
                                            <p:strVal val="0-#ppt_w/2"/>
                                          </p:val>
                                        </p:tav>
                                        <p:tav tm="100000">
                                          <p:val>
                                            <p:strVal val="#ppt_x"/>
                                          </p:val>
                                        </p:tav>
                                      </p:tavLst>
                                    </p:anim>
                                    <p:anim calcmode="lin" valueType="num">
                                      <p:cBhvr additive="base">
                                        <p:cTn id="20" dur="500" fill="hold"/>
                                        <p:tgtEl>
                                          <p:spTgt spid="3307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0764"/>
                                        </p:tgtEl>
                                        <p:attrNameLst>
                                          <p:attrName>style.visibility</p:attrName>
                                        </p:attrNameLst>
                                      </p:cBhvr>
                                      <p:to>
                                        <p:strVal val="visible"/>
                                      </p:to>
                                    </p:set>
                                    <p:anim calcmode="lin" valueType="num">
                                      <p:cBhvr additive="base">
                                        <p:cTn id="25" dur="500" fill="hold"/>
                                        <p:tgtEl>
                                          <p:spTgt spid="330764"/>
                                        </p:tgtEl>
                                        <p:attrNameLst>
                                          <p:attrName>ppt_x</p:attrName>
                                        </p:attrNameLst>
                                      </p:cBhvr>
                                      <p:tavLst>
                                        <p:tav tm="0">
                                          <p:val>
                                            <p:strVal val="#ppt_x"/>
                                          </p:val>
                                        </p:tav>
                                        <p:tav tm="100000">
                                          <p:val>
                                            <p:strVal val="#ppt_x"/>
                                          </p:val>
                                        </p:tav>
                                      </p:tavLst>
                                    </p:anim>
                                    <p:anim calcmode="lin" valueType="num">
                                      <p:cBhvr additive="base">
                                        <p:cTn id="26" dur="500" fill="hold"/>
                                        <p:tgtEl>
                                          <p:spTgt spid="33076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6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60"/>
                                        </p:tgtEl>
                                        <p:attrNameLst>
                                          <p:attrName>style.visibility</p:attrName>
                                        </p:attrNameLst>
                                      </p:cBhvr>
                                      <p:to>
                                        <p:strVal val="visible"/>
                                      </p:to>
                                    </p:set>
                                    <p:anim calcmode="lin" valueType="num">
                                      <p:cBhvr additive="base">
                                        <p:cTn id="31" dur="500" fill="hold"/>
                                        <p:tgtEl>
                                          <p:spTgt spid="330760"/>
                                        </p:tgtEl>
                                        <p:attrNameLst>
                                          <p:attrName>ppt_x</p:attrName>
                                        </p:attrNameLst>
                                      </p:cBhvr>
                                      <p:tavLst>
                                        <p:tav tm="0">
                                          <p:val>
                                            <p:strVal val="0-#ppt_w/2"/>
                                          </p:val>
                                        </p:tav>
                                        <p:tav tm="100000">
                                          <p:val>
                                            <p:strVal val="#ppt_x"/>
                                          </p:val>
                                        </p:tav>
                                      </p:tavLst>
                                    </p:anim>
                                    <p:anim calcmode="lin" valueType="num">
                                      <p:cBhvr additive="base">
                                        <p:cTn id="32" dur="500" fill="hold"/>
                                        <p:tgtEl>
                                          <p:spTgt spid="3307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0765"/>
                                        </p:tgtEl>
                                        <p:attrNameLst>
                                          <p:attrName>style.visibility</p:attrName>
                                        </p:attrNameLst>
                                      </p:cBhvr>
                                      <p:to>
                                        <p:strVal val="visible"/>
                                      </p:to>
                                    </p:set>
                                    <p:anim calcmode="lin" valueType="num">
                                      <p:cBhvr additive="base">
                                        <p:cTn id="37" dur="500" fill="hold"/>
                                        <p:tgtEl>
                                          <p:spTgt spid="330765"/>
                                        </p:tgtEl>
                                        <p:attrNameLst>
                                          <p:attrName>ppt_x</p:attrName>
                                        </p:attrNameLst>
                                      </p:cBhvr>
                                      <p:tavLst>
                                        <p:tav tm="0">
                                          <p:val>
                                            <p:strVal val="#ppt_x"/>
                                          </p:val>
                                        </p:tav>
                                        <p:tav tm="100000">
                                          <p:val>
                                            <p:strVal val="#ppt_x"/>
                                          </p:val>
                                        </p:tav>
                                      </p:tavLst>
                                    </p:anim>
                                    <p:anim calcmode="lin" valueType="num">
                                      <p:cBhvr additive="base">
                                        <p:cTn id="38" dur="500" fill="hold"/>
                                        <p:tgtEl>
                                          <p:spTgt spid="33076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6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30761"/>
                                        </p:tgtEl>
                                        <p:attrNameLst>
                                          <p:attrName>style.visibility</p:attrName>
                                        </p:attrNameLst>
                                      </p:cBhvr>
                                      <p:to>
                                        <p:strVal val="visible"/>
                                      </p:to>
                                    </p:set>
                                    <p:anim calcmode="lin" valueType="num">
                                      <p:cBhvr additive="base">
                                        <p:cTn id="47" dur="500" fill="hold"/>
                                        <p:tgtEl>
                                          <p:spTgt spid="330761"/>
                                        </p:tgtEl>
                                        <p:attrNameLst>
                                          <p:attrName>ppt_x</p:attrName>
                                        </p:attrNameLst>
                                      </p:cBhvr>
                                      <p:tavLst>
                                        <p:tav tm="0">
                                          <p:val>
                                            <p:strVal val="0-#ppt_w/2"/>
                                          </p:val>
                                        </p:tav>
                                        <p:tav tm="100000">
                                          <p:val>
                                            <p:strVal val="#ppt_x"/>
                                          </p:val>
                                        </p:tav>
                                      </p:tavLst>
                                    </p:anim>
                                    <p:anim calcmode="lin" valueType="num">
                                      <p:cBhvr additive="base">
                                        <p:cTn id="48" dur="500" fill="hold"/>
                                        <p:tgtEl>
                                          <p:spTgt spid="33076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30770"/>
                                        </p:tgtEl>
                                        <p:attrNameLst>
                                          <p:attrName>style.visibility</p:attrName>
                                        </p:attrNameLst>
                                      </p:cBhvr>
                                      <p:to>
                                        <p:strVal val="visible"/>
                                      </p:to>
                                    </p:set>
                                    <p:anim calcmode="lin" valueType="num">
                                      <p:cBhvr additive="base">
                                        <p:cTn id="53" dur="500" fill="hold"/>
                                        <p:tgtEl>
                                          <p:spTgt spid="330770"/>
                                        </p:tgtEl>
                                        <p:attrNameLst>
                                          <p:attrName>ppt_x</p:attrName>
                                        </p:attrNameLst>
                                      </p:cBhvr>
                                      <p:tavLst>
                                        <p:tav tm="0">
                                          <p:val>
                                            <p:strVal val="#ppt_x"/>
                                          </p:val>
                                        </p:tav>
                                        <p:tav tm="100000">
                                          <p:val>
                                            <p:strVal val="#ppt_x"/>
                                          </p:val>
                                        </p:tav>
                                      </p:tavLst>
                                    </p:anim>
                                    <p:anim calcmode="lin" valueType="num">
                                      <p:cBhvr additive="base">
                                        <p:cTn id="54" dur="500" fill="hold"/>
                                        <p:tgtEl>
                                          <p:spTgt spid="33077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7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30762"/>
                                        </p:tgtEl>
                                        <p:attrNameLst>
                                          <p:attrName>style.visibility</p:attrName>
                                        </p:attrNameLst>
                                      </p:cBhvr>
                                      <p:to>
                                        <p:strVal val="visible"/>
                                      </p:to>
                                    </p:set>
                                    <p:anim calcmode="lin" valueType="num">
                                      <p:cBhvr additive="base">
                                        <p:cTn id="63" dur="500" fill="hold"/>
                                        <p:tgtEl>
                                          <p:spTgt spid="330762"/>
                                        </p:tgtEl>
                                        <p:attrNameLst>
                                          <p:attrName>ppt_x</p:attrName>
                                        </p:attrNameLst>
                                      </p:cBhvr>
                                      <p:tavLst>
                                        <p:tav tm="0">
                                          <p:val>
                                            <p:strVal val="0-#ppt_w/2"/>
                                          </p:val>
                                        </p:tav>
                                        <p:tav tm="100000">
                                          <p:val>
                                            <p:strVal val="#ppt_x"/>
                                          </p:val>
                                        </p:tav>
                                      </p:tavLst>
                                    </p:anim>
                                    <p:anim calcmode="lin" valueType="num">
                                      <p:cBhvr additive="base">
                                        <p:cTn id="64" dur="500" fill="hold"/>
                                        <p:tgtEl>
                                          <p:spTgt spid="33076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30774"/>
                                        </p:tgtEl>
                                        <p:attrNameLst>
                                          <p:attrName>style.visibility</p:attrName>
                                        </p:attrNameLst>
                                      </p:cBhvr>
                                      <p:to>
                                        <p:strVal val="visible"/>
                                      </p:to>
                                    </p:set>
                                    <p:anim calcmode="lin" valueType="num">
                                      <p:cBhvr additive="base">
                                        <p:cTn id="69" dur="500" fill="hold"/>
                                        <p:tgtEl>
                                          <p:spTgt spid="330774"/>
                                        </p:tgtEl>
                                        <p:attrNameLst>
                                          <p:attrName>ppt_x</p:attrName>
                                        </p:attrNameLst>
                                      </p:cBhvr>
                                      <p:tavLst>
                                        <p:tav tm="0">
                                          <p:val>
                                            <p:strVal val="#ppt_x"/>
                                          </p:val>
                                        </p:tav>
                                        <p:tav tm="100000">
                                          <p:val>
                                            <p:strVal val="#ppt_x"/>
                                          </p:val>
                                        </p:tav>
                                      </p:tavLst>
                                    </p:anim>
                                    <p:anim calcmode="lin" valueType="num">
                                      <p:cBhvr additive="base">
                                        <p:cTn id="70" dur="500" fill="hold"/>
                                        <p:tgtEl>
                                          <p:spTgt spid="33077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0774"/>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30763"/>
                                        </p:tgtEl>
                                        <p:attrNameLst>
                                          <p:attrName>style.visibility</p:attrName>
                                        </p:attrNameLst>
                                      </p:cBhvr>
                                      <p:to>
                                        <p:strVal val="visible"/>
                                      </p:to>
                                    </p:set>
                                    <p:anim calcmode="lin" valueType="num">
                                      <p:cBhvr additive="base">
                                        <p:cTn id="75" dur="500" fill="hold"/>
                                        <p:tgtEl>
                                          <p:spTgt spid="330763"/>
                                        </p:tgtEl>
                                        <p:attrNameLst>
                                          <p:attrName>ppt_x</p:attrName>
                                        </p:attrNameLst>
                                      </p:cBhvr>
                                      <p:tavLst>
                                        <p:tav tm="0">
                                          <p:val>
                                            <p:strVal val="0-#ppt_w/2"/>
                                          </p:val>
                                        </p:tav>
                                        <p:tav tm="100000">
                                          <p:val>
                                            <p:strVal val="#ppt_x"/>
                                          </p:val>
                                        </p:tav>
                                      </p:tavLst>
                                    </p:anim>
                                    <p:anim calcmode="lin" valueType="num">
                                      <p:cBhvr additive="base">
                                        <p:cTn id="76" dur="500" fill="hold"/>
                                        <p:tgtEl>
                                          <p:spTgt spid="33076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30775"/>
                                        </p:tgtEl>
                                        <p:attrNameLst>
                                          <p:attrName>style.visibility</p:attrName>
                                        </p:attrNameLst>
                                      </p:cBhvr>
                                      <p:to>
                                        <p:strVal val="visible"/>
                                      </p:to>
                                    </p:set>
                                    <p:anim calcmode="lin" valueType="num">
                                      <p:cBhvr additive="base">
                                        <p:cTn id="81" dur="500" fill="hold"/>
                                        <p:tgtEl>
                                          <p:spTgt spid="330775"/>
                                        </p:tgtEl>
                                        <p:attrNameLst>
                                          <p:attrName>ppt_x</p:attrName>
                                        </p:attrNameLst>
                                      </p:cBhvr>
                                      <p:tavLst>
                                        <p:tav tm="0">
                                          <p:val>
                                            <p:strVal val="#ppt_x"/>
                                          </p:val>
                                        </p:tav>
                                        <p:tav tm="100000">
                                          <p:val>
                                            <p:strVal val="#ppt_x"/>
                                          </p:val>
                                        </p:tav>
                                      </p:tavLst>
                                    </p:anim>
                                    <p:anim calcmode="lin" valueType="num">
                                      <p:cBhvr additive="base">
                                        <p:cTn id="82" dur="500" fill="hold"/>
                                        <p:tgtEl>
                                          <p:spTgt spid="33077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07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utoUpdateAnimBg="0"/>
      <p:bldP spid="330758" grpId="0" animBg="1" autoUpdateAnimBg="0"/>
      <p:bldP spid="330759" grpId="0" autoUpdateAnimBg="0"/>
      <p:bldP spid="330760" grpId="0" autoUpdateAnimBg="0"/>
      <p:bldP spid="330761" grpId="0" autoUpdateAnimBg="0"/>
      <p:bldP spid="330762" grpId="0" autoUpdateAnimBg="0"/>
      <p:bldP spid="330763" grpId="0" autoUpdateAnimBg="0"/>
      <p:bldP spid="330764" grpId="0" animBg="1" autoUpdateAnimBg="0"/>
      <p:bldP spid="330765" grpId="0" animBg="1" autoUpdateAnimBg="0"/>
      <p:bldP spid="330770" grpId="0" animBg="1" autoUpdateAnimBg="0"/>
      <p:bldP spid="330774" grpId="0" animBg="1" autoUpdateAnimBg="0"/>
      <p:bldP spid="330775"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ChangeArrowheads="1"/>
          </p:cNvSpPr>
          <p:nvPr/>
        </p:nvSpPr>
        <p:spPr bwMode="auto">
          <a:xfrm>
            <a:off x="457347" y="1447800"/>
            <a:ext cx="8229307" cy="5334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Encoding</a:t>
            </a:r>
          </a:p>
        </p:txBody>
      </p:sp>
      <p:pic>
        <p:nvPicPr>
          <p:cNvPr id="331780" name="Picture 4"/>
          <p:cNvPicPr>
            <a:picLocks noChangeAspect="1" noChangeArrowheads="1"/>
          </p:cNvPicPr>
          <p:nvPr/>
        </p:nvPicPr>
        <p:blipFill>
          <a:blip r:embed="rId2" cstate="print"/>
          <a:srcRect/>
          <a:stretch>
            <a:fillRect/>
          </a:stretch>
        </p:blipFill>
        <p:spPr bwMode="auto">
          <a:xfrm>
            <a:off x="2884802" y="1516064"/>
            <a:ext cx="5080651" cy="5037137"/>
          </a:xfrm>
          <a:prstGeom prst="rect">
            <a:avLst/>
          </a:prstGeom>
          <a:noFill/>
          <a:ln w="9525">
            <a:noFill/>
            <a:miter lim="800000"/>
            <a:headEnd/>
            <a:tailEnd/>
          </a:ln>
          <a:effectLst/>
        </p:spPr>
      </p:pic>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92527" y="728650"/>
            <a:ext cx="6965740" cy="914400"/>
          </a:xfrm>
        </p:spPr>
        <p:txBody>
          <a:bodyPr/>
          <a:lstStyle/>
          <a:p>
            <a:r>
              <a:rPr lang="en-US" u="sng" dirty="0">
                <a:solidFill>
                  <a:schemeClr val="accent1"/>
                </a:solidFill>
              </a:rPr>
              <a:t>SAQ (3-1)</a:t>
            </a:r>
          </a:p>
        </p:txBody>
      </p:sp>
      <p:sp>
        <p:nvSpPr>
          <p:cNvPr id="311301" name="Oval 5"/>
          <p:cNvSpPr>
            <a:spLocks noChangeArrowheads="1"/>
          </p:cNvSpPr>
          <p:nvPr/>
        </p:nvSpPr>
        <p:spPr bwMode="auto">
          <a:xfrm>
            <a:off x="4151300" y="1905000"/>
            <a:ext cx="1055415" cy="519351"/>
          </a:xfrm>
          <a:prstGeom prst="ellipse">
            <a:avLst/>
          </a:prstGeom>
          <a:noFill/>
          <a:ln w="9525">
            <a:noFill/>
            <a:round/>
            <a:headEnd/>
            <a:tailEnd/>
          </a:ln>
          <a:effectLst/>
        </p:spPr>
        <p:txBody>
          <a:bodyPr anchor="ctr">
            <a:spAutoFit/>
          </a:bodyPr>
          <a:lstStyle/>
          <a:p>
            <a:endParaRPr lang="en-US"/>
          </a:p>
        </p:txBody>
      </p:sp>
      <p:sp>
        <p:nvSpPr>
          <p:cNvPr id="311305" name="Rectangle 9"/>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11306" name="Rectangle 10"/>
          <p:cNvSpPr>
            <a:spLocks noChangeArrowheads="1"/>
          </p:cNvSpPr>
          <p:nvPr/>
        </p:nvSpPr>
        <p:spPr bwMode="auto">
          <a:xfrm>
            <a:off x="457347" y="1524000"/>
            <a:ext cx="8229307" cy="426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Successive-Approximation Quantization (SAQ)</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Sequentially applies a sequence of thresholds T</a:t>
            </a:r>
            <a:r>
              <a:rPr lang="en-US" sz="2200" baseline="-20000">
                <a:solidFill>
                  <a:schemeClr val="tx1"/>
                </a:solidFill>
                <a:latin typeface="Arial" charset="0"/>
              </a:rPr>
              <a:t>0</a:t>
            </a:r>
            <a:r>
              <a:rPr lang="en-US" sz="2200">
                <a:solidFill>
                  <a:schemeClr val="tx1"/>
                </a:solidFill>
                <a:latin typeface="Arial" charset="0"/>
              </a:rPr>
              <a:t>,</a:t>
            </a:r>
            <a:r>
              <a:rPr lang="en-US" sz="2200">
                <a:solidFill>
                  <a:schemeClr val="tx1"/>
                </a:solidFill>
                <a:latin typeface="Arial" charset="0"/>
                <a:cs typeface="Arial" charset="0"/>
              </a:rPr>
              <a:t>···,</a:t>
            </a:r>
            <a:r>
              <a:rPr lang="en-US" sz="2200">
                <a:solidFill>
                  <a:schemeClr val="tx1"/>
                </a:solidFill>
                <a:latin typeface="Arial" charset="0"/>
              </a:rPr>
              <a:t>T</a:t>
            </a:r>
            <a:r>
              <a:rPr lang="en-US" sz="2200" baseline="-20000">
                <a:solidFill>
                  <a:schemeClr val="tx1"/>
                </a:solidFill>
                <a:latin typeface="Arial" charset="0"/>
              </a:rPr>
              <a:t>N-1 </a:t>
            </a:r>
            <a:r>
              <a:rPr lang="en-US" sz="2200">
                <a:solidFill>
                  <a:schemeClr val="tx1"/>
                </a:solidFill>
                <a:latin typeface="Arial" charset="0"/>
              </a:rPr>
              <a:t>to determine significance</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Thresholds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Chose so that T</a:t>
            </a:r>
            <a:r>
              <a:rPr lang="en-US" sz="2200" baseline="-20000">
                <a:solidFill>
                  <a:schemeClr val="tx1"/>
                </a:solidFill>
                <a:latin typeface="Arial" charset="0"/>
              </a:rPr>
              <a:t>i</a:t>
            </a:r>
            <a:r>
              <a:rPr lang="en-US" sz="2200">
                <a:solidFill>
                  <a:schemeClr val="tx1"/>
                </a:solidFill>
                <a:latin typeface="Arial" charset="0"/>
              </a:rPr>
              <a:t> = T</a:t>
            </a:r>
            <a:r>
              <a:rPr lang="en-US" sz="2200" baseline="-20000">
                <a:solidFill>
                  <a:schemeClr val="tx1"/>
                </a:solidFill>
                <a:latin typeface="Arial" charset="0"/>
              </a:rPr>
              <a:t>i-1</a:t>
            </a:r>
            <a:r>
              <a:rPr lang="en-US" sz="2200">
                <a:solidFill>
                  <a:schemeClr val="tx1"/>
                </a:solidFill>
                <a:latin typeface="Arial" charset="0"/>
              </a:rPr>
              <a:t> /2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T</a:t>
            </a:r>
            <a:r>
              <a:rPr lang="en-US" sz="2200" baseline="-20000">
                <a:solidFill>
                  <a:schemeClr val="tx1"/>
                </a:solidFill>
                <a:latin typeface="Arial" charset="0"/>
              </a:rPr>
              <a:t>0</a:t>
            </a:r>
            <a:r>
              <a:rPr lang="en-US" sz="2200">
                <a:solidFill>
                  <a:schemeClr val="tx1"/>
                </a:solidFill>
                <a:latin typeface="Arial" charset="0"/>
              </a:rPr>
              <a:t> is chosen so that |x</a:t>
            </a:r>
            <a:r>
              <a:rPr lang="en-US" sz="2200" baseline="-20000">
                <a:solidFill>
                  <a:schemeClr val="tx1"/>
                </a:solidFill>
                <a:latin typeface="Arial" charset="0"/>
              </a:rPr>
              <a:t>j</a:t>
            </a:r>
            <a:r>
              <a:rPr lang="en-US" sz="2200">
                <a:solidFill>
                  <a:schemeClr val="tx1"/>
                </a:solidFill>
                <a:latin typeface="Arial" charset="0"/>
              </a:rPr>
              <a:t>| &lt; 2T</a:t>
            </a:r>
            <a:r>
              <a:rPr lang="en-US" sz="2200" baseline="-20000">
                <a:solidFill>
                  <a:schemeClr val="tx1"/>
                </a:solidFill>
                <a:latin typeface="Arial" charset="0"/>
              </a:rPr>
              <a:t>0</a:t>
            </a:r>
            <a:r>
              <a:rPr lang="en-US" sz="2200">
                <a:solidFill>
                  <a:schemeClr val="tx1"/>
                </a:solidFill>
                <a:latin typeface="Arial" charset="0"/>
              </a:rPr>
              <a:t> for all coefficients x</a:t>
            </a:r>
            <a:r>
              <a:rPr lang="en-US" sz="2200" baseline="-20000">
                <a:solidFill>
                  <a:schemeClr val="tx1"/>
                </a:solidFill>
                <a:latin typeface="Arial" charset="0"/>
              </a:rPr>
              <a:t>j</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Two separate lists of wavelet coefficients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Dominant list</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Subordinate list</a:t>
            </a:r>
          </a:p>
        </p:txBody>
      </p:sp>
      <p:sp>
        <p:nvSpPr>
          <p:cNvPr id="311307" name="Text Box 11"/>
          <p:cNvSpPr txBox="1">
            <a:spLocks noChangeArrowheads="1"/>
          </p:cNvSpPr>
          <p:nvPr/>
        </p:nvSpPr>
        <p:spPr bwMode="auto">
          <a:xfrm>
            <a:off x="140722" y="4814888"/>
            <a:ext cx="8862556" cy="1128712"/>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Dominant list contains:</a:t>
            </a:r>
          </a:p>
          <a:p>
            <a:pPr algn="l">
              <a:lnSpc>
                <a:spcPct val="100000"/>
              </a:lnSpc>
              <a:spcBef>
                <a:spcPct val="0"/>
              </a:spcBef>
              <a:buSzTx/>
              <a:buFontTx/>
              <a:buNone/>
            </a:pPr>
            <a:r>
              <a:rPr lang="en-US" sz="2200" i="1">
                <a:solidFill>
                  <a:schemeClr val="tx1"/>
                </a:solidFill>
              </a:rPr>
              <a:t>The </a:t>
            </a:r>
            <a:r>
              <a:rPr lang="en-US" sz="2200" i="1">
                <a:solidFill>
                  <a:schemeClr val="accent2"/>
                </a:solidFill>
              </a:rPr>
              <a:t>coordinates</a:t>
            </a:r>
            <a:r>
              <a:rPr lang="en-US" sz="2200" i="1">
                <a:solidFill>
                  <a:schemeClr val="tx1"/>
                </a:solidFill>
              </a:rPr>
              <a:t> of those coefficients that have not yet been found to be significant in the same relative order as the initial scan.</a:t>
            </a:r>
            <a:endParaRPr lang="en-US" altLang="zh-CN" sz="2400" i="1">
              <a:solidFill>
                <a:schemeClr val="tx1"/>
              </a:solidFill>
            </a:endParaRPr>
          </a:p>
        </p:txBody>
      </p:sp>
      <p:sp>
        <p:nvSpPr>
          <p:cNvPr id="311308" name="Text Box 12"/>
          <p:cNvSpPr txBox="1">
            <a:spLocks noChangeArrowheads="1"/>
          </p:cNvSpPr>
          <p:nvPr/>
        </p:nvSpPr>
        <p:spPr bwMode="auto">
          <a:xfrm>
            <a:off x="140722" y="5119688"/>
            <a:ext cx="8862556" cy="769441"/>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Subordinate list contains:</a:t>
            </a:r>
          </a:p>
          <a:p>
            <a:pPr algn="l">
              <a:lnSpc>
                <a:spcPct val="100000"/>
              </a:lnSpc>
              <a:spcBef>
                <a:spcPct val="0"/>
              </a:spcBef>
              <a:buSzTx/>
              <a:buFontTx/>
              <a:buNone/>
            </a:pPr>
            <a:r>
              <a:rPr lang="en-US" sz="2200" i="1">
                <a:solidFill>
                  <a:schemeClr val="tx1"/>
                </a:solidFill>
              </a:rPr>
              <a:t>The </a:t>
            </a:r>
            <a:r>
              <a:rPr lang="en-US" sz="2200" i="1">
                <a:solidFill>
                  <a:schemeClr val="accent2"/>
                </a:solidFill>
              </a:rPr>
              <a:t>magnitudes</a:t>
            </a:r>
            <a:r>
              <a:rPr lang="en-US" sz="2200" i="1">
                <a:solidFill>
                  <a:schemeClr val="tx1"/>
                </a:solidFill>
              </a:rPr>
              <a:t> of those coefficients that have been found to be significant.</a:t>
            </a:r>
            <a:endParaRPr lang="en-US" altLang="zh-CN" sz="2400" i="1">
              <a:solidFill>
                <a:schemeClr val="tx1"/>
              </a:solidFill>
            </a:endParaRPr>
          </a:p>
        </p:txBody>
      </p:sp>
      <p:sp>
        <p:nvSpPr>
          <p:cNvPr id="8" name="ZoneTexte 7"/>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307"/>
                                        </p:tgtEl>
                                        <p:attrNameLst>
                                          <p:attrName>style.visibility</p:attrName>
                                        </p:attrNameLst>
                                      </p:cBhvr>
                                      <p:to>
                                        <p:strVal val="visible"/>
                                      </p:to>
                                    </p:set>
                                    <p:anim calcmode="lin" valueType="num">
                                      <p:cBhvr additive="base">
                                        <p:cTn id="7" dur="500" fill="hold"/>
                                        <p:tgtEl>
                                          <p:spTgt spid="311307"/>
                                        </p:tgtEl>
                                        <p:attrNameLst>
                                          <p:attrName>ppt_x</p:attrName>
                                        </p:attrNameLst>
                                      </p:cBhvr>
                                      <p:tavLst>
                                        <p:tav tm="0">
                                          <p:val>
                                            <p:strVal val="#ppt_x"/>
                                          </p:val>
                                        </p:tav>
                                        <p:tav tm="100000">
                                          <p:val>
                                            <p:strVal val="#ppt_x"/>
                                          </p:val>
                                        </p:tav>
                                      </p:tavLst>
                                    </p:anim>
                                    <p:anim calcmode="lin" valueType="num">
                                      <p:cBhvr additive="base">
                                        <p:cTn id="8" dur="500" fill="hold"/>
                                        <p:tgtEl>
                                          <p:spTgt spid="31130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130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308"/>
                                        </p:tgtEl>
                                        <p:attrNameLst>
                                          <p:attrName>style.visibility</p:attrName>
                                        </p:attrNameLst>
                                      </p:cBhvr>
                                      <p:to>
                                        <p:strVal val="visible"/>
                                      </p:to>
                                    </p:set>
                                    <p:anim calcmode="lin" valueType="num">
                                      <p:cBhvr additive="base">
                                        <p:cTn id="13" dur="500" fill="hold"/>
                                        <p:tgtEl>
                                          <p:spTgt spid="311308"/>
                                        </p:tgtEl>
                                        <p:attrNameLst>
                                          <p:attrName>ppt_x</p:attrName>
                                        </p:attrNameLst>
                                      </p:cBhvr>
                                      <p:tavLst>
                                        <p:tav tm="0">
                                          <p:val>
                                            <p:strVal val="#ppt_x"/>
                                          </p:val>
                                        </p:tav>
                                        <p:tav tm="100000">
                                          <p:val>
                                            <p:strVal val="#ppt_x"/>
                                          </p:val>
                                        </p:tav>
                                      </p:tavLst>
                                    </p:anim>
                                    <p:anim calcmode="lin" valueType="num">
                                      <p:cBhvr additive="base">
                                        <p:cTn id="14" dur="500" fill="hold"/>
                                        <p:tgtEl>
                                          <p:spTgt spid="31130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13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7" grpId="0" animBg="1" autoUpdateAnimBg="0"/>
      <p:bldP spid="311308"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492527"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u="sng" dirty="0">
                <a:latin typeface="Arial" charset="0"/>
              </a:rPr>
              <a:t>SAQ (3-2)</a:t>
            </a:r>
          </a:p>
        </p:txBody>
      </p:sp>
      <p:sp>
        <p:nvSpPr>
          <p:cNvPr id="334851" name="Rectangle 3"/>
          <p:cNvSpPr>
            <a:spLocks noChangeArrowheads="1"/>
          </p:cNvSpPr>
          <p:nvPr/>
        </p:nvSpPr>
        <p:spPr bwMode="auto">
          <a:xfrm>
            <a:off x="457347" y="1524000"/>
            <a:ext cx="8229307" cy="45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Dominant pass</a:t>
            </a:r>
            <a:endParaRPr lang="en-US" sz="2200" baseline="-20000">
              <a:solidFill>
                <a:schemeClr val="tx1"/>
              </a:solidFill>
              <a:latin typeface="Arial" charset="0"/>
            </a:endParaRPr>
          </a:p>
        </p:txBody>
      </p:sp>
      <p:sp>
        <p:nvSpPr>
          <p:cNvPr id="334852" name="Rectangle 4"/>
          <p:cNvSpPr>
            <a:spLocks noChangeArrowheads="1"/>
          </p:cNvSpPr>
          <p:nvPr/>
        </p:nvSpPr>
        <p:spPr bwMode="auto">
          <a:xfrm>
            <a:off x="454415" y="1958976"/>
            <a:ext cx="8229307" cy="4794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Subordinate pass</a:t>
            </a:r>
          </a:p>
        </p:txBody>
      </p:sp>
      <p:sp>
        <p:nvSpPr>
          <p:cNvPr id="334853" name="Rectangle 5"/>
          <p:cNvSpPr>
            <a:spLocks noChangeArrowheads="1"/>
          </p:cNvSpPr>
          <p:nvPr/>
        </p:nvSpPr>
        <p:spPr bwMode="auto">
          <a:xfrm>
            <a:off x="452950" y="2395538"/>
            <a:ext cx="8229307" cy="576262"/>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Encoding process</a:t>
            </a:r>
          </a:p>
        </p:txBody>
      </p:sp>
      <p:sp>
        <p:nvSpPr>
          <p:cNvPr id="334854" name="Text Box 6"/>
          <p:cNvSpPr txBox="1">
            <a:spLocks noChangeArrowheads="1"/>
          </p:cNvSpPr>
          <p:nvPr/>
        </p:nvSpPr>
        <p:spPr bwMode="auto">
          <a:xfrm>
            <a:off x="562888" y="1981201"/>
            <a:ext cx="8232239" cy="1107996"/>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During a dominant pass:</a:t>
            </a:r>
          </a:p>
          <a:p>
            <a:pPr algn="l">
              <a:lnSpc>
                <a:spcPct val="100000"/>
              </a:lnSpc>
              <a:spcBef>
                <a:spcPct val="0"/>
              </a:spcBef>
              <a:buSzTx/>
              <a:buFontTx/>
              <a:buNone/>
            </a:pPr>
            <a:r>
              <a:rPr lang="en-US" sz="2200" i="1">
                <a:solidFill>
                  <a:schemeClr val="tx1"/>
                </a:solidFill>
              </a:rPr>
              <a:t>coefficients with coordinates on the dominant list are compared to the threshold T</a:t>
            </a:r>
            <a:r>
              <a:rPr lang="en-US" sz="2200" i="1" baseline="-25000">
                <a:solidFill>
                  <a:schemeClr val="tx1"/>
                </a:solidFill>
              </a:rPr>
              <a:t>i</a:t>
            </a:r>
            <a:r>
              <a:rPr lang="en-US" sz="2200" i="1">
                <a:solidFill>
                  <a:schemeClr val="tx1"/>
                </a:solidFill>
              </a:rPr>
              <a:t> to determine their </a:t>
            </a:r>
            <a:r>
              <a:rPr lang="en-US" sz="2200" i="1">
                <a:solidFill>
                  <a:schemeClr val="accent2"/>
                </a:solidFill>
              </a:rPr>
              <a:t>significance</a:t>
            </a:r>
            <a:r>
              <a:rPr lang="en-US" sz="2200" i="1">
                <a:solidFill>
                  <a:schemeClr val="tx1"/>
                </a:solidFill>
              </a:rPr>
              <a:t>, and if significant, their sign.</a:t>
            </a:r>
            <a:endParaRPr lang="en-US" altLang="zh-CN" sz="2400" i="1">
              <a:solidFill>
                <a:schemeClr val="tx1"/>
              </a:solidFill>
            </a:endParaRPr>
          </a:p>
        </p:txBody>
      </p:sp>
      <p:sp>
        <p:nvSpPr>
          <p:cNvPr id="334855" name="Text Box 7"/>
          <p:cNvSpPr txBox="1">
            <a:spLocks noChangeArrowheads="1"/>
          </p:cNvSpPr>
          <p:nvPr/>
        </p:nvSpPr>
        <p:spPr bwMode="auto">
          <a:xfrm>
            <a:off x="562888" y="2514601"/>
            <a:ext cx="8232239" cy="1463675"/>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During a subordinate pass:</a:t>
            </a:r>
          </a:p>
          <a:p>
            <a:pPr algn="l">
              <a:lnSpc>
                <a:spcPct val="100000"/>
              </a:lnSpc>
              <a:spcBef>
                <a:spcPct val="0"/>
              </a:spcBef>
              <a:buSzTx/>
              <a:buFontTx/>
              <a:buNone/>
            </a:pPr>
            <a:r>
              <a:rPr lang="en-US" sz="2200" i="1">
                <a:solidFill>
                  <a:schemeClr val="tx1"/>
                </a:solidFill>
              </a:rPr>
              <a:t>all coefficients on the subordinate list are scanned and the specifications of the magnitudes available to the decoder are refined to an additional bit of </a:t>
            </a:r>
            <a:r>
              <a:rPr lang="en-US" sz="2200" i="1">
                <a:solidFill>
                  <a:schemeClr val="accent2"/>
                </a:solidFill>
              </a:rPr>
              <a:t>precision</a:t>
            </a:r>
            <a:r>
              <a:rPr lang="en-US" sz="2200" i="1">
                <a:solidFill>
                  <a:schemeClr val="tx1"/>
                </a:solidFill>
              </a:rPr>
              <a:t>.</a:t>
            </a:r>
            <a:endParaRPr lang="en-US" altLang="zh-CN" sz="2400" i="1">
              <a:solidFill>
                <a:schemeClr val="tx1"/>
              </a:solidFill>
            </a:endParaRPr>
          </a:p>
        </p:txBody>
      </p:sp>
      <p:sp>
        <p:nvSpPr>
          <p:cNvPr id="334856" name="Text Box 8"/>
          <p:cNvSpPr txBox="1">
            <a:spLocks noChangeArrowheads="1"/>
          </p:cNvSpPr>
          <p:nvPr/>
        </p:nvSpPr>
        <p:spPr bwMode="auto">
          <a:xfrm>
            <a:off x="562888" y="3005139"/>
            <a:ext cx="8232239" cy="313848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SAQ encoding process:</a:t>
            </a:r>
          </a:p>
          <a:p>
            <a:pPr>
              <a:lnSpc>
                <a:spcPct val="100000"/>
              </a:lnSpc>
              <a:spcBef>
                <a:spcPct val="0"/>
              </a:spcBef>
              <a:buSzTx/>
              <a:buFontTx/>
              <a:buNone/>
            </a:pPr>
            <a:r>
              <a:rPr lang="en-US" altLang="zh-CN" sz="2200">
                <a:solidFill>
                  <a:schemeClr val="accent2"/>
                </a:solidFill>
              </a:rPr>
              <a:t>FOR</a:t>
            </a:r>
            <a:r>
              <a:rPr lang="en-US" altLang="zh-CN" sz="2200">
                <a:solidFill>
                  <a:schemeClr val="tx1"/>
                </a:solidFill>
              </a:rPr>
              <a:t>  		I = T</a:t>
            </a:r>
            <a:r>
              <a:rPr lang="en-US" altLang="zh-CN" sz="2200" baseline="-25000">
                <a:solidFill>
                  <a:schemeClr val="tx1"/>
                </a:solidFill>
              </a:rPr>
              <a:t>0</a:t>
            </a:r>
            <a:r>
              <a:rPr lang="en-US" altLang="zh-CN" sz="2200">
                <a:solidFill>
                  <a:schemeClr val="tx1"/>
                </a:solidFill>
              </a:rPr>
              <a:t> 		</a:t>
            </a:r>
            <a:r>
              <a:rPr lang="en-US" altLang="zh-CN" sz="2200">
                <a:solidFill>
                  <a:schemeClr val="accent2"/>
                </a:solidFill>
              </a:rPr>
              <a:t>TO</a:t>
            </a:r>
            <a:r>
              <a:rPr lang="en-US" altLang="zh-CN" sz="2200">
                <a:solidFill>
                  <a:schemeClr val="tx1"/>
                </a:solidFill>
              </a:rPr>
              <a:t> 		T</a:t>
            </a:r>
            <a:r>
              <a:rPr lang="en-US" altLang="zh-CN" sz="2200" baseline="-25000">
                <a:solidFill>
                  <a:schemeClr val="tx1"/>
                </a:solidFill>
              </a:rPr>
              <a:t>N-1 </a:t>
            </a:r>
          </a:p>
          <a:p>
            <a:pPr>
              <a:lnSpc>
                <a:spcPct val="100000"/>
              </a:lnSpc>
              <a:spcBef>
                <a:spcPct val="0"/>
              </a:spcBef>
              <a:buSzTx/>
              <a:buFontTx/>
              <a:buNone/>
            </a:pPr>
            <a:r>
              <a:rPr lang="en-US" altLang="zh-CN" sz="2200">
                <a:solidFill>
                  <a:schemeClr val="tx1"/>
                </a:solidFill>
              </a:rPr>
              <a:t>Dominant Pass;</a:t>
            </a:r>
          </a:p>
          <a:p>
            <a:pPr>
              <a:lnSpc>
                <a:spcPct val="100000"/>
              </a:lnSpc>
              <a:spcBef>
                <a:spcPct val="0"/>
              </a:spcBef>
              <a:buSzTx/>
              <a:buFontTx/>
              <a:buNone/>
            </a:pPr>
            <a:r>
              <a:rPr lang="en-US" altLang="zh-CN" sz="2200">
                <a:solidFill>
                  <a:schemeClr val="tx1"/>
                </a:solidFill>
              </a:rPr>
              <a:t>Subordinate Pass (generating string of symbols) ;</a:t>
            </a:r>
          </a:p>
          <a:p>
            <a:pPr>
              <a:lnSpc>
                <a:spcPct val="100000"/>
              </a:lnSpc>
              <a:spcBef>
                <a:spcPct val="0"/>
              </a:spcBef>
              <a:buSzTx/>
              <a:buFontTx/>
              <a:buNone/>
            </a:pPr>
            <a:r>
              <a:rPr lang="en-US" altLang="zh-CN" sz="2200">
                <a:solidFill>
                  <a:schemeClr val="tx1"/>
                </a:solidFill>
              </a:rPr>
              <a:t>String of symbols is entropy encoded;</a:t>
            </a:r>
          </a:p>
          <a:p>
            <a:pPr>
              <a:lnSpc>
                <a:spcPct val="100000"/>
              </a:lnSpc>
              <a:spcBef>
                <a:spcPct val="0"/>
              </a:spcBef>
              <a:buSzTx/>
              <a:buFontTx/>
              <a:buNone/>
            </a:pPr>
            <a:r>
              <a:rPr lang="en-US" altLang="zh-CN" sz="2200">
                <a:solidFill>
                  <a:schemeClr val="tx1"/>
                </a:solidFill>
              </a:rPr>
              <a:t>Sorting (subordinate list in decreasing magnitude);</a:t>
            </a:r>
          </a:p>
          <a:p>
            <a:pPr>
              <a:lnSpc>
                <a:spcPct val="100000"/>
              </a:lnSpc>
              <a:spcBef>
                <a:spcPct val="0"/>
              </a:spcBef>
              <a:buSzTx/>
              <a:buFontTx/>
              <a:buNone/>
            </a:pPr>
            <a:r>
              <a:rPr lang="en-US" altLang="zh-CN" sz="2200">
                <a:solidFill>
                  <a:schemeClr val="accent2"/>
                </a:solidFill>
              </a:rPr>
              <a:t>IF </a:t>
            </a:r>
            <a:r>
              <a:rPr lang="en-US" altLang="zh-CN" sz="2200">
                <a:solidFill>
                  <a:schemeClr val="tx1"/>
                </a:solidFill>
              </a:rPr>
              <a:t>(Target stopping condition = TRUE) 	</a:t>
            </a:r>
            <a:r>
              <a:rPr lang="en-US" altLang="zh-CN" sz="2200">
                <a:solidFill>
                  <a:schemeClr val="accent2"/>
                </a:solidFill>
              </a:rPr>
              <a:t>break</a:t>
            </a:r>
            <a:r>
              <a:rPr lang="en-US" altLang="zh-CN" sz="2200">
                <a:solidFill>
                  <a:schemeClr val="tx1"/>
                </a:solidFill>
              </a:rPr>
              <a:t>;</a:t>
            </a:r>
          </a:p>
          <a:p>
            <a:pPr>
              <a:lnSpc>
                <a:spcPct val="100000"/>
              </a:lnSpc>
              <a:spcBef>
                <a:spcPct val="0"/>
              </a:spcBef>
              <a:buSzTx/>
              <a:buFontTx/>
              <a:buNone/>
            </a:pPr>
            <a:r>
              <a:rPr lang="en-US" altLang="zh-CN" sz="2200">
                <a:solidFill>
                  <a:schemeClr val="accent2"/>
                </a:solidFill>
              </a:rPr>
              <a:t>NEXT</a:t>
            </a:r>
            <a:r>
              <a:rPr lang="en-US" altLang="zh-CN" sz="2200">
                <a:solidFill>
                  <a:schemeClr val="tx1"/>
                </a:solidFill>
              </a:rPr>
              <a:t>;</a:t>
            </a:r>
            <a:endParaRPr lang="en-US" altLang="zh-CN" sz="2200">
              <a:solidFill>
                <a:schemeClr val="accent2"/>
              </a:solidFill>
            </a:endParaRPr>
          </a:p>
          <a:p>
            <a:pPr>
              <a:lnSpc>
                <a:spcPct val="100000"/>
              </a:lnSpc>
              <a:spcBef>
                <a:spcPct val="0"/>
              </a:spcBef>
              <a:buSzTx/>
              <a:buFontTx/>
              <a:buNone/>
            </a:pPr>
            <a:endParaRPr lang="en-US" altLang="zh-CN" sz="2200">
              <a:solidFill>
                <a:schemeClr val="tx1"/>
              </a:solidFill>
            </a:endParaRPr>
          </a:p>
        </p:txBody>
      </p:sp>
      <p:sp>
        <p:nvSpPr>
          <p:cNvPr id="9" name="ZoneTexte 8"/>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4854"/>
                                        </p:tgtEl>
                                        <p:attrNameLst>
                                          <p:attrName>style.visibility</p:attrName>
                                        </p:attrNameLst>
                                      </p:cBhvr>
                                      <p:to>
                                        <p:strVal val="visible"/>
                                      </p:to>
                                    </p:set>
                                    <p:animEffect transition="in" filter="box(in)">
                                      <p:cBhvr>
                                        <p:cTn id="7" dur="500"/>
                                        <p:tgtEl>
                                          <p:spTgt spid="334854"/>
                                        </p:tgtEl>
                                      </p:cBhvr>
                                    </p:animEffect>
                                  </p:childTnLst>
                                  <p:subTnLst>
                                    <p:set>
                                      <p:cBhvr override="childStyle">
                                        <p:cTn dur="1" fill="hold" display="0" masterRel="nextClick" afterEffect="1"/>
                                        <p:tgtEl>
                                          <p:spTgt spid="33485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4852"/>
                                        </p:tgtEl>
                                        <p:attrNameLst>
                                          <p:attrName>style.visibility</p:attrName>
                                        </p:attrNameLst>
                                      </p:cBhvr>
                                      <p:to>
                                        <p:strVal val="visible"/>
                                      </p:to>
                                    </p:set>
                                    <p:anim calcmode="lin" valueType="num">
                                      <p:cBhvr additive="base">
                                        <p:cTn id="12" dur="500" fill="hold"/>
                                        <p:tgtEl>
                                          <p:spTgt spid="334852"/>
                                        </p:tgtEl>
                                        <p:attrNameLst>
                                          <p:attrName>ppt_x</p:attrName>
                                        </p:attrNameLst>
                                      </p:cBhvr>
                                      <p:tavLst>
                                        <p:tav tm="0">
                                          <p:val>
                                            <p:strVal val="0-#ppt_w/2"/>
                                          </p:val>
                                        </p:tav>
                                        <p:tav tm="100000">
                                          <p:val>
                                            <p:strVal val="#ppt_x"/>
                                          </p:val>
                                        </p:tav>
                                      </p:tavLst>
                                    </p:anim>
                                    <p:anim calcmode="lin" valueType="num">
                                      <p:cBhvr additive="base">
                                        <p:cTn id="13" dur="500" fill="hold"/>
                                        <p:tgtEl>
                                          <p:spTgt spid="3348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4855"/>
                                        </p:tgtEl>
                                        <p:attrNameLst>
                                          <p:attrName>style.visibility</p:attrName>
                                        </p:attrNameLst>
                                      </p:cBhvr>
                                      <p:to>
                                        <p:strVal val="visible"/>
                                      </p:to>
                                    </p:set>
                                    <p:animEffect transition="in" filter="box(in)">
                                      <p:cBhvr>
                                        <p:cTn id="18" dur="500"/>
                                        <p:tgtEl>
                                          <p:spTgt spid="334855"/>
                                        </p:tgtEl>
                                      </p:cBhvr>
                                    </p:animEffect>
                                  </p:childTnLst>
                                  <p:subTnLst>
                                    <p:set>
                                      <p:cBhvr override="childStyle">
                                        <p:cTn dur="1" fill="hold" display="0" masterRel="nextClick" afterEffect="1"/>
                                        <p:tgtEl>
                                          <p:spTgt spid="3348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4853"/>
                                        </p:tgtEl>
                                        <p:attrNameLst>
                                          <p:attrName>style.visibility</p:attrName>
                                        </p:attrNameLst>
                                      </p:cBhvr>
                                      <p:to>
                                        <p:strVal val="visible"/>
                                      </p:to>
                                    </p:set>
                                    <p:anim calcmode="lin" valueType="num">
                                      <p:cBhvr additive="base">
                                        <p:cTn id="23" dur="500" fill="hold"/>
                                        <p:tgtEl>
                                          <p:spTgt spid="334853"/>
                                        </p:tgtEl>
                                        <p:attrNameLst>
                                          <p:attrName>ppt_x</p:attrName>
                                        </p:attrNameLst>
                                      </p:cBhvr>
                                      <p:tavLst>
                                        <p:tav tm="0">
                                          <p:val>
                                            <p:strVal val="0-#ppt_w/2"/>
                                          </p:val>
                                        </p:tav>
                                        <p:tav tm="100000">
                                          <p:val>
                                            <p:strVal val="#ppt_x"/>
                                          </p:val>
                                        </p:tav>
                                      </p:tavLst>
                                    </p:anim>
                                    <p:anim calcmode="lin" valueType="num">
                                      <p:cBhvr additive="base">
                                        <p:cTn id="24" dur="500" fill="hold"/>
                                        <p:tgtEl>
                                          <p:spTgt spid="33485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4856"/>
                                        </p:tgtEl>
                                        <p:attrNameLst>
                                          <p:attrName>style.visibility</p:attrName>
                                        </p:attrNameLst>
                                      </p:cBhvr>
                                      <p:to>
                                        <p:strVal val="visible"/>
                                      </p:to>
                                    </p:set>
                                    <p:anim calcmode="lin" valueType="num">
                                      <p:cBhvr additive="base">
                                        <p:cTn id="29" dur="500" fill="hold"/>
                                        <p:tgtEl>
                                          <p:spTgt spid="334856"/>
                                        </p:tgtEl>
                                        <p:attrNameLst>
                                          <p:attrName>ppt_x</p:attrName>
                                        </p:attrNameLst>
                                      </p:cBhvr>
                                      <p:tavLst>
                                        <p:tav tm="0">
                                          <p:val>
                                            <p:strVal val="#ppt_x"/>
                                          </p:val>
                                        </p:tav>
                                        <p:tav tm="100000">
                                          <p:val>
                                            <p:strVal val="#ppt_x"/>
                                          </p:val>
                                        </p:tav>
                                      </p:tavLst>
                                    </p:anim>
                                    <p:anim calcmode="lin" valueType="num">
                                      <p:cBhvr additive="base">
                                        <p:cTn id="30" dur="500" fill="hold"/>
                                        <p:tgtEl>
                                          <p:spTgt spid="33485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48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utoUpdateAnimBg="0"/>
      <p:bldP spid="334853" grpId="0" autoUpdateAnimBg="0"/>
      <p:bldP spid="334854" grpId="0" animBg="1" autoUpdateAnimBg="0"/>
      <p:bldP spid="334855" grpId="0" animBg="1" autoUpdateAnimBg="0"/>
      <p:bldP spid="33485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492527"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u="sng" dirty="0">
                <a:latin typeface="Arial" charset="0"/>
              </a:rPr>
              <a:t>SAQ (3-3)</a:t>
            </a:r>
          </a:p>
        </p:txBody>
      </p:sp>
      <p:sp>
        <p:nvSpPr>
          <p:cNvPr id="335875" name="Rectangle 3"/>
          <p:cNvSpPr>
            <a:spLocks noChangeArrowheads="1"/>
          </p:cNvSpPr>
          <p:nvPr/>
        </p:nvSpPr>
        <p:spPr bwMode="auto">
          <a:xfrm>
            <a:off x="457347" y="1524000"/>
            <a:ext cx="8337780" cy="426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Decoding</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Each decode symbol, during both passes, refines and reduces the width of the uncertainty interval in which the true value of the coefficient ( or coefficients, in the case of a zerotree root)</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Reconstruction value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Can be anywhere  in that uncertainty interval</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Practically, use the center of the uncertainty interval</a:t>
            </a:r>
            <a:endParaRPr lang="en-US" sz="2200" baseline="-20000">
              <a:solidFill>
                <a:schemeClr val="tx1"/>
              </a:solidFill>
              <a:latin typeface="Arial" charset="0"/>
            </a:endParaRP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Good feature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Terminating the decoding of an embedded bit stream at a specific point in the bit stream produces exactly the same image that would have resulted had that point been the initial target rate</a:t>
            </a: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571488"/>
            <a:ext cx="8229600" cy="1143000"/>
          </a:xfrm>
        </p:spPr>
        <p:txBody>
          <a:bodyPr/>
          <a:lstStyle/>
          <a:p>
            <a:r>
              <a:rPr lang="en-US" dirty="0">
                <a:solidFill>
                  <a:schemeClr val="accent1"/>
                </a:solidFill>
              </a:rPr>
              <a:t>Adaptive Arithmetic Coding</a:t>
            </a:r>
          </a:p>
        </p:txBody>
      </p:sp>
      <p:sp>
        <p:nvSpPr>
          <p:cNvPr id="312323" name="Rectangle 3"/>
          <p:cNvSpPr>
            <a:spLocks noGrp="1" noChangeArrowheads="1"/>
          </p:cNvSpPr>
          <p:nvPr>
            <p:ph type="body" idx="1"/>
          </p:nvPr>
        </p:nvSpPr>
        <p:spPr>
          <a:xfrm>
            <a:off x="457347" y="1524000"/>
            <a:ext cx="8229307" cy="3733800"/>
          </a:xfrm>
        </p:spPr>
        <p:txBody>
          <a:bodyPr>
            <a:normAutofit fontScale="92500" lnSpcReduction="20000"/>
          </a:bodyPr>
          <a:lstStyle/>
          <a:p>
            <a:r>
              <a:rPr lang="en-US">
                <a:solidFill>
                  <a:schemeClr val="folHlink"/>
                </a:solidFill>
              </a:rPr>
              <a:t>Based on [3], encoder is separate from the model</a:t>
            </a:r>
          </a:p>
          <a:p>
            <a:pPr lvl="1"/>
            <a:r>
              <a:rPr lang="en-US"/>
              <a:t>which is basically a histogram</a:t>
            </a:r>
            <a:r>
              <a:rPr lang="en-US">
                <a:solidFill>
                  <a:schemeClr val="folHlink"/>
                </a:solidFill>
              </a:rPr>
              <a:t> </a:t>
            </a:r>
          </a:p>
          <a:p>
            <a:r>
              <a:rPr lang="en-US">
                <a:solidFill>
                  <a:schemeClr val="folHlink"/>
                </a:solidFill>
              </a:rPr>
              <a:t>During the dominant passes</a:t>
            </a:r>
          </a:p>
          <a:p>
            <a:pPr lvl="1"/>
            <a:r>
              <a:rPr lang="en-US"/>
              <a:t>Choose one of four histograms depending on</a:t>
            </a:r>
          </a:p>
          <a:p>
            <a:pPr lvl="2"/>
            <a:r>
              <a:rPr lang="en-US"/>
              <a:t>Whether the previous coefficient in the scan is known to be significant</a:t>
            </a:r>
          </a:p>
          <a:p>
            <a:pPr lvl="2"/>
            <a:r>
              <a:rPr lang="en-US"/>
              <a:t>Whether the parent is known to be significant</a:t>
            </a:r>
          </a:p>
          <a:p>
            <a:r>
              <a:rPr lang="en-US">
                <a:solidFill>
                  <a:schemeClr val="folHlink"/>
                </a:solidFill>
              </a:rPr>
              <a:t>During the subordinate passes</a:t>
            </a:r>
          </a:p>
          <a:p>
            <a:pPr lvl="1"/>
            <a:r>
              <a:rPr lang="en-US"/>
              <a:t>A single histogram is used</a:t>
            </a: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 name="ZoneTexte 2"/>
          <p:cNvSpPr txBox="1"/>
          <p:nvPr/>
        </p:nvSpPr>
        <p:spPr>
          <a:xfrm>
            <a:off x="0" y="714356"/>
            <a:ext cx="9144000" cy="769441"/>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Si la fenêtre utilisée pour découper le signal en segments, vérifie bien la condition:</a:t>
            </a:r>
            <a:endParaRPr lang="fr-FR" sz="2200" dirty="0">
              <a:solidFill>
                <a:srgbClr val="002060"/>
              </a:solidFill>
              <a:latin typeface="Times New Roman" pitchFamily="18" charset="0"/>
              <a:cs typeface="Times New Roman" pitchFamily="18" charset="0"/>
            </a:endParaRPr>
          </a:p>
        </p:txBody>
      </p:sp>
      <p:graphicFrame>
        <p:nvGraphicFramePr>
          <p:cNvPr id="5" name="Objet 4"/>
          <p:cNvGraphicFramePr>
            <a:graphicFrameLocks noChangeAspect="1"/>
          </p:cNvGraphicFramePr>
          <p:nvPr/>
        </p:nvGraphicFramePr>
        <p:xfrm>
          <a:off x="857224" y="2214554"/>
          <a:ext cx="6839515" cy="671516"/>
        </p:xfrm>
        <a:graphic>
          <a:graphicData uri="http://schemas.openxmlformats.org/presentationml/2006/ole">
            <p:oleObj spid="_x0000_s123906" name="Équation" r:id="rId3" imgW="3492360" imgH="342720" progId="Equation.3">
              <p:embed/>
            </p:oleObj>
          </a:graphicData>
        </a:graphic>
      </p:graphicFrame>
      <p:graphicFrame>
        <p:nvGraphicFramePr>
          <p:cNvPr id="50180" name="Object 4"/>
          <p:cNvGraphicFramePr>
            <a:graphicFrameLocks noChangeAspect="1"/>
          </p:cNvGraphicFramePr>
          <p:nvPr/>
        </p:nvGraphicFramePr>
        <p:xfrm>
          <a:off x="642910" y="3643314"/>
          <a:ext cx="8156575" cy="895350"/>
        </p:xfrm>
        <a:graphic>
          <a:graphicData uri="http://schemas.openxmlformats.org/presentationml/2006/ole">
            <p:oleObj spid="_x0000_s123907" name="Équation" r:id="rId4" imgW="4165560" imgH="457200" progId="Equation.3">
              <p:embed/>
            </p:oleObj>
          </a:graphicData>
        </a:graphic>
      </p:graphicFrame>
      <p:sp>
        <p:nvSpPr>
          <p:cNvPr id="9" name="Accolade fermante 8"/>
          <p:cNvSpPr/>
          <p:nvPr/>
        </p:nvSpPr>
        <p:spPr>
          <a:xfrm rot="5400000">
            <a:off x="6607983" y="3821909"/>
            <a:ext cx="500066" cy="15716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572264" y="4936821"/>
            <a:ext cx="1357322" cy="492443"/>
          </a:xfrm>
          <a:prstGeom prst="rect">
            <a:avLst/>
          </a:prstGeom>
          <a:noFill/>
        </p:spPr>
        <p:txBody>
          <a:bodyPr wrap="square" rtlCol="0">
            <a:spAutoFit/>
          </a:bodyPr>
          <a:lstStyle/>
          <a:p>
            <a:r>
              <a:rPr lang="fr-FR" sz="2600" b="1" dirty="0" smtClean="0">
                <a:solidFill>
                  <a:srgbClr val="C00000"/>
                </a:solidFill>
              </a:rPr>
              <a:t>= 1</a:t>
            </a:r>
            <a:endParaRPr lang="fr-FR" sz="2600" b="1" dirty="0">
              <a:solidFill>
                <a:srgbClr val="C00000"/>
              </a:solidFill>
            </a:endParaRPr>
          </a:p>
        </p:txBody>
      </p:sp>
      <p:graphicFrame>
        <p:nvGraphicFramePr>
          <p:cNvPr id="50181" name="Object 5"/>
          <p:cNvGraphicFramePr>
            <a:graphicFrameLocks noChangeAspect="1"/>
          </p:cNvGraphicFramePr>
          <p:nvPr/>
        </p:nvGraphicFramePr>
        <p:xfrm>
          <a:off x="2143108" y="6065898"/>
          <a:ext cx="4537093" cy="720688"/>
        </p:xfrm>
        <a:graphic>
          <a:graphicData uri="http://schemas.openxmlformats.org/presentationml/2006/ole">
            <p:oleObj spid="_x0000_s123908" name="Équation" r:id="rId5" imgW="2158920" imgH="342720" progId="Equation.3">
              <p:embed/>
            </p:oleObj>
          </a:graphicData>
        </a:graphic>
      </p:graphicFrame>
      <p:graphicFrame>
        <p:nvGraphicFramePr>
          <p:cNvPr id="50182" name="Object 6"/>
          <p:cNvGraphicFramePr>
            <a:graphicFrameLocks noChangeAspect="1"/>
          </p:cNvGraphicFramePr>
          <p:nvPr/>
        </p:nvGraphicFramePr>
        <p:xfrm>
          <a:off x="3786182" y="1142984"/>
          <a:ext cx="1757362" cy="428625"/>
        </p:xfrm>
        <a:graphic>
          <a:graphicData uri="http://schemas.openxmlformats.org/presentationml/2006/ole">
            <p:oleObj spid="_x0000_s123909" name="Équation" r:id="rId6" imgW="1041120" imgH="253800" progId="Equation.3">
              <p:embed/>
            </p:oleObj>
          </a:graphicData>
        </a:graphic>
      </p:graphicFrame>
      <p:sp>
        <p:nvSpPr>
          <p:cNvPr id="12" name="ZoneTexte 11"/>
          <p:cNvSpPr txBox="1"/>
          <p:nvPr/>
        </p:nvSpPr>
        <p:spPr>
          <a:xfrm>
            <a:off x="0" y="1643050"/>
            <a:ext cx="9144000" cy="430887"/>
          </a:xfrm>
          <a:prstGeom prst="rect">
            <a:avLst/>
          </a:prstGeom>
          <a:noFill/>
        </p:spPr>
        <p:txBody>
          <a:bodyPr wrap="square" rtlCol="0">
            <a:spAutoFit/>
          </a:bodyPr>
          <a:lstStyle/>
          <a:p>
            <a:pPr algn="just"/>
            <a:r>
              <a:rPr lang="fr-FR" sz="2200" dirty="0" smtClean="0">
                <a:solidFill>
                  <a:srgbClr val="002060"/>
                </a:solidFill>
                <a:latin typeface="Times New Roman" pitchFamily="18" charset="0"/>
                <a:cs typeface="Times New Roman" pitchFamily="18" charset="0"/>
              </a:rPr>
              <a:t>Et en sachant que chaque segment du signal aura une TFTD de la forme :</a:t>
            </a:r>
            <a:endParaRPr lang="fr-FR" sz="2200" dirty="0">
              <a:solidFill>
                <a:srgbClr val="002060"/>
              </a:solidFill>
              <a:latin typeface="Times New Roman" pitchFamily="18" charset="0"/>
              <a:cs typeface="Times New Roman" pitchFamily="18" charset="0"/>
            </a:endParaRPr>
          </a:p>
        </p:txBody>
      </p:sp>
      <p:sp>
        <p:nvSpPr>
          <p:cNvPr id="13" name="ZoneTexte 12"/>
          <p:cNvSpPr txBox="1"/>
          <p:nvPr/>
        </p:nvSpPr>
        <p:spPr>
          <a:xfrm>
            <a:off x="-32" y="3069551"/>
            <a:ext cx="9144000" cy="430887"/>
          </a:xfrm>
          <a:prstGeom prst="rect">
            <a:avLst/>
          </a:prstGeom>
          <a:noFill/>
        </p:spPr>
        <p:txBody>
          <a:bodyPr wrap="square" rtlCol="0">
            <a:spAutoFit/>
          </a:bodyPr>
          <a:lstStyle/>
          <a:p>
            <a:pPr algn="just"/>
            <a:r>
              <a:rPr lang="fr-FR" sz="2200" dirty="0" smtClean="0">
                <a:solidFill>
                  <a:srgbClr val="00B050"/>
                </a:solidFill>
                <a:latin typeface="Times New Roman" pitchFamily="18" charset="0"/>
                <a:cs typeface="Times New Roman" pitchFamily="18" charset="0"/>
              </a:rPr>
              <a:t>Alors la somme de toutes les TFTD des différents segments du signal sera égale</a:t>
            </a:r>
            <a:endParaRPr lang="fr-FR" sz="2200" dirty="0">
              <a:solidFill>
                <a:srgbClr val="00B050"/>
              </a:solidFill>
              <a:latin typeface="Times New Roman" pitchFamily="18" charset="0"/>
              <a:cs typeface="Times New Roman" pitchFamily="18" charset="0"/>
            </a:endParaRPr>
          </a:p>
        </p:txBody>
      </p:sp>
      <p:sp>
        <p:nvSpPr>
          <p:cNvPr id="14" name="ZoneTexte 13"/>
          <p:cNvSpPr txBox="1"/>
          <p:nvPr/>
        </p:nvSpPr>
        <p:spPr>
          <a:xfrm>
            <a:off x="0" y="5286388"/>
            <a:ext cx="9144000" cy="769441"/>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Ce qui nous permet de vérifier, quand la contrainte sur la fenêtre est vérifiée, que :</a:t>
            </a:r>
            <a:endParaRPr lang="fr-FR" sz="2200" dirty="0">
              <a:solidFill>
                <a:srgbClr val="7030A0"/>
              </a:solidFill>
              <a:latin typeface="Times New Roman" pitchFamily="18" charset="0"/>
              <a:cs typeface="Times New Roman" pitchFamily="18" charset="0"/>
            </a:endParaRP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351805" y="1447800"/>
            <a:ext cx="8229307" cy="3886200"/>
          </a:xfrm>
        </p:spPr>
        <p:txBody>
          <a:bodyPr>
            <a:normAutofit fontScale="85000" lnSpcReduction="20000"/>
          </a:bodyPr>
          <a:lstStyle/>
          <a:p>
            <a:r>
              <a:rPr lang="en-US">
                <a:solidFill>
                  <a:schemeClr val="accent1"/>
                </a:solidFill>
              </a:rPr>
              <a:t>Relationship to Bit Plane Encoding (more general &amp; complex)</a:t>
            </a:r>
            <a:br>
              <a:rPr lang="en-US">
                <a:solidFill>
                  <a:schemeClr val="accent1"/>
                </a:solidFill>
              </a:rPr>
            </a:br>
            <a:r>
              <a:rPr lang="en-US"/>
              <a:t>(</a:t>
            </a:r>
            <a:r>
              <a:rPr lang="en-US" i="1"/>
              <a:t>all thresholds are powers of two and all coefficients are integers</a:t>
            </a:r>
            <a:r>
              <a:rPr lang="en-US"/>
              <a:t>)</a:t>
            </a:r>
          </a:p>
          <a:p>
            <a:pPr lvl="1"/>
            <a:r>
              <a:rPr lang="en-US"/>
              <a:t>Most-significant binary digit (MSBD)</a:t>
            </a:r>
          </a:p>
          <a:p>
            <a:pPr lvl="2"/>
            <a:r>
              <a:rPr lang="en-US"/>
              <a:t>Its sign and bit position are measured and encoded during the dominant pass </a:t>
            </a:r>
          </a:p>
          <a:p>
            <a:pPr lvl="1"/>
            <a:r>
              <a:rPr lang="en-US"/>
              <a:t>Dominant bits (digits to the left and including the MSBD)</a:t>
            </a:r>
          </a:p>
          <a:p>
            <a:pPr lvl="2"/>
            <a:r>
              <a:rPr lang="en-US"/>
              <a:t>Measured and encoded during the dominant pass</a:t>
            </a:r>
          </a:p>
          <a:p>
            <a:pPr lvl="1"/>
            <a:r>
              <a:rPr lang="en-US"/>
              <a:t>Subordinate bits (digits to the right of the MSBD)</a:t>
            </a:r>
          </a:p>
          <a:p>
            <a:pPr lvl="2"/>
            <a:r>
              <a:rPr lang="en-US"/>
              <a:t>Measured and encoded during the subordinate pass</a:t>
            </a:r>
            <a:endParaRPr lang="en-US">
              <a:solidFill>
                <a:schemeClr val="accent1"/>
              </a:solidFill>
            </a:endParaRPr>
          </a:p>
          <a:p>
            <a:pPr lvl="1"/>
            <a:endParaRPr lang="en-US">
              <a:solidFill>
                <a:schemeClr val="accent1"/>
              </a:solidFill>
            </a:endParaRPr>
          </a:p>
        </p:txBody>
      </p:sp>
      <p:sp>
        <p:nvSpPr>
          <p:cNvPr id="313352" name="Line 8"/>
          <p:cNvSpPr>
            <a:spLocks noChangeShapeType="1"/>
          </p:cNvSpPr>
          <p:nvPr/>
        </p:nvSpPr>
        <p:spPr bwMode="auto">
          <a:xfrm>
            <a:off x="3095885" y="3276600"/>
            <a:ext cx="0" cy="381000"/>
          </a:xfrm>
          <a:prstGeom prst="line">
            <a:avLst/>
          </a:prstGeom>
          <a:noFill/>
          <a:ln w="38100">
            <a:solidFill>
              <a:schemeClr val="bg1"/>
            </a:solidFill>
            <a:round/>
            <a:headEnd/>
            <a:tailEnd type="triangle" w="med" len="med"/>
          </a:ln>
          <a:effectLst/>
        </p:spPr>
        <p:txBody>
          <a:bodyPr anchor="ctr">
            <a:spAutoFit/>
          </a:bodyPr>
          <a:lstStyle/>
          <a:p>
            <a:endParaRPr lang="en-US"/>
          </a:p>
        </p:txBody>
      </p:sp>
      <p:sp>
        <p:nvSpPr>
          <p:cNvPr id="313353" name="Line 9"/>
          <p:cNvSpPr>
            <a:spLocks noChangeShapeType="1"/>
          </p:cNvSpPr>
          <p:nvPr/>
        </p:nvSpPr>
        <p:spPr bwMode="auto">
          <a:xfrm flipV="1">
            <a:off x="5277076" y="3276600"/>
            <a:ext cx="0" cy="381000"/>
          </a:xfrm>
          <a:prstGeom prst="line">
            <a:avLst/>
          </a:prstGeom>
          <a:noFill/>
          <a:ln w="38100">
            <a:solidFill>
              <a:schemeClr val="bg1"/>
            </a:solidFill>
            <a:round/>
            <a:headEnd/>
            <a:tailEnd type="triangle" w="med" len="med"/>
          </a:ln>
          <a:effectLst/>
        </p:spPr>
        <p:txBody>
          <a:bodyPr anchor="ctr">
            <a:spAutoFit/>
          </a:bodyPr>
          <a:lstStyle/>
          <a:p>
            <a:endParaRPr lang="en-US"/>
          </a:p>
        </p:txBody>
      </p:sp>
      <p:sp>
        <p:nvSpPr>
          <p:cNvPr id="313357" name="Rectangle 13"/>
          <p:cNvSpPr>
            <a:spLocks noGrp="1" noChangeArrowheads="1"/>
          </p:cNvSpPr>
          <p:nvPr>
            <p:ph type="title"/>
          </p:nvPr>
        </p:nvSpPr>
        <p:spPr/>
        <p:txBody>
          <a:bodyPr>
            <a:normAutofit fontScale="90000"/>
          </a:bodyPr>
          <a:lstStyle/>
          <a:p>
            <a:r>
              <a:rPr lang="en-US">
                <a:solidFill>
                  <a:schemeClr val="folHlink"/>
                </a:solidFill>
              </a:rPr>
              <a:t>Relationship to Other Coding Algorithms</a:t>
            </a:r>
          </a:p>
        </p:txBody>
      </p:sp>
      <p:sp>
        <p:nvSpPr>
          <p:cNvPr id="313358" name="Text Box 14"/>
          <p:cNvSpPr txBox="1">
            <a:spLocks noChangeArrowheads="1"/>
          </p:cNvSpPr>
          <p:nvPr/>
        </p:nvSpPr>
        <p:spPr bwMode="auto">
          <a:xfrm>
            <a:off x="0" y="1905001"/>
            <a:ext cx="9144000" cy="3319463"/>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a) Reduce the width of the largest uncertainty interval in all coefficeints</a:t>
            </a:r>
          </a:p>
          <a:p>
            <a:pPr algn="l">
              <a:lnSpc>
                <a:spcPct val="100000"/>
              </a:lnSpc>
              <a:spcBef>
                <a:spcPct val="0"/>
              </a:spcBef>
              <a:buSzTx/>
              <a:buFontTx/>
              <a:buNone/>
            </a:pPr>
            <a:r>
              <a:rPr lang="en-US" altLang="zh-CN" sz="2200" i="1">
                <a:solidFill>
                  <a:schemeClr val="tx1"/>
                </a:solidFill>
              </a:rPr>
              <a:t>b) Increase the precision further</a:t>
            </a:r>
          </a:p>
          <a:p>
            <a:pPr algn="l">
              <a:lnSpc>
                <a:spcPct val="100000"/>
              </a:lnSpc>
              <a:spcBef>
                <a:spcPct val="0"/>
              </a:spcBef>
              <a:buSzTx/>
              <a:buFontTx/>
              <a:buNone/>
            </a:pPr>
            <a:r>
              <a:rPr lang="en-US" altLang="zh-CN" sz="2200" i="1">
                <a:solidFill>
                  <a:schemeClr val="tx1"/>
                </a:solidFill>
              </a:rPr>
              <a:t>c) Attempt to predict insignificance from low frequency to high</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PPC				EZW                         </a:t>
            </a:r>
          </a:p>
          <a:p>
            <a:pPr algn="l">
              <a:lnSpc>
                <a:spcPct val="100000"/>
              </a:lnSpc>
              <a:spcBef>
                <a:spcPct val="0"/>
              </a:spcBef>
              <a:buSzTx/>
              <a:buFontTx/>
              <a:buNone/>
            </a:pPr>
            <a:r>
              <a:rPr lang="en-US" altLang="zh-CN" sz="2400">
                <a:solidFill>
                  <a:schemeClr val="tx1"/>
                </a:solidFill>
              </a:rPr>
              <a:t>1)			First b)  second a)		First a) second b)</a:t>
            </a:r>
          </a:p>
          <a:p>
            <a:pPr algn="l">
              <a:lnSpc>
                <a:spcPct val="100000"/>
              </a:lnSpc>
              <a:spcBef>
                <a:spcPct val="0"/>
              </a:spcBef>
              <a:buSzTx/>
              <a:buFontTx/>
              <a:buNone/>
            </a:pPr>
            <a:r>
              <a:rPr lang="en-US" altLang="zh-CN" sz="2400">
                <a:solidFill>
                  <a:schemeClr val="tx1"/>
                </a:solidFill>
              </a:rPr>
              <a:t>2)			No c)				c)</a:t>
            </a:r>
          </a:p>
          <a:p>
            <a:pPr algn="l">
              <a:lnSpc>
                <a:spcPct val="100000"/>
              </a:lnSpc>
              <a:spcBef>
                <a:spcPct val="0"/>
              </a:spcBef>
              <a:buSzTx/>
              <a:buFontTx/>
              <a:buNone/>
            </a:pPr>
            <a:r>
              <a:rPr lang="en-US" altLang="zh-CN" sz="2400">
                <a:solidFill>
                  <a:schemeClr val="tx1"/>
                </a:solidFill>
              </a:rPr>
              <a:t>3) 			Training needed		No training needed</a:t>
            </a:r>
          </a:p>
          <a:p>
            <a:pPr algn="l">
              <a:lnSpc>
                <a:spcPct val="100000"/>
              </a:lnSpc>
              <a:spcBef>
                <a:spcPct val="0"/>
              </a:spcBef>
              <a:buSzTx/>
              <a:buFontTx/>
              <a:buNone/>
            </a:pPr>
            <a:endParaRPr lang="en-US" altLang="zh-CN" sz="2400" i="1">
              <a:solidFill>
                <a:schemeClr val="tx1"/>
              </a:solidFill>
            </a:endParaRPr>
          </a:p>
        </p:txBody>
      </p:sp>
      <p:sp>
        <p:nvSpPr>
          <p:cNvPr id="313359" name="Rectangle 15"/>
          <p:cNvSpPr>
            <a:spLocks noChangeArrowheads="1"/>
          </p:cNvSpPr>
          <p:nvPr/>
        </p:nvSpPr>
        <p:spPr bwMode="auto">
          <a:xfrm>
            <a:off x="351805" y="5257800"/>
            <a:ext cx="8229307" cy="609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Relationship to Priority-Position Coding (PPC)</a:t>
            </a:r>
            <a:endParaRPr lang="en-US" sz="22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359"/>
                                        </p:tgtEl>
                                        <p:attrNameLst>
                                          <p:attrName>style.visibility</p:attrName>
                                        </p:attrNameLst>
                                      </p:cBhvr>
                                      <p:to>
                                        <p:strVal val="visible"/>
                                      </p:to>
                                    </p:set>
                                    <p:anim calcmode="lin" valueType="num">
                                      <p:cBhvr additive="base">
                                        <p:cTn id="7" dur="500" fill="hold"/>
                                        <p:tgtEl>
                                          <p:spTgt spid="313359"/>
                                        </p:tgtEl>
                                        <p:attrNameLst>
                                          <p:attrName>ppt_x</p:attrName>
                                        </p:attrNameLst>
                                      </p:cBhvr>
                                      <p:tavLst>
                                        <p:tav tm="0">
                                          <p:val>
                                            <p:strVal val="#ppt_x"/>
                                          </p:val>
                                        </p:tav>
                                        <p:tav tm="100000">
                                          <p:val>
                                            <p:strVal val="#ppt_x"/>
                                          </p:val>
                                        </p:tav>
                                      </p:tavLst>
                                    </p:anim>
                                    <p:anim calcmode="lin" valueType="num">
                                      <p:cBhvr additive="base">
                                        <p:cTn id="8" dur="500" fill="hold"/>
                                        <p:tgtEl>
                                          <p:spTgt spid="3133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3358"/>
                                        </p:tgtEl>
                                        <p:attrNameLst>
                                          <p:attrName>style.visibility</p:attrName>
                                        </p:attrNameLst>
                                      </p:cBhvr>
                                      <p:to>
                                        <p:strVal val="visible"/>
                                      </p:to>
                                    </p:set>
                                    <p:animEffect transition="in" filter="box(in)">
                                      <p:cBhvr>
                                        <p:cTn id="13" dur="500"/>
                                        <p:tgtEl>
                                          <p:spTgt spid="313358"/>
                                        </p:tgtEl>
                                      </p:cBhvr>
                                    </p:animEffect>
                                  </p:childTnLst>
                                  <p:subTnLst>
                                    <p:set>
                                      <p:cBhvr override="childStyle">
                                        <p:cTn dur="1" fill="hold" display="0" masterRel="nextClick" afterEffect="1"/>
                                        <p:tgtEl>
                                          <p:spTgt spid="3133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8" grpId="0" animBg="1" autoUpdateAnimBg="0"/>
      <p:bldP spid="31335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ChangeArrowheads="1"/>
          </p:cNvSpPr>
          <p:nvPr/>
        </p:nvSpPr>
        <p:spPr bwMode="auto">
          <a:xfrm>
            <a:off x="492527" y="905516"/>
            <a:ext cx="4995632" cy="523220"/>
          </a:xfrm>
          <a:prstGeom prst="rect">
            <a:avLst/>
          </a:prstGeom>
          <a:noFill/>
          <a:ln w="9525">
            <a:noFill/>
            <a:miter lim="800000"/>
            <a:headEnd/>
            <a:tailEnd/>
          </a:ln>
          <a:effectLst/>
        </p:spPr>
        <p:txBody>
          <a:bodyPr>
            <a:spAutoFit/>
          </a:bodyPr>
          <a:lstStyle/>
          <a:p>
            <a:pPr algn="l"/>
            <a:r>
              <a:rPr lang="en-US" sz="2800" b="1" u="sng" dirty="0">
                <a:solidFill>
                  <a:schemeClr val="tx1"/>
                </a:solidFill>
                <a:latin typeface="Arial" charset="0"/>
              </a:rPr>
              <a:t>A Simple Example (2-1)</a:t>
            </a:r>
          </a:p>
        </p:txBody>
      </p:sp>
      <p:sp>
        <p:nvSpPr>
          <p:cNvPr id="324633" name="Rectangle 25"/>
          <p:cNvSpPr>
            <a:spLocks noChangeArrowheads="1"/>
          </p:cNvSpPr>
          <p:nvPr/>
        </p:nvSpPr>
        <p:spPr bwMode="auto">
          <a:xfrm>
            <a:off x="457347" y="1447800"/>
            <a:ext cx="8229307" cy="1371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Only string of symbols shown (No adaptive arithmetic coding)</a:t>
            </a:r>
          </a:p>
          <a:p>
            <a:pPr marL="342900" indent="-342900" algn="l">
              <a:lnSpc>
                <a:spcPct val="100000"/>
              </a:lnSpc>
              <a:spcBef>
                <a:spcPct val="20000"/>
              </a:spcBef>
              <a:buClr>
                <a:srgbClr val="003366"/>
              </a:buClr>
              <a:buSzTx/>
              <a:buFontTx/>
              <a:buChar char="•"/>
            </a:pPr>
            <a:r>
              <a:rPr lang="en-US" sz="2400">
                <a:latin typeface="Arial" charset="0"/>
              </a:rPr>
              <a:t>Simple 3-scale wavelet transform of an 8 X 8 image</a:t>
            </a:r>
          </a:p>
          <a:p>
            <a:pPr marL="342900" indent="-342900" algn="l">
              <a:lnSpc>
                <a:spcPct val="100000"/>
              </a:lnSpc>
              <a:spcBef>
                <a:spcPct val="20000"/>
              </a:spcBef>
              <a:buClr>
                <a:srgbClr val="003366"/>
              </a:buClr>
              <a:buSzTx/>
              <a:buFontTx/>
              <a:buChar char="•"/>
            </a:pPr>
            <a:r>
              <a:rPr lang="en-US" sz="2400">
                <a:latin typeface="Arial" charset="0"/>
              </a:rPr>
              <a:t>T</a:t>
            </a:r>
            <a:r>
              <a:rPr lang="en-US" sz="2400" baseline="-25000">
                <a:latin typeface="Arial" charset="0"/>
              </a:rPr>
              <a:t>0</a:t>
            </a:r>
            <a:r>
              <a:rPr lang="en-US" sz="2400">
                <a:latin typeface="Arial" charset="0"/>
              </a:rPr>
              <a:t> = 32 (largest coefficient is 63)</a:t>
            </a:r>
          </a:p>
        </p:txBody>
      </p:sp>
      <p:grpSp>
        <p:nvGrpSpPr>
          <p:cNvPr id="2" name="Group 71"/>
          <p:cNvGrpSpPr>
            <a:grpSpLocks/>
          </p:cNvGrpSpPr>
          <p:nvPr/>
        </p:nvGrpSpPr>
        <p:grpSpPr bwMode="auto">
          <a:xfrm>
            <a:off x="2673718" y="2743201"/>
            <a:ext cx="4573466" cy="3613150"/>
            <a:chOff x="1824" y="1728"/>
            <a:chExt cx="3120" cy="2276"/>
          </a:xfrm>
        </p:grpSpPr>
        <p:grpSp>
          <p:nvGrpSpPr>
            <p:cNvPr id="3" name="Group 29"/>
            <p:cNvGrpSpPr>
              <a:grpSpLocks/>
            </p:cNvGrpSpPr>
            <p:nvPr/>
          </p:nvGrpSpPr>
          <p:grpSpPr bwMode="auto">
            <a:xfrm>
              <a:off x="2237" y="1815"/>
              <a:ext cx="2303" cy="2097"/>
              <a:chOff x="864" y="2064"/>
              <a:chExt cx="1488" cy="1440"/>
            </a:xfrm>
          </p:grpSpPr>
          <p:sp>
            <p:nvSpPr>
              <p:cNvPr id="324638" name="Rectangle 30"/>
              <p:cNvSpPr>
                <a:spLocks noChangeArrowheads="1"/>
              </p:cNvSpPr>
              <p:nvPr/>
            </p:nvSpPr>
            <p:spPr bwMode="auto">
              <a:xfrm>
                <a:off x="864" y="2064"/>
                <a:ext cx="1488" cy="160"/>
              </a:xfrm>
              <a:prstGeom prst="rect">
                <a:avLst/>
              </a:prstGeom>
              <a:noFill/>
              <a:ln w="9525">
                <a:solidFill>
                  <a:schemeClr val="tx1"/>
                </a:solidFill>
                <a:miter lim="800000"/>
                <a:headEnd/>
                <a:tailEnd/>
              </a:ln>
              <a:effectLst/>
            </p:spPr>
            <p:txBody>
              <a:bodyPr anchor="ctr">
                <a:spAutoFit/>
              </a:bodyPr>
              <a:lstStyle/>
              <a:p>
                <a:endParaRPr lang="en-US"/>
              </a:p>
            </p:txBody>
          </p:sp>
          <p:sp>
            <p:nvSpPr>
              <p:cNvPr id="324639" name="Line 31"/>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24640" name="Line 32"/>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24641" name="Text Box 33"/>
            <p:cNvSpPr txBox="1">
              <a:spLocks noChangeArrowheads="1"/>
            </p:cNvSpPr>
            <p:nvPr/>
          </p:nvSpPr>
          <p:spPr bwMode="auto">
            <a:xfrm>
              <a:off x="1824" y="3771"/>
              <a:ext cx="3120" cy="233"/>
            </a:xfrm>
            <a:prstGeom prst="rect">
              <a:avLst/>
            </a:prstGeom>
            <a:noFill/>
            <a:ln w="9525">
              <a:noFill/>
              <a:miter lim="800000"/>
              <a:headEnd/>
              <a:tailEnd/>
            </a:ln>
            <a:effectLst/>
          </p:spPr>
          <p:txBody>
            <a:bodyPr>
              <a:spAutoFit/>
            </a:bodyPr>
            <a:lstStyle/>
            <a:p>
              <a:r>
                <a:rPr lang="en-US"/>
                <a:t>Example</a:t>
              </a:r>
            </a:p>
          </p:txBody>
        </p:sp>
        <p:sp>
          <p:nvSpPr>
            <p:cNvPr id="324642" name="Line 34"/>
            <p:cNvSpPr>
              <a:spLocks noChangeShapeType="1"/>
            </p:cNvSpPr>
            <p:nvPr/>
          </p:nvSpPr>
          <p:spPr bwMode="auto">
            <a:xfrm>
              <a:off x="2259" y="2343"/>
              <a:ext cx="1105" cy="0"/>
            </a:xfrm>
            <a:prstGeom prst="line">
              <a:avLst/>
            </a:prstGeom>
            <a:noFill/>
            <a:ln w="9525">
              <a:solidFill>
                <a:schemeClr val="tx1"/>
              </a:solidFill>
              <a:round/>
              <a:headEnd/>
              <a:tailEnd/>
            </a:ln>
            <a:effectLst/>
          </p:spPr>
          <p:txBody>
            <a:bodyPr>
              <a:spAutoFit/>
            </a:bodyPr>
            <a:lstStyle/>
            <a:p>
              <a:endParaRPr lang="en-US"/>
            </a:p>
          </p:txBody>
        </p:sp>
        <p:sp>
          <p:nvSpPr>
            <p:cNvPr id="324643" name="Line 35"/>
            <p:cNvSpPr>
              <a:spLocks noChangeShapeType="1"/>
            </p:cNvSpPr>
            <p:nvPr/>
          </p:nvSpPr>
          <p:spPr bwMode="auto">
            <a:xfrm>
              <a:off x="2811" y="1824"/>
              <a:ext cx="0" cy="1048"/>
            </a:xfrm>
            <a:prstGeom prst="line">
              <a:avLst/>
            </a:prstGeom>
            <a:noFill/>
            <a:ln w="9525">
              <a:solidFill>
                <a:schemeClr val="tx1"/>
              </a:solidFill>
              <a:round/>
              <a:headEnd/>
              <a:tailEnd/>
            </a:ln>
            <a:effectLst/>
          </p:spPr>
          <p:txBody>
            <a:bodyPr>
              <a:spAutoFit/>
            </a:bodyPr>
            <a:lstStyle/>
            <a:p>
              <a:endParaRPr lang="en-US"/>
            </a:p>
          </p:txBody>
        </p:sp>
        <p:sp>
          <p:nvSpPr>
            <p:cNvPr id="324644" name="Text Box 36"/>
            <p:cNvSpPr txBox="1">
              <a:spLocks noChangeArrowheads="1"/>
            </p:cNvSpPr>
            <p:nvPr/>
          </p:nvSpPr>
          <p:spPr bwMode="auto">
            <a:xfrm>
              <a:off x="2164" y="2225"/>
              <a:ext cx="743" cy="233"/>
            </a:xfrm>
            <a:prstGeom prst="rect">
              <a:avLst/>
            </a:prstGeom>
            <a:noFill/>
            <a:ln w="9525">
              <a:noFill/>
              <a:miter lim="800000"/>
              <a:headEnd/>
              <a:tailEnd/>
            </a:ln>
            <a:effectLst/>
          </p:spPr>
          <p:txBody>
            <a:bodyPr>
              <a:spAutoFit/>
            </a:bodyPr>
            <a:lstStyle/>
            <a:p>
              <a:r>
                <a:rPr lang="en-US" b="1">
                  <a:solidFill>
                    <a:srgbClr val="0033CC"/>
                  </a:solidFill>
                </a:rPr>
                <a:t>15 14</a:t>
              </a:r>
            </a:p>
          </p:txBody>
        </p:sp>
        <p:sp>
          <p:nvSpPr>
            <p:cNvPr id="324645" name="Text Box 37"/>
            <p:cNvSpPr txBox="1">
              <a:spLocks noChangeArrowheads="1"/>
            </p:cNvSpPr>
            <p:nvPr/>
          </p:nvSpPr>
          <p:spPr bwMode="auto">
            <a:xfrm>
              <a:off x="2737" y="1728"/>
              <a:ext cx="743" cy="233"/>
            </a:xfrm>
            <a:prstGeom prst="rect">
              <a:avLst/>
            </a:prstGeom>
            <a:noFill/>
            <a:ln w="9525">
              <a:noFill/>
              <a:miter lim="800000"/>
              <a:headEnd/>
              <a:tailEnd/>
            </a:ln>
            <a:effectLst/>
          </p:spPr>
          <p:txBody>
            <a:bodyPr>
              <a:spAutoFit/>
            </a:bodyPr>
            <a:lstStyle/>
            <a:p>
              <a:r>
                <a:rPr lang="en-US" b="1">
                  <a:solidFill>
                    <a:srgbClr val="0033CC"/>
                  </a:solidFill>
                </a:rPr>
                <a:t>49 10 </a:t>
              </a:r>
            </a:p>
          </p:txBody>
        </p:sp>
        <p:sp>
          <p:nvSpPr>
            <p:cNvPr id="324646" name="Text Box 38"/>
            <p:cNvSpPr txBox="1">
              <a:spLocks noChangeArrowheads="1"/>
            </p:cNvSpPr>
            <p:nvPr/>
          </p:nvSpPr>
          <p:spPr bwMode="auto">
            <a:xfrm>
              <a:off x="2726" y="2214"/>
              <a:ext cx="743" cy="407"/>
            </a:xfrm>
            <a:prstGeom prst="rect">
              <a:avLst/>
            </a:prstGeom>
            <a:noFill/>
            <a:ln w="9525">
              <a:noFill/>
              <a:miter lim="800000"/>
              <a:headEnd/>
              <a:tailEnd/>
            </a:ln>
            <a:effectLst/>
          </p:spPr>
          <p:txBody>
            <a:bodyPr>
              <a:spAutoFit/>
            </a:bodyPr>
            <a:lstStyle/>
            <a:p>
              <a:r>
                <a:rPr lang="en-US" b="1">
                  <a:solidFill>
                    <a:srgbClr val="0033CC"/>
                  </a:solidFill>
                </a:rPr>
                <a:t>3  -12</a:t>
              </a:r>
            </a:p>
            <a:p>
              <a:endParaRPr lang="en-US" b="1">
                <a:solidFill>
                  <a:srgbClr val="0033CC"/>
                </a:solidFill>
              </a:endParaRPr>
            </a:p>
          </p:txBody>
        </p:sp>
        <p:sp>
          <p:nvSpPr>
            <p:cNvPr id="324647" name="Text Box 39"/>
            <p:cNvSpPr txBox="1">
              <a:spLocks noChangeArrowheads="1"/>
            </p:cNvSpPr>
            <p:nvPr/>
          </p:nvSpPr>
          <p:spPr bwMode="auto">
            <a:xfrm>
              <a:off x="2726" y="2485"/>
              <a:ext cx="743" cy="233"/>
            </a:xfrm>
            <a:prstGeom prst="rect">
              <a:avLst/>
            </a:prstGeom>
            <a:noFill/>
            <a:ln w="9525">
              <a:noFill/>
              <a:miter lim="800000"/>
              <a:headEnd/>
              <a:tailEnd/>
            </a:ln>
            <a:effectLst/>
          </p:spPr>
          <p:txBody>
            <a:bodyPr>
              <a:spAutoFit/>
            </a:bodyPr>
            <a:lstStyle/>
            <a:p>
              <a:r>
                <a:rPr lang="en-US" b="1">
                  <a:solidFill>
                    <a:srgbClr val="0033CC"/>
                  </a:solidFill>
                </a:rPr>
                <a:t>-14  8</a:t>
              </a:r>
            </a:p>
          </p:txBody>
        </p:sp>
        <p:sp>
          <p:nvSpPr>
            <p:cNvPr id="324648" name="Text Box 40"/>
            <p:cNvSpPr txBox="1">
              <a:spLocks noChangeArrowheads="1"/>
            </p:cNvSpPr>
            <p:nvPr/>
          </p:nvSpPr>
          <p:spPr bwMode="auto">
            <a:xfrm>
              <a:off x="2757" y="1958"/>
              <a:ext cx="743" cy="233"/>
            </a:xfrm>
            <a:prstGeom prst="rect">
              <a:avLst/>
            </a:prstGeom>
            <a:noFill/>
            <a:ln w="9525">
              <a:noFill/>
              <a:miter lim="800000"/>
              <a:headEnd/>
              <a:tailEnd/>
            </a:ln>
            <a:effectLst/>
          </p:spPr>
          <p:txBody>
            <a:bodyPr>
              <a:spAutoFit/>
            </a:bodyPr>
            <a:lstStyle/>
            <a:p>
              <a:r>
                <a:rPr lang="en-US" b="1">
                  <a:solidFill>
                    <a:srgbClr val="0033CC"/>
                  </a:solidFill>
                </a:rPr>
                <a:t>14 -13 </a:t>
              </a:r>
            </a:p>
          </p:txBody>
        </p:sp>
        <p:sp>
          <p:nvSpPr>
            <p:cNvPr id="324649" name="Text Box 41"/>
            <p:cNvSpPr txBox="1">
              <a:spLocks noChangeArrowheads="1"/>
            </p:cNvSpPr>
            <p:nvPr/>
          </p:nvSpPr>
          <p:spPr bwMode="auto">
            <a:xfrm>
              <a:off x="2163" y="2478"/>
              <a:ext cx="743" cy="233"/>
            </a:xfrm>
            <a:prstGeom prst="rect">
              <a:avLst/>
            </a:prstGeom>
            <a:noFill/>
            <a:ln w="9525">
              <a:noFill/>
              <a:miter lim="800000"/>
              <a:headEnd/>
              <a:tailEnd/>
            </a:ln>
            <a:effectLst/>
          </p:spPr>
          <p:txBody>
            <a:bodyPr>
              <a:spAutoFit/>
            </a:bodyPr>
            <a:lstStyle/>
            <a:p>
              <a:r>
                <a:rPr lang="en-US" b="1">
                  <a:solidFill>
                    <a:srgbClr val="0033CC"/>
                  </a:solidFill>
                </a:rPr>
                <a:t>-9  -7</a:t>
              </a:r>
            </a:p>
          </p:txBody>
        </p:sp>
        <p:sp>
          <p:nvSpPr>
            <p:cNvPr id="324650" name="Text Box 42"/>
            <p:cNvSpPr txBox="1">
              <a:spLocks noChangeArrowheads="1"/>
            </p:cNvSpPr>
            <p:nvPr/>
          </p:nvSpPr>
          <p:spPr bwMode="auto">
            <a:xfrm>
              <a:off x="2186" y="1735"/>
              <a:ext cx="743" cy="233"/>
            </a:xfrm>
            <a:prstGeom prst="rect">
              <a:avLst/>
            </a:prstGeom>
            <a:noFill/>
            <a:ln w="9525">
              <a:noFill/>
              <a:miter lim="800000"/>
              <a:headEnd/>
              <a:tailEnd/>
            </a:ln>
            <a:effectLst/>
          </p:spPr>
          <p:txBody>
            <a:bodyPr>
              <a:spAutoFit/>
            </a:bodyPr>
            <a:lstStyle/>
            <a:p>
              <a:r>
                <a:rPr lang="en-US" b="1">
                  <a:solidFill>
                    <a:schemeClr val="accent2"/>
                  </a:solidFill>
                </a:rPr>
                <a:t>63</a:t>
              </a:r>
              <a:r>
                <a:rPr lang="en-US" b="1">
                  <a:solidFill>
                    <a:srgbClr val="0033CC"/>
                  </a:solidFill>
                </a:rPr>
                <a:t> -34 </a:t>
              </a:r>
            </a:p>
          </p:txBody>
        </p:sp>
        <p:sp>
          <p:nvSpPr>
            <p:cNvPr id="324651" name="Text Box 43"/>
            <p:cNvSpPr txBox="1">
              <a:spLocks noChangeArrowheads="1"/>
            </p:cNvSpPr>
            <p:nvPr/>
          </p:nvSpPr>
          <p:spPr bwMode="auto">
            <a:xfrm>
              <a:off x="2173" y="1966"/>
              <a:ext cx="744" cy="233"/>
            </a:xfrm>
            <a:prstGeom prst="rect">
              <a:avLst/>
            </a:prstGeom>
            <a:noFill/>
            <a:ln w="9525">
              <a:noFill/>
              <a:miter lim="800000"/>
              <a:headEnd/>
              <a:tailEnd/>
            </a:ln>
            <a:effectLst/>
          </p:spPr>
          <p:txBody>
            <a:bodyPr>
              <a:spAutoFit/>
            </a:bodyPr>
            <a:lstStyle/>
            <a:p>
              <a:r>
                <a:rPr lang="en-US" b="1">
                  <a:solidFill>
                    <a:srgbClr val="0033CC"/>
                  </a:solidFill>
                </a:rPr>
                <a:t>-31 23 </a:t>
              </a:r>
            </a:p>
          </p:txBody>
        </p:sp>
        <p:sp>
          <p:nvSpPr>
            <p:cNvPr id="324652" name="Line 44"/>
            <p:cNvSpPr>
              <a:spLocks noChangeShapeType="1"/>
            </p:cNvSpPr>
            <p:nvPr/>
          </p:nvSpPr>
          <p:spPr bwMode="auto">
            <a:xfrm>
              <a:off x="2226" y="2074"/>
              <a:ext cx="595" cy="0"/>
            </a:xfrm>
            <a:prstGeom prst="line">
              <a:avLst/>
            </a:prstGeom>
            <a:noFill/>
            <a:ln w="9525">
              <a:solidFill>
                <a:schemeClr val="tx1"/>
              </a:solidFill>
              <a:round/>
              <a:headEnd/>
              <a:tailEnd/>
            </a:ln>
            <a:effectLst/>
          </p:spPr>
          <p:txBody>
            <a:bodyPr>
              <a:spAutoFit/>
            </a:bodyPr>
            <a:lstStyle/>
            <a:p>
              <a:endParaRPr lang="en-US"/>
            </a:p>
          </p:txBody>
        </p:sp>
        <p:sp>
          <p:nvSpPr>
            <p:cNvPr id="324653" name="Line 45"/>
            <p:cNvSpPr>
              <a:spLocks noChangeShapeType="1"/>
            </p:cNvSpPr>
            <p:nvPr/>
          </p:nvSpPr>
          <p:spPr bwMode="auto">
            <a:xfrm rot="5400000">
              <a:off x="2245" y="2085"/>
              <a:ext cx="559" cy="0"/>
            </a:xfrm>
            <a:prstGeom prst="line">
              <a:avLst/>
            </a:prstGeom>
            <a:noFill/>
            <a:ln w="9525">
              <a:solidFill>
                <a:schemeClr val="tx1"/>
              </a:solidFill>
              <a:round/>
              <a:headEnd/>
              <a:tailEnd/>
            </a:ln>
            <a:effectLst/>
          </p:spPr>
          <p:txBody>
            <a:bodyPr>
              <a:spAutoFit/>
            </a:bodyPr>
            <a:lstStyle/>
            <a:p>
              <a:endParaRPr lang="en-US"/>
            </a:p>
          </p:txBody>
        </p:sp>
        <p:sp>
          <p:nvSpPr>
            <p:cNvPr id="324654" name="Text Box 46"/>
            <p:cNvSpPr txBox="1">
              <a:spLocks noChangeArrowheads="1"/>
            </p:cNvSpPr>
            <p:nvPr/>
          </p:nvSpPr>
          <p:spPr bwMode="auto">
            <a:xfrm>
              <a:off x="3311" y="2231"/>
              <a:ext cx="743" cy="233"/>
            </a:xfrm>
            <a:prstGeom prst="rect">
              <a:avLst/>
            </a:prstGeom>
            <a:noFill/>
            <a:ln w="9525">
              <a:noFill/>
              <a:miter lim="800000"/>
              <a:headEnd/>
              <a:tailEnd/>
            </a:ln>
            <a:effectLst/>
          </p:spPr>
          <p:txBody>
            <a:bodyPr>
              <a:spAutoFit/>
            </a:bodyPr>
            <a:lstStyle/>
            <a:p>
              <a:r>
                <a:rPr lang="en-US" b="1">
                  <a:solidFill>
                    <a:srgbClr val="0033CC"/>
                  </a:solidFill>
                </a:rPr>
                <a:t>5  -7</a:t>
              </a:r>
            </a:p>
          </p:txBody>
        </p:sp>
        <p:sp>
          <p:nvSpPr>
            <p:cNvPr id="324655" name="Text Box 47"/>
            <p:cNvSpPr txBox="1">
              <a:spLocks noChangeArrowheads="1"/>
            </p:cNvSpPr>
            <p:nvPr/>
          </p:nvSpPr>
          <p:spPr bwMode="auto">
            <a:xfrm>
              <a:off x="3884" y="1735"/>
              <a:ext cx="743" cy="233"/>
            </a:xfrm>
            <a:prstGeom prst="rect">
              <a:avLst/>
            </a:prstGeom>
            <a:noFill/>
            <a:ln w="9525">
              <a:noFill/>
              <a:miter lim="800000"/>
              <a:headEnd/>
              <a:tailEnd/>
            </a:ln>
            <a:effectLst/>
          </p:spPr>
          <p:txBody>
            <a:bodyPr>
              <a:spAutoFit/>
            </a:bodyPr>
            <a:lstStyle/>
            <a:p>
              <a:r>
                <a:rPr lang="en-US" b="1">
                  <a:solidFill>
                    <a:srgbClr val="0033CC"/>
                  </a:solidFill>
                </a:rPr>
                <a:t>-12  7 </a:t>
              </a:r>
            </a:p>
          </p:txBody>
        </p:sp>
        <p:sp>
          <p:nvSpPr>
            <p:cNvPr id="324656" name="Text Box 48"/>
            <p:cNvSpPr txBox="1">
              <a:spLocks noChangeArrowheads="1"/>
            </p:cNvSpPr>
            <p:nvPr/>
          </p:nvSpPr>
          <p:spPr bwMode="auto">
            <a:xfrm>
              <a:off x="3873" y="2245"/>
              <a:ext cx="743" cy="407"/>
            </a:xfrm>
            <a:prstGeom prst="rect">
              <a:avLst/>
            </a:prstGeom>
            <a:noFill/>
            <a:ln w="9525">
              <a:noFill/>
              <a:miter lim="800000"/>
              <a:headEnd/>
              <a:tailEnd/>
            </a:ln>
            <a:effectLst/>
          </p:spPr>
          <p:txBody>
            <a:bodyPr>
              <a:spAutoFit/>
            </a:bodyPr>
            <a:lstStyle/>
            <a:p>
              <a:r>
                <a:rPr lang="en-US" b="1">
                  <a:solidFill>
                    <a:srgbClr val="0033CC"/>
                  </a:solidFill>
                </a:rPr>
                <a:t>3   9</a:t>
              </a:r>
            </a:p>
            <a:p>
              <a:endParaRPr lang="en-US" b="1">
                <a:solidFill>
                  <a:srgbClr val="0033CC"/>
                </a:solidFill>
              </a:endParaRPr>
            </a:p>
          </p:txBody>
        </p:sp>
        <p:sp>
          <p:nvSpPr>
            <p:cNvPr id="324657" name="Text Box 49"/>
            <p:cNvSpPr txBox="1">
              <a:spLocks noChangeArrowheads="1"/>
            </p:cNvSpPr>
            <p:nvPr/>
          </p:nvSpPr>
          <p:spPr bwMode="auto">
            <a:xfrm>
              <a:off x="3873" y="2492"/>
              <a:ext cx="743" cy="233"/>
            </a:xfrm>
            <a:prstGeom prst="rect">
              <a:avLst/>
            </a:prstGeom>
            <a:noFill/>
            <a:ln w="9525">
              <a:noFill/>
              <a:miter lim="800000"/>
              <a:headEnd/>
              <a:tailEnd/>
            </a:ln>
            <a:effectLst/>
          </p:spPr>
          <p:txBody>
            <a:bodyPr>
              <a:spAutoFit/>
            </a:bodyPr>
            <a:lstStyle/>
            <a:p>
              <a:r>
                <a:rPr lang="en-US" b="1">
                  <a:solidFill>
                    <a:srgbClr val="0033CC"/>
                  </a:solidFill>
                </a:rPr>
                <a:t>3   2</a:t>
              </a:r>
            </a:p>
          </p:txBody>
        </p:sp>
        <p:sp>
          <p:nvSpPr>
            <p:cNvPr id="324658" name="Text Box 50"/>
            <p:cNvSpPr txBox="1">
              <a:spLocks noChangeArrowheads="1"/>
            </p:cNvSpPr>
            <p:nvPr/>
          </p:nvSpPr>
          <p:spPr bwMode="auto">
            <a:xfrm>
              <a:off x="3904" y="1968"/>
              <a:ext cx="743" cy="233"/>
            </a:xfrm>
            <a:prstGeom prst="rect">
              <a:avLst/>
            </a:prstGeom>
            <a:noFill/>
            <a:ln w="9525">
              <a:noFill/>
              <a:miter lim="800000"/>
              <a:headEnd/>
              <a:tailEnd/>
            </a:ln>
            <a:effectLst/>
          </p:spPr>
          <p:txBody>
            <a:bodyPr>
              <a:spAutoFit/>
            </a:bodyPr>
            <a:lstStyle/>
            <a:p>
              <a:r>
                <a:rPr lang="en-US" b="1">
                  <a:solidFill>
                    <a:srgbClr val="0033CC"/>
                  </a:solidFill>
                </a:rPr>
                <a:t>6  -1 </a:t>
              </a:r>
            </a:p>
          </p:txBody>
        </p:sp>
        <p:sp>
          <p:nvSpPr>
            <p:cNvPr id="324659" name="Text Box 51"/>
            <p:cNvSpPr txBox="1">
              <a:spLocks noChangeArrowheads="1"/>
            </p:cNvSpPr>
            <p:nvPr/>
          </p:nvSpPr>
          <p:spPr bwMode="auto">
            <a:xfrm>
              <a:off x="3310" y="2485"/>
              <a:ext cx="743" cy="233"/>
            </a:xfrm>
            <a:prstGeom prst="rect">
              <a:avLst/>
            </a:prstGeom>
            <a:noFill/>
            <a:ln w="9525">
              <a:noFill/>
              <a:miter lim="800000"/>
              <a:headEnd/>
              <a:tailEnd/>
            </a:ln>
            <a:effectLst/>
          </p:spPr>
          <p:txBody>
            <a:bodyPr>
              <a:spAutoFit/>
            </a:bodyPr>
            <a:lstStyle/>
            <a:p>
              <a:r>
                <a:rPr lang="en-US" b="1">
                  <a:solidFill>
                    <a:srgbClr val="0033CC"/>
                  </a:solidFill>
                </a:rPr>
                <a:t>4  -2</a:t>
              </a:r>
            </a:p>
          </p:txBody>
        </p:sp>
        <p:sp>
          <p:nvSpPr>
            <p:cNvPr id="324660" name="Text Box 52"/>
            <p:cNvSpPr txBox="1">
              <a:spLocks noChangeArrowheads="1"/>
            </p:cNvSpPr>
            <p:nvPr/>
          </p:nvSpPr>
          <p:spPr bwMode="auto">
            <a:xfrm>
              <a:off x="3333" y="1743"/>
              <a:ext cx="743" cy="233"/>
            </a:xfrm>
            <a:prstGeom prst="rect">
              <a:avLst/>
            </a:prstGeom>
            <a:noFill/>
            <a:ln w="9525">
              <a:noFill/>
              <a:miter lim="800000"/>
              <a:headEnd/>
              <a:tailEnd/>
            </a:ln>
            <a:effectLst/>
          </p:spPr>
          <p:txBody>
            <a:bodyPr>
              <a:spAutoFit/>
            </a:bodyPr>
            <a:lstStyle/>
            <a:p>
              <a:r>
                <a:rPr lang="en-US" b="1">
                  <a:solidFill>
                    <a:srgbClr val="0033CC"/>
                  </a:solidFill>
                </a:rPr>
                <a:t>7  13 </a:t>
              </a:r>
            </a:p>
          </p:txBody>
        </p:sp>
        <p:sp>
          <p:nvSpPr>
            <p:cNvPr id="324661" name="Text Box 53"/>
            <p:cNvSpPr txBox="1">
              <a:spLocks noChangeArrowheads="1"/>
            </p:cNvSpPr>
            <p:nvPr/>
          </p:nvSpPr>
          <p:spPr bwMode="auto">
            <a:xfrm>
              <a:off x="3320" y="1968"/>
              <a:ext cx="744" cy="233"/>
            </a:xfrm>
            <a:prstGeom prst="rect">
              <a:avLst/>
            </a:prstGeom>
            <a:noFill/>
            <a:ln w="9525">
              <a:noFill/>
              <a:miter lim="800000"/>
              <a:headEnd/>
              <a:tailEnd/>
            </a:ln>
            <a:effectLst/>
          </p:spPr>
          <p:txBody>
            <a:bodyPr>
              <a:spAutoFit/>
            </a:bodyPr>
            <a:lstStyle/>
            <a:p>
              <a:r>
                <a:rPr lang="en-US" b="1">
                  <a:solidFill>
                    <a:srgbClr val="0033CC"/>
                  </a:solidFill>
                </a:rPr>
                <a:t>3   4 </a:t>
              </a:r>
            </a:p>
          </p:txBody>
        </p:sp>
        <p:sp>
          <p:nvSpPr>
            <p:cNvPr id="324662" name="Text Box 54"/>
            <p:cNvSpPr txBox="1">
              <a:spLocks noChangeArrowheads="1"/>
            </p:cNvSpPr>
            <p:nvPr/>
          </p:nvSpPr>
          <p:spPr bwMode="auto">
            <a:xfrm>
              <a:off x="3311" y="3269"/>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24663" name="Text Box 55"/>
            <p:cNvSpPr txBox="1">
              <a:spLocks noChangeArrowheads="1"/>
            </p:cNvSpPr>
            <p:nvPr/>
          </p:nvSpPr>
          <p:spPr bwMode="auto">
            <a:xfrm>
              <a:off x="3884" y="2773"/>
              <a:ext cx="743" cy="233"/>
            </a:xfrm>
            <a:prstGeom prst="rect">
              <a:avLst/>
            </a:prstGeom>
            <a:noFill/>
            <a:ln w="9525">
              <a:noFill/>
              <a:miter lim="800000"/>
              <a:headEnd/>
              <a:tailEnd/>
            </a:ln>
            <a:effectLst/>
          </p:spPr>
          <p:txBody>
            <a:bodyPr>
              <a:spAutoFit/>
            </a:bodyPr>
            <a:lstStyle/>
            <a:p>
              <a:r>
                <a:rPr lang="en-US" b="1">
                  <a:solidFill>
                    <a:srgbClr val="0033CC"/>
                  </a:solidFill>
                </a:rPr>
                <a:t>-2   2 </a:t>
              </a:r>
            </a:p>
          </p:txBody>
        </p:sp>
        <p:sp>
          <p:nvSpPr>
            <p:cNvPr id="324664" name="Text Box 56"/>
            <p:cNvSpPr txBox="1">
              <a:spLocks noChangeArrowheads="1"/>
            </p:cNvSpPr>
            <p:nvPr/>
          </p:nvSpPr>
          <p:spPr bwMode="auto">
            <a:xfrm>
              <a:off x="3893" y="3252"/>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24665" name="Text Box 57"/>
            <p:cNvSpPr txBox="1">
              <a:spLocks noChangeArrowheads="1"/>
            </p:cNvSpPr>
            <p:nvPr/>
          </p:nvSpPr>
          <p:spPr bwMode="auto">
            <a:xfrm>
              <a:off x="3873" y="3530"/>
              <a:ext cx="743" cy="233"/>
            </a:xfrm>
            <a:prstGeom prst="rect">
              <a:avLst/>
            </a:prstGeom>
            <a:noFill/>
            <a:ln w="9525">
              <a:noFill/>
              <a:miter lim="800000"/>
              <a:headEnd/>
              <a:tailEnd/>
            </a:ln>
            <a:effectLst/>
          </p:spPr>
          <p:txBody>
            <a:bodyPr>
              <a:spAutoFit/>
            </a:bodyPr>
            <a:lstStyle/>
            <a:p>
              <a:r>
                <a:rPr lang="en-US" b="1">
                  <a:solidFill>
                    <a:srgbClr val="0033CC"/>
                  </a:solidFill>
                </a:rPr>
                <a:t>-4   4</a:t>
              </a:r>
            </a:p>
          </p:txBody>
        </p:sp>
        <p:sp>
          <p:nvSpPr>
            <p:cNvPr id="324666" name="Text Box 58"/>
            <p:cNvSpPr txBox="1">
              <a:spLocks noChangeArrowheads="1"/>
            </p:cNvSpPr>
            <p:nvPr/>
          </p:nvSpPr>
          <p:spPr bwMode="auto">
            <a:xfrm>
              <a:off x="3904" y="3006"/>
              <a:ext cx="743" cy="233"/>
            </a:xfrm>
            <a:prstGeom prst="rect">
              <a:avLst/>
            </a:prstGeom>
            <a:noFill/>
            <a:ln w="9525">
              <a:noFill/>
              <a:miter lim="800000"/>
              <a:headEnd/>
              <a:tailEnd/>
            </a:ln>
            <a:effectLst/>
          </p:spPr>
          <p:txBody>
            <a:bodyPr>
              <a:spAutoFit/>
            </a:bodyPr>
            <a:lstStyle/>
            <a:p>
              <a:r>
                <a:rPr lang="en-US" b="1">
                  <a:solidFill>
                    <a:srgbClr val="0033CC"/>
                  </a:solidFill>
                </a:rPr>
                <a:t>0   4 </a:t>
              </a:r>
            </a:p>
          </p:txBody>
        </p:sp>
        <p:sp>
          <p:nvSpPr>
            <p:cNvPr id="324667" name="Text Box 59"/>
            <p:cNvSpPr txBox="1">
              <a:spLocks noChangeArrowheads="1"/>
            </p:cNvSpPr>
            <p:nvPr/>
          </p:nvSpPr>
          <p:spPr bwMode="auto">
            <a:xfrm>
              <a:off x="3310" y="3523"/>
              <a:ext cx="743" cy="233"/>
            </a:xfrm>
            <a:prstGeom prst="rect">
              <a:avLst/>
            </a:prstGeom>
            <a:noFill/>
            <a:ln w="9525">
              <a:noFill/>
              <a:miter lim="800000"/>
              <a:headEnd/>
              <a:tailEnd/>
            </a:ln>
            <a:effectLst/>
          </p:spPr>
          <p:txBody>
            <a:bodyPr>
              <a:spAutoFit/>
            </a:bodyPr>
            <a:lstStyle/>
            <a:p>
              <a:r>
                <a:rPr lang="en-US" b="1">
                  <a:solidFill>
                    <a:srgbClr val="0033CC"/>
                  </a:solidFill>
                </a:rPr>
                <a:t>0   3</a:t>
              </a:r>
            </a:p>
          </p:txBody>
        </p:sp>
        <p:sp>
          <p:nvSpPr>
            <p:cNvPr id="324668" name="Text Box 60"/>
            <p:cNvSpPr txBox="1">
              <a:spLocks noChangeArrowheads="1"/>
            </p:cNvSpPr>
            <p:nvPr/>
          </p:nvSpPr>
          <p:spPr bwMode="auto">
            <a:xfrm>
              <a:off x="3333" y="2781"/>
              <a:ext cx="743" cy="233"/>
            </a:xfrm>
            <a:prstGeom prst="rect">
              <a:avLst/>
            </a:prstGeom>
            <a:noFill/>
            <a:ln w="9525">
              <a:noFill/>
              <a:miter lim="800000"/>
              <a:headEnd/>
              <a:tailEnd/>
            </a:ln>
            <a:effectLst/>
          </p:spPr>
          <p:txBody>
            <a:bodyPr>
              <a:spAutoFit/>
            </a:bodyPr>
            <a:lstStyle/>
            <a:p>
              <a:r>
                <a:rPr lang="en-US" b="1">
                  <a:solidFill>
                    <a:srgbClr val="0033CC"/>
                  </a:solidFill>
                </a:rPr>
                <a:t>4   6 </a:t>
              </a:r>
            </a:p>
          </p:txBody>
        </p:sp>
        <p:sp>
          <p:nvSpPr>
            <p:cNvPr id="324669" name="Text Box 61"/>
            <p:cNvSpPr txBox="1">
              <a:spLocks noChangeArrowheads="1"/>
            </p:cNvSpPr>
            <p:nvPr/>
          </p:nvSpPr>
          <p:spPr bwMode="auto">
            <a:xfrm>
              <a:off x="3320" y="3006"/>
              <a:ext cx="744"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24670" name="Text Box 62"/>
            <p:cNvSpPr txBox="1">
              <a:spLocks noChangeArrowheads="1"/>
            </p:cNvSpPr>
            <p:nvPr/>
          </p:nvSpPr>
          <p:spPr bwMode="auto">
            <a:xfrm>
              <a:off x="2164" y="3269"/>
              <a:ext cx="743" cy="233"/>
            </a:xfrm>
            <a:prstGeom prst="rect">
              <a:avLst/>
            </a:prstGeom>
            <a:noFill/>
            <a:ln w="9525">
              <a:noFill/>
              <a:miter lim="800000"/>
              <a:headEnd/>
              <a:tailEnd/>
            </a:ln>
            <a:effectLst/>
          </p:spPr>
          <p:txBody>
            <a:bodyPr>
              <a:spAutoFit/>
            </a:bodyPr>
            <a:lstStyle/>
            <a:p>
              <a:r>
                <a:rPr lang="en-US" b="1">
                  <a:solidFill>
                    <a:srgbClr val="0033CC"/>
                  </a:solidFill>
                </a:rPr>
                <a:t>2  -3</a:t>
              </a:r>
            </a:p>
          </p:txBody>
        </p:sp>
        <p:sp>
          <p:nvSpPr>
            <p:cNvPr id="324671" name="Text Box 63"/>
            <p:cNvSpPr txBox="1">
              <a:spLocks noChangeArrowheads="1"/>
            </p:cNvSpPr>
            <p:nvPr/>
          </p:nvSpPr>
          <p:spPr bwMode="auto">
            <a:xfrm>
              <a:off x="2737" y="2773"/>
              <a:ext cx="743" cy="233"/>
            </a:xfrm>
            <a:prstGeom prst="rect">
              <a:avLst/>
            </a:prstGeom>
            <a:noFill/>
            <a:ln w="9525">
              <a:noFill/>
              <a:miter lim="800000"/>
              <a:headEnd/>
              <a:tailEnd/>
            </a:ln>
            <a:effectLst/>
          </p:spPr>
          <p:txBody>
            <a:bodyPr>
              <a:spAutoFit/>
            </a:bodyPr>
            <a:lstStyle/>
            <a:p>
              <a:r>
                <a:rPr lang="en-US" b="1">
                  <a:solidFill>
                    <a:srgbClr val="0033CC"/>
                  </a:solidFill>
                </a:rPr>
                <a:t>-1  47 </a:t>
              </a:r>
            </a:p>
          </p:txBody>
        </p:sp>
        <p:sp>
          <p:nvSpPr>
            <p:cNvPr id="324672" name="Text Box 64"/>
            <p:cNvSpPr txBox="1">
              <a:spLocks noChangeArrowheads="1"/>
            </p:cNvSpPr>
            <p:nvPr/>
          </p:nvSpPr>
          <p:spPr bwMode="auto">
            <a:xfrm>
              <a:off x="2726" y="3283"/>
              <a:ext cx="743" cy="407"/>
            </a:xfrm>
            <a:prstGeom prst="rect">
              <a:avLst/>
            </a:prstGeom>
            <a:noFill/>
            <a:ln w="9525">
              <a:noFill/>
              <a:miter lim="800000"/>
              <a:headEnd/>
              <a:tailEnd/>
            </a:ln>
            <a:effectLst/>
          </p:spPr>
          <p:txBody>
            <a:bodyPr>
              <a:spAutoFit/>
            </a:bodyPr>
            <a:lstStyle/>
            <a:p>
              <a:r>
                <a:rPr lang="en-US" sz="1800" b="1">
                  <a:solidFill>
                    <a:srgbClr val="0033CC"/>
                  </a:solidFill>
                </a:rPr>
                <a:t>6   4</a:t>
              </a:r>
            </a:p>
            <a:p>
              <a:endParaRPr lang="en-US" sz="1800" b="1">
                <a:solidFill>
                  <a:srgbClr val="0033CC"/>
                </a:solidFill>
              </a:endParaRPr>
            </a:p>
          </p:txBody>
        </p:sp>
        <p:sp>
          <p:nvSpPr>
            <p:cNvPr id="324673" name="Text Box 65"/>
            <p:cNvSpPr txBox="1">
              <a:spLocks noChangeArrowheads="1"/>
            </p:cNvSpPr>
            <p:nvPr/>
          </p:nvSpPr>
          <p:spPr bwMode="auto">
            <a:xfrm>
              <a:off x="2726" y="3530"/>
              <a:ext cx="743" cy="233"/>
            </a:xfrm>
            <a:prstGeom prst="rect">
              <a:avLst/>
            </a:prstGeom>
            <a:noFill/>
            <a:ln w="9525">
              <a:noFill/>
              <a:miter lim="800000"/>
              <a:headEnd/>
              <a:tailEnd/>
            </a:ln>
            <a:effectLst/>
          </p:spPr>
          <p:txBody>
            <a:bodyPr>
              <a:spAutoFit/>
            </a:bodyPr>
            <a:lstStyle/>
            <a:p>
              <a:r>
                <a:rPr lang="en-US" b="1">
                  <a:solidFill>
                    <a:srgbClr val="0033CC"/>
                  </a:solidFill>
                </a:rPr>
                <a:t>5   6</a:t>
              </a:r>
            </a:p>
          </p:txBody>
        </p:sp>
        <p:sp>
          <p:nvSpPr>
            <p:cNvPr id="324674" name="Text Box 66"/>
            <p:cNvSpPr txBox="1">
              <a:spLocks noChangeArrowheads="1"/>
            </p:cNvSpPr>
            <p:nvPr/>
          </p:nvSpPr>
          <p:spPr bwMode="auto">
            <a:xfrm>
              <a:off x="2757" y="3006"/>
              <a:ext cx="743"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24675" name="Text Box 67"/>
            <p:cNvSpPr txBox="1">
              <a:spLocks noChangeArrowheads="1"/>
            </p:cNvSpPr>
            <p:nvPr/>
          </p:nvSpPr>
          <p:spPr bwMode="auto">
            <a:xfrm>
              <a:off x="2195" y="3523"/>
              <a:ext cx="743" cy="233"/>
            </a:xfrm>
            <a:prstGeom prst="rect">
              <a:avLst/>
            </a:prstGeom>
            <a:noFill/>
            <a:ln w="9525">
              <a:noFill/>
              <a:miter lim="800000"/>
              <a:headEnd/>
              <a:tailEnd/>
            </a:ln>
            <a:effectLst/>
          </p:spPr>
          <p:txBody>
            <a:bodyPr>
              <a:spAutoFit/>
            </a:bodyPr>
            <a:lstStyle/>
            <a:p>
              <a:r>
                <a:rPr lang="en-US" b="1">
                  <a:solidFill>
                    <a:srgbClr val="0033CC"/>
                  </a:solidFill>
                </a:rPr>
                <a:t>5  11</a:t>
              </a:r>
            </a:p>
          </p:txBody>
        </p:sp>
        <p:sp>
          <p:nvSpPr>
            <p:cNvPr id="324676" name="Text Box 68"/>
            <p:cNvSpPr txBox="1">
              <a:spLocks noChangeArrowheads="1"/>
            </p:cNvSpPr>
            <p:nvPr/>
          </p:nvSpPr>
          <p:spPr bwMode="auto">
            <a:xfrm>
              <a:off x="2186" y="2781"/>
              <a:ext cx="743" cy="233"/>
            </a:xfrm>
            <a:prstGeom prst="rect">
              <a:avLst/>
            </a:prstGeom>
            <a:noFill/>
            <a:ln w="9525">
              <a:noFill/>
              <a:miter lim="800000"/>
              <a:headEnd/>
              <a:tailEnd/>
            </a:ln>
            <a:effectLst/>
          </p:spPr>
          <p:txBody>
            <a:bodyPr>
              <a:spAutoFit/>
            </a:bodyPr>
            <a:lstStyle/>
            <a:p>
              <a:r>
                <a:rPr lang="en-US" b="1">
                  <a:solidFill>
                    <a:srgbClr val="0033CC"/>
                  </a:solidFill>
                </a:rPr>
                <a:t>-5  9</a:t>
              </a:r>
            </a:p>
          </p:txBody>
        </p:sp>
        <p:sp>
          <p:nvSpPr>
            <p:cNvPr id="324677" name="Text Box 69"/>
            <p:cNvSpPr txBox="1">
              <a:spLocks noChangeArrowheads="1"/>
            </p:cNvSpPr>
            <p:nvPr/>
          </p:nvSpPr>
          <p:spPr bwMode="auto">
            <a:xfrm>
              <a:off x="2173" y="3006"/>
              <a:ext cx="744" cy="233"/>
            </a:xfrm>
            <a:prstGeom prst="rect">
              <a:avLst/>
            </a:prstGeom>
            <a:noFill/>
            <a:ln w="9525">
              <a:noFill/>
              <a:miter lim="800000"/>
              <a:headEnd/>
              <a:tailEnd/>
            </a:ln>
            <a:effectLst/>
          </p:spPr>
          <p:txBody>
            <a:bodyPr>
              <a:spAutoFit/>
            </a:bodyPr>
            <a:lstStyle/>
            <a:p>
              <a:r>
                <a:rPr lang="en-US" b="1">
                  <a:solidFill>
                    <a:srgbClr val="0033CC"/>
                  </a:solidFill>
                </a:rPr>
                <a:t>3   0 </a:t>
              </a:r>
            </a:p>
          </p:txBody>
        </p:sp>
      </p:grpSp>
      <p:sp>
        <p:nvSpPr>
          <p:cNvPr id="46" name="ZoneTexte 45"/>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492527" y="304801"/>
            <a:ext cx="4995632" cy="523220"/>
          </a:xfrm>
          <a:prstGeom prst="rect">
            <a:avLst/>
          </a:prstGeom>
          <a:noFill/>
          <a:ln w="9525">
            <a:noFill/>
            <a:miter lim="800000"/>
            <a:headEnd/>
            <a:tailEnd/>
          </a:ln>
          <a:effectLst/>
        </p:spPr>
        <p:txBody>
          <a:bodyPr>
            <a:spAutoFit/>
          </a:bodyPr>
          <a:lstStyle/>
          <a:p>
            <a:pPr algn="l"/>
            <a:r>
              <a:rPr lang="en-US" sz="2800" b="1" u="sng">
                <a:solidFill>
                  <a:schemeClr val="tx1"/>
                </a:solidFill>
                <a:latin typeface="Arial" charset="0"/>
              </a:rPr>
              <a:t>A Simple Example (2-2)</a:t>
            </a:r>
          </a:p>
        </p:txBody>
      </p:sp>
      <p:sp>
        <p:nvSpPr>
          <p:cNvPr id="333827" name="Rectangle 3"/>
          <p:cNvSpPr>
            <a:spLocks noChangeArrowheads="1"/>
          </p:cNvSpPr>
          <p:nvPr/>
        </p:nvSpPr>
        <p:spPr bwMode="auto">
          <a:xfrm>
            <a:off x="457347" y="1447800"/>
            <a:ext cx="8229307" cy="45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First dominant pass</a:t>
            </a:r>
          </a:p>
        </p:txBody>
      </p:sp>
      <p:sp>
        <p:nvSpPr>
          <p:cNvPr id="333828" name="Rectangle 4"/>
          <p:cNvSpPr>
            <a:spLocks noChangeArrowheads="1"/>
          </p:cNvSpPr>
          <p:nvPr/>
        </p:nvSpPr>
        <p:spPr bwMode="auto">
          <a:xfrm>
            <a:off x="452950" y="18827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First subordinate pass</a:t>
            </a:r>
          </a:p>
        </p:txBody>
      </p:sp>
      <p:pic>
        <p:nvPicPr>
          <p:cNvPr id="333829" name="Picture 5"/>
          <p:cNvPicPr>
            <a:picLocks noChangeAspect="1" noChangeArrowheads="1"/>
          </p:cNvPicPr>
          <p:nvPr/>
        </p:nvPicPr>
        <p:blipFill>
          <a:blip r:embed="rId2" cstate="print"/>
          <a:srcRect/>
          <a:stretch>
            <a:fillRect/>
          </a:stretch>
        </p:blipFill>
        <p:spPr bwMode="auto">
          <a:xfrm>
            <a:off x="3729134" y="1524000"/>
            <a:ext cx="4573466" cy="4813300"/>
          </a:xfrm>
          <a:prstGeom prst="rect">
            <a:avLst/>
          </a:prstGeom>
          <a:noFill/>
          <a:ln w="9525">
            <a:noFill/>
            <a:miter lim="800000"/>
            <a:headEnd/>
            <a:tailEnd/>
          </a:ln>
          <a:effectLst/>
        </p:spPr>
      </p:pic>
      <p:grpSp>
        <p:nvGrpSpPr>
          <p:cNvPr id="2" name="Group 59"/>
          <p:cNvGrpSpPr>
            <a:grpSpLocks/>
          </p:cNvGrpSpPr>
          <p:nvPr/>
        </p:nvGrpSpPr>
        <p:grpSpPr bwMode="auto">
          <a:xfrm>
            <a:off x="-422166" y="2287588"/>
            <a:ext cx="4573466" cy="3613150"/>
            <a:chOff x="1824" y="1728"/>
            <a:chExt cx="3120" cy="2276"/>
          </a:xfrm>
        </p:grpSpPr>
        <p:grpSp>
          <p:nvGrpSpPr>
            <p:cNvPr id="3" name="Group 60"/>
            <p:cNvGrpSpPr>
              <a:grpSpLocks/>
            </p:cNvGrpSpPr>
            <p:nvPr/>
          </p:nvGrpSpPr>
          <p:grpSpPr bwMode="auto">
            <a:xfrm>
              <a:off x="2237" y="1815"/>
              <a:ext cx="2303" cy="2097"/>
              <a:chOff x="864" y="2064"/>
              <a:chExt cx="1488" cy="1440"/>
            </a:xfrm>
          </p:grpSpPr>
          <p:sp>
            <p:nvSpPr>
              <p:cNvPr id="333885" name="Rectangle 61"/>
              <p:cNvSpPr>
                <a:spLocks noChangeArrowheads="1"/>
              </p:cNvSpPr>
              <p:nvPr/>
            </p:nvSpPr>
            <p:spPr bwMode="auto">
              <a:xfrm>
                <a:off x="864" y="2064"/>
                <a:ext cx="1488" cy="160"/>
              </a:xfrm>
              <a:prstGeom prst="rect">
                <a:avLst/>
              </a:prstGeom>
              <a:noFill/>
              <a:ln w="9525">
                <a:solidFill>
                  <a:schemeClr val="tx1"/>
                </a:solidFill>
                <a:miter lim="800000"/>
                <a:headEnd/>
                <a:tailEnd/>
              </a:ln>
              <a:effectLst/>
            </p:spPr>
            <p:txBody>
              <a:bodyPr anchor="ctr">
                <a:spAutoFit/>
              </a:bodyPr>
              <a:lstStyle/>
              <a:p>
                <a:endParaRPr lang="en-US"/>
              </a:p>
            </p:txBody>
          </p:sp>
          <p:sp>
            <p:nvSpPr>
              <p:cNvPr id="333886" name="Line 6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33887" name="Line 6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33888" name="Text Box 64"/>
            <p:cNvSpPr txBox="1">
              <a:spLocks noChangeArrowheads="1"/>
            </p:cNvSpPr>
            <p:nvPr/>
          </p:nvSpPr>
          <p:spPr bwMode="auto">
            <a:xfrm>
              <a:off x="1824" y="3771"/>
              <a:ext cx="3120" cy="233"/>
            </a:xfrm>
            <a:prstGeom prst="rect">
              <a:avLst/>
            </a:prstGeom>
            <a:noFill/>
            <a:ln w="9525">
              <a:noFill/>
              <a:miter lim="800000"/>
              <a:headEnd/>
              <a:tailEnd/>
            </a:ln>
            <a:effectLst/>
          </p:spPr>
          <p:txBody>
            <a:bodyPr>
              <a:spAutoFit/>
            </a:bodyPr>
            <a:lstStyle/>
            <a:p>
              <a:r>
                <a:rPr lang="en-US"/>
                <a:t>Example</a:t>
              </a:r>
            </a:p>
          </p:txBody>
        </p:sp>
        <p:sp>
          <p:nvSpPr>
            <p:cNvPr id="333889" name="Line 65"/>
            <p:cNvSpPr>
              <a:spLocks noChangeShapeType="1"/>
            </p:cNvSpPr>
            <p:nvPr/>
          </p:nvSpPr>
          <p:spPr bwMode="auto">
            <a:xfrm>
              <a:off x="2259" y="2343"/>
              <a:ext cx="1105" cy="0"/>
            </a:xfrm>
            <a:prstGeom prst="line">
              <a:avLst/>
            </a:prstGeom>
            <a:noFill/>
            <a:ln w="9525">
              <a:solidFill>
                <a:schemeClr val="tx1"/>
              </a:solidFill>
              <a:round/>
              <a:headEnd/>
              <a:tailEnd/>
            </a:ln>
            <a:effectLst/>
          </p:spPr>
          <p:txBody>
            <a:bodyPr>
              <a:spAutoFit/>
            </a:bodyPr>
            <a:lstStyle/>
            <a:p>
              <a:endParaRPr lang="en-US"/>
            </a:p>
          </p:txBody>
        </p:sp>
        <p:sp>
          <p:nvSpPr>
            <p:cNvPr id="333890" name="Line 66"/>
            <p:cNvSpPr>
              <a:spLocks noChangeShapeType="1"/>
            </p:cNvSpPr>
            <p:nvPr/>
          </p:nvSpPr>
          <p:spPr bwMode="auto">
            <a:xfrm>
              <a:off x="2811" y="1824"/>
              <a:ext cx="0" cy="1048"/>
            </a:xfrm>
            <a:prstGeom prst="line">
              <a:avLst/>
            </a:prstGeom>
            <a:noFill/>
            <a:ln w="9525">
              <a:solidFill>
                <a:schemeClr val="tx1"/>
              </a:solidFill>
              <a:round/>
              <a:headEnd/>
              <a:tailEnd/>
            </a:ln>
            <a:effectLst/>
          </p:spPr>
          <p:txBody>
            <a:bodyPr>
              <a:spAutoFit/>
            </a:bodyPr>
            <a:lstStyle/>
            <a:p>
              <a:endParaRPr lang="en-US"/>
            </a:p>
          </p:txBody>
        </p:sp>
        <p:sp>
          <p:nvSpPr>
            <p:cNvPr id="333891" name="Text Box 67"/>
            <p:cNvSpPr txBox="1">
              <a:spLocks noChangeArrowheads="1"/>
            </p:cNvSpPr>
            <p:nvPr/>
          </p:nvSpPr>
          <p:spPr bwMode="auto">
            <a:xfrm>
              <a:off x="2164" y="2225"/>
              <a:ext cx="743" cy="233"/>
            </a:xfrm>
            <a:prstGeom prst="rect">
              <a:avLst/>
            </a:prstGeom>
            <a:noFill/>
            <a:ln w="9525">
              <a:noFill/>
              <a:miter lim="800000"/>
              <a:headEnd/>
              <a:tailEnd/>
            </a:ln>
            <a:effectLst/>
          </p:spPr>
          <p:txBody>
            <a:bodyPr>
              <a:spAutoFit/>
            </a:bodyPr>
            <a:lstStyle/>
            <a:p>
              <a:r>
                <a:rPr lang="en-US" b="1">
                  <a:solidFill>
                    <a:srgbClr val="00CC00"/>
                  </a:solidFill>
                </a:rPr>
                <a:t>15</a:t>
              </a:r>
              <a:r>
                <a:rPr lang="en-US" b="1">
                  <a:solidFill>
                    <a:srgbClr val="0033CC"/>
                  </a:solidFill>
                </a:rPr>
                <a:t> 14</a:t>
              </a:r>
            </a:p>
          </p:txBody>
        </p:sp>
        <p:sp>
          <p:nvSpPr>
            <p:cNvPr id="333892" name="Text Box 68"/>
            <p:cNvSpPr txBox="1">
              <a:spLocks noChangeArrowheads="1"/>
            </p:cNvSpPr>
            <p:nvPr/>
          </p:nvSpPr>
          <p:spPr bwMode="auto">
            <a:xfrm>
              <a:off x="2737" y="1728"/>
              <a:ext cx="743" cy="233"/>
            </a:xfrm>
            <a:prstGeom prst="rect">
              <a:avLst/>
            </a:prstGeom>
            <a:noFill/>
            <a:ln w="9525">
              <a:noFill/>
              <a:miter lim="800000"/>
              <a:headEnd/>
              <a:tailEnd/>
            </a:ln>
            <a:effectLst/>
          </p:spPr>
          <p:txBody>
            <a:bodyPr>
              <a:spAutoFit/>
            </a:bodyPr>
            <a:lstStyle/>
            <a:p>
              <a:r>
                <a:rPr lang="en-US" b="1">
                  <a:solidFill>
                    <a:schemeClr val="accent2"/>
                  </a:solidFill>
                </a:rPr>
                <a:t>49</a:t>
              </a:r>
              <a:r>
                <a:rPr lang="en-US" b="1">
                  <a:solidFill>
                    <a:srgbClr val="0033CC"/>
                  </a:solidFill>
                </a:rPr>
                <a:t> </a:t>
              </a:r>
              <a:r>
                <a:rPr lang="en-US" b="1">
                  <a:solidFill>
                    <a:srgbClr val="00CC00"/>
                  </a:solidFill>
                </a:rPr>
                <a:t>10</a:t>
              </a:r>
              <a:r>
                <a:rPr lang="en-US" b="1">
                  <a:solidFill>
                    <a:srgbClr val="0033CC"/>
                  </a:solidFill>
                </a:rPr>
                <a:t> </a:t>
              </a:r>
            </a:p>
          </p:txBody>
        </p:sp>
        <p:sp>
          <p:nvSpPr>
            <p:cNvPr id="333893" name="Text Box 69"/>
            <p:cNvSpPr txBox="1">
              <a:spLocks noChangeArrowheads="1"/>
            </p:cNvSpPr>
            <p:nvPr/>
          </p:nvSpPr>
          <p:spPr bwMode="auto">
            <a:xfrm>
              <a:off x="2726" y="2214"/>
              <a:ext cx="743" cy="407"/>
            </a:xfrm>
            <a:prstGeom prst="rect">
              <a:avLst/>
            </a:prstGeom>
            <a:noFill/>
            <a:ln w="9525">
              <a:noFill/>
              <a:miter lim="800000"/>
              <a:headEnd/>
              <a:tailEnd/>
            </a:ln>
            <a:effectLst/>
          </p:spPr>
          <p:txBody>
            <a:bodyPr>
              <a:spAutoFit/>
            </a:bodyPr>
            <a:lstStyle/>
            <a:p>
              <a:r>
                <a:rPr lang="en-US" b="1">
                  <a:solidFill>
                    <a:srgbClr val="0033CC"/>
                  </a:solidFill>
                </a:rPr>
                <a:t>3  -12</a:t>
              </a:r>
            </a:p>
            <a:p>
              <a:endParaRPr lang="en-US" b="1">
                <a:solidFill>
                  <a:srgbClr val="0033CC"/>
                </a:solidFill>
              </a:endParaRPr>
            </a:p>
          </p:txBody>
        </p:sp>
        <p:sp>
          <p:nvSpPr>
            <p:cNvPr id="333894" name="Text Box 70"/>
            <p:cNvSpPr txBox="1">
              <a:spLocks noChangeArrowheads="1"/>
            </p:cNvSpPr>
            <p:nvPr/>
          </p:nvSpPr>
          <p:spPr bwMode="auto">
            <a:xfrm>
              <a:off x="2726" y="2485"/>
              <a:ext cx="743" cy="233"/>
            </a:xfrm>
            <a:prstGeom prst="rect">
              <a:avLst/>
            </a:prstGeom>
            <a:noFill/>
            <a:ln w="9525">
              <a:noFill/>
              <a:miter lim="800000"/>
              <a:headEnd/>
              <a:tailEnd/>
            </a:ln>
            <a:effectLst/>
          </p:spPr>
          <p:txBody>
            <a:bodyPr>
              <a:spAutoFit/>
            </a:bodyPr>
            <a:lstStyle/>
            <a:p>
              <a:r>
                <a:rPr lang="en-US" b="1">
                  <a:solidFill>
                    <a:srgbClr val="0033CC"/>
                  </a:solidFill>
                </a:rPr>
                <a:t>-14  8</a:t>
              </a:r>
            </a:p>
          </p:txBody>
        </p:sp>
        <p:sp>
          <p:nvSpPr>
            <p:cNvPr id="333895" name="Text Box 71"/>
            <p:cNvSpPr txBox="1">
              <a:spLocks noChangeArrowheads="1"/>
            </p:cNvSpPr>
            <p:nvPr/>
          </p:nvSpPr>
          <p:spPr bwMode="auto">
            <a:xfrm>
              <a:off x="2757" y="1958"/>
              <a:ext cx="743" cy="233"/>
            </a:xfrm>
            <a:prstGeom prst="rect">
              <a:avLst/>
            </a:prstGeom>
            <a:noFill/>
            <a:ln w="9525">
              <a:noFill/>
              <a:miter lim="800000"/>
              <a:headEnd/>
              <a:tailEnd/>
            </a:ln>
            <a:effectLst/>
          </p:spPr>
          <p:txBody>
            <a:bodyPr>
              <a:spAutoFit/>
            </a:bodyPr>
            <a:lstStyle/>
            <a:p>
              <a:r>
                <a:rPr lang="en-US" b="1">
                  <a:solidFill>
                    <a:srgbClr val="00CC00"/>
                  </a:solidFill>
                </a:rPr>
                <a:t>14 -13</a:t>
              </a:r>
              <a:r>
                <a:rPr lang="en-US" b="1">
                  <a:solidFill>
                    <a:srgbClr val="0033CC"/>
                  </a:solidFill>
                </a:rPr>
                <a:t> </a:t>
              </a:r>
            </a:p>
          </p:txBody>
        </p:sp>
        <p:sp>
          <p:nvSpPr>
            <p:cNvPr id="333896" name="Text Box 72"/>
            <p:cNvSpPr txBox="1">
              <a:spLocks noChangeArrowheads="1"/>
            </p:cNvSpPr>
            <p:nvPr/>
          </p:nvSpPr>
          <p:spPr bwMode="auto">
            <a:xfrm>
              <a:off x="2163" y="2478"/>
              <a:ext cx="743" cy="233"/>
            </a:xfrm>
            <a:prstGeom prst="rect">
              <a:avLst/>
            </a:prstGeom>
            <a:noFill/>
            <a:ln w="9525">
              <a:noFill/>
              <a:miter lim="800000"/>
              <a:headEnd/>
              <a:tailEnd/>
            </a:ln>
            <a:effectLst/>
          </p:spPr>
          <p:txBody>
            <a:bodyPr>
              <a:spAutoFit/>
            </a:bodyPr>
            <a:lstStyle/>
            <a:p>
              <a:r>
                <a:rPr lang="en-US" b="1">
                  <a:solidFill>
                    <a:srgbClr val="00CC00"/>
                  </a:solidFill>
                </a:rPr>
                <a:t>-9  -7</a:t>
              </a:r>
            </a:p>
          </p:txBody>
        </p:sp>
        <p:sp>
          <p:nvSpPr>
            <p:cNvPr id="333897" name="Text Box 73"/>
            <p:cNvSpPr txBox="1">
              <a:spLocks noChangeArrowheads="1"/>
            </p:cNvSpPr>
            <p:nvPr/>
          </p:nvSpPr>
          <p:spPr bwMode="auto">
            <a:xfrm>
              <a:off x="2186" y="1735"/>
              <a:ext cx="743" cy="233"/>
            </a:xfrm>
            <a:prstGeom prst="rect">
              <a:avLst/>
            </a:prstGeom>
            <a:noFill/>
            <a:ln w="9525">
              <a:noFill/>
              <a:miter lim="800000"/>
              <a:headEnd/>
              <a:tailEnd/>
            </a:ln>
            <a:effectLst/>
          </p:spPr>
          <p:txBody>
            <a:bodyPr>
              <a:spAutoFit/>
            </a:bodyPr>
            <a:lstStyle/>
            <a:p>
              <a:r>
                <a:rPr lang="en-US" b="1">
                  <a:solidFill>
                    <a:schemeClr val="accent2"/>
                  </a:solidFill>
                </a:rPr>
                <a:t>63</a:t>
              </a:r>
              <a:r>
                <a:rPr lang="en-US" b="1">
                  <a:solidFill>
                    <a:srgbClr val="0033CC"/>
                  </a:solidFill>
                </a:rPr>
                <a:t> </a:t>
              </a:r>
              <a:r>
                <a:rPr lang="en-US" b="1">
                  <a:solidFill>
                    <a:schemeClr val="accent2"/>
                  </a:solidFill>
                </a:rPr>
                <a:t>-34</a:t>
              </a:r>
              <a:r>
                <a:rPr lang="en-US" b="1">
                  <a:solidFill>
                    <a:srgbClr val="0033CC"/>
                  </a:solidFill>
                </a:rPr>
                <a:t> </a:t>
              </a:r>
            </a:p>
          </p:txBody>
        </p:sp>
        <p:sp>
          <p:nvSpPr>
            <p:cNvPr id="333898" name="Text Box 74"/>
            <p:cNvSpPr txBox="1">
              <a:spLocks noChangeArrowheads="1"/>
            </p:cNvSpPr>
            <p:nvPr/>
          </p:nvSpPr>
          <p:spPr bwMode="auto">
            <a:xfrm>
              <a:off x="2173" y="1966"/>
              <a:ext cx="744" cy="233"/>
            </a:xfrm>
            <a:prstGeom prst="rect">
              <a:avLst/>
            </a:prstGeom>
            <a:noFill/>
            <a:ln w="9525">
              <a:noFill/>
              <a:miter lim="800000"/>
              <a:headEnd/>
              <a:tailEnd/>
            </a:ln>
            <a:effectLst/>
          </p:spPr>
          <p:txBody>
            <a:bodyPr>
              <a:spAutoFit/>
            </a:bodyPr>
            <a:lstStyle/>
            <a:p>
              <a:r>
                <a:rPr lang="en-US" b="1">
                  <a:solidFill>
                    <a:srgbClr val="0033CC"/>
                  </a:solidFill>
                </a:rPr>
                <a:t>-31 </a:t>
              </a:r>
              <a:r>
                <a:rPr lang="en-US" b="1">
                  <a:solidFill>
                    <a:srgbClr val="00CC00"/>
                  </a:solidFill>
                </a:rPr>
                <a:t>23</a:t>
              </a:r>
              <a:r>
                <a:rPr lang="en-US" b="1">
                  <a:solidFill>
                    <a:srgbClr val="0033CC"/>
                  </a:solidFill>
                </a:rPr>
                <a:t> </a:t>
              </a:r>
            </a:p>
          </p:txBody>
        </p:sp>
        <p:sp>
          <p:nvSpPr>
            <p:cNvPr id="333899" name="Line 75"/>
            <p:cNvSpPr>
              <a:spLocks noChangeShapeType="1"/>
            </p:cNvSpPr>
            <p:nvPr/>
          </p:nvSpPr>
          <p:spPr bwMode="auto">
            <a:xfrm>
              <a:off x="2226" y="2074"/>
              <a:ext cx="595" cy="0"/>
            </a:xfrm>
            <a:prstGeom prst="line">
              <a:avLst/>
            </a:prstGeom>
            <a:noFill/>
            <a:ln w="9525">
              <a:solidFill>
                <a:schemeClr val="tx1"/>
              </a:solidFill>
              <a:round/>
              <a:headEnd/>
              <a:tailEnd/>
            </a:ln>
            <a:effectLst/>
          </p:spPr>
          <p:txBody>
            <a:bodyPr>
              <a:spAutoFit/>
            </a:bodyPr>
            <a:lstStyle/>
            <a:p>
              <a:endParaRPr lang="en-US"/>
            </a:p>
          </p:txBody>
        </p:sp>
        <p:sp>
          <p:nvSpPr>
            <p:cNvPr id="333900" name="Line 76"/>
            <p:cNvSpPr>
              <a:spLocks noChangeShapeType="1"/>
            </p:cNvSpPr>
            <p:nvPr/>
          </p:nvSpPr>
          <p:spPr bwMode="auto">
            <a:xfrm rot="5400000">
              <a:off x="2245" y="2085"/>
              <a:ext cx="559" cy="0"/>
            </a:xfrm>
            <a:prstGeom prst="line">
              <a:avLst/>
            </a:prstGeom>
            <a:noFill/>
            <a:ln w="9525">
              <a:solidFill>
                <a:schemeClr val="tx1"/>
              </a:solidFill>
              <a:round/>
              <a:headEnd/>
              <a:tailEnd/>
            </a:ln>
            <a:effectLst/>
          </p:spPr>
          <p:txBody>
            <a:bodyPr>
              <a:spAutoFit/>
            </a:bodyPr>
            <a:lstStyle/>
            <a:p>
              <a:endParaRPr lang="en-US"/>
            </a:p>
          </p:txBody>
        </p:sp>
        <p:sp>
          <p:nvSpPr>
            <p:cNvPr id="333901" name="Text Box 77"/>
            <p:cNvSpPr txBox="1">
              <a:spLocks noChangeArrowheads="1"/>
            </p:cNvSpPr>
            <p:nvPr/>
          </p:nvSpPr>
          <p:spPr bwMode="auto">
            <a:xfrm>
              <a:off x="3311" y="2231"/>
              <a:ext cx="743" cy="233"/>
            </a:xfrm>
            <a:prstGeom prst="rect">
              <a:avLst/>
            </a:prstGeom>
            <a:noFill/>
            <a:ln w="9525">
              <a:noFill/>
              <a:miter lim="800000"/>
              <a:headEnd/>
              <a:tailEnd/>
            </a:ln>
            <a:effectLst/>
          </p:spPr>
          <p:txBody>
            <a:bodyPr>
              <a:spAutoFit/>
            </a:bodyPr>
            <a:lstStyle/>
            <a:p>
              <a:r>
                <a:rPr lang="en-US" b="1">
                  <a:solidFill>
                    <a:srgbClr val="0033CC"/>
                  </a:solidFill>
                </a:rPr>
                <a:t>5  -7</a:t>
              </a:r>
            </a:p>
          </p:txBody>
        </p:sp>
        <p:sp>
          <p:nvSpPr>
            <p:cNvPr id="333902" name="Text Box 78"/>
            <p:cNvSpPr txBox="1">
              <a:spLocks noChangeArrowheads="1"/>
            </p:cNvSpPr>
            <p:nvPr/>
          </p:nvSpPr>
          <p:spPr bwMode="auto">
            <a:xfrm>
              <a:off x="3884" y="1735"/>
              <a:ext cx="743" cy="233"/>
            </a:xfrm>
            <a:prstGeom prst="rect">
              <a:avLst/>
            </a:prstGeom>
            <a:noFill/>
            <a:ln w="9525">
              <a:noFill/>
              <a:miter lim="800000"/>
              <a:headEnd/>
              <a:tailEnd/>
            </a:ln>
            <a:effectLst/>
          </p:spPr>
          <p:txBody>
            <a:bodyPr>
              <a:spAutoFit/>
            </a:bodyPr>
            <a:lstStyle/>
            <a:p>
              <a:r>
                <a:rPr lang="en-US" b="1">
                  <a:solidFill>
                    <a:srgbClr val="0033CC"/>
                  </a:solidFill>
                </a:rPr>
                <a:t>-12  7 </a:t>
              </a:r>
            </a:p>
          </p:txBody>
        </p:sp>
        <p:sp>
          <p:nvSpPr>
            <p:cNvPr id="333903" name="Text Box 79"/>
            <p:cNvSpPr txBox="1">
              <a:spLocks noChangeArrowheads="1"/>
            </p:cNvSpPr>
            <p:nvPr/>
          </p:nvSpPr>
          <p:spPr bwMode="auto">
            <a:xfrm>
              <a:off x="3873" y="2245"/>
              <a:ext cx="743" cy="407"/>
            </a:xfrm>
            <a:prstGeom prst="rect">
              <a:avLst/>
            </a:prstGeom>
            <a:noFill/>
            <a:ln w="9525">
              <a:noFill/>
              <a:miter lim="800000"/>
              <a:headEnd/>
              <a:tailEnd/>
            </a:ln>
            <a:effectLst/>
          </p:spPr>
          <p:txBody>
            <a:bodyPr>
              <a:spAutoFit/>
            </a:bodyPr>
            <a:lstStyle/>
            <a:p>
              <a:r>
                <a:rPr lang="en-US" b="1">
                  <a:solidFill>
                    <a:srgbClr val="0033CC"/>
                  </a:solidFill>
                </a:rPr>
                <a:t>3   9</a:t>
              </a:r>
            </a:p>
            <a:p>
              <a:endParaRPr lang="en-US" b="1">
                <a:solidFill>
                  <a:srgbClr val="0033CC"/>
                </a:solidFill>
              </a:endParaRPr>
            </a:p>
          </p:txBody>
        </p:sp>
        <p:sp>
          <p:nvSpPr>
            <p:cNvPr id="333904" name="Text Box 80"/>
            <p:cNvSpPr txBox="1">
              <a:spLocks noChangeArrowheads="1"/>
            </p:cNvSpPr>
            <p:nvPr/>
          </p:nvSpPr>
          <p:spPr bwMode="auto">
            <a:xfrm>
              <a:off x="3873" y="2492"/>
              <a:ext cx="743" cy="233"/>
            </a:xfrm>
            <a:prstGeom prst="rect">
              <a:avLst/>
            </a:prstGeom>
            <a:noFill/>
            <a:ln w="9525">
              <a:noFill/>
              <a:miter lim="800000"/>
              <a:headEnd/>
              <a:tailEnd/>
            </a:ln>
            <a:effectLst/>
          </p:spPr>
          <p:txBody>
            <a:bodyPr>
              <a:spAutoFit/>
            </a:bodyPr>
            <a:lstStyle/>
            <a:p>
              <a:r>
                <a:rPr lang="en-US" b="1">
                  <a:solidFill>
                    <a:srgbClr val="0033CC"/>
                  </a:solidFill>
                </a:rPr>
                <a:t>3   2</a:t>
              </a:r>
            </a:p>
          </p:txBody>
        </p:sp>
        <p:sp>
          <p:nvSpPr>
            <p:cNvPr id="333905" name="Text Box 81"/>
            <p:cNvSpPr txBox="1">
              <a:spLocks noChangeArrowheads="1"/>
            </p:cNvSpPr>
            <p:nvPr/>
          </p:nvSpPr>
          <p:spPr bwMode="auto">
            <a:xfrm>
              <a:off x="3904" y="1968"/>
              <a:ext cx="743" cy="233"/>
            </a:xfrm>
            <a:prstGeom prst="rect">
              <a:avLst/>
            </a:prstGeom>
            <a:noFill/>
            <a:ln w="9525">
              <a:noFill/>
              <a:miter lim="800000"/>
              <a:headEnd/>
              <a:tailEnd/>
            </a:ln>
            <a:effectLst/>
          </p:spPr>
          <p:txBody>
            <a:bodyPr>
              <a:spAutoFit/>
            </a:bodyPr>
            <a:lstStyle/>
            <a:p>
              <a:r>
                <a:rPr lang="en-US" b="1">
                  <a:solidFill>
                    <a:srgbClr val="0033CC"/>
                  </a:solidFill>
                </a:rPr>
                <a:t>6  -1 </a:t>
              </a:r>
            </a:p>
          </p:txBody>
        </p:sp>
        <p:sp>
          <p:nvSpPr>
            <p:cNvPr id="333906" name="Text Box 82"/>
            <p:cNvSpPr txBox="1">
              <a:spLocks noChangeArrowheads="1"/>
            </p:cNvSpPr>
            <p:nvPr/>
          </p:nvSpPr>
          <p:spPr bwMode="auto">
            <a:xfrm>
              <a:off x="3310" y="2485"/>
              <a:ext cx="743" cy="233"/>
            </a:xfrm>
            <a:prstGeom prst="rect">
              <a:avLst/>
            </a:prstGeom>
            <a:noFill/>
            <a:ln w="9525">
              <a:noFill/>
              <a:miter lim="800000"/>
              <a:headEnd/>
              <a:tailEnd/>
            </a:ln>
            <a:effectLst/>
          </p:spPr>
          <p:txBody>
            <a:bodyPr>
              <a:spAutoFit/>
            </a:bodyPr>
            <a:lstStyle/>
            <a:p>
              <a:r>
                <a:rPr lang="en-US" b="1">
                  <a:solidFill>
                    <a:srgbClr val="0033CC"/>
                  </a:solidFill>
                </a:rPr>
                <a:t>4  -2</a:t>
              </a:r>
            </a:p>
          </p:txBody>
        </p:sp>
        <p:sp>
          <p:nvSpPr>
            <p:cNvPr id="333907" name="Text Box 83"/>
            <p:cNvSpPr txBox="1">
              <a:spLocks noChangeArrowheads="1"/>
            </p:cNvSpPr>
            <p:nvPr/>
          </p:nvSpPr>
          <p:spPr bwMode="auto">
            <a:xfrm>
              <a:off x="3333" y="1743"/>
              <a:ext cx="743" cy="233"/>
            </a:xfrm>
            <a:prstGeom prst="rect">
              <a:avLst/>
            </a:prstGeom>
            <a:noFill/>
            <a:ln w="9525">
              <a:noFill/>
              <a:miter lim="800000"/>
              <a:headEnd/>
              <a:tailEnd/>
            </a:ln>
            <a:effectLst/>
          </p:spPr>
          <p:txBody>
            <a:bodyPr>
              <a:spAutoFit/>
            </a:bodyPr>
            <a:lstStyle/>
            <a:p>
              <a:r>
                <a:rPr lang="en-US" b="1">
                  <a:solidFill>
                    <a:srgbClr val="0033CC"/>
                  </a:solidFill>
                </a:rPr>
                <a:t>7  13 </a:t>
              </a:r>
            </a:p>
          </p:txBody>
        </p:sp>
        <p:sp>
          <p:nvSpPr>
            <p:cNvPr id="333908" name="Text Box 84"/>
            <p:cNvSpPr txBox="1">
              <a:spLocks noChangeArrowheads="1"/>
            </p:cNvSpPr>
            <p:nvPr/>
          </p:nvSpPr>
          <p:spPr bwMode="auto">
            <a:xfrm>
              <a:off x="3320" y="1968"/>
              <a:ext cx="744" cy="233"/>
            </a:xfrm>
            <a:prstGeom prst="rect">
              <a:avLst/>
            </a:prstGeom>
            <a:noFill/>
            <a:ln w="9525">
              <a:noFill/>
              <a:miter lim="800000"/>
              <a:headEnd/>
              <a:tailEnd/>
            </a:ln>
            <a:effectLst/>
          </p:spPr>
          <p:txBody>
            <a:bodyPr>
              <a:spAutoFit/>
            </a:bodyPr>
            <a:lstStyle/>
            <a:p>
              <a:r>
                <a:rPr lang="en-US" b="1">
                  <a:solidFill>
                    <a:srgbClr val="0033CC"/>
                  </a:solidFill>
                </a:rPr>
                <a:t>3   4 </a:t>
              </a:r>
            </a:p>
          </p:txBody>
        </p:sp>
        <p:sp>
          <p:nvSpPr>
            <p:cNvPr id="333909" name="Text Box 85"/>
            <p:cNvSpPr txBox="1">
              <a:spLocks noChangeArrowheads="1"/>
            </p:cNvSpPr>
            <p:nvPr/>
          </p:nvSpPr>
          <p:spPr bwMode="auto">
            <a:xfrm>
              <a:off x="3311" y="3269"/>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33910" name="Text Box 86"/>
            <p:cNvSpPr txBox="1">
              <a:spLocks noChangeArrowheads="1"/>
            </p:cNvSpPr>
            <p:nvPr/>
          </p:nvSpPr>
          <p:spPr bwMode="auto">
            <a:xfrm>
              <a:off x="3884" y="2773"/>
              <a:ext cx="743" cy="233"/>
            </a:xfrm>
            <a:prstGeom prst="rect">
              <a:avLst/>
            </a:prstGeom>
            <a:noFill/>
            <a:ln w="9525">
              <a:noFill/>
              <a:miter lim="800000"/>
              <a:headEnd/>
              <a:tailEnd/>
            </a:ln>
            <a:effectLst/>
          </p:spPr>
          <p:txBody>
            <a:bodyPr>
              <a:spAutoFit/>
            </a:bodyPr>
            <a:lstStyle/>
            <a:p>
              <a:r>
                <a:rPr lang="en-US" b="1">
                  <a:solidFill>
                    <a:srgbClr val="0033CC"/>
                  </a:solidFill>
                </a:rPr>
                <a:t>-2   2 </a:t>
              </a:r>
            </a:p>
          </p:txBody>
        </p:sp>
        <p:sp>
          <p:nvSpPr>
            <p:cNvPr id="333911" name="Text Box 87"/>
            <p:cNvSpPr txBox="1">
              <a:spLocks noChangeArrowheads="1"/>
            </p:cNvSpPr>
            <p:nvPr/>
          </p:nvSpPr>
          <p:spPr bwMode="auto">
            <a:xfrm>
              <a:off x="3893" y="3252"/>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33912" name="Text Box 88"/>
            <p:cNvSpPr txBox="1">
              <a:spLocks noChangeArrowheads="1"/>
            </p:cNvSpPr>
            <p:nvPr/>
          </p:nvSpPr>
          <p:spPr bwMode="auto">
            <a:xfrm>
              <a:off x="3873" y="3530"/>
              <a:ext cx="743" cy="233"/>
            </a:xfrm>
            <a:prstGeom prst="rect">
              <a:avLst/>
            </a:prstGeom>
            <a:noFill/>
            <a:ln w="9525">
              <a:noFill/>
              <a:miter lim="800000"/>
              <a:headEnd/>
              <a:tailEnd/>
            </a:ln>
            <a:effectLst/>
          </p:spPr>
          <p:txBody>
            <a:bodyPr>
              <a:spAutoFit/>
            </a:bodyPr>
            <a:lstStyle/>
            <a:p>
              <a:r>
                <a:rPr lang="en-US" b="1">
                  <a:solidFill>
                    <a:srgbClr val="0033CC"/>
                  </a:solidFill>
                </a:rPr>
                <a:t>-4   4</a:t>
              </a:r>
            </a:p>
          </p:txBody>
        </p:sp>
        <p:sp>
          <p:nvSpPr>
            <p:cNvPr id="333913" name="Text Box 89"/>
            <p:cNvSpPr txBox="1">
              <a:spLocks noChangeArrowheads="1"/>
            </p:cNvSpPr>
            <p:nvPr/>
          </p:nvSpPr>
          <p:spPr bwMode="auto">
            <a:xfrm>
              <a:off x="3904" y="3006"/>
              <a:ext cx="743" cy="233"/>
            </a:xfrm>
            <a:prstGeom prst="rect">
              <a:avLst/>
            </a:prstGeom>
            <a:noFill/>
            <a:ln w="9525">
              <a:noFill/>
              <a:miter lim="800000"/>
              <a:headEnd/>
              <a:tailEnd/>
            </a:ln>
            <a:effectLst/>
          </p:spPr>
          <p:txBody>
            <a:bodyPr>
              <a:spAutoFit/>
            </a:bodyPr>
            <a:lstStyle/>
            <a:p>
              <a:r>
                <a:rPr lang="en-US" b="1">
                  <a:solidFill>
                    <a:srgbClr val="0033CC"/>
                  </a:solidFill>
                </a:rPr>
                <a:t>0   4 </a:t>
              </a:r>
            </a:p>
          </p:txBody>
        </p:sp>
        <p:sp>
          <p:nvSpPr>
            <p:cNvPr id="333914" name="Text Box 90"/>
            <p:cNvSpPr txBox="1">
              <a:spLocks noChangeArrowheads="1"/>
            </p:cNvSpPr>
            <p:nvPr/>
          </p:nvSpPr>
          <p:spPr bwMode="auto">
            <a:xfrm>
              <a:off x="3310" y="3523"/>
              <a:ext cx="743" cy="233"/>
            </a:xfrm>
            <a:prstGeom prst="rect">
              <a:avLst/>
            </a:prstGeom>
            <a:noFill/>
            <a:ln w="9525">
              <a:noFill/>
              <a:miter lim="800000"/>
              <a:headEnd/>
              <a:tailEnd/>
            </a:ln>
            <a:effectLst/>
          </p:spPr>
          <p:txBody>
            <a:bodyPr>
              <a:spAutoFit/>
            </a:bodyPr>
            <a:lstStyle/>
            <a:p>
              <a:r>
                <a:rPr lang="en-US" b="1">
                  <a:solidFill>
                    <a:srgbClr val="0033CC"/>
                  </a:solidFill>
                </a:rPr>
                <a:t>0   3</a:t>
              </a:r>
            </a:p>
          </p:txBody>
        </p:sp>
        <p:sp>
          <p:nvSpPr>
            <p:cNvPr id="333915" name="Text Box 91"/>
            <p:cNvSpPr txBox="1">
              <a:spLocks noChangeArrowheads="1"/>
            </p:cNvSpPr>
            <p:nvPr/>
          </p:nvSpPr>
          <p:spPr bwMode="auto">
            <a:xfrm>
              <a:off x="3333" y="2781"/>
              <a:ext cx="743" cy="233"/>
            </a:xfrm>
            <a:prstGeom prst="rect">
              <a:avLst/>
            </a:prstGeom>
            <a:noFill/>
            <a:ln w="9525">
              <a:noFill/>
              <a:miter lim="800000"/>
              <a:headEnd/>
              <a:tailEnd/>
            </a:ln>
            <a:effectLst/>
          </p:spPr>
          <p:txBody>
            <a:bodyPr>
              <a:spAutoFit/>
            </a:bodyPr>
            <a:lstStyle/>
            <a:p>
              <a:r>
                <a:rPr lang="en-US" b="1">
                  <a:solidFill>
                    <a:srgbClr val="0033CC"/>
                  </a:solidFill>
                </a:rPr>
                <a:t>4   6 </a:t>
              </a:r>
            </a:p>
          </p:txBody>
        </p:sp>
        <p:sp>
          <p:nvSpPr>
            <p:cNvPr id="333916" name="Text Box 92"/>
            <p:cNvSpPr txBox="1">
              <a:spLocks noChangeArrowheads="1"/>
            </p:cNvSpPr>
            <p:nvPr/>
          </p:nvSpPr>
          <p:spPr bwMode="auto">
            <a:xfrm>
              <a:off x="3320" y="3006"/>
              <a:ext cx="744"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33917" name="Text Box 93"/>
            <p:cNvSpPr txBox="1">
              <a:spLocks noChangeArrowheads="1"/>
            </p:cNvSpPr>
            <p:nvPr/>
          </p:nvSpPr>
          <p:spPr bwMode="auto">
            <a:xfrm>
              <a:off x="2164" y="3269"/>
              <a:ext cx="743" cy="233"/>
            </a:xfrm>
            <a:prstGeom prst="rect">
              <a:avLst/>
            </a:prstGeom>
            <a:noFill/>
            <a:ln w="9525">
              <a:noFill/>
              <a:miter lim="800000"/>
              <a:headEnd/>
              <a:tailEnd/>
            </a:ln>
            <a:effectLst/>
          </p:spPr>
          <p:txBody>
            <a:bodyPr>
              <a:spAutoFit/>
            </a:bodyPr>
            <a:lstStyle/>
            <a:p>
              <a:r>
                <a:rPr lang="en-US" b="1">
                  <a:solidFill>
                    <a:srgbClr val="0033CC"/>
                  </a:solidFill>
                </a:rPr>
                <a:t>2  -3</a:t>
              </a:r>
            </a:p>
          </p:txBody>
        </p:sp>
        <p:sp>
          <p:nvSpPr>
            <p:cNvPr id="333918" name="Text Box 94"/>
            <p:cNvSpPr txBox="1">
              <a:spLocks noChangeArrowheads="1"/>
            </p:cNvSpPr>
            <p:nvPr/>
          </p:nvSpPr>
          <p:spPr bwMode="auto">
            <a:xfrm>
              <a:off x="2737" y="2773"/>
              <a:ext cx="743" cy="233"/>
            </a:xfrm>
            <a:prstGeom prst="rect">
              <a:avLst/>
            </a:prstGeom>
            <a:noFill/>
            <a:ln w="9525">
              <a:noFill/>
              <a:miter lim="800000"/>
              <a:headEnd/>
              <a:tailEnd/>
            </a:ln>
            <a:effectLst/>
          </p:spPr>
          <p:txBody>
            <a:bodyPr>
              <a:spAutoFit/>
            </a:bodyPr>
            <a:lstStyle/>
            <a:p>
              <a:r>
                <a:rPr lang="en-US" b="1">
                  <a:solidFill>
                    <a:srgbClr val="0033CC"/>
                  </a:solidFill>
                </a:rPr>
                <a:t>-1  </a:t>
              </a:r>
              <a:r>
                <a:rPr lang="en-US" b="1">
                  <a:solidFill>
                    <a:schemeClr val="accent2"/>
                  </a:solidFill>
                </a:rPr>
                <a:t>47</a:t>
              </a:r>
              <a:r>
                <a:rPr lang="en-US" b="1">
                  <a:solidFill>
                    <a:srgbClr val="0033CC"/>
                  </a:solidFill>
                </a:rPr>
                <a:t> </a:t>
              </a:r>
            </a:p>
          </p:txBody>
        </p:sp>
        <p:sp>
          <p:nvSpPr>
            <p:cNvPr id="333919" name="Text Box 95"/>
            <p:cNvSpPr txBox="1">
              <a:spLocks noChangeArrowheads="1"/>
            </p:cNvSpPr>
            <p:nvPr/>
          </p:nvSpPr>
          <p:spPr bwMode="auto">
            <a:xfrm>
              <a:off x="2726" y="3283"/>
              <a:ext cx="743" cy="407"/>
            </a:xfrm>
            <a:prstGeom prst="rect">
              <a:avLst/>
            </a:prstGeom>
            <a:noFill/>
            <a:ln w="9525">
              <a:noFill/>
              <a:miter lim="800000"/>
              <a:headEnd/>
              <a:tailEnd/>
            </a:ln>
            <a:effectLst/>
          </p:spPr>
          <p:txBody>
            <a:bodyPr>
              <a:spAutoFit/>
            </a:bodyPr>
            <a:lstStyle/>
            <a:p>
              <a:r>
                <a:rPr lang="en-US" sz="1800" b="1">
                  <a:solidFill>
                    <a:srgbClr val="0033CC"/>
                  </a:solidFill>
                </a:rPr>
                <a:t>6   4</a:t>
              </a:r>
            </a:p>
            <a:p>
              <a:endParaRPr lang="en-US" sz="1800" b="1">
                <a:solidFill>
                  <a:srgbClr val="0033CC"/>
                </a:solidFill>
              </a:endParaRPr>
            </a:p>
          </p:txBody>
        </p:sp>
        <p:sp>
          <p:nvSpPr>
            <p:cNvPr id="333920" name="Text Box 96"/>
            <p:cNvSpPr txBox="1">
              <a:spLocks noChangeArrowheads="1"/>
            </p:cNvSpPr>
            <p:nvPr/>
          </p:nvSpPr>
          <p:spPr bwMode="auto">
            <a:xfrm>
              <a:off x="2726" y="3530"/>
              <a:ext cx="743" cy="233"/>
            </a:xfrm>
            <a:prstGeom prst="rect">
              <a:avLst/>
            </a:prstGeom>
            <a:noFill/>
            <a:ln w="9525">
              <a:noFill/>
              <a:miter lim="800000"/>
              <a:headEnd/>
              <a:tailEnd/>
            </a:ln>
            <a:effectLst/>
          </p:spPr>
          <p:txBody>
            <a:bodyPr>
              <a:spAutoFit/>
            </a:bodyPr>
            <a:lstStyle/>
            <a:p>
              <a:r>
                <a:rPr lang="en-US" b="1">
                  <a:solidFill>
                    <a:srgbClr val="0033CC"/>
                  </a:solidFill>
                </a:rPr>
                <a:t>5   6</a:t>
              </a:r>
            </a:p>
          </p:txBody>
        </p:sp>
        <p:sp>
          <p:nvSpPr>
            <p:cNvPr id="333921" name="Text Box 97"/>
            <p:cNvSpPr txBox="1">
              <a:spLocks noChangeArrowheads="1"/>
            </p:cNvSpPr>
            <p:nvPr/>
          </p:nvSpPr>
          <p:spPr bwMode="auto">
            <a:xfrm>
              <a:off x="2757" y="3006"/>
              <a:ext cx="743"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33922" name="Text Box 98"/>
            <p:cNvSpPr txBox="1">
              <a:spLocks noChangeArrowheads="1"/>
            </p:cNvSpPr>
            <p:nvPr/>
          </p:nvSpPr>
          <p:spPr bwMode="auto">
            <a:xfrm>
              <a:off x="2195" y="3523"/>
              <a:ext cx="743" cy="233"/>
            </a:xfrm>
            <a:prstGeom prst="rect">
              <a:avLst/>
            </a:prstGeom>
            <a:noFill/>
            <a:ln w="9525">
              <a:noFill/>
              <a:miter lim="800000"/>
              <a:headEnd/>
              <a:tailEnd/>
            </a:ln>
            <a:effectLst/>
          </p:spPr>
          <p:txBody>
            <a:bodyPr>
              <a:spAutoFit/>
            </a:bodyPr>
            <a:lstStyle/>
            <a:p>
              <a:r>
                <a:rPr lang="en-US" b="1">
                  <a:solidFill>
                    <a:srgbClr val="0033CC"/>
                  </a:solidFill>
                </a:rPr>
                <a:t>5  11</a:t>
              </a:r>
            </a:p>
          </p:txBody>
        </p:sp>
        <p:sp>
          <p:nvSpPr>
            <p:cNvPr id="333923" name="Text Box 99"/>
            <p:cNvSpPr txBox="1">
              <a:spLocks noChangeArrowheads="1"/>
            </p:cNvSpPr>
            <p:nvPr/>
          </p:nvSpPr>
          <p:spPr bwMode="auto">
            <a:xfrm>
              <a:off x="2186" y="2781"/>
              <a:ext cx="743" cy="233"/>
            </a:xfrm>
            <a:prstGeom prst="rect">
              <a:avLst/>
            </a:prstGeom>
            <a:noFill/>
            <a:ln w="9525">
              <a:noFill/>
              <a:miter lim="800000"/>
              <a:headEnd/>
              <a:tailEnd/>
            </a:ln>
            <a:effectLst/>
          </p:spPr>
          <p:txBody>
            <a:bodyPr>
              <a:spAutoFit/>
            </a:bodyPr>
            <a:lstStyle/>
            <a:p>
              <a:r>
                <a:rPr lang="en-US" b="1">
                  <a:solidFill>
                    <a:srgbClr val="0033CC"/>
                  </a:solidFill>
                </a:rPr>
                <a:t>-5  9</a:t>
              </a:r>
            </a:p>
          </p:txBody>
        </p:sp>
        <p:sp>
          <p:nvSpPr>
            <p:cNvPr id="333924" name="Text Box 100"/>
            <p:cNvSpPr txBox="1">
              <a:spLocks noChangeArrowheads="1"/>
            </p:cNvSpPr>
            <p:nvPr/>
          </p:nvSpPr>
          <p:spPr bwMode="auto">
            <a:xfrm>
              <a:off x="2173" y="3006"/>
              <a:ext cx="744" cy="233"/>
            </a:xfrm>
            <a:prstGeom prst="rect">
              <a:avLst/>
            </a:prstGeom>
            <a:noFill/>
            <a:ln w="9525">
              <a:noFill/>
              <a:miter lim="800000"/>
              <a:headEnd/>
              <a:tailEnd/>
            </a:ln>
            <a:effectLst/>
          </p:spPr>
          <p:txBody>
            <a:bodyPr>
              <a:spAutoFit/>
            </a:bodyPr>
            <a:lstStyle/>
            <a:p>
              <a:r>
                <a:rPr lang="en-US" b="1">
                  <a:solidFill>
                    <a:srgbClr val="0033CC"/>
                  </a:solidFill>
                </a:rPr>
                <a:t>3   0 </a:t>
              </a:r>
            </a:p>
          </p:txBody>
        </p:sp>
      </p:grpSp>
      <p:grpSp>
        <p:nvGrpSpPr>
          <p:cNvPr id="4" name="Group 128"/>
          <p:cNvGrpSpPr>
            <a:grpSpLocks/>
          </p:cNvGrpSpPr>
          <p:nvPr/>
        </p:nvGrpSpPr>
        <p:grpSpPr bwMode="auto">
          <a:xfrm>
            <a:off x="1829387" y="2439988"/>
            <a:ext cx="1196137" cy="457200"/>
            <a:chOff x="1248" y="1440"/>
            <a:chExt cx="816" cy="288"/>
          </a:xfrm>
        </p:grpSpPr>
        <p:sp>
          <p:nvSpPr>
            <p:cNvPr id="333925" name="Rectangle 101"/>
            <p:cNvSpPr>
              <a:spLocks noChangeArrowheads="1"/>
            </p:cNvSpPr>
            <p:nvPr/>
          </p:nvSpPr>
          <p:spPr bwMode="auto">
            <a:xfrm>
              <a:off x="1872" y="1440"/>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27" name="Line 103"/>
            <p:cNvSpPr>
              <a:spLocks noChangeShapeType="1"/>
            </p:cNvSpPr>
            <p:nvPr/>
          </p:nvSpPr>
          <p:spPr bwMode="auto">
            <a:xfrm>
              <a:off x="1248" y="1584"/>
              <a:ext cx="816" cy="14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5" name="Group 109"/>
          <p:cNvGrpSpPr>
            <a:grpSpLocks/>
          </p:cNvGrpSpPr>
          <p:nvPr/>
        </p:nvGrpSpPr>
        <p:grpSpPr bwMode="auto">
          <a:xfrm>
            <a:off x="1829387" y="3125788"/>
            <a:ext cx="1196137" cy="609600"/>
            <a:chOff x="1248" y="1872"/>
            <a:chExt cx="816" cy="384"/>
          </a:xfrm>
        </p:grpSpPr>
        <p:sp>
          <p:nvSpPr>
            <p:cNvPr id="333930" name="Rectangle 106"/>
            <p:cNvSpPr>
              <a:spLocks noChangeArrowheads="1"/>
            </p:cNvSpPr>
            <p:nvPr/>
          </p:nvSpPr>
          <p:spPr bwMode="auto">
            <a:xfrm>
              <a:off x="1872"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32" name="Line 108"/>
            <p:cNvSpPr>
              <a:spLocks noChangeShapeType="1"/>
            </p:cNvSpPr>
            <p:nvPr/>
          </p:nvSpPr>
          <p:spPr bwMode="auto">
            <a:xfrm>
              <a:off x="1248" y="1872"/>
              <a:ext cx="816"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6" name="Group 114"/>
          <p:cNvGrpSpPr>
            <a:grpSpLocks/>
          </p:cNvGrpSpPr>
          <p:nvPr/>
        </p:nvGrpSpPr>
        <p:grpSpPr bwMode="auto">
          <a:xfrm>
            <a:off x="1266499" y="3125788"/>
            <a:ext cx="985054" cy="609600"/>
            <a:chOff x="864" y="1872"/>
            <a:chExt cx="672" cy="384"/>
          </a:xfrm>
        </p:grpSpPr>
        <p:sp>
          <p:nvSpPr>
            <p:cNvPr id="333935" name="Rectangle 111"/>
            <p:cNvSpPr>
              <a:spLocks noChangeArrowheads="1"/>
            </p:cNvSpPr>
            <p:nvPr/>
          </p:nvSpPr>
          <p:spPr bwMode="auto">
            <a:xfrm>
              <a:off x="1282"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37" name="Line 113"/>
            <p:cNvSpPr>
              <a:spLocks noChangeShapeType="1"/>
            </p:cNvSpPr>
            <p:nvPr/>
          </p:nvSpPr>
          <p:spPr bwMode="auto">
            <a:xfrm>
              <a:off x="864" y="1872"/>
              <a:ext cx="672"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7" name="Group 125"/>
          <p:cNvGrpSpPr>
            <a:grpSpLocks/>
          </p:cNvGrpSpPr>
          <p:nvPr/>
        </p:nvGrpSpPr>
        <p:grpSpPr bwMode="auto">
          <a:xfrm>
            <a:off x="211083" y="3582990"/>
            <a:ext cx="492527" cy="892175"/>
            <a:chOff x="144" y="2160"/>
            <a:chExt cx="336" cy="562"/>
          </a:xfrm>
        </p:grpSpPr>
        <p:sp>
          <p:nvSpPr>
            <p:cNvPr id="333942" name="Rectangle 118"/>
            <p:cNvSpPr>
              <a:spLocks noChangeArrowheads="1"/>
            </p:cNvSpPr>
            <p:nvPr/>
          </p:nvSpPr>
          <p:spPr bwMode="auto">
            <a:xfrm>
              <a:off x="144" y="2489"/>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5" name="Line 121"/>
            <p:cNvSpPr>
              <a:spLocks noChangeShapeType="1"/>
            </p:cNvSpPr>
            <p:nvPr/>
          </p:nvSpPr>
          <p:spPr bwMode="auto">
            <a:xfrm>
              <a:off x="384" y="2160"/>
              <a:ext cx="96" cy="528"/>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8" name="Group 126"/>
          <p:cNvGrpSpPr>
            <a:grpSpLocks/>
          </p:cNvGrpSpPr>
          <p:nvPr/>
        </p:nvGrpSpPr>
        <p:grpSpPr bwMode="auto">
          <a:xfrm>
            <a:off x="211083" y="3963988"/>
            <a:ext cx="281444" cy="1371600"/>
            <a:chOff x="144" y="2400"/>
            <a:chExt cx="192" cy="864"/>
          </a:xfrm>
        </p:grpSpPr>
        <p:sp>
          <p:nvSpPr>
            <p:cNvPr id="333943" name="Rectangle 119"/>
            <p:cNvSpPr>
              <a:spLocks noChangeArrowheads="1"/>
            </p:cNvSpPr>
            <p:nvPr/>
          </p:nvSpPr>
          <p:spPr bwMode="auto">
            <a:xfrm>
              <a:off x="144" y="3024"/>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6" name="Line 122"/>
            <p:cNvSpPr>
              <a:spLocks noChangeShapeType="1"/>
            </p:cNvSpPr>
            <p:nvPr/>
          </p:nvSpPr>
          <p:spPr bwMode="auto">
            <a:xfrm>
              <a:off x="288" y="2400"/>
              <a:ext cx="48" cy="86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9" name="Group 124"/>
          <p:cNvGrpSpPr>
            <a:grpSpLocks/>
          </p:cNvGrpSpPr>
          <p:nvPr/>
        </p:nvGrpSpPr>
        <p:grpSpPr bwMode="auto">
          <a:xfrm>
            <a:off x="914694" y="3887789"/>
            <a:ext cx="562889" cy="1524000"/>
            <a:chOff x="624" y="2352"/>
            <a:chExt cx="384" cy="960"/>
          </a:xfrm>
        </p:grpSpPr>
        <p:sp>
          <p:nvSpPr>
            <p:cNvPr id="333944" name="Rectangle 120"/>
            <p:cNvSpPr>
              <a:spLocks noChangeArrowheads="1"/>
            </p:cNvSpPr>
            <p:nvPr/>
          </p:nvSpPr>
          <p:spPr bwMode="auto">
            <a:xfrm>
              <a:off x="713" y="3010"/>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7" name="Line 123"/>
            <p:cNvSpPr>
              <a:spLocks noChangeShapeType="1"/>
            </p:cNvSpPr>
            <p:nvPr/>
          </p:nvSpPr>
          <p:spPr bwMode="auto">
            <a:xfrm>
              <a:off x="624" y="2352"/>
              <a:ext cx="384" cy="960"/>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10" name="Group 131"/>
          <p:cNvGrpSpPr>
            <a:grpSpLocks/>
          </p:cNvGrpSpPr>
          <p:nvPr/>
        </p:nvGrpSpPr>
        <p:grpSpPr bwMode="auto">
          <a:xfrm>
            <a:off x="914693" y="3201989"/>
            <a:ext cx="2634141" cy="1600200"/>
            <a:chOff x="624" y="1920"/>
            <a:chExt cx="1797" cy="1008"/>
          </a:xfrm>
        </p:grpSpPr>
        <p:sp>
          <p:nvSpPr>
            <p:cNvPr id="333951" name="Rectangle 127"/>
            <p:cNvSpPr>
              <a:spLocks noChangeArrowheads="1"/>
            </p:cNvSpPr>
            <p:nvPr/>
          </p:nvSpPr>
          <p:spPr bwMode="auto">
            <a:xfrm>
              <a:off x="706"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grpSp>
          <p:nvGrpSpPr>
            <p:cNvPr id="11" name="Group 117"/>
            <p:cNvGrpSpPr>
              <a:grpSpLocks/>
            </p:cNvGrpSpPr>
            <p:nvPr/>
          </p:nvGrpSpPr>
          <p:grpSpPr bwMode="auto">
            <a:xfrm>
              <a:off x="624" y="1920"/>
              <a:ext cx="1797" cy="1008"/>
              <a:chOff x="624" y="1920"/>
              <a:chExt cx="1797" cy="1008"/>
            </a:xfrm>
          </p:grpSpPr>
          <p:sp>
            <p:nvSpPr>
              <p:cNvPr id="333939" name="Rectangle 115"/>
              <p:cNvSpPr>
                <a:spLocks noChangeArrowheads="1"/>
              </p:cNvSpPr>
              <p:nvPr/>
            </p:nvSpPr>
            <p:spPr bwMode="auto">
              <a:xfrm>
                <a:off x="1269" y="2517"/>
                <a:ext cx="1152" cy="233"/>
              </a:xfrm>
              <a:prstGeom prst="rect">
                <a:avLst/>
              </a:prstGeom>
              <a:solidFill>
                <a:schemeClr val="accent1">
                  <a:alpha val="50000"/>
                </a:schemeClr>
              </a:solidFill>
              <a:ln w="9525">
                <a:solidFill>
                  <a:schemeClr val="tx1"/>
                </a:solidFill>
                <a:miter lim="800000"/>
                <a:headEnd/>
                <a:tailEnd/>
              </a:ln>
              <a:effectLst/>
            </p:spPr>
            <p:txBody>
              <a:bodyPr anchor="ctr">
                <a:spAutoFit/>
              </a:bodyPr>
              <a:lstStyle/>
              <a:p>
                <a:endParaRPr lang="en-US"/>
              </a:p>
            </p:txBody>
          </p:sp>
          <p:sp>
            <p:nvSpPr>
              <p:cNvPr id="333940" name="Line 116"/>
              <p:cNvSpPr>
                <a:spLocks noChangeShapeType="1"/>
              </p:cNvSpPr>
              <p:nvPr/>
            </p:nvSpPr>
            <p:spPr bwMode="auto">
              <a:xfrm>
                <a:off x="624" y="1920"/>
                <a:ext cx="1104" cy="1008"/>
              </a:xfrm>
              <a:prstGeom prst="line">
                <a:avLst/>
              </a:prstGeom>
              <a:noFill/>
              <a:ln w="38100">
                <a:solidFill>
                  <a:schemeClr val="accent2"/>
                </a:solidFill>
                <a:round/>
                <a:headEnd/>
                <a:tailEnd type="triangle" w="med" len="med"/>
              </a:ln>
              <a:effectLst/>
            </p:spPr>
            <p:txBody>
              <a:bodyPr>
                <a:spAutoFit/>
              </a:bodyPr>
              <a:lstStyle/>
              <a:p>
                <a:endParaRPr lang="en-US"/>
              </a:p>
            </p:txBody>
          </p:sp>
        </p:grpSp>
        <p:sp>
          <p:nvSpPr>
            <p:cNvPr id="333954" name="Line 130"/>
            <p:cNvSpPr>
              <a:spLocks noChangeShapeType="1"/>
            </p:cNvSpPr>
            <p:nvPr/>
          </p:nvSpPr>
          <p:spPr bwMode="auto">
            <a:xfrm>
              <a:off x="624" y="1920"/>
              <a:ext cx="432"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12" name="Group 133"/>
          <p:cNvGrpSpPr>
            <a:grpSpLocks/>
          </p:cNvGrpSpPr>
          <p:nvPr/>
        </p:nvGrpSpPr>
        <p:grpSpPr bwMode="auto">
          <a:xfrm>
            <a:off x="3608934" y="1447800"/>
            <a:ext cx="5488159" cy="3471863"/>
            <a:chOff x="2462" y="912"/>
            <a:chExt cx="3744" cy="2187"/>
          </a:xfrm>
        </p:grpSpPr>
        <p:sp>
          <p:nvSpPr>
            <p:cNvPr id="333956" name="Rectangle 132"/>
            <p:cNvSpPr>
              <a:spLocks noChangeArrowheads="1"/>
            </p:cNvSpPr>
            <p:nvPr/>
          </p:nvSpPr>
          <p:spPr bwMode="auto">
            <a:xfrm>
              <a:off x="2496" y="912"/>
              <a:ext cx="126" cy="233"/>
            </a:xfrm>
            <a:prstGeom prst="rect">
              <a:avLst/>
            </a:prstGeom>
            <a:solidFill>
              <a:schemeClr val="bg1"/>
            </a:solidFill>
            <a:ln w="9525">
              <a:noFill/>
              <a:miter lim="800000"/>
              <a:headEnd/>
              <a:tailEnd/>
            </a:ln>
            <a:effectLst/>
          </p:spPr>
          <p:txBody>
            <a:bodyPr wrap="none" anchor="ctr">
              <a:spAutoFit/>
            </a:bodyPr>
            <a:lstStyle/>
            <a:p>
              <a:endParaRPr lang="en-US"/>
            </a:p>
          </p:txBody>
        </p:sp>
        <p:pic>
          <p:nvPicPr>
            <p:cNvPr id="333830" name="Picture 6"/>
            <p:cNvPicPr>
              <a:picLocks noChangeAspect="1" noChangeArrowheads="1"/>
            </p:cNvPicPr>
            <p:nvPr/>
          </p:nvPicPr>
          <p:blipFill>
            <a:blip r:embed="rId3" cstate="print"/>
            <a:srcRect/>
            <a:stretch>
              <a:fillRect/>
            </a:stretch>
          </p:blipFill>
          <p:spPr bwMode="auto">
            <a:xfrm>
              <a:off x="2462" y="1528"/>
              <a:ext cx="3744" cy="1571"/>
            </a:xfrm>
            <a:prstGeom prst="rect">
              <a:avLst/>
            </a:prstGeom>
            <a:noFill/>
            <a:ln w="9525">
              <a:noFill/>
              <a:miter lim="800000"/>
              <a:headEnd/>
              <a:tailEnd/>
            </a:ln>
            <a:effectLst/>
          </p:spPr>
        </p:pic>
      </p:grpSp>
      <p:sp>
        <p:nvSpPr>
          <p:cNvPr id="333831" name="Text Box 7"/>
          <p:cNvSpPr txBox="1">
            <a:spLocks noChangeArrowheads="1"/>
          </p:cNvSpPr>
          <p:nvPr/>
        </p:nvSpPr>
        <p:spPr bwMode="auto">
          <a:xfrm>
            <a:off x="3661705" y="4876801"/>
            <a:ext cx="5344505" cy="1128713"/>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Magnitudes are partitioned into the uncertainty intervals [32, 48) and [48, 64), with symbols “0” and “1”.</a:t>
            </a:r>
            <a:endParaRPr lang="en-US" altLang="zh-CN" sz="2400" i="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3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33828"/>
                                        </p:tgtEl>
                                        <p:attrNameLst>
                                          <p:attrName>style.visibility</p:attrName>
                                        </p:attrNameLst>
                                      </p:cBhvr>
                                      <p:to>
                                        <p:strVal val="visible"/>
                                      </p:to>
                                    </p:set>
                                    <p:anim calcmode="lin" valueType="num">
                                      <p:cBhvr additive="base">
                                        <p:cTn id="39" dur="500" fill="hold"/>
                                        <p:tgtEl>
                                          <p:spTgt spid="333828"/>
                                        </p:tgtEl>
                                        <p:attrNameLst>
                                          <p:attrName>ppt_x</p:attrName>
                                        </p:attrNameLst>
                                      </p:cBhvr>
                                      <p:tavLst>
                                        <p:tav tm="0">
                                          <p:val>
                                            <p:strVal val="0-#ppt_w/2"/>
                                          </p:val>
                                        </p:tav>
                                        <p:tav tm="100000">
                                          <p:val>
                                            <p:strVal val="#ppt_x"/>
                                          </p:val>
                                        </p:tav>
                                      </p:tavLst>
                                    </p:anim>
                                    <p:anim calcmode="lin" valueType="num">
                                      <p:cBhvr additive="base">
                                        <p:cTn id="40" dur="500" fill="hold"/>
                                        <p:tgtEl>
                                          <p:spTgt spid="33382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3831"/>
                                        </p:tgtEl>
                                        <p:attrNameLst>
                                          <p:attrName>style.visibility</p:attrName>
                                        </p:attrNameLst>
                                      </p:cBhvr>
                                      <p:to>
                                        <p:strVal val="visible"/>
                                      </p:to>
                                    </p:set>
                                    <p:anim calcmode="lin" valueType="num">
                                      <p:cBhvr additive="base">
                                        <p:cTn id="49" dur="500" fill="hold"/>
                                        <p:tgtEl>
                                          <p:spTgt spid="333831"/>
                                        </p:tgtEl>
                                        <p:attrNameLst>
                                          <p:attrName>ppt_x</p:attrName>
                                        </p:attrNameLst>
                                      </p:cBhvr>
                                      <p:tavLst>
                                        <p:tav tm="0">
                                          <p:val>
                                            <p:strVal val="#ppt_x"/>
                                          </p:val>
                                        </p:tav>
                                        <p:tav tm="100000">
                                          <p:val>
                                            <p:strVal val="#ppt_x"/>
                                          </p:val>
                                        </p:tav>
                                      </p:tavLst>
                                    </p:anim>
                                    <p:anim calcmode="lin" valueType="num">
                                      <p:cBhvr additive="base">
                                        <p:cTn id="50" dur="500" fill="hold"/>
                                        <p:tgtEl>
                                          <p:spTgt spid="3338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38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utoUpdateAnimBg="0"/>
      <p:bldP spid="33383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844332" y="2133600"/>
            <a:ext cx="184731" cy="369332"/>
          </a:xfrm>
          <a:prstGeom prst="rect">
            <a:avLst/>
          </a:prstGeom>
          <a:noFill/>
          <a:ln w="9525">
            <a:noFill/>
            <a:miter lim="800000"/>
            <a:headEnd/>
            <a:tailEnd/>
          </a:ln>
          <a:effectLst/>
        </p:spPr>
        <p:txBody>
          <a:bodyPr wrap="none" anchor="ctr">
            <a:spAutoFit/>
          </a:bodyPr>
          <a:lstStyle/>
          <a:p>
            <a:endParaRPr lang="en-US"/>
          </a:p>
        </p:txBody>
      </p:sp>
      <p:sp>
        <p:nvSpPr>
          <p:cNvPr id="318468" name="Rectangle 4"/>
          <p:cNvSpPr>
            <a:spLocks noChangeArrowheads="1"/>
          </p:cNvSpPr>
          <p:nvPr/>
        </p:nvSpPr>
        <p:spPr bwMode="auto">
          <a:xfrm>
            <a:off x="422166" y="1524000"/>
            <a:ext cx="8056336" cy="4419600"/>
          </a:xfrm>
          <a:prstGeom prst="rect">
            <a:avLst/>
          </a:prstGeom>
          <a:noFill/>
          <a:ln w="9525">
            <a:noFill/>
            <a:miter lim="800000"/>
            <a:headEnd/>
            <a:tailEnd/>
          </a:ln>
          <a:effectLst/>
        </p:spPr>
        <p:txBody>
          <a:bodyPr/>
          <a:lstStyle/>
          <a:p>
            <a:pPr marL="342900" indent="-342900" algn="l">
              <a:lnSpc>
                <a:spcPct val="90000"/>
              </a:lnSpc>
              <a:spcBef>
                <a:spcPct val="20000"/>
              </a:spcBef>
              <a:buClr>
                <a:srgbClr val="003366"/>
              </a:buClr>
              <a:buSzTx/>
              <a:buFontTx/>
              <a:buChar char="•"/>
            </a:pPr>
            <a:endParaRPr lang="en-US" sz="2400">
              <a:solidFill>
                <a:schemeClr val="tx1"/>
              </a:solidFill>
            </a:endParaRPr>
          </a:p>
        </p:txBody>
      </p:sp>
      <p:sp>
        <p:nvSpPr>
          <p:cNvPr id="318470" name="Line 6"/>
          <p:cNvSpPr>
            <a:spLocks noChangeShapeType="1"/>
          </p:cNvSpPr>
          <p:nvPr/>
        </p:nvSpPr>
        <p:spPr bwMode="auto">
          <a:xfrm>
            <a:off x="5277076" y="2743200"/>
            <a:ext cx="0" cy="533400"/>
          </a:xfrm>
          <a:prstGeom prst="line">
            <a:avLst/>
          </a:prstGeom>
          <a:noFill/>
          <a:ln w="9525">
            <a:noFill/>
            <a:round/>
            <a:headEnd/>
            <a:tailEnd type="triangle" w="med" len="med"/>
          </a:ln>
          <a:effectLst/>
        </p:spPr>
        <p:txBody>
          <a:bodyPr anchor="ctr">
            <a:spAutoFit/>
          </a:bodyPr>
          <a:lstStyle/>
          <a:p>
            <a:endParaRPr lang="en-US"/>
          </a:p>
        </p:txBody>
      </p:sp>
      <p:sp>
        <p:nvSpPr>
          <p:cNvPr id="318479" name="Rectangle 15"/>
          <p:cNvSpPr>
            <a:spLocks noChangeArrowheads="1"/>
          </p:cNvSpPr>
          <p:nvPr/>
        </p:nvSpPr>
        <p:spPr bwMode="auto">
          <a:xfrm>
            <a:off x="457347" y="1447800"/>
            <a:ext cx="8229307" cy="3276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12-byte header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Number of wavelet scales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Dimensions of the image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Maximum histogram count for the models in the arithmetic coder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Image mean &amp; initial threshold</a:t>
            </a:r>
          </a:p>
          <a:p>
            <a:pPr marL="342900" indent="-342900" algn="l">
              <a:lnSpc>
                <a:spcPct val="100000"/>
              </a:lnSpc>
              <a:spcBef>
                <a:spcPct val="20000"/>
              </a:spcBef>
              <a:buClr>
                <a:srgbClr val="003366"/>
              </a:buClr>
              <a:buSzTx/>
              <a:buFontTx/>
              <a:buChar char="•"/>
            </a:pPr>
            <a:r>
              <a:rPr lang="en-US" sz="2400">
                <a:latin typeface="Arial" charset="0"/>
              </a:rPr>
              <a:t>Applied to standard b/w 8 bpp. test images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512 X 512 “Lena” image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512 X 512 “Barbara” image</a:t>
            </a:r>
            <a:endParaRPr lang="en-US" sz="2200">
              <a:latin typeface="Arial" charset="0"/>
            </a:endParaRPr>
          </a:p>
        </p:txBody>
      </p:sp>
      <p:sp>
        <p:nvSpPr>
          <p:cNvPr id="318480" name="Rectangle 16"/>
          <p:cNvSpPr>
            <a:spLocks noChangeArrowheads="1"/>
          </p:cNvSpPr>
          <p:nvPr/>
        </p:nvSpPr>
        <p:spPr bwMode="auto">
          <a:xfrm>
            <a:off x="351805"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dirty="0">
                <a:solidFill>
                  <a:schemeClr val="tx1"/>
                </a:solidFill>
                <a:latin typeface="Arial" charset="0"/>
              </a:rPr>
              <a:t>Experimental Results</a:t>
            </a:r>
          </a:p>
        </p:txBody>
      </p:sp>
      <p:sp>
        <p:nvSpPr>
          <p:cNvPr id="318481" name="Rectangle 17"/>
          <p:cNvSpPr>
            <a:spLocks noChangeArrowheads="1"/>
          </p:cNvSpPr>
          <p:nvPr/>
        </p:nvSpPr>
        <p:spPr bwMode="auto">
          <a:xfrm>
            <a:off x="454415" y="4800600"/>
            <a:ext cx="8229307" cy="381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Compared with JPEG</a:t>
            </a:r>
          </a:p>
        </p:txBody>
      </p:sp>
      <p:sp>
        <p:nvSpPr>
          <p:cNvPr id="318482" name="Rectangle 18"/>
          <p:cNvSpPr>
            <a:spLocks noChangeArrowheads="1"/>
          </p:cNvSpPr>
          <p:nvPr/>
        </p:nvSpPr>
        <p:spPr bwMode="auto">
          <a:xfrm>
            <a:off x="452950" y="5334000"/>
            <a:ext cx="8229307" cy="381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Compared with other wavelet transform coding</a:t>
            </a:r>
          </a:p>
          <a:p>
            <a:pPr marL="342900" indent="-342900" algn="l">
              <a:lnSpc>
                <a:spcPct val="100000"/>
              </a:lnSpc>
              <a:spcBef>
                <a:spcPct val="20000"/>
              </a:spcBef>
              <a:buClr>
                <a:srgbClr val="003366"/>
              </a:buClr>
              <a:buSzTx/>
              <a:buFontTx/>
              <a:buChar char="•"/>
            </a:pPr>
            <a:endParaRPr lang="en-US" sz="2400">
              <a:latin typeface="Arial" charset="0"/>
            </a:endParaRPr>
          </a:p>
        </p:txBody>
      </p:sp>
      <p:sp>
        <p:nvSpPr>
          <p:cNvPr id="318483" name="Text Box 19"/>
          <p:cNvSpPr txBox="1">
            <a:spLocks noChangeArrowheads="1"/>
          </p:cNvSpPr>
          <p:nvPr/>
        </p:nvSpPr>
        <p:spPr bwMode="auto">
          <a:xfrm>
            <a:off x="0" y="1998664"/>
            <a:ext cx="9144000" cy="264953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For image of “Barbara”:</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JPEG				EZW                         </a:t>
            </a:r>
          </a:p>
          <a:p>
            <a:pPr algn="l">
              <a:lnSpc>
                <a:spcPct val="100000"/>
              </a:lnSpc>
              <a:spcBef>
                <a:spcPct val="0"/>
              </a:spcBef>
              <a:buSzTx/>
              <a:buFontTx/>
              <a:buNone/>
            </a:pPr>
            <a:r>
              <a:rPr lang="en-US" altLang="zh-CN" sz="2400">
                <a:solidFill>
                  <a:schemeClr val="tx1"/>
                </a:solidFill>
              </a:rPr>
              <a:t>Same file size	</a:t>
            </a:r>
            <a:r>
              <a:rPr lang="en-US" altLang="zh-CN" sz="2400">
                <a:solidFill>
                  <a:schemeClr val="folHlink"/>
                </a:solidFill>
              </a:rPr>
              <a:t>PSNR lower</a:t>
            </a:r>
            <a:r>
              <a:rPr lang="en-US" altLang="zh-CN" sz="2400">
                <a:solidFill>
                  <a:schemeClr val="tx1"/>
                </a:solidFill>
              </a:rPr>
              <a:t>			</a:t>
            </a:r>
            <a:r>
              <a:rPr lang="en-US" altLang="zh-CN" sz="2400">
                <a:solidFill>
                  <a:schemeClr val="accent2"/>
                </a:solidFill>
              </a:rPr>
              <a:t>Looks better</a:t>
            </a:r>
          </a:p>
          <a:p>
            <a:pPr algn="l">
              <a:lnSpc>
                <a:spcPct val="100000"/>
              </a:lnSpc>
              <a:spcBef>
                <a:spcPct val="0"/>
              </a:spcBef>
              <a:buSzTx/>
              <a:buFontTx/>
              <a:buNone/>
            </a:pPr>
            <a:r>
              <a:rPr lang="en-US" altLang="zh-CN" sz="2400">
                <a:solidFill>
                  <a:schemeClr val="tx1"/>
                </a:solidFill>
              </a:rPr>
              <a:t>Same PSNR		</a:t>
            </a:r>
            <a:r>
              <a:rPr lang="en-US" altLang="zh-CN" sz="2400">
                <a:solidFill>
                  <a:schemeClr val="accent2"/>
                </a:solidFill>
              </a:rPr>
              <a:t>Looks better</a:t>
            </a:r>
            <a:r>
              <a:rPr lang="en-US" altLang="zh-CN" sz="2400">
                <a:solidFill>
                  <a:schemeClr val="tx1"/>
                </a:solidFill>
              </a:rPr>
              <a:t>		</a:t>
            </a:r>
            <a:r>
              <a:rPr lang="en-US" altLang="zh-CN" sz="2400">
                <a:solidFill>
                  <a:schemeClr val="accent2"/>
                </a:solidFill>
              </a:rPr>
              <a:t>File size smaller</a:t>
            </a:r>
            <a:endParaRPr lang="en-US" altLang="zh-CN" sz="2400">
              <a:solidFill>
                <a:schemeClr val="tx1"/>
              </a:solidFill>
            </a:endParaRPr>
          </a:p>
          <a:p>
            <a:pPr>
              <a:lnSpc>
                <a:spcPct val="100000"/>
              </a:lnSpc>
              <a:spcBef>
                <a:spcPct val="0"/>
              </a:spcBef>
              <a:buSzTx/>
              <a:buFontTx/>
              <a:buNone/>
            </a:pPr>
            <a:endParaRPr lang="en-US" altLang="zh-CN" sz="2400">
              <a:solidFill>
                <a:schemeClr val="tx1"/>
              </a:solidFill>
            </a:endParaRPr>
          </a:p>
          <a:p>
            <a:pPr>
              <a:lnSpc>
                <a:spcPct val="100000"/>
              </a:lnSpc>
              <a:spcBef>
                <a:spcPct val="0"/>
              </a:spcBef>
              <a:buSzTx/>
              <a:buFontTx/>
              <a:buNone/>
            </a:pPr>
            <a:r>
              <a:rPr lang="en-US" altLang="zh-CN" sz="2400">
                <a:solidFill>
                  <a:schemeClr val="tx1"/>
                </a:solidFill>
              </a:rPr>
              <a:t>( </a:t>
            </a:r>
            <a:r>
              <a:rPr lang="en-US" altLang="zh-CN" sz="2400" u="sng">
                <a:solidFill>
                  <a:schemeClr val="tx1"/>
                </a:solidFill>
              </a:rPr>
              <a:t>PSNR</a:t>
            </a:r>
            <a:r>
              <a:rPr lang="en-US" altLang="zh-CN" sz="2400" i="1">
                <a:solidFill>
                  <a:schemeClr val="tx1"/>
                </a:solidFill>
              </a:rPr>
              <a:t>: Peak-Signal-to-Noise-Rate </a:t>
            </a:r>
            <a:r>
              <a:rPr lang="en-US" altLang="zh-CN" sz="2400">
                <a:solidFill>
                  <a:schemeClr val="tx1"/>
                </a:solidFill>
              </a:rPr>
              <a:t>)</a:t>
            </a:r>
          </a:p>
        </p:txBody>
      </p:sp>
      <p:sp>
        <p:nvSpPr>
          <p:cNvPr id="318484" name="Text Box 20"/>
          <p:cNvSpPr txBox="1">
            <a:spLocks noChangeArrowheads="1"/>
          </p:cNvSpPr>
          <p:nvPr/>
        </p:nvSpPr>
        <p:spPr bwMode="auto">
          <a:xfrm>
            <a:off x="1467" y="2532063"/>
            <a:ext cx="9144000" cy="264953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For number of significant coefficients retained at the same low bit rate:</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Other				EZW                         </a:t>
            </a:r>
          </a:p>
          <a:p>
            <a:pPr algn="l">
              <a:lnSpc>
                <a:spcPct val="100000"/>
              </a:lnSpc>
              <a:spcBef>
                <a:spcPct val="0"/>
              </a:spcBef>
              <a:buSzTx/>
              <a:buFontTx/>
              <a:buNone/>
            </a:pPr>
            <a:r>
              <a:rPr lang="en-US" altLang="zh-CN" sz="2400">
                <a:solidFill>
                  <a:schemeClr val="tx1"/>
                </a:solidFill>
              </a:rPr>
              <a:t>Number retained		</a:t>
            </a:r>
            <a:r>
              <a:rPr lang="en-US" altLang="zh-CN" sz="2400">
                <a:solidFill>
                  <a:schemeClr val="folHlink"/>
                </a:solidFill>
              </a:rPr>
              <a:t>Less</a:t>
            </a:r>
            <a:r>
              <a:rPr lang="en-US" altLang="zh-CN" sz="2400">
                <a:solidFill>
                  <a:schemeClr val="tx1"/>
                </a:solidFill>
              </a:rPr>
              <a:t>				</a:t>
            </a:r>
            <a:r>
              <a:rPr lang="en-US" altLang="zh-CN" sz="2400">
                <a:solidFill>
                  <a:schemeClr val="accent2"/>
                </a:solidFill>
              </a:rPr>
              <a:t>More</a:t>
            </a:r>
          </a:p>
          <a:p>
            <a:pPr algn="l">
              <a:lnSpc>
                <a:spcPct val="100000"/>
              </a:lnSpc>
              <a:spcBef>
                <a:spcPct val="0"/>
              </a:spcBef>
              <a:buSzTx/>
              <a:buFontTx/>
              <a:buNone/>
            </a:pPr>
            <a:endParaRPr lang="en-US" altLang="zh-CN" sz="2400">
              <a:solidFill>
                <a:schemeClr val="tx1"/>
              </a:solidFill>
            </a:endParaRPr>
          </a:p>
          <a:p>
            <a:pPr>
              <a:lnSpc>
                <a:spcPct val="100000"/>
              </a:lnSpc>
              <a:spcBef>
                <a:spcPct val="0"/>
              </a:spcBef>
              <a:buSzTx/>
              <a:buFontTx/>
              <a:buNone/>
            </a:pPr>
            <a:r>
              <a:rPr lang="en-US" altLang="zh-CN" sz="2400">
                <a:solidFill>
                  <a:schemeClr val="tx1"/>
                </a:solidFill>
              </a:rPr>
              <a:t>(Reason: </a:t>
            </a:r>
            <a:r>
              <a:rPr lang="en-US" altLang="zh-CN" sz="2400" i="1">
                <a:solidFill>
                  <a:schemeClr val="tx1"/>
                </a:solidFill>
              </a:rPr>
              <a:t>The zerotree coding provides a much better way of encoding the positions of the significant coefficients.</a:t>
            </a:r>
            <a:r>
              <a:rPr lang="en-US" altLang="zh-CN" sz="2400">
                <a:solidFill>
                  <a:schemeClr val="tx1"/>
                </a:solidFill>
              </a:rPr>
              <a:t>)</a:t>
            </a:r>
          </a:p>
        </p:txBody>
      </p:sp>
      <p:sp>
        <p:nvSpPr>
          <p:cNvPr id="11" name="ZoneTexte 10"/>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81"/>
                                        </p:tgtEl>
                                        <p:attrNameLst>
                                          <p:attrName>style.visibility</p:attrName>
                                        </p:attrNameLst>
                                      </p:cBhvr>
                                      <p:to>
                                        <p:strVal val="visible"/>
                                      </p:to>
                                    </p:set>
                                    <p:anim calcmode="lin" valueType="num">
                                      <p:cBhvr additive="base">
                                        <p:cTn id="7" dur="500" fill="hold"/>
                                        <p:tgtEl>
                                          <p:spTgt spid="318481"/>
                                        </p:tgtEl>
                                        <p:attrNameLst>
                                          <p:attrName>ppt_x</p:attrName>
                                        </p:attrNameLst>
                                      </p:cBhvr>
                                      <p:tavLst>
                                        <p:tav tm="0">
                                          <p:val>
                                            <p:strVal val="0-#ppt_w/2"/>
                                          </p:val>
                                        </p:tav>
                                        <p:tav tm="100000">
                                          <p:val>
                                            <p:strVal val="#ppt_x"/>
                                          </p:val>
                                        </p:tav>
                                      </p:tavLst>
                                    </p:anim>
                                    <p:anim calcmode="lin" valueType="num">
                                      <p:cBhvr additive="base">
                                        <p:cTn id="8" dur="500" fill="hold"/>
                                        <p:tgtEl>
                                          <p:spTgt spid="318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8483"/>
                                        </p:tgtEl>
                                        <p:attrNameLst>
                                          <p:attrName>style.visibility</p:attrName>
                                        </p:attrNameLst>
                                      </p:cBhvr>
                                      <p:to>
                                        <p:strVal val="visible"/>
                                      </p:to>
                                    </p:set>
                                    <p:animEffect transition="in" filter="box(in)">
                                      <p:cBhvr>
                                        <p:cTn id="13" dur="500"/>
                                        <p:tgtEl>
                                          <p:spTgt spid="318483"/>
                                        </p:tgtEl>
                                      </p:cBhvr>
                                    </p:animEffect>
                                  </p:childTnLst>
                                  <p:subTnLst>
                                    <p:set>
                                      <p:cBhvr override="childStyle">
                                        <p:cTn dur="1" fill="hold" display="0" masterRel="nextClick" afterEffect="1"/>
                                        <p:tgtEl>
                                          <p:spTgt spid="31848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8482"/>
                                        </p:tgtEl>
                                        <p:attrNameLst>
                                          <p:attrName>style.visibility</p:attrName>
                                        </p:attrNameLst>
                                      </p:cBhvr>
                                      <p:to>
                                        <p:strVal val="visible"/>
                                      </p:to>
                                    </p:set>
                                    <p:anim calcmode="lin" valueType="num">
                                      <p:cBhvr additive="base">
                                        <p:cTn id="18" dur="500" fill="hold"/>
                                        <p:tgtEl>
                                          <p:spTgt spid="318482"/>
                                        </p:tgtEl>
                                        <p:attrNameLst>
                                          <p:attrName>ppt_x</p:attrName>
                                        </p:attrNameLst>
                                      </p:cBhvr>
                                      <p:tavLst>
                                        <p:tav tm="0">
                                          <p:val>
                                            <p:strVal val="#ppt_x"/>
                                          </p:val>
                                        </p:tav>
                                        <p:tav tm="100000">
                                          <p:val>
                                            <p:strVal val="#ppt_x"/>
                                          </p:val>
                                        </p:tav>
                                      </p:tavLst>
                                    </p:anim>
                                    <p:anim calcmode="lin" valueType="num">
                                      <p:cBhvr additive="base">
                                        <p:cTn id="19" dur="500" fill="hold"/>
                                        <p:tgtEl>
                                          <p:spTgt spid="31848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18484"/>
                                        </p:tgtEl>
                                        <p:attrNameLst>
                                          <p:attrName>style.visibility</p:attrName>
                                        </p:attrNameLst>
                                      </p:cBhvr>
                                      <p:to>
                                        <p:strVal val="visible"/>
                                      </p:to>
                                    </p:set>
                                    <p:animEffect transition="in" filter="box(out)">
                                      <p:cBhvr>
                                        <p:cTn id="24" dur="500"/>
                                        <p:tgtEl>
                                          <p:spTgt spid="318484"/>
                                        </p:tgtEl>
                                      </p:cBhvr>
                                    </p:animEffect>
                                  </p:childTnLst>
                                  <p:subTnLst>
                                    <p:set>
                                      <p:cBhvr override="childStyle">
                                        <p:cTn dur="1" fill="hold" display="0" masterRel="nextClick" afterEffect="1"/>
                                        <p:tgtEl>
                                          <p:spTgt spid="3184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1" grpId="0" autoUpdateAnimBg="0"/>
      <p:bldP spid="318482" grpId="0" autoUpdateAnimBg="0"/>
      <p:bldP spid="318483" grpId="0" animBg="1" autoUpdateAnimBg="0"/>
      <p:bldP spid="318484"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22166" y="814374"/>
            <a:ext cx="6628594" cy="685800"/>
          </a:xfrm>
        </p:spPr>
        <p:txBody>
          <a:bodyPr/>
          <a:lstStyle/>
          <a:p>
            <a:pPr>
              <a:lnSpc>
                <a:spcPct val="75000"/>
              </a:lnSpc>
            </a:pPr>
            <a:r>
              <a:rPr lang="en-US" dirty="0">
                <a:solidFill>
                  <a:schemeClr val="tx1"/>
                </a:solidFill>
              </a:rPr>
              <a:t>Conclusion</a:t>
            </a:r>
          </a:p>
        </p:txBody>
      </p:sp>
      <p:sp>
        <p:nvSpPr>
          <p:cNvPr id="320517" name="Rectangle 5"/>
          <p:cNvSpPr>
            <a:spLocks noGrp="1" noChangeArrowheads="1"/>
          </p:cNvSpPr>
          <p:nvPr>
            <p:ph type="body" idx="1"/>
          </p:nvPr>
        </p:nvSpPr>
        <p:spPr>
          <a:xfrm>
            <a:off x="457347" y="1524000"/>
            <a:ext cx="8548863" cy="4724400"/>
          </a:xfrm>
          <a:noFill/>
          <a:ln/>
        </p:spPr>
        <p:txBody>
          <a:bodyPr>
            <a:normAutofit fontScale="85000" lnSpcReduction="10000"/>
          </a:bodyPr>
          <a:lstStyle/>
          <a:p>
            <a:r>
              <a:rPr lang="en-US">
                <a:solidFill>
                  <a:schemeClr val="accent2"/>
                </a:solidFill>
              </a:rPr>
              <a:t>2</a:t>
            </a:r>
            <a:r>
              <a:rPr lang="en-US">
                <a:solidFill>
                  <a:schemeClr val="accent1"/>
                </a:solidFill>
              </a:rPr>
              <a:t> Properties</a:t>
            </a:r>
          </a:p>
          <a:p>
            <a:pPr lvl="1"/>
            <a:r>
              <a:rPr lang="en-US">
                <a:solidFill>
                  <a:srgbClr val="0000CC"/>
                </a:solidFill>
                <a:latin typeface="Bookman Old Style" pitchFamily="18" charset="0"/>
              </a:rPr>
              <a:t>Producing a fully embedded bit stream </a:t>
            </a:r>
          </a:p>
          <a:p>
            <a:pPr lvl="1"/>
            <a:r>
              <a:rPr lang="en-US">
                <a:solidFill>
                  <a:srgbClr val="0000CC"/>
                </a:solidFill>
                <a:latin typeface="Bookman Old Style" pitchFamily="18" charset="0"/>
              </a:rPr>
              <a:t>Providing competitive compression performance </a:t>
            </a:r>
          </a:p>
          <a:p>
            <a:r>
              <a:rPr lang="en-US">
                <a:solidFill>
                  <a:schemeClr val="accent2"/>
                </a:solidFill>
              </a:rPr>
              <a:t>4</a:t>
            </a:r>
            <a:r>
              <a:rPr lang="en-US">
                <a:solidFill>
                  <a:schemeClr val="accent1"/>
                </a:solidFill>
              </a:rPr>
              <a:t> Features</a:t>
            </a:r>
          </a:p>
          <a:p>
            <a:pPr lvl="1"/>
            <a:r>
              <a:rPr lang="en-US">
                <a:solidFill>
                  <a:srgbClr val="0000CC"/>
                </a:solidFill>
                <a:latin typeface="Bookman Old Style" pitchFamily="18" charset="0"/>
              </a:rPr>
              <a:t>Discrete wavelet transform</a:t>
            </a:r>
          </a:p>
          <a:p>
            <a:pPr lvl="1"/>
            <a:r>
              <a:rPr lang="en-US">
                <a:solidFill>
                  <a:srgbClr val="0000CC"/>
                </a:solidFill>
                <a:latin typeface="Bookman Old Style" pitchFamily="18" charset="0"/>
              </a:rPr>
              <a:t>Zerotree coding of wavelet coefficients</a:t>
            </a:r>
          </a:p>
          <a:p>
            <a:pPr lvl="1"/>
            <a:r>
              <a:rPr lang="en-US">
                <a:solidFill>
                  <a:srgbClr val="0000CC"/>
                </a:solidFill>
                <a:latin typeface="Bookman Old Style" pitchFamily="18" charset="0"/>
              </a:rPr>
              <a:t>Successive-approximation quantization (SAQ)</a:t>
            </a:r>
          </a:p>
          <a:p>
            <a:pPr lvl="1"/>
            <a:r>
              <a:rPr lang="en-US">
                <a:solidFill>
                  <a:srgbClr val="0000CC"/>
                </a:solidFill>
                <a:latin typeface="Bookman Old Style" pitchFamily="18" charset="0"/>
              </a:rPr>
              <a:t>Adaptive arithmetic coding</a:t>
            </a:r>
          </a:p>
          <a:p>
            <a:r>
              <a:rPr lang="en-US">
                <a:solidFill>
                  <a:schemeClr val="accent2"/>
                </a:solidFill>
              </a:rPr>
              <a:t>2</a:t>
            </a:r>
            <a:r>
              <a:rPr lang="en-US">
                <a:solidFill>
                  <a:schemeClr val="accent1"/>
                </a:solidFill>
              </a:rPr>
              <a:t> Advantages</a:t>
            </a:r>
          </a:p>
          <a:p>
            <a:pPr lvl="1"/>
            <a:r>
              <a:rPr lang="en-US">
                <a:solidFill>
                  <a:srgbClr val="0000CC"/>
                </a:solidFill>
                <a:latin typeface="Bookman Old Style" pitchFamily="18" charset="0"/>
              </a:rPr>
              <a:t>Precise rate control</a:t>
            </a:r>
          </a:p>
          <a:p>
            <a:pPr lvl="1"/>
            <a:r>
              <a:rPr lang="en-US">
                <a:solidFill>
                  <a:srgbClr val="0000CC"/>
                </a:solidFill>
                <a:latin typeface="Bookman Old Style" pitchFamily="18" charset="0"/>
              </a:rPr>
              <a:t>No training of any kind required</a:t>
            </a:r>
          </a:p>
          <a:p>
            <a:pPr>
              <a:buFontTx/>
              <a:buNone/>
            </a:pPr>
            <a:endParaRPr lang="en-US">
              <a:solidFill>
                <a:srgbClr val="0000CC"/>
              </a:solidFill>
              <a:latin typeface="Bookman Old Style" pitchFamily="18" charset="0"/>
            </a:endParaRP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EZW : </a:t>
            </a:r>
            <a:r>
              <a:rPr lang="en-US" sz="3200" b="1" dirty="0" smtClean="0">
                <a:solidFill>
                  <a:srgbClr val="FF0000"/>
                </a:solidFill>
                <a:latin typeface="Times New Roman" pitchFamily="18" charset="0"/>
                <a:cs typeface="Times New Roman" pitchFamily="18" charset="0"/>
              </a:rPr>
              <a:t>Embedded </a:t>
            </a:r>
            <a:r>
              <a:rPr lang="en-US" sz="3200" b="1" dirty="0" err="1" smtClean="0">
                <a:solidFill>
                  <a:srgbClr val="FF0000"/>
                </a:solidFill>
                <a:latin typeface="Times New Roman" pitchFamily="18" charset="0"/>
                <a:cs typeface="Times New Roman" pitchFamily="18" charset="0"/>
              </a:rPr>
              <a:t>Zerotree</a:t>
            </a:r>
            <a:r>
              <a:rPr lang="en-US" sz="3200" b="1" dirty="0" smtClean="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94658"/>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ALGORITHME DE COMPRESSION SPIHT</a:t>
            </a:r>
          </a:p>
          <a:p>
            <a:pPr algn="ctr"/>
            <a:r>
              <a:rPr lang="fr-FR" sz="3200" b="1" dirty="0" smtClean="0">
                <a:solidFill>
                  <a:srgbClr val="FF0000"/>
                </a:solidFill>
                <a:latin typeface="Times New Roman" pitchFamily="18" charset="0"/>
                <a:cs typeface="Times New Roman" pitchFamily="18" charset="0"/>
              </a:rPr>
              <a:t>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500034" y="1785926"/>
          <a:ext cx="835824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20000" contrast="40000"/>
          </a:blip>
          <a:srcRect/>
          <a:stretch>
            <a:fillRect/>
          </a:stretch>
        </p:blipFill>
        <p:spPr bwMode="auto">
          <a:xfrm>
            <a:off x="2715875" y="2000240"/>
            <a:ext cx="3856389" cy="3848096"/>
          </a:xfrm>
          <a:prstGeom prst="rect">
            <a:avLst/>
          </a:prstGeom>
          <a:noFill/>
          <a:ln w="9525">
            <a:noFill/>
            <a:miter lim="800000"/>
            <a:headEnd/>
            <a:tailEnd/>
          </a:ln>
          <a:effectLst/>
        </p:spPr>
      </p:pic>
      <p:sp>
        <p:nvSpPr>
          <p:cNvPr id="6" name="ZoneTexte 5"/>
          <p:cNvSpPr txBox="1"/>
          <p:nvPr/>
        </p:nvSpPr>
        <p:spPr>
          <a:xfrm>
            <a:off x="2369868" y="5988626"/>
            <a:ext cx="4572032" cy="369332"/>
          </a:xfrm>
          <a:prstGeom prst="rect">
            <a:avLst/>
          </a:prstGeom>
          <a:noFill/>
        </p:spPr>
        <p:txBody>
          <a:bodyPr wrap="square" rtlCol="0">
            <a:spAutoFit/>
          </a:bodyPr>
          <a:lstStyle/>
          <a:p>
            <a:pPr algn="ctr"/>
            <a:r>
              <a:rPr lang="fr-FR" dirty="0" smtClean="0"/>
              <a:t>Structure d’arbre des coefficients d’ondelettes</a:t>
            </a:r>
            <a:endParaRPr lang="fr-FR" dirty="0"/>
          </a:p>
        </p:txBody>
      </p:sp>
      <p:graphicFrame>
        <p:nvGraphicFramePr>
          <p:cNvPr id="8" name="Diagramme 7"/>
          <p:cNvGraphicFramePr/>
          <p:nvPr/>
        </p:nvGraphicFramePr>
        <p:xfrm>
          <a:off x="1071538" y="1428736"/>
          <a:ext cx="757242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0" y="-24"/>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9144000" cy="90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Espace réservé du numéro de diapositive 4"/>
          <p:cNvSpPr>
            <a:spLocks noGrp="1"/>
          </p:cNvSpPr>
          <p:nvPr>
            <p:ph type="sldNum" sz="quarter" idx="12"/>
            <p:custDataLst>
              <p:tags r:id="rId2"/>
            </p:custDataLst>
          </p:nvPr>
        </p:nvSpPr>
        <p:spPr>
          <a:xfrm>
            <a:off x="8572528" y="6286520"/>
            <a:ext cx="504000" cy="504000"/>
          </a:xfrm>
          <a:prstGeom prst="ellipse">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lstStyle/>
          <a:p>
            <a:pPr algn="ctr"/>
            <a:fld id="{B17DA76A-7977-4563-BD33-E228931BE41B}" type="slidenum">
              <a:rPr lang="fr-FR">
                <a:solidFill>
                  <a:schemeClr val="bg1"/>
                </a:solidFill>
                <a:latin typeface="+mj-lt"/>
                <a:cs typeface="Arial" pitchFamily="34" charset="0"/>
              </a:rPr>
              <a:pPr algn="ctr"/>
              <a:t>78</a:t>
            </a:fld>
            <a:endParaRPr lang="fr-FR" dirty="0">
              <a:solidFill>
                <a:schemeClr val="bg1"/>
              </a:solidFill>
              <a:latin typeface="+mj-lt"/>
              <a:cs typeface="Arial" pitchFamily="34" charset="0"/>
            </a:endParaRPr>
          </a:p>
        </p:txBody>
      </p:sp>
      <p:grpSp>
        <p:nvGrpSpPr>
          <p:cNvPr id="2" name="Group 457"/>
          <p:cNvGrpSpPr/>
          <p:nvPr/>
        </p:nvGrpSpPr>
        <p:grpSpPr>
          <a:xfrm>
            <a:off x="2774476" y="3226400"/>
            <a:ext cx="3598224" cy="3601130"/>
            <a:chOff x="2772887" y="2542112"/>
            <a:chExt cx="3598224" cy="3601130"/>
          </a:xfrm>
        </p:grpSpPr>
        <p:sp>
          <p:nvSpPr>
            <p:cNvPr id="10" name="Rectangle 9"/>
            <p:cNvSpPr/>
            <p:nvPr/>
          </p:nvSpPr>
          <p:spPr>
            <a:xfrm>
              <a:off x="2772888" y="2544226"/>
              <a:ext cx="3598223" cy="359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42"/>
            <p:cNvCxnSpPr>
              <a:stCxn id="10" idx="0"/>
              <a:endCxn id="10" idx="2"/>
            </p:cNvCxnSpPr>
            <p:nvPr/>
          </p:nvCxnSpPr>
          <p:spPr>
            <a:xfrm rot="16200000" flipH="1">
              <a:off x="2772888" y="4343337"/>
              <a:ext cx="359822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46"/>
            <p:cNvCxnSpPr>
              <a:stCxn id="10" idx="1"/>
              <a:endCxn id="10" idx="3"/>
            </p:cNvCxnSpPr>
            <p:nvPr/>
          </p:nvCxnSpPr>
          <p:spPr>
            <a:xfrm rot="10800000" flipH="1">
              <a:off x="2772887" y="4343338"/>
              <a:ext cx="359822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a:xfrm rot="5400000">
              <a:off x="2749138" y="3449781"/>
              <a:ext cx="1816925"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59"/>
            <p:cNvCxnSpPr/>
            <p:nvPr/>
          </p:nvCxnSpPr>
          <p:spPr>
            <a:xfrm>
              <a:off x="2778826" y="3440938"/>
              <a:ext cx="179317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61"/>
            <p:cNvCxnSpPr/>
            <p:nvPr/>
          </p:nvCxnSpPr>
          <p:spPr>
            <a:xfrm rot="5400000">
              <a:off x="2756529" y="3003004"/>
              <a:ext cx="89961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63"/>
            <p:cNvCxnSpPr/>
            <p:nvPr/>
          </p:nvCxnSpPr>
          <p:spPr>
            <a:xfrm>
              <a:off x="2778826" y="2980706"/>
              <a:ext cx="87877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2" descr="C:\Documents and Settings\Administrator\Desktop\Girls_3.decompose_dwt.bmp"/>
          <p:cNvPicPr>
            <a:picLocks noChangeAspect="1" noChangeArrowheads="1"/>
          </p:cNvPicPr>
          <p:nvPr/>
        </p:nvPicPr>
        <p:blipFill>
          <a:blip r:embed="rId5"/>
          <a:srcRect/>
          <a:stretch>
            <a:fillRect/>
          </a:stretch>
        </p:blipFill>
        <p:spPr bwMode="auto">
          <a:xfrm>
            <a:off x="2761713" y="3207008"/>
            <a:ext cx="3600000" cy="3600000"/>
          </a:xfrm>
          <a:prstGeom prst="rect">
            <a:avLst/>
          </a:prstGeom>
          <a:noFill/>
        </p:spPr>
      </p:pic>
      <p:grpSp>
        <p:nvGrpSpPr>
          <p:cNvPr id="3" name="Group 464"/>
          <p:cNvGrpSpPr/>
          <p:nvPr/>
        </p:nvGrpSpPr>
        <p:grpSpPr>
          <a:xfrm>
            <a:off x="4571941" y="3210510"/>
            <a:ext cx="922337" cy="922338"/>
            <a:chOff x="4571941" y="2535066"/>
            <a:chExt cx="922337" cy="922338"/>
          </a:xfrm>
        </p:grpSpPr>
        <p:sp>
          <p:nvSpPr>
            <p:cNvPr id="19" name="Rectangle 111"/>
            <p:cNvSpPr>
              <a:spLocks noChangeArrowheads="1"/>
            </p:cNvSpPr>
            <p:nvPr/>
          </p:nvSpPr>
          <p:spPr bwMode="auto">
            <a:xfrm>
              <a:off x="457194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 name="Rectangle 112"/>
            <p:cNvSpPr>
              <a:spLocks noChangeArrowheads="1"/>
            </p:cNvSpPr>
            <p:nvPr/>
          </p:nvSpPr>
          <p:spPr bwMode="auto">
            <a:xfrm>
              <a:off x="468782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 name="Rectangle 113"/>
            <p:cNvSpPr>
              <a:spLocks noChangeArrowheads="1"/>
            </p:cNvSpPr>
            <p:nvPr/>
          </p:nvSpPr>
          <p:spPr bwMode="auto">
            <a:xfrm>
              <a:off x="457194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 name="Rectangle 114"/>
            <p:cNvSpPr>
              <a:spLocks noChangeArrowheads="1"/>
            </p:cNvSpPr>
            <p:nvPr/>
          </p:nvSpPr>
          <p:spPr bwMode="auto">
            <a:xfrm>
              <a:off x="468782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 name="Rectangle 115"/>
            <p:cNvSpPr>
              <a:spLocks noChangeArrowheads="1"/>
            </p:cNvSpPr>
            <p:nvPr/>
          </p:nvSpPr>
          <p:spPr bwMode="auto">
            <a:xfrm>
              <a:off x="480212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 name="Rectangle 116"/>
            <p:cNvSpPr>
              <a:spLocks noChangeArrowheads="1"/>
            </p:cNvSpPr>
            <p:nvPr/>
          </p:nvSpPr>
          <p:spPr bwMode="auto">
            <a:xfrm>
              <a:off x="4918016"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 name="Rectangle 117"/>
            <p:cNvSpPr>
              <a:spLocks noChangeArrowheads="1"/>
            </p:cNvSpPr>
            <p:nvPr/>
          </p:nvSpPr>
          <p:spPr bwMode="auto">
            <a:xfrm>
              <a:off x="480212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 name="Rectangle 118"/>
            <p:cNvSpPr>
              <a:spLocks noChangeArrowheads="1"/>
            </p:cNvSpPr>
            <p:nvPr/>
          </p:nvSpPr>
          <p:spPr bwMode="auto">
            <a:xfrm>
              <a:off x="4918016"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 name="Rectangle 119"/>
            <p:cNvSpPr>
              <a:spLocks noChangeArrowheads="1"/>
            </p:cNvSpPr>
            <p:nvPr/>
          </p:nvSpPr>
          <p:spPr bwMode="auto">
            <a:xfrm>
              <a:off x="457194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 name="Rectangle 120"/>
            <p:cNvSpPr>
              <a:spLocks noChangeArrowheads="1"/>
            </p:cNvSpPr>
            <p:nvPr/>
          </p:nvSpPr>
          <p:spPr bwMode="auto">
            <a:xfrm>
              <a:off x="468782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9" name="Rectangle 121"/>
            <p:cNvSpPr>
              <a:spLocks noChangeArrowheads="1"/>
            </p:cNvSpPr>
            <p:nvPr/>
          </p:nvSpPr>
          <p:spPr bwMode="auto">
            <a:xfrm>
              <a:off x="457194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0" name="Rectangle 122"/>
            <p:cNvSpPr>
              <a:spLocks noChangeArrowheads="1"/>
            </p:cNvSpPr>
            <p:nvPr/>
          </p:nvSpPr>
          <p:spPr bwMode="auto">
            <a:xfrm>
              <a:off x="468782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1" name="Rectangle 123"/>
            <p:cNvSpPr>
              <a:spLocks noChangeArrowheads="1"/>
            </p:cNvSpPr>
            <p:nvPr/>
          </p:nvSpPr>
          <p:spPr bwMode="auto">
            <a:xfrm>
              <a:off x="480212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2" name="Rectangle 124"/>
            <p:cNvSpPr>
              <a:spLocks noChangeArrowheads="1"/>
            </p:cNvSpPr>
            <p:nvPr/>
          </p:nvSpPr>
          <p:spPr bwMode="auto">
            <a:xfrm>
              <a:off x="4918016"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3" name="Rectangle 125"/>
            <p:cNvSpPr>
              <a:spLocks noChangeArrowheads="1"/>
            </p:cNvSpPr>
            <p:nvPr/>
          </p:nvSpPr>
          <p:spPr bwMode="auto">
            <a:xfrm>
              <a:off x="480212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4" name="Rectangle 126"/>
            <p:cNvSpPr>
              <a:spLocks noChangeArrowheads="1"/>
            </p:cNvSpPr>
            <p:nvPr/>
          </p:nvSpPr>
          <p:spPr bwMode="auto">
            <a:xfrm>
              <a:off x="4918016"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5" name="Rectangle 127"/>
            <p:cNvSpPr>
              <a:spLocks noChangeArrowheads="1"/>
            </p:cNvSpPr>
            <p:nvPr/>
          </p:nvSpPr>
          <p:spPr bwMode="auto">
            <a:xfrm>
              <a:off x="4571941"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6" name="Rectangle 128"/>
            <p:cNvSpPr>
              <a:spLocks noChangeArrowheads="1"/>
            </p:cNvSpPr>
            <p:nvPr/>
          </p:nvSpPr>
          <p:spPr bwMode="auto">
            <a:xfrm>
              <a:off x="4687828"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7" name="Rectangle 129"/>
            <p:cNvSpPr>
              <a:spLocks noChangeArrowheads="1"/>
            </p:cNvSpPr>
            <p:nvPr/>
          </p:nvSpPr>
          <p:spPr bwMode="auto">
            <a:xfrm>
              <a:off x="4571941"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8" name="Rectangle 130"/>
            <p:cNvSpPr>
              <a:spLocks noChangeArrowheads="1"/>
            </p:cNvSpPr>
            <p:nvPr/>
          </p:nvSpPr>
          <p:spPr bwMode="auto">
            <a:xfrm>
              <a:off x="4687828"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9" name="Rectangle 131"/>
            <p:cNvSpPr>
              <a:spLocks noChangeArrowheads="1"/>
            </p:cNvSpPr>
            <p:nvPr/>
          </p:nvSpPr>
          <p:spPr bwMode="auto">
            <a:xfrm>
              <a:off x="4802128"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0" name="Rectangle 132"/>
            <p:cNvSpPr>
              <a:spLocks noChangeArrowheads="1"/>
            </p:cNvSpPr>
            <p:nvPr/>
          </p:nvSpPr>
          <p:spPr bwMode="auto">
            <a:xfrm>
              <a:off x="4918016"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1" name="Rectangle 133"/>
            <p:cNvSpPr>
              <a:spLocks noChangeArrowheads="1"/>
            </p:cNvSpPr>
            <p:nvPr/>
          </p:nvSpPr>
          <p:spPr bwMode="auto">
            <a:xfrm>
              <a:off x="4802128"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2" name="Rectangle 134"/>
            <p:cNvSpPr>
              <a:spLocks noChangeArrowheads="1"/>
            </p:cNvSpPr>
            <p:nvPr/>
          </p:nvSpPr>
          <p:spPr bwMode="auto">
            <a:xfrm>
              <a:off x="4918016"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3" name="Rectangle 135"/>
            <p:cNvSpPr>
              <a:spLocks noChangeArrowheads="1"/>
            </p:cNvSpPr>
            <p:nvPr/>
          </p:nvSpPr>
          <p:spPr bwMode="auto">
            <a:xfrm>
              <a:off x="4571941"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4" name="Rectangle 136"/>
            <p:cNvSpPr>
              <a:spLocks noChangeArrowheads="1"/>
            </p:cNvSpPr>
            <p:nvPr/>
          </p:nvSpPr>
          <p:spPr bwMode="auto">
            <a:xfrm>
              <a:off x="4687828"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5" name="Rectangle 137"/>
            <p:cNvSpPr>
              <a:spLocks noChangeArrowheads="1"/>
            </p:cNvSpPr>
            <p:nvPr/>
          </p:nvSpPr>
          <p:spPr bwMode="auto">
            <a:xfrm>
              <a:off x="4571941"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6" name="Rectangle 138"/>
            <p:cNvSpPr>
              <a:spLocks noChangeArrowheads="1"/>
            </p:cNvSpPr>
            <p:nvPr/>
          </p:nvSpPr>
          <p:spPr bwMode="auto">
            <a:xfrm>
              <a:off x="4687828"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7" name="Rectangle 139"/>
            <p:cNvSpPr>
              <a:spLocks noChangeArrowheads="1"/>
            </p:cNvSpPr>
            <p:nvPr/>
          </p:nvSpPr>
          <p:spPr bwMode="auto">
            <a:xfrm>
              <a:off x="4802128"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8" name="Rectangle 140"/>
            <p:cNvSpPr>
              <a:spLocks noChangeArrowheads="1"/>
            </p:cNvSpPr>
            <p:nvPr/>
          </p:nvSpPr>
          <p:spPr bwMode="auto">
            <a:xfrm>
              <a:off x="4918016"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9" name="Rectangle 141"/>
            <p:cNvSpPr>
              <a:spLocks noChangeArrowheads="1"/>
            </p:cNvSpPr>
            <p:nvPr/>
          </p:nvSpPr>
          <p:spPr bwMode="auto">
            <a:xfrm>
              <a:off x="4802128"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0" name="Rectangle 142"/>
            <p:cNvSpPr>
              <a:spLocks noChangeArrowheads="1"/>
            </p:cNvSpPr>
            <p:nvPr/>
          </p:nvSpPr>
          <p:spPr bwMode="auto">
            <a:xfrm>
              <a:off x="4918016"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1" name="Rectangle 143"/>
            <p:cNvSpPr>
              <a:spLocks noChangeArrowheads="1"/>
            </p:cNvSpPr>
            <p:nvPr/>
          </p:nvSpPr>
          <p:spPr bwMode="auto">
            <a:xfrm>
              <a:off x="5033903"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2" name="Rectangle 144"/>
            <p:cNvSpPr>
              <a:spLocks noChangeArrowheads="1"/>
            </p:cNvSpPr>
            <p:nvPr/>
          </p:nvSpPr>
          <p:spPr bwMode="auto">
            <a:xfrm>
              <a:off x="514979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3" name="Rectangle 145"/>
            <p:cNvSpPr>
              <a:spLocks noChangeArrowheads="1"/>
            </p:cNvSpPr>
            <p:nvPr/>
          </p:nvSpPr>
          <p:spPr bwMode="auto">
            <a:xfrm>
              <a:off x="5033903"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4" name="Rectangle 146"/>
            <p:cNvSpPr>
              <a:spLocks noChangeArrowheads="1"/>
            </p:cNvSpPr>
            <p:nvPr/>
          </p:nvSpPr>
          <p:spPr bwMode="auto">
            <a:xfrm>
              <a:off x="514979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5" name="Rectangle 147"/>
            <p:cNvSpPr>
              <a:spLocks noChangeArrowheads="1"/>
            </p:cNvSpPr>
            <p:nvPr/>
          </p:nvSpPr>
          <p:spPr bwMode="auto">
            <a:xfrm>
              <a:off x="526409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6" name="Rectangle 148"/>
            <p:cNvSpPr>
              <a:spLocks noChangeArrowheads="1"/>
            </p:cNvSpPr>
            <p:nvPr/>
          </p:nvSpPr>
          <p:spPr bwMode="auto">
            <a:xfrm>
              <a:off x="537997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7" name="Rectangle 149"/>
            <p:cNvSpPr>
              <a:spLocks noChangeArrowheads="1"/>
            </p:cNvSpPr>
            <p:nvPr/>
          </p:nvSpPr>
          <p:spPr bwMode="auto">
            <a:xfrm>
              <a:off x="526409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8" name="Rectangle 150"/>
            <p:cNvSpPr>
              <a:spLocks noChangeArrowheads="1"/>
            </p:cNvSpPr>
            <p:nvPr/>
          </p:nvSpPr>
          <p:spPr bwMode="auto">
            <a:xfrm>
              <a:off x="537997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9" name="Rectangle 151"/>
            <p:cNvSpPr>
              <a:spLocks noChangeArrowheads="1"/>
            </p:cNvSpPr>
            <p:nvPr/>
          </p:nvSpPr>
          <p:spPr bwMode="auto">
            <a:xfrm>
              <a:off x="5033903"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0" name="Rectangle 152"/>
            <p:cNvSpPr>
              <a:spLocks noChangeArrowheads="1"/>
            </p:cNvSpPr>
            <p:nvPr/>
          </p:nvSpPr>
          <p:spPr bwMode="auto">
            <a:xfrm>
              <a:off x="514979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1" name="Rectangle 153"/>
            <p:cNvSpPr>
              <a:spLocks noChangeArrowheads="1"/>
            </p:cNvSpPr>
            <p:nvPr/>
          </p:nvSpPr>
          <p:spPr bwMode="auto">
            <a:xfrm>
              <a:off x="5033903"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2" name="Rectangle 154"/>
            <p:cNvSpPr>
              <a:spLocks noChangeArrowheads="1"/>
            </p:cNvSpPr>
            <p:nvPr/>
          </p:nvSpPr>
          <p:spPr bwMode="auto">
            <a:xfrm>
              <a:off x="514979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3" name="Rectangle 155"/>
            <p:cNvSpPr>
              <a:spLocks noChangeArrowheads="1"/>
            </p:cNvSpPr>
            <p:nvPr/>
          </p:nvSpPr>
          <p:spPr bwMode="auto">
            <a:xfrm>
              <a:off x="526409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4" name="Rectangle 156"/>
            <p:cNvSpPr>
              <a:spLocks noChangeArrowheads="1"/>
            </p:cNvSpPr>
            <p:nvPr/>
          </p:nvSpPr>
          <p:spPr bwMode="auto">
            <a:xfrm>
              <a:off x="537997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5" name="Rectangle 157"/>
            <p:cNvSpPr>
              <a:spLocks noChangeArrowheads="1"/>
            </p:cNvSpPr>
            <p:nvPr/>
          </p:nvSpPr>
          <p:spPr bwMode="auto">
            <a:xfrm>
              <a:off x="526409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6" name="Rectangle 158"/>
            <p:cNvSpPr>
              <a:spLocks noChangeArrowheads="1"/>
            </p:cNvSpPr>
            <p:nvPr/>
          </p:nvSpPr>
          <p:spPr bwMode="auto">
            <a:xfrm>
              <a:off x="537997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7" name="Rectangle 159"/>
            <p:cNvSpPr>
              <a:spLocks noChangeArrowheads="1"/>
            </p:cNvSpPr>
            <p:nvPr/>
          </p:nvSpPr>
          <p:spPr bwMode="auto">
            <a:xfrm>
              <a:off x="5033903"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8" name="Rectangle 160"/>
            <p:cNvSpPr>
              <a:spLocks noChangeArrowheads="1"/>
            </p:cNvSpPr>
            <p:nvPr/>
          </p:nvSpPr>
          <p:spPr bwMode="auto">
            <a:xfrm>
              <a:off x="5149791"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9" name="Rectangle 161"/>
            <p:cNvSpPr>
              <a:spLocks noChangeArrowheads="1"/>
            </p:cNvSpPr>
            <p:nvPr/>
          </p:nvSpPr>
          <p:spPr bwMode="auto">
            <a:xfrm>
              <a:off x="5033903"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0" name="Rectangle 162"/>
            <p:cNvSpPr>
              <a:spLocks noChangeArrowheads="1"/>
            </p:cNvSpPr>
            <p:nvPr/>
          </p:nvSpPr>
          <p:spPr bwMode="auto">
            <a:xfrm>
              <a:off x="5149791"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1" name="Rectangle 163"/>
            <p:cNvSpPr>
              <a:spLocks noChangeArrowheads="1"/>
            </p:cNvSpPr>
            <p:nvPr/>
          </p:nvSpPr>
          <p:spPr bwMode="auto">
            <a:xfrm>
              <a:off x="5264091"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2" name="Rectangle 164"/>
            <p:cNvSpPr>
              <a:spLocks noChangeArrowheads="1"/>
            </p:cNvSpPr>
            <p:nvPr/>
          </p:nvSpPr>
          <p:spPr bwMode="auto">
            <a:xfrm>
              <a:off x="5379978"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3" name="Rectangle 165"/>
            <p:cNvSpPr>
              <a:spLocks noChangeArrowheads="1"/>
            </p:cNvSpPr>
            <p:nvPr/>
          </p:nvSpPr>
          <p:spPr bwMode="auto">
            <a:xfrm>
              <a:off x="5264091"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4" name="Rectangle 166"/>
            <p:cNvSpPr>
              <a:spLocks noChangeArrowheads="1"/>
            </p:cNvSpPr>
            <p:nvPr/>
          </p:nvSpPr>
          <p:spPr bwMode="auto">
            <a:xfrm>
              <a:off x="5379978"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5" name="Rectangle 167"/>
            <p:cNvSpPr>
              <a:spLocks noChangeArrowheads="1"/>
            </p:cNvSpPr>
            <p:nvPr/>
          </p:nvSpPr>
          <p:spPr bwMode="auto">
            <a:xfrm>
              <a:off x="5033903"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6" name="Rectangle 168"/>
            <p:cNvSpPr>
              <a:spLocks noChangeArrowheads="1"/>
            </p:cNvSpPr>
            <p:nvPr/>
          </p:nvSpPr>
          <p:spPr bwMode="auto">
            <a:xfrm>
              <a:off x="5149791"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7" name="Rectangle 169"/>
            <p:cNvSpPr>
              <a:spLocks noChangeArrowheads="1"/>
            </p:cNvSpPr>
            <p:nvPr/>
          </p:nvSpPr>
          <p:spPr bwMode="auto">
            <a:xfrm>
              <a:off x="5033903"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8" name="Rectangle 170"/>
            <p:cNvSpPr>
              <a:spLocks noChangeArrowheads="1"/>
            </p:cNvSpPr>
            <p:nvPr/>
          </p:nvSpPr>
          <p:spPr bwMode="auto">
            <a:xfrm>
              <a:off x="5149791"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9" name="Rectangle 171"/>
            <p:cNvSpPr>
              <a:spLocks noChangeArrowheads="1"/>
            </p:cNvSpPr>
            <p:nvPr/>
          </p:nvSpPr>
          <p:spPr bwMode="auto">
            <a:xfrm>
              <a:off x="5264091"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0" name="Rectangle 172"/>
            <p:cNvSpPr>
              <a:spLocks noChangeArrowheads="1"/>
            </p:cNvSpPr>
            <p:nvPr/>
          </p:nvSpPr>
          <p:spPr bwMode="auto">
            <a:xfrm>
              <a:off x="5379978"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1" name="Rectangle 173"/>
            <p:cNvSpPr>
              <a:spLocks noChangeArrowheads="1"/>
            </p:cNvSpPr>
            <p:nvPr/>
          </p:nvSpPr>
          <p:spPr bwMode="auto">
            <a:xfrm>
              <a:off x="5264091"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2" name="Rectangle 174"/>
            <p:cNvSpPr>
              <a:spLocks noChangeArrowheads="1"/>
            </p:cNvSpPr>
            <p:nvPr/>
          </p:nvSpPr>
          <p:spPr bwMode="auto">
            <a:xfrm>
              <a:off x="5379978"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5" name="Group 469"/>
          <p:cNvGrpSpPr/>
          <p:nvPr/>
        </p:nvGrpSpPr>
        <p:grpSpPr>
          <a:xfrm>
            <a:off x="3681316" y="3222385"/>
            <a:ext cx="460375" cy="460375"/>
            <a:chOff x="3681316" y="2546941"/>
            <a:chExt cx="460375" cy="460375"/>
          </a:xfrm>
        </p:grpSpPr>
        <p:sp>
          <p:nvSpPr>
            <p:cNvPr id="84" name="Rectangle 111"/>
            <p:cNvSpPr>
              <a:spLocks noChangeArrowheads="1"/>
            </p:cNvSpPr>
            <p:nvPr/>
          </p:nvSpPr>
          <p:spPr bwMode="auto">
            <a:xfrm>
              <a:off x="3681316"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5" name="Rectangle 112"/>
            <p:cNvSpPr>
              <a:spLocks noChangeArrowheads="1"/>
            </p:cNvSpPr>
            <p:nvPr/>
          </p:nvSpPr>
          <p:spPr bwMode="auto">
            <a:xfrm>
              <a:off x="3797203"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6" name="Rectangle 113"/>
            <p:cNvSpPr>
              <a:spLocks noChangeArrowheads="1"/>
            </p:cNvSpPr>
            <p:nvPr/>
          </p:nvSpPr>
          <p:spPr bwMode="auto">
            <a:xfrm>
              <a:off x="3681316"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7" name="Rectangle 114"/>
            <p:cNvSpPr>
              <a:spLocks noChangeArrowheads="1"/>
            </p:cNvSpPr>
            <p:nvPr/>
          </p:nvSpPr>
          <p:spPr bwMode="auto">
            <a:xfrm>
              <a:off x="3797203"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8" name="Rectangle 115"/>
            <p:cNvSpPr>
              <a:spLocks noChangeArrowheads="1"/>
            </p:cNvSpPr>
            <p:nvPr/>
          </p:nvSpPr>
          <p:spPr bwMode="auto">
            <a:xfrm>
              <a:off x="3911503"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9" name="Rectangle 116"/>
            <p:cNvSpPr>
              <a:spLocks noChangeArrowheads="1"/>
            </p:cNvSpPr>
            <p:nvPr/>
          </p:nvSpPr>
          <p:spPr bwMode="auto">
            <a:xfrm>
              <a:off x="4027391"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0" name="Rectangle 117"/>
            <p:cNvSpPr>
              <a:spLocks noChangeArrowheads="1"/>
            </p:cNvSpPr>
            <p:nvPr/>
          </p:nvSpPr>
          <p:spPr bwMode="auto">
            <a:xfrm>
              <a:off x="3911503"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1" name="Rectangle 118"/>
            <p:cNvSpPr>
              <a:spLocks noChangeArrowheads="1"/>
            </p:cNvSpPr>
            <p:nvPr/>
          </p:nvSpPr>
          <p:spPr bwMode="auto">
            <a:xfrm>
              <a:off x="4027391"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2" name="Rectangle 119"/>
            <p:cNvSpPr>
              <a:spLocks noChangeArrowheads="1"/>
            </p:cNvSpPr>
            <p:nvPr/>
          </p:nvSpPr>
          <p:spPr bwMode="auto">
            <a:xfrm>
              <a:off x="3681316"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3" name="Rectangle 120"/>
            <p:cNvSpPr>
              <a:spLocks noChangeArrowheads="1"/>
            </p:cNvSpPr>
            <p:nvPr/>
          </p:nvSpPr>
          <p:spPr bwMode="auto">
            <a:xfrm>
              <a:off x="3797203"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4" name="Rectangle 121"/>
            <p:cNvSpPr>
              <a:spLocks noChangeArrowheads="1"/>
            </p:cNvSpPr>
            <p:nvPr/>
          </p:nvSpPr>
          <p:spPr bwMode="auto">
            <a:xfrm>
              <a:off x="3681316"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5" name="Rectangle 122"/>
            <p:cNvSpPr>
              <a:spLocks noChangeArrowheads="1"/>
            </p:cNvSpPr>
            <p:nvPr/>
          </p:nvSpPr>
          <p:spPr bwMode="auto">
            <a:xfrm>
              <a:off x="3797203"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6" name="Rectangle 123"/>
            <p:cNvSpPr>
              <a:spLocks noChangeArrowheads="1"/>
            </p:cNvSpPr>
            <p:nvPr/>
          </p:nvSpPr>
          <p:spPr bwMode="auto">
            <a:xfrm>
              <a:off x="3911503"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7" name="Rectangle 124"/>
            <p:cNvSpPr>
              <a:spLocks noChangeArrowheads="1"/>
            </p:cNvSpPr>
            <p:nvPr/>
          </p:nvSpPr>
          <p:spPr bwMode="auto">
            <a:xfrm>
              <a:off x="4027391"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8" name="Rectangle 125"/>
            <p:cNvSpPr>
              <a:spLocks noChangeArrowheads="1"/>
            </p:cNvSpPr>
            <p:nvPr/>
          </p:nvSpPr>
          <p:spPr bwMode="auto">
            <a:xfrm>
              <a:off x="3911503"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9" name="Rectangle 126"/>
            <p:cNvSpPr>
              <a:spLocks noChangeArrowheads="1"/>
            </p:cNvSpPr>
            <p:nvPr/>
          </p:nvSpPr>
          <p:spPr bwMode="auto">
            <a:xfrm>
              <a:off x="4027391"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7" name="Group 465"/>
          <p:cNvGrpSpPr/>
          <p:nvPr/>
        </p:nvGrpSpPr>
        <p:grpSpPr>
          <a:xfrm>
            <a:off x="4595691" y="5027385"/>
            <a:ext cx="922337" cy="922338"/>
            <a:chOff x="4595691" y="4351941"/>
            <a:chExt cx="922337" cy="922338"/>
          </a:xfrm>
        </p:grpSpPr>
        <p:sp>
          <p:nvSpPr>
            <p:cNvPr id="101" name="Rectangle 111"/>
            <p:cNvSpPr>
              <a:spLocks noChangeArrowheads="1"/>
            </p:cNvSpPr>
            <p:nvPr/>
          </p:nvSpPr>
          <p:spPr bwMode="auto">
            <a:xfrm>
              <a:off x="459569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2" name="Rectangle 112"/>
            <p:cNvSpPr>
              <a:spLocks noChangeArrowheads="1"/>
            </p:cNvSpPr>
            <p:nvPr/>
          </p:nvSpPr>
          <p:spPr bwMode="auto">
            <a:xfrm>
              <a:off x="471157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3" name="Rectangle 113"/>
            <p:cNvSpPr>
              <a:spLocks noChangeArrowheads="1"/>
            </p:cNvSpPr>
            <p:nvPr/>
          </p:nvSpPr>
          <p:spPr bwMode="auto">
            <a:xfrm>
              <a:off x="459569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4" name="Rectangle 114"/>
            <p:cNvSpPr>
              <a:spLocks noChangeArrowheads="1"/>
            </p:cNvSpPr>
            <p:nvPr/>
          </p:nvSpPr>
          <p:spPr bwMode="auto">
            <a:xfrm>
              <a:off x="471157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5" name="Rectangle 115"/>
            <p:cNvSpPr>
              <a:spLocks noChangeArrowheads="1"/>
            </p:cNvSpPr>
            <p:nvPr/>
          </p:nvSpPr>
          <p:spPr bwMode="auto">
            <a:xfrm>
              <a:off x="482587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6" name="Rectangle 116"/>
            <p:cNvSpPr>
              <a:spLocks noChangeArrowheads="1"/>
            </p:cNvSpPr>
            <p:nvPr/>
          </p:nvSpPr>
          <p:spPr bwMode="auto">
            <a:xfrm>
              <a:off x="4941766"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7" name="Rectangle 117"/>
            <p:cNvSpPr>
              <a:spLocks noChangeArrowheads="1"/>
            </p:cNvSpPr>
            <p:nvPr/>
          </p:nvSpPr>
          <p:spPr bwMode="auto">
            <a:xfrm>
              <a:off x="482587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8" name="Rectangle 118"/>
            <p:cNvSpPr>
              <a:spLocks noChangeArrowheads="1"/>
            </p:cNvSpPr>
            <p:nvPr/>
          </p:nvSpPr>
          <p:spPr bwMode="auto">
            <a:xfrm>
              <a:off x="4941766"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9" name="Rectangle 119"/>
            <p:cNvSpPr>
              <a:spLocks noChangeArrowheads="1"/>
            </p:cNvSpPr>
            <p:nvPr/>
          </p:nvSpPr>
          <p:spPr bwMode="auto">
            <a:xfrm>
              <a:off x="459569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0" name="Rectangle 120"/>
            <p:cNvSpPr>
              <a:spLocks noChangeArrowheads="1"/>
            </p:cNvSpPr>
            <p:nvPr/>
          </p:nvSpPr>
          <p:spPr bwMode="auto">
            <a:xfrm>
              <a:off x="471157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1" name="Rectangle 121"/>
            <p:cNvSpPr>
              <a:spLocks noChangeArrowheads="1"/>
            </p:cNvSpPr>
            <p:nvPr/>
          </p:nvSpPr>
          <p:spPr bwMode="auto">
            <a:xfrm>
              <a:off x="459569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2" name="Rectangle 122"/>
            <p:cNvSpPr>
              <a:spLocks noChangeArrowheads="1"/>
            </p:cNvSpPr>
            <p:nvPr/>
          </p:nvSpPr>
          <p:spPr bwMode="auto">
            <a:xfrm>
              <a:off x="471157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3" name="Rectangle 123"/>
            <p:cNvSpPr>
              <a:spLocks noChangeArrowheads="1"/>
            </p:cNvSpPr>
            <p:nvPr/>
          </p:nvSpPr>
          <p:spPr bwMode="auto">
            <a:xfrm>
              <a:off x="482587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4" name="Rectangle 124"/>
            <p:cNvSpPr>
              <a:spLocks noChangeArrowheads="1"/>
            </p:cNvSpPr>
            <p:nvPr/>
          </p:nvSpPr>
          <p:spPr bwMode="auto">
            <a:xfrm>
              <a:off x="4941766"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5" name="Rectangle 125"/>
            <p:cNvSpPr>
              <a:spLocks noChangeArrowheads="1"/>
            </p:cNvSpPr>
            <p:nvPr/>
          </p:nvSpPr>
          <p:spPr bwMode="auto">
            <a:xfrm>
              <a:off x="482587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6" name="Rectangle 126"/>
            <p:cNvSpPr>
              <a:spLocks noChangeArrowheads="1"/>
            </p:cNvSpPr>
            <p:nvPr/>
          </p:nvSpPr>
          <p:spPr bwMode="auto">
            <a:xfrm>
              <a:off x="4941766"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7" name="Rectangle 127"/>
            <p:cNvSpPr>
              <a:spLocks noChangeArrowheads="1"/>
            </p:cNvSpPr>
            <p:nvPr/>
          </p:nvSpPr>
          <p:spPr bwMode="auto">
            <a:xfrm>
              <a:off x="4595691"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8" name="Rectangle 128"/>
            <p:cNvSpPr>
              <a:spLocks noChangeArrowheads="1"/>
            </p:cNvSpPr>
            <p:nvPr/>
          </p:nvSpPr>
          <p:spPr bwMode="auto">
            <a:xfrm>
              <a:off x="4711578"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9" name="Rectangle 129"/>
            <p:cNvSpPr>
              <a:spLocks noChangeArrowheads="1"/>
            </p:cNvSpPr>
            <p:nvPr/>
          </p:nvSpPr>
          <p:spPr bwMode="auto">
            <a:xfrm>
              <a:off x="4595691"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0" name="Rectangle 130"/>
            <p:cNvSpPr>
              <a:spLocks noChangeArrowheads="1"/>
            </p:cNvSpPr>
            <p:nvPr/>
          </p:nvSpPr>
          <p:spPr bwMode="auto">
            <a:xfrm>
              <a:off x="4711578"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1" name="Rectangle 131"/>
            <p:cNvSpPr>
              <a:spLocks noChangeArrowheads="1"/>
            </p:cNvSpPr>
            <p:nvPr/>
          </p:nvSpPr>
          <p:spPr bwMode="auto">
            <a:xfrm>
              <a:off x="4825878"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2" name="Rectangle 132"/>
            <p:cNvSpPr>
              <a:spLocks noChangeArrowheads="1"/>
            </p:cNvSpPr>
            <p:nvPr/>
          </p:nvSpPr>
          <p:spPr bwMode="auto">
            <a:xfrm>
              <a:off x="4941766"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3" name="Rectangle 133"/>
            <p:cNvSpPr>
              <a:spLocks noChangeArrowheads="1"/>
            </p:cNvSpPr>
            <p:nvPr/>
          </p:nvSpPr>
          <p:spPr bwMode="auto">
            <a:xfrm>
              <a:off x="4825878"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4" name="Rectangle 134"/>
            <p:cNvSpPr>
              <a:spLocks noChangeArrowheads="1"/>
            </p:cNvSpPr>
            <p:nvPr/>
          </p:nvSpPr>
          <p:spPr bwMode="auto">
            <a:xfrm>
              <a:off x="4941766"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5" name="Rectangle 135"/>
            <p:cNvSpPr>
              <a:spLocks noChangeArrowheads="1"/>
            </p:cNvSpPr>
            <p:nvPr/>
          </p:nvSpPr>
          <p:spPr bwMode="auto">
            <a:xfrm>
              <a:off x="4595691"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6" name="Rectangle 136"/>
            <p:cNvSpPr>
              <a:spLocks noChangeArrowheads="1"/>
            </p:cNvSpPr>
            <p:nvPr/>
          </p:nvSpPr>
          <p:spPr bwMode="auto">
            <a:xfrm>
              <a:off x="4711578"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7" name="Rectangle 137"/>
            <p:cNvSpPr>
              <a:spLocks noChangeArrowheads="1"/>
            </p:cNvSpPr>
            <p:nvPr/>
          </p:nvSpPr>
          <p:spPr bwMode="auto">
            <a:xfrm>
              <a:off x="4595691"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8" name="Rectangle 138"/>
            <p:cNvSpPr>
              <a:spLocks noChangeArrowheads="1"/>
            </p:cNvSpPr>
            <p:nvPr/>
          </p:nvSpPr>
          <p:spPr bwMode="auto">
            <a:xfrm>
              <a:off x="4711578"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9" name="Rectangle 139"/>
            <p:cNvSpPr>
              <a:spLocks noChangeArrowheads="1"/>
            </p:cNvSpPr>
            <p:nvPr/>
          </p:nvSpPr>
          <p:spPr bwMode="auto">
            <a:xfrm>
              <a:off x="4825878"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0" name="Rectangle 140"/>
            <p:cNvSpPr>
              <a:spLocks noChangeArrowheads="1"/>
            </p:cNvSpPr>
            <p:nvPr/>
          </p:nvSpPr>
          <p:spPr bwMode="auto">
            <a:xfrm>
              <a:off x="4941766"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1" name="Rectangle 141"/>
            <p:cNvSpPr>
              <a:spLocks noChangeArrowheads="1"/>
            </p:cNvSpPr>
            <p:nvPr/>
          </p:nvSpPr>
          <p:spPr bwMode="auto">
            <a:xfrm>
              <a:off x="4825878"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2" name="Rectangle 142"/>
            <p:cNvSpPr>
              <a:spLocks noChangeArrowheads="1"/>
            </p:cNvSpPr>
            <p:nvPr/>
          </p:nvSpPr>
          <p:spPr bwMode="auto">
            <a:xfrm>
              <a:off x="4941766"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3" name="Rectangle 143"/>
            <p:cNvSpPr>
              <a:spLocks noChangeArrowheads="1"/>
            </p:cNvSpPr>
            <p:nvPr/>
          </p:nvSpPr>
          <p:spPr bwMode="auto">
            <a:xfrm>
              <a:off x="5057653"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4" name="Rectangle 144"/>
            <p:cNvSpPr>
              <a:spLocks noChangeArrowheads="1"/>
            </p:cNvSpPr>
            <p:nvPr/>
          </p:nvSpPr>
          <p:spPr bwMode="auto">
            <a:xfrm>
              <a:off x="517354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5" name="Rectangle 145"/>
            <p:cNvSpPr>
              <a:spLocks noChangeArrowheads="1"/>
            </p:cNvSpPr>
            <p:nvPr/>
          </p:nvSpPr>
          <p:spPr bwMode="auto">
            <a:xfrm>
              <a:off x="5057653"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6" name="Rectangle 146"/>
            <p:cNvSpPr>
              <a:spLocks noChangeArrowheads="1"/>
            </p:cNvSpPr>
            <p:nvPr/>
          </p:nvSpPr>
          <p:spPr bwMode="auto">
            <a:xfrm>
              <a:off x="517354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7" name="Rectangle 147"/>
            <p:cNvSpPr>
              <a:spLocks noChangeArrowheads="1"/>
            </p:cNvSpPr>
            <p:nvPr/>
          </p:nvSpPr>
          <p:spPr bwMode="auto">
            <a:xfrm>
              <a:off x="528784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8" name="Rectangle 148"/>
            <p:cNvSpPr>
              <a:spLocks noChangeArrowheads="1"/>
            </p:cNvSpPr>
            <p:nvPr/>
          </p:nvSpPr>
          <p:spPr bwMode="auto">
            <a:xfrm>
              <a:off x="540372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9" name="Rectangle 149"/>
            <p:cNvSpPr>
              <a:spLocks noChangeArrowheads="1"/>
            </p:cNvSpPr>
            <p:nvPr/>
          </p:nvSpPr>
          <p:spPr bwMode="auto">
            <a:xfrm>
              <a:off x="528784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0" name="Rectangle 150"/>
            <p:cNvSpPr>
              <a:spLocks noChangeArrowheads="1"/>
            </p:cNvSpPr>
            <p:nvPr/>
          </p:nvSpPr>
          <p:spPr bwMode="auto">
            <a:xfrm>
              <a:off x="540372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1" name="Rectangle 151"/>
            <p:cNvSpPr>
              <a:spLocks noChangeArrowheads="1"/>
            </p:cNvSpPr>
            <p:nvPr/>
          </p:nvSpPr>
          <p:spPr bwMode="auto">
            <a:xfrm>
              <a:off x="5057653"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2" name="Rectangle 152"/>
            <p:cNvSpPr>
              <a:spLocks noChangeArrowheads="1"/>
            </p:cNvSpPr>
            <p:nvPr/>
          </p:nvSpPr>
          <p:spPr bwMode="auto">
            <a:xfrm>
              <a:off x="517354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3" name="Rectangle 153"/>
            <p:cNvSpPr>
              <a:spLocks noChangeArrowheads="1"/>
            </p:cNvSpPr>
            <p:nvPr/>
          </p:nvSpPr>
          <p:spPr bwMode="auto">
            <a:xfrm>
              <a:off x="5057653"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4" name="Rectangle 154"/>
            <p:cNvSpPr>
              <a:spLocks noChangeArrowheads="1"/>
            </p:cNvSpPr>
            <p:nvPr/>
          </p:nvSpPr>
          <p:spPr bwMode="auto">
            <a:xfrm>
              <a:off x="517354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5" name="Rectangle 155"/>
            <p:cNvSpPr>
              <a:spLocks noChangeArrowheads="1"/>
            </p:cNvSpPr>
            <p:nvPr/>
          </p:nvSpPr>
          <p:spPr bwMode="auto">
            <a:xfrm>
              <a:off x="528784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6" name="Rectangle 156"/>
            <p:cNvSpPr>
              <a:spLocks noChangeArrowheads="1"/>
            </p:cNvSpPr>
            <p:nvPr/>
          </p:nvSpPr>
          <p:spPr bwMode="auto">
            <a:xfrm>
              <a:off x="540372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7" name="Rectangle 157"/>
            <p:cNvSpPr>
              <a:spLocks noChangeArrowheads="1"/>
            </p:cNvSpPr>
            <p:nvPr/>
          </p:nvSpPr>
          <p:spPr bwMode="auto">
            <a:xfrm>
              <a:off x="528784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8" name="Rectangle 158"/>
            <p:cNvSpPr>
              <a:spLocks noChangeArrowheads="1"/>
            </p:cNvSpPr>
            <p:nvPr/>
          </p:nvSpPr>
          <p:spPr bwMode="auto">
            <a:xfrm>
              <a:off x="540372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9" name="Rectangle 159"/>
            <p:cNvSpPr>
              <a:spLocks noChangeArrowheads="1"/>
            </p:cNvSpPr>
            <p:nvPr/>
          </p:nvSpPr>
          <p:spPr bwMode="auto">
            <a:xfrm>
              <a:off x="5057653"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0" name="Rectangle 160"/>
            <p:cNvSpPr>
              <a:spLocks noChangeArrowheads="1"/>
            </p:cNvSpPr>
            <p:nvPr/>
          </p:nvSpPr>
          <p:spPr bwMode="auto">
            <a:xfrm>
              <a:off x="5173541"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1" name="Rectangle 161"/>
            <p:cNvSpPr>
              <a:spLocks noChangeArrowheads="1"/>
            </p:cNvSpPr>
            <p:nvPr/>
          </p:nvSpPr>
          <p:spPr bwMode="auto">
            <a:xfrm>
              <a:off x="5057653"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2" name="Rectangle 162"/>
            <p:cNvSpPr>
              <a:spLocks noChangeArrowheads="1"/>
            </p:cNvSpPr>
            <p:nvPr/>
          </p:nvSpPr>
          <p:spPr bwMode="auto">
            <a:xfrm>
              <a:off x="5173541"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3" name="Rectangle 163"/>
            <p:cNvSpPr>
              <a:spLocks noChangeArrowheads="1"/>
            </p:cNvSpPr>
            <p:nvPr/>
          </p:nvSpPr>
          <p:spPr bwMode="auto">
            <a:xfrm>
              <a:off x="5287841"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4" name="Rectangle 164"/>
            <p:cNvSpPr>
              <a:spLocks noChangeArrowheads="1"/>
            </p:cNvSpPr>
            <p:nvPr/>
          </p:nvSpPr>
          <p:spPr bwMode="auto">
            <a:xfrm>
              <a:off x="5403728"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5" name="Rectangle 165"/>
            <p:cNvSpPr>
              <a:spLocks noChangeArrowheads="1"/>
            </p:cNvSpPr>
            <p:nvPr/>
          </p:nvSpPr>
          <p:spPr bwMode="auto">
            <a:xfrm>
              <a:off x="5287841"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6" name="Rectangle 166"/>
            <p:cNvSpPr>
              <a:spLocks noChangeArrowheads="1"/>
            </p:cNvSpPr>
            <p:nvPr/>
          </p:nvSpPr>
          <p:spPr bwMode="auto">
            <a:xfrm>
              <a:off x="5403728"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7" name="Rectangle 167"/>
            <p:cNvSpPr>
              <a:spLocks noChangeArrowheads="1"/>
            </p:cNvSpPr>
            <p:nvPr/>
          </p:nvSpPr>
          <p:spPr bwMode="auto">
            <a:xfrm>
              <a:off x="5057653"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8" name="Rectangle 168"/>
            <p:cNvSpPr>
              <a:spLocks noChangeArrowheads="1"/>
            </p:cNvSpPr>
            <p:nvPr/>
          </p:nvSpPr>
          <p:spPr bwMode="auto">
            <a:xfrm>
              <a:off x="5173541"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9" name="Rectangle 169"/>
            <p:cNvSpPr>
              <a:spLocks noChangeArrowheads="1"/>
            </p:cNvSpPr>
            <p:nvPr/>
          </p:nvSpPr>
          <p:spPr bwMode="auto">
            <a:xfrm>
              <a:off x="5057653"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0" name="Rectangle 170"/>
            <p:cNvSpPr>
              <a:spLocks noChangeArrowheads="1"/>
            </p:cNvSpPr>
            <p:nvPr/>
          </p:nvSpPr>
          <p:spPr bwMode="auto">
            <a:xfrm>
              <a:off x="5173541"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1" name="Rectangle 171"/>
            <p:cNvSpPr>
              <a:spLocks noChangeArrowheads="1"/>
            </p:cNvSpPr>
            <p:nvPr/>
          </p:nvSpPr>
          <p:spPr bwMode="auto">
            <a:xfrm>
              <a:off x="5287841"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2" name="Rectangle 172"/>
            <p:cNvSpPr>
              <a:spLocks noChangeArrowheads="1"/>
            </p:cNvSpPr>
            <p:nvPr/>
          </p:nvSpPr>
          <p:spPr bwMode="auto">
            <a:xfrm>
              <a:off x="5403728"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3" name="Rectangle 173"/>
            <p:cNvSpPr>
              <a:spLocks noChangeArrowheads="1"/>
            </p:cNvSpPr>
            <p:nvPr/>
          </p:nvSpPr>
          <p:spPr bwMode="auto">
            <a:xfrm>
              <a:off x="5287841"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4" name="Rectangle 174"/>
            <p:cNvSpPr>
              <a:spLocks noChangeArrowheads="1"/>
            </p:cNvSpPr>
            <p:nvPr/>
          </p:nvSpPr>
          <p:spPr bwMode="auto">
            <a:xfrm>
              <a:off x="5403728"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8" name="Group 466"/>
          <p:cNvGrpSpPr/>
          <p:nvPr/>
        </p:nvGrpSpPr>
        <p:grpSpPr>
          <a:xfrm>
            <a:off x="2755066" y="5039260"/>
            <a:ext cx="922337" cy="922338"/>
            <a:chOff x="2755066" y="4363816"/>
            <a:chExt cx="922337" cy="922338"/>
          </a:xfrm>
        </p:grpSpPr>
        <p:sp>
          <p:nvSpPr>
            <p:cNvPr id="166" name="Rectangle 111"/>
            <p:cNvSpPr>
              <a:spLocks noChangeArrowheads="1"/>
            </p:cNvSpPr>
            <p:nvPr/>
          </p:nvSpPr>
          <p:spPr bwMode="auto">
            <a:xfrm>
              <a:off x="275506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7" name="Rectangle 112"/>
            <p:cNvSpPr>
              <a:spLocks noChangeArrowheads="1"/>
            </p:cNvSpPr>
            <p:nvPr/>
          </p:nvSpPr>
          <p:spPr bwMode="auto">
            <a:xfrm>
              <a:off x="287095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8" name="Rectangle 113"/>
            <p:cNvSpPr>
              <a:spLocks noChangeArrowheads="1"/>
            </p:cNvSpPr>
            <p:nvPr/>
          </p:nvSpPr>
          <p:spPr bwMode="auto">
            <a:xfrm>
              <a:off x="275506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9" name="Rectangle 114"/>
            <p:cNvSpPr>
              <a:spLocks noChangeArrowheads="1"/>
            </p:cNvSpPr>
            <p:nvPr/>
          </p:nvSpPr>
          <p:spPr bwMode="auto">
            <a:xfrm>
              <a:off x="287095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0" name="Rectangle 115"/>
            <p:cNvSpPr>
              <a:spLocks noChangeArrowheads="1"/>
            </p:cNvSpPr>
            <p:nvPr/>
          </p:nvSpPr>
          <p:spPr bwMode="auto">
            <a:xfrm>
              <a:off x="298525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1" name="Rectangle 116"/>
            <p:cNvSpPr>
              <a:spLocks noChangeArrowheads="1"/>
            </p:cNvSpPr>
            <p:nvPr/>
          </p:nvSpPr>
          <p:spPr bwMode="auto">
            <a:xfrm>
              <a:off x="3101141"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2" name="Rectangle 117"/>
            <p:cNvSpPr>
              <a:spLocks noChangeArrowheads="1"/>
            </p:cNvSpPr>
            <p:nvPr/>
          </p:nvSpPr>
          <p:spPr bwMode="auto">
            <a:xfrm>
              <a:off x="298525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3" name="Rectangle 118"/>
            <p:cNvSpPr>
              <a:spLocks noChangeArrowheads="1"/>
            </p:cNvSpPr>
            <p:nvPr/>
          </p:nvSpPr>
          <p:spPr bwMode="auto">
            <a:xfrm>
              <a:off x="3101141"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4" name="Rectangle 119"/>
            <p:cNvSpPr>
              <a:spLocks noChangeArrowheads="1"/>
            </p:cNvSpPr>
            <p:nvPr/>
          </p:nvSpPr>
          <p:spPr bwMode="auto">
            <a:xfrm>
              <a:off x="275506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5" name="Rectangle 120"/>
            <p:cNvSpPr>
              <a:spLocks noChangeArrowheads="1"/>
            </p:cNvSpPr>
            <p:nvPr/>
          </p:nvSpPr>
          <p:spPr bwMode="auto">
            <a:xfrm>
              <a:off x="287095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6" name="Rectangle 121"/>
            <p:cNvSpPr>
              <a:spLocks noChangeArrowheads="1"/>
            </p:cNvSpPr>
            <p:nvPr/>
          </p:nvSpPr>
          <p:spPr bwMode="auto">
            <a:xfrm>
              <a:off x="275506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7" name="Rectangle 122"/>
            <p:cNvSpPr>
              <a:spLocks noChangeArrowheads="1"/>
            </p:cNvSpPr>
            <p:nvPr/>
          </p:nvSpPr>
          <p:spPr bwMode="auto">
            <a:xfrm>
              <a:off x="287095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8" name="Rectangle 123"/>
            <p:cNvSpPr>
              <a:spLocks noChangeArrowheads="1"/>
            </p:cNvSpPr>
            <p:nvPr/>
          </p:nvSpPr>
          <p:spPr bwMode="auto">
            <a:xfrm>
              <a:off x="298525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9" name="Rectangle 124"/>
            <p:cNvSpPr>
              <a:spLocks noChangeArrowheads="1"/>
            </p:cNvSpPr>
            <p:nvPr/>
          </p:nvSpPr>
          <p:spPr bwMode="auto">
            <a:xfrm>
              <a:off x="3101141"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0" name="Rectangle 125"/>
            <p:cNvSpPr>
              <a:spLocks noChangeArrowheads="1"/>
            </p:cNvSpPr>
            <p:nvPr/>
          </p:nvSpPr>
          <p:spPr bwMode="auto">
            <a:xfrm>
              <a:off x="298525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1" name="Rectangle 126"/>
            <p:cNvSpPr>
              <a:spLocks noChangeArrowheads="1"/>
            </p:cNvSpPr>
            <p:nvPr/>
          </p:nvSpPr>
          <p:spPr bwMode="auto">
            <a:xfrm>
              <a:off x="3101141"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2" name="Rectangle 127"/>
            <p:cNvSpPr>
              <a:spLocks noChangeArrowheads="1"/>
            </p:cNvSpPr>
            <p:nvPr/>
          </p:nvSpPr>
          <p:spPr bwMode="auto">
            <a:xfrm>
              <a:off x="2755066"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3" name="Rectangle 128"/>
            <p:cNvSpPr>
              <a:spLocks noChangeArrowheads="1"/>
            </p:cNvSpPr>
            <p:nvPr/>
          </p:nvSpPr>
          <p:spPr bwMode="auto">
            <a:xfrm>
              <a:off x="2870953"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4" name="Rectangle 129"/>
            <p:cNvSpPr>
              <a:spLocks noChangeArrowheads="1"/>
            </p:cNvSpPr>
            <p:nvPr/>
          </p:nvSpPr>
          <p:spPr bwMode="auto">
            <a:xfrm>
              <a:off x="2755066"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5" name="Rectangle 130"/>
            <p:cNvSpPr>
              <a:spLocks noChangeArrowheads="1"/>
            </p:cNvSpPr>
            <p:nvPr/>
          </p:nvSpPr>
          <p:spPr bwMode="auto">
            <a:xfrm>
              <a:off x="2870953"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6" name="Rectangle 131"/>
            <p:cNvSpPr>
              <a:spLocks noChangeArrowheads="1"/>
            </p:cNvSpPr>
            <p:nvPr/>
          </p:nvSpPr>
          <p:spPr bwMode="auto">
            <a:xfrm>
              <a:off x="2985253"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7" name="Rectangle 132"/>
            <p:cNvSpPr>
              <a:spLocks noChangeArrowheads="1"/>
            </p:cNvSpPr>
            <p:nvPr/>
          </p:nvSpPr>
          <p:spPr bwMode="auto">
            <a:xfrm>
              <a:off x="3101141"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8" name="Rectangle 133"/>
            <p:cNvSpPr>
              <a:spLocks noChangeArrowheads="1"/>
            </p:cNvSpPr>
            <p:nvPr/>
          </p:nvSpPr>
          <p:spPr bwMode="auto">
            <a:xfrm>
              <a:off x="2985253"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9" name="Rectangle 134"/>
            <p:cNvSpPr>
              <a:spLocks noChangeArrowheads="1"/>
            </p:cNvSpPr>
            <p:nvPr/>
          </p:nvSpPr>
          <p:spPr bwMode="auto">
            <a:xfrm>
              <a:off x="3101141"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0" name="Rectangle 135"/>
            <p:cNvSpPr>
              <a:spLocks noChangeArrowheads="1"/>
            </p:cNvSpPr>
            <p:nvPr/>
          </p:nvSpPr>
          <p:spPr bwMode="auto">
            <a:xfrm>
              <a:off x="2755066"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1" name="Rectangle 136"/>
            <p:cNvSpPr>
              <a:spLocks noChangeArrowheads="1"/>
            </p:cNvSpPr>
            <p:nvPr/>
          </p:nvSpPr>
          <p:spPr bwMode="auto">
            <a:xfrm>
              <a:off x="2870953"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2" name="Rectangle 137"/>
            <p:cNvSpPr>
              <a:spLocks noChangeArrowheads="1"/>
            </p:cNvSpPr>
            <p:nvPr/>
          </p:nvSpPr>
          <p:spPr bwMode="auto">
            <a:xfrm>
              <a:off x="2755066"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3" name="Rectangle 138"/>
            <p:cNvSpPr>
              <a:spLocks noChangeArrowheads="1"/>
            </p:cNvSpPr>
            <p:nvPr/>
          </p:nvSpPr>
          <p:spPr bwMode="auto">
            <a:xfrm>
              <a:off x="2870953"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4" name="Rectangle 139"/>
            <p:cNvSpPr>
              <a:spLocks noChangeArrowheads="1"/>
            </p:cNvSpPr>
            <p:nvPr/>
          </p:nvSpPr>
          <p:spPr bwMode="auto">
            <a:xfrm>
              <a:off x="2985253"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5" name="Rectangle 140"/>
            <p:cNvSpPr>
              <a:spLocks noChangeArrowheads="1"/>
            </p:cNvSpPr>
            <p:nvPr/>
          </p:nvSpPr>
          <p:spPr bwMode="auto">
            <a:xfrm>
              <a:off x="3101141"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6" name="Rectangle 141"/>
            <p:cNvSpPr>
              <a:spLocks noChangeArrowheads="1"/>
            </p:cNvSpPr>
            <p:nvPr/>
          </p:nvSpPr>
          <p:spPr bwMode="auto">
            <a:xfrm>
              <a:off x="2985253"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7" name="Rectangle 142"/>
            <p:cNvSpPr>
              <a:spLocks noChangeArrowheads="1"/>
            </p:cNvSpPr>
            <p:nvPr/>
          </p:nvSpPr>
          <p:spPr bwMode="auto">
            <a:xfrm>
              <a:off x="3101141"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8" name="Rectangle 143"/>
            <p:cNvSpPr>
              <a:spLocks noChangeArrowheads="1"/>
            </p:cNvSpPr>
            <p:nvPr/>
          </p:nvSpPr>
          <p:spPr bwMode="auto">
            <a:xfrm>
              <a:off x="3217028"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9" name="Rectangle 144"/>
            <p:cNvSpPr>
              <a:spLocks noChangeArrowheads="1"/>
            </p:cNvSpPr>
            <p:nvPr/>
          </p:nvSpPr>
          <p:spPr bwMode="auto">
            <a:xfrm>
              <a:off x="333291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0" name="Rectangle 145"/>
            <p:cNvSpPr>
              <a:spLocks noChangeArrowheads="1"/>
            </p:cNvSpPr>
            <p:nvPr/>
          </p:nvSpPr>
          <p:spPr bwMode="auto">
            <a:xfrm>
              <a:off x="3217028"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1" name="Rectangle 146"/>
            <p:cNvSpPr>
              <a:spLocks noChangeArrowheads="1"/>
            </p:cNvSpPr>
            <p:nvPr/>
          </p:nvSpPr>
          <p:spPr bwMode="auto">
            <a:xfrm>
              <a:off x="333291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2" name="Rectangle 147"/>
            <p:cNvSpPr>
              <a:spLocks noChangeArrowheads="1"/>
            </p:cNvSpPr>
            <p:nvPr/>
          </p:nvSpPr>
          <p:spPr bwMode="auto">
            <a:xfrm>
              <a:off x="344721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3" name="Rectangle 148"/>
            <p:cNvSpPr>
              <a:spLocks noChangeArrowheads="1"/>
            </p:cNvSpPr>
            <p:nvPr/>
          </p:nvSpPr>
          <p:spPr bwMode="auto">
            <a:xfrm>
              <a:off x="356310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4" name="Rectangle 149"/>
            <p:cNvSpPr>
              <a:spLocks noChangeArrowheads="1"/>
            </p:cNvSpPr>
            <p:nvPr/>
          </p:nvSpPr>
          <p:spPr bwMode="auto">
            <a:xfrm>
              <a:off x="344721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5" name="Rectangle 150"/>
            <p:cNvSpPr>
              <a:spLocks noChangeArrowheads="1"/>
            </p:cNvSpPr>
            <p:nvPr/>
          </p:nvSpPr>
          <p:spPr bwMode="auto">
            <a:xfrm>
              <a:off x="356310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6" name="Rectangle 151"/>
            <p:cNvSpPr>
              <a:spLocks noChangeArrowheads="1"/>
            </p:cNvSpPr>
            <p:nvPr/>
          </p:nvSpPr>
          <p:spPr bwMode="auto">
            <a:xfrm>
              <a:off x="3217028"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7" name="Rectangle 152"/>
            <p:cNvSpPr>
              <a:spLocks noChangeArrowheads="1"/>
            </p:cNvSpPr>
            <p:nvPr/>
          </p:nvSpPr>
          <p:spPr bwMode="auto">
            <a:xfrm>
              <a:off x="333291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8" name="Rectangle 153"/>
            <p:cNvSpPr>
              <a:spLocks noChangeArrowheads="1"/>
            </p:cNvSpPr>
            <p:nvPr/>
          </p:nvSpPr>
          <p:spPr bwMode="auto">
            <a:xfrm>
              <a:off x="3217028"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9" name="Rectangle 154"/>
            <p:cNvSpPr>
              <a:spLocks noChangeArrowheads="1"/>
            </p:cNvSpPr>
            <p:nvPr/>
          </p:nvSpPr>
          <p:spPr bwMode="auto">
            <a:xfrm>
              <a:off x="333291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0" name="Rectangle 155"/>
            <p:cNvSpPr>
              <a:spLocks noChangeArrowheads="1"/>
            </p:cNvSpPr>
            <p:nvPr/>
          </p:nvSpPr>
          <p:spPr bwMode="auto">
            <a:xfrm>
              <a:off x="344721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1" name="Rectangle 156"/>
            <p:cNvSpPr>
              <a:spLocks noChangeArrowheads="1"/>
            </p:cNvSpPr>
            <p:nvPr/>
          </p:nvSpPr>
          <p:spPr bwMode="auto">
            <a:xfrm>
              <a:off x="356310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2" name="Rectangle 157"/>
            <p:cNvSpPr>
              <a:spLocks noChangeArrowheads="1"/>
            </p:cNvSpPr>
            <p:nvPr/>
          </p:nvSpPr>
          <p:spPr bwMode="auto">
            <a:xfrm>
              <a:off x="344721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3" name="Rectangle 158"/>
            <p:cNvSpPr>
              <a:spLocks noChangeArrowheads="1"/>
            </p:cNvSpPr>
            <p:nvPr/>
          </p:nvSpPr>
          <p:spPr bwMode="auto">
            <a:xfrm>
              <a:off x="356310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4" name="Rectangle 159"/>
            <p:cNvSpPr>
              <a:spLocks noChangeArrowheads="1"/>
            </p:cNvSpPr>
            <p:nvPr/>
          </p:nvSpPr>
          <p:spPr bwMode="auto">
            <a:xfrm>
              <a:off x="3217028"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5" name="Rectangle 160"/>
            <p:cNvSpPr>
              <a:spLocks noChangeArrowheads="1"/>
            </p:cNvSpPr>
            <p:nvPr/>
          </p:nvSpPr>
          <p:spPr bwMode="auto">
            <a:xfrm>
              <a:off x="3332916"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6" name="Rectangle 161"/>
            <p:cNvSpPr>
              <a:spLocks noChangeArrowheads="1"/>
            </p:cNvSpPr>
            <p:nvPr/>
          </p:nvSpPr>
          <p:spPr bwMode="auto">
            <a:xfrm>
              <a:off x="3217028"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7" name="Rectangle 162"/>
            <p:cNvSpPr>
              <a:spLocks noChangeArrowheads="1"/>
            </p:cNvSpPr>
            <p:nvPr/>
          </p:nvSpPr>
          <p:spPr bwMode="auto">
            <a:xfrm>
              <a:off x="3332916"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8" name="Rectangle 163"/>
            <p:cNvSpPr>
              <a:spLocks noChangeArrowheads="1"/>
            </p:cNvSpPr>
            <p:nvPr/>
          </p:nvSpPr>
          <p:spPr bwMode="auto">
            <a:xfrm>
              <a:off x="3447216"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9" name="Rectangle 164"/>
            <p:cNvSpPr>
              <a:spLocks noChangeArrowheads="1"/>
            </p:cNvSpPr>
            <p:nvPr/>
          </p:nvSpPr>
          <p:spPr bwMode="auto">
            <a:xfrm>
              <a:off x="3563103"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0" name="Rectangle 165"/>
            <p:cNvSpPr>
              <a:spLocks noChangeArrowheads="1"/>
            </p:cNvSpPr>
            <p:nvPr/>
          </p:nvSpPr>
          <p:spPr bwMode="auto">
            <a:xfrm>
              <a:off x="3447216"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1" name="Rectangle 166"/>
            <p:cNvSpPr>
              <a:spLocks noChangeArrowheads="1"/>
            </p:cNvSpPr>
            <p:nvPr/>
          </p:nvSpPr>
          <p:spPr bwMode="auto">
            <a:xfrm>
              <a:off x="3563103"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2" name="Rectangle 167"/>
            <p:cNvSpPr>
              <a:spLocks noChangeArrowheads="1"/>
            </p:cNvSpPr>
            <p:nvPr/>
          </p:nvSpPr>
          <p:spPr bwMode="auto">
            <a:xfrm>
              <a:off x="3217028"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3" name="Rectangle 168"/>
            <p:cNvSpPr>
              <a:spLocks noChangeArrowheads="1"/>
            </p:cNvSpPr>
            <p:nvPr/>
          </p:nvSpPr>
          <p:spPr bwMode="auto">
            <a:xfrm>
              <a:off x="3332916"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4" name="Rectangle 169"/>
            <p:cNvSpPr>
              <a:spLocks noChangeArrowheads="1"/>
            </p:cNvSpPr>
            <p:nvPr/>
          </p:nvSpPr>
          <p:spPr bwMode="auto">
            <a:xfrm>
              <a:off x="3217028"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5" name="Rectangle 170"/>
            <p:cNvSpPr>
              <a:spLocks noChangeArrowheads="1"/>
            </p:cNvSpPr>
            <p:nvPr/>
          </p:nvSpPr>
          <p:spPr bwMode="auto">
            <a:xfrm>
              <a:off x="3332916"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6" name="Rectangle 171"/>
            <p:cNvSpPr>
              <a:spLocks noChangeArrowheads="1"/>
            </p:cNvSpPr>
            <p:nvPr/>
          </p:nvSpPr>
          <p:spPr bwMode="auto">
            <a:xfrm>
              <a:off x="3447216"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7" name="Rectangle 172"/>
            <p:cNvSpPr>
              <a:spLocks noChangeArrowheads="1"/>
            </p:cNvSpPr>
            <p:nvPr/>
          </p:nvSpPr>
          <p:spPr bwMode="auto">
            <a:xfrm>
              <a:off x="3563103"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8" name="Rectangle 173"/>
            <p:cNvSpPr>
              <a:spLocks noChangeArrowheads="1"/>
            </p:cNvSpPr>
            <p:nvPr/>
          </p:nvSpPr>
          <p:spPr bwMode="auto">
            <a:xfrm>
              <a:off x="3447216"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9" name="Rectangle 174"/>
            <p:cNvSpPr>
              <a:spLocks noChangeArrowheads="1"/>
            </p:cNvSpPr>
            <p:nvPr/>
          </p:nvSpPr>
          <p:spPr bwMode="auto">
            <a:xfrm>
              <a:off x="3563103"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9" name="Group 467"/>
          <p:cNvGrpSpPr/>
          <p:nvPr/>
        </p:nvGrpSpPr>
        <p:grpSpPr>
          <a:xfrm>
            <a:off x="3671797" y="4099563"/>
            <a:ext cx="460375" cy="460375"/>
            <a:chOff x="3671797" y="3424119"/>
            <a:chExt cx="460375" cy="460375"/>
          </a:xfrm>
        </p:grpSpPr>
        <p:sp>
          <p:nvSpPr>
            <p:cNvPr id="231" name="Rectangle 30"/>
            <p:cNvSpPr>
              <a:spLocks noChangeArrowheads="1"/>
            </p:cNvSpPr>
            <p:nvPr/>
          </p:nvSpPr>
          <p:spPr bwMode="auto">
            <a:xfrm>
              <a:off x="3671797"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2" name="Rectangle 31"/>
            <p:cNvSpPr>
              <a:spLocks noChangeArrowheads="1"/>
            </p:cNvSpPr>
            <p:nvPr/>
          </p:nvSpPr>
          <p:spPr bwMode="auto">
            <a:xfrm>
              <a:off x="3787684"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3" name="Rectangle 32"/>
            <p:cNvSpPr>
              <a:spLocks noChangeArrowheads="1"/>
            </p:cNvSpPr>
            <p:nvPr/>
          </p:nvSpPr>
          <p:spPr bwMode="auto">
            <a:xfrm>
              <a:off x="3671797"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4" name="Rectangle 33"/>
            <p:cNvSpPr>
              <a:spLocks noChangeArrowheads="1"/>
            </p:cNvSpPr>
            <p:nvPr/>
          </p:nvSpPr>
          <p:spPr bwMode="auto">
            <a:xfrm>
              <a:off x="3787684"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5" name="Rectangle 34"/>
            <p:cNvSpPr>
              <a:spLocks noChangeArrowheads="1"/>
            </p:cNvSpPr>
            <p:nvPr/>
          </p:nvSpPr>
          <p:spPr bwMode="auto">
            <a:xfrm>
              <a:off x="3901984"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6" name="Rectangle 35"/>
            <p:cNvSpPr>
              <a:spLocks noChangeArrowheads="1"/>
            </p:cNvSpPr>
            <p:nvPr/>
          </p:nvSpPr>
          <p:spPr bwMode="auto">
            <a:xfrm>
              <a:off x="4017872"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7" name="Rectangle 36"/>
            <p:cNvSpPr>
              <a:spLocks noChangeArrowheads="1"/>
            </p:cNvSpPr>
            <p:nvPr/>
          </p:nvSpPr>
          <p:spPr bwMode="auto">
            <a:xfrm>
              <a:off x="3901984"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8" name="Rectangle 37"/>
            <p:cNvSpPr>
              <a:spLocks noChangeArrowheads="1"/>
            </p:cNvSpPr>
            <p:nvPr/>
          </p:nvSpPr>
          <p:spPr bwMode="auto">
            <a:xfrm>
              <a:off x="4017872"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9" name="Rectangle 38"/>
            <p:cNvSpPr>
              <a:spLocks noChangeArrowheads="1"/>
            </p:cNvSpPr>
            <p:nvPr/>
          </p:nvSpPr>
          <p:spPr bwMode="auto">
            <a:xfrm>
              <a:off x="3671797"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0" name="Rectangle 39"/>
            <p:cNvSpPr>
              <a:spLocks noChangeArrowheads="1"/>
            </p:cNvSpPr>
            <p:nvPr/>
          </p:nvSpPr>
          <p:spPr bwMode="auto">
            <a:xfrm>
              <a:off x="3787684"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1" name="Rectangle 40"/>
            <p:cNvSpPr>
              <a:spLocks noChangeArrowheads="1"/>
            </p:cNvSpPr>
            <p:nvPr/>
          </p:nvSpPr>
          <p:spPr bwMode="auto">
            <a:xfrm>
              <a:off x="3671797"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2" name="Rectangle 41"/>
            <p:cNvSpPr>
              <a:spLocks noChangeArrowheads="1"/>
            </p:cNvSpPr>
            <p:nvPr/>
          </p:nvSpPr>
          <p:spPr bwMode="auto">
            <a:xfrm>
              <a:off x="3787684"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3" name="Rectangle 42"/>
            <p:cNvSpPr>
              <a:spLocks noChangeArrowheads="1"/>
            </p:cNvSpPr>
            <p:nvPr/>
          </p:nvSpPr>
          <p:spPr bwMode="auto">
            <a:xfrm>
              <a:off x="3901984"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4" name="Rectangle 43"/>
            <p:cNvSpPr>
              <a:spLocks noChangeArrowheads="1"/>
            </p:cNvSpPr>
            <p:nvPr/>
          </p:nvSpPr>
          <p:spPr bwMode="auto">
            <a:xfrm>
              <a:off x="4017872"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5" name="Rectangle 44"/>
            <p:cNvSpPr>
              <a:spLocks noChangeArrowheads="1"/>
            </p:cNvSpPr>
            <p:nvPr/>
          </p:nvSpPr>
          <p:spPr bwMode="auto">
            <a:xfrm>
              <a:off x="3901984"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6" name="Rectangle 45"/>
            <p:cNvSpPr>
              <a:spLocks noChangeArrowheads="1"/>
            </p:cNvSpPr>
            <p:nvPr/>
          </p:nvSpPr>
          <p:spPr bwMode="auto">
            <a:xfrm>
              <a:off x="4017872"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18" name="Group 468"/>
          <p:cNvGrpSpPr/>
          <p:nvPr/>
        </p:nvGrpSpPr>
        <p:grpSpPr>
          <a:xfrm>
            <a:off x="2764966" y="4122910"/>
            <a:ext cx="460375" cy="460375"/>
            <a:chOff x="2764966" y="3447466"/>
            <a:chExt cx="460375" cy="460375"/>
          </a:xfrm>
        </p:grpSpPr>
        <p:sp>
          <p:nvSpPr>
            <p:cNvPr id="248" name="Rectangle 111"/>
            <p:cNvSpPr>
              <a:spLocks noChangeArrowheads="1"/>
            </p:cNvSpPr>
            <p:nvPr/>
          </p:nvSpPr>
          <p:spPr bwMode="auto">
            <a:xfrm>
              <a:off x="2764966"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9" name="Rectangle 112"/>
            <p:cNvSpPr>
              <a:spLocks noChangeArrowheads="1"/>
            </p:cNvSpPr>
            <p:nvPr/>
          </p:nvSpPr>
          <p:spPr bwMode="auto">
            <a:xfrm>
              <a:off x="2880853"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0" name="Rectangle 113"/>
            <p:cNvSpPr>
              <a:spLocks noChangeArrowheads="1"/>
            </p:cNvSpPr>
            <p:nvPr/>
          </p:nvSpPr>
          <p:spPr bwMode="auto">
            <a:xfrm>
              <a:off x="2764966"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1" name="Rectangle 114"/>
            <p:cNvSpPr>
              <a:spLocks noChangeArrowheads="1"/>
            </p:cNvSpPr>
            <p:nvPr/>
          </p:nvSpPr>
          <p:spPr bwMode="auto">
            <a:xfrm>
              <a:off x="2880853"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2" name="Rectangle 115"/>
            <p:cNvSpPr>
              <a:spLocks noChangeArrowheads="1"/>
            </p:cNvSpPr>
            <p:nvPr/>
          </p:nvSpPr>
          <p:spPr bwMode="auto">
            <a:xfrm>
              <a:off x="2995153"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3" name="Rectangle 116"/>
            <p:cNvSpPr>
              <a:spLocks noChangeArrowheads="1"/>
            </p:cNvSpPr>
            <p:nvPr/>
          </p:nvSpPr>
          <p:spPr bwMode="auto">
            <a:xfrm>
              <a:off x="3111041"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4" name="Rectangle 117"/>
            <p:cNvSpPr>
              <a:spLocks noChangeArrowheads="1"/>
            </p:cNvSpPr>
            <p:nvPr/>
          </p:nvSpPr>
          <p:spPr bwMode="auto">
            <a:xfrm>
              <a:off x="2995153"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5" name="Rectangle 118"/>
            <p:cNvSpPr>
              <a:spLocks noChangeArrowheads="1"/>
            </p:cNvSpPr>
            <p:nvPr/>
          </p:nvSpPr>
          <p:spPr bwMode="auto">
            <a:xfrm>
              <a:off x="3111041"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6" name="Rectangle 119"/>
            <p:cNvSpPr>
              <a:spLocks noChangeArrowheads="1"/>
            </p:cNvSpPr>
            <p:nvPr/>
          </p:nvSpPr>
          <p:spPr bwMode="auto">
            <a:xfrm>
              <a:off x="2764966"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7" name="Rectangle 120"/>
            <p:cNvSpPr>
              <a:spLocks noChangeArrowheads="1"/>
            </p:cNvSpPr>
            <p:nvPr/>
          </p:nvSpPr>
          <p:spPr bwMode="auto">
            <a:xfrm>
              <a:off x="2880853"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8" name="Rectangle 121"/>
            <p:cNvSpPr>
              <a:spLocks noChangeArrowheads="1"/>
            </p:cNvSpPr>
            <p:nvPr/>
          </p:nvSpPr>
          <p:spPr bwMode="auto">
            <a:xfrm>
              <a:off x="2764966"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9" name="Rectangle 122"/>
            <p:cNvSpPr>
              <a:spLocks noChangeArrowheads="1"/>
            </p:cNvSpPr>
            <p:nvPr/>
          </p:nvSpPr>
          <p:spPr bwMode="auto">
            <a:xfrm>
              <a:off x="2880853"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0" name="Rectangle 123"/>
            <p:cNvSpPr>
              <a:spLocks noChangeArrowheads="1"/>
            </p:cNvSpPr>
            <p:nvPr/>
          </p:nvSpPr>
          <p:spPr bwMode="auto">
            <a:xfrm>
              <a:off x="2995153"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1" name="Rectangle 124"/>
            <p:cNvSpPr>
              <a:spLocks noChangeArrowheads="1"/>
            </p:cNvSpPr>
            <p:nvPr/>
          </p:nvSpPr>
          <p:spPr bwMode="auto">
            <a:xfrm>
              <a:off x="3111041"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2" name="Rectangle 125"/>
            <p:cNvSpPr>
              <a:spLocks noChangeArrowheads="1"/>
            </p:cNvSpPr>
            <p:nvPr/>
          </p:nvSpPr>
          <p:spPr bwMode="auto">
            <a:xfrm>
              <a:off x="2995153"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3" name="Rectangle 126"/>
            <p:cNvSpPr>
              <a:spLocks noChangeArrowheads="1"/>
            </p:cNvSpPr>
            <p:nvPr/>
          </p:nvSpPr>
          <p:spPr bwMode="auto">
            <a:xfrm>
              <a:off x="3111041"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30" name="Group 472"/>
          <p:cNvGrpSpPr/>
          <p:nvPr/>
        </p:nvGrpSpPr>
        <p:grpSpPr>
          <a:xfrm>
            <a:off x="3192466" y="3208535"/>
            <a:ext cx="230187" cy="230188"/>
            <a:chOff x="3192466" y="2533091"/>
            <a:chExt cx="230187" cy="230188"/>
          </a:xfrm>
        </p:grpSpPr>
        <p:sp>
          <p:nvSpPr>
            <p:cNvPr id="265" name="Rectangle 111"/>
            <p:cNvSpPr>
              <a:spLocks noChangeArrowheads="1"/>
            </p:cNvSpPr>
            <p:nvPr/>
          </p:nvSpPr>
          <p:spPr bwMode="auto">
            <a:xfrm>
              <a:off x="3192466"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6" name="Rectangle 112"/>
            <p:cNvSpPr>
              <a:spLocks noChangeArrowheads="1"/>
            </p:cNvSpPr>
            <p:nvPr/>
          </p:nvSpPr>
          <p:spPr bwMode="auto">
            <a:xfrm>
              <a:off x="3308353"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7" name="Rectangle 113"/>
            <p:cNvSpPr>
              <a:spLocks noChangeArrowheads="1"/>
            </p:cNvSpPr>
            <p:nvPr/>
          </p:nvSpPr>
          <p:spPr bwMode="auto">
            <a:xfrm>
              <a:off x="3192466"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8" name="Rectangle 114"/>
            <p:cNvSpPr>
              <a:spLocks noChangeArrowheads="1"/>
            </p:cNvSpPr>
            <p:nvPr/>
          </p:nvSpPr>
          <p:spPr bwMode="auto">
            <a:xfrm>
              <a:off x="3308353"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47" name="Group 470"/>
          <p:cNvGrpSpPr/>
          <p:nvPr/>
        </p:nvGrpSpPr>
        <p:grpSpPr>
          <a:xfrm>
            <a:off x="3216216" y="3647910"/>
            <a:ext cx="230187" cy="230188"/>
            <a:chOff x="3216216" y="2972466"/>
            <a:chExt cx="230187" cy="230188"/>
          </a:xfrm>
        </p:grpSpPr>
        <p:sp>
          <p:nvSpPr>
            <p:cNvPr id="270" name="Rectangle 111"/>
            <p:cNvSpPr>
              <a:spLocks noChangeArrowheads="1"/>
            </p:cNvSpPr>
            <p:nvPr/>
          </p:nvSpPr>
          <p:spPr bwMode="auto">
            <a:xfrm>
              <a:off x="3216216" y="2972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1" name="Rectangle 112"/>
            <p:cNvSpPr>
              <a:spLocks noChangeArrowheads="1"/>
            </p:cNvSpPr>
            <p:nvPr/>
          </p:nvSpPr>
          <p:spPr bwMode="auto">
            <a:xfrm>
              <a:off x="3332103" y="2972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2" name="Rectangle 113"/>
            <p:cNvSpPr>
              <a:spLocks noChangeArrowheads="1"/>
            </p:cNvSpPr>
            <p:nvPr/>
          </p:nvSpPr>
          <p:spPr bwMode="auto">
            <a:xfrm>
              <a:off x="3216216" y="3086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3" name="Rectangle 114"/>
            <p:cNvSpPr>
              <a:spLocks noChangeArrowheads="1"/>
            </p:cNvSpPr>
            <p:nvPr/>
          </p:nvSpPr>
          <p:spPr bwMode="auto">
            <a:xfrm>
              <a:off x="3332103" y="3086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64" name="Group 471"/>
          <p:cNvGrpSpPr/>
          <p:nvPr/>
        </p:nvGrpSpPr>
        <p:grpSpPr>
          <a:xfrm>
            <a:off x="2753091" y="3659785"/>
            <a:ext cx="230187" cy="230188"/>
            <a:chOff x="2753091" y="2984341"/>
            <a:chExt cx="230187" cy="230188"/>
          </a:xfrm>
        </p:grpSpPr>
        <p:sp>
          <p:nvSpPr>
            <p:cNvPr id="275" name="Rectangle 111"/>
            <p:cNvSpPr>
              <a:spLocks noChangeArrowheads="1"/>
            </p:cNvSpPr>
            <p:nvPr/>
          </p:nvSpPr>
          <p:spPr bwMode="auto">
            <a:xfrm>
              <a:off x="2753091" y="29843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6" name="Rectangle 112"/>
            <p:cNvSpPr>
              <a:spLocks noChangeArrowheads="1"/>
            </p:cNvSpPr>
            <p:nvPr/>
          </p:nvSpPr>
          <p:spPr bwMode="auto">
            <a:xfrm>
              <a:off x="2868978" y="29843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7" name="Rectangle 113"/>
            <p:cNvSpPr>
              <a:spLocks noChangeArrowheads="1"/>
            </p:cNvSpPr>
            <p:nvPr/>
          </p:nvSpPr>
          <p:spPr bwMode="auto">
            <a:xfrm>
              <a:off x="2753091" y="30986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8" name="Rectangle 114"/>
            <p:cNvSpPr>
              <a:spLocks noChangeArrowheads="1"/>
            </p:cNvSpPr>
            <p:nvPr/>
          </p:nvSpPr>
          <p:spPr bwMode="auto">
            <a:xfrm>
              <a:off x="2868978" y="30986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sp>
        <p:nvSpPr>
          <p:cNvPr id="279" name="Rectangle 111"/>
          <p:cNvSpPr>
            <a:spLocks noChangeArrowheads="1"/>
          </p:cNvSpPr>
          <p:nvPr/>
        </p:nvSpPr>
        <p:spPr bwMode="auto">
          <a:xfrm>
            <a:off x="2741216" y="3208535"/>
            <a:ext cx="114300" cy="115888"/>
          </a:xfrm>
          <a:prstGeom prst="rect">
            <a:avLst/>
          </a:prstGeom>
          <a:solidFill>
            <a:srgbClr val="FFFF00"/>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0" name="TextBox 404"/>
          <p:cNvSpPr txBox="1"/>
          <p:nvPr/>
        </p:nvSpPr>
        <p:spPr>
          <a:xfrm>
            <a:off x="838404" y="3406420"/>
            <a:ext cx="1332000" cy="578882"/>
          </a:xfrm>
          <a:prstGeom prst="roundRect">
            <a:avLst/>
          </a:prstGeom>
          <a:solidFill>
            <a:srgbClr val="FFFF00"/>
          </a:solidFill>
          <a:scene3d>
            <a:camera prst="orthographicFront"/>
            <a:lightRig rig="threePt" dir="t"/>
          </a:scene3d>
          <a:sp3d>
            <a:bevelT/>
          </a:sp3d>
        </p:spPr>
        <p:txBody>
          <a:bodyPr wrap="square" rtlCol="0">
            <a:spAutoFit/>
          </a:bodyPr>
          <a:lstStyle/>
          <a:p>
            <a:r>
              <a:rPr lang="en-US" sz="2800" dirty="0" smtClean="0">
                <a:latin typeface="Tw Cen MT Condensed" pitchFamily="34" charset="0"/>
              </a:rPr>
              <a:t>Pas de </a:t>
            </a:r>
            <a:r>
              <a:rPr lang="en-US" sz="2800" dirty="0" err="1" smtClean="0">
                <a:latin typeface="Tw Cen MT Condensed" pitchFamily="34" charset="0"/>
              </a:rPr>
              <a:t>fils</a:t>
            </a:r>
            <a:endParaRPr lang="en-US" sz="2800" dirty="0">
              <a:latin typeface="Tw Cen MT Condensed" pitchFamily="34" charset="0"/>
            </a:endParaRPr>
          </a:p>
        </p:txBody>
      </p:sp>
      <p:cxnSp>
        <p:nvCxnSpPr>
          <p:cNvPr id="281" name="Straight Arrow Connector 406"/>
          <p:cNvCxnSpPr/>
          <p:nvPr/>
        </p:nvCxnSpPr>
        <p:spPr>
          <a:xfrm flipV="1">
            <a:off x="2220686" y="3266478"/>
            <a:ext cx="520530" cy="425297"/>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grpSp>
        <p:nvGrpSpPr>
          <p:cNvPr id="269" name="Group 477"/>
          <p:cNvGrpSpPr/>
          <p:nvPr/>
        </p:nvGrpSpPr>
        <p:grpSpPr>
          <a:xfrm>
            <a:off x="2741216" y="3208535"/>
            <a:ext cx="230187" cy="230188"/>
            <a:chOff x="2741216" y="2533091"/>
            <a:chExt cx="230187" cy="230188"/>
          </a:xfrm>
        </p:grpSpPr>
        <p:sp>
          <p:nvSpPr>
            <p:cNvPr id="283" name="Rectangle 112"/>
            <p:cNvSpPr>
              <a:spLocks noChangeArrowheads="1"/>
            </p:cNvSpPr>
            <p:nvPr/>
          </p:nvSpPr>
          <p:spPr bwMode="auto">
            <a:xfrm>
              <a:off x="2857103"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4" name="Rectangle 113"/>
            <p:cNvSpPr>
              <a:spLocks noChangeArrowheads="1"/>
            </p:cNvSpPr>
            <p:nvPr/>
          </p:nvSpPr>
          <p:spPr bwMode="auto">
            <a:xfrm>
              <a:off x="2741216"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5" name="Rectangle 114"/>
            <p:cNvSpPr>
              <a:spLocks noChangeArrowheads="1"/>
            </p:cNvSpPr>
            <p:nvPr/>
          </p:nvSpPr>
          <p:spPr bwMode="auto">
            <a:xfrm>
              <a:off x="2857103"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cxnSp>
        <p:nvCxnSpPr>
          <p:cNvPr id="286" name="Straight Arrow Connector 407"/>
          <p:cNvCxnSpPr>
            <a:stCxn id="287" idx="2"/>
          </p:cNvCxnSpPr>
          <p:nvPr/>
        </p:nvCxnSpPr>
        <p:spPr>
          <a:xfrm rot="16200000" flipH="1">
            <a:off x="2195984" y="2442808"/>
            <a:ext cx="567010" cy="89887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sp>
        <p:nvSpPr>
          <p:cNvPr id="287" name="TextBox 426"/>
          <p:cNvSpPr txBox="1"/>
          <p:nvPr/>
        </p:nvSpPr>
        <p:spPr>
          <a:xfrm>
            <a:off x="1274050" y="2032742"/>
            <a:ext cx="1512000" cy="576000"/>
          </a:xfrm>
          <a:prstGeom prst="roundRect">
            <a:avLst/>
          </a:prstGeom>
          <a:solidFill>
            <a:schemeClr val="accent2"/>
          </a:solidFill>
          <a:scene3d>
            <a:camera prst="orthographicFront"/>
            <a:lightRig rig="threePt" dir="t"/>
          </a:scene3d>
          <a:sp3d>
            <a:bevelT/>
          </a:sp3d>
        </p:spPr>
        <p:txBody>
          <a:bodyPr wrap="square" rtlCol="0">
            <a:spAutoFit/>
          </a:bodyPr>
          <a:lstStyle/>
          <a:p>
            <a:r>
              <a:rPr lang="en-US" sz="2800" dirty="0" smtClean="0">
                <a:latin typeface="Tw Cen MT Condensed" pitchFamily="34" charset="0"/>
              </a:rPr>
              <a:t>Parent C(</a:t>
            </a:r>
            <a:r>
              <a:rPr lang="en-US" sz="2800" dirty="0" err="1" smtClean="0">
                <a:latin typeface="Tw Cen MT Condensed" pitchFamily="34" charset="0"/>
              </a:rPr>
              <a:t>i,j</a:t>
            </a:r>
            <a:r>
              <a:rPr lang="en-US" sz="2800" dirty="0" smtClean="0">
                <a:latin typeface="Tw Cen MT Condensed" pitchFamily="34" charset="0"/>
              </a:rPr>
              <a:t>)</a:t>
            </a:r>
            <a:endParaRPr lang="en-US" sz="2800" dirty="0">
              <a:latin typeface="Tw Cen MT Condensed" pitchFamily="34" charset="0"/>
            </a:endParaRPr>
          </a:p>
        </p:txBody>
      </p:sp>
      <p:cxnSp>
        <p:nvCxnSpPr>
          <p:cNvPr id="288" name="Straight Arrow Connector 427"/>
          <p:cNvCxnSpPr>
            <a:stCxn id="289" idx="2"/>
          </p:cNvCxnSpPr>
          <p:nvPr/>
        </p:nvCxnSpPr>
        <p:spPr>
          <a:xfrm rot="5400000">
            <a:off x="3594091" y="2549521"/>
            <a:ext cx="357190" cy="687388"/>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sp>
        <p:nvSpPr>
          <p:cNvPr id="289" name="TextBox 429"/>
          <p:cNvSpPr txBox="1"/>
          <p:nvPr/>
        </p:nvSpPr>
        <p:spPr>
          <a:xfrm>
            <a:off x="2946380" y="1670620"/>
            <a:ext cx="2340000" cy="1044000"/>
          </a:xfrm>
          <a:prstGeom prst="roundRect">
            <a:avLst/>
          </a:prstGeom>
          <a:solidFill>
            <a:schemeClr val="accent3"/>
          </a:solidFill>
          <a:scene3d>
            <a:camera prst="orthographicFront"/>
            <a:lightRig rig="threePt" dir="t"/>
          </a:scene3d>
          <a:sp3d>
            <a:bevelT/>
          </a:sp3d>
        </p:spPr>
        <p:txBody>
          <a:bodyPr wrap="square" rtlCol="0">
            <a:spAutoFit/>
          </a:bodyPr>
          <a:lstStyle/>
          <a:p>
            <a:r>
              <a:rPr lang="en-US" sz="2800" dirty="0" smtClean="0">
                <a:latin typeface="Tw Cen MT Condensed" pitchFamily="34" charset="0"/>
              </a:rPr>
              <a:t>O(</a:t>
            </a:r>
            <a:r>
              <a:rPr lang="en-US" sz="2800" dirty="0" err="1" smtClean="0">
                <a:latin typeface="Tw Cen MT Condensed" pitchFamily="34" charset="0"/>
              </a:rPr>
              <a:t>i,j</a:t>
            </a:r>
            <a:r>
              <a:rPr lang="en-US" sz="2800" dirty="0" smtClean="0">
                <a:latin typeface="Tw Cen MT Condensed" pitchFamily="34" charset="0"/>
              </a:rPr>
              <a:t>) : </a:t>
            </a:r>
            <a:r>
              <a:rPr lang="en-US" sz="2800" dirty="0" err="1" smtClean="0">
                <a:latin typeface="Tw Cen MT Condensed" pitchFamily="34" charset="0"/>
              </a:rPr>
              <a:t>Tous</a:t>
            </a:r>
            <a:r>
              <a:rPr lang="en-US" sz="2800" dirty="0" smtClean="0">
                <a:latin typeface="Tw Cen MT Condensed" pitchFamily="34" charset="0"/>
              </a:rPr>
              <a:t> les </a:t>
            </a:r>
            <a:r>
              <a:rPr lang="en-US" sz="2800" dirty="0" err="1" smtClean="0">
                <a:latin typeface="Tw Cen MT Condensed" pitchFamily="34" charset="0"/>
              </a:rPr>
              <a:t>fils</a:t>
            </a:r>
            <a:r>
              <a:rPr lang="en-US" sz="2800" dirty="0" smtClean="0">
                <a:latin typeface="Tw Cen MT Condensed" pitchFamily="34" charset="0"/>
              </a:rPr>
              <a:t> direct du </a:t>
            </a:r>
            <a:r>
              <a:rPr lang="en-US" sz="2800" dirty="0" err="1" smtClean="0">
                <a:latin typeface="Tw Cen MT Condensed" pitchFamily="34" charset="0"/>
              </a:rPr>
              <a:t>noeud</a:t>
            </a:r>
            <a:r>
              <a:rPr lang="en-US" sz="2800" dirty="0" smtClean="0">
                <a:latin typeface="Tw Cen MT Condensed" pitchFamily="34" charset="0"/>
              </a:rPr>
              <a:t> (</a:t>
            </a:r>
            <a:r>
              <a:rPr lang="en-US" sz="2800" dirty="0" err="1" smtClean="0">
                <a:latin typeface="Tw Cen MT Condensed" pitchFamily="34" charset="0"/>
              </a:rPr>
              <a:t>i,j</a:t>
            </a:r>
            <a:r>
              <a:rPr lang="en-US" sz="2800" dirty="0" smtClean="0">
                <a:latin typeface="Tw Cen MT Condensed" pitchFamily="34" charset="0"/>
              </a:rPr>
              <a:t>)</a:t>
            </a:r>
            <a:endParaRPr lang="en-US" sz="2800" dirty="0">
              <a:latin typeface="Tw Cen MT Condensed" pitchFamily="34" charset="0"/>
            </a:endParaRPr>
          </a:p>
        </p:txBody>
      </p:sp>
      <p:cxnSp>
        <p:nvCxnSpPr>
          <p:cNvPr id="290" name="Straight Arrow Connector 430"/>
          <p:cNvCxnSpPr>
            <a:stCxn id="291" idx="1"/>
          </p:cNvCxnSpPr>
          <p:nvPr/>
        </p:nvCxnSpPr>
        <p:spPr>
          <a:xfrm rot="10800000" flipV="1">
            <a:off x="4289104" y="2441719"/>
            <a:ext cx="2211722" cy="677122"/>
          </a:xfrm>
          <a:prstGeom prst="straightConnector1">
            <a:avLst/>
          </a:prstGeom>
          <a:ln>
            <a:solidFill>
              <a:schemeClr val="accent5"/>
            </a:solidFill>
            <a:tailEnd type="arrow"/>
          </a:ln>
        </p:spPr>
        <p:style>
          <a:lnRef idx="3">
            <a:schemeClr val="accent1"/>
          </a:lnRef>
          <a:fillRef idx="0">
            <a:schemeClr val="accent1"/>
          </a:fillRef>
          <a:effectRef idx="2">
            <a:schemeClr val="accent1"/>
          </a:effectRef>
          <a:fontRef idx="minor">
            <a:schemeClr val="tx1"/>
          </a:fontRef>
        </p:style>
      </p:cxnSp>
      <p:sp>
        <p:nvSpPr>
          <p:cNvPr id="291" name="TextBox 433"/>
          <p:cNvSpPr txBox="1"/>
          <p:nvPr/>
        </p:nvSpPr>
        <p:spPr>
          <a:xfrm>
            <a:off x="6500826" y="1675552"/>
            <a:ext cx="2592000" cy="1532334"/>
          </a:xfrm>
          <a:prstGeom prst="roundRect">
            <a:avLst/>
          </a:prstGeom>
          <a:solidFill>
            <a:schemeClr val="accent5"/>
          </a:solidFill>
          <a:scene3d>
            <a:camera prst="orthographicFront"/>
            <a:lightRig rig="threePt" dir="t"/>
          </a:scene3d>
          <a:sp3d>
            <a:bevelT/>
          </a:sp3d>
        </p:spPr>
        <p:txBody>
          <a:bodyPr wrap="square" rtlCol="0">
            <a:spAutoFit/>
          </a:bodyPr>
          <a:lstStyle/>
          <a:p>
            <a:pPr algn="ctr"/>
            <a:r>
              <a:rPr lang="fr-FR" sz="2800" dirty="0" smtClean="0">
                <a:latin typeface="Tw Cen MT Condensed" pitchFamily="34" charset="0"/>
              </a:rPr>
              <a:t>Tous les descendants</a:t>
            </a:r>
            <a:r>
              <a:rPr lang="en-US" sz="2800" dirty="0" smtClean="0">
                <a:latin typeface="Tw Cen MT Condensed" pitchFamily="34" charset="0"/>
              </a:rPr>
              <a:t> de type B</a:t>
            </a:r>
          </a:p>
          <a:p>
            <a:pPr algn="ctr"/>
            <a:r>
              <a:rPr lang="en-US" sz="2800" dirty="0" smtClean="0">
                <a:latin typeface="Tw Cen MT Condensed" pitchFamily="34" charset="0"/>
              </a:rPr>
              <a:t>L(</a:t>
            </a:r>
            <a:r>
              <a:rPr lang="en-US" sz="2800" dirty="0" err="1" smtClean="0">
                <a:latin typeface="Tw Cen MT Condensed" pitchFamily="34" charset="0"/>
              </a:rPr>
              <a:t>i,j</a:t>
            </a:r>
            <a:r>
              <a:rPr lang="en-US" sz="2800" dirty="0" smtClean="0">
                <a:latin typeface="Tw Cen MT Condensed" pitchFamily="34" charset="0"/>
              </a:rPr>
              <a:t>)=D(</a:t>
            </a:r>
            <a:r>
              <a:rPr lang="en-US" sz="2800" dirty="0" err="1" smtClean="0">
                <a:latin typeface="Tw Cen MT Condensed" pitchFamily="34" charset="0"/>
              </a:rPr>
              <a:t>i,j</a:t>
            </a:r>
            <a:r>
              <a:rPr lang="en-US" sz="2800" dirty="0" smtClean="0">
                <a:latin typeface="Tw Cen MT Condensed" pitchFamily="34" charset="0"/>
              </a:rPr>
              <a:t>)-O(</a:t>
            </a:r>
            <a:r>
              <a:rPr lang="en-US" sz="2800" dirty="0" err="1" smtClean="0">
                <a:latin typeface="Tw Cen MT Condensed" pitchFamily="34" charset="0"/>
              </a:rPr>
              <a:t>i,j</a:t>
            </a:r>
            <a:r>
              <a:rPr lang="en-US" sz="2800" dirty="0" smtClean="0">
                <a:latin typeface="Tw Cen MT Condensed" pitchFamily="34" charset="0"/>
              </a:rPr>
              <a:t>)</a:t>
            </a:r>
            <a:endParaRPr lang="en-US" sz="2800" dirty="0">
              <a:latin typeface="Tw Cen MT Condensed" pitchFamily="34" charset="0"/>
            </a:endParaRPr>
          </a:p>
        </p:txBody>
      </p:sp>
      <p:cxnSp>
        <p:nvCxnSpPr>
          <p:cNvPr id="292" name="Straight Arrow Connector 460"/>
          <p:cNvCxnSpPr/>
          <p:nvPr/>
        </p:nvCxnSpPr>
        <p:spPr>
          <a:xfrm rot="10800000">
            <a:off x="5643570" y="3346752"/>
            <a:ext cx="1077986" cy="114750"/>
          </a:xfrm>
          <a:prstGeom prst="straightConnector1">
            <a:avLst/>
          </a:prstGeom>
          <a:ln>
            <a:solidFill>
              <a:schemeClr val="accent6"/>
            </a:solidFill>
            <a:tailEnd type="arrow"/>
          </a:ln>
        </p:spPr>
        <p:style>
          <a:lnRef idx="3">
            <a:schemeClr val="accent1"/>
          </a:lnRef>
          <a:fillRef idx="0">
            <a:schemeClr val="accent1"/>
          </a:fillRef>
          <a:effectRef idx="2">
            <a:schemeClr val="accent1"/>
          </a:effectRef>
          <a:fontRef idx="minor">
            <a:schemeClr val="tx1"/>
          </a:fontRef>
        </p:style>
      </p:cxnSp>
      <p:sp>
        <p:nvSpPr>
          <p:cNvPr id="293" name="TextBox 463"/>
          <p:cNvSpPr txBox="1"/>
          <p:nvPr/>
        </p:nvSpPr>
        <p:spPr>
          <a:xfrm>
            <a:off x="6500826" y="3507527"/>
            <a:ext cx="2520000" cy="1532334"/>
          </a:xfrm>
          <a:prstGeom prst="roundRect">
            <a:avLst/>
          </a:prstGeom>
          <a:solidFill>
            <a:schemeClr val="accent6"/>
          </a:solidFill>
          <a:scene3d>
            <a:camera prst="orthographicFront"/>
            <a:lightRig rig="threePt" dir="t"/>
          </a:scene3d>
          <a:sp3d>
            <a:bevelT/>
          </a:sp3d>
        </p:spPr>
        <p:txBody>
          <a:bodyPr wrap="square" rtlCol="0">
            <a:spAutoFit/>
          </a:bodyPr>
          <a:lstStyle/>
          <a:p>
            <a:pPr algn="ctr"/>
            <a:r>
              <a:rPr lang="en-US" sz="2800" dirty="0" smtClean="0">
                <a:latin typeface="Tw Cen MT Condensed" pitchFamily="34" charset="0"/>
              </a:rPr>
              <a:t>D(</a:t>
            </a:r>
            <a:r>
              <a:rPr lang="en-US" sz="2800" dirty="0" err="1" smtClean="0">
                <a:latin typeface="Tw Cen MT Condensed" pitchFamily="34" charset="0"/>
              </a:rPr>
              <a:t>I,j</a:t>
            </a:r>
            <a:r>
              <a:rPr lang="en-US" sz="2800" dirty="0" smtClean="0">
                <a:latin typeface="Tw Cen MT Condensed" pitchFamily="34" charset="0"/>
              </a:rPr>
              <a:t>): </a:t>
            </a:r>
            <a:r>
              <a:rPr lang="fr-FR" sz="2800" dirty="0" smtClean="0">
                <a:latin typeface="Tw Cen MT Condensed" pitchFamily="34" charset="0"/>
              </a:rPr>
              <a:t>Tous les descendants</a:t>
            </a:r>
            <a:r>
              <a:rPr lang="en-US" sz="2800" dirty="0" smtClean="0">
                <a:latin typeface="Tw Cen MT Condensed" pitchFamily="34" charset="0"/>
              </a:rPr>
              <a:t> du </a:t>
            </a:r>
            <a:r>
              <a:rPr lang="fr-FR" sz="2800" dirty="0" smtClean="0">
                <a:latin typeface="Tw Cen MT Condensed" pitchFamily="34" charset="0"/>
              </a:rPr>
              <a:t>nœud</a:t>
            </a:r>
            <a:r>
              <a:rPr lang="en-US" sz="2800" dirty="0" smtClean="0">
                <a:latin typeface="Tw Cen MT Condensed" pitchFamily="34" charset="0"/>
              </a:rPr>
              <a:t> (</a:t>
            </a:r>
            <a:r>
              <a:rPr lang="en-US" sz="2800" dirty="0" err="1" smtClean="0">
                <a:latin typeface="Tw Cen MT Condensed" pitchFamily="34" charset="0"/>
              </a:rPr>
              <a:t>i,j</a:t>
            </a:r>
            <a:r>
              <a:rPr lang="en-US" sz="2800" dirty="0" smtClean="0">
                <a:latin typeface="Tw Cen MT Condensed" pitchFamily="34" charset="0"/>
              </a:rPr>
              <a:t>)  de type A</a:t>
            </a:r>
            <a:endParaRPr lang="en-US" sz="2800" dirty="0">
              <a:latin typeface="Tw Cen MT Condensed" pitchFamily="34" charset="0"/>
            </a:endParaRPr>
          </a:p>
        </p:txBody>
      </p:sp>
      <p:cxnSp>
        <p:nvCxnSpPr>
          <p:cNvPr id="294" name="Straight Arrow Connector 480"/>
          <p:cNvCxnSpPr/>
          <p:nvPr/>
        </p:nvCxnSpPr>
        <p:spPr>
          <a:xfrm>
            <a:off x="4132172" y="4501995"/>
            <a:ext cx="463519" cy="58333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482"/>
          <p:cNvCxnSpPr/>
          <p:nvPr/>
        </p:nvCxnSpPr>
        <p:spPr>
          <a:xfrm rot="10800000" flipH="1" flipV="1">
            <a:off x="2995152" y="4525342"/>
            <a:ext cx="318063" cy="4727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484"/>
          <p:cNvCxnSpPr/>
          <p:nvPr/>
        </p:nvCxnSpPr>
        <p:spPr>
          <a:xfrm>
            <a:off x="2952093" y="3443049"/>
            <a:ext cx="264123" cy="26280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494"/>
          <p:cNvCxnSpPr/>
          <p:nvPr/>
        </p:nvCxnSpPr>
        <p:spPr>
          <a:xfrm>
            <a:off x="4141691" y="3624817"/>
            <a:ext cx="487400" cy="1619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4" name="Freeform 339"/>
          <p:cNvSpPr>
            <a:spLocks/>
          </p:cNvSpPr>
          <p:nvPr/>
        </p:nvSpPr>
        <p:spPr bwMode="auto">
          <a:xfrm>
            <a:off x="3058154" y="3095320"/>
            <a:ext cx="2592000" cy="1152000"/>
          </a:xfrm>
          <a:custGeom>
            <a:avLst/>
            <a:gdLst/>
            <a:ahLst/>
            <a:cxnLst>
              <a:cxn ang="0">
                <a:pos x="9" y="96"/>
              </a:cxn>
              <a:cxn ang="0">
                <a:pos x="1" y="352"/>
              </a:cxn>
              <a:cxn ang="0">
                <a:pos x="266" y="363"/>
              </a:cxn>
              <a:cxn ang="0">
                <a:pos x="290" y="533"/>
              </a:cxn>
              <a:cxn ang="0">
                <a:pos x="871" y="605"/>
              </a:cxn>
              <a:cxn ang="0">
                <a:pos x="919" y="823"/>
              </a:cxn>
              <a:cxn ang="0">
                <a:pos x="1717" y="823"/>
              </a:cxn>
              <a:cxn ang="0">
                <a:pos x="1717" y="0"/>
              </a:cxn>
              <a:cxn ang="0">
                <a:pos x="0" y="0"/>
              </a:cxn>
              <a:cxn ang="0">
                <a:pos x="9" y="96"/>
              </a:cxn>
            </a:cxnLst>
            <a:rect l="0" t="0" r="r" b="b"/>
            <a:pathLst>
              <a:path w="1717" h="823">
                <a:moveTo>
                  <a:pt x="9" y="96"/>
                </a:moveTo>
                <a:cubicBezTo>
                  <a:pt x="1" y="336"/>
                  <a:pt x="1" y="251"/>
                  <a:pt x="1" y="352"/>
                </a:cubicBezTo>
                <a:lnTo>
                  <a:pt x="266" y="363"/>
                </a:lnTo>
                <a:lnTo>
                  <a:pt x="290" y="533"/>
                </a:lnTo>
                <a:lnTo>
                  <a:pt x="871" y="605"/>
                </a:lnTo>
                <a:lnTo>
                  <a:pt x="919" y="823"/>
                </a:lnTo>
                <a:lnTo>
                  <a:pt x="1717" y="823"/>
                </a:lnTo>
                <a:lnTo>
                  <a:pt x="1717" y="0"/>
                </a:lnTo>
                <a:lnTo>
                  <a:pt x="0" y="0"/>
                </a:lnTo>
                <a:lnTo>
                  <a:pt x="9" y="96"/>
                </a:lnTo>
                <a:close/>
              </a:path>
            </a:pathLst>
          </a:custGeom>
          <a:noFill/>
          <a:ln w="38100" cap="flat" cmpd="sng">
            <a:solidFill>
              <a:schemeClr val="accent6"/>
            </a:solidFill>
            <a:prstDash val="solid"/>
            <a:miter lim="800000"/>
            <a:headEnd type="none" w="med" len="med"/>
            <a:tailEnd type="none" w="med" len="med"/>
          </a:ln>
          <a:effectLst/>
        </p:spPr>
        <p:txBody>
          <a:bodyPr wrap="none"/>
          <a:lstStyle/>
          <a:p>
            <a:endParaRPr lang="fr-FR"/>
          </a:p>
        </p:txBody>
      </p:sp>
      <p:sp>
        <p:nvSpPr>
          <p:cNvPr id="305" name="Freeform 340"/>
          <p:cNvSpPr>
            <a:spLocks/>
          </p:cNvSpPr>
          <p:nvPr/>
        </p:nvSpPr>
        <p:spPr bwMode="auto">
          <a:xfrm>
            <a:off x="3592132" y="3155706"/>
            <a:ext cx="1980000" cy="1044000"/>
          </a:xfrm>
          <a:custGeom>
            <a:avLst/>
            <a:gdLst/>
            <a:ahLst/>
            <a:cxnLst>
              <a:cxn ang="0">
                <a:pos x="0" y="0"/>
              </a:cxn>
              <a:cxn ang="0">
                <a:pos x="0" y="387"/>
              </a:cxn>
              <a:cxn ang="0">
                <a:pos x="581" y="460"/>
              </a:cxn>
              <a:cxn ang="0">
                <a:pos x="653" y="677"/>
              </a:cxn>
              <a:cxn ang="0">
                <a:pos x="1307" y="677"/>
              </a:cxn>
              <a:cxn ang="0">
                <a:pos x="1307" y="24"/>
              </a:cxn>
              <a:cxn ang="0">
                <a:pos x="0" y="0"/>
              </a:cxn>
            </a:cxnLst>
            <a:rect l="0" t="0" r="r" b="b"/>
            <a:pathLst>
              <a:path w="1307" h="677">
                <a:moveTo>
                  <a:pt x="0" y="0"/>
                </a:moveTo>
                <a:lnTo>
                  <a:pt x="0" y="387"/>
                </a:lnTo>
                <a:lnTo>
                  <a:pt x="581" y="460"/>
                </a:lnTo>
                <a:lnTo>
                  <a:pt x="653" y="677"/>
                </a:lnTo>
                <a:lnTo>
                  <a:pt x="1307" y="677"/>
                </a:lnTo>
                <a:lnTo>
                  <a:pt x="1307" y="24"/>
                </a:lnTo>
                <a:lnTo>
                  <a:pt x="0" y="0"/>
                </a:lnTo>
                <a:close/>
              </a:path>
            </a:pathLst>
          </a:custGeom>
          <a:noFill/>
          <a:ln w="38100" cap="flat" cmpd="sng">
            <a:solidFill>
              <a:schemeClr val="accent5"/>
            </a:solidFill>
            <a:prstDash val="solid"/>
            <a:miter lim="800000"/>
            <a:headEnd type="none" w="med" len="med"/>
            <a:tailEnd type="none" w="med" len="med"/>
          </a:ln>
          <a:effectLst/>
        </p:spPr>
        <p:txBody>
          <a:bodyPr wrap="none"/>
          <a:lstStyle/>
          <a:p>
            <a:endParaRPr lang="fr-FR"/>
          </a:p>
        </p:txBody>
      </p:sp>
      <p:sp>
        <p:nvSpPr>
          <p:cNvPr id="311" name="Rectangle 341"/>
          <p:cNvSpPr>
            <a:spLocks noChangeArrowheads="1"/>
          </p:cNvSpPr>
          <p:nvPr/>
        </p:nvSpPr>
        <p:spPr bwMode="auto">
          <a:xfrm>
            <a:off x="3140430" y="3172940"/>
            <a:ext cx="360000" cy="360000"/>
          </a:xfrm>
          <a:prstGeom prst="rect">
            <a:avLst/>
          </a:prstGeom>
          <a:noFill/>
          <a:ln w="38100">
            <a:solidFill>
              <a:schemeClr val="accent3"/>
            </a:solidFill>
            <a:miter lim="800000"/>
            <a:headEnd/>
            <a:tailEnd/>
          </a:ln>
          <a:effectLst/>
        </p:spPr>
        <p:txBody>
          <a:bodyPr wrap="none" anchor="ctr"/>
          <a:lstStyle/>
          <a:p>
            <a:endParaRPr lang="fr-FR"/>
          </a:p>
        </p:txBody>
      </p:sp>
      <p:sp>
        <p:nvSpPr>
          <p:cNvPr id="299" name="TextBox 20"/>
          <p:cNvSpPr txBox="1"/>
          <p:nvPr>
            <p:custDataLst>
              <p:tags r:id="rId3"/>
            </p:custDataLst>
          </p:nvPr>
        </p:nvSpPr>
        <p:spPr>
          <a:xfrm>
            <a:off x="0" y="142852"/>
            <a:ext cx="9144000" cy="615553"/>
          </a:xfrm>
          <a:prstGeom prst="rect">
            <a:avLst/>
          </a:prstGeom>
          <a:noFill/>
        </p:spPr>
        <p:txBody>
          <a:bodyPr wrap="square" rtlCol="0">
            <a:spAutoFit/>
          </a:bodyPr>
          <a:lstStyle/>
          <a:p>
            <a:pPr algn="ctr"/>
            <a:r>
              <a:rPr lang="fr-BE" sz="3400" b="1" dirty="0" smtClean="0">
                <a:solidFill>
                  <a:schemeClr val="bg1"/>
                </a:solidFill>
              </a:rPr>
              <a:t>Compression progressive d’images fixes</a:t>
            </a:r>
            <a:endParaRPr lang="fr-BE" sz="3400" dirty="0">
              <a:solidFill>
                <a:srgbClr val="FFFF00"/>
              </a:solidFill>
            </a:endParaRPr>
          </a:p>
        </p:txBody>
      </p:sp>
      <p:sp>
        <p:nvSpPr>
          <p:cNvPr id="300" name="Rectangle 14"/>
          <p:cNvSpPr>
            <a:spLocks noChangeArrowheads="1"/>
          </p:cNvSpPr>
          <p:nvPr/>
        </p:nvSpPr>
        <p:spPr bwMode="auto">
          <a:xfrm>
            <a:off x="142844" y="953765"/>
            <a:ext cx="5087935" cy="646986"/>
          </a:xfrm>
          <a:prstGeom prst="roundRect">
            <a:avLst/>
          </a:prstGeom>
          <a:solidFill>
            <a:schemeClr val="tx2">
              <a:lumMod val="40000"/>
              <a:lumOff val="60000"/>
            </a:schemeClr>
          </a:solidFill>
          <a:ln w="9525">
            <a:noFill/>
            <a:miter lim="800000"/>
            <a:headEnd/>
            <a:tailEnd/>
          </a:ln>
          <a:scene3d>
            <a:camera prst="orthographicFront"/>
            <a:lightRig rig="threePt" dir="t"/>
          </a:scene3d>
          <a:sp3d>
            <a:bevelT/>
          </a:sp3d>
        </p:spPr>
        <p:txBody>
          <a:bodyPr wrap="none">
            <a:spAutoFit/>
          </a:bodyPr>
          <a:lstStyle/>
          <a:p>
            <a:pPr>
              <a:spcBef>
                <a:spcPts val="600"/>
              </a:spcBef>
            </a:pPr>
            <a:r>
              <a:rPr lang="fr-FR" sz="3200" b="1" dirty="0" smtClean="0">
                <a:latin typeface="+mj-lt"/>
                <a:cs typeface="Tahoma" pitchFamily="34" charset="0"/>
              </a:rPr>
              <a:t>Arbres d’orientation spatiale</a:t>
            </a:r>
            <a:endParaRPr lang="fr-FR" sz="3200" b="1" dirty="0">
              <a:latin typeface="+mj-lt"/>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Scale>
                                      <p:cBhvr>
                                        <p:cTn id="4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7"/>
                                        </p:tgtEl>
                                        <p:attrNameLst>
                                          <p:attrName>ppt_x</p:attrName>
                                          <p:attrName>ppt_y</p:attrName>
                                        </p:attrNameLst>
                                      </p:cBhvr>
                                    </p:animMotion>
                                    <p:animEffect transition="in" filter="fade">
                                      <p:cBhvr>
                                        <p:cTn id="43" dur="1000"/>
                                        <p:tgtEl>
                                          <p:spTgt spid="1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3000"/>
                                        <p:tgtEl>
                                          <p:spTgt spid="17"/>
                                        </p:tgtEl>
                                      </p:cBhvr>
                                    </p:animEffect>
                                    <p:set>
                                      <p:cBhvr>
                                        <p:cTn id="47" dur="1" fill="hold">
                                          <p:stCondLst>
                                            <p:cond delay="29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281"/>
                                        </p:tgtEl>
                                        <p:attrNameLst>
                                          <p:attrName>style.visibility</p:attrName>
                                        </p:attrNameLst>
                                      </p:cBhvr>
                                      <p:to>
                                        <p:strVal val="visible"/>
                                      </p:to>
                                    </p:set>
                                    <p:animEffect transition="in" filter="strips(downLeft)">
                                      <p:cBhvr>
                                        <p:cTn id="52" dur="500"/>
                                        <p:tgtEl>
                                          <p:spTgt spid="281"/>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280"/>
                                        </p:tgtEl>
                                        <p:attrNameLst>
                                          <p:attrName>style.visibility</p:attrName>
                                        </p:attrNameLst>
                                      </p:cBhvr>
                                      <p:to>
                                        <p:strVal val="visible"/>
                                      </p:to>
                                    </p:set>
                                    <p:animEffect transition="in" filter="checkerboard(across)">
                                      <p:cBhvr>
                                        <p:cTn id="56" dur="500"/>
                                        <p:tgtEl>
                                          <p:spTgt spid="280"/>
                                        </p:tgtEl>
                                      </p:cBhvr>
                                    </p:animEffect>
                                  </p:childTnLst>
                                </p:cTn>
                              </p:par>
                            </p:childTnLst>
                          </p:cTn>
                        </p:par>
                        <p:par>
                          <p:cTn id="57" fill="hold">
                            <p:stCondLst>
                              <p:cond delay="1000"/>
                            </p:stCondLst>
                            <p:childTnLst>
                              <p:par>
                                <p:cTn id="58" presetID="8" presetClass="emph" presetSubtype="0" fill="hold" grpId="0" nodeType="afterEffect">
                                  <p:stCondLst>
                                    <p:cond delay="0"/>
                                  </p:stCondLst>
                                  <p:childTnLst>
                                    <p:animRot by="21600000">
                                      <p:cBhvr>
                                        <p:cTn id="59" dur="2000" fill="hold"/>
                                        <p:tgtEl>
                                          <p:spTgt spid="27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86"/>
                                        </p:tgtEl>
                                        <p:attrNameLst>
                                          <p:attrName>style.visibility</p:attrName>
                                        </p:attrNameLst>
                                      </p:cBhvr>
                                      <p:to>
                                        <p:strVal val="visible"/>
                                      </p:to>
                                    </p:set>
                                    <p:animEffect transition="in" filter="strips(downLeft)">
                                      <p:cBhvr>
                                        <p:cTn id="64" dur="500"/>
                                        <p:tgtEl>
                                          <p:spTgt spid="286"/>
                                        </p:tgtEl>
                                      </p:cBhvr>
                                    </p:animEffect>
                                  </p:childTnLst>
                                </p:cTn>
                              </p:par>
                            </p:childTnLst>
                          </p:cTn>
                        </p:par>
                        <p:par>
                          <p:cTn id="65" fill="hold">
                            <p:stCondLst>
                              <p:cond delay="500"/>
                            </p:stCondLst>
                            <p:childTnLst>
                              <p:par>
                                <p:cTn id="66" presetID="5" presetClass="entr" presetSubtype="10" fill="hold" grpId="0" nodeType="afterEffect">
                                  <p:stCondLst>
                                    <p:cond delay="0"/>
                                  </p:stCondLst>
                                  <p:childTnLst>
                                    <p:set>
                                      <p:cBhvr>
                                        <p:cTn id="67" dur="1" fill="hold">
                                          <p:stCondLst>
                                            <p:cond delay="0"/>
                                          </p:stCondLst>
                                        </p:cTn>
                                        <p:tgtEl>
                                          <p:spTgt spid="287"/>
                                        </p:tgtEl>
                                        <p:attrNameLst>
                                          <p:attrName>style.visibility</p:attrName>
                                        </p:attrNameLst>
                                      </p:cBhvr>
                                      <p:to>
                                        <p:strVal val="visible"/>
                                      </p:to>
                                    </p:set>
                                    <p:animEffect transition="in" filter="checkerboard(across)">
                                      <p:cBhvr>
                                        <p:cTn id="68" dur="500"/>
                                        <p:tgtEl>
                                          <p:spTgt spid="287"/>
                                        </p:tgtEl>
                                      </p:cBhvr>
                                    </p:animEffect>
                                  </p:childTnLst>
                                </p:cTn>
                              </p:par>
                            </p:childTnLst>
                          </p:cTn>
                        </p:par>
                        <p:par>
                          <p:cTn id="69" fill="hold">
                            <p:stCondLst>
                              <p:cond delay="1000"/>
                            </p:stCondLst>
                            <p:childTnLst>
                              <p:par>
                                <p:cTn id="70" presetID="32" presetClass="emph" presetSubtype="0" fill="hold" nodeType="afterEffect">
                                  <p:stCondLst>
                                    <p:cond delay="0"/>
                                  </p:stCondLst>
                                  <p:childTnLst>
                                    <p:animClr clrSpc="rgb">
                                      <p:cBhvr override="childStyle">
                                        <p:cTn id="71" dur="50" fill="hold"/>
                                        <p:tgtEl>
                                          <p:spTgt spid="269"/>
                                        </p:tgtEl>
                                        <p:attrNameLst>
                                          <p:attrName>style.color</p:attrName>
                                        </p:attrNameLst>
                                      </p:cBhvr>
                                      <p:to>
                                        <a:schemeClr val="bg1"/>
                                      </p:to>
                                    </p:animClr>
                                    <p:animClr clrSpc="rgb">
                                      <p:cBhvr>
                                        <p:cTn id="72" dur="50" fill="hold"/>
                                        <p:tgtEl>
                                          <p:spTgt spid="269"/>
                                        </p:tgtEl>
                                        <p:attrNameLst>
                                          <p:attrName>fillcolor</p:attrName>
                                        </p:attrNameLst>
                                      </p:cBhvr>
                                      <p:to>
                                        <a:schemeClr val="bg1"/>
                                      </p:to>
                                    </p:animClr>
                                    <p:set>
                                      <p:cBhvr>
                                        <p:cTn id="73" dur="50" fill="hold"/>
                                        <p:tgtEl>
                                          <p:spTgt spid="269"/>
                                        </p:tgtEl>
                                        <p:attrNameLst>
                                          <p:attrName>fill.type</p:attrName>
                                        </p:attrNameLst>
                                      </p:cBhvr>
                                      <p:to>
                                        <p:strVal val="solid"/>
                                      </p:to>
                                    </p:set>
                                    <p:set>
                                      <p:cBhvr>
                                        <p:cTn id="74" dur="50" fill="hold"/>
                                        <p:tgtEl>
                                          <p:spTgt spid="269"/>
                                        </p:tgtEl>
                                        <p:attrNameLst>
                                          <p:attrName>fill.on</p:attrName>
                                        </p:attrNameLst>
                                      </p:cBhvr>
                                      <p:to>
                                        <p:strVal val="true"/>
                                      </p:to>
                                    </p:set>
                                    <p:animRot by="120000">
                                      <p:cBhvr>
                                        <p:cTn id="75" dur="50" fill="hold">
                                          <p:stCondLst>
                                            <p:cond delay="0"/>
                                          </p:stCondLst>
                                        </p:cTn>
                                        <p:tgtEl>
                                          <p:spTgt spid="269"/>
                                        </p:tgtEl>
                                        <p:attrNameLst>
                                          <p:attrName>r</p:attrName>
                                        </p:attrNameLst>
                                      </p:cBhvr>
                                    </p:animRot>
                                    <p:animRot by="-240000">
                                      <p:cBhvr>
                                        <p:cTn id="76" dur="100" fill="hold">
                                          <p:stCondLst>
                                            <p:cond delay="100"/>
                                          </p:stCondLst>
                                        </p:cTn>
                                        <p:tgtEl>
                                          <p:spTgt spid="269"/>
                                        </p:tgtEl>
                                        <p:attrNameLst>
                                          <p:attrName>r</p:attrName>
                                        </p:attrNameLst>
                                      </p:cBhvr>
                                    </p:animRot>
                                    <p:animRot by="240000">
                                      <p:cBhvr>
                                        <p:cTn id="77" dur="100" fill="hold">
                                          <p:stCondLst>
                                            <p:cond delay="200"/>
                                          </p:stCondLst>
                                        </p:cTn>
                                        <p:tgtEl>
                                          <p:spTgt spid="269"/>
                                        </p:tgtEl>
                                        <p:attrNameLst>
                                          <p:attrName>r</p:attrName>
                                        </p:attrNameLst>
                                      </p:cBhvr>
                                    </p:animRot>
                                    <p:animRot by="-240000">
                                      <p:cBhvr>
                                        <p:cTn id="78" dur="100" fill="hold">
                                          <p:stCondLst>
                                            <p:cond delay="300"/>
                                          </p:stCondLst>
                                        </p:cTn>
                                        <p:tgtEl>
                                          <p:spTgt spid="269"/>
                                        </p:tgtEl>
                                        <p:attrNameLst>
                                          <p:attrName>r</p:attrName>
                                        </p:attrNameLst>
                                      </p:cBhvr>
                                    </p:animRot>
                                    <p:animRot by="120000">
                                      <p:cBhvr>
                                        <p:cTn id="79" dur="100" fill="hold">
                                          <p:stCondLst>
                                            <p:cond delay="400"/>
                                          </p:stCondLst>
                                        </p:cTn>
                                        <p:tgtEl>
                                          <p:spTgt spid="269"/>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92"/>
                                        </p:tgtEl>
                                        <p:attrNameLst>
                                          <p:attrName>style.visibility</p:attrName>
                                        </p:attrNameLst>
                                      </p:cBhvr>
                                      <p:to>
                                        <p:strVal val="visible"/>
                                      </p:to>
                                    </p:set>
                                    <p:animEffect transition="in" filter="strips(downLeft)">
                                      <p:cBhvr>
                                        <p:cTn id="84" dur="500"/>
                                        <p:tgtEl>
                                          <p:spTgt spid="292"/>
                                        </p:tgtEl>
                                      </p:cBhvr>
                                    </p:animEffect>
                                  </p:childTnLst>
                                </p:cTn>
                              </p:par>
                            </p:childTnLst>
                          </p:cTn>
                        </p:par>
                        <p:par>
                          <p:cTn id="85" fill="hold">
                            <p:stCondLst>
                              <p:cond delay="500"/>
                            </p:stCondLst>
                            <p:childTnLst>
                              <p:par>
                                <p:cTn id="86" presetID="5" presetClass="entr" presetSubtype="10" fill="hold" grpId="0" nodeType="afterEffect">
                                  <p:stCondLst>
                                    <p:cond delay="0"/>
                                  </p:stCondLst>
                                  <p:childTnLst>
                                    <p:set>
                                      <p:cBhvr>
                                        <p:cTn id="87" dur="1" fill="hold">
                                          <p:stCondLst>
                                            <p:cond delay="0"/>
                                          </p:stCondLst>
                                        </p:cTn>
                                        <p:tgtEl>
                                          <p:spTgt spid="293"/>
                                        </p:tgtEl>
                                        <p:attrNameLst>
                                          <p:attrName>style.visibility</p:attrName>
                                        </p:attrNameLst>
                                      </p:cBhvr>
                                      <p:to>
                                        <p:strVal val="visible"/>
                                      </p:to>
                                    </p:set>
                                    <p:animEffect transition="in" filter="checkerboard(across)">
                                      <p:cBhvr>
                                        <p:cTn id="88" dur="500"/>
                                        <p:tgtEl>
                                          <p:spTgt spid="29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04"/>
                                        </p:tgtEl>
                                        <p:attrNameLst>
                                          <p:attrName>style.visibility</p:attrName>
                                        </p:attrNameLst>
                                      </p:cBhvr>
                                      <p:to>
                                        <p:strVal val="visible"/>
                                      </p:to>
                                    </p:set>
                                    <p:animEffect transition="in" filter="dissolve">
                                      <p:cBhvr>
                                        <p:cTn id="91" dur="500"/>
                                        <p:tgtEl>
                                          <p:spTgt spid="304"/>
                                        </p:tgtEl>
                                      </p:cBhvr>
                                    </p:animEffect>
                                  </p:childTnLst>
                                </p:cTn>
                              </p:par>
                            </p:childTnLst>
                          </p:cTn>
                        </p:par>
                        <p:par>
                          <p:cTn id="92" fill="hold">
                            <p:stCondLst>
                              <p:cond delay="1000"/>
                            </p:stCondLst>
                            <p:childTnLst>
                              <p:par>
                                <p:cTn id="93" presetID="8" presetClass="emph" presetSubtype="0" fill="hold" nodeType="afterEffect">
                                  <p:stCondLst>
                                    <p:cond delay="0"/>
                                  </p:stCondLst>
                                  <p:childTnLst>
                                    <p:animRot by="5400000">
                                      <p:cBhvr>
                                        <p:cTn id="94" dur="2000" fill="hold"/>
                                        <p:tgtEl>
                                          <p:spTgt spid="7"/>
                                        </p:tgtEl>
                                        <p:attrNameLst>
                                          <p:attrName>r</p:attrName>
                                        </p:attrNameLst>
                                      </p:cBhvr>
                                    </p:animRot>
                                  </p:childTnLst>
                                </p:cTn>
                              </p:par>
                              <p:par>
                                <p:cTn id="95" presetID="8" presetClass="emph" presetSubtype="0" fill="hold" nodeType="withEffect">
                                  <p:stCondLst>
                                    <p:cond delay="0"/>
                                  </p:stCondLst>
                                  <p:childTnLst>
                                    <p:animRot by="5400000">
                                      <p:cBhvr>
                                        <p:cTn id="96" dur="2000" fill="hold"/>
                                        <p:tgtEl>
                                          <p:spTgt spid="8"/>
                                        </p:tgtEl>
                                        <p:attrNameLst>
                                          <p:attrName>r</p:attrName>
                                        </p:attrNameLst>
                                      </p:cBhvr>
                                    </p:animRot>
                                  </p:childTnLst>
                                </p:cTn>
                              </p:par>
                              <p:par>
                                <p:cTn id="97" presetID="8" presetClass="emph" presetSubtype="0" fill="hold" nodeType="withEffect">
                                  <p:stCondLst>
                                    <p:cond delay="0"/>
                                  </p:stCondLst>
                                  <p:childTnLst>
                                    <p:animRot by="5400000">
                                      <p:cBhvr>
                                        <p:cTn id="98" dur="2000" fill="hold"/>
                                        <p:tgtEl>
                                          <p:spTgt spid="9"/>
                                        </p:tgtEl>
                                        <p:attrNameLst>
                                          <p:attrName>r</p:attrName>
                                        </p:attrNameLst>
                                      </p:cBhvr>
                                    </p:animRot>
                                  </p:childTnLst>
                                </p:cTn>
                              </p:par>
                              <p:par>
                                <p:cTn id="99" presetID="8" presetClass="emph" presetSubtype="0" fill="hold" nodeType="withEffect">
                                  <p:stCondLst>
                                    <p:cond delay="0"/>
                                  </p:stCondLst>
                                  <p:childTnLst>
                                    <p:animRot by="5400000">
                                      <p:cBhvr>
                                        <p:cTn id="100" dur="2000" fill="hold"/>
                                        <p:tgtEl>
                                          <p:spTgt spid="3"/>
                                        </p:tgtEl>
                                        <p:attrNameLst>
                                          <p:attrName>r</p:attrName>
                                        </p:attrNameLst>
                                      </p:cBhvr>
                                    </p:animRot>
                                  </p:childTnLst>
                                </p:cTn>
                              </p:par>
                              <p:par>
                                <p:cTn id="101" presetID="8" presetClass="emph" presetSubtype="0" fill="hold" nodeType="withEffect">
                                  <p:stCondLst>
                                    <p:cond delay="0"/>
                                  </p:stCondLst>
                                  <p:childTnLst>
                                    <p:animRot by="5400000">
                                      <p:cBhvr>
                                        <p:cTn id="102" dur="2000" fill="hold"/>
                                        <p:tgtEl>
                                          <p:spTgt spid="5"/>
                                        </p:tgtEl>
                                        <p:attrNameLst>
                                          <p:attrName>r</p:attrName>
                                        </p:attrNameLst>
                                      </p:cBhvr>
                                    </p:animRot>
                                  </p:childTnLst>
                                </p:cTn>
                              </p:par>
                              <p:par>
                                <p:cTn id="103" presetID="8" presetClass="emph" presetSubtype="0" fill="hold" nodeType="withEffect">
                                  <p:stCondLst>
                                    <p:cond delay="0"/>
                                  </p:stCondLst>
                                  <p:childTnLst>
                                    <p:animRot by="5400000">
                                      <p:cBhvr>
                                        <p:cTn id="104" dur="2000" fill="hold"/>
                                        <p:tgtEl>
                                          <p:spTgt spid="230"/>
                                        </p:tgtEl>
                                        <p:attrNameLst>
                                          <p:attrName>r</p:attrName>
                                        </p:attrNameLst>
                                      </p:cBhvr>
                                    </p:animRot>
                                  </p:childTnLst>
                                </p:cTn>
                              </p:par>
                              <p:par>
                                <p:cTn id="105" presetID="8" presetClass="emph" presetSubtype="0" fill="hold" nodeType="withEffect">
                                  <p:stCondLst>
                                    <p:cond delay="0"/>
                                  </p:stCondLst>
                                  <p:childTnLst>
                                    <p:animRot by="5400000">
                                      <p:cBhvr>
                                        <p:cTn id="106" dur="2000" fill="hold"/>
                                        <p:tgtEl>
                                          <p:spTgt spid="247"/>
                                        </p:tgtEl>
                                        <p:attrNameLst>
                                          <p:attrName>r</p:attrName>
                                        </p:attrNameLst>
                                      </p:cBhvr>
                                    </p:animRot>
                                  </p:childTnLst>
                                </p:cTn>
                              </p:par>
                              <p:par>
                                <p:cTn id="107" presetID="8" presetClass="emph" presetSubtype="0" fill="hold" nodeType="withEffect">
                                  <p:stCondLst>
                                    <p:cond delay="0"/>
                                  </p:stCondLst>
                                  <p:childTnLst>
                                    <p:animRot by="5400000">
                                      <p:cBhvr>
                                        <p:cTn id="108" dur="2000" fill="hold"/>
                                        <p:tgtEl>
                                          <p:spTgt spid="264"/>
                                        </p:tgtEl>
                                        <p:attrNameLst>
                                          <p:attrName>r</p:attrName>
                                        </p:attrNameLst>
                                      </p:cBhvr>
                                    </p:animRot>
                                  </p:childTnLst>
                                </p:cTn>
                              </p:par>
                              <p:par>
                                <p:cTn id="109" presetID="8" presetClass="emph" presetSubtype="0" fill="hold" nodeType="withEffect">
                                  <p:stCondLst>
                                    <p:cond delay="0"/>
                                  </p:stCondLst>
                                  <p:childTnLst>
                                    <p:animRot by="5400000">
                                      <p:cBhvr>
                                        <p:cTn id="110" dur="2000" fill="hold"/>
                                        <p:tgtEl>
                                          <p:spTgt spid="18"/>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nodeType="clickEffect">
                                  <p:stCondLst>
                                    <p:cond delay="0"/>
                                  </p:stCondLst>
                                  <p:childTnLst>
                                    <p:set>
                                      <p:cBhvr>
                                        <p:cTn id="114" dur="1" fill="hold">
                                          <p:stCondLst>
                                            <p:cond delay="0"/>
                                          </p:stCondLst>
                                        </p:cTn>
                                        <p:tgtEl>
                                          <p:spTgt spid="288"/>
                                        </p:tgtEl>
                                        <p:attrNameLst>
                                          <p:attrName>style.visibility</p:attrName>
                                        </p:attrNameLst>
                                      </p:cBhvr>
                                      <p:to>
                                        <p:strVal val="visible"/>
                                      </p:to>
                                    </p:set>
                                    <p:animEffect transition="in" filter="strips(downLeft)">
                                      <p:cBhvr>
                                        <p:cTn id="115" dur="500"/>
                                        <p:tgtEl>
                                          <p:spTgt spid="288"/>
                                        </p:tgtEl>
                                      </p:cBhvr>
                                    </p:animEffect>
                                  </p:childTnLst>
                                </p:cTn>
                              </p:par>
                            </p:childTnLst>
                          </p:cTn>
                        </p:par>
                        <p:par>
                          <p:cTn id="116" fill="hold">
                            <p:stCondLst>
                              <p:cond delay="500"/>
                            </p:stCondLst>
                            <p:childTnLst>
                              <p:par>
                                <p:cTn id="117" presetID="5" presetClass="entr" presetSubtype="10" fill="hold" grpId="0" nodeType="afterEffect">
                                  <p:stCondLst>
                                    <p:cond delay="0"/>
                                  </p:stCondLst>
                                  <p:childTnLst>
                                    <p:set>
                                      <p:cBhvr>
                                        <p:cTn id="118" dur="1" fill="hold">
                                          <p:stCondLst>
                                            <p:cond delay="0"/>
                                          </p:stCondLst>
                                        </p:cTn>
                                        <p:tgtEl>
                                          <p:spTgt spid="289"/>
                                        </p:tgtEl>
                                        <p:attrNameLst>
                                          <p:attrName>style.visibility</p:attrName>
                                        </p:attrNameLst>
                                      </p:cBhvr>
                                      <p:to>
                                        <p:strVal val="visible"/>
                                      </p:to>
                                    </p:set>
                                    <p:animEffect transition="in" filter="checkerboard(across)">
                                      <p:cBhvr>
                                        <p:cTn id="119" dur="500"/>
                                        <p:tgtEl>
                                          <p:spTgt spid="289"/>
                                        </p:tgtEl>
                                      </p:cBhvr>
                                    </p:animEffect>
                                  </p:childTnLst>
                                </p:cTn>
                              </p:par>
                              <p:par>
                                <p:cTn id="120" presetID="1" presetClass="entr" presetSubtype="0" fill="hold" grpId="0" nodeType="withEffect">
                                  <p:stCondLst>
                                    <p:cond delay="0"/>
                                  </p:stCondLst>
                                  <p:childTnLst>
                                    <p:set>
                                      <p:cBhvr>
                                        <p:cTn id="121" dur="1" fill="hold">
                                          <p:stCondLst>
                                            <p:cond delay="0"/>
                                          </p:stCondLst>
                                        </p:cTn>
                                        <p:tgtEl>
                                          <p:spTgt spid="311"/>
                                        </p:tgtEl>
                                        <p:attrNameLst>
                                          <p:attrName>style.visibility</p:attrName>
                                        </p:attrNameLst>
                                      </p:cBhvr>
                                      <p:to>
                                        <p:strVal val="visible"/>
                                      </p:to>
                                    </p:set>
                                  </p:childTnLst>
                                </p:cTn>
                              </p:par>
                            </p:childTnLst>
                          </p:cTn>
                        </p:par>
                        <p:par>
                          <p:cTn id="122" fill="hold">
                            <p:stCondLst>
                              <p:cond delay="1000"/>
                            </p:stCondLst>
                            <p:childTnLst>
                              <p:par>
                                <p:cTn id="123" presetID="8" presetClass="emph" presetSubtype="0" fill="hold" nodeType="afterEffect">
                                  <p:stCondLst>
                                    <p:cond delay="0"/>
                                  </p:stCondLst>
                                  <p:childTnLst>
                                    <p:animRot by="5400000">
                                      <p:cBhvr>
                                        <p:cTn id="124" dur="2000" fill="hold"/>
                                        <p:tgtEl>
                                          <p:spTgt spid="230"/>
                                        </p:tgtEl>
                                        <p:attrNameLst>
                                          <p:attrName>r</p:attrName>
                                        </p:attrNameLst>
                                      </p:cBhvr>
                                    </p:animRot>
                                  </p:childTnLst>
                                </p:cTn>
                              </p:par>
                              <p:par>
                                <p:cTn id="125" presetID="8" presetClass="emph" presetSubtype="0" fill="hold" nodeType="withEffect">
                                  <p:stCondLst>
                                    <p:cond delay="0"/>
                                  </p:stCondLst>
                                  <p:childTnLst>
                                    <p:animRot by="5400000">
                                      <p:cBhvr>
                                        <p:cTn id="126" dur="2000" fill="hold"/>
                                        <p:tgtEl>
                                          <p:spTgt spid="247"/>
                                        </p:tgtEl>
                                        <p:attrNameLst>
                                          <p:attrName>r</p:attrName>
                                        </p:attrNameLst>
                                      </p:cBhvr>
                                    </p:animRot>
                                  </p:childTnLst>
                                </p:cTn>
                              </p:par>
                              <p:par>
                                <p:cTn id="127" presetID="8" presetClass="emph" presetSubtype="0" fill="hold" nodeType="withEffect">
                                  <p:stCondLst>
                                    <p:cond delay="0"/>
                                  </p:stCondLst>
                                  <p:childTnLst>
                                    <p:animRot by="5400000">
                                      <p:cBhvr>
                                        <p:cTn id="128" dur="2000" fill="hold"/>
                                        <p:tgtEl>
                                          <p:spTgt spid="264"/>
                                        </p:tgtEl>
                                        <p:attrNameLst>
                                          <p:attrName>r</p:attrName>
                                        </p:attrNameLst>
                                      </p:cBhvr>
                                    </p:animRot>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nodeType="clickEffect">
                                  <p:stCondLst>
                                    <p:cond delay="0"/>
                                  </p:stCondLst>
                                  <p:childTnLst>
                                    <p:set>
                                      <p:cBhvr>
                                        <p:cTn id="132" dur="1" fill="hold">
                                          <p:stCondLst>
                                            <p:cond delay="0"/>
                                          </p:stCondLst>
                                        </p:cTn>
                                        <p:tgtEl>
                                          <p:spTgt spid="290"/>
                                        </p:tgtEl>
                                        <p:attrNameLst>
                                          <p:attrName>style.visibility</p:attrName>
                                        </p:attrNameLst>
                                      </p:cBhvr>
                                      <p:to>
                                        <p:strVal val="visible"/>
                                      </p:to>
                                    </p:set>
                                    <p:animEffect transition="in" filter="strips(downLeft)">
                                      <p:cBhvr>
                                        <p:cTn id="133" dur="500"/>
                                        <p:tgtEl>
                                          <p:spTgt spid="290"/>
                                        </p:tgtEl>
                                      </p:cBhvr>
                                    </p:animEffect>
                                  </p:childTnLst>
                                </p:cTn>
                              </p:par>
                            </p:childTnLst>
                          </p:cTn>
                        </p:par>
                        <p:par>
                          <p:cTn id="134" fill="hold">
                            <p:stCondLst>
                              <p:cond delay="500"/>
                            </p:stCondLst>
                            <p:childTnLst>
                              <p:par>
                                <p:cTn id="135" presetID="5" presetClass="entr" presetSubtype="10" fill="hold" grpId="0" nodeType="afterEffect">
                                  <p:stCondLst>
                                    <p:cond delay="0"/>
                                  </p:stCondLst>
                                  <p:childTnLst>
                                    <p:set>
                                      <p:cBhvr>
                                        <p:cTn id="136" dur="1" fill="hold">
                                          <p:stCondLst>
                                            <p:cond delay="0"/>
                                          </p:stCondLst>
                                        </p:cTn>
                                        <p:tgtEl>
                                          <p:spTgt spid="291"/>
                                        </p:tgtEl>
                                        <p:attrNameLst>
                                          <p:attrName>style.visibility</p:attrName>
                                        </p:attrNameLst>
                                      </p:cBhvr>
                                      <p:to>
                                        <p:strVal val="visible"/>
                                      </p:to>
                                    </p:set>
                                    <p:animEffect transition="in" filter="checkerboard(across)">
                                      <p:cBhvr>
                                        <p:cTn id="137" dur="500"/>
                                        <p:tgtEl>
                                          <p:spTgt spid="291"/>
                                        </p:tgtEl>
                                      </p:cBhvr>
                                    </p:animEffect>
                                  </p:childTnLst>
                                </p:cTn>
                              </p:par>
                              <p:par>
                                <p:cTn id="138" presetID="9" presetClass="entr" presetSubtype="0" fill="hold" nodeType="withEffect">
                                  <p:stCondLst>
                                    <p:cond delay="0"/>
                                  </p:stCondLst>
                                  <p:childTnLst>
                                    <p:set>
                                      <p:cBhvr>
                                        <p:cTn id="139" dur="1" fill="hold">
                                          <p:stCondLst>
                                            <p:cond delay="0"/>
                                          </p:stCondLst>
                                        </p:cTn>
                                        <p:tgtEl>
                                          <p:spTgt spid="305"/>
                                        </p:tgtEl>
                                        <p:attrNameLst>
                                          <p:attrName>style.visibility</p:attrName>
                                        </p:attrNameLst>
                                      </p:cBhvr>
                                      <p:to>
                                        <p:strVal val="visible"/>
                                      </p:to>
                                    </p:set>
                                    <p:animEffect transition="in" filter="dissolve">
                                      <p:cBhvr>
                                        <p:cTn id="140" dur="500"/>
                                        <p:tgtEl>
                                          <p:spTgt spid="305"/>
                                        </p:tgtEl>
                                      </p:cBhvr>
                                    </p:animEffect>
                                  </p:childTnLst>
                                </p:cTn>
                              </p:par>
                            </p:childTnLst>
                          </p:cTn>
                        </p:par>
                        <p:par>
                          <p:cTn id="141" fill="hold">
                            <p:stCondLst>
                              <p:cond delay="1000"/>
                            </p:stCondLst>
                            <p:childTnLst>
                              <p:par>
                                <p:cTn id="142" presetID="8" presetClass="emph" presetSubtype="0" fill="hold" nodeType="afterEffect">
                                  <p:stCondLst>
                                    <p:cond delay="0"/>
                                  </p:stCondLst>
                                  <p:childTnLst>
                                    <p:animRot by="5400000">
                                      <p:cBhvr>
                                        <p:cTn id="143" dur="1000" fill="hold"/>
                                        <p:tgtEl>
                                          <p:spTgt spid="3"/>
                                        </p:tgtEl>
                                        <p:attrNameLst>
                                          <p:attrName>r</p:attrName>
                                        </p:attrNameLst>
                                      </p:cBhvr>
                                    </p:animRot>
                                  </p:childTnLst>
                                </p:cTn>
                              </p:par>
                              <p:par>
                                <p:cTn id="144" presetID="8" presetClass="emph" presetSubtype="0" fill="hold" nodeType="withEffect">
                                  <p:stCondLst>
                                    <p:cond delay="0"/>
                                  </p:stCondLst>
                                  <p:childTnLst>
                                    <p:animRot by="5400000">
                                      <p:cBhvr>
                                        <p:cTn id="145" dur="1000" fill="hold"/>
                                        <p:tgtEl>
                                          <p:spTgt spid="5"/>
                                        </p:tgtEl>
                                        <p:attrNameLst>
                                          <p:attrName>r</p:attrName>
                                        </p:attrNameLst>
                                      </p:cBhvr>
                                    </p:animRot>
                                  </p:childTnLst>
                                </p:cTn>
                              </p:par>
                              <p:par>
                                <p:cTn id="146" presetID="8" presetClass="emph" presetSubtype="0" fill="hold" nodeType="withEffect">
                                  <p:stCondLst>
                                    <p:cond delay="0"/>
                                  </p:stCondLst>
                                  <p:childTnLst>
                                    <p:animRot by="5400000">
                                      <p:cBhvr>
                                        <p:cTn id="147" dur="1000" fill="hold"/>
                                        <p:tgtEl>
                                          <p:spTgt spid="7"/>
                                        </p:tgtEl>
                                        <p:attrNameLst>
                                          <p:attrName>r</p:attrName>
                                        </p:attrNameLst>
                                      </p:cBhvr>
                                    </p:animRot>
                                  </p:childTnLst>
                                </p:cTn>
                              </p:par>
                              <p:par>
                                <p:cTn id="148" presetID="8" presetClass="emph" presetSubtype="0" fill="hold" nodeType="withEffect">
                                  <p:stCondLst>
                                    <p:cond delay="0"/>
                                  </p:stCondLst>
                                  <p:childTnLst>
                                    <p:animRot by="5400000">
                                      <p:cBhvr>
                                        <p:cTn id="149" dur="1000" fill="hold"/>
                                        <p:tgtEl>
                                          <p:spTgt spid="9"/>
                                        </p:tgtEl>
                                        <p:attrNameLst>
                                          <p:attrName>r</p:attrName>
                                        </p:attrNameLst>
                                      </p:cBhvr>
                                    </p:animRot>
                                  </p:childTnLst>
                                </p:cTn>
                              </p:par>
                              <p:par>
                                <p:cTn id="150" presetID="8" presetClass="emph" presetSubtype="0" fill="hold" nodeType="withEffect">
                                  <p:stCondLst>
                                    <p:cond delay="0"/>
                                  </p:stCondLst>
                                  <p:childTnLst>
                                    <p:animRot by="5400000">
                                      <p:cBhvr>
                                        <p:cTn id="151" dur="1000" fill="hold"/>
                                        <p:tgtEl>
                                          <p:spTgt spid="8"/>
                                        </p:tgtEl>
                                        <p:attrNameLst>
                                          <p:attrName>r</p:attrName>
                                        </p:attrNameLst>
                                      </p:cBhvr>
                                    </p:animRot>
                                  </p:childTnLst>
                                </p:cTn>
                              </p:par>
                              <p:par>
                                <p:cTn id="152" presetID="8" presetClass="emph" presetSubtype="0" fill="hold" nodeType="withEffect">
                                  <p:stCondLst>
                                    <p:cond delay="0"/>
                                  </p:stCondLst>
                                  <p:childTnLst>
                                    <p:animRot by="5400000">
                                      <p:cBhvr>
                                        <p:cTn id="153" dur="1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280" grpId="0" animBg="1"/>
      <p:bldP spid="287" grpId="0" animBg="1"/>
      <p:bldP spid="289" grpId="0" animBg="1"/>
      <p:bldP spid="291" grpId="0" animBg="1"/>
      <p:bldP spid="293" grpId="0" animBg="1"/>
      <p:bldP spid="304" grpId="0" animBg="1"/>
      <p:bldP spid="3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928662" y="1428736"/>
          <a:ext cx="7572428" cy="57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p:cNvPicPr>
            <a:picLocks noChangeAspect="1" noChangeArrowheads="1"/>
          </p:cNvPicPr>
          <p:nvPr/>
        </p:nvPicPr>
        <p:blipFill>
          <a:blip r:embed="rId6"/>
          <a:srcRect/>
          <a:stretch>
            <a:fillRect/>
          </a:stretch>
        </p:blipFill>
        <p:spPr bwMode="auto">
          <a:xfrm>
            <a:off x="1814235" y="2309826"/>
            <a:ext cx="6115351" cy="3333752"/>
          </a:xfrm>
          <a:prstGeom prst="rect">
            <a:avLst/>
          </a:prstGeom>
          <a:noFill/>
        </p:spPr>
      </p:pic>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p:cNvCxnSpPr/>
          <p:nvPr/>
        </p:nvCxnSpPr>
        <p:spPr>
          <a:xfrm>
            <a:off x="1858944" y="3429000"/>
            <a:ext cx="521338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rot="5400000" flipH="1" flipV="1">
            <a:off x="1002879" y="2571347"/>
            <a:ext cx="171371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orme libre 3"/>
          <p:cNvSpPr/>
          <p:nvPr/>
        </p:nvSpPr>
        <p:spPr>
          <a:xfrm>
            <a:off x="1930382" y="2014526"/>
            <a:ext cx="4944969" cy="1271598"/>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11"/>
          <p:cNvSpPr/>
          <p:nvPr/>
        </p:nvSpPr>
        <p:spPr>
          <a:xfrm>
            <a:off x="150175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185894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22161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257332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293051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19"/>
          <p:cNvSpPr/>
          <p:nvPr/>
        </p:nvSpPr>
        <p:spPr>
          <a:xfrm>
            <a:off x="328770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orme libre 21"/>
          <p:cNvSpPr/>
          <p:nvPr/>
        </p:nvSpPr>
        <p:spPr>
          <a:xfrm>
            <a:off x="364489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400208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435927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71646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507365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43084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57880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614522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32" name="ZoneTexte 31"/>
          <p:cNvSpPr txBox="1"/>
          <p:nvPr/>
        </p:nvSpPr>
        <p:spPr>
          <a:xfrm>
            <a:off x="6715140" y="3429000"/>
            <a:ext cx="928694" cy="369332"/>
          </a:xfrm>
          <a:prstGeom prst="rect">
            <a:avLst/>
          </a:prstGeom>
          <a:noFill/>
        </p:spPr>
        <p:txBody>
          <a:bodyPr wrap="square" rtlCol="0">
            <a:spAutoFit/>
          </a:bodyPr>
          <a:lstStyle/>
          <a:p>
            <a:r>
              <a:rPr lang="fr-FR" b="1" dirty="0" smtClean="0"/>
              <a:t>temps</a:t>
            </a:r>
            <a:endParaRPr lang="fr-FR" b="1" dirty="0"/>
          </a:p>
        </p:txBody>
      </p:sp>
      <p:sp>
        <p:nvSpPr>
          <p:cNvPr id="33" name="ZoneTexte 32"/>
          <p:cNvSpPr txBox="1"/>
          <p:nvPr/>
        </p:nvSpPr>
        <p:spPr>
          <a:xfrm>
            <a:off x="2714612" y="642918"/>
            <a:ext cx="4857784" cy="369332"/>
          </a:xfrm>
          <a:prstGeom prst="rect">
            <a:avLst/>
          </a:prstGeom>
          <a:noFill/>
        </p:spPr>
        <p:txBody>
          <a:bodyPr wrap="square" rtlCol="0">
            <a:spAutoFit/>
          </a:bodyPr>
          <a:lstStyle/>
          <a:p>
            <a:r>
              <a:rPr lang="fr-FR" b="1" dirty="0" smtClean="0">
                <a:solidFill>
                  <a:srgbClr val="0070C0"/>
                </a:solidFill>
              </a:rPr>
              <a:t>La fenêtre w(n-</a:t>
            </a:r>
            <a:r>
              <a:rPr lang="fr-FR" b="1" dirty="0" err="1" smtClean="0">
                <a:solidFill>
                  <a:srgbClr val="0070C0"/>
                </a:solidFill>
              </a:rPr>
              <a:t>mR</a:t>
            </a:r>
            <a:r>
              <a:rPr lang="fr-FR" b="1" dirty="0" smtClean="0">
                <a:solidFill>
                  <a:srgbClr val="0070C0"/>
                </a:solidFill>
              </a:rPr>
              <a:t>) avec différents décalages R</a:t>
            </a:r>
            <a:endParaRPr lang="fr-FR" b="1" dirty="0">
              <a:solidFill>
                <a:srgbClr val="0070C0"/>
              </a:solidFill>
            </a:endParaRPr>
          </a:p>
        </p:txBody>
      </p:sp>
      <p:cxnSp>
        <p:nvCxnSpPr>
          <p:cNvPr id="35" name="Connecteur droit avec flèche 34"/>
          <p:cNvCxnSpPr>
            <a:endCxn id="12" idx="2"/>
          </p:cNvCxnSpPr>
          <p:nvPr/>
        </p:nvCxnSpPr>
        <p:spPr>
          <a:xfrm rot="10800000" flipV="1">
            <a:off x="1802140" y="1071545"/>
            <a:ext cx="2412670" cy="10013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0" idx="3"/>
          </p:cNvCxnSpPr>
          <p:nvPr/>
        </p:nvCxnSpPr>
        <p:spPr>
          <a:xfrm rot="5400000">
            <a:off x="3497046" y="1330114"/>
            <a:ext cx="976332" cy="459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6200000" flipH="1">
            <a:off x="4214810" y="1071546"/>
            <a:ext cx="85725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30" idx="2"/>
          </p:cNvCxnSpPr>
          <p:nvPr/>
        </p:nvCxnSpPr>
        <p:spPr>
          <a:xfrm>
            <a:off x="4143372" y="1000108"/>
            <a:ext cx="2302238" cy="1072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1428728" y="3500438"/>
            <a:ext cx="78581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14348" y="3488296"/>
            <a:ext cx="2571768" cy="369332"/>
          </a:xfrm>
          <a:prstGeom prst="rect">
            <a:avLst/>
          </a:prstGeom>
          <a:noFill/>
        </p:spPr>
        <p:txBody>
          <a:bodyPr wrap="square" rtlCol="0">
            <a:spAutoFit/>
          </a:bodyPr>
          <a:lstStyle/>
          <a:p>
            <a:r>
              <a:rPr lang="fr-FR" b="1" dirty="0" smtClean="0">
                <a:solidFill>
                  <a:srgbClr val="7030A0"/>
                </a:solidFill>
              </a:rPr>
              <a:t>Durée fixe d’une fenêtre</a:t>
            </a:r>
            <a:endParaRPr lang="fr-FR" b="1" dirty="0">
              <a:solidFill>
                <a:srgbClr val="7030A0"/>
              </a:solidFill>
            </a:endParaRPr>
          </a:p>
        </p:txBody>
      </p:sp>
      <p:sp>
        <p:nvSpPr>
          <p:cNvPr id="45" name="ZoneTexte 44"/>
          <p:cNvSpPr txBox="1"/>
          <p:nvPr/>
        </p:nvSpPr>
        <p:spPr>
          <a:xfrm>
            <a:off x="714348" y="4071942"/>
            <a:ext cx="7786742" cy="369332"/>
          </a:xfrm>
          <a:prstGeom prst="rect">
            <a:avLst/>
          </a:prstGeom>
          <a:noFill/>
        </p:spPr>
        <p:txBody>
          <a:bodyPr wrap="square" rtlCol="0">
            <a:spAutoFit/>
          </a:bodyPr>
          <a:lstStyle/>
          <a:p>
            <a:pPr algn="ctr"/>
            <a:r>
              <a:rPr lang="fr-FR" b="1" dirty="0" smtClean="0">
                <a:solidFill>
                  <a:srgbClr val="00B050"/>
                </a:solidFill>
              </a:rPr>
              <a:t>Principe d’une transformée de Fourier à court terme</a:t>
            </a:r>
            <a:endParaRPr lang="fr-FR" b="1" dirty="0">
              <a:solidFill>
                <a:srgbClr val="00B050"/>
              </a:solidFill>
            </a:endParaRPr>
          </a:p>
        </p:txBody>
      </p:sp>
      <p:sp>
        <p:nvSpPr>
          <p:cNvPr id="46" name="ZoneTexte 45"/>
          <p:cNvSpPr txBox="1"/>
          <p:nvPr/>
        </p:nvSpPr>
        <p:spPr>
          <a:xfrm>
            <a:off x="0" y="5435758"/>
            <a:ext cx="9144000" cy="707886"/>
          </a:xfrm>
          <a:prstGeom prst="rect">
            <a:avLst/>
          </a:prstGeom>
          <a:noFill/>
        </p:spPr>
        <p:txBody>
          <a:bodyPr wrap="square" rtlCol="0">
            <a:spAutoFit/>
          </a:bodyPr>
          <a:lstStyle/>
          <a:p>
            <a:pPr algn="just"/>
            <a:r>
              <a:rPr lang="fr-FR" sz="2000" b="1" dirty="0" smtClean="0">
                <a:solidFill>
                  <a:srgbClr val="FF0000"/>
                </a:solidFill>
                <a:latin typeface="Times New Roman" pitchFamily="18" charset="0"/>
                <a:cs typeface="Times New Roman" pitchFamily="18" charset="0"/>
              </a:rPr>
              <a:t>Le choix de la taille de la fenêtre est pertinent …..!</a:t>
            </a:r>
          </a:p>
          <a:p>
            <a:pPr algn="just"/>
            <a:endParaRPr lang="fr-FR" sz="2000" dirty="0" smtClean="0">
              <a:solidFill>
                <a:srgbClr val="00206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8</a:t>
            </a:fld>
            <a:endParaRPr lang="fr-FR"/>
          </a:p>
        </p:txBody>
      </p:sp>
      <p:sp>
        <p:nvSpPr>
          <p:cNvPr id="48" name="ZoneTexte 47"/>
          <p:cNvSpPr txBox="1"/>
          <p:nvPr/>
        </p:nvSpPr>
        <p:spPr>
          <a:xfrm>
            <a:off x="5715008" y="1071546"/>
            <a:ext cx="3428992" cy="646331"/>
          </a:xfrm>
          <a:prstGeom prst="rect">
            <a:avLst/>
          </a:prstGeom>
          <a:noFill/>
        </p:spPr>
        <p:txBody>
          <a:bodyPr wrap="square" rtlCol="0">
            <a:spAutoFit/>
          </a:bodyPr>
          <a:lstStyle/>
          <a:p>
            <a:pPr algn="just"/>
            <a:r>
              <a:rPr lang="fr-FR" b="1" i="1" dirty="0" smtClean="0">
                <a:solidFill>
                  <a:srgbClr val="002060"/>
                </a:solidFill>
              </a:rPr>
              <a:t>Les fenêtres présentent souvent des chevauchements entre elles.</a:t>
            </a:r>
            <a:endParaRPr lang="fr-FR" b="1" i="1" dirty="0">
              <a:solidFill>
                <a:srgbClr val="00206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1000100" y="3071810"/>
          <a:ext cx="3929090"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C:\Users\Abdennour\Desktop\Spiht.png"/>
          <p:cNvPicPr>
            <a:picLocks noChangeAspect="1" noChangeArrowheads="1"/>
          </p:cNvPicPr>
          <p:nvPr/>
        </p:nvPicPr>
        <p:blipFill>
          <a:blip r:embed="rId6"/>
          <a:srcRect/>
          <a:stretch>
            <a:fillRect/>
          </a:stretch>
        </p:blipFill>
        <p:spPr bwMode="auto">
          <a:xfrm>
            <a:off x="5143504" y="1990035"/>
            <a:ext cx="3643338" cy="3796419"/>
          </a:xfrm>
          <a:prstGeom prst="rect">
            <a:avLst/>
          </a:prstGeom>
          <a:noFill/>
        </p:spPr>
      </p:pic>
      <p:graphicFrame>
        <p:nvGraphicFramePr>
          <p:cNvPr id="9" name="Diagramme 8"/>
          <p:cNvGraphicFramePr/>
          <p:nvPr/>
        </p:nvGraphicFramePr>
        <p:xfrm>
          <a:off x="1071538" y="1428736"/>
          <a:ext cx="7572428"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ZoneTexte 9"/>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928662" y="1785926"/>
          <a:ext cx="7572428"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42910" y="1731711"/>
          <a:ext cx="7929618" cy="3768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214282" y="1571612"/>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e 9"/>
          <p:cNvGrpSpPr/>
          <p:nvPr/>
        </p:nvGrpSpPr>
        <p:grpSpPr>
          <a:xfrm>
            <a:off x="214282" y="1083487"/>
            <a:ext cx="8643998" cy="345249"/>
            <a:chOff x="0" y="0"/>
            <a:chExt cx="8643998" cy="345249"/>
          </a:xfrm>
        </p:grpSpPr>
        <p:sp>
          <p:nvSpPr>
            <p:cNvPr id="11" name="Rectangle à coins arrondis 10"/>
            <p:cNvSpPr/>
            <p:nvPr/>
          </p:nvSpPr>
          <p:spPr>
            <a:xfrm>
              <a:off x="0" y="0"/>
              <a:ext cx="8643998" cy="345249"/>
            </a:xfrm>
            <a:prstGeom prst="roundRect">
              <a:avLst/>
            </a:prstGeom>
            <a:effectLst/>
          </p:spPr>
          <p:style>
            <a:lnRef idx="1">
              <a:schemeClr val="dk1"/>
            </a:lnRef>
            <a:fillRef idx="2">
              <a:schemeClr val="dk1"/>
            </a:fillRef>
            <a:effectRef idx="1">
              <a:schemeClr val="dk1"/>
            </a:effectRef>
            <a:fontRef idx="minor">
              <a:schemeClr val="dk1"/>
            </a:fontRef>
          </p:style>
        </p:sp>
        <p:sp>
          <p:nvSpPr>
            <p:cNvPr id="12" name="Rectangle 11"/>
            <p:cNvSpPr/>
            <p:nvPr/>
          </p:nvSpPr>
          <p:spPr>
            <a:xfrm>
              <a:off x="16854" y="16854"/>
              <a:ext cx="8610290" cy="311541"/>
            </a:xfrm>
            <a:prstGeom prst="rect">
              <a:avLst/>
            </a:prstGeom>
          </p:spPr>
          <p:style>
            <a:lnRef idx="0">
              <a:scrgbClr r="0" g="0" b="0"/>
            </a:lnRef>
            <a:fillRef idx="1003">
              <a:schemeClr val="lt1"/>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defTabSz="800100">
                <a:lnSpc>
                  <a:spcPct val="100000"/>
                </a:lnSpc>
                <a:spcBef>
                  <a:spcPct val="0"/>
                </a:spcBef>
                <a:spcAft>
                  <a:spcPct val="35000"/>
                </a:spcAft>
              </a:pPr>
              <a:r>
                <a:rPr lang="fr-FR" sz="1800" b="1" i="0" kern="1200" dirty="0" smtClean="0"/>
                <a:t>Passe de signification</a:t>
              </a:r>
              <a:endParaRPr lang="fr-FR" sz="1800" b="1" i="0" kern="1200" dirty="0"/>
            </a:p>
          </p:txBody>
        </p:sp>
      </p:grpSp>
      <p:sp>
        <p:nvSpPr>
          <p:cNvPr id="9" name="ZoneTexte 8"/>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42910" y="1731711"/>
          <a:ext cx="7929618" cy="241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SPIHT : Set </a:t>
            </a:r>
            <a:r>
              <a:rPr lang="fr-FR" sz="3200" b="1" dirty="0" err="1" smtClean="0">
                <a:solidFill>
                  <a:srgbClr val="FF0000"/>
                </a:solidFill>
                <a:latin typeface="Times New Roman" pitchFamily="18" charset="0"/>
                <a:cs typeface="Times New Roman" pitchFamily="18" charset="0"/>
              </a:rPr>
              <a:t>Partitioning</a:t>
            </a:r>
            <a:r>
              <a:rPr lang="fr-FR" sz="3200" b="1" dirty="0" smtClean="0">
                <a:solidFill>
                  <a:srgbClr val="FF0000"/>
                </a:solidFill>
                <a:latin typeface="Times New Roman" pitchFamily="18" charset="0"/>
                <a:cs typeface="Times New Roman" pitchFamily="18" charset="0"/>
              </a:rPr>
              <a:t> In </a:t>
            </a:r>
            <a:r>
              <a:rPr lang="fr-FR" sz="3200" b="1" dirty="0" err="1" smtClean="0">
                <a:solidFill>
                  <a:srgbClr val="FF0000"/>
                </a:solidFill>
                <a:latin typeface="Times New Roman" pitchFamily="18" charset="0"/>
                <a:cs typeface="Times New Roman" pitchFamily="18" charset="0"/>
              </a:rPr>
              <a:t>Hierarchical</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Trees</a:t>
            </a:r>
            <a:endParaRPr lang="fr-FR" sz="3200" b="1" dirty="0" smtClean="0">
              <a:solidFill>
                <a:srgbClr val="FF0000"/>
              </a:solidFill>
              <a:latin typeface="Times New Roman" pitchFamily="18" charset="0"/>
              <a:cs typeface="Times New Roman" pitchFamily="18" charset="0"/>
            </a:endParaRP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85054" y="2143116"/>
            <a:ext cx="4611110" cy="4083039"/>
          </a:xfrm>
          <a:prstGeom prst="rect">
            <a:avLst/>
          </a:prstGeom>
          <a:noFill/>
          <a:ln>
            <a:noFill/>
          </a:ln>
        </p:spPr>
      </p:pic>
      <p:pic>
        <p:nvPicPr>
          <p:cNvPr id="11" name="Image 10"/>
          <p:cNvPicPr/>
          <p:nvPr/>
        </p:nvPicPr>
        <p:blipFill>
          <a:blip r:embed="rId4" cstate="print">
            <a:extLst>
              <a:ext uri="{28A0092B-C50C-407E-A947-70E740481C1C}">
                <a14:useLocalDpi xmlns="" xmlns:a14="http://schemas.microsoft.com/office/drawing/2010/main" val="0"/>
              </a:ext>
            </a:extLst>
          </a:blip>
          <a:stretch>
            <a:fillRect/>
          </a:stretch>
        </p:blipFill>
        <p:spPr>
          <a:xfrm>
            <a:off x="4429124" y="2143116"/>
            <a:ext cx="4611110" cy="4083039"/>
          </a:xfrm>
          <a:prstGeom prst="rect">
            <a:avLst/>
          </a:prstGeom>
          <a:noFill/>
          <a:ln>
            <a:noFill/>
          </a:ln>
        </p:spPr>
      </p:pic>
      <p:sp>
        <p:nvSpPr>
          <p:cNvPr id="13"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14" name="Rectangle 13"/>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24.74 </a:t>
            </a:r>
            <a:endParaRPr lang="fr-FR" dirty="0">
              <a:latin typeface="Garamond" pitchFamily="18" charset="0"/>
              <a:cs typeface="Times New Roman" pitchFamily="18" charset="0"/>
            </a:endParaRPr>
          </a:p>
        </p:txBody>
      </p:sp>
      <p:sp>
        <p:nvSpPr>
          <p:cNvPr id="17" name="Rectangle 16"/>
          <p:cNvSpPr/>
          <p:nvPr/>
        </p:nvSpPr>
        <p:spPr>
          <a:xfrm>
            <a:off x="5660670" y="6072206"/>
            <a:ext cx="1561646" cy="369332"/>
          </a:xfrm>
          <a:prstGeom prst="rect">
            <a:avLst/>
          </a:prstGeom>
        </p:spPr>
        <p:txBody>
          <a:bodyPr wrap="none">
            <a:spAutoFit/>
          </a:bodyPr>
          <a:lstStyle/>
          <a:p>
            <a:pPr algn="ctr"/>
            <a:r>
              <a:rPr lang="fr-FR" dirty="0" smtClean="0">
                <a:latin typeface="Garamond" pitchFamily="18" charset="0"/>
              </a:rPr>
              <a:t>PSNR = 25.09 </a:t>
            </a:r>
            <a:endParaRPr lang="fr-FR" dirty="0">
              <a:latin typeface="Garamond" pitchFamily="18" charset="0"/>
            </a:endParaRPr>
          </a:p>
        </p:txBody>
      </p:sp>
      <p:sp>
        <p:nvSpPr>
          <p:cNvPr id="9" name="Rectangle 8"/>
          <p:cNvSpPr/>
          <p:nvPr/>
        </p:nvSpPr>
        <p:spPr>
          <a:xfrm>
            <a:off x="3916189" y="1357298"/>
            <a:ext cx="1298753"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0.15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sp>
        <p:nvSpPr>
          <p:cNvPr id="15" name="Rectangle 14"/>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16" name="Rectangle 15"/>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3" cstate="print">
            <a:extLst>
              <a:ext uri="{28A0092B-C50C-407E-A947-70E740481C1C}">
                <a14:useLocalDpi xmlns="" xmlns:a14="http://schemas.microsoft.com/office/drawing/2010/main" val="0"/>
              </a:ext>
            </a:extLst>
          </a:blip>
          <a:stretch>
            <a:fillRect/>
          </a:stretch>
        </p:blipFill>
        <p:spPr>
          <a:xfrm>
            <a:off x="4429124" y="2143116"/>
            <a:ext cx="4611110" cy="4083039"/>
          </a:xfrm>
          <a:prstGeom prst="rect">
            <a:avLst/>
          </a:prstGeom>
        </p:spPr>
      </p:pic>
      <p:pic>
        <p:nvPicPr>
          <p:cNvPr id="18" name="Image 17"/>
          <p:cNvPicPr/>
          <p:nvPr/>
        </p:nvPicPr>
        <p:blipFill>
          <a:blip r:embed="rId4" cstate="print">
            <a:extLst>
              <a:ext uri="{28A0092B-C50C-407E-A947-70E740481C1C}">
                <a14:useLocalDpi xmlns="" xmlns:a14="http://schemas.microsoft.com/office/drawing/2010/main" val="0"/>
              </a:ext>
            </a:extLst>
          </a:blip>
          <a:stretch>
            <a:fillRect/>
          </a:stretch>
        </p:blipFill>
        <p:spPr>
          <a:xfrm>
            <a:off x="85054" y="2143116"/>
            <a:ext cx="4611110" cy="4083039"/>
          </a:xfrm>
          <a:prstGeom prst="rect">
            <a:avLst/>
          </a:prstGeom>
        </p:spPr>
      </p:pic>
      <p:sp>
        <p:nvSpPr>
          <p:cNvPr id="14" name="Rectangle 13"/>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26.92 </a:t>
            </a:r>
            <a:endParaRPr lang="fr-FR" dirty="0">
              <a:latin typeface="Garamond" pitchFamily="18" charset="0"/>
              <a:cs typeface="Times New Roman" pitchFamily="18" charset="0"/>
            </a:endParaRP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smtClean="0">
                <a:latin typeface="Garamond" pitchFamily="18" charset="0"/>
              </a:rPr>
              <a:t>PSNR = 27.70 </a:t>
            </a:r>
            <a:endParaRPr lang="fr-FR" dirty="0">
              <a:latin typeface="Garamond" pitchFamily="18" charset="0"/>
            </a:endParaRPr>
          </a:p>
        </p:txBody>
      </p:sp>
      <p:sp>
        <p:nvSpPr>
          <p:cNvPr id="9" name="Rectangle 8"/>
          <p:cNvSpPr/>
          <p:nvPr/>
        </p:nvSpPr>
        <p:spPr>
          <a:xfrm>
            <a:off x="3916189" y="1357298"/>
            <a:ext cx="1274708"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0.25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sp>
        <p:nvSpPr>
          <p:cNvPr id="19"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20.55 </a:t>
            </a:r>
            <a:endParaRPr lang="fr-FR" dirty="0">
              <a:latin typeface="Garamond" pitchFamily="18" charset="0"/>
              <a:cs typeface="Times New Roman" pitchFamily="18" charset="0"/>
            </a:endParaRP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smtClean="0">
                <a:latin typeface="Garamond" pitchFamily="18" charset="0"/>
              </a:rPr>
              <a:t>PSNR = 20.92</a:t>
            </a:r>
            <a:endParaRPr lang="fr-FR" dirty="0">
              <a:latin typeface="Garamond" pitchFamily="18" charset="0"/>
            </a:endParaRPr>
          </a:p>
        </p:txBody>
      </p:sp>
      <p:sp>
        <p:nvSpPr>
          <p:cNvPr id="9" name="Rectangle 8"/>
          <p:cNvSpPr/>
          <p:nvPr/>
        </p:nvSpPr>
        <p:spPr>
          <a:xfrm>
            <a:off x="3916189" y="1357298"/>
            <a:ext cx="1146468"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1" name="Image 10"/>
          <p:cNvPicPr/>
          <p:nvPr/>
        </p:nvPicPr>
        <p:blipFill>
          <a:blip r:embed="rId3">
            <a:extLst>
              <a:ext uri="{28A0092B-C50C-407E-A947-70E740481C1C}">
                <a14:useLocalDpi xmlns="" xmlns:a14="http://schemas.microsoft.com/office/drawing/2010/main" val="0"/>
              </a:ext>
            </a:extLst>
          </a:blip>
          <a:srcRect/>
          <a:stretch>
            <a:fillRect/>
          </a:stretch>
        </p:blipFill>
        <p:spPr bwMode="auto">
          <a:xfrm>
            <a:off x="71406" y="2143116"/>
            <a:ext cx="4643883" cy="4108953"/>
          </a:xfrm>
          <a:prstGeom prst="rect">
            <a:avLst/>
          </a:prstGeom>
          <a:noFill/>
          <a:ln>
            <a:noFill/>
          </a:ln>
        </p:spPr>
      </p:pic>
      <p:pic>
        <p:nvPicPr>
          <p:cNvPr id="19" name="Image 18"/>
          <p:cNvPicPr/>
          <p:nvPr/>
        </p:nvPicPr>
        <p:blipFill>
          <a:blip r:embed="rId4">
            <a:extLst>
              <a:ext uri="{28A0092B-C50C-407E-A947-70E740481C1C}">
                <a14:useLocalDpi xmlns="" xmlns:a14="http://schemas.microsoft.com/office/drawing/2010/main" val="0"/>
              </a:ext>
            </a:extLst>
          </a:blip>
          <a:srcRect/>
          <a:stretch>
            <a:fillRect/>
          </a:stretch>
        </p:blipFill>
        <p:spPr bwMode="auto">
          <a:xfrm>
            <a:off x="4428711" y="2133000"/>
            <a:ext cx="4643883" cy="4108953"/>
          </a:xfrm>
          <a:prstGeom prst="rect">
            <a:avLst/>
          </a:prstGeom>
          <a:noFill/>
          <a:ln>
            <a:noFill/>
          </a:ln>
        </p:spPr>
      </p:pic>
      <p:sp>
        <p:nvSpPr>
          <p:cNvPr id="18"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22.47 </a:t>
            </a:r>
            <a:endParaRPr lang="fr-FR" dirty="0">
              <a:latin typeface="Garamond" pitchFamily="18" charset="0"/>
              <a:cs typeface="Times New Roman" pitchFamily="18" charset="0"/>
            </a:endParaRP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smtClean="0">
                <a:latin typeface="Garamond" pitchFamily="18" charset="0"/>
              </a:rPr>
              <a:t>PSNR = 23.11</a:t>
            </a:r>
            <a:endParaRPr lang="fr-FR" dirty="0">
              <a:latin typeface="Garamond" pitchFamily="18" charset="0"/>
            </a:endParaRPr>
          </a:p>
        </p:txBody>
      </p:sp>
      <p:sp>
        <p:nvSpPr>
          <p:cNvPr id="9" name="Rectangle 8"/>
          <p:cNvSpPr/>
          <p:nvPr/>
        </p:nvSpPr>
        <p:spPr>
          <a:xfrm>
            <a:off x="3916189" y="1357298"/>
            <a:ext cx="1274708"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0.15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1" name="Image 10"/>
          <p:cNvPicPr/>
          <p:nvPr/>
        </p:nvPicPr>
        <p:blipFill>
          <a:blip r:embed="rId3">
            <a:extLst>
              <a:ext uri="{28A0092B-C50C-407E-A947-70E740481C1C}">
                <a14:useLocalDpi xmlns="" xmlns:a14="http://schemas.microsoft.com/office/drawing/2010/main" val="0"/>
              </a:ext>
            </a:extLst>
          </a:blip>
          <a:srcRect/>
          <a:stretch>
            <a:fillRect/>
          </a:stretch>
        </p:blipFill>
        <p:spPr bwMode="auto">
          <a:xfrm>
            <a:off x="71406" y="2133000"/>
            <a:ext cx="4643883" cy="4108953"/>
          </a:xfrm>
          <a:prstGeom prst="rect">
            <a:avLst/>
          </a:prstGeom>
          <a:noFill/>
          <a:ln>
            <a:noFill/>
          </a:ln>
        </p:spPr>
      </p:pic>
      <p:pic>
        <p:nvPicPr>
          <p:cNvPr id="19" name="Image 18"/>
          <p:cNvPicPr/>
          <p:nvPr/>
        </p:nvPicPr>
        <p:blipFill>
          <a:blip r:embed="rId4">
            <a:extLst>
              <a:ext uri="{28A0092B-C50C-407E-A947-70E740481C1C}">
                <a14:useLocalDpi xmlns="" xmlns:a14="http://schemas.microsoft.com/office/drawing/2010/main" val="0"/>
              </a:ext>
            </a:extLst>
          </a:blip>
          <a:srcRect/>
          <a:stretch>
            <a:fillRect/>
          </a:stretch>
        </p:blipFill>
        <p:spPr bwMode="auto">
          <a:xfrm>
            <a:off x="4428711" y="2133000"/>
            <a:ext cx="4643883" cy="4108953"/>
          </a:xfrm>
          <a:prstGeom prst="rect">
            <a:avLst/>
          </a:prstGeom>
          <a:noFill/>
          <a:ln>
            <a:noFill/>
          </a:ln>
        </p:spPr>
      </p:pic>
      <p:sp>
        <p:nvSpPr>
          <p:cNvPr id="18"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29.76 </a:t>
            </a:r>
            <a:endParaRPr lang="fr-FR" dirty="0">
              <a:latin typeface="Garamond" pitchFamily="18" charset="0"/>
              <a:cs typeface="Times New Roman" pitchFamily="18" charset="0"/>
            </a:endParaRPr>
          </a:p>
        </p:txBody>
      </p:sp>
      <p:sp>
        <p:nvSpPr>
          <p:cNvPr id="7" name="Rectangle 6"/>
          <p:cNvSpPr/>
          <p:nvPr/>
        </p:nvSpPr>
        <p:spPr>
          <a:xfrm>
            <a:off x="5925582" y="6072206"/>
            <a:ext cx="1503938" cy="369332"/>
          </a:xfrm>
          <a:prstGeom prst="rect">
            <a:avLst/>
          </a:prstGeom>
        </p:spPr>
        <p:txBody>
          <a:bodyPr wrap="none">
            <a:spAutoFit/>
          </a:bodyPr>
          <a:lstStyle/>
          <a:p>
            <a:pPr algn="ctr"/>
            <a:r>
              <a:rPr lang="fr-FR" dirty="0" smtClean="0">
                <a:latin typeface="Garamond" pitchFamily="18" charset="0"/>
              </a:rPr>
              <a:t>PSNR = 30.27</a:t>
            </a:r>
            <a:endParaRPr lang="fr-FR" dirty="0">
              <a:latin typeface="Garamond" pitchFamily="18" charset="0"/>
            </a:endParaRPr>
          </a:p>
        </p:txBody>
      </p:sp>
      <p:sp>
        <p:nvSpPr>
          <p:cNvPr id="8" name="Rectangle 7"/>
          <p:cNvSpPr/>
          <p:nvPr/>
        </p:nvSpPr>
        <p:spPr>
          <a:xfrm>
            <a:off x="3997036" y="1357298"/>
            <a:ext cx="1146468"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0.3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4" name="Image 1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93" y="2122975"/>
            <a:ext cx="4643883" cy="4108953"/>
          </a:xfrm>
          <a:prstGeom prst="rect">
            <a:avLst/>
          </a:prstGeom>
          <a:noFill/>
          <a:ln>
            <a:noFill/>
          </a:ln>
        </p:spPr>
      </p:pic>
      <p:pic>
        <p:nvPicPr>
          <p:cNvPr id="15" name="Image 14"/>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4428711" y="2133425"/>
            <a:ext cx="4643883" cy="4108953"/>
          </a:xfrm>
          <a:prstGeom prst="rect">
            <a:avLst/>
          </a:prstGeom>
          <a:noFill/>
          <a:ln>
            <a:noFill/>
          </a:ln>
          <a:extLst>
            <a:ext uri="{53640926-AAD7-44D8-BBD7-CCE9431645EC}">
              <a14:shadowObscured xmlns="" xmlns:a14="http://schemas.microsoft.com/office/drawing/2010/main"/>
            </a:ext>
          </a:extLst>
        </p:spPr>
      </p:pic>
      <p:sp>
        <p:nvSpPr>
          <p:cNvPr id="16"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17" name="Rectangle 16"/>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18" name="Rectangle 17"/>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smtClean="0">
                <a:solidFill>
                  <a:srgbClr val="FF0000"/>
                </a:solidFill>
                <a:latin typeface="Times New Roman" pitchFamily="18" charset="0"/>
                <a:cs typeface="Times New Roman" pitchFamily="18" charset="0"/>
              </a:rPr>
              <a:t>TRANSFORMEE DE FOURIER A COURT TERME</a:t>
            </a:r>
            <a:endParaRPr lang="fr-FR" sz="3000" b="1" dirty="0">
              <a:solidFill>
                <a:srgbClr val="FF0000"/>
              </a:solidFill>
              <a:latin typeface="Times New Roman" pitchFamily="18" charset="0"/>
              <a:cs typeface="Times New Roman" pitchFamily="18" charset="0"/>
            </a:endParaRPr>
          </a:p>
        </p:txBody>
      </p:sp>
      <p:sp>
        <p:nvSpPr>
          <p:cNvPr id="46" name="ZoneTexte 45"/>
          <p:cNvSpPr txBox="1"/>
          <p:nvPr/>
        </p:nvSpPr>
        <p:spPr>
          <a:xfrm>
            <a:off x="0" y="1264398"/>
            <a:ext cx="9144000" cy="3785652"/>
          </a:xfrm>
          <a:prstGeom prst="rect">
            <a:avLst/>
          </a:prstGeom>
          <a:noFill/>
        </p:spPr>
        <p:txBody>
          <a:bodyPr wrap="square" rtlCol="0">
            <a:spAutoFit/>
          </a:bodyPr>
          <a:lstStyle/>
          <a:p>
            <a:pPr algn="just"/>
            <a:r>
              <a:rPr lang="fr-FR" sz="2000" dirty="0" smtClean="0">
                <a:solidFill>
                  <a:srgbClr val="FF0000"/>
                </a:solidFill>
                <a:latin typeface="Times New Roman" pitchFamily="18" charset="0"/>
                <a:cs typeface="Times New Roman" pitchFamily="18" charset="0"/>
              </a:rPr>
              <a:t>Le choix de la taille de la fenêtre est pertinent et il pose problème lorsqu’il doit être fixe, en effet :</a:t>
            </a:r>
          </a:p>
          <a:p>
            <a:pPr algn="just">
              <a:buFont typeface="Wingdings" pitchFamily="2" charset="2"/>
              <a:buChar char="ü"/>
            </a:pPr>
            <a:r>
              <a:rPr lang="fr-FR" sz="2000" dirty="0" smtClean="0">
                <a:solidFill>
                  <a:srgbClr val="002060"/>
                </a:solidFill>
                <a:latin typeface="Times New Roman" pitchFamily="18" charset="0"/>
                <a:cs typeface="Times New Roman" pitchFamily="18" charset="0"/>
              </a:rPr>
              <a:t> une faible taille de fenêtre favorisera la résolution fréquentielle au détriment de la résolution temporelle. C’est-à-dire risque de non stationnarité.</a:t>
            </a:r>
          </a:p>
          <a:p>
            <a:pPr algn="just">
              <a:buFont typeface="Wingdings" pitchFamily="2" charset="2"/>
              <a:buChar char="ü"/>
            </a:pPr>
            <a:r>
              <a:rPr lang="fr-FR" sz="2000" dirty="0" smtClean="0">
                <a:latin typeface="Times New Roman" pitchFamily="18" charset="0"/>
                <a:cs typeface="Times New Roman" pitchFamily="18" charset="0"/>
              </a:rPr>
              <a:t> </a:t>
            </a:r>
            <a:r>
              <a:rPr lang="fr-FR" sz="2000" dirty="0" smtClean="0">
                <a:solidFill>
                  <a:srgbClr val="7030A0"/>
                </a:solidFill>
                <a:latin typeface="Times New Roman" pitchFamily="18" charset="0"/>
                <a:cs typeface="Times New Roman" pitchFamily="18" charset="0"/>
              </a:rPr>
              <a:t>dans le cas contraire, on aura une mauvaise résolution fréquentielle pour une bonne résolution temporelle</a:t>
            </a:r>
          </a:p>
          <a:p>
            <a:pPr algn="just"/>
            <a:endParaRPr lang="fr-FR" sz="2000" dirty="0" smtClean="0">
              <a:solidFill>
                <a:srgbClr val="7030A0"/>
              </a:solidFill>
              <a:latin typeface="Times New Roman" pitchFamily="18" charset="0"/>
              <a:cs typeface="Times New Roman" pitchFamily="18" charset="0"/>
            </a:endParaRPr>
          </a:p>
          <a:p>
            <a:pPr algn="just"/>
            <a:r>
              <a:rPr lang="fr-FR" sz="2000" dirty="0" smtClean="0">
                <a:solidFill>
                  <a:srgbClr val="00B050"/>
                </a:solidFill>
                <a:latin typeface="Times New Roman" pitchFamily="18" charset="0"/>
                <a:cs typeface="Times New Roman" pitchFamily="18" charset="0"/>
              </a:rPr>
              <a:t>C’est ce qu’on appelle habituellement ‘’P</a:t>
            </a:r>
            <a:r>
              <a:rPr lang="vi-VN" sz="2000" dirty="0" smtClean="0">
                <a:solidFill>
                  <a:srgbClr val="00B050"/>
                </a:solidFill>
                <a:latin typeface="Times New Roman" pitchFamily="18" charset="0"/>
                <a:cs typeface="Times New Roman" pitchFamily="18" charset="0"/>
              </a:rPr>
              <a:t>rincipe </a:t>
            </a:r>
            <a:r>
              <a:rPr lang="vi-VN" sz="2000" dirty="0" smtClean="0">
                <a:solidFill>
                  <a:srgbClr val="00B050"/>
                </a:solidFill>
                <a:latin typeface="Times New Roman" pitchFamily="18" charset="0"/>
                <a:cs typeface="Times New Roman" pitchFamily="18" charset="0"/>
              </a:rPr>
              <a:t>d’incertitude </a:t>
            </a:r>
            <a:r>
              <a:rPr lang="vi-VN" sz="2000" dirty="0" smtClean="0">
                <a:solidFill>
                  <a:srgbClr val="00B050"/>
                </a:solidFill>
                <a:latin typeface="Times New Roman" pitchFamily="18" charset="0"/>
                <a:cs typeface="Times New Roman" pitchFamily="18" charset="0"/>
              </a:rPr>
              <a:t>d’Heisenberg</a:t>
            </a:r>
            <a:r>
              <a:rPr lang="fr-FR" sz="2000" dirty="0" smtClean="0">
                <a:solidFill>
                  <a:srgbClr val="00B050"/>
                </a:solidFill>
                <a:latin typeface="Times New Roman" pitchFamily="18" charset="0"/>
                <a:cs typeface="Times New Roman" pitchFamily="18" charset="0"/>
              </a:rPr>
              <a:t>’’</a:t>
            </a:r>
            <a:r>
              <a:rPr lang="vi-VN"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 impossible de </a:t>
            </a:r>
            <a:r>
              <a:rPr lang="vi-VN" sz="2000" dirty="0" smtClean="0">
                <a:solidFill>
                  <a:srgbClr val="00B050"/>
                </a:solidFill>
                <a:latin typeface="Times New Roman" pitchFamily="18" charset="0"/>
                <a:cs typeface="Times New Roman" pitchFamily="18" charset="0"/>
              </a:rPr>
              <a:t>localiser</a:t>
            </a:r>
            <a:r>
              <a:rPr lang="fr-FR" sz="2000" dirty="0" smtClean="0">
                <a:solidFill>
                  <a:srgbClr val="00B050"/>
                </a:solidFill>
                <a:latin typeface="Times New Roman" pitchFamily="18" charset="0"/>
                <a:cs typeface="Times New Roman" pitchFamily="18" charset="0"/>
              </a:rPr>
              <a:t> </a:t>
            </a:r>
            <a:r>
              <a:rPr lang="vi-VN" sz="2000" dirty="0" smtClean="0">
                <a:solidFill>
                  <a:srgbClr val="00B050"/>
                </a:solidFill>
                <a:latin typeface="Times New Roman" pitchFamily="18" charset="0"/>
                <a:cs typeface="Times New Roman" pitchFamily="18" charset="0"/>
              </a:rPr>
              <a:t>pr</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cis</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ment </a:t>
            </a:r>
            <a:r>
              <a:rPr lang="vi-VN" sz="2000" dirty="0" smtClean="0">
                <a:solidFill>
                  <a:srgbClr val="00B050"/>
                </a:solidFill>
                <a:latin typeface="Times New Roman" pitchFamily="18" charset="0"/>
                <a:cs typeface="Times New Roman" pitchFamily="18" charset="0"/>
              </a:rPr>
              <a:t>un signal en temps et en </a:t>
            </a:r>
            <a:r>
              <a:rPr lang="vi-VN" sz="2000" dirty="0" smtClean="0">
                <a:solidFill>
                  <a:srgbClr val="00B050"/>
                </a:solidFill>
                <a:latin typeface="Times New Roman" pitchFamily="18" charset="0"/>
                <a:cs typeface="Times New Roman" pitchFamily="18" charset="0"/>
              </a:rPr>
              <a:t>fr</a:t>
            </a:r>
            <a:r>
              <a:rPr lang="fr-FR" sz="2000" dirty="0" smtClean="0">
                <a:solidFill>
                  <a:srgbClr val="00B050"/>
                </a:solidFill>
                <a:latin typeface="Times New Roman" pitchFamily="18" charset="0"/>
                <a:cs typeface="Times New Roman" pitchFamily="18" charset="0"/>
              </a:rPr>
              <a:t>é</a:t>
            </a:r>
            <a:r>
              <a:rPr lang="vi-VN" sz="2000" dirty="0" smtClean="0">
                <a:solidFill>
                  <a:srgbClr val="00B050"/>
                </a:solidFill>
                <a:latin typeface="Times New Roman" pitchFamily="18" charset="0"/>
                <a:cs typeface="Times New Roman" pitchFamily="18" charset="0"/>
              </a:rPr>
              <a:t>quence </a:t>
            </a:r>
            <a:r>
              <a:rPr lang="fr-FR" sz="2000" dirty="0" smtClean="0">
                <a:solidFill>
                  <a:srgbClr val="00B050"/>
                </a:solidFill>
                <a:latin typeface="Times New Roman" pitchFamily="18" charset="0"/>
                <a:cs typeface="Times New Roman" pitchFamily="18" charset="0"/>
              </a:rPr>
              <a:t>.</a:t>
            </a:r>
          </a:p>
          <a:p>
            <a:pPr algn="just"/>
            <a:endParaRPr lang="fr-FR" sz="2000" dirty="0" smtClean="0">
              <a:solidFill>
                <a:srgbClr val="00B050"/>
              </a:solidFill>
              <a:latin typeface="Times New Roman" pitchFamily="18" charset="0"/>
              <a:cs typeface="Times New Roman" pitchFamily="18" charset="0"/>
            </a:endParaRPr>
          </a:p>
          <a:p>
            <a:pPr algn="just"/>
            <a:r>
              <a:rPr lang="vi-VN" sz="2000" dirty="0" smtClean="0">
                <a:solidFill>
                  <a:srgbClr val="C00000"/>
                </a:solidFill>
                <a:latin typeface="Times New Roman" pitchFamily="18" charset="0"/>
                <a:cs typeface="Times New Roman" pitchFamily="18" charset="0"/>
              </a:rPr>
              <a:t>R</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solution temporelle</a:t>
            </a:r>
            <a:r>
              <a:rPr lang="fr-FR" sz="2000" dirty="0" smtClean="0">
                <a:solidFill>
                  <a:srgbClr val="C00000"/>
                </a:solidFill>
                <a:latin typeface="Times New Roman" pitchFamily="18" charset="0"/>
                <a:cs typeface="Times New Roman" pitchFamily="18" charset="0"/>
              </a:rPr>
              <a:t> </a:t>
            </a:r>
            <a:r>
              <a:rPr lang="el-GR" sz="2000" dirty="0" smtClean="0">
                <a:solidFill>
                  <a:srgbClr val="C00000"/>
                </a:solidFill>
                <a:latin typeface="Times New Roman" pitchFamily="18" charset="0"/>
                <a:cs typeface="Times New Roman" pitchFamily="18" charset="0"/>
              </a:rPr>
              <a:t>σ</a:t>
            </a:r>
            <a:r>
              <a:rPr lang="vi-VN" sz="2000" baseline="-25000" dirty="0" smtClean="0">
                <a:solidFill>
                  <a:srgbClr val="C00000"/>
                </a:solidFill>
                <a:latin typeface="Times New Roman" pitchFamily="18" charset="0"/>
                <a:cs typeface="Times New Roman" pitchFamily="18" charset="0"/>
              </a:rPr>
              <a:t>t</a:t>
            </a:r>
            <a:r>
              <a:rPr lang="fr-FR" sz="2000" baseline="-25000" dirty="0" smtClean="0">
                <a:solidFill>
                  <a:srgbClr val="C00000"/>
                </a:solidFill>
                <a:latin typeface="Times New Roman" pitchFamily="18" charset="0"/>
                <a:cs typeface="Times New Roman" pitchFamily="18" charset="0"/>
              </a:rPr>
              <a:t> </a:t>
            </a:r>
            <a:r>
              <a:rPr lang="fr-FR" sz="2000" dirty="0" smtClean="0">
                <a:solidFill>
                  <a:srgbClr val="C00000"/>
                </a:solidFill>
                <a:latin typeface="Times New Roman" pitchFamily="18" charset="0"/>
                <a:cs typeface="Times New Roman" pitchFamily="18" charset="0"/>
              </a:rPr>
              <a:t> e</a:t>
            </a:r>
            <a:r>
              <a:rPr lang="vi-VN" sz="2000" dirty="0" smtClean="0">
                <a:solidFill>
                  <a:srgbClr val="C00000"/>
                </a:solidFill>
                <a:latin typeface="Times New Roman" pitchFamily="18" charset="0"/>
                <a:cs typeface="Times New Roman" pitchFamily="18" charset="0"/>
              </a:rPr>
              <a:t>t fr</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quentielle</a:t>
            </a:r>
            <a:r>
              <a:rPr lang="fr-FR" sz="2000" dirty="0" smtClean="0">
                <a:solidFill>
                  <a:srgbClr val="C00000"/>
                </a:solidFill>
                <a:latin typeface="Times New Roman" pitchFamily="18" charset="0"/>
                <a:cs typeface="Times New Roman" pitchFamily="18" charset="0"/>
              </a:rPr>
              <a:t> </a:t>
            </a:r>
            <a:r>
              <a:rPr lang="el-GR" sz="2000" dirty="0" smtClean="0">
                <a:solidFill>
                  <a:srgbClr val="C00000"/>
                </a:solidFill>
                <a:latin typeface="Times New Roman" pitchFamily="18" charset="0"/>
                <a:cs typeface="Times New Roman" pitchFamily="18" charset="0"/>
              </a:rPr>
              <a:t>σ</a:t>
            </a:r>
            <a:r>
              <a:rPr lang="vi-VN" sz="2000" baseline="-25000" dirty="0" smtClean="0">
                <a:solidFill>
                  <a:srgbClr val="C00000"/>
                </a:solidFill>
                <a:latin typeface="Times New Roman" pitchFamily="18" charset="0"/>
                <a:cs typeface="Times New Roman" pitchFamily="18" charset="0"/>
              </a:rPr>
              <a:t>f</a:t>
            </a:r>
            <a:r>
              <a:rPr lang="fr-FR" sz="2000" dirty="0" smtClean="0">
                <a:solidFill>
                  <a:srgbClr val="C00000"/>
                </a:solidFill>
                <a:latin typeface="Times New Roman" pitchFamily="18" charset="0"/>
                <a:cs typeface="Times New Roman" pitchFamily="18" charset="0"/>
              </a:rPr>
              <a:t> </a:t>
            </a:r>
            <a:r>
              <a:rPr lang="vi-VN" sz="2000" dirty="0" smtClean="0">
                <a:solidFill>
                  <a:srgbClr val="C00000"/>
                </a:solidFill>
                <a:latin typeface="Times New Roman" pitchFamily="18" charset="0"/>
                <a:cs typeface="Times New Roman" pitchFamily="18" charset="0"/>
              </a:rPr>
              <a:t>v</a:t>
            </a:r>
            <a:r>
              <a:rPr lang="fr-FR" sz="2000" dirty="0" smtClean="0">
                <a:solidFill>
                  <a:srgbClr val="C00000"/>
                </a:solidFill>
                <a:latin typeface="Times New Roman" pitchFamily="18" charset="0"/>
                <a:cs typeface="Times New Roman" pitchFamily="18" charset="0"/>
              </a:rPr>
              <a:t>é</a:t>
            </a:r>
            <a:r>
              <a:rPr lang="vi-VN" sz="2000" dirty="0" smtClean="0">
                <a:solidFill>
                  <a:srgbClr val="C00000"/>
                </a:solidFill>
                <a:latin typeface="Times New Roman" pitchFamily="18" charset="0"/>
                <a:cs typeface="Times New Roman" pitchFamily="18" charset="0"/>
              </a:rPr>
              <a:t>rifient :</a:t>
            </a:r>
            <a:endParaRPr lang="fr-FR" sz="2000" dirty="0" smtClean="0">
              <a:solidFill>
                <a:srgbClr val="C00000"/>
              </a:solidFill>
              <a:latin typeface="Times New Roman" pitchFamily="18" charset="0"/>
              <a:cs typeface="Times New Roman" pitchFamily="18" charset="0"/>
            </a:endParaRPr>
          </a:p>
          <a:p>
            <a:pPr algn="just"/>
            <a:endParaRPr lang="fr-FR" sz="2000" dirty="0">
              <a:solidFill>
                <a:srgbClr val="7030A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9</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smtClean="0">
                <a:solidFill>
                  <a:srgbClr val="002060"/>
                </a:solidFill>
                <a:latin typeface="Times New Roman" pitchFamily="18" charset="0"/>
                <a:cs typeface="Times New Roman" pitchFamily="18" charset="0"/>
              </a:rPr>
              <a:t>TAILLE DE FENETRE FIXE : PROBLEME</a:t>
            </a:r>
            <a:endParaRPr lang="fr-FR" sz="2400" b="1" dirty="0">
              <a:solidFill>
                <a:srgbClr val="002060"/>
              </a:solidFill>
              <a:latin typeface="Times New Roman" pitchFamily="18" charset="0"/>
              <a:cs typeface="Times New Roman" pitchFamily="18" charset="0"/>
            </a:endParaRPr>
          </a:p>
        </p:txBody>
      </p:sp>
      <p:graphicFrame>
        <p:nvGraphicFramePr>
          <p:cNvPr id="36" name="Objet 35"/>
          <p:cNvGraphicFramePr>
            <a:graphicFrameLocks noChangeAspect="1"/>
          </p:cNvGraphicFramePr>
          <p:nvPr/>
        </p:nvGraphicFramePr>
        <p:xfrm>
          <a:off x="4113414" y="5072074"/>
          <a:ext cx="1548592" cy="857256"/>
        </p:xfrm>
        <a:graphic>
          <a:graphicData uri="http://schemas.openxmlformats.org/presentationml/2006/ole">
            <p:oleObj spid="_x0000_s124930" name="Équation" r:id="rId3" imgW="711000" imgH="393480" progId="Equation.3">
              <p:embed/>
            </p:oleObj>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731580" y="6072206"/>
            <a:ext cx="1561645" cy="369332"/>
          </a:xfrm>
          <a:prstGeom prst="rect">
            <a:avLst/>
          </a:prstGeom>
        </p:spPr>
        <p:txBody>
          <a:bodyPr wrap="none">
            <a:spAutoFit/>
          </a:bodyPr>
          <a:lstStyle/>
          <a:p>
            <a:pPr algn="ctr"/>
            <a:r>
              <a:rPr lang="fr-FR" dirty="0" smtClean="0">
                <a:latin typeface="Garamond" pitchFamily="18" charset="0"/>
                <a:cs typeface="Times New Roman" pitchFamily="18" charset="0"/>
              </a:rPr>
              <a:t>PSNR = 31.50</a:t>
            </a:r>
            <a:endParaRPr lang="fr-FR" dirty="0">
              <a:latin typeface="Garamond" pitchFamily="18" charset="0"/>
              <a:cs typeface="Times New Roman" pitchFamily="18" charset="0"/>
            </a:endParaRPr>
          </a:p>
        </p:txBody>
      </p:sp>
      <p:sp>
        <p:nvSpPr>
          <p:cNvPr id="7" name="Rectangle 6"/>
          <p:cNvSpPr/>
          <p:nvPr/>
        </p:nvSpPr>
        <p:spPr>
          <a:xfrm>
            <a:off x="5925582" y="6072206"/>
            <a:ext cx="1503938" cy="369332"/>
          </a:xfrm>
          <a:prstGeom prst="rect">
            <a:avLst/>
          </a:prstGeom>
        </p:spPr>
        <p:txBody>
          <a:bodyPr wrap="none">
            <a:spAutoFit/>
          </a:bodyPr>
          <a:lstStyle/>
          <a:p>
            <a:pPr algn="ctr"/>
            <a:r>
              <a:rPr lang="fr-FR" dirty="0" smtClean="0">
                <a:latin typeface="Garamond" pitchFamily="18" charset="0"/>
              </a:rPr>
              <a:t>PSNR = 32.19</a:t>
            </a:r>
            <a:endParaRPr lang="fr-FR" dirty="0">
              <a:latin typeface="Garamond" pitchFamily="18" charset="0"/>
            </a:endParaRPr>
          </a:p>
        </p:txBody>
      </p:sp>
      <p:sp>
        <p:nvSpPr>
          <p:cNvPr id="8" name="Rectangle 7"/>
          <p:cNvSpPr/>
          <p:nvPr/>
        </p:nvSpPr>
        <p:spPr>
          <a:xfrm>
            <a:off x="3997036" y="1357298"/>
            <a:ext cx="1146468" cy="400110"/>
          </a:xfrm>
          <a:prstGeom prst="rect">
            <a:avLst/>
          </a:prstGeom>
        </p:spPr>
        <p:txBody>
          <a:bodyPr wrap="none">
            <a:spAutoFit/>
          </a:bodyPr>
          <a:lstStyle/>
          <a:p>
            <a:r>
              <a:rPr lang="fr-FR" sz="2000" b="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0.2 </a:t>
            </a:r>
            <a:r>
              <a:rPr lang="fr-FR" sz="2000" b="1" i="1" dirty="0" smtClean="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2" name="Image 1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06" y="2122975"/>
            <a:ext cx="4643883" cy="4108953"/>
          </a:xfrm>
          <a:prstGeom prst="rect">
            <a:avLst/>
          </a:prstGeom>
          <a:noFill/>
          <a:ln>
            <a:noFill/>
          </a:ln>
        </p:spPr>
      </p:pic>
      <p:pic>
        <p:nvPicPr>
          <p:cNvPr id="16" name="Image 1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9124" y="2122975"/>
            <a:ext cx="4643883" cy="4108953"/>
          </a:xfrm>
          <a:prstGeom prst="rect">
            <a:avLst/>
          </a:prstGeom>
          <a:noFill/>
          <a:ln>
            <a:noFill/>
          </a:ln>
        </p:spPr>
      </p:pic>
      <p:sp>
        <p:nvSpPr>
          <p:cNvPr id="15" name="Titre 1"/>
          <p:cNvSpPr>
            <a:spLocks noGrp="1"/>
          </p:cNvSpPr>
          <p:nvPr>
            <p:ph type="title"/>
          </p:nvPr>
        </p:nvSpPr>
        <p:spPr>
          <a:xfrm>
            <a:off x="457200" y="-24"/>
            <a:ext cx="8229600" cy="1143000"/>
          </a:xfrm>
        </p:spPr>
        <p:txBody>
          <a:bodyPr>
            <a:noAutofit/>
          </a:bodyPr>
          <a:lstStyle/>
          <a:p>
            <a:r>
              <a:rPr lang="fr-FR" sz="3600" dirty="0" smtClean="0">
                <a:solidFill>
                  <a:srgbClr val="C00000"/>
                </a:solidFill>
              </a:rPr>
              <a:t>Comparaison entre SPIHT et EZW</a:t>
            </a:r>
            <a:br>
              <a:rPr lang="fr-FR" sz="3600" dirty="0" smtClean="0">
                <a:solidFill>
                  <a:srgbClr val="C00000"/>
                </a:solidFill>
              </a:rPr>
            </a:br>
            <a:endParaRPr lang="fr-FR" sz="2200" dirty="0" smtClean="0">
              <a:solidFill>
                <a:schemeClr val="tx1"/>
              </a:solidFill>
            </a:endParaRPr>
          </a:p>
        </p:txBody>
      </p:sp>
      <p:sp>
        <p:nvSpPr>
          <p:cNvPr id="17" name="Rectangle 16"/>
          <p:cNvSpPr/>
          <p:nvPr/>
        </p:nvSpPr>
        <p:spPr>
          <a:xfrm>
            <a:off x="2182303" y="1876000"/>
            <a:ext cx="565669" cy="338554"/>
          </a:xfrm>
          <a:prstGeom prst="rect">
            <a:avLst/>
          </a:prstGeom>
        </p:spPr>
        <p:txBody>
          <a:bodyPr wrap="none">
            <a:spAutoFit/>
          </a:bodyPr>
          <a:lstStyle/>
          <a:p>
            <a:pPr algn="ctr"/>
            <a:r>
              <a:rPr lang="fr-FR" sz="1600" b="1" i="1" dirty="0" smtClean="0"/>
              <a:t>EZW</a:t>
            </a:r>
            <a:endParaRPr lang="fr-FR" sz="1600" b="1" i="1" dirty="0"/>
          </a:p>
        </p:txBody>
      </p:sp>
      <p:sp>
        <p:nvSpPr>
          <p:cNvPr id="18" name="Rectangle 17"/>
          <p:cNvSpPr/>
          <p:nvPr/>
        </p:nvSpPr>
        <p:spPr>
          <a:xfrm>
            <a:off x="6754335" y="1876000"/>
            <a:ext cx="675185" cy="338554"/>
          </a:xfrm>
          <a:prstGeom prst="rect">
            <a:avLst/>
          </a:prstGeom>
        </p:spPr>
        <p:txBody>
          <a:bodyPr wrap="none">
            <a:spAutoFit/>
          </a:bodyPr>
          <a:lstStyle/>
          <a:p>
            <a:pPr algn="ctr"/>
            <a:r>
              <a:rPr lang="fr-FR" sz="1600" b="1" i="1" dirty="0" smtClean="0"/>
              <a:t>SPIHT</a:t>
            </a:r>
            <a:endParaRPr lang="fr-FR" sz="1600" b="1" i="1"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1428728" y="1914548"/>
            <a:ext cx="6400800" cy="4800600"/>
          </a:xfrm>
          <a:prstGeom prst="rect">
            <a:avLst/>
          </a:prstGeom>
          <a:noFill/>
          <a:ln w="9525">
            <a:noFill/>
            <a:miter lim="800000"/>
            <a:headEnd/>
            <a:tailEnd/>
          </a:ln>
          <a:effectLst/>
        </p:spPr>
      </p:pic>
      <p:sp>
        <p:nvSpPr>
          <p:cNvPr id="3" name="Titre 1"/>
          <p:cNvSpPr txBox="1">
            <a:spLocks/>
          </p:cNvSpPr>
          <p:nvPr/>
        </p:nvSpPr>
        <p:spPr>
          <a:xfrm>
            <a:off x="457200" y="-24"/>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rgbClr val="C00000"/>
                </a:solidFill>
                <a:effectLst/>
                <a:uLnTx/>
                <a:uFillTx/>
                <a:latin typeface="+mj-lt"/>
                <a:ea typeface="+mj-ea"/>
                <a:cs typeface="+mj-cs"/>
              </a:rPr>
              <a:t>Comparaison entre SPIHT et EZW</a:t>
            </a:r>
            <a:br>
              <a:rPr kumimoji="0" lang="fr-FR" sz="3600" b="0" i="0" u="none" strike="noStrike" kern="1200" cap="none" spc="0" normalizeH="0" baseline="0" noProof="0" dirty="0" smtClean="0">
                <a:ln>
                  <a:noFill/>
                </a:ln>
                <a:solidFill>
                  <a:srgbClr val="C00000"/>
                </a:solidFill>
                <a:effectLst/>
                <a:uLnTx/>
                <a:uFillTx/>
                <a:latin typeface="+mj-lt"/>
                <a:ea typeface="+mj-ea"/>
                <a:cs typeface="+mj-cs"/>
              </a:rPr>
            </a:br>
            <a:endParaRPr kumimoji="0" lang="fr-FR" sz="2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ZoneTexte 3"/>
          <p:cNvSpPr txBox="1"/>
          <p:nvPr/>
        </p:nvSpPr>
        <p:spPr>
          <a:xfrm>
            <a:off x="0" y="785794"/>
            <a:ext cx="9144000" cy="1107996"/>
          </a:xfrm>
          <a:prstGeom prst="rect">
            <a:avLst/>
          </a:prstGeom>
          <a:noFill/>
        </p:spPr>
        <p:txBody>
          <a:bodyPr wrap="square" rtlCol="0">
            <a:spAutoFit/>
          </a:bodyPr>
          <a:lstStyle/>
          <a:p>
            <a:pPr algn="just"/>
            <a:r>
              <a:rPr lang="fr-FR" sz="2200" dirty="0" smtClean="0">
                <a:solidFill>
                  <a:srgbClr val="7030A0"/>
                </a:solidFill>
                <a:latin typeface="Times New Roman" pitchFamily="18" charset="0"/>
                <a:cs typeface="Times New Roman" pitchFamily="18" charset="0"/>
              </a:rPr>
              <a:t>La figure ci-dessous nous donne un exemple d’un PSNR en fonction débit binaire (</a:t>
            </a:r>
            <a:r>
              <a:rPr lang="fr-FR" sz="2200" dirty="0" err="1" smtClean="0">
                <a:solidFill>
                  <a:srgbClr val="7030A0"/>
                </a:solidFill>
                <a:latin typeface="Times New Roman" pitchFamily="18" charset="0"/>
                <a:cs typeface="Times New Roman" pitchFamily="18" charset="0"/>
              </a:rPr>
              <a:t>bitrate</a:t>
            </a:r>
            <a:r>
              <a:rPr lang="fr-FR" sz="2200" dirty="0" smtClean="0">
                <a:solidFill>
                  <a:srgbClr val="7030A0"/>
                </a:solidFill>
                <a:latin typeface="Times New Roman" pitchFamily="18" charset="0"/>
                <a:cs typeface="Times New Roman" pitchFamily="18" charset="0"/>
              </a:rPr>
              <a:t>) mesuré en </a:t>
            </a:r>
            <a:r>
              <a:rPr lang="fr-FR" sz="2200" dirty="0" err="1" smtClean="0">
                <a:solidFill>
                  <a:srgbClr val="7030A0"/>
                </a:solidFill>
                <a:latin typeface="Times New Roman" pitchFamily="18" charset="0"/>
                <a:cs typeface="Times New Roman" pitchFamily="18" charset="0"/>
              </a:rPr>
              <a:t>bpp</a:t>
            </a:r>
            <a:r>
              <a:rPr lang="fr-FR" sz="2200" dirty="0" smtClean="0">
                <a:solidFill>
                  <a:srgbClr val="7030A0"/>
                </a:solidFill>
                <a:latin typeface="Times New Roman" pitchFamily="18" charset="0"/>
                <a:cs typeface="Times New Roman" pitchFamily="18" charset="0"/>
              </a:rPr>
              <a:t> (Bit </a:t>
            </a:r>
            <a:r>
              <a:rPr lang="fr-FR" sz="2200" dirty="0" err="1" smtClean="0">
                <a:solidFill>
                  <a:srgbClr val="7030A0"/>
                </a:solidFill>
                <a:latin typeface="Times New Roman" pitchFamily="18" charset="0"/>
                <a:cs typeface="Times New Roman" pitchFamily="18" charset="0"/>
              </a:rPr>
              <a:t>pa</a:t>
            </a:r>
            <a:r>
              <a:rPr lang="fr-FR" sz="2200" dirty="0" smtClean="0">
                <a:solidFill>
                  <a:srgbClr val="7030A0"/>
                </a:solidFill>
                <a:latin typeface="Times New Roman" pitchFamily="18" charset="0"/>
                <a:cs typeface="Times New Roman" pitchFamily="18" charset="0"/>
              </a:rPr>
              <a:t> pixel) pour une image donnée compressée par les deux algorithmes </a:t>
            </a:r>
            <a:r>
              <a:rPr lang="fr-FR" sz="2200" dirty="0" err="1" smtClean="0">
                <a:solidFill>
                  <a:srgbClr val="7030A0"/>
                </a:solidFill>
                <a:latin typeface="Times New Roman" pitchFamily="18" charset="0"/>
                <a:cs typeface="Times New Roman" pitchFamily="18" charset="0"/>
              </a:rPr>
              <a:t>Spiht</a:t>
            </a:r>
            <a:r>
              <a:rPr lang="fr-FR" sz="2200" dirty="0" smtClean="0">
                <a:solidFill>
                  <a:srgbClr val="7030A0"/>
                </a:solidFill>
                <a:latin typeface="Times New Roman" pitchFamily="18" charset="0"/>
                <a:cs typeface="Times New Roman" pitchFamily="18" charset="0"/>
              </a:rPr>
              <a:t> et EZW.</a:t>
            </a:r>
            <a:endParaRPr lang="fr-FR" sz="22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94658"/>
            <a:ext cx="9144000" cy="2677656"/>
          </a:xfrm>
          <a:prstGeom prst="rect">
            <a:avLst/>
          </a:prstGeom>
          <a:noFill/>
        </p:spPr>
        <p:txBody>
          <a:bodyPr wrap="square" rtlCol="0">
            <a:spAutoFit/>
          </a:bodyPr>
          <a:lstStyle/>
          <a:p>
            <a:pPr algn="ctr"/>
            <a:r>
              <a:rPr lang="fr-FR" sz="3400" b="1" dirty="0" smtClean="0">
                <a:solidFill>
                  <a:srgbClr val="FF0000"/>
                </a:solidFill>
                <a:latin typeface="Times New Roman" pitchFamily="18" charset="0"/>
                <a:cs typeface="Times New Roman" pitchFamily="18" charset="0"/>
              </a:rPr>
              <a:t>JPEG2000</a:t>
            </a:r>
          </a:p>
          <a:p>
            <a:pPr algn="ctr"/>
            <a:endParaRPr lang="fr-FR" sz="3400" b="1" dirty="0">
              <a:solidFill>
                <a:srgbClr val="FF0000"/>
              </a:solidFill>
              <a:latin typeface="Times New Roman" pitchFamily="18" charset="0"/>
              <a:cs typeface="Times New Roman" pitchFamily="18" charset="0"/>
            </a:endParaRPr>
          </a:p>
          <a:p>
            <a:pPr algn="ctr"/>
            <a:r>
              <a:rPr lang="fr-FR" sz="3400" b="1" dirty="0" smtClean="0">
                <a:solidFill>
                  <a:srgbClr val="FF0000"/>
                </a:solidFill>
                <a:latin typeface="Times New Roman" pitchFamily="18" charset="0"/>
                <a:cs typeface="Times New Roman" pitchFamily="18" charset="0"/>
              </a:rPr>
              <a:t>ALGORITHME EBCOT </a:t>
            </a:r>
          </a:p>
          <a:p>
            <a:pPr algn="ctr"/>
            <a:r>
              <a:rPr lang="en-US" sz="3200" b="1" dirty="0" smtClean="0">
                <a:solidFill>
                  <a:srgbClr val="FF0000"/>
                </a:solidFill>
                <a:latin typeface="Times New Roman" pitchFamily="18" charset="0"/>
                <a:cs typeface="Times New Roman" pitchFamily="18" charset="0"/>
              </a:rPr>
              <a:t>Embedded Block Coding with Optimal Truncation</a:t>
            </a:r>
            <a:endParaRPr lang="fr-FR" sz="3200" b="1" dirty="0" smtClean="0">
              <a:solidFill>
                <a:srgbClr val="FF0000"/>
              </a:solidFill>
              <a:latin typeface="Times New Roman" pitchFamily="18" charset="0"/>
              <a:cs typeface="Times New Roman" pitchFamily="18" charset="0"/>
            </a:endParaRPr>
          </a:p>
          <a:p>
            <a:pPr algn="ctr"/>
            <a:endParaRPr lang="fr-FR"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58750"/>
            <a:ext cx="9144000" cy="5170646"/>
          </a:xfrm>
          <a:prstGeom prst="rect">
            <a:avLst/>
          </a:prstGeom>
          <a:noFill/>
        </p:spPr>
        <p:txBody>
          <a:bodyPr wrap="square" rtlCol="0">
            <a:spAutoFit/>
          </a:bodyPr>
          <a:lstStyle/>
          <a:p>
            <a:pPr algn="just"/>
            <a:r>
              <a:rPr lang="fr-FR" sz="2400" b="1" dirty="0" smtClean="0">
                <a:solidFill>
                  <a:srgbClr val="FF0000"/>
                </a:solidFill>
                <a:latin typeface="Times New Roman" pitchFamily="18" charset="0"/>
                <a:cs typeface="Times New Roman" pitchFamily="18" charset="0"/>
              </a:rPr>
              <a:t>JPEG 2000</a:t>
            </a:r>
            <a:r>
              <a:rPr lang="fr-FR" sz="2400" dirty="0" smtClean="0">
                <a:latin typeface="Times New Roman" pitchFamily="18" charset="0"/>
                <a:cs typeface="Times New Roman" pitchFamily="18" charset="0"/>
              </a:rPr>
              <a:t>, ou </a:t>
            </a:r>
            <a:r>
              <a:rPr lang="fr-FR" sz="2400" b="1" dirty="0" smtClean="0">
                <a:solidFill>
                  <a:srgbClr val="FF0000"/>
                </a:solidFill>
                <a:latin typeface="Times New Roman" pitchFamily="18" charset="0"/>
                <a:cs typeface="Times New Roman" pitchFamily="18" charset="0"/>
              </a:rPr>
              <a:t>J2K</a:t>
            </a:r>
            <a:r>
              <a:rPr lang="fr-FR" sz="2400" dirty="0" smtClean="0">
                <a:latin typeface="Times New Roman" pitchFamily="18" charset="0"/>
                <a:cs typeface="Times New Roman" pitchFamily="18" charset="0"/>
              </a:rPr>
              <a:t>, est une norme de compression d’images, développée entre 1997 et 2000 par le même groupe de travail que </a:t>
            </a:r>
            <a:r>
              <a:rPr lang="fr-FR" sz="2400" b="1" dirty="0" smtClean="0">
                <a:solidFill>
                  <a:srgbClr val="FF0000"/>
                </a:solidFill>
                <a:latin typeface="Times New Roman" pitchFamily="18" charset="0"/>
                <a:cs typeface="Times New Roman" pitchFamily="18" charset="0"/>
              </a:rPr>
              <a:t>JPEG</a:t>
            </a:r>
            <a:r>
              <a:rPr lang="fr-FR" sz="2400" dirty="0" smtClean="0">
                <a:latin typeface="Times New Roman" pitchFamily="18" charset="0"/>
                <a:cs typeface="Times New Roman" pitchFamily="18" charset="0"/>
              </a:rPr>
              <a:t> à savoir </a:t>
            </a:r>
            <a:r>
              <a:rPr lang="fr-FR" sz="2400" b="1" i="1" dirty="0" smtClean="0">
                <a:solidFill>
                  <a:srgbClr val="002060"/>
                </a:solidFill>
                <a:latin typeface="Times New Roman" pitchFamily="18" charset="0"/>
                <a:cs typeface="Times New Roman" pitchFamily="18" charset="0"/>
              </a:rPr>
              <a:t>Joint </a:t>
            </a:r>
            <a:r>
              <a:rPr lang="fr-FR" sz="2400" b="1" i="1" dirty="0" err="1" smtClean="0">
                <a:solidFill>
                  <a:srgbClr val="002060"/>
                </a:solidFill>
                <a:latin typeface="Times New Roman" pitchFamily="18" charset="0"/>
                <a:cs typeface="Times New Roman" pitchFamily="18" charset="0"/>
              </a:rPr>
              <a:t>Photographic</a:t>
            </a:r>
            <a:r>
              <a:rPr lang="fr-FR" sz="2400" b="1" i="1" dirty="0" smtClean="0">
                <a:solidFill>
                  <a:srgbClr val="002060"/>
                </a:solidFill>
                <a:latin typeface="Times New Roman" pitchFamily="18" charset="0"/>
                <a:cs typeface="Times New Roman" pitchFamily="18" charset="0"/>
              </a:rPr>
              <a:t> Experts Group</a:t>
            </a:r>
            <a:r>
              <a:rPr lang="fr-FR" sz="2400" dirty="0" smtClean="0">
                <a:latin typeface="Times New Roman" pitchFamily="18" charset="0"/>
                <a:cs typeface="Times New Roman" pitchFamily="18" charset="0"/>
              </a:rPr>
              <a:t>, normalisée par  l’</a:t>
            </a:r>
            <a:r>
              <a:rPr lang="fr-FR" sz="2400" b="1" dirty="0" smtClean="0">
                <a:solidFill>
                  <a:srgbClr val="00B050"/>
                </a:solidFill>
                <a:latin typeface="Times New Roman" pitchFamily="18" charset="0"/>
                <a:cs typeface="Times New Roman" pitchFamily="18" charset="0"/>
              </a:rPr>
              <a:t>ISO</a:t>
            </a:r>
            <a:r>
              <a:rPr lang="fr-FR" sz="2400" dirty="0" smtClean="0">
                <a:latin typeface="Times New Roman" pitchFamily="18" charset="0"/>
                <a:cs typeface="Times New Roman" pitchFamily="18" charset="0"/>
              </a:rPr>
              <a:t>, la </a:t>
            </a:r>
            <a:r>
              <a:rPr lang="fr-FR" sz="2400" b="1" dirty="0" smtClean="0">
                <a:solidFill>
                  <a:srgbClr val="00B050"/>
                </a:solidFill>
                <a:latin typeface="Times New Roman" pitchFamily="18" charset="0"/>
                <a:cs typeface="Times New Roman" pitchFamily="18" charset="0"/>
              </a:rPr>
              <a:t>CEI</a:t>
            </a:r>
            <a:r>
              <a:rPr lang="fr-FR" sz="2400" dirty="0" smtClean="0">
                <a:latin typeface="Times New Roman" pitchFamily="18" charset="0"/>
                <a:cs typeface="Times New Roman" pitchFamily="18" charset="0"/>
              </a:rPr>
              <a:t> et l’</a:t>
            </a:r>
            <a:r>
              <a:rPr lang="fr-FR" sz="2400" b="1" dirty="0" smtClean="0">
                <a:solidFill>
                  <a:srgbClr val="00B050"/>
                </a:solidFill>
                <a:latin typeface="Times New Roman" pitchFamily="18" charset="0"/>
                <a:cs typeface="Times New Roman" pitchFamily="18" charset="0"/>
              </a:rPr>
              <a:t>UIT-T</a:t>
            </a:r>
            <a:r>
              <a:rPr lang="fr-FR" sz="2400" dirty="0" smtClean="0">
                <a:latin typeface="Times New Roman" pitchFamily="18" charset="0"/>
                <a:cs typeface="Times New Roman" pitchFamily="18" charset="0"/>
              </a:rPr>
              <a:t>,  depuis mai 2015, sous le code </a:t>
            </a:r>
            <a:r>
              <a:rPr lang="fr-FR" sz="2400" b="1" dirty="0" smtClean="0">
                <a:solidFill>
                  <a:srgbClr val="002060"/>
                </a:solidFill>
                <a:latin typeface="Times New Roman" pitchFamily="18" charset="0"/>
                <a:cs typeface="Times New Roman" pitchFamily="18" charset="0"/>
              </a:rPr>
              <a:t>ISO/IEC CD 15444</a:t>
            </a:r>
            <a:r>
              <a:rPr lang="fr-FR" sz="2400" baseline="30000" dirty="0" smtClean="0">
                <a:latin typeface="Times New Roman" pitchFamily="18" charset="0"/>
                <a:cs typeface="Times New Roman" pitchFamily="18" charset="0"/>
              </a:rPr>
              <a:t>..</a:t>
            </a:r>
          </a:p>
          <a:p>
            <a:pPr algn="just"/>
            <a:endParaRPr lang="fr-FR" sz="2400" dirty="0" smtClean="0">
              <a:latin typeface="Times New Roman" pitchFamily="18" charset="0"/>
              <a:cs typeface="Times New Roman" pitchFamily="18" charset="0"/>
            </a:endParaRPr>
          </a:p>
          <a:p>
            <a:pPr algn="just"/>
            <a:r>
              <a:rPr lang="fr-FR" sz="2400" b="1" dirty="0" smtClean="0">
                <a:solidFill>
                  <a:srgbClr val="FF0000"/>
                </a:solidFill>
                <a:latin typeface="Times New Roman" pitchFamily="18" charset="0"/>
                <a:cs typeface="Times New Roman" pitchFamily="18" charset="0"/>
              </a:rPr>
              <a:t>JPEG 2000 </a:t>
            </a:r>
            <a:r>
              <a:rPr lang="fr-FR" sz="2400" dirty="0" smtClean="0">
                <a:latin typeface="Times New Roman" pitchFamily="18" charset="0"/>
                <a:cs typeface="Times New Roman" pitchFamily="18" charset="0"/>
              </a:rPr>
              <a:t>peut travailler avec ou sans perte, en utilisant des transformées en ondelettes.</a:t>
            </a:r>
            <a:endParaRPr lang="fr-FR" sz="2400" dirty="0">
              <a:latin typeface="Times New Roman" pitchFamily="18" charset="0"/>
              <a:cs typeface="Times New Roman" pitchFamily="18" charset="0"/>
            </a:endParaRPr>
          </a:p>
          <a:p>
            <a:pPr algn="just"/>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Ses performances en compression (avec et sans perte) sont supérieures à celle de </a:t>
            </a:r>
            <a:r>
              <a:rPr lang="fr-FR" sz="2400" b="1" dirty="0" smtClean="0">
                <a:solidFill>
                  <a:srgbClr val="FF0000"/>
                </a:solidFill>
                <a:latin typeface="Times New Roman" pitchFamily="18" charset="0"/>
                <a:cs typeface="Times New Roman" pitchFamily="18" charset="0"/>
              </a:rPr>
              <a:t>JPEG</a:t>
            </a:r>
            <a:r>
              <a:rPr lang="fr-FR" sz="2400" dirty="0" smtClean="0">
                <a:latin typeface="Times New Roman" pitchFamily="18" charset="0"/>
                <a:cs typeface="Times New Roman" pitchFamily="18" charset="0"/>
              </a:rPr>
              <a:t>.</a:t>
            </a:r>
          </a:p>
          <a:p>
            <a:pPr algn="just"/>
            <a:endParaRPr lang="fr-FR" sz="2400" dirty="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Cependant, sa complexité calculatoire très élevée par rapport à </a:t>
            </a:r>
            <a:r>
              <a:rPr lang="fr-FR" sz="2400" b="1" dirty="0" smtClean="0">
                <a:solidFill>
                  <a:srgbClr val="FF0000"/>
                </a:solidFill>
                <a:latin typeface="Times New Roman" pitchFamily="18" charset="0"/>
                <a:cs typeface="Times New Roman" pitchFamily="18" charset="0"/>
              </a:rPr>
              <a:t>JPEG</a:t>
            </a:r>
            <a:r>
              <a:rPr lang="fr-FR" sz="2400" dirty="0" smtClean="0">
                <a:latin typeface="Times New Roman" pitchFamily="18" charset="0"/>
                <a:cs typeface="Times New Roman" pitchFamily="18" charset="0"/>
              </a:rPr>
              <a:t> a handicapé son utilisation.</a:t>
            </a:r>
          </a:p>
          <a:p>
            <a:endParaRPr lang="fr-FR" dirty="0"/>
          </a:p>
        </p:txBody>
      </p:sp>
      <p:sp>
        <p:nvSpPr>
          <p:cNvPr id="3" name="ZoneTexte 2"/>
          <p:cNvSpPr txBox="1"/>
          <p:nvPr/>
        </p:nvSpPr>
        <p:spPr>
          <a:xfrm>
            <a:off x="0" y="1952"/>
            <a:ext cx="9144000" cy="1077218"/>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JPEG 2000</a:t>
            </a: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1638300" y="1152549"/>
            <a:ext cx="5867400" cy="5705475"/>
          </a:xfrm>
          <a:prstGeom prst="rect">
            <a:avLst/>
          </a:prstGeom>
          <a:noFill/>
          <a:ln w="9525">
            <a:noFill/>
            <a:miter lim="800000"/>
            <a:headEnd/>
            <a:tailEnd/>
          </a:ln>
          <a:effectLst/>
        </p:spPr>
      </p:pic>
      <p:sp>
        <p:nvSpPr>
          <p:cNvPr id="3" name="ZoneTexte 2"/>
          <p:cNvSpPr txBox="1"/>
          <p:nvPr/>
        </p:nvSpPr>
        <p:spPr>
          <a:xfrm>
            <a:off x="7000892" y="6488692"/>
            <a:ext cx="2143108" cy="369332"/>
          </a:xfrm>
          <a:prstGeom prst="rect">
            <a:avLst/>
          </a:prstGeom>
          <a:noFill/>
        </p:spPr>
        <p:txBody>
          <a:bodyPr wrap="square" rtlCol="0">
            <a:spAutoFit/>
          </a:bodyPr>
          <a:lstStyle/>
          <a:p>
            <a:r>
              <a:rPr lang="fr-FR" b="1" dirty="0" smtClean="0"/>
              <a:t>Source : </a:t>
            </a:r>
            <a:r>
              <a:rPr lang="fr-FR" b="1" dirty="0" err="1" smtClean="0"/>
              <a:t>Wikipédia</a:t>
            </a:r>
            <a:endParaRPr lang="fr-FR" b="1" dirty="0"/>
          </a:p>
        </p:txBody>
      </p:sp>
      <p:sp>
        <p:nvSpPr>
          <p:cNvPr id="5" name="ZoneTexte 4"/>
          <p:cNvSpPr txBox="1"/>
          <p:nvPr/>
        </p:nvSpPr>
        <p:spPr>
          <a:xfrm>
            <a:off x="0" y="1952"/>
            <a:ext cx="9144000" cy="1446550"/>
          </a:xfrm>
          <a:prstGeom prst="rect">
            <a:avLst/>
          </a:prstGeom>
          <a:noFill/>
        </p:spPr>
        <p:txBody>
          <a:bodyPr wrap="square" rtlCol="0">
            <a:spAutoFit/>
          </a:bodyPr>
          <a:lstStyle/>
          <a:p>
            <a:pPr algn="ctr"/>
            <a:r>
              <a:rPr lang="fr-FR" sz="3200" b="1" dirty="0" smtClean="0">
                <a:solidFill>
                  <a:srgbClr val="FF0000"/>
                </a:solidFill>
                <a:latin typeface="Times New Roman" pitchFamily="18" charset="0"/>
                <a:cs typeface="Times New Roman" pitchFamily="18" charset="0"/>
              </a:rPr>
              <a:t>JPEG 2000</a:t>
            </a:r>
          </a:p>
          <a:p>
            <a:r>
              <a:rPr lang="fr-FR" sz="2400" b="1" dirty="0" smtClean="0">
                <a:solidFill>
                  <a:srgbClr val="002060"/>
                </a:solidFill>
                <a:latin typeface="Times New Roman" pitchFamily="18" charset="0"/>
                <a:cs typeface="Times New Roman" pitchFamily="18" charset="0"/>
              </a:rPr>
              <a:t>Schéma de principe du JPEG 2000</a:t>
            </a:r>
          </a:p>
          <a:p>
            <a:pPr algn="ctr"/>
            <a:r>
              <a:rPr lang="fr-FR"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5855</Words>
  <Application>Microsoft Office PowerPoint</Application>
  <PresentationFormat>Affichage à l'écran (4:3)</PresentationFormat>
  <Paragraphs>937</Paragraphs>
  <Slides>94</Slides>
  <Notes>9</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94</vt:i4>
      </vt:variant>
    </vt:vector>
  </HeadingPairs>
  <TitlesOfParts>
    <vt:vector size="97" baseType="lpstr">
      <vt:lpstr>Thème Office</vt:lpstr>
      <vt:lpstr>Microsoft Éditeur d'équations 3.0</vt:lpstr>
      <vt:lpstr>Équation</vt:lpstr>
      <vt:lpstr>Diapositive 1</vt:lpstr>
      <vt:lpstr>La DWT est une transformation. Une compression basée sur la DWT peut utiliser le principe de Compression par transformée.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SAQ (3-1)</vt:lpstr>
      <vt:lpstr>Diapositive 67</vt:lpstr>
      <vt:lpstr>Diapositive 68</vt:lpstr>
      <vt:lpstr>Adaptive Arithmetic Coding</vt:lpstr>
      <vt:lpstr>Relationship to Other Coding Algorithms</vt:lpstr>
      <vt:lpstr>Diapositive 71</vt:lpstr>
      <vt:lpstr>Diapositive 72</vt:lpstr>
      <vt:lpstr>Diapositive 73</vt:lpstr>
      <vt:lpstr>Conclusion</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Comparaison entre SPIHT et EZW </vt:lpstr>
      <vt:lpstr>Comparaison entre SPIHT et EZW </vt:lpstr>
      <vt:lpstr>Comparaison entre SPIHT et EZW </vt:lpstr>
      <vt:lpstr>Comparaison entre SPIHT et EZW </vt:lpstr>
      <vt:lpstr>Comparaison entre SPIHT et EZW </vt:lpstr>
      <vt:lpstr>Comparaison entre SPIHT et EZW </vt:lpstr>
      <vt:lpstr>Diapositive 91</vt:lpstr>
      <vt:lpstr>Diapositive 92</vt:lpstr>
      <vt:lpstr>Diapositive 93</vt:lpstr>
      <vt:lpstr>Diapositive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STS</cp:lastModifiedBy>
  <cp:revision>43</cp:revision>
  <dcterms:created xsi:type="dcterms:W3CDTF">2020-04-26T09:28:15Z</dcterms:created>
  <dcterms:modified xsi:type="dcterms:W3CDTF">2020-05-18T03:55:40Z</dcterms:modified>
</cp:coreProperties>
</file>