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8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55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2F7A220B-A34F-4C9D-A543-A6D77A05BD0D}" type="datetimeFigureOut">
              <a:rPr lang="fr-FR" smtClean="0"/>
              <a:pPr/>
              <a:t>15/02/2016</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D6ABBE21-F06B-449B-B910-D39FB680B4D4}"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F7A220B-A34F-4C9D-A543-A6D77A05BD0D}" type="datetimeFigureOut">
              <a:rPr lang="fr-FR" smtClean="0"/>
              <a:pPr/>
              <a:t>15/02/2016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6ABBE21-F06B-449B-B910-D39FB680B4D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F7A220B-A34F-4C9D-A543-A6D77A05BD0D}" type="datetimeFigureOut">
              <a:rPr lang="fr-FR" smtClean="0"/>
              <a:pPr/>
              <a:t>15/02/2016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6ABBE21-F06B-449B-B910-D39FB680B4D4}" type="slidenum">
              <a:rPr lang="fr-FR" smtClean="0"/>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2F7A220B-A34F-4C9D-A543-A6D77A05BD0D}" type="datetimeFigureOut">
              <a:rPr lang="fr-FR" smtClean="0">
                <a:solidFill>
                  <a:srgbClr val="DBF5F9">
                    <a:shade val="90000"/>
                  </a:srgbClr>
                </a:solidFill>
              </a:rPr>
              <a:pPr/>
              <a:t>15/02/2016</a:t>
            </a:fld>
            <a:endParaRPr lang="fr-FR">
              <a:solidFill>
                <a:srgbClr val="DBF5F9">
                  <a:shade val="90000"/>
                </a:srgbClr>
              </a:solidFill>
            </a:endParaRPr>
          </a:p>
        </p:txBody>
      </p:sp>
      <p:sp>
        <p:nvSpPr>
          <p:cNvPr id="19" name="Espace réservé du pied de page 18"/>
          <p:cNvSpPr>
            <a:spLocks noGrp="1"/>
          </p:cNvSpPr>
          <p:nvPr>
            <p:ph type="ftr" sz="quarter" idx="11"/>
          </p:nvPr>
        </p:nvSpPr>
        <p:spPr/>
        <p:txBody>
          <a:bodyPr/>
          <a:lstStyle/>
          <a:p>
            <a:endParaRPr lang="fr-FR">
              <a:solidFill>
                <a:srgbClr val="DBF5F9">
                  <a:shade val="90000"/>
                </a:srgbClr>
              </a:solidFill>
            </a:endParaRPr>
          </a:p>
        </p:txBody>
      </p:sp>
      <p:sp>
        <p:nvSpPr>
          <p:cNvPr id="27" name="Espace réservé du numéro de diapositive 26"/>
          <p:cNvSpPr>
            <a:spLocks noGrp="1"/>
          </p:cNvSpPr>
          <p:nvPr>
            <p:ph type="sldNum" sz="quarter" idx="12"/>
          </p:nvPr>
        </p:nvSpPr>
        <p:spPr/>
        <p:txBody>
          <a:bodyPr/>
          <a:lstStyle/>
          <a:p>
            <a:fld id="{D6ABBE21-F06B-449B-B910-D39FB680B4D4}" type="slidenum">
              <a:rPr lang="fr-FR" smtClean="0">
                <a:solidFill>
                  <a:srgbClr val="DBF5F9">
                    <a:shade val="90000"/>
                  </a:srgbClr>
                </a:solidFill>
              </a:rPr>
              <a:pPr/>
              <a:t>‹N°›</a:t>
            </a:fld>
            <a:endParaRPr lang="fr-FR">
              <a:solidFill>
                <a:srgbClr val="DBF5F9">
                  <a:shade val="90000"/>
                </a:srgbClr>
              </a:solidFill>
            </a:endParaRPr>
          </a:p>
        </p:txBody>
      </p:sp>
    </p:spTree>
    <p:extLst>
      <p:ext uri="{BB962C8B-B14F-4D97-AF65-F5344CB8AC3E}">
        <p14:creationId xmlns:p14="http://schemas.microsoft.com/office/powerpoint/2010/main" val="597241"/>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F7A220B-A34F-4C9D-A543-A6D77A05BD0D}" type="datetimeFigureOut">
              <a:rPr lang="fr-FR" smtClean="0">
                <a:solidFill>
                  <a:srgbClr val="04617B">
                    <a:shade val="90000"/>
                  </a:srgbClr>
                </a:solidFill>
              </a:rPr>
              <a:pPr/>
              <a:t>15/02/2016</a:t>
            </a:fld>
            <a:endParaRPr lang="fr-FR">
              <a:solidFill>
                <a:srgbClr val="04617B">
                  <a:shade val="90000"/>
                </a:srgbClr>
              </a:solidFill>
            </a:endParaRPr>
          </a:p>
        </p:txBody>
      </p:sp>
      <p:sp>
        <p:nvSpPr>
          <p:cNvPr id="5" name="Espace réservé du pied de page 4"/>
          <p:cNvSpPr>
            <a:spLocks noGrp="1"/>
          </p:cNvSpPr>
          <p:nvPr>
            <p:ph type="ftr" sz="quarter" idx="11"/>
          </p:nvPr>
        </p:nvSpPr>
        <p:spPr/>
        <p:txBody>
          <a:bodyPr/>
          <a:lstStyle/>
          <a:p>
            <a:endParaRPr lang="fr-FR">
              <a:solidFill>
                <a:srgbClr val="04617B">
                  <a:shade val="90000"/>
                </a:srgbClr>
              </a:solidFill>
            </a:endParaRPr>
          </a:p>
        </p:txBody>
      </p:sp>
      <p:sp>
        <p:nvSpPr>
          <p:cNvPr id="6" name="Espace réservé du numéro de diapositive 5"/>
          <p:cNvSpPr>
            <a:spLocks noGrp="1"/>
          </p:cNvSpPr>
          <p:nvPr>
            <p:ph type="sldNum" sz="quarter" idx="12"/>
          </p:nvPr>
        </p:nvSpPr>
        <p:spPr/>
        <p:txBody>
          <a:bodyPr/>
          <a:lstStyle/>
          <a:p>
            <a:fld id="{D6ABBE21-F06B-449B-B910-D39FB680B4D4}" type="slidenum">
              <a:rPr lang="fr-FR" smtClean="0">
                <a:solidFill>
                  <a:srgbClr val="04617B">
                    <a:shade val="90000"/>
                  </a:srgbClr>
                </a:solidFill>
              </a:rPr>
              <a:pPr/>
              <a:t>‹N°›</a:t>
            </a:fld>
            <a:endParaRPr lang="fr-FR">
              <a:solidFill>
                <a:srgbClr val="04617B">
                  <a:shade val="90000"/>
                </a:srgbClr>
              </a:solidFill>
            </a:endParaRPr>
          </a:p>
        </p:txBody>
      </p:sp>
    </p:spTree>
    <p:extLst>
      <p:ext uri="{BB962C8B-B14F-4D97-AF65-F5344CB8AC3E}">
        <p14:creationId xmlns:p14="http://schemas.microsoft.com/office/powerpoint/2010/main" val="9357374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2F7A220B-A34F-4C9D-A543-A6D77A05BD0D}" type="datetimeFigureOut">
              <a:rPr lang="fr-FR" smtClean="0">
                <a:solidFill>
                  <a:srgbClr val="DBF5F9">
                    <a:shade val="90000"/>
                  </a:srgbClr>
                </a:solidFill>
              </a:rPr>
              <a:pPr/>
              <a:t>15/02/2016</a:t>
            </a:fld>
            <a:endParaRPr lang="fr-FR">
              <a:solidFill>
                <a:srgbClr val="DBF5F9">
                  <a:shade val="90000"/>
                </a:srgbClr>
              </a:solidFill>
            </a:endParaRPr>
          </a:p>
        </p:txBody>
      </p:sp>
      <p:sp>
        <p:nvSpPr>
          <p:cNvPr id="5" name="Espace réservé du pied de page 4"/>
          <p:cNvSpPr>
            <a:spLocks noGrp="1"/>
          </p:cNvSpPr>
          <p:nvPr>
            <p:ph type="ftr" sz="quarter" idx="11"/>
          </p:nvPr>
        </p:nvSpPr>
        <p:spPr/>
        <p:txBody>
          <a:bodyPr/>
          <a:lstStyle/>
          <a:p>
            <a:endParaRPr lang="fr-FR">
              <a:solidFill>
                <a:srgbClr val="DBF5F9">
                  <a:shade val="90000"/>
                </a:srgbClr>
              </a:solidFill>
            </a:endParaRPr>
          </a:p>
        </p:txBody>
      </p:sp>
      <p:sp>
        <p:nvSpPr>
          <p:cNvPr id="6" name="Espace réservé du numéro de diapositive 5"/>
          <p:cNvSpPr>
            <a:spLocks noGrp="1"/>
          </p:cNvSpPr>
          <p:nvPr>
            <p:ph type="sldNum" sz="quarter" idx="12"/>
          </p:nvPr>
        </p:nvSpPr>
        <p:spPr/>
        <p:txBody>
          <a:bodyPr/>
          <a:lstStyle/>
          <a:p>
            <a:fld id="{D6ABBE21-F06B-449B-B910-D39FB680B4D4}" type="slidenum">
              <a:rPr lang="fr-FR" smtClean="0">
                <a:solidFill>
                  <a:srgbClr val="DBF5F9">
                    <a:shade val="90000"/>
                  </a:srgbClr>
                </a:solidFill>
              </a:rPr>
              <a:pPr/>
              <a:t>‹N°›</a:t>
            </a:fld>
            <a:endParaRPr lang="fr-FR">
              <a:solidFill>
                <a:srgbClr val="DBF5F9">
                  <a:shade val="90000"/>
                </a:srgbClr>
              </a:solidFill>
            </a:endParaRPr>
          </a:p>
        </p:txBody>
      </p:sp>
    </p:spTree>
    <p:extLst>
      <p:ext uri="{BB962C8B-B14F-4D97-AF65-F5344CB8AC3E}">
        <p14:creationId xmlns:p14="http://schemas.microsoft.com/office/powerpoint/2010/main" val="2963701540"/>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2F7A220B-A34F-4C9D-A543-A6D77A05BD0D}" type="datetimeFigureOut">
              <a:rPr lang="fr-FR" smtClean="0">
                <a:solidFill>
                  <a:srgbClr val="04617B">
                    <a:shade val="90000"/>
                  </a:srgbClr>
                </a:solidFill>
              </a:rPr>
              <a:pPr/>
              <a:t>15/02/2016</a:t>
            </a:fld>
            <a:endParaRPr lang="fr-FR">
              <a:solidFill>
                <a:srgbClr val="04617B">
                  <a:shade val="90000"/>
                </a:srgbClr>
              </a:solidFill>
            </a:endParaRPr>
          </a:p>
        </p:txBody>
      </p:sp>
      <p:sp>
        <p:nvSpPr>
          <p:cNvPr id="6" name="Espace réservé du pied de page 5"/>
          <p:cNvSpPr>
            <a:spLocks noGrp="1"/>
          </p:cNvSpPr>
          <p:nvPr>
            <p:ph type="ftr" sz="quarter" idx="11"/>
          </p:nvPr>
        </p:nvSpPr>
        <p:spPr/>
        <p:txBody>
          <a:bodyPr/>
          <a:lstStyle/>
          <a:p>
            <a:endParaRPr lang="fr-FR">
              <a:solidFill>
                <a:srgbClr val="04617B">
                  <a:shade val="90000"/>
                </a:srgbClr>
              </a:solidFill>
            </a:endParaRPr>
          </a:p>
        </p:txBody>
      </p:sp>
      <p:sp>
        <p:nvSpPr>
          <p:cNvPr id="7" name="Espace réservé du numéro de diapositive 6"/>
          <p:cNvSpPr>
            <a:spLocks noGrp="1"/>
          </p:cNvSpPr>
          <p:nvPr>
            <p:ph type="sldNum" sz="quarter" idx="12"/>
          </p:nvPr>
        </p:nvSpPr>
        <p:spPr/>
        <p:txBody>
          <a:bodyPr/>
          <a:lstStyle/>
          <a:p>
            <a:fld id="{D6ABBE21-F06B-449B-B910-D39FB680B4D4}" type="slidenum">
              <a:rPr lang="fr-FR" smtClean="0">
                <a:solidFill>
                  <a:srgbClr val="04617B">
                    <a:shade val="90000"/>
                  </a:srgbClr>
                </a:solidFill>
              </a:rPr>
              <a:pPr/>
              <a:t>‹N°›</a:t>
            </a:fld>
            <a:endParaRPr lang="fr-FR">
              <a:solidFill>
                <a:srgbClr val="04617B">
                  <a:shade val="90000"/>
                </a:srgbClr>
              </a:solidFill>
            </a:endParaRPr>
          </a:p>
        </p:txBody>
      </p:sp>
    </p:spTree>
    <p:extLst>
      <p:ext uri="{BB962C8B-B14F-4D97-AF65-F5344CB8AC3E}">
        <p14:creationId xmlns:p14="http://schemas.microsoft.com/office/powerpoint/2010/main" val="29545941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2F7A220B-A34F-4C9D-A543-A6D77A05BD0D}" type="datetimeFigureOut">
              <a:rPr lang="fr-FR" smtClean="0">
                <a:solidFill>
                  <a:srgbClr val="04617B">
                    <a:shade val="90000"/>
                  </a:srgbClr>
                </a:solidFill>
              </a:rPr>
              <a:pPr/>
              <a:t>15/02/2016</a:t>
            </a:fld>
            <a:endParaRPr lang="fr-FR">
              <a:solidFill>
                <a:srgbClr val="04617B">
                  <a:shade val="90000"/>
                </a:srgbClr>
              </a:solidFill>
            </a:endParaRPr>
          </a:p>
        </p:txBody>
      </p:sp>
      <p:sp>
        <p:nvSpPr>
          <p:cNvPr id="8" name="Espace réservé du pied de page 7"/>
          <p:cNvSpPr>
            <a:spLocks noGrp="1"/>
          </p:cNvSpPr>
          <p:nvPr>
            <p:ph type="ftr" sz="quarter" idx="11"/>
          </p:nvPr>
        </p:nvSpPr>
        <p:spPr/>
        <p:txBody>
          <a:bodyPr/>
          <a:lstStyle/>
          <a:p>
            <a:endParaRPr lang="fr-FR">
              <a:solidFill>
                <a:srgbClr val="04617B">
                  <a:shade val="90000"/>
                </a:srgbClr>
              </a:solidFill>
            </a:endParaRPr>
          </a:p>
        </p:txBody>
      </p:sp>
      <p:sp>
        <p:nvSpPr>
          <p:cNvPr id="9" name="Espace réservé du numéro de diapositive 8"/>
          <p:cNvSpPr>
            <a:spLocks noGrp="1"/>
          </p:cNvSpPr>
          <p:nvPr>
            <p:ph type="sldNum" sz="quarter" idx="12"/>
          </p:nvPr>
        </p:nvSpPr>
        <p:spPr/>
        <p:txBody>
          <a:bodyPr/>
          <a:lstStyle/>
          <a:p>
            <a:fld id="{D6ABBE21-F06B-449B-B910-D39FB680B4D4}" type="slidenum">
              <a:rPr lang="fr-FR" smtClean="0">
                <a:solidFill>
                  <a:srgbClr val="04617B">
                    <a:shade val="90000"/>
                  </a:srgbClr>
                </a:solidFill>
              </a:rPr>
              <a:pPr/>
              <a:t>‹N°›</a:t>
            </a:fld>
            <a:endParaRPr lang="fr-FR">
              <a:solidFill>
                <a:srgbClr val="04617B">
                  <a:shade val="90000"/>
                </a:srgbClr>
              </a:solidFill>
            </a:endParaRPr>
          </a:p>
        </p:txBody>
      </p:sp>
    </p:spTree>
    <p:extLst>
      <p:ext uri="{BB962C8B-B14F-4D97-AF65-F5344CB8AC3E}">
        <p14:creationId xmlns:p14="http://schemas.microsoft.com/office/powerpoint/2010/main" val="15314490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2F7A220B-A34F-4C9D-A543-A6D77A05BD0D}" type="datetimeFigureOut">
              <a:rPr lang="fr-FR" smtClean="0">
                <a:solidFill>
                  <a:srgbClr val="04617B">
                    <a:shade val="90000"/>
                  </a:srgbClr>
                </a:solidFill>
              </a:rPr>
              <a:pPr/>
              <a:t>15/02/2016</a:t>
            </a:fld>
            <a:endParaRPr lang="fr-FR">
              <a:solidFill>
                <a:srgbClr val="04617B">
                  <a:shade val="90000"/>
                </a:srgbClr>
              </a:solidFill>
            </a:endParaRPr>
          </a:p>
        </p:txBody>
      </p:sp>
      <p:sp>
        <p:nvSpPr>
          <p:cNvPr id="4" name="Espace réservé du pied de page 3"/>
          <p:cNvSpPr>
            <a:spLocks noGrp="1"/>
          </p:cNvSpPr>
          <p:nvPr>
            <p:ph type="ftr" sz="quarter" idx="11"/>
          </p:nvPr>
        </p:nvSpPr>
        <p:spPr/>
        <p:txBody>
          <a:bodyPr/>
          <a:lstStyle/>
          <a:p>
            <a:endParaRPr lang="fr-FR">
              <a:solidFill>
                <a:srgbClr val="04617B">
                  <a:shade val="90000"/>
                </a:srgbClr>
              </a:solidFill>
            </a:endParaRPr>
          </a:p>
        </p:txBody>
      </p:sp>
      <p:sp>
        <p:nvSpPr>
          <p:cNvPr id="5" name="Espace réservé du numéro de diapositive 4"/>
          <p:cNvSpPr>
            <a:spLocks noGrp="1"/>
          </p:cNvSpPr>
          <p:nvPr>
            <p:ph type="sldNum" sz="quarter" idx="12"/>
          </p:nvPr>
        </p:nvSpPr>
        <p:spPr/>
        <p:txBody>
          <a:bodyPr/>
          <a:lstStyle/>
          <a:p>
            <a:fld id="{D6ABBE21-F06B-449B-B910-D39FB680B4D4}" type="slidenum">
              <a:rPr lang="fr-FR" smtClean="0">
                <a:solidFill>
                  <a:srgbClr val="04617B">
                    <a:shade val="90000"/>
                  </a:srgbClr>
                </a:solidFill>
              </a:rPr>
              <a:pPr/>
              <a:t>‹N°›</a:t>
            </a:fld>
            <a:endParaRPr lang="fr-FR">
              <a:solidFill>
                <a:srgbClr val="04617B">
                  <a:shade val="90000"/>
                </a:srgbClr>
              </a:solidFill>
            </a:endParaRPr>
          </a:p>
        </p:txBody>
      </p:sp>
    </p:spTree>
    <p:extLst>
      <p:ext uri="{BB962C8B-B14F-4D97-AF65-F5344CB8AC3E}">
        <p14:creationId xmlns:p14="http://schemas.microsoft.com/office/powerpoint/2010/main" val="39733499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F7A220B-A34F-4C9D-A543-A6D77A05BD0D}" type="datetimeFigureOut">
              <a:rPr lang="fr-FR" smtClean="0">
                <a:solidFill>
                  <a:srgbClr val="04617B">
                    <a:shade val="90000"/>
                  </a:srgbClr>
                </a:solidFill>
              </a:rPr>
              <a:pPr/>
              <a:t>15/02/2016</a:t>
            </a:fld>
            <a:endParaRPr lang="fr-FR">
              <a:solidFill>
                <a:srgbClr val="04617B">
                  <a:shade val="90000"/>
                </a:srgbClr>
              </a:solidFill>
            </a:endParaRPr>
          </a:p>
        </p:txBody>
      </p:sp>
      <p:sp>
        <p:nvSpPr>
          <p:cNvPr id="3" name="Espace réservé du pied de page 2"/>
          <p:cNvSpPr>
            <a:spLocks noGrp="1"/>
          </p:cNvSpPr>
          <p:nvPr>
            <p:ph type="ftr" sz="quarter" idx="11"/>
          </p:nvPr>
        </p:nvSpPr>
        <p:spPr/>
        <p:txBody>
          <a:bodyPr/>
          <a:lstStyle/>
          <a:p>
            <a:endParaRPr lang="fr-FR">
              <a:solidFill>
                <a:srgbClr val="04617B">
                  <a:shade val="90000"/>
                </a:srgbClr>
              </a:solidFill>
            </a:endParaRPr>
          </a:p>
        </p:txBody>
      </p:sp>
      <p:sp>
        <p:nvSpPr>
          <p:cNvPr id="4" name="Espace réservé du numéro de diapositive 3"/>
          <p:cNvSpPr>
            <a:spLocks noGrp="1"/>
          </p:cNvSpPr>
          <p:nvPr>
            <p:ph type="sldNum" sz="quarter" idx="12"/>
          </p:nvPr>
        </p:nvSpPr>
        <p:spPr/>
        <p:txBody>
          <a:bodyPr/>
          <a:lstStyle/>
          <a:p>
            <a:fld id="{D6ABBE21-F06B-449B-B910-D39FB680B4D4}" type="slidenum">
              <a:rPr lang="fr-FR" smtClean="0">
                <a:solidFill>
                  <a:srgbClr val="04617B">
                    <a:shade val="90000"/>
                  </a:srgbClr>
                </a:solidFill>
              </a:rPr>
              <a:pPr/>
              <a:t>‹N°›</a:t>
            </a:fld>
            <a:endParaRPr lang="fr-FR">
              <a:solidFill>
                <a:srgbClr val="04617B">
                  <a:shade val="90000"/>
                </a:srgbClr>
              </a:solidFill>
            </a:endParaRPr>
          </a:p>
        </p:txBody>
      </p:sp>
    </p:spTree>
    <p:extLst>
      <p:ext uri="{BB962C8B-B14F-4D97-AF65-F5344CB8AC3E}">
        <p14:creationId xmlns:p14="http://schemas.microsoft.com/office/powerpoint/2010/main" val="7661741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2F7A220B-A34F-4C9D-A543-A6D77A05BD0D}" type="datetimeFigureOut">
              <a:rPr lang="fr-FR" smtClean="0">
                <a:solidFill>
                  <a:srgbClr val="04617B">
                    <a:shade val="90000"/>
                  </a:srgbClr>
                </a:solidFill>
              </a:rPr>
              <a:pPr/>
              <a:t>15/02/2016</a:t>
            </a:fld>
            <a:endParaRPr lang="fr-FR">
              <a:solidFill>
                <a:srgbClr val="04617B">
                  <a:shade val="90000"/>
                </a:srgbClr>
              </a:solidFill>
            </a:endParaRPr>
          </a:p>
        </p:txBody>
      </p:sp>
      <p:sp>
        <p:nvSpPr>
          <p:cNvPr id="6" name="Espace réservé du pied de page 5"/>
          <p:cNvSpPr>
            <a:spLocks noGrp="1"/>
          </p:cNvSpPr>
          <p:nvPr>
            <p:ph type="ftr" sz="quarter" idx="11"/>
          </p:nvPr>
        </p:nvSpPr>
        <p:spPr/>
        <p:txBody>
          <a:bodyPr/>
          <a:lstStyle/>
          <a:p>
            <a:endParaRPr lang="fr-FR">
              <a:solidFill>
                <a:srgbClr val="04617B">
                  <a:shade val="90000"/>
                </a:srgbClr>
              </a:solidFill>
            </a:endParaRPr>
          </a:p>
        </p:txBody>
      </p:sp>
      <p:sp>
        <p:nvSpPr>
          <p:cNvPr id="7" name="Espace réservé du numéro de diapositive 6"/>
          <p:cNvSpPr>
            <a:spLocks noGrp="1"/>
          </p:cNvSpPr>
          <p:nvPr>
            <p:ph type="sldNum" sz="quarter" idx="12"/>
          </p:nvPr>
        </p:nvSpPr>
        <p:spPr/>
        <p:txBody>
          <a:bodyPr/>
          <a:lstStyle/>
          <a:p>
            <a:fld id="{D6ABBE21-F06B-449B-B910-D39FB680B4D4}" type="slidenum">
              <a:rPr lang="fr-FR" smtClean="0">
                <a:solidFill>
                  <a:srgbClr val="04617B">
                    <a:shade val="90000"/>
                  </a:srgbClr>
                </a:solidFill>
              </a:rPr>
              <a:pPr/>
              <a:t>‹N°›</a:t>
            </a:fld>
            <a:endParaRPr lang="fr-FR">
              <a:solidFill>
                <a:srgbClr val="04617B">
                  <a:shade val="90000"/>
                </a:srgbClr>
              </a:solidFill>
            </a:endParaRPr>
          </a:p>
        </p:txBody>
      </p:sp>
    </p:spTree>
    <p:extLst>
      <p:ext uri="{BB962C8B-B14F-4D97-AF65-F5344CB8AC3E}">
        <p14:creationId xmlns:p14="http://schemas.microsoft.com/office/powerpoint/2010/main" val="3380757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F7A220B-A34F-4C9D-A543-A6D77A05BD0D}" type="datetimeFigureOut">
              <a:rPr lang="fr-FR" smtClean="0"/>
              <a:pPr/>
              <a:t>15/02/2016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6ABBE21-F06B-449B-B910-D39FB680B4D4}" type="slidenum">
              <a:rPr lang="fr-FR" smtClean="0"/>
              <a:pPr/>
              <a:t>‹N°›</a:t>
            </a:fld>
            <a:endParaRPr lang="fr-F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2F7A220B-A34F-4C9D-A543-A6D77A05BD0D}" type="datetimeFigureOut">
              <a:rPr lang="fr-FR" smtClean="0">
                <a:solidFill>
                  <a:srgbClr val="04617B">
                    <a:shade val="90000"/>
                  </a:srgbClr>
                </a:solidFill>
              </a:rPr>
              <a:pPr/>
              <a:t>15/02/2016</a:t>
            </a:fld>
            <a:endParaRPr lang="fr-FR">
              <a:solidFill>
                <a:srgbClr val="04617B">
                  <a:shade val="90000"/>
                </a:srgbClr>
              </a:solidFill>
            </a:endParaRPr>
          </a:p>
        </p:txBody>
      </p:sp>
      <p:sp>
        <p:nvSpPr>
          <p:cNvPr id="6" name="Espace réservé du pied de page 5"/>
          <p:cNvSpPr>
            <a:spLocks noGrp="1"/>
          </p:cNvSpPr>
          <p:nvPr>
            <p:ph type="ftr" sz="quarter" idx="11"/>
          </p:nvPr>
        </p:nvSpPr>
        <p:spPr/>
        <p:txBody>
          <a:bodyPr/>
          <a:lstStyle/>
          <a:p>
            <a:endParaRPr lang="fr-FR">
              <a:solidFill>
                <a:srgbClr val="04617B">
                  <a:shade val="90000"/>
                </a:srgbClr>
              </a:solidFill>
            </a:endParaRP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D6ABBE21-F06B-449B-B910-D39FB680B4D4}" type="slidenum">
              <a:rPr lang="fr-FR" smtClean="0">
                <a:solidFill>
                  <a:srgbClr val="04617B">
                    <a:shade val="90000"/>
                  </a:srgbClr>
                </a:solidFill>
              </a:rPr>
              <a:pPr/>
              <a:t>‹N°›</a:t>
            </a:fld>
            <a:endParaRPr lang="fr-FR">
              <a:solidFill>
                <a:srgbClr val="04617B">
                  <a:shade val="90000"/>
                </a:srgbClr>
              </a:solidFill>
            </a:endParaRP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33626515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F7A220B-A34F-4C9D-A543-A6D77A05BD0D}" type="datetimeFigureOut">
              <a:rPr lang="fr-FR" smtClean="0">
                <a:solidFill>
                  <a:srgbClr val="04617B">
                    <a:shade val="90000"/>
                  </a:srgbClr>
                </a:solidFill>
              </a:rPr>
              <a:pPr/>
              <a:t>15/02/2016</a:t>
            </a:fld>
            <a:endParaRPr lang="fr-FR">
              <a:solidFill>
                <a:srgbClr val="04617B">
                  <a:shade val="90000"/>
                </a:srgbClr>
              </a:solidFill>
            </a:endParaRPr>
          </a:p>
        </p:txBody>
      </p:sp>
      <p:sp>
        <p:nvSpPr>
          <p:cNvPr id="5" name="Espace réservé du pied de page 4"/>
          <p:cNvSpPr>
            <a:spLocks noGrp="1"/>
          </p:cNvSpPr>
          <p:nvPr>
            <p:ph type="ftr" sz="quarter" idx="11"/>
          </p:nvPr>
        </p:nvSpPr>
        <p:spPr/>
        <p:txBody>
          <a:bodyPr/>
          <a:lstStyle/>
          <a:p>
            <a:endParaRPr lang="fr-FR">
              <a:solidFill>
                <a:srgbClr val="04617B">
                  <a:shade val="90000"/>
                </a:srgbClr>
              </a:solidFill>
            </a:endParaRPr>
          </a:p>
        </p:txBody>
      </p:sp>
      <p:sp>
        <p:nvSpPr>
          <p:cNvPr id="6" name="Espace réservé du numéro de diapositive 5"/>
          <p:cNvSpPr>
            <a:spLocks noGrp="1"/>
          </p:cNvSpPr>
          <p:nvPr>
            <p:ph type="sldNum" sz="quarter" idx="12"/>
          </p:nvPr>
        </p:nvSpPr>
        <p:spPr/>
        <p:txBody>
          <a:bodyPr/>
          <a:lstStyle/>
          <a:p>
            <a:fld id="{D6ABBE21-F06B-449B-B910-D39FB680B4D4}" type="slidenum">
              <a:rPr lang="fr-FR" smtClean="0">
                <a:solidFill>
                  <a:srgbClr val="04617B">
                    <a:shade val="90000"/>
                  </a:srgbClr>
                </a:solidFill>
              </a:rPr>
              <a:pPr/>
              <a:t>‹N°›</a:t>
            </a:fld>
            <a:endParaRPr lang="fr-FR">
              <a:solidFill>
                <a:srgbClr val="04617B">
                  <a:shade val="90000"/>
                </a:srgbClr>
              </a:solidFill>
            </a:endParaRPr>
          </a:p>
        </p:txBody>
      </p:sp>
    </p:spTree>
    <p:extLst>
      <p:ext uri="{BB962C8B-B14F-4D97-AF65-F5344CB8AC3E}">
        <p14:creationId xmlns:p14="http://schemas.microsoft.com/office/powerpoint/2010/main" val="24770619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F7A220B-A34F-4C9D-A543-A6D77A05BD0D}" type="datetimeFigureOut">
              <a:rPr lang="fr-FR" smtClean="0">
                <a:solidFill>
                  <a:srgbClr val="04617B">
                    <a:shade val="90000"/>
                  </a:srgbClr>
                </a:solidFill>
              </a:rPr>
              <a:pPr/>
              <a:t>15/02/2016</a:t>
            </a:fld>
            <a:endParaRPr lang="fr-FR">
              <a:solidFill>
                <a:srgbClr val="04617B">
                  <a:shade val="90000"/>
                </a:srgbClr>
              </a:solidFill>
            </a:endParaRPr>
          </a:p>
        </p:txBody>
      </p:sp>
      <p:sp>
        <p:nvSpPr>
          <p:cNvPr id="5" name="Espace réservé du pied de page 4"/>
          <p:cNvSpPr>
            <a:spLocks noGrp="1"/>
          </p:cNvSpPr>
          <p:nvPr>
            <p:ph type="ftr" sz="quarter" idx="11"/>
          </p:nvPr>
        </p:nvSpPr>
        <p:spPr/>
        <p:txBody>
          <a:bodyPr/>
          <a:lstStyle/>
          <a:p>
            <a:endParaRPr lang="fr-FR">
              <a:solidFill>
                <a:srgbClr val="04617B">
                  <a:shade val="90000"/>
                </a:srgbClr>
              </a:solidFill>
            </a:endParaRPr>
          </a:p>
        </p:txBody>
      </p:sp>
      <p:sp>
        <p:nvSpPr>
          <p:cNvPr id="6" name="Espace réservé du numéro de diapositive 5"/>
          <p:cNvSpPr>
            <a:spLocks noGrp="1"/>
          </p:cNvSpPr>
          <p:nvPr>
            <p:ph type="sldNum" sz="quarter" idx="12"/>
          </p:nvPr>
        </p:nvSpPr>
        <p:spPr/>
        <p:txBody>
          <a:bodyPr/>
          <a:lstStyle/>
          <a:p>
            <a:fld id="{D6ABBE21-F06B-449B-B910-D39FB680B4D4}" type="slidenum">
              <a:rPr lang="fr-FR" smtClean="0">
                <a:solidFill>
                  <a:srgbClr val="04617B">
                    <a:shade val="90000"/>
                  </a:srgbClr>
                </a:solidFill>
              </a:rPr>
              <a:pPr/>
              <a:t>‹N°›</a:t>
            </a:fld>
            <a:endParaRPr lang="fr-FR">
              <a:solidFill>
                <a:srgbClr val="04617B">
                  <a:shade val="90000"/>
                </a:srgbClr>
              </a:solidFill>
            </a:endParaRPr>
          </a:p>
        </p:txBody>
      </p:sp>
    </p:spTree>
    <p:extLst>
      <p:ext uri="{BB962C8B-B14F-4D97-AF65-F5344CB8AC3E}">
        <p14:creationId xmlns:p14="http://schemas.microsoft.com/office/powerpoint/2010/main" val="586350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2F7A220B-A34F-4C9D-A543-A6D77A05BD0D}" type="datetimeFigureOut">
              <a:rPr lang="fr-FR" smtClean="0"/>
              <a:pPr/>
              <a:t>15/02/2016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6ABBE21-F06B-449B-B910-D39FB680B4D4}"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2F7A220B-A34F-4C9D-A543-A6D77A05BD0D}" type="datetimeFigureOut">
              <a:rPr lang="fr-FR" smtClean="0"/>
              <a:pPr/>
              <a:t>15/02/2016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6ABBE21-F06B-449B-B910-D39FB680B4D4}"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2F7A220B-A34F-4C9D-A543-A6D77A05BD0D}" type="datetimeFigureOut">
              <a:rPr lang="fr-FR" smtClean="0"/>
              <a:pPr/>
              <a:t>15/02/2016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6ABBE21-F06B-449B-B910-D39FB680B4D4}"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2F7A220B-A34F-4C9D-A543-A6D77A05BD0D}" type="datetimeFigureOut">
              <a:rPr lang="fr-FR" smtClean="0"/>
              <a:pPr/>
              <a:t>15/02/2016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6ABBE21-F06B-449B-B910-D39FB680B4D4}"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F7A220B-A34F-4C9D-A543-A6D77A05BD0D}" type="datetimeFigureOut">
              <a:rPr lang="fr-FR" smtClean="0"/>
              <a:pPr/>
              <a:t>15/02/2016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6ABBE21-F06B-449B-B910-D39FB680B4D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2F7A220B-A34F-4C9D-A543-A6D77A05BD0D}" type="datetimeFigureOut">
              <a:rPr lang="fr-FR" smtClean="0"/>
              <a:pPr/>
              <a:t>15/02/2016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6ABBE21-F06B-449B-B910-D39FB680B4D4}"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2F7A220B-A34F-4C9D-A543-A6D77A05BD0D}" type="datetimeFigureOut">
              <a:rPr lang="fr-FR" smtClean="0"/>
              <a:pPr/>
              <a:t>15/02/2016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D6ABBE21-F06B-449B-B910-D39FB680B4D4}"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F7A220B-A34F-4C9D-A543-A6D77A05BD0D}" type="datetimeFigureOut">
              <a:rPr lang="fr-FR" smtClean="0"/>
              <a:pPr/>
              <a:t>15/02/2016</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6ABBE21-F06B-449B-B910-D39FB680B4D4}"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F7A220B-A34F-4C9D-A543-A6D77A05BD0D}" type="datetimeFigureOut">
              <a:rPr lang="fr-FR" smtClean="0">
                <a:solidFill>
                  <a:srgbClr val="04617B">
                    <a:shade val="90000"/>
                  </a:srgbClr>
                </a:solidFill>
              </a:rPr>
              <a:pPr/>
              <a:t>15/02/2016</a:t>
            </a:fld>
            <a:endParaRPr lang="fr-FR">
              <a:solidFill>
                <a:srgbClr val="04617B">
                  <a:shade val="90000"/>
                </a:srgbClr>
              </a:solidFill>
            </a:endParaRP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solidFill>
                <a:srgbClr val="04617B">
                  <a:shade val="90000"/>
                </a:srgbClr>
              </a:solidFill>
            </a:endParaRP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6ABBE21-F06B-449B-B910-D39FB680B4D4}" type="slidenum">
              <a:rPr lang="fr-FR" smtClean="0">
                <a:solidFill>
                  <a:srgbClr val="04617B">
                    <a:shade val="90000"/>
                  </a:srgbClr>
                </a:solidFill>
              </a:rPr>
              <a:pPr/>
              <a:t>‹N°›</a:t>
            </a:fld>
            <a:endParaRPr lang="fr-FR">
              <a:solidFill>
                <a:srgbClr val="04617B">
                  <a:shade val="90000"/>
                </a:srgbClr>
              </a:solidFill>
            </a:endParaRP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extLst>
      <p:ext uri="{BB962C8B-B14F-4D97-AF65-F5344CB8AC3E}">
        <p14:creationId xmlns:p14="http://schemas.microsoft.com/office/powerpoint/2010/main" val="328362515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0"/>
            <a:ext cx="9144000" cy="6741368"/>
          </a:xfrm>
        </p:spPr>
        <p:txBody>
          <a:bodyPr>
            <a:noAutofit/>
          </a:bodyPr>
          <a:lstStyle/>
          <a:p>
            <a:pPr algn="ctr"/>
            <a:r>
              <a:rPr lang="fr-FR" sz="4000" dirty="0"/>
              <a:t>Université </a:t>
            </a:r>
            <a:r>
              <a:rPr lang="fr-FR" sz="4000" dirty="0" err="1"/>
              <a:t>Badji</a:t>
            </a:r>
            <a:r>
              <a:rPr lang="fr-FR" sz="4000" dirty="0"/>
              <a:t> Mokhtar d’Annaba</a:t>
            </a:r>
            <a:br>
              <a:rPr lang="fr-FR" sz="4000" dirty="0"/>
            </a:br>
            <a:r>
              <a:rPr lang="fr-FR" sz="4000" dirty="0"/>
              <a:t>Faculté de </a:t>
            </a:r>
            <a:r>
              <a:rPr lang="fr-FR" sz="4000" dirty="0" smtClean="0"/>
              <a:t>Médecine</a:t>
            </a:r>
            <a:br>
              <a:rPr lang="fr-FR" sz="4000" dirty="0" smtClean="0"/>
            </a:br>
            <a:r>
              <a:rPr lang="fr-FR" sz="4000" dirty="0"/>
              <a:t/>
            </a:r>
            <a:br>
              <a:rPr lang="fr-FR" sz="4000" dirty="0"/>
            </a:br>
            <a:r>
              <a:rPr lang="fr-FR" sz="3600" dirty="0" smtClean="0"/>
              <a:t>Service de Médecine du Travail</a:t>
            </a:r>
            <a:br>
              <a:rPr lang="fr-FR" sz="3600" dirty="0" smtClean="0"/>
            </a:br>
            <a:r>
              <a:rPr lang="fr-FR" sz="3600" dirty="0" smtClean="0"/>
              <a:t/>
            </a:r>
            <a:br>
              <a:rPr lang="fr-FR" sz="3600" dirty="0" smtClean="0"/>
            </a:br>
            <a:r>
              <a:rPr lang="fr-FR" sz="4400" dirty="0" smtClean="0"/>
              <a:t>Toxicologie </a:t>
            </a:r>
            <a:r>
              <a:rPr lang="fr-FR" sz="4400" dirty="0"/>
              <a:t>industrielle : Cas </a:t>
            </a:r>
            <a:r>
              <a:rPr lang="fr-FR" sz="4400" dirty="0" smtClean="0"/>
              <a:t>clinique </a:t>
            </a:r>
            <a:br>
              <a:rPr lang="fr-FR" sz="4400" dirty="0" smtClean="0"/>
            </a:br>
            <a:r>
              <a:rPr lang="fr-FR" sz="4400" dirty="0" smtClean="0"/>
              <a:t>Résidents A1</a:t>
            </a:r>
            <a:br>
              <a:rPr lang="fr-FR" sz="4400" dirty="0" smtClean="0"/>
            </a:br>
            <a:r>
              <a:rPr lang="fr-FR" sz="3600" dirty="0"/>
              <a:t/>
            </a:r>
            <a:br>
              <a:rPr lang="fr-FR" sz="3600" dirty="0"/>
            </a:br>
            <a:r>
              <a:rPr lang="fr-FR" sz="2800" dirty="0"/>
              <a:t>Année universitaire 2015/2016</a:t>
            </a:r>
            <a:r>
              <a:rPr lang="fr-FR" sz="3200" dirty="0" smtClean="0"/>
              <a:t> </a:t>
            </a:r>
            <a:r>
              <a:rPr lang="fr-FR" sz="3200" dirty="0"/>
              <a:t/>
            </a:r>
            <a:br>
              <a:rPr lang="fr-FR" sz="3200" dirty="0"/>
            </a:br>
            <a:r>
              <a:rPr lang="fr-FR" sz="3600" dirty="0"/>
              <a:t/>
            </a:r>
            <a:br>
              <a:rPr lang="fr-FR" sz="3600" dirty="0"/>
            </a:br>
            <a:r>
              <a:rPr lang="fr-FR" sz="3600" dirty="0" smtClean="0"/>
              <a:t>Enseignant</a:t>
            </a:r>
            <a:r>
              <a:rPr lang="fr-FR" sz="3600" dirty="0"/>
              <a:t> : Dr </a:t>
            </a:r>
            <a:r>
              <a:rPr lang="fr-FR" sz="3600" dirty="0" smtClean="0"/>
              <a:t>KHEZZANE Djaber </a:t>
            </a:r>
            <a:endParaRPr lang="fr-FR"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946809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57232"/>
            <a:ext cx="8229600" cy="5467368"/>
          </a:xfrm>
        </p:spPr>
        <p:txBody>
          <a:bodyPr>
            <a:normAutofit/>
          </a:bodyPr>
          <a:lstStyle/>
          <a:p>
            <a:pPr>
              <a:buNone/>
            </a:pPr>
            <a:r>
              <a:rPr lang="fr-FR" b="1" dirty="0" smtClean="0"/>
              <a:t>2. Éliminer une pathologie professionnelle:</a:t>
            </a:r>
            <a:endParaRPr lang="fr-FR" dirty="0" smtClean="0"/>
          </a:p>
          <a:p>
            <a:pPr lvl="1"/>
            <a:r>
              <a:rPr lang="fr-FR" dirty="0" smtClean="0"/>
              <a:t>Manganèse devant le tremblement (parkinsonien)</a:t>
            </a:r>
          </a:p>
          <a:p>
            <a:pPr lvl="1"/>
            <a:r>
              <a:rPr lang="fr-FR" dirty="0" smtClean="0"/>
              <a:t>CS2 devant les hallucinations</a:t>
            </a:r>
          </a:p>
          <a:p>
            <a:endParaRPr lang="fr-FR" dirty="0" smtClean="0"/>
          </a:p>
          <a:p>
            <a:r>
              <a:rPr lang="fr-FR" b="1" dirty="0" smtClean="0"/>
              <a:t>B. Devants les troubles rénaux: (0.5 points)</a:t>
            </a:r>
            <a:endParaRPr lang="fr-FR" dirty="0" smtClean="0"/>
          </a:p>
          <a:p>
            <a:pPr lvl="1"/>
            <a:r>
              <a:rPr lang="fr-FR" dirty="0" smtClean="0"/>
              <a:t> Discuter : le cadmium et le plomb</a:t>
            </a:r>
          </a:p>
          <a:p>
            <a:endParaRPr lang="fr-FR" dirty="0" smtClean="0"/>
          </a:p>
          <a:p>
            <a:r>
              <a:rPr lang="fr-FR" b="1" dirty="0" smtClean="0"/>
              <a:t>C. Devant les troubles dentaires: (0.5 points)</a:t>
            </a:r>
            <a:endParaRPr lang="fr-FR" dirty="0" smtClean="0"/>
          </a:p>
          <a:p>
            <a:pPr lvl="1"/>
            <a:r>
              <a:rPr lang="fr-FR" dirty="0" smtClean="0"/>
              <a:t>Discuter: mauvaise états buccodentaire, tabagisme plomb</a:t>
            </a:r>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214422"/>
            <a:ext cx="8229600" cy="1143000"/>
          </a:xfrm>
        </p:spPr>
        <p:txBody>
          <a:bodyPr>
            <a:normAutofit fontScale="90000"/>
          </a:bodyPr>
          <a:lstStyle/>
          <a:p>
            <a:r>
              <a:rPr lang="fr-FR" b="1" dirty="0" smtClean="0"/>
              <a:t>Le diagnostic positif le plus probable: (4 points)</a:t>
            </a:r>
            <a:r>
              <a:rPr lang="fr-FR" dirty="0" smtClean="0"/>
              <a:t/>
            </a:r>
            <a:br>
              <a:rPr lang="fr-FR" dirty="0" smtClean="0"/>
            </a:br>
            <a:endParaRPr lang="fr-FR" dirty="0"/>
          </a:p>
        </p:txBody>
      </p:sp>
      <p:sp>
        <p:nvSpPr>
          <p:cNvPr id="3" name="Espace réservé du contenu 2"/>
          <p:cNvSpPr>
            <a:spLocks noGrp="1"/>
          </p:cNvSpPr>
          <p:nvPr>
            <p:ph idx="1"/>
          </p:nvPr>
        </p:nvSpPr>
        <p:spPr/>
        <p:txBody>
          <a:bodyPr/>
          <a:lstStyle/>
          <a:p>
            <a:r>
              <a:rPr lang="fr-FR" dirty="0" smtClean="0"/>
              <a:t>C'est une intoxication chronique aux mercure ou c'est greffée un état  d'intoxication subaigüe </a:t>
            </a:r>
            <a:r>
              <a:rPr lang="fr-FR" b="1" dirty="0" smtClean="0"/>
              <a:t>(2 points)</a:t>
            </a:r>
            <a:endParaRPr lang="fr-FR" dirty="0" smtClean="0"/>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Arguments en faveur:</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85000" lnSpcReduction="10000"/>
          </a:bodyPr>
          <a:lstStyle/>
          <a:p>
            <a:pPr>
              <a:buNone/>
            </a:pPr>
            <a:r>
              <a:rPr lang="fr-FR" b="1" dirty="0" smtClean="0"/>
              <a:t>1. La notion d'exposition professionnelle: (0.5 points)</a:t>
            </a:r>
            <a:endParaRPr lang="fr-FR" dirty="0" smtClean="0"/>
          </a:p>
          <a:p>
            <a:pPr lvl="1"/>
            <a:r>
              <a:rPr lang="fr-FR" dirty="0" smtClean="0"/>
              <a:t>Doreur sur métaux depuis 42 ans: la dorure consiste a l'utilisation d'un amalgame or  argent avec évaporation pour que l'or puisse couvrir la pièce à traiter.</a:t>
            </a:r>
          </a:p>
          <a:p>
            <a:pPr lvl="1"/>
            <a:r>
              <a:rPr lang="fr-FR" dirty="0" smtClean="0"/>
              <a:t>Augmentation de l'activités+++</a:t>
            </a:r>
          </a:p>
          <a:p>
            <a:endParaRPr lang="fr-FR" dirty="0" smtClean="0"/>
          </a:p>
          <a:p>
            <a:pPr>
              <a:buNone/>
            </a:pPr>
            <a:r>
              <a:rPr lang="fr-FR" b="1" dirty="0" smtClean="0"/>
              <a:t>2. Les signes cliniques: (1 points)</a:t>
            </a:r>
            <a:endParaRPr lang="fr-FR" dirty="0" smtClean="0"/>
          </a:p>
          <a:p>
            <a:pPr lvl="1"/>
            <a:r>
              <a:rPr lang="fr-FR" dirty="0" smtClean="0"/>
              <a:t>Troubles dentaires, liseré gingival, perte de dents.</a:t>
            </a:r>
          </a:p>
          <a:p>
            <a:pPr lvl="1"/>
            <a:r>
              <a:rPr lang="fr-FR" dirty="0" smtClean="0"/>
              <a:t>Troubles digestifs, douleurs abdominales exacerbées, gout métallique dans la bouche.</a:t>
            </a:r>
          </a:p>
          <a:p>
            <a:pPr lvl="1"/>
            <a:r>
              <a:rPr lang="fr-FR" dirty="0" smtClean="0"/>
              <a:t>Troubles neurologiques, syndrome cérébelleux (tremblement intentionnel gène des travaux de finesse...) Et trouble du caractère et de la personnalité objectivé par la lenteur et la fatigabilité...)</a:t>
            </a:r>
          </a:p>
          <a:p>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1214422"/>
            <a:ext cx="8229600" cy="1143000"/>
          </a:xfrm>
        </p:spPr>
        <p:txBody>
          <a:bodyPr>
            <a:normAutofit fontScale="90000"/>
          </a:bodyPr>
          <a:lstStyle/>
          <a:p>
            <a:r>
              <a:rPr lang="fr-FR" b="1" dirty="0" smtClean="0"/>
              <a:t>3. Les examens complémentaires: (0.5 points)</a:t>
            </a:r>
            <a:r>
              <a:rPr lang="fr-FR" dirty="0" smtClean="0"/>
              <a:t/>
            </a:r>
            <a:br>
              <a:rPr lang="fr-FR" dirty="0" smtClean="0"/>
            </a:br>
            <a:endParaRPr lang="fr-FR" dirty="0"/>
          </a:p>
        </p:txBody>
      </p:sp>
      <p:sp>
        <p:nvSpPr>
          <p:cNvPr id="3" name="Espace réservé du contenu 2"/>
          <p:cNvSpPr>
            <a:spLocks noGrp="1"/>
          </p:cNvSpPr>
          <p:nvPr>
            <p:ph idx="1"/>
          </p:nvPr>
        </p:nvSpPr>
        <p:spPr/>
        <p:txBody>
          <a:bodyPr/>
          <a:lstStyle/>
          <a:p>
            <a:r>
              <a:rPr lang="fr-FR" dirty="0" smtClean="0"/>
              <a:t>L'atteinte rénale: augmentation des β 2 </a:t>
            </a:r>
            <a:r>
              <a:rPr lang="fr-FR" dirty="0" err="1" smtClean="0"/>
              <a:t>microglobulines</a:t>
            </a:r>
            <a:r>
              <a:rPr lang="fr-FR" dirty="0" smtClean="0"/>
              <a:t> 10 fois la normale dans les urines avec fonction rénale conservée.</a:t>
            </a:r>
          </a:p>
          <a:p>
            <a:r>
              <a:rPr lang="fr-FR" dirty="0" smtClean="0"/>
              <a:t>Les tests psychomoteurs confirmes les troubles du caractère et de la personnalité.</a:t>
            </a:r>
          </a:p>
          <a:p>
            <a:r>
              <a:rPr lang="fr-FR" dirty="0" smtClean="0"/>
              <a:t>Cependant la certitude du diagnostic ne sera donné que par le dosage du mercure urinaire qui devrait être &gt; 300 microgramme / litre d'urine.</a:t>
            </a:r>
          </a:p>
          <a:p>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La conduite  médicale: (6 points)</a:t>
            </a:r>
            <a:r>
              <a:rPr lang="fr-FR" dirty="0" smtClean="0"/>
              <a:t/>
            </a:r>
            <a:br>
              <a:rPr lang="fr-FR" dirty="0" smtClean="0"/>
            </a:br>
            <a:endParaRPr lang="fr-FR" dirty="0"/>
          </a:p>
        </p:txBody>
      </p:sp>
      <p:sp>
        <p:nvSpPr>
          <p:cNvPr id="3" name="Espace réservé du contenu 2"/>
          <p:cNvSpPr>
            <a:spLocks noGrp="1"/>
          </p:cNvSpPr>
          <p:nvPr>
            <p:ph idx="1"/>
          </p:nvPr>
        </p:nvSpPr>
        <p:spPr/>
        <p:txBody>
          <a:bodyPr/>
          <a:lstStyle/>
          <a:p>
            <a:r>
              <a:rPr lang="fr-FR" dirty="0" smtClean="0"/>
              <a:t>Une fois le diagnostic confirmé</a:t>
            </a:r>
          </a:p>
          <a:p>
            <a:pPr>
              <a:buNone/>
            </a:pPr>
            <a:r>
              <a:rPr lang="fr-FR" b="1" dirty="0" smtClean="0"/>
              <a:t> </a:t>
            </a:r>
            <a:endParaRPr lang="fr-FR" dirty="0" smtClean="0"/>
          </a:p>
          <a:p>
            <a:r>
              <a:rPr lang="fr-FR" b="1" dirty="0" smtClean="0"/>
              <a:t>Traitement spécifique: (4 points)</a:t>
            </a:r>
            <a:endParaRPr lang="fr-FR" dirty="0" smtClean="0"/>
          </a:p>
          <a:p>
            <a:r>
              <a:rPr lang="fr-FR" dirty="0" smtClean="0"/>
              <a:t>L'administration conjointe du </a:t>
            </a:r>
            <a:r>
              <a:rPr lang="fr-FR" dirty="0" err="1" smtClean="0"/>
              <a:t>dimercaptopropane</a:t>
            </a:r>
            <a:r>
              <a:rPr lang="fr-FR" dirty="0" smtClean="0"/>
              <a:t> </a:t>
            </a:r>
            <a:r>
              <a:rPr lang="fr-FR" dirty="0" err="1" smtClean="0"/>
              <a:t>sulfonâte</a:t>
            </a:r>
            <a:r>
              <a:rPr lang="fr-FR" dirty="0" smtClean="0"/>
              <a:t> pour stimuler l'excrétion urinaire et de résines </a:t>
            </a:r>
            <a:r>
              <a:rPr lang="fr-FR" dirty="0" err="1" smtClean="0"/>
              <a:t>thiolées</a:t>
            </a:r>
            <a:r>
              <a:rPr lang="fr-FR" dirty="0" smtClean="0"/>
              <a:t> pour stimuler l'excrétion fécale semble constituer  </a:t>
            </a:r>
            <a:r>
              <a:rPr lang="fr-FR" dirty="0" err="1" smtClean="0"/>
              <a:t>acctuellement</a:t>
            </a:r>
            <a:r>
              <a:rPr lang="fr-FR" dirty="0" smtClean="0"/>
              <a:t> l'attitude thérapeutique à recommander (</a:t>
            </a:r>
            <a:r>
              <a:rPr lang="fr-FR" dirty="0" err="1" smtClean="0"/>
              <a:t>Lauwerys</a:t>
            </a:r>
            <a:r>
              <a:rPr lang="fr-FR" dirty="0" smtClean="0"/>
              <a:t> 2013). </a:t>
            </a:r>
          </a:p>
          <a:p>
            <a:r>
              <a:rPr lang="fr-FR" dirty="0" smtClean="0"/>
              <a:t>C'est une intoxication chronique aux mercure ou c'est greffée un état  d'intoxication subaigüe </a:t>
            </a:r>
          </a:p>
          <a:p>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Donc on peut mettre le sujet sous:</a:t>
            </a:r>
            <a:r>
              <a:rPr lang="fr-FR" dirty="0" smtClean="0"/>
              <a:t/>
            </a:r>
            <a:br>
              <a:rPr lang="fr-FR" dirty="0" smtClean="0"/>
            </a:br>
            <a:endParaRPr lang="fr-FR" dirty="0"/>
          </a:p>
        </p:txBody>
      </p:sp>
      <p:sp>
        <p:nvSpPr>
          <p:cNvPr id="3" name="Espace réservé du contenu 2"/>
          <p:cNvSpPr>
            <a:spLocks noGrp="1"/>
          </p:cNvSpPr>
          <p:nvPr>
            <p:ph idx="1"/>
          </p:nvPr>
        </p:nvSpPr>
        <p:spPr/>
        <p:txBody>
          <a:bodyPr/>
          <a:lstStyle/>
          <a:p>
            <a:r>
              <a:rPr lang="fr-FR" dirty="0" smtClean="0"/>
              <a:t>2,3 </a:t>
            </a:r>
            <a:r>
              <a:rPr lang="fr-FR" dirty="0" err="1" smtClean="0"/>
              <a:t>dimercaptopropanol</a:t>
            </a:r>
            <a:r>
              <a:rPr lang="fr-FR" dirty="0" smtClean="0"/>
              <a:t> (BAL) IM 3 à 4 mg/ Kg/ jour pendant 10 jours, à répéter après une période de pause selon le taux du mercure urinaire jusqu'a ce qu'il soit &lt; à 300 µg / m</a:t>
            </a:r>
            <a:r>
              <a:rPr lang="fr-FR" baseline="30000" dirty="0" smtClean="0"/>
              <a:t>3</a:t>
            </a:r>
            <a:r>
              <a:rPr lang="fr-FR" dirty="0" smtClean="0"/>
              <a:t>.</a:t>
            </a:r>
          </a:p>
          <a:p>
            <a:r>
              <a:rPr lang="fr-FR" dirty="0" smtClean="0"/>
              <a:t>Autre traitement: EDTA, DMSA, DMPS</a:t>
            </a:r>
          </a:p>
          <a:p>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214422"/>
            <a:ext cx="8229600" cy="1143000"/>
          </a:xfrm>
        </p:spPr>
        <p:txBody>
          <a:bodyPr>
            <a:normAutofit fontScale="90000"/>
          </a:bodyPr>
          <a:lstStyle/>
          <a:p>
            <a:r>
              <a:rPr lang="fr-FR" b="1" dirty="0" smtClean="0">
                <a:effectLst>
                  <a:outerShdw blurRad="38100" dist="38100" dir="2700000" algn="tl">
                    <a:srgbClr val="000000">
                      <a:alpha val="43137"/>
                    </a:srgbClr>
                  </a:outerShdw>
                </a:effectLst>
              </a:rPr>
              <a:t>Traitement non spécifique: (2 points)</a:t>
            </a:r>
            <a:r>
              <a:rPr lang="fr-FR" dirty="0" smtClean="0"/>
              <a:t/>
            </a:r>
            <a:br>
              <a:rPr lang="fr-FR" dirty="0" smtClean="0"/>
            </a:br>
            <a:endParaRPr lang="fr-FR" dirty="0"/>
          </a:p>
        </p:txBody>
      </p:sp>
      <p:sp>
        <p:nvSpPr>
          <p:cNvPr id="3" name="Espace réservé du contenu 2"/>
          <p:cNvSpPr>
            <a:spLocks noGrp="1"/>
          </p:cNvSpPr>
          <p:nvPr>
            <p:ph idx="1"/>
          </p:nvPr>
        </p:nvSpPr>
        <p:spPr/>
        <p:txBody>
          <a:bodyPr/>
          <a:lstStyle/>
          <a:p>
            <a:pPr lvl="0"/>
            <a:r>
              <a:rPr lang="fr-FR" dirty="0" smtClean="0"/>
              <a:t>Ecarté le sujet du risque</a:t>
            </a:r>
          </a:p>
          <a:p>
            <a:pPr lvl="0"/>
            <a:r>
              <a:rPr lang="fr-FR" dirty="0" smtClean="0"/>
              <a:t>Faire une fibroscopie pour éliminer un ulcère</a:t>
            </a:r>
          </a:p>
          <a:p>
            <a:pPr lvl="0"/>
            <a:r>
              <a:rPr lang="fr-FR" dirty="0" smtClean="0"/>
              <a:t>Arrêter les AINS</a:t>
            </a:r>
          </a:p>
          <a:p>
            <a:pPr lvl="0"/>
            <a:endParaRPr lang="fr-FR" dirty="0" smtClean="0"/>
          </a:p>
          <a:p>
            <a:pPr eaLnBrk="0" fontAlgn="base" hangingPunct="0"/>
            <a:r>
              <a:rPr lang="fr-FR" b="1" dirty="0" smtClean="0"/>
              <a:t>Attitude médicolégale : </a:t>
            </a:r>
          </a:p>
          <a:p>
            <a:pPr eaLnBrk="0" fontAlgn="base" hangingPunct="0"/>
            <a:r>
              <a:rPr lang="fr-FR" dirty="0" smtClean="0"/>
              <a:t>déclaration en maladie professionnelle au tableau correspondant</a:t>
            </a:r>
          </a:p>
          <a:p>
            <a:pPr lvl="0"/>
            <a:endParaRPr lang="fr-FR" dirty="0" smtClean="0"/>
          </a:p>
          <a:p>
            <a:pPr lvl="0"/>
            <a:endParaRPr lang="fr-FR" dirty="0" smtClean="0"/>
          </a:p>
          <a:p>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928670"/>
            <a:ext cx="8229600" cy="1143000"/>
          </a:xfrm>
        </p:spPr>
        <p:txBody>
          <a:bodyPr>
            <a:normAutofit fontScale="90000"/>
          </a:bodyPr>
          <a:lstStyle/>
          <a:p>
            <a:r>
              <a:rPr lang="fr-FR" b="1" dirty="0" smtClean="0">
                <a:effectLst>
                  <a:outerShdw blurRad="38100" dist="38100" dir="2700000" algn="tl">
                    <a:srgbClr val="000000">
                      <a:alpha val="43137"/>
                    </a:srgbClr>
                  </a:outerShdw>
                </a:effectLst>
              </a:rPr>
              <a:t>Attitude collective:</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a:bodyPr>
          <a:lstStyle/>
          <a:p>
            <a:pPr eaLnBrk="0" fontAlgn="base" hangingPunct="0"/>
            <a:r>
              <a:rPr lang="fr-FR" dirty="0" smtClean="0"/>
              <a:t>Rechercher des cas similaires</a:t>
            </a:r>
          </a:p>
          <a:p>
            <a:pPr eaLnBrk="0" fontAlgn="base" hangingPunct="0"/>
            <a:r>
              <a:rPr lang="fr-FR" dirty="0" smtClean="0"/>
              <a:t>Effectuer une étude du poste spécifique, du procès de travail , recherche des produits chimiques manipulés ,de leurs FDS, et des conditions de leur manipulation .</a:t>
            </a:r>
          </a:p>
          <a:p>
            <a:pPr eaLnBrk="0" fontAlgn="base" hangingPunct="0"/>
            <a:r>
              <a:rPr lang="fr-FR" dirty="0" smtClean="0"/>
              <a:t>faire une enquête sur les conditions de travail à la recherche d’une faille au niveau des moyens de prévention technique collective et individuelle</a:t>
            </a:r>
          </a:p>
          <a:p>
            <a:pPr eaLnBrk="0" fontAlgn="base" hangingPunct="0"/>
            <a:r>
              <a:rPr lang="fr-FR" dirty="0" smtClean="0"/>
              <a:t>mettre en place les mesures de protection technique et médicale.</a:t>
            </a:r>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000108"/>
            <a:ext cx="8229600" cy="1143000"/>
          </a:xfrm>
        </p:spPr>
        <p:txBody>
          <a:bodyPr>
            <a:normAutofit fontScale="90000"/>
          </a:bodyPr>
          <a:lstStyle/>
          <a:p>
            <a:r>
              <a:rPr lang="fr-FR" b="1" dirty="0" smtClean="0">
                <a:effectLst>
                  <a:outerShdw blurRad="38100" dist="38100" dir="2700000" algn="tl">
                    <a:srgbClr val="000000">
                      <a:alpha val="43137"/>
                    </a:srgbClr>
                  </a:outerShdw>
                </a:effectLst>
              </a:rPr>
              <a:t>Prévention: (4 points)</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lnSpcReduction="10000"/>
          </a:bodyPr>
          <a:lstStyle/>
          <a:p>
            <a:pPr marL="0" indent="0">
              <a:buNone/>
            </a:pPr>
            <a:r>
              <a:rPr lang="fr-FR" b="1" dirty="0" smtClean="0"/>
              <a:t>Prévention technique</a:t>
            </a:r>
            <a:endParaRPr lang="fr-FR" dirty="0" smtClean="0"/>
          </a:p>
          <a:p>
            <a:pPr marL="0" indent="0">
              <a:buNone/>
            </a:pPr>
            <a:r>
              <a:rPr lang="fr-FR" b="1" dirty="0" smtClean="0"/>
              <a:t>1/ Collective : </a:t>
            </a:r>
            <a:endParaRPr lang="fr-FR" dirty="0" smtClean="0"/>
          </a:p>
          <a:p>
            <a:r>
              <a:rPr lang="fr-FR" dirty="0" smtClean="0"/>
              <a:t>Agir sur les conditions du travail</a:t>
            </a:r>
          </a:p>
          <a:p>
            <a:r>
              <a:rPr lang="fr-FR" dirty="0" smtClean="0"/>
              <a:t>Remplacé le procédé chimique par le procédé électrolytique</a:t>
            </a:r>
          </a:p>
          <a:p>
            <a:r>
              <a:rPr lang="fr-FR" dirty="0" smtClean="0"/>
              <a:t>Ventilation, aspiration  à la source...</a:t>
            </a:r>
          </a:p>
          <a:p>
            <a:r>
              <a:rPr lang="fr-FR" dirty="0" smtClean="0"/>
              <a:t>Travail en vase clos</a:t>
            </a:r>
          </a:p>
          <a:p>
            <a:r>
              <a:rPr lang="fr-FR" dirty="0"/>
              <a:t>Respect de la valeur limite d’exposition </a:t>
            </a:r>
            <a:r>
              <a:rPr lang="fr-FR" dirty="0" smtClean="0"/>
              <a:t>ACIGH : TLV 25 µg / m</a:t>
            </a:r>
            <a:r>
              <a:rPr lang="fr-FR" baseline="30000" dirty="0" smtClean="0"/>
              <a:t>3 </a:t>
            </a:r>
            <a:r>
              <a:rPr lang="fr-FR" dirty="0" smtClean="0"/>
              <a:t>pour les vapeurs de mercure métallique et les dérivés inorganiques </a:t>
            </a:r>
          </a:p>
          <a:p>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1000108"/>
            <a:ext cx="8229600" cy="1143000"/>
          </a:xfrm>
        </p:spPr>
        <p:txBody>
          <a:bodyPr>
            <a:normAutofit fontScale="90000"/>
          </a:bodyPr>
          <a:lstStyle/>
          <a:p>
            <a:r>
              <a:rPr lang="fr-FR" b="1" dirty="0" smtClean="0">
                <a:effectLst>
                  <a:outerShdw blurRad="38100" dist="38100" dir="2700000" algn="tl">
                    <a:srgbClr val="000000">
                      <a:alpha val="43137"/>
                    </a:srgbClr>
                  </a:outerShdw>
                </a:effectLst>
              </a:rPr>
              <a:t>2/ individuelle :</a:t>
            </a:r>
            <a:r>
              <a:rPr lang="fr-FR" dirty="0" smtClean="0"/>
              <a:t/>
            </a:r>
            <a:br>
              <a:rPr lang="fr-FR" dirty="0" smtClean="0"/>
            </a:br>
            <a:endParaRPr lang="fr-FR" dirty="0"/>
          </a:p>
        </p:txBody>
      </p:sp>
      <p:sp>
        <p:nvSpPr>
          <p:cNvPr id="3" name="Espace réservé du contenu 2"/>
          <p:cNvSpPr>
            <a:spLocks noGrp="1"/>
          </p:cNvSpPr>
          <p:nvPr>
            <p:ph idx="1"/>
          </p:nvPr>
        </p:nvSpPr>
        <p:spPr>
          <a:xfrm>
            <a:off x="179512" y="1935480"/>
            <a:ext cx="8784976" cy="4389120"/>
          </a:xfrm>
        </p:spPr>
        <p:txBody>
          <a:bodyPr/>
          <a:lstStyle/>
          <a:p>
            <a:pPr eaLnBrk="0" fontAlgn="base" hangingPunct="0"/>
            <a:r>
              <a:rPr lang="fr-FR" dirty="0" smtClean="0"/>
              <a:t>Ne pas manger, boire ou fumer sur les lieux de travail</a:t>
            </a:r>
          </a:p>
          <a:p>
            <a:pPr eaLnBrk="0" fontAlgn="base" hangingPunct="0"/>
            <a:r>
              <a:rPr lang="fr-FR" dirty="0" smtClean="0"/>
              <a:t>Douche après chaque journée de travail</a:t>
            </a:r>
          </a:p>
          <a:p>
            <a:pPr eaLnBrk="0" fontAlgn="base" hangingPunct="0"/>
            <a:r>
              <a:rPr lang="fr-FR" dirty="0" smtClean="0"/>
              <a:t>Port de gants</a:t>
            </a:r>
          </a:p>
          <a:p>
            <a:pPr eaLnBrk="0" fontAlgn="base" hangingPunct="0"/>
            <a:r>
              <a:rPr lang="fr-FR" dirty="0" smtClean="0"/>
              <a:t>Protection des vois respiratoires : masque filtrant à adduction d’air</a:t>
            </a:r>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10000"/>
          </a:bodyPr>
          <a:lstStyle/>
          <a:p>
            <a:r>
              <a:rPr lang="fr-FR" dirty="0" smtClean="0"/>
              <a:t>Monsieur A.M, âgé de 56ans, doreur sur métaux, consulte pour des symptômes digestifs et neurologiques évoluant depuis une trentaine d'années mais s'étant aggravés ces derniers jours.</a:t>
            </a:r>
          </a:p>
          <a:p>
            <a:r>
              <a:rPr lang="fr-FR" b="1" dirty="0" smtClean="0"/>
              <a:t>L'interrogatoire professionnel</a:t>
            </a:r>
            <a:r>
              <a:rPr lang="fr-FR" dirty="0" smtClean="0"/>
              <a:t> révèle qu'il exerce cette profession depuis l'âge de 14 ans, d'abord comme ouvrier puis directeur technique avant d'occupé le poste de Directeur d'entreprise de 20 salariés. En plus de ces activités administratives A.M réalise toujours des travaux de dorure sur des pièces grandes valeurs et en raison d'une commande importante cette activité a été doublée ce dernier mois.</a:t>
            </a:r>
          </a:p>
          <a:p>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effectLst>
                  <a:outerShdw blurRad="38100" dist="38100" dir="2700000" algn="tl">
                    <a:srgbClr val="000000">
                      <a:alpha val="43137"/>
                    </a:srgbClr>
                  </a:outerShdw>
                </a:effectLst>
              </a:rPr>
              <a:t>Prévention médicale</a:t>
            </a:r>
            <a:r>
              <a:rPr lang="fr-FR" dirty="0" smtClean="0"/>
              <a:t/>
            </a:r>
            <a:br>
              <a:rPr lang="fr-FR" dirty="0" smtClean="0"/>
            </a:br>
            <a:endParaRPr lang="fr-FR" dirty="0"/>
          </a:p>
        </p:txBody>
      </p:sp>
      <p:sp>
        <p:nvSpPr>
          <p:cNvPr id="3" name="Espace réservé du contenu 2"/>
          <p:cNvSpPr>
            <a:spLocks noGrp="1"/>
          </p:cNvSpPr>
          <p:nvPr>
            <p:ph idx="1"/>
          </p:nvPr>
        </p:nvSpPr>
        <p:spPr>
          <a:xfrm>
            <a:off x="457200" y="1428736"/>
            <a:ext cx="8229600" cy="5214974"/>
          </a:xfrm>
        </p:spPr>
        <p:txBody>
          <a:bodyPr/>
          <a:lstStyle/>
          <a:p>
            <a:pPr eaLnBrk="0" fontAlgn="base" hangingPunct="0"/>
            <a:r>
              <a:rPr lang="fr-FR" b="1" dirty="0" smtClean="0"/>
              <a:t>Visite d’embauche:</a:t>
            </a:r>
          </a:p>
          <a:p>
            <a:pPr lvl="1"/>
            <a:r>
              <a:rPr lang="fr-FR" dirty="0" smtClean="0"/>
              <a:t>Ecarter les sujets soufrant d’affection neurologique, rénale, cutanée.                                      </a:t>
            </a:r>
          </a:p>
          <a:p>
            <a:pPr lvl="1"/>
            <a:r>
              <a:rPr lang="fr-FR" dirty="0" smtClean="0"/>
              <a:t>Ecarter les sujets soufrant de gingivite ou infection buccale en cas d’exposition au Hg° et Hg inorganique.</a:t>
            </a:r>
          </a:p>
          <a:p>
            <a:pPr lvl="1"/>
            <a:r>
              <a:rPr lang="fr-FR" dirty="0" smtClean="0"/>
              <a:t>Informer les travailleurs sur la toxicité du Hg et sur les mesures de prévention à respecter.</a:t>
            </a:r>
          </a:p>
          <a:p>
            <a:pPr lvl="1"/>
            <a:r>
              <a:rPr lang="fr-FR" dirty="0" smtClean="0"/>
              <a:t>Dosage du Hg urinaire, utile pour avoir une valeur de base comme référence.</a:t>
            </a:r>
          </a:p>
          <a:p>
            <a:pPr eaLnBrk="0" fontAlgn="base" hangingPunct="0"/>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610244"/>
          </a:xfrm>
        </p:spPr>
        <p:txBody>
          <a:bodyPr>
            <a:normAutofit/>
          </a:bodyPr>
          <a:lstStyle/>
          <a:p>
            <a:pPr eaLnBrk="0" fontAlgn="base" hangingPunct="0"/>
            <a:r>
              <a:rPr lang="fr-FR" dirty="0" smtClean="0"/>
              <a:t>L’exposition au mercure fait partie de la liste des travaux où les travailleurs sont fortement exposés aux risques professionnels et nécessitent une surveillance particulière</a:t>
            </a:r>
          </a:p>
          <a:p>
            <a:pPr eaLnBrk="0" fontAlgn="base" hangingPunct="0"/>
            <a:r>
              <a:rPr lang="fr-FR" b="1" dirty="0" smtClean="0"/>
              <a:t>Arrêté interministériel n° 33 du 9 juin 1997</a:t>
            </a:r>
            <a:r>
              <a:rPr lang="fr-FR" dirty="0" smtClean="0"/>
              <a:t> fixant la liste des travaux où les travailleurs sont fortement exposés aux risques professionnels. </a:t>
            </a:r>
          </a:p>
          <a:p>
            <a:pPr eaLnBrk="0" fontAlgn="base" hangingPunct="0"/>
            <a:r>
              <a:rPr lang="fr-FR" dirty="0" smtClean="0"/>
              <a:t>Annexe de l'arrêté interministériel du 26 avril 1997 fixant la liste des travaux où les travailleurs sont fortement exposés aux risques professionnels.</a:t>
            </a:r>
          </a:p>
          <a:p>
            <a:pPr eaLnBrk="0" fontAlgn="base" hangingPunct="0"/>
            <a:r>
              <a:rPr lang="fr-FR" dirty="0" smtClean="0"/>
              <a:t>Les travailleurs doivent subir  au moins une visite semestrielle complétée par les examens </a:t>
            </a:r>
            <a:r>
              <a:rPr lang="fr-FR" dirty="0" err="1" smtClean="0"/>
              <a:t>paracliniques</a:t>
            </a:r>
            <a:r>
              <a:rPr lang="fr-FR" dirty="0" smtClean="0"/>
              <a:t> appropriés(Art 2).</a:t>
            </a:r>
          </a:p>
          <a:p>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effectLst>
                  <a:outerShdw blurRad="38100" dist="38100" dir="2700000" algn="tl">
                    <a:srgbClr val="000000">
                      <a:alpha val="43137"/>
                    </a:srgbClr>
                  </a:outerShdw>
                </a:effectLst>
              </a:rPr>
              <a:t>Visite périodique :</a:t>
            </a:r>
            <a:r>
              <a:rPr lang="fr-FR" dirty="0" smtClean="0"/>
              <a:t/>
            </a:r>
            <a:br>
              <a:rPr lang="fr-FR" dirty="0" smtClean="0"/>
            </a:br>
            <a:endParaRPr lang="fr-FR" dirty="0"/>
          </a:p>
        </p:txBody>
      </p:sp>
      <p:sp>
        <p:nvSpPr>
          <p:cNvPr id="3" name="Espace réservé du contenu 2"/>
          <p:cNvSpPr>
            <a:spLocks noGrp="1"/>
          </p:cNvSpPr>
          <p:nvPr>
            <p:ph idx="1"/>
          </p:nvPr>
        </p:nvSpPr>
        <p:spPr>
          <a:xfrm>
            <a:off x="457200" y="1571612"/>
            <a:ext cx="8229600" cy="4752988"/>
          </a:xfrm>
        </p:spPr>
        <p:txBody>
          <a:bodyPr/>
          <a:lstStyle/>
          <a:p>
            <a:r>
              <a:rPr lang="fr-FR" dirty="0" smtClean="0"/>
              <a:t>Recherche du tremblement et  d’une perturbation aux tests psychomoteurs ou neuropsychologiques. </a:t>
            </a:r>
          </a:p>
          <a:p>
            <a:r>
              <a:rPr lang="fr-FR" dirty="0" smtClean="0"/>
              <a:t>Recherche des troubles du comportement.</a:t>
            </a:r>
          </a:p>
          <a:p>
            <a:r>
              <a:rPr lang="fr-FR" dirty="0" smtClean="0"/>
              <a:t>Dosage de la protéinurie.</a:t>
            </a:r>
          </a:p>
          <a:p>
            <a:r>
              <a:rPr lang="fr-FR" dirty="0" smtClean="0"/>
              <a:t>Test épi cutané pour la détection d’un eczéma allergique.  </a:t>
            </a:r>
          </a:p>
          <a:p>
            <a:pPr eaLnBrk="0" fontAlgn="base" hangingPunct="0"/>
            <a:endParaRPr lang="fr-F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08688"/>
          </a:xfrm>
        </p:spPr>
        <p:txBody>
          <a:bodyPr>
            <a:normAutofit/>
          </a:bodyPr>
          <a:lstStyle/>
          <a:p>
            <a:r>
              <a:rPr lang="fr-FR" sz="3200" b="1" dirty="0" smtClean="0">
                <a:effectLst>
                  <a:outerShdw blurRad="38100" dist="38100" dir="2700000" algn="tl">
                    <a:srgbClr val="000000">
                      <a:alpha val="43137"/>
                    </a:srgbClr>
                  </a:outerShdw>
                </a:effectLst>
              </a:rPr>
              <a:t>LA DÉCLARATION </a:t>
            </a:r>
            <a:endParaRPr lang="fr-FR" sz="3200" dirty="0">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457200" y="1628800"/>
            <a:ext cx="8229600" cy="4695800"/>
          </a:xfrm>
        </p:spPr>
        <p:txBody>
          <a:bodyPr>
            <a:normAutofit fontScale="85000" lnSpcReduction="20000"/>
          </a:bodyPr>
          <a:lstStyle/>
          <a:p>
            <a:pPr eaLnBrk="0" fontAlgn="base" hangingPunct="0"/>
            <a:r>
              <a:rPr lang="fr-FR" dirty="0" smtClean="0"/>
              <a:t>Arrêté interministériel du 05 mai 1996 fixant la liste des maladies présumés d’origine professionnelle ).</a:t>
            </a:r>
          </a:p>
          <a:p>
            <a:r>
              <a:rPr lang="fr-FR" dirty="0"/>
              <a:t>L’intoxication chronique au mercure est réparée au titre du tableau N° 2 des maladies professionnelles indemnisables en </a:t>
            </a:r>
            <a:r>
              <a:rPr lang="fr-FR" dirty="0" smtClean="0"/>
              <a:t>Algérie qui répare: </a:t>
            </a:r>
            <a:endParaRPr lang="fr-FR" dirty="0"/>
          </a:p>
          <a:p>
            <a:pPr marL="0" indent="0">
              <a:buNone/>
            </a:pPr>
            <a:r>
              <a:rPr lang="fr-FR" dirty="0" smtClean="0"/>
              <a:t>- L’ encéphalopathie aigue.  </a:t>
            </a:r>
            <a:r>
              <a:rPr lang="fr-FR" dirty="0"/>
              <a:t>DPC : </a:t>
            </a:r>
            <a:r>
              <a:rPr lang="fr-FR" dirty="0" smtClean="0"/>
              <a:t>30js</a:t>
            </a:r>
          </a:p>
          <a:p>
            <a:pPr marL="0" indent="0">
              <a:buNone/>
            </a:pPr>
            <a:r>
              <a:rPr lang="fr-FR" dirty="0" smtClean="0"/>
              <a:t>- Le tremblement intentionnel </a:t>
            </a:r>
            <a:r>
              <a:rPr lang="fr-FR" dirty="0"/>
              <a:t>DPC </a:t>
            </a:r>
            <a:r>
              <a:rPr lang="fr-FR" dirty="0" smtClean="0"/>
              <a:t>: 1an</a:t>
            </a:r>
          </a:p>
          <a:p>
            <a:pPr marL="0" indent="0">
              <a:buNone/>
            </a:pPr>
            <a:r>
              <a:rPr lang="fr-FR" dirty="0" smtClean="0"/>
              <a:t>- Ataxie cérébelleuse </a:t>
            </a:r>
            <a:r>
              <a:rPr lang="fr-FR" dirty="0"/>
              <a:t>DPC</a:t>
            </a:r>
            <a:r>
              <a:rPr lang="fr-FR" dirty="0" smtClean="0"/>
              <a:t> : 1an</a:t>
            </a:r>
          </a:p>
          <a:p>
            <a:pPr marL="0" indent="0">
              <a:buNone/>
            </a:pPr>
            <a:r>
              <a:rPr lang="fr-FR" dirty="0" smtClean="0"/>
              <a:t>- La stomatite DPC : 90js</a:t>
            </a:r>
          </a:p>
          <a:p>
            <a:pPr marL="0" indent="0">
              <a:buNone/>
            </a:pPr>
            <a:r>
              <a:rPr lang="fr-FR" dirty="0" smtClean="0"/>
              <a:t>- Colique et diarrhées DPC : 15 </a:t>
            </a:r>
            <a:r>
              <a:rPr lang="fr-FR" dirty="0" err="1" smtClean="0"/>
              <a:t>js</a:t>
            </a:r>
            <a:endParaRPr lang="fr-FR" dirty="0" smtClean="0"/>
          </a:p>
          <a:p>
            <a:pPr marL="0" indent="0">
              <a:buNone/>
            </a:pPr>
            <a:r>
              <a:rPr lang="fr-FR" dirty="0" smtClean="0"/>
              <a:t>- Néphrite azotémique DPC: 1 an</a:t>
            </a:r>
          </a:p>
          <a:p>
            <a:pPr>
              <a:buFontTx/>
              <a:buChar char="-"/>
            </a:pPr>
            <a:r>
              <a:rPr lang="fr-FR" dirty="0" smtClean="0"/>
              <a:t>Lésion </a:t>
            </a:r>
            <a:r>
              <a:rPr lang="fr-FR" dirty="0" err="1" smtClean="0"/>
              <a:t>éczématiformes</a:t>
            </a:r>
            <a:r>
              <a:rPr lang="fr-FR" dirty="0" smtClean="0"/>
              <a:t> récidivantes en cas de nouvelles exposition ou confirmées par un test </a:t>
            </a:r>
            <a:r>
              <a:rPr lang="fr-FR" dirty="0" err="1" smtClean="0"/>
              <a:t>épicutané</a:t>
            </a:r>
            <a:r>
              <a:rPr lang="fr-FR" dirty="0" smtClean="0"/>
              <a:t> DPC</a:t>
            </a:r>
            <a:r>
              <a:rPr lang="fr-FR" smtClean="0"/>
              <a:t>: 30js</a:t>
            </a:r>
          </a:p>
          <a:p>
            <a:pPr marL="0" indent="0">
              <a:buNone/>
            </a:pPr>
            <a:r>
              <a:rPr lang="fr-FR" smtClean="0"/>
              <a:t> </a:t>
            </a:r>
            <a:r>
              <a:rPr lang="fr-FR"/>
              <a:t>La  liste des travaux  est indicative</a:t>
            </a:r>
            <a:endParaRPr lang="fr-FR" dirty="0" smtClean="0"/>
          </a:p>
          <a:p>
            <a:pPr marL="0" indent="0">
              <a:buNone/>
            </a:pPr>
            <a:endParaRPr lang="fr-FR" dirty="0"/>
          </a:p>
          <a:p>
            <a:pPr marL="0" indent="0">
              <a:buNone/>
            </a:pPr>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effectLst>
                  <a:outerShdw blurRad="38100" dist="38100" dir="2700000" algn="tl">
                    <a:srgbClr val="000000">
                      <a:alpha val="43137"/>
                    </a:srgbClr>
                  </a:outerShdw>
                </a:effectLst>
              </a:rPr>
              <a:t>MODALITÉS DE DÉCLARATION</a:t>
            </a:r>
            <a:r>
              <a:rPr lang="fr-FR" dirty="0" smtClean="0"/>
              <a:t/>
            </a:r>
            <a:br>
              <a:rPr lang="fr-FR" dirty="0" smtClean="0"/>
            </a:br>
            <a:endParaRPr lang="fr-FR" dirty="0"/>
          </a:p>
        </p:txBody>
      </p:sp>
      <p:sp>
        <p:nvSpPr>
          <p:cNvPr id="3" name="Espace réservé du contenu 2"/>
          <p:cNvSpPr>
            <a:spLocks noGrp="1"/>
          </p:cNvSpPr>
          <p:nvPr>
            <p:ph idx="1"/>
          </p:nvPr>
        </p:nvSpPr>
        <p:spPr/>
        <p:txBody>
          <a:bodyPr/>
          <a:lstStyle/>
          <a:p>
            <a:pPr eaLnBrk="0" fontAlgn="base" hangingPunct="0"/>
            <a:r>
              <a:rPr lang="fr-FR" dirty="0" smtClean="0"/>
              <a:t>le médecin du travail délivre au malade un certificat médical de constatation de la maladie professionnelle en trois exemplaires </a:t>
            </a:r>
          </a:p>
          <a:p>
            <a:pPr eaLnBrk="0" fontAlgn="base" hangingPunct="0"/>
            <a:r>
              <a:rPr lang="fr-FR" smtClean="0"/>
              <a:t>le travailleur  </a:t>
            </a:r>
            <a:r>
              <a:rPr lang="fr-FR" dirty="0" smtClean="0"/>
              <a:t>déclare dans un délai de 15 jours à 1 mois à la CNAS sa maladie professionnelle.</a:t>
            </a:r>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610244"/>
          </a:xfrm>
        </p:spPr>
        <p:txBody>
          <a:bodyPr>
            <a:normAutofit/>
          </a:bodyPr>
          <a:lstStyle/>
          <a:p>
            <a:r>
              <a:rPr lang="fr-FR" b="1" dirty="0" smtClean="0"/>
              <a:t>L'interrogatoire clinique </a:t>
            </a:r>
            <a:r>
              <a:rPr lang="fr-FR" dirty="0" smtClean="0"/>
              <a:t>retrouve la notion de gout métallique dans la bouche et une perte des dents depuis l'âge de 25 ans, des douleurs abdominales sans troubles du transit, exacerbées ces derniers jours; un tremblement des membres et une notion d'hallucinations auditives sont également rapportés.</a:t>
            </a:r>
          </a:p>
          <a:p>
            <a:endParaRPr lang="fr-FR" dirty="0" smtClean="0"/>
          </a:p>
          <a:p>
            <a:r>
              <a:rPr lang="fr-FR" b="1" dirty="0" smtClean="0"/>
              <a:t>Dans les antécédents</a:t>
            </a:r>
            <a:r>
              <a:rPr lang="fr-FR" dirty="0" smtClean="0"/>
              <a:t>, on note une notion d'ulcère duodénal et deux ostéotomies tibiales de redressement.</a:t>
            </a:r>
          </a:p>
          <a:p>
            <a:r>
              <a:rPr lang="fr-FR" dirty="0" smtClean="0"/>
              <a:t>La consommation du tabac: 36 paquets/années</a:t>
            </a:r>
          </a:p>
          <a:p>
            <a:r>
              <a:rPr lang="fr-FR" dirty="0" smtClean="0"/>
              <a:t>La prise d'alcool est occasionnelle ; il est traité par les AINS pour des douleurs rhumatismales.</a:t>
            </a:r>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85794"/>
            <a:ext cx="8229600" cy="5538806"/>
          </a:xfrm>
        </p:spPr>
        <p:txBody>
          <a:bodyPr>
            <a:normAutofit lnSpcReduction="10000"/>
          </a:bodyPr>
          <a:lstStyle/>
          <a:p>
            <a:r>
              <a:rPr lang="fr-FR" b="1" dirty="0" smtClean="0"/>
              <a:t>L'examen clinique</a:t>
            </a:r>
            <a:r>
              <a:rPr lang="fr-FR" dirty="0" smtClean="0"/>
              <a:t> retrouve un patient en bonne état général, apyrétique, tension artérielle 13/08, un mauvais état buccodentaire et un liseré gingival au niveau des incisives inferieures.</a:t>
            </a:r>
          </a:p>
          <a:p>
            <a:r>
              <a:rPr lang="fr-FR" dirty="0" smtClean="0"/>
              <a:t>Le tremblement est d'intention et d'attitude, il touche principalement la main droite et parfois le membre inférieur droit et gène les travaux de finesse.</a:t>
            </a:r>
          </a:p>
          <a:p>
            <a:r>
              <a:rPr lang="fr-FR" dirty="0" smtClean="0"/>
              <a:t>La réalisation de schéma simple est entravée par  ce tremblement, en revanche l'écriture est conservée.</a:t>
            </a:r>
          </a:p>
          <a:p>
            <a:r>
              <a:rPr lang="fr-FR" dirty="0" smtClean="0"/>
              <a:t>En dehors d'une émotivité importante l'examen neuropsychiatrique ne retrouve pas d'autres anomalies.</a:t>
            </a:r>
          </a:p>
          <a:p>
            <a:r>
              <a:rPr lang="fr-FR" dirty="0" smtClean="0"/>
              <a:t>Le reste de l'examen clinique est sans particularité.</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57232"/>
            <a:ext cx="8229600" cy="5467368"/>
          </a:xfrm>
        </p:spPr>
        <p:txBody>
          <a:bodyPr/>
          <a:lstStyle/>
          <a:p>
            <a:pPr>
              <a:buNone/>
            </a:pPr>
            <a:r>
              <a:rPr lang="fr-FR" b="1" dirty="0" smtClean="0"/>
              <a:t>Les examens complémentaires:</a:t>
            </a:r>
          </a:p>
          <a:p>
            <a:r>
              <a:rPr lang="fr-FR" dirty="0" smtClean="0"/>
              <a:t> FNS, glycémie, urée et créatinémie normales.</a:t>
            </a:r>
          </a:p>
          <a:p>
            <a:r>
              <a:rPr lang="fr-FR" dirty="0" smtClean="0"/>
              <a:t>β 2 </a:t>
            </a:r>
            <a:r>
              <a:rPr lang="fr-FR" dirty="0" err="1" smtClean="0"/>
              <a:t>microglobulines</a:t>
            </a:r>
            <a:r>
              <a:rPr lang="fr-FR" dirty="0" smtClean="0"/>
              <a:t>: 10 fois la normale dans les urines.</a:t>
            </a:r>
          </a:p>
          <a:p>
            <a:r>
              <a:rPr lang="fr-FR" dirty="0" smtClean="0"/>
              <a:t>Les tests psychomoteurs objectivent un  tremblement d'intention et retrouvent une lenteur  et une fatigabilité en rapport avec un syndrome </a:t>
            </a:r>
            <a:r>
              <a:rPr lang="fr-FR" dirty="0" err="1" smtClean="0"/>
              <a:t>anxio</a:t>
            </a:r>
            <a:r>
              <a:rPr lang="fr-FR" dirty="0" smtClean="0"/>
              <a:t>-dépressif majeur sans anomalies de la faculté de raisonnement et des capacités mnésiques.</a:t>
            </a:r>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effectLst>
                  <a:outerShdw blurRad="38100" dist="38100" dir="2700000" algn="tl">
                    <a:srgbClr val="000000">
                      <a:alpha val="43137"/>
                    </a:srgbClr>
                  </a:outerShdw>
                </a:effectLst>
              </a:rPr>
              <a:t>QUESTIONS </a:t>
            </a:r>
            <a:r>
              <a:rPr lang="fr-FR" dirty="0" smtClean="0"/>
              <a:t/>
            </a:r>
            <a:br>
              <a:rPr lang="fr-FR" dirty="0" smtClean="0"/>
            </a:br>
            <a:endParaRPr lang="fr-FR" dirty="0"/>
          </a:p>
        </p:txBody>
      </p:sp>
      <p:sp>
        <p:nvSpPr>
          <p:cNvPr id="3" name="Espace réservé du contenu 2"/>
          <p:cNvSpPr>
            <a:spLocks noGrp="1"/>
          </p:cNvSpPr>
          <p:nvPr>
            <p:ph idx="1"/>
          </p:nvPr>
        </p:nvSpPr>
        <p:spPr>
          <a:xfrm>
            <a:off x="457200" y="1935480"/>
            <a:ext cx="8472518" cy="4389120"/>
          </a:xfrm>
        </p:spPr>
        <p:txBody>
          <a:bodyPr>
            <a:normAutofit/>
          </a:bodyPr>
          <a:lstStyle/>
          <a:p>
            <a:r>
              <a:rPr lang="fr-FR" sz="2800" b="1" dirty="0" smtClean="0"/>
              <a:t>Q1:</a:t>
            </a:r>
            <a:r>
              <a:rPr lang="fr-FR" sz="2800" dirty="0" smtClean="0"/>
              <a:t> Quels sont les diagnostics à évoquer?</a:t>
            </a:r>
          </a:p>
          <a:p>
            <a:endParaRPr lang="fr-FR" sz="2800" dirty="0" smtClean="0"/>
          </a:p>
          <a:p>
            <a:r>
              <a:rPr lang="fr-FR" sz="2800" b="1" dirty="0" smtClean="0"/>
              <a:t>Q2:</a:t>
            </a:r>
            <a:r>
              <a:rPr lang="fr-FR" sz="2800" dirty="0" smtClean="0"/>
              <a:t> Quel est le diagnostic positif le plus probable?</a:t>
            </a:r>
          </a:p>
          <a:p>
            <a:endParaRPr lang="fr-FR" sz="2800" dirty="0" smtClean="0"/>
          </a:p>
          <a:p>
            <a:r>
              <a:rPr lang="fr-FR" sz="2800" b="1" dirty="0" smtClean="0"/>
              <a:t>Q3:</a:t>
            </a:r>
            <a:r>
              <a:rPr lang="fr-FR" sz="2800" dirty="0" smtClean="0"/>
              <a:t> Quelle sera votre conduite, médico-légale et préventive?     </a:t>
            </a:r>
          </a:p>
          <a:p>
            <a:endParaRPr lang="fr-F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686800" cy="1143000"/>
          </a:xfrm>
        </p:spPr>
        <p:txBody>
          <a:bodyPr>
            <a:normAutofit fontScale="90000"/>
          </a:bodyPr>
          <a:lstStyle/>
          <a:p>
            <a:r>
              <a:rPr lang="fr-FR" b="1" dirty="0" smtClean="0">
                <a:effectLst>
                  <a:outerShdw blurRad="38100" dist="38100" dir="2700000" algn="tl">
                    <a:srgbClr val="000000">
                      <a:alpha val="43137"/>
                    </a:srgbClr>
                  </a:outerShdw>
                </a:effectLst>
              </a:rPr>
              <a:t>1) Résumé du cas clinique: (2 points)</a:t>
            </a:r>
            <a:r>
              <a:rPr lang="fr-FR" dirty="0" smtClean="0"/>
              <a:t/>
            </a:r>
            <a:br>
              <a:rPr lang="fr-FR" dirty="0" smtClean="0"/>
            </a:br>
            <a:endParaRPr lang="fr-FR" dirty="0"/>
          </a:p>
        </p:txBody>
      </p:sp>
      <p:sp>
        <p:nvSpPr>
          <p:cNvPr id="3" name="Espace réservé du contenu 2"/>
          <p:cNvSpPr>
            <a:spLocks noGrp="1"/>
          </p:cNvSpPr>
          <p:nvPr>
            <p:ph idx="1"/>
          </p:nvPr>
        </p:nvSpPr>
        <p:spPr>
          <a:xfrm>
            <a:off x="457200" y="1268760"/>
            <a:ext cx="8229600" cy="5055840"/>
          </a:xfrm>
        </p:spPr>
        <p:txBody>
          <a:bodyPr>
            <a:normAutofit lnSpcReduction="10000"/>
          </a:bodyPr>
          <a:lstStyle/>
          <a:p>
            <a:pPr>
              <a:buNone/>
            </a:pPr>
            <a:r>
              <a:rPr lang="fr-FR" dirty="0" smtClean="0"/>
              <a:t>Monsieur A.M, âgé de 56ans,  occupant le poste de doreur sur métaux depuis 42 ans, fumeur aux ATCD d’</a:t>
            </a:r>
            <a:r>
              <a:rPr lang="fr-FR" dirty="0" err="1" smtClean="0"/>
              <a:t>ulcére</a:t>
            </a:r>
            <a:r>
              <a:rPr lang="fr-FR" dirty="0" smtClean="0"/>
              <a:t> duodénal et deux ostéotomies tibiales de redressement qui présente:</a:t>
            </a:r>
          </a:p>
          <a:p>
            <a:pPr>
              <a:buFontTx/>
              <a:buChar char="-"/>
            </a:pPr>
            <a:r>
              <a:rPr lang="fr-FR" dirty="0" smtClean="0"/>
              <a:t>Un syndrome digestif avec notion de gout métallique dans la bouche et une perte des dents depuis l'âge de 25 ans, un liseré gingival et des douleurs abdominales </a:t>
            </a:r>
          </a:p>
          <a:p>
            <a:r>
              <a:rPr lang="fr-FR" dirty="0" smtClean="0"/>
              <a:t>Un syndrome neurologique avec  un tremblement  intentionnel des extrémités et des tests psychomoteurs perturbés</a:t>
            </a:r>
          </a:p>
          <a:p>
            <a:r>
              <a:rPr lang="fr-FR" dirty="0" smtClean="0"/>
              <a:t>Un syndrome </a:t>
            </a:r>
            <a:r>
              <a:rPr lang="fr-FR" dirty="0" err="1" smtClean="0"/>
              <a:t>anxiodépréssif</a:t>
            </a:r>
            <a:endParaRPr lang="fr-FR" dirty="0" smtClean="0"/>
          </a:p>
          <a:p>
            <a:r>
              <a:rPr lang="fr-FR" dirty="0" smtClean="0"/>
              <a:t>Un syndrome rénal avec une augmentation  des β 2 </a:t>
            </a:r>
            <a:r>
              <a:rPr lang="fr-FR" dirty="0" err="1" smtClean="0"/>
              <a:t>microglobulines</a:t>
            </a:r>
            <a:endParaRPr lang="fr-FR" dirty="0" smtClean="0"/>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1142984"/>
            <a:ext cx="8229600" cy="1143000"/>
          </a:xfrm>
        </p:spPr>
        <p:txBody>
          <a:bodyPr>
            <a:normAutofit fontScale="90000"/>
          </a:bodyPr>
          <a:lstStyle/>
          <a:p>
            <a:r>
              <a:rPr lang="fr-FR" b="1" dirty="0" smtClean="0"/>
              <a:t>2) Les diagnostics à évoquer (2 points)</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lnSpcReduction="10000"/>
          </a:bodyPr>
          <a:lstStyle/>
          <a:p>
            <a:r>
              <a:rPr lang="fr-FR" dirty="0" smtClean="0"/>
              <a:t>Devant ce tableau clinique, plusieurs diagnostics sont à évoquer:</a:t>
            </a:r>
          </a:p>
          <a:p>
            <a:endParaRPr lang="fr-FR" dirty="0" smtClean="0"/>
          </a:p>
          <a:p>
            <a:r>
              <a:rPr lang="fr-FR" b="1" dirty="0" smtClean="0"/>
              <a:t>Devants les douleurs abdominales: (0.5 points)</a:t>
            </a:r>
            <a:endParaRPr lang="fr-FR" dirty="0" smtClean="0"/>
          </a:p>
          <a:p>
            <a:pPr lvl="0"/>
            <a:r>
              <a:rPr lang="fr-FR" dirty="0" smtClean="0"/>
              <a:t>Éliminer une urgence, en rapport avec une réactivation de l'ulcère ancien, une perforation ou une gastrite hyperalgique consécutives a la prise d'AINS.</a:t>
            </a:r>
          </a:p>
          <a:p>
            <a:pPr lvl="0"/>
            <a:r>
              <a:rPr lang="fr-FR" dirty="0" smtClean="0"/>
              <a:t>Éliminer une colique au plomb devant les douleurs abdominales, le gout métallique l'absence de trouble du transit, TA normal, la FNS normale et l'absence de polynévrite.</a:t>
            </a:r>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1214422"/>
            <a:ext cx="8443914" cy="1143000"/>
          </a:xfrm>
        </p:spPr>
        <p:txBody>
          <a:bodyPr>
            <a:normAutofit fontScale="90000"/>
          </a:bodyPr>
          <a:lstStyle/>
          <a:p>
            <a:r>
              <a:rPr lang="fr-FR" b="1" dirty="0" smtClean="0"/>
              <a:t>A. Devant les troubles neurologiques: (0.5 points)</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lnSpcReduction="10000"/>
          </a:bodyPr>
          <a:lstStyle/>
          <a:p>
            <a:pPr>
              <a:buNone/>
            </a:pPr>
            <a:r>
              <a:rPr lang="fr-FR" b="1" dirty="0" smtClean="0"/>
              <a:t>1. Éliminer une pathologie générale:</a:t>
            </a:r>
            <a:endParaRPr lang="fr-FR" dirty="0" smtClean="0"/>
          </a:p>
          <a:p>
            <a:pPr lvl="1"/>
            <a:r>
              <a:rPr lang="fr-FR" dirty="0" smtClean="0"/>
              <a:t>Un tremblement essentiel isolé, souvent caractère familial prédominant aux membres supérieurs ( pas de notion familial dans notre cas)</a:t>
            </a:r>
          </a:p>
          <a:p>
            <a:pPr lvl="1"/>
            <a:r>
              <a:rPr lang="fr-FR" dirty="0" smtClean="0"/>
              <a:t>Le </a:t>
            </a:r>
            <a:r>
              <a:rPr lang="fr-FR" dirty="0" err="1" smtClean="0"/>
              <a:t>flapping</a:t>
            </a:r>
            <a:r>
              <a:rPr lang="fr-FR" dirty="0" smtClean="0"/>
              <a:t> </a:t>
            </a:r>
            <a:r>
              <a:rPr lang="fr-FR" dirty="0" err="1" smtClean="0"/>
              <a:t>trémor</a:t>
            </a:r>
            <a:r>
              <a:rPr lang="fr-FR" dirty="0" smtClean="0"/>
              <a:t>, se rencontrant dans l'encéphalopathie porte cave ou l'insuffisance rénale ( pas de signes clinique en rapport, fonction rénale normale).</a:t>
            </a:r>
          </a:p>
          <a:p>
            <a:pPr lvl="1"/>
            <a:r>
              <a:rPr lang="fr-FR" dirty="0" smtClean="0"/>
              <a:t>Le tremblement parkinsonien, tremblement de repos</a:t>
            </a:r>
          </a:p>
          <a:p>
            <a:pPr lvl="1"/>
            <a:r>
              <a:rPr lang="fr-FR" dirty="0" smtClean="0"/>
              <a:t>AVC (pas d'HTA, pas de déficit moteur).</a:t>
            </a:r>
          </a:p>
          <a:p>
            <a:pPr lvl="1"/>
            <a:r>
              <a:rPr lang="fr-FR" dirty="0" smtClean="0"/>
              <a:t>Traumatisme crânien (pas de notion).</a:t>
            </a:r>
          </a:p>
          <a:p>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1_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214</TotalTime>
  <Words>1453</Words>
  <Application>Microsoft Office PowerPoint</Application>
  <PresentationFormat>Affichage à l'écran (4:3)</PresentationFormat>
  <Paragraphs>130</Paragraphs>
  <Slides>24</Slides>
  <Notes>0</Notes>
  <HiddenSlides>0</HiddenSlides>
  <MMClips>0</MMClips>
  <ScaleCrop>false</ScaleCrop>
  <HeadingPairs>
    <vt:vector size="4" baseType="variant">
      <vt:variant>
        <vt:lpstr>Thème</vt:lpstr>
      </vt:variant>
      <vt:variant>
        <vt:i4>2</vt:i4>
      </vt:variant>
      <vt:variant>
        <vt:lpstr>Titres des diapositives</vt:lpstr>
      </vt:variant>
      <vt:variant>
        <vt:i4>24</vt:i4>
      </vt:variant>
    </vt:vector>
  </HeadingPairs>
  <TitlesOfParts>
    <vt:vector size="26" baseType="lpstr">
      <vt:lpstr>Débit</vt:lpstr>
      <vt:lpstr>1_Débit</vt:lpstr>
      <vt:lpstr>Université Badji Mokhtar d’Annaba Faculté de Médecine  Service de Médecine du Travail  Toxicologie industrielle : Cas clinique  Résidents A1  Année universitaire 2015/2016   Enseignant : Dr KHEZZANE Djaber </vt:lpstr>
      <vt:lpstr>Présentation PowerPoint</vt:lpstr>
      <vt:lpstr>Présentation PowerPoint</vt:lpstr>
      <vt:lpstr>Présentation PowerPoint</vt:lpstr>
      <vt:lpstr>Présentation PowerPoint</vt:lpstr>
      <vt:lpstr>QUESTIONS  </vt:lpstr>
      <vt:lpstr>1) Résumé du cas clinique: (2 points) </vt:lpstr>
      <vt:lpstr>2) Les diagnostics à évoquer (2 points) </vt:lpstr>
      <vt:lpstr>A. Devant les troubles neurologiques: (0.5 points) </vt:lpstr>
      <vt:lpstr>Présentation PowerPoint</vt:lpstr>
      <vt:lpstr>Le diagnostic positif le plus probable: (4 points) </vt:lpstr>
      <vt:lpstr>Arguments en faveur: </vt:lpstr>
      <vt:lpstr>3. Les examens complémentaires: (0.5 points) </vt:lpstr>
      <vt:lpstr>La conduite  médicale: (6 points) </vt:lpstr>
      <vt:lpstr>Donc on peut mettre le sujet sous: </vt:lpstr>
      <vt:lpstr>Traitement non spécifique: (2 points) </vt:lpstr>
      <vt:lpstr>Attitude collective: </vt:lpstr>
      <vt:lpstr>Prévention: (4 points) </vt:lpstr>
      <vt:lpstr>2/ individuelle : </vt:lpstr>
      <vt:lpstr>Prévention médicale </vt:lpstr>
      <vt:lpstr>Présentation PowerPoint</vt:lpstr>
      <vt:lpstr>Visite périodique : </vt:lpstr>
      <vt:lpstr>LA DÉCLARATION </vt:lpstr>
      <vt:lpstr>MODALITÉS DE DÉCLARATION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 CLINIQUE</dc:title>
  <dc:creator>Dell</dc:creator>
  <cp:lastModifiedBy>SWEET</cp:lastModifiedBy>
  <cp:revision>30</cp:revision>
  <dcterms:created xsi:type="dcterms:W3CDTF">2016-01-30T15:06:14Z</dcterms:created>
  <dcterms:modified xsi:type="dcterms:W3CDTF">2016-02-15T08:49:40Z</dcterms:modified>
</cp:coreProperties>
</file>