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8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DB6E216-57B9-4989-9F53-1BFF75207964}" type="datetimeFigureOut">
              <a:rPr lang="fr-FR" smtClean="0"/>
              <a:pPr/>
              <a:t>24/11/2018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1F3618-B4C2-430F-A4AC-68303BD885F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B6E216-57B9-4989-9F53-1BFF75207964}" type="datetimeFigureOut">
              <a:rPr lang="fr-FR" smtClean="0"/>
              <a:pPr/>
              <a:t>24/11/2018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1F3618-B4C2-430F-A4AC-68303BD885F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51520" y="260648"/>
            <a:ext cx="8640960" cy="6336704"/>
          </a:xfrm>
        </p:spPr>
        <p:txBody>
          <a:bodyPr>
            <a:normAutofit lnSpcReduction="10000"/>
          </a:bodyPr>
          <a:lstStyle/>
          <a:p>
            <a:r>
              <a:rPr lang="fr-FR" sz="2000" b="1" dirty="0">
                <a:solidFill>
                  <a:srgbClr val="FF0000"/>
                </a:solidFill>
              </a:rPr>
              <a:t> LA SURVEILLANCE DU DIABETE </a:t>
            </a:r>
            <a:r>
              <a:rPr lang="fr-FR" sz="2000" b="1" dirty="0" smtClean="0">
                <a:solidFill>
                  <a:srgbClr val="FF0000"/>
                </a:solidFill>
              </a:rPr>
              <a:t>SUCRE</a:t>
            </a:r>
          </a:p>
          <a:p>
            <a:endParaRPr lang="fr-FR" sz="1600" dirty="0"/>
          </a:p>
          <a:p>
            <a:pPr algn="l"/>
            <a:r>
              <a:rPr lang="fr-FR" sz="1600" dirty="0">
                <a:solidFill>
                  <a:schemeClr val="tx1"/>
                </a:solidFill>
              </a:rPr>
              <a:t>  </a:t>
            </a:r>
            <a:r>
              <a:rPr lang="fr-FR" sz="1600" b="1" dirty="0">
                <a:solidFill>
                  <a:schemeClr val="tx1"/>
                </a:solidFill>
              </a:rPr>
              <a:t>Lors de la visite d’un patient diabétique</a:t>
            </a:r>
            <a:r>
              <a:rPr lang="fr-FR" sz="1600" dirty="0">
                <a:solidFill>
                  <a:schemeClr val="tx1"/>
                </a:solidFill>
              </a:rPr>
              <a:t> :</a:t>
            </a:r>
          </a:p>
          <a:p>
            <a:pPr algn="l"/>
            <a:r>
              <a:rPr lang="fr-FR" sz="1600" dirty="0">
                <a:solidFill>
                  <a:schemeClr val="tx1"/>
                </a:solidFill>
              </a:rPr>
              <a:t>    </a:t>
            </a:r>
            <a:endParaRPr lang="fr-FR" sz="1600" dirty="0" smtClean="0">
              <a:solidFill>
                <a:schemeClr val="tx1"/>
              </a:solidFill>
            </a:endParaRPr>
          </a:p>
          <a:p>
            <a:pPr algn="l"/>
            <a:r>
              <a:rPr lang="fr-FR" sz="1600" dirty="0" smtClean="0">
                <a:solidFill>
                  <a:schemeClr val="tx1"/>
                </a:solidFill>
              </a:rPr>
              <a:t>   </a:t>
            </a:r>
            <a:r>
              <a:rPr lang="fr-FR" sz="1600" dirty="0">
                <a:solidFill>
                  <a:schemeClr val="tx1"/>
                </a:solidFill>
              </a:rPr>
              <a:t>*Pour les patients dont le diabète est déjà connu :</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-Anamnèse du DS</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Traitement actuel et résultat des bilans précédents</a:t>
            </a:r>
          </a:p>
          <a:p>
            <a:pPr algn="l"/>
            <a:r>
              <a:rPr lang="fr-FR" sz="1600" dirty="0">
                <a:solidFill>
                  <a:schemeClr val="tx1"/>
                </a:solidFill>
              </a:rPr>
              <a:t>    *Diabète nouvellement diagnostiqué :</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Recherche de signes en rapport avec le DS secondaire</a:t>
            </a:r>
          </a:p>
          <a:p>
            <a:pPr algn="l"/>
            <a:r>
              <a:rPr lang="fr-FR" sz="1600" dirty="0">
                <a:solidFill>
                  <a:schemeClr val="tx1"/>
                </a:solidFill>
              </a:rPr>
              <a:t>    *Pour tous les diabétiques</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-ATCD médicaux ; traitement en cours.</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-ATCD familiaux de coronaropathie, HTA, obésité, et dyslipidémie.</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-Habitudes alimentaires</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Activité physique</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-Statut socioéconomique.</a:t>
            </a:r>
          </a:p>
          <a:p>
            <a:pPr algn="l"/>
            <a:r>
              <a:rPr lang="fr-FR" sz="1600" dirty="0">
                <a:solidFill>
                  <a:schemeClr val="tx1"/>
                </a:solidFill>
              </a:rPr>
              <a:t>    *Diagnostic éducatif : Que sait-il –quelles sont ses possibilités</a:t>
            </a:r>
            <a:r>
              <a:rPr lang="fr-FR" sz="1600" dirty="0" smtClean="0">
                <a:solidFill>
                  <a:schemeClr val="tx1"/>
                </a:solidFill>
              </a:rPr>
              <a:t>.</a:t>
            </a:r>
          </a:p>
          <a:p>
            <a:pPr algn="l"/>
            <a:endParaRPr lang="fr-FR" sz="1600" dirty="0">
              <a:solidFill>
                <a:schemeClr val="tx1"/>
              </a:solidFill>
            </a:endParaRPr>
          </a:p>
          <a:p>
            <a:pPr algn="l"/>
            <a:r>
              <a:rPr lang="fr-FR" sz="1600" b="1" dirty="0" smtClean="0">
                <a:solidFill>
                  <a:schemeClr val="tx1"/>
                </a:solidFill>
              </a:rPr>
              <a:t>                    </a:t>
            </a:r>
            <a:r>
              <a:rPr lang="fr-FR" sz="1600" b="1" dirty="0" smtClean="0">
                <a:solidFill>
                  <a:schemeClr val="tx1"/>
                </a:solidFill>
              </a:rPr>
              <a:t>TOUS </a:t>
            </a:r>
            <a:r>
              <a:rPr lang="fr-FR" sz="1600" b="1" dirty="0">
                <a:solidFill>
                  <a:schemeClr val="tx1"/>
                </a:solidFill>
              </a:rPr>
              <a:t>LES 03  à   04 MOIS</a:t>
            </a:r>
            <a:endParaRPr lang="fr-FR" sz="1600" dirty="0">
              <a:solidFill>
                <a:schemeClr val="tx1"/>
              </a:solidFill>
            </a:endParaRPr>
          </a:p>
          <a:p>
            <a:pPr algn="l"/>
            <a:endParaRPr lang="fr-FR" sz="1600" b="1" dirty="0" smtClean="0">
              <a:solidFill>
                <a:schemeClr val="tx1"/>
              </a:solidFill>
            </a:endParaRPr>
          </a:p>
          <a:p>
            <a:pPr algn="l"/>
            <a:r>
              <a:rPr lang="fr-FR" sz="1600" dirty="0" smtClean="0">
                <a:solidFill>
                  <a:schemeClr val="tx1"/>
                </a:solidFill>
              </a:rPr>
              <a:t>          Interrogatoire</a:t>
            </a:r>
            <a:r>
              <a:rPr lang="fr-FR" sz="1600" dirty="0">
                <a:solidFill>
                  <a:schemeClr val="tx1"/>
                </a:solidFill>
              </a:rPr>
              <a:t> : -Education (RHD)</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 Observance thérapeutique</a:t>
            </a:r>
          </a:p>
          <a:p>
            <a:pPr algn="l"/>
            <a:r>
              <a:rPr lang="fr-FR" sz="1600" dirty="0">
                <a:solidFill>
                  <a:schemeClr val="tx1"/>
                </a:solidFill>
              </a:rPr>
              <a:t>                            </a:t>
            </a:r>
            <a:r>
              <a:rPr lang="fr-FR" sz="1600" dirty="0" smtClean="0">
                <a:solidFill>
                  <a:schemeClr val="tx1"/>
                </a:solidFill>
              </a:rPr>
              <a:t>           </a:t>
            </a:r>
            <a:r>
              <a:rPr lang="fr-FR" sz="1600" dirty="0">
                <a:solidFill>
                  <a:schemeClr val="tx1"/>
                </a:solidFill>
              </a:rPr>
              <a:t>-Auto surveillance glycémique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640960" cy="6264696"/>
          </a:xfrm>
        </p:spPr>
        <p:txBody>
          <a:bodyPr>
            <a:normAutofit/>
          </a:bodyPr>
          <a:lstStyle/>
          <a:p>
            <a:pPr>
              <a:buNone/>
            </a:pPr>
            <a:r>
              <a:rPr lang="fr-FR" sz="1800" dirty="0"/>
              <a:t>EXAMEN CLINIQUE </a:t>
            </a:r>
            <a:r>
              <a:rPr lang="fr-FR" sz="1800" dirty="0" smtClean="0"/>
              <a:t>:</a:t>
            </a:r>
            <a:endParaRPr lang="fr-FR" sz="1600" dirty="0" smtClean="0"/>
          </a:p>
          <a:p>
            <a:pPr>
              <a:buNone/>
            </a:pPr>
            <a:r>
              <a:rPr lang="fr-FR" sz="1600" dirty="0" smtClean="0"/>
              <a:t>       -</a:t>
            </a:r>
            <a:r>
              <a:rPr lang="fr-FR" sz="1600" u="sng" dirty="0"/>
              <a:t>Poids</a:t>
            </a:r>
            <a:r>
              <a:rPr lang="fr-FR" sz="1600" dirty="0"/>
              <a:t> : les conseils diététiques prescrits et l’activité physique adapté et </a:t>
            </a:r>
            <a:r>
              <a:rPr lang="fr-FR" sz="1600" dirty="0" smtClean="0"/>
              <a:t>régulière contribuent </a:t>
            </a:r>
            <a:r>
              <a:rPr lang="fr-FR" sz="1600" dirty="0"/>
              <a:t>au contrôle de votre poids.</a:t>
            </a:r>
          </a:p>
          <a:p>
            <a:pPr>
              <a:buNone/>
            </a:pPr>
            <a:r>
              <a:rPr lang="fr-FR" sz="1600" dirty="0"/>
              <a:t>  </a:t>
            </a:r>
            <a:r>
              <a:rPr lang="fr-FR" sz="1600" dirty="0" smtClean="0"/>
              <a:t>     </a:t>
            </a:r>
            <a:r>
              <a:rPr lang="fr-FR" sz="1600" dirty="0"/>
              <a:t>-</a:t>
            </a:r>
            <a:r>
              <a:rPr lang="fr-FR" sz="1600" u="sng" dirty="0"/>
              <a:t>La TA</a:t>
            </a:r>
            <a:r>
              <a:rPr lang="fr-FR" sz="1600" dirty="0"/>
              <a:t> : lorsqu’elle est &gt; 140/90 mm Hg on parlera HTA, le médecin pourra instaurer régulièrement un </a:t>
            </a:r>
            <a:r>
              <a:rPr lang="fr-FR" sz="1600" dirty="0" err="1"/>
              <a:t>trt</a:t>
            </a:r>
            <a:r>
              <a:rPr lang="fr-FR" sz="1600" dirty="0"/>
              <a:t> anti HTA +un régime ½ salé.</a:t>
            </a:r>
          </a:p>
          <a:p>
            <a:pPr>
              <a:buNone/>
            </a:pPr>
            <a:r>
              <a:rPr lang="fr-FR" sz="1600" dirty="0"/>
              <a:t>  </a:t>
            </a:r>
            <a:r>
              <a:rPr lang="fr-FR" sz="1600" dirty="0" smtClean="0"/>
              <a:t>     </a:t>
            </a:r>
            <a:r>
              <a:rPr lang="fr-FR" sz="1600" u="sng" dirty="0"/>
              <a:t>-La recherche de hypotension </a:t>
            </a:r>
            <a:r>
              <a:rPr lang="fr-FR" sz="1600" u="sng" dirty="0" smtClean="0"/>
              <a:t>orthostatique</a:t>
            </a:r>
            <a:r>
              <a:rPr lang="fr-FR" sz="1600" dirty="0"/>
              <a:t>:</a:t>
            </a:r>
            <a:r>
              <a:rPr lang="fr-FR" sz="1600" dirty="0" smtClean="0"/>
              <a:t> </a:t>
            </a:r>
            <a:r>
              <a:rPr lang="fr-FR" sz="1600" dirty="0"/>
              <a:t>elle peut se manifester par des malaises +/- tolérés.</a:t>
            </a:r>
          </a:p>
          <a:p>
            <a:pPr>
              <a:buNone/>
            </a:pPr>
            <a:r>
              <a:rPr lang="fr-FR" sz="1600" dirty="0"/>
              <a:t> </a:t>
            </a:r>
            <a:r>
              <a:rPr lang="fr-FR" sz="1600" dirty="0" smtClean="0"/>
              <a:t>      </a:t>
            </a:r>
            <a:r>
              <a:rPr lang="fr-FR" sz="1600" dirty="0"/>
              <a:t>-</a:t>
            </a:r>
            <a:r>
              <a:rPr lang="fr-FR" sz="1600" u="sng" dirty="0"/>
              <a:t>EX des </a:t>
            </a:r>
            <a:r>
              <a:rPr lang="fr-FR" sz="1600" u="sng" dirty="0" smtClean="0"/>
              <a:t>pieds</a:t>
            </a:r>
            <a:r>
              <a:rPr lang="fr-FR" sz="1600" dirty="0"/>
              <a:t> : -Etat cutané</a:t>
            </a:r>
          </a:p>
          <a:p>
            <a:pPr>
              <a:buNone/>
            </a:pPr>
            <a:r>
              <a:rPr lang="fr-FR" sz="1600" dirty="0"/>
              <a:t>                </a:t>
            </a:r>
            <a:r>
              <a:rPr lang="fr-FR" sz="1600" dirty="0" smtClean="0"/>
              <a:t>                  </a:t>
            </a:r>
            <a:r>
              <a:rPr lang="fr-FR" sz="1600" dirty="0"/>
              <a:t>-Neuropathie sensitive – ROT</a:t>
            </a:r>
          </a:p>
          <a:p>
            <a:pPr>
              <a:buNone/>
            </a:pPr>
            <a:r>
              <a:rPr lang="fr-FR" sz="1600" dirty="0"/>
              <a:t>                            </a:t>
            </a:r>
            <a:r>
              <a:rPr lang="fr-FR" sz="1600" dirty="0" smtClean="0"/>
              <a:t>      -</a:t>
            </a:r>
            <a:r>
              <a:rPr lang="fr-FR" sz="1600" dirty="0"/>
              <a:t>Palpation des pouls                           </a:t>
            </a:r>
          </a:p>
          <a:p>
            <a:pPr>
              <a:buNone/>
            </a:pPr>
            <a:r>
              <a:rPr lang="fr-FR" sz="1600" dirty="0"/>
              <a:t>EXAMEN </a:t>
            </a:r>
            <a:r>
              <a:rPr lang="fr-FR" sz="1600" dirty="0" smtClean="0"/>
              <a:t>PARACLINIQUE:   </a:t>
            </a:r>
            <a:r>
              <a:rPr lang="fr-FR" sz="1600" dirty="0"/>
              <a:t>HbA1C (moyenne des glycémies des 03derniers mois</a:t>
            </a:r>
            <a:r>
              <a:rPr lang="fr-FR" sz="1600" dirty="0" smtClean="0"/>
              <a:t>).</a:t>
            </a:r>
          </a:p>
          <a:p>
            <a:pPr>
              <a:buNone/>
            </a:pPr>
            <a:endParaRPr lang="fr-FR" sz="1600" dirty="0"/>
          </a:p>
          <a:p>
            <a:pPr>
              <a:buNone/>
            </a:pPr>
            <a:r>
              <a:rPr lang="fr-FR" sz="2000" dirty="0"/>
              <a:t>     </a:t>
            </a:r>
            <a:r>
              <a:rPr lang="fr-FR" sz="2000" dirty="0" smtClean="0"/>
              <a:t>         </a:t>
            </a:r>
            <a:r>
              <a:rPr lang="fr-FR" sz="2000" dirty="0"/>
              <a:t>UNE FOIS PAR AN</a:t>
            </a:r>
          </a:p>
          <a:p>
            <a:pPr>
              <a:buNone/>
            </a:pPr>
            <a:r>
              <a:rPr lang="fr-FR" sz="1600" dirty="0"/>
              <a:t>Interrogatoire : *Education , observance , auto surveillance.</a:t>
            </a:r>
          </a:p>
          <a:p>
            <a:pPr>
              <a:buNone/>
            </a:pPr>
            <a:r>
              <a:rPr lang="fr-FR" sz="1600" dirty="0"/>
              <a:t>                            *Symptômes </a:t>
            </a:r>
            <a:r>
              <a:rPr lang="fr-FR" sz="1600" dirty="0" err="1"/>
              <a:t>cvx</a:t>
            </a:r>
            <a:r>
              <a:rPr lang="fr-FR" sz="1600" dirty="0"/>
              <a:t>  ou  neurologiques</a:t>
            </a:r>
          </a:p>
          <a:p>
            <a:pPr>
              <a:buNone/>
            </a:pPr>
            <a:r>
              <a:rPr lang="fr-FR" sz="1600" dirty="0"/>
              <a:t>                            *Pour les femmes en âge de procréer(contraception ou désir de grossesse).</a:t>
            </a:r>
          </a:p>
          <a:p>
            <a:pPr>
              <a:buNone/>
            </a:pPr>
            <a:r>
              <a:rPr lang="fr-FR" sz="1600" dirty="0"/>
              <a:t>EXAMEN CLINIQUE complet  </a:t>
            </a:r>
          </a:p>
          <a:p>
            <a:pPr>
              <a:buNone/>
            </a:pPr>
            <a:r>
              <a:rPr lang="fr-FR" sz="1600" dirty="0" smtClean="0"/>
              <a:t>        -</a:t>
            </a:r>
            <a:r>
              <a:rPr lang="fr-FR" sz="1600" dirty="0"/>
              <a:t>EX des pieds ,ROT, palpation des pouls.</a:t>
            </a:r>
          </a:p>
          <a:p>
            <a:pPr>
              <a:buNone/>
            </a:pPr>
            <a:r>
              <a:rPr lang="fr-FR" sz="1600" dirty="0" smtClean="0"/>
              <a:t>        -</a:t>
            </a:r>
            <a:r>
              <a:rPr lang="fr-FR" sz="1600" dirty="0"/>
              <a:t>Recherche de souffles </a:t>
            </a:r>
            <a:r>
              <a:rPr lang="fr-FR" sz="1600" dirty="0" err="1"/>
              <a:t>abd</a:t>
            </a:r>
            <a:r>
              <a:rPr lang="fr-FR" sz="1600" dirty="0"/>
              <a:t> fémoraux carotidiens</a:t>
            </a:r>
          </a:p>
          <a:p>
            <a:pPr>
              <a:buNone/>
            </a:pPr>
            <a:r>
              <a:rPr lang="fr-FR" sz="1600" dirty="0" smtClean="0"/>
              <a:t>        -</a:t>
            </a:r>
            <a:r>
              <a:rPr lang="fr-FR" sz="1600" dirty="0"/>
              <a:t>Recherche d’une hypotension orthostatique.</a:t>
            </a:r>
          </a:p>
          <a:p>
            <a:pPr>
              <a:buNone/>
            </a:pPr>
            <a:r>
              <a:rPr lang="fr-FR" sz="1600" dirty="0" smtClean="0"/>
              <a:t>        -</a:t>
            </a:r>
            <a:r>
              <a:rPr lang="fr-FR" sz="1600" dirty="0"/>
              <a:t>EX de la bouche, de  la peau , de la sphère ORL.</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640960" cy="6264696"/>
          </a:xfrm>
        </p:spPr>
        <p:txBody>
          <a:bodyPr>
            <a:normAutofit/>
          </a:bodyPr>
          <a:lstStyle/>
          <a:p>
            <a:pPr>
              <a:buNone/>
            </a:pPr>
            <a:endParaRPr lang="fr-FR" sz="1800" b="1" dirty="0" smtClean="0"/>
          </a:p>
          <a:p>
            <a:pPr>
              <a:buNone/>
            </a:pPr>
            <a:r>
              <a:rPr lang="fr-FR" sz="1800" dirty="0" smtClean="0"/>
              <a:t>EXAMEN </a:t>
            </a:r>
            <a:r>
              <a:rPr lang="fr-FR" sz="1800" dirty="0"/>
              <a:t>PARACLINIQUE</a:t>
            </a:r>
          </a:p>
          <a:p>
            <a:pPr>
              <a:buNone/>
            </a:pPr>
            <a:r>
              <a:rPr lang="fr-FR" sz="1600" dirty="0"/>
              <a:t>        </a:t>
            </a:r>
            <a:endParaRPr lang="fr-FR" sz="1600" dirty="0" smtClean="0"/>
          </a:p>
          <a:p>
            <a:pPr>
              <a:buNone/>
            </a:pPr>
            <a:r>
              <a:rPr lang="fr-FR" sz="1600" dirty="0" smtClean="0"/>
              <a:t>          </a:t>
            </a:r>
            <a:r>
              <a:rPr lang="fr-FR" sz="1600" dirty="0"/>
              <a:t>- Fond d’</a:t>
            </a:r>
            <a:r>
              <a:rPr lang="fr-FR" sz="1600" dirty="0" err="1"/>
              <a:t>oeil</a:t>
            </a:r>
            <a:endParaRPr lang="fr-FR" sz="1600" dirty="0"/>
          </a:p>
          <a:p>
            <a:pPr>
              <a:buNone/>
            </a:pPr>
            <a:r>
              <a:rPr lang="fr-FR" sz="1600" dirty="0"/>
              <a:t>         </a:t>
            </a:r>
            <a:r>
              <a:rPr lang="fr-FR" sz="1600" dirty="0" smtClean="0"/>
              <a:t> -</a:t>
            </a:r>
            <a:r>
              <a:rPr lang="fr-FR" sz="1600" dirty="0"/>
              <a:t>ECG de repos</a:t>
            </a:r>
          </a:p>
          <a:p>
            <a:pPr>
              <a:buNone/>
            </a:pPr>
            <a:r>
              <a:rPr lang="fr-FR" sz="1600" dirty="0"/>
              <a:t>        </a:t>
            </a:r>
            <a:r>
              <a:rPr lang="fr-FR" sz="1600" dirty="0" smtClean="0"/>
              <a:t>  -</a:t>
            </a:r>
            <a:r>
              <a:rPr lang="fr-FR" sz="1600" dirty="0"/>
              <a:t>Bilan lipidique</a:t>
            </a:r>
          </a:p>
          <a:p>
            <a:pPr>
              <a:buNone/>
            </a:pPr>
            <a:r>
              <a:rPr lang="fr-FR" sz="1600" dirty="0"/>
              <a:t>        </a:t>
            </a:r>
            <a:r>
              <a:rPr lang="fr-FR" sz="1600" dirty="0" smtClean="0"/>
              <a:t>  -</a:t>
            </a:r>
            <a:r>
              <a:rPr lang="fr-FR" sz="1600" dirty="0"/>
              <a:t>Fonction rénale :(urée </a:t>
            </a:r>
            <a:r>
              <a:rPr lang="fr-FR" sz="1600" dirty="0" err="1"/>
              <a:t>créat</a:t>
            </a:r>
            <a:r>
              <a:rPr lang="fr-FR" sz="1600" dirty="0"/>
              <a:t> ) avec le calcul de la  clairance de la créatinine par la formule </a:t>
            </a:r>
            <a:r>
              <a:rPr lang="fr-FR" sz="1600" dirty="0" smtClean="0"/>
              <a:t>de Cockcroft</a:t>
            </a:r>
            <a:r>
              <a:rPr lang="fr-FR" sz="1600" dirty="0"/>
              <a:t> :</a:t>
            </a:r>
          </a:p>
          <a:p>
            <a:pPr>
              <a:buNone/>
            </a:pPr>
            <a:r>
              <a:rPr lang="fr-FR" sz="1600" dirty="0" smtClean="0"/>
              <a:t>                    (</a:t>
            </a:r>
            <a:r>
              <a:rPr lang="fr-FR" sz="1600" dirty="0"/>
              <a:t>140-âge) x pds/</a:t>
            </a:r>
            <a:r>
              <a:rPr lang="fr-FR" sz="1600" dirty="0" err="1"/>
              <a:t>creat</a:t>
            </a:r>
            <a:r>
              <a:rPr lang="fr-FR" sz="1600" dirty="0"/>
              <a:t>   x K   </a:t>
            </a:r>
            <a:r>
              <a:rPr lang="fr-FR" sz="1600" dirty="0" smtClean="0"/>
              <a:t>   </a:t>
            </a:r>
            <a:r>
              <a:rPr lang="fr-FR" sz="1600" dirty="0"/>
              <a:t>Chez homme 1.23     Chez la femme 1.04</a:t>
            </a:r>
          </a:p>
          <a:p>
            <a:pPr>
              <a:buNone/>
            </a:pPr>
            <a:r>
              <a:rPr lang="fr-FR" sz="1600" dirty="0"/>
              <a:t>               </a:t>
            </a:r>
            <a:r>
              <a:rPr lang="fr-FR" sz="1600" dirty="0" smtClean="0"/>
              <a:t>           Protéinurie </a:t>
            </a:r>
            <a:r>
              <a:rPr lang="fr-FR" sz="1600" dirty="0"/>
              <a:t>et la </a:t>
            </a:r>
            <a:r>
              <a:rPr lang="fr-FR" sz="1600" dirty="0" smtClean="0"/>
              <a:t>micro albuminurie.</a:t>
            </a:r>
            <a:endParaRPr lang="fr-FR" sz="1600" dirty="0"/>
          </a:p>
          <a:p>
            <a:pPr>
              <a:buNone/>
            </a:pPr>
            <a:r>
              <a:rPr lang="fr-FR" sz="1600" dirty="0" smtClean="0"/>
              <a:t>          -</a:t>
            </a:r>
            <a:r>
              <a:rPr lang="fr-FR" sz="1600" dirty="0"/>
              <a:t>Pour l’équilibre </a:t>
            </a:r>
            <a:r>
              <a:rPr lang="fr-FR" sz="1600" dirty="0" smtClean="0"/>
              <a:t>glycémique:</a:t>
            </a:r>
            <a:endParaRPr lang="fr-FR" sz="1600" dirty="0"/>
          </a:p>
          <a:p>
            <a:pPr>
              <a:buNone/>
            </a:pPr>
            <a:r>
              <a:rPr lang="fr-FR" sz="1600" dirty="0"/>
              <a:t>    </a:t>
            </a:r>
            <a:r>
              <a:rPr lang="fr-FR" sz="1600" dirty="0" smtClean="0"/>
              <a:t>                 GAJ  </a:t>
            </a:r>
            <a:r>
              <a:rPr lang="fr-FR" sz="1600" dirty="0"/>
              <a:t>-GPP  -HbA1C   - FRUCTOSAMINE</a:t>
            </a:r>
          </a:p>
          <a:p>
            <a:pPr>
              <a:buNone/>
            </a:pPr>
            <a:r>
              <a:rPr lang="fr-FR" sz="1600" dirty="0" smtClean="0"/>
              <a:t>          -</a:t>
            </a:r>
            <a:r>
              <a:rPr lang="fr-FR" sz="1600" dirty="0"/>
              <a:t>Recherche de FR </a:t>
            </a:r>
            <a:r>
              <a:rPr lang="fr-FR" sz="1600" dirty="0" smtClean="0"/>
              <a:t>associés:</a:t>
            </a:r>
            <a:endParaRPr lang="fr-FR" sz="1600" dirty="0"/>
          </a:p>
          <a:p>
            <a:pPr>
              <a:buNone/>
            </a:pPr>
            <a:r>
              <a:rPr lang="fr-FR" sz="1600" dirty="0"/>
              <a:t> </a:t>
            </a:r>
            <a:r>
              <a:rPr lang="fr-FR" sz="1600" dirty="0" smtClean="0"/>
              <a:t>                     </a:t>
            </a:r>
            <a:r>
              <a:rPr lang="fr-FR" sz="1600" dirty="0"/>
              <a:t>Obésité abdominale évalué par la mesure du tour </a:t>
            </a:r>
            <a:r>
              <a:rPr lang="fr-FR" sz="1600" dirty="0" smtClean="0"/>
              <a:t>taille</a:t>
            </a:r>
            <a:endParaRPr lang="fr-FR" sz="1600" dirty="0"/>
          </a:p>
          <a:p>
            <a:pPr lvl="0">
              <a:buNone/>
            </a:pPr>
            <a:r>
              <a:rPr lang="fr-FR" sz="1600" dirty="0" smtClean="0"/>
              <a:t>                    </a:t>
            </a:r>
            <a:r>
              <a:rPr lang="fr-FR" sz="1600" dirty="0" smtClean="0"/>
              <a:t>  &gt; </a:t>
            </a:r>
            <a:r>
              <a:rPr lang="fr-FR" sz="1600" dirty="0" smtClean="0"/>
              <a:t>88 </a:t>
            </a:r>
            <a:r>
              <a:rPr lang="fr-FR" sz="1600" dirty="0"/>
              <a:t>cm pour la femme et &gt; 90cm pour homme</a:t>
            </a:r>
          </a:p>
          <a:p>
            <a:pPr>
              <a:buNone/>
            </a:pPr>
            <a:r>
              <a:rPr lang="fr-FR" sz="1600" dirty="0" smtClean="0"/>
              <a:t>                      Tabagisme</a:t>
            </a:r>
            <a:r>
              <a:rPr lang="fr-FR" sz="1600" dirty="0"/>
              <a:t> : toutes les mesures visant a aider a arrêt du tabac doivent impérativement été </a:t>
            </a:r>
            <a:r>
              <a:rPr lang="fr-FR" sz="1600" dirty="0" smtClean="0"/>
              <a:t>                             mise </a:t>
            </a:r>
            <a:r>
              <a:rPr lang="fr-FR" sz="1600" dirty="0"/>
              <a:t>en œuvres.</a:t>
            </a:r>
          </a:p>
          <a:p>
            <a:pPr>
              <a:buNone/>
            </a:pPr>
            <a:r>
              <a:rPr lang="fr-FR" dirty="0"/>
              <a:t> </a:t>
            </a:r>
          </a:p>
          <a:p>
            <a:pPr>
              <a:buNone/>
            </a:pPr>
            <a:endParaRPr lang="fr-FR"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640960" cy="6264696"/>
          </a:xfrm>
        </p:spPr>
        <p:txBody>
          <a:bodyPr>
            <a:normAutofit lnSpcReduction="10000"/>
          </a:bodyPr>
          <a:lstStyle/>
          <a:p>
            <a:pPr>
              <a:buNone/>
            </a:pPr>
            <a:r>
              <a:rPr lang="fr-FR" sz="1800" b="1" dirty="0" smtClean="0"/>
              <a:t>L’ SURVEILLANCE</a:t>
            </a:r>
            <a:r>
              <a:rPr lang="fr-FR" sz="1800" dirty="0" smtClean="0"/>
              <a:t> </a:t>
            </a:r>
            <a:r>
              <a:rPr lang="fr-FR" sz="1800" b="1" dirty="0" smtClean="0"/>
              <a:t>DE INSULINOTHERAPIE</a:t>
            </a:r>
            <a:endParaRPr lang="fr-FR" sz="1800" dirty="0"/>
          </a:p>
          <a:p>
            <a:pPr>
              <a:buNone/>
            </a:pPr>
            <a:endParaRPr lang="fr-FR" sz="1600" dirty="0" smtClean="0"/>
          </a:p>
          <a:p>
            <a:pPr>
              <a:buNone/>
            </a:pPr>
            <a:r>
              <a:rPr lang="fr-FR" sz="1600" dirty="0" smtClean="0"/>
              <a:t>* </a:t>
            </a:r>
            <a:r>
              <a:rPr lang="fr-FR" sz="1600" dirty="0"/>
              <a:t>Le diabétique doit surveiller régulièrement son degré d’équilibre afin   d’adapter les doses d’insuline de chaque injection  c’est  AUTOSURVEILLANCE.   </a:t>
            </a:r>
          </a:p>
          <a:p>
            <a:pPr>
              <a:buNone/>
            </a:pPr>
            <a:r>
              <a:rPr lang="fr-FR" sz="1600" dirty="0" smtClean="0"/>
              <a:t>*Recherche </a:t>
            </a:r>
            <a:r>
              <a:rPr lang="fr-FR" sz="1600" dirty="0"/>
              <a:t>de </a:t>
            </a:r>
            <a:r>
              <a:rPr lang="fr-FR" sz="1600" dirty="0" smtClean="0"/>
              <a:t>sucre et de corps </a:t>
            </a:r>
            <a:r>
              <a:rPr lang="fr-FR" sz="1600" dirty="0" err="1" smtClean="0"/>
              <a:t>cetoniques</a:t>
            </a:r>
            <a:r>
              <a:rPr lang="fr-FR" sz="1600" dirty="0" smtClean="0"/>
              <a:t> </a:t>
            </a:r>
            <a:r>
              <a:rPr lang="fr-FR" sz="1600" dirty="0"/>
              <a:t>dans  urines grâce à des bandelettes réactives (</a:t>
            </a:r>
            <a:r>
              <a:rPr lang="fr-FR" sz="1600" dirty="0" err="1"/>
              <a:t>labstix</a:t>
            </a:r>
            <a:r>
              <a:rPr lang="fr-FR" sz="1600" dirty="0"/>
              <a:t>, </a:t>
            </a:r>
            <a:r>
              <a:rPr lang="fr-FR" sz="1600" dirty="0" err="1"/>
              <a:t>multistix</a:t>
            </a:r>
            <a:r>
              <a:rPr lang="fr-FR" sz="1600" dirty="0"/>
              <a:t>), elle se fait sur les urines du matin et celles collectées pendant les différents horaires de la journée.</a:t>
            </a:r>
          </a:p>
          <a:p>
            <a:pPr>
              <a:buNone/>
            </a:pPr>
            <a:r>
              <a:rPr lang="fr-FR" sz="1600" dirty="0" smtClean="0"/>
              <a:t>*Elle </a:t>
            </a:r>
            <a:r>
              <a:rPr lang="fr-FR" sz="1600" dirty="0"/>
              <a:t>reste utile pour dépister les corps cétoniques chez les diabétiques en phase de déséquilibre.</a:t>
            </a:r>
          </a:p>
          <a:p>
            <a:pPr>
              <a:buNone/>
            </a:pPr>
            <a:endParaRPr lang="fr-FR" sz="1600" b="1" dirty="0" smtClean="0"/>
          </a:p>
          <a:p>
            <a:pPr>
              <a:buNone/>
            </a:pPr>
            <a:r>
              <a:rPr lang="fr-FR" sz="1600" b="1" dirty="0" smtClean="0"/>
              <a:t>L’AUTOSURVEILLANCE</a:t>
            </a:r>
            <a:r>
              <a:rPr lang="fr-FR" sz="1600" dirty="0"/>
              <a:t> : c’est l’évaluation par le malade de son profil glycémique par la mesure pluriquotidienne et a des heures bien déterminé de la glycémie capillaire ;l’ensemble des glycémies de la journée constitue </a:t>
            </a:r>
            <a:r>
              <a:rPr lang="fr-FR" sz="1600" b="1" dirty="0"/>
              <a:t>le cycle glycémique</a:t>
            </a:r>
            <a:r>
              <a:rPr lang="fr-FR" sz="1600" dirty="0"/>
              <a:t>.</a:t>
            </a:r>
          </a:p>
          <a:p>
            <a:pPr>
              <a:buNone/>
            </a:pPr>
            <a:r>
              <a:rPr lang="fr-FR" sz="1600" dirty="0" smtClean="0"/>
              <a:t>     - Un </a:t>
            </a:r>
            <a:r>
              <a:rPr lang="fr-FR" sz="1600" dirty="0"/>
              <a:t>cycle glycémique complet </a:t>
            </a:r>
            <a:r>
              <a:rPr lang="fr-FR" sz="1600" b="1" dirty="0"/>
              <a:t>comporte 6 a 7 glycémies par jour </a:t>
            </a:r>
            <a:r>
              <a:rPr lang="fr-FR" sz="1600" dirty="0"/>
              <a:t>(GAJ  .2glyc préprandiale .2 GPP .1 </a:t>
            </a:r>
            <a:r>
              <a:rPr lang="fr-FR" sz="1600" dirty="0" err="1"/>
              <a:t>gly</a:t>
            </a:r>
            <a:r>
              <a:rPr lang="fr-FR" sz="1600" dirty="0"/>
              <a:t> au coucher) ce cycle sera réalisé 2x/</a:t>
            </a:r>
            <a:r>
              <a:rPr lang="fr-FR" sz="1600" dirty="0" err="1"/>
              <a:t>sem</a:t>
            </a:r>
            <a:endParaRPr lang="fr-FR" sz="1600" dirty="0"/>
          </a:p>
          <a:p>
            <a:pPr>
              <a:buNone/>
            </a:pPr>
            <a:r>
              <a:rPr lang="fr-FR" sz="1600" dirty="0" smtClean="0"/>
              <a:t>      -De </a:t>
            </a:r>
            <a:r>
              <a:rPr lang="fr-FR" sz="1600" dirty="0"/>
              <a:t>même le malade évaluera sa glycémie lors d’un malaise hypoglycémique et avant pendant et après l’exercice physique.</a:t>
            </a:r>
          </a:p>
          <a:p>
            <a:pPr>
              <a:buNone/>
            </a:pPr>
            <a:r>
              <a:rPr lang="fr-FR" sz="1600" b="1" dirty="0"/>
              <a:t>  </a:t>
            </a:r>
            <a:endParaRPr lang="fr-FR" sz="1600" b="1" dirty="0" smtClean="0"/>
          </a:p>
          <a:p>
            <a:pPr>
              <a:buNone/>
            </a:pPr>
            <a:r>
              <a:rPr lang="fr-FR" sz="1600" b="1" dirty="0" smtClean="0"/>
              <a:t> </a:t>
            </a:r>
            <a:r>
              <a:rPr lang="fr-FR" sz="1600" b="1" dirty="0"/>
              <a:t>LE CARNET   DE    SURVEILLANCE </a:t>
            </a:r>
          </a:p>
          <a:p>
            <a:pPr>
              <a:buNone/>
            </a:pPr>
            <a:endParaRPr lang="fr-FR" sz="1600" dirty="0" smtClean="0"/>
          </a:p>
          <a:p>
            <a:pPr>
              <a:buNone/>
            </a:pPr>
            <a:r>
              <a:rPr lang="fr-FR" sz="1600" dirty="0" smtClean="0"/>
              <a:t>Tous </a:t>
            </a:r>
            <a:r>
              <a:rPr lang="fr-FR" sz="1600" dirty="0"/>
              <a:t>diabétique sous insuline doit disposer d’un carnet de surveillance ou seront notés quotidiennement les doses  d’insuline de chaque injection ,les résultats des cycles glycémiques et recherche de sucres et corps cétoniques dans les urines, doivent figurer aussi les malaises hypoglycémique(heure et cause probable),les écarts diététiques.</a:t>
            </a:r>
          </a:p>
          <a:p>
            <a:pPr>
              <a:buNone/>
            </a:pPr>
            <a:r>
              <a:rPr lang="fr-FR" sz="1600" dirty="0"/>
              <a:t>Le carnet sera présenté au médecin traitant a chaque consultation.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640960" cy="6264696"/>
          </a:xfrm>
        </p:spPr>
        <p:txBody>
          <a:bodyPr>
            <a:normAutofit/>
          </a:bodyPr>
          <a:lstStyle/>
          <a:p>
            <a:pPr>
              <a:buNone/>
            </a:pPr>
            <a:endParaRPr lang="fr-FR" sz="1600" b="1" dirty="0" smtClean="0"/>
          </a:p>
          <a:p>
            <a:pPr>
              <a:buNone/>
            </a:pPr>
            <a:r>
              <a:rPr lang="fr-FR" sz="1800" b="1" dirty="0" smtClean="0"/>
              <a:t>ADAPTATION </a:t>
            </a:r>
            <a:r>
              <a:rPr lang="fr-FR" sz="1800" b="1" dirty="0"/>
              <a:t>DES DOSES : AUTOCONTROLE</a:t>
            </a:r>
            <a:endParaRPr lang="fr-FR" sz="1800" dirty="0"/>
          </a:p>
          <a:p>
            <a:pPr>
              <a:buNone/>
            </a:pPr>
            <a:r>
              <a:rPr lang="fr-FR" sz="1600" dirty="0" smtClean="0"/>
              <a:t>   </a:t>
            </a:r>
          </a:p>
          <a:p>
            <a:pPr>
              <a:buNone/>
            </a:pPr>
            <a:r>
              <a:rPr lang="fr-FR" sz="1600" dirty="0" smtClean="0"/>
              <a:t>  -   Les </a:t>
            </a:r>
            <a:r>
              <a:rPr lang="fr-FR" sz="1600" dirty="0"/>
              <a:t>besoins en insuline pour obtenir un bon équilibre glycémique  varient beaucoup d’un </a:t>
            </a:r>
            <a:r>
              <a:rPr lang="fr-FR" sz="1600" dirty="0" smtClean="0"/>
              <a:t>malade  a un </a:t>
            </a:r>
            <a:r>
              <a:rPr lang="fr-FR" sz="1600" dirty="0"/>
              <a:t>autre et d’un jour a l’autre chez le même malade.</a:t>
            </a:r>
          </a:p>
          <a:p>
            <a:pPr>
              <a:buNone/>
            </a:pPr>
            <a:r>
              <a:rPr lang="fr-FR" sz="1600" dirty="0" smtClean="0"/>
              <a:t>       - Absence </a:t>
            </a:r>
            <a:r>
              <a:rPr lang="fr-FR" sz="1600" dirty="0"/>
              <a:t>de posologie standard d’insuline applicable a tous les diabétiques, néanmoins dans le DT1 la dose </a:t>
            </a:r>
            <a:r>
              <a:rPr lang="fr-FR" sz="1600" dirty="0" err="1"/>
              <a:t>moy</a:t>
            </a:r>
            <a:r>
              <a:rPr lang="fr-FR" sz="1600" dirty="0"/>
              <a:t> quotidienne est de </a:t>
            </a:r>
            <a:r>
              <a:rPr lang="fr-FR" sz="1600" dirty="0" smtClean="0"/>
              <a:t>0.5 à 0.8UI/kg </a:t>
            </a:r>
            <a:r>
              <a:rPr lang="fr-FR" sz="1600" dirty="0"/>
              <a:t>de poids a répartir dans la journée dans les </a:t>
            </a:r>
            <a:r>
              <a:rPr lang="fr-FR" sz="1600" dirty="0" smtClean="0"/>
              <a:t>    proportions </a:t>
            </a:r>
            <a:r>
              <a:rPr lang="fr-FR" sz="1600" dirty="0"/>
              <a:t>de (2/3 le matin ,1/3 le soir).</a:t>
            </a:r>
          </a:p>
          <a:p>
            <a:pPr>
              <a:buNone/>
            </a:pPr>
            <a:endParaRPr lang="fr-FR" sz="1600" b="1" dirty="0" smtClean="0"/>
          </a:p>
          <a:p>
            <a:pPr>
              <a:buNone/>
            </a:pPr>
            <a:r>
              <a:rPr lang="fr-FR" sz="1800" b="1" dirty="0" smtClean="0"/>
              <a:t>NECESSITE </a:t>
            </a:r>
            <a:r>
              <a:rPr lang="fr-FR" sz="1800" b="1" dirty="0"/>
              <a:t>D’ADAPTATION LES DOSES</a:t>
            </a:r>
            <a:endParaRPr lang="fr-FR" sz="1800" dirty="0"/>
          </a:p>
          <a:p>
            <a:pPr>
              <a:buNone/>
            </a:pPr>
            <a:r>
              <a:rPr lang="fr-FR" sz="1600" dirty="0" smtClean="0"/>
              <a:t>       -Une </a:t>
            </a:r>
            <a:r>
              <a:rPr lang="fr-FR" sz="1600" dirty="0"/>
              <a:t>fois la dose d’équilibre obtenue(en milieu hospitalier elle doit être ajuster au jour le jour par le malade lui-même en fonction des résultats de l’auto surveillance glycémique, les apports alimentaires, de l’activité physique et ceci n’est possible que si le malade est parfaitement éduqué</a:t>
            </a:r>
          </a:p>
          <a:p>
            <a:pPr>
              <a:buNone/>
            </a:pPr>
            <a:r>
              <a:rPr lang="fr-FR" sz="1600" dirty="0" smtClean="0"/>
              <a:t>      -Adaptation </a:t>
            </a:r>
            <a:r>
              <a:rPr lang="fr-FR" sz="1600" dirty="0"/>
              <a:t>en fonction des glycémies </a:t>
            </a:r>
            <a:r>
              <a:rPr lang="fr-FR" sz="1600" dirty="0" smtClean="0"/>
              <a:t>capillaires: Augmenter </a:t>
            </a:r>
            <a:r>
              <a:rPr lang="fr-FR" sz="1600" dirty="0"/>
              <a:t>les doses de 1UI a 2UI</a:t>
            </a:r>
          </a:p>
          <a:p>
            <a:pPr>
              <a:buNone/>
            </a:pPr>
            <a:endParaRPr lang="fr-FR" sz="1600" b="1" u="sng" dirty="0" smtClean="0"/>
          </a:p>
          <a:p>
            <a:pPr>
              <a:buNone/>
            </a:pPr>
            <a:r>
              <a:rPr lang="fr-FR" sz="1600" b="1" dirty="0" smtClean="0"/>
              <a:t> </a:t>
            </a:r>
            <a:r>
              <a:rPr lang="fr-FR" sz="1600" b="1" dirty="0" smtClean="0"/>
              <a:t>      </a:t>
            </a:r>
            <a:r>
              <a:rPr lang="fr-FR" sz="1600" b="1" u="sng" dirty="0" smtClean="0"/>
              <a:t>Pour </a:t>
            </a:r>
            <a:r>
              <a:rPr lang="fr-FR" sz="1600" b="1" u="sng" dirty="0"/>
              <a:t>l’insuline rapide</a:t>
            </a:r>
            <a:r>
              <a:rPr lang="fr-FR" sz="1600" b="1" dirty="0"/>
              <a:t> : </a:t>
            </a:r>
            <a:r>
              <a:rPr lang="fr-FR" sz="1600" dirty="0"/>
              <a:t>la glycémie de référence est celle avant le repas de midi pour l’injection du matin, le repas du soir pour la dose de midi et la glycémie après le repas du soir pour l’injection du soir.</a:t>
            </a:r>
          </a:p>
          <a:p>
            <a:pPr>
              <a:buNone/>
            </a:pPr>
            <a:r>
              <a:rPr lang="fr-FR" sz="1600" b="1" u="sng" dirty="0" smtClean="0"/>
              <a:t>      </a:t>
            </a:r>
          </a:p>
          <a:p>
            <a:pPr>
              <a:buNone/>
            </a:pPr>
            <a:r>
              <a:rPr lang="fr-FR" sz="1600" b="1" dirty="0" smtClean="0"/>
              <a:t> </a:t>
            </a:r>
            <a:r>
              <a:rPr lang="fr-FR" sz="1600" b="1" dirty="0" smtClean="0"/>
              <a:t>    </a:t>
            </a:r>
            <a:r>
              <a:rPr lang="fr-FR" sz="1600" b="1" dirty="0" smtClean="0"/>
              <a:t> </a:t>
            </a:r>
            <a:r>
              <a:rPr lang="fr-FR" sz="1600" b="1" u="sng" dirty="0" smtClean="0"/>
              <a:t>Pour </a:t>
            </a:r>
            <a:r>
              <a:rPr lang="fr-FR" sz="1600" b="1" u="sng" dirty="0"/>
              <a:t>l’insuline </a:t>
            </a:r>
            <a:r>
              <a:rPr lang="fr-FR" sz="1600" b="1" u="sng" dirty="0" err="1"/>
              <a:t>prémix</a:t>
            </a:r>
            <a:r>
              <a:rPr lang="fr-FR" sz="1600" b="1" dirty="0"/>
              <a:t> : la </a:t>
            </a:r>
            <a:r>
              <a:rPr lang="fr-FR" sz="1600" dirty="0"/>
              <a:t>glycémie de référence pour</a:t>
            </a:r>
            <a:r>
              <a:rPr lang="fr-FR" sz="1600" b="1" dirty="0"/>
              <a:t> </a:t>
            </a:r>
            <a:r>
              <a:rPr lang="fr-FR" sz="1600" dirty="0"/>
              <a:t>l’injection du matin est celle  de la préprandiale du </a:t>
            </a:r>
            <a:r>
              <a:rPr lang="fr-FR" sz="1600" dirty="0" smtClean="0"/>
              <a:t>soir, Pour </a:t>
            </a:r>
            <a:r>
              <a:rPr lang="fr-FR" sz="1600" dirty="0"/>
              <a:t>l’injection du soir la référence est la glycémie du matin  a jeun.</a:t>
            </a:r>
          </a:p>
          <a:p>
            <a:pPr>
              <a:buNone/>
            </a:pP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TotalTime>
  <Words>62</Words>
  <Application>Microsoft Office PowerPoint</Application>
  <PresentationFormat>Affichage à l'écran (4:3)</PresentationFormat>
  <Paragraphs>83</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Thème Office</vt:lpstr>
      <vt:lpstr>Diapositive 1</vt:lpstr>
      <vt:lpstr>Diapositive 2</vt:lpstr>
      <vt:lpstr>Diapositive 3</vt:lpstr>
      <vt:lpstr>Diapositive 4</vt:lpstr>
      <vt:lpstr>Diapositive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Toshiba</dc:creator>
  <cp:lastModifiedBy>Toshiba</cp:lastModifiedBy>
  <cp:revision>19</cp:revision>
  <dcterms:created xsi:type="dcterms:W3CDTF">2018-11-22T20:31:25Z</dcterms:created>
  <dcterms:modified xsi:type="dcterms:W3CDTF">2018-11-24T14:38:24Z</dcterms:modified>
</cp:coreProperties>
</file>