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23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6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32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35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12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78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72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73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96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72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8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3E687-7DD9-43F8-A268-C3079D3B0EC1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970E0-935D-4CAF-96E4-89E730900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64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054617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fr-FR" sz="6000" b="1" dirty="0"/>
              <a:t>Université de </a:t>
            </a:r>
            <a:r>
              <a:rPr lang="fr-FR" sz="6000" b="1" dirty="0" err="1"/>
              <a:t>Badji</a:t>
            </a:r>
            <a:r>
              <a:rPr lang="fr-FR" sz="6000" b="1" dirty="0"/>
              <a:t> Mokhtar </a:t>
            </a:r>
            <a:endParaRPr lang="fr-FR" sz="6000" b="1" dirty="0"/>
          </a:p>
          <a:p>
            <a:pPr algn="ctr">
              <a:buNone/>
            </a:pPr>
            <a:r>
              <a:rPr lang="fr-FR" sz="6000" b="1" dirty="0"/>
              <a:t>Faculté </a:t>
            </a:r>
            <a:r>
              <a:rPr lang="fr-FR" sz="6000" b="1" dirty="0"/>
              <a:t>de médecine de </a:t>
            </a:r>
            <a:r>
              <a:rPr lang="fr-FR" sz="6000" b="1" dirty="0"/>
              <a:t>Annaba</a:t>
            </a:r>
          </a:p>
          <a:p>
            <a:pPr algn="ctr">
              <a:buNone/>
            </a:pPr>
            <a:r>
              <a:rPr lang="fr-FR" sz="6000" b="1" dirty="0"/>
              <a:t>Service MPR </a:t>
            </a:r>
            <a:r>
              <a:rPr lang="fr-FR" sz="6000" b="1" dirty="0" smtClean="0"/>
              <a:t>de l’EHS </a:t>
            </a:r>
            <a:r>
              <a:rPr lang="fr-FR" sz="6000" b="1" dirty="0" err="1"/>
              <a:t>Séraidi</a:t>
            </a:r>
            <a:endParaRPr lang="fr-FR" sz="6000" dirty="0"/>
          </a:p>
          <a:p>
            <a:pPr>
              <a:buNone/>
            </a:pPr>
            <a:r>
              <a:rPr lang="fr-FR" sz="6000" dirty="0"/>
              <a:t> </a:t>
            </a:r>
          </a:p>
          <a:p>
            <a:pPr>
              <a:buNone/>
            </a:pPr>
            <a:r>
              <a:rPr lang="fr-FR" sz="6000" dirty="0"/>
              <a:t> </a:t>
            </a:r>
          </a:p>
          <a:p>
            <a:pPr>
              <a:buNone/>
            </a:pPr>
            <a:endParaRPr lang="fr-FR" sz="4500" dirty="0"/>
          </a:p>
          <a:p>
            <a:pPr>
              <a:buNone/>
            </a:pPr>
            <a:r>
              <a:rPr lang="fr-FR" sz="4500" b="1" dirty="0"/>
              <a:t>Module de Neurologie Médicale : 4° année Médecine</a:t>
            </a:r>
            <a:endParaRPr lang="fr-FR" sz="4500" dirty="0"/>
          </a:p>
          <a:p>
            <a:pPr>
              <a:buNone/>
            </a:pPr>
            <a:r>
              <a:rPr lang="fr-FR" sz="4500" dirty="0"/>
              <a:t> </a:t>
            </a:r>
          </a:p>
          <a:p>
            <a:pPr>
              <a:buNone/>
            </a:pPr>
            <a:r>
              <a:rPr lang="fr-FR" sz="4500" dirty="0"/>
              <a:t> </a:t>
            </a:r>
            <a:r>
              <a:rPr lang="fr-FR" sz="4500" b="1" dirty="0" smtClean="0"/>
              <a:t>Année Universitaire 2019/2020</a:t>
            </a:r>
            <a:endParaRPr lang="fr-FR" sz="4500" b="1" dirty="0"/>
          </a:p>
          <a:p>
            <a:pPr>
              <a:buNone/>
            </a:pPr>
            <a:endParaRPr lang="fr-FR" sz="4500" b="1" dirty="0" smtClean="0"/>
          </a:p>
          <a:p>
            <a:pPr>
              <a:buNone/>
            </a:pPr>
            <a:r>
              <a:rPr lang="fr-FR" sz="4500" b="1" dirty="0" smtClean="0"/>
              <a:t>L’enseignant</a:t>
            </a:r>
            <a:r>
              <a:rPr lang="fr-FR" sz="4500" b="1" dirty="0"/>
              <a:t> : </a:t>
            </a:r>
            <a:r>
              <a:rPr lang="fr-FR" sz="4500" b="1" dirty="0" smtClean="0"/>
              <a:t>Pr </a:t>
            </a:r>
            <a:r>
              <a:rPr lang="fr-FR" sz="4500" b="1" dirty="0"/>
              <a:t>TOUMI </a:t>
            </a:r>
            <a:r>
              <a:rPr lang="fr-FR" sz="4500" b="1" dirty="0" smtClean="0"/>
              <a:t>Noureddine</a:t>
            </a:r>
          </a:p>
          <a:p>
            <a:pPr algn="ctr">
              <a:buNone/>
            </a:pPr>
            <a:endParaRPr lang="fr-FR" sz="4400" b="1" dirty="0" smtClean="0"/>
          </a:p>
          <a:p>
            <a:pPr algn="ctr">
              <a:buNone/>
            </a:pPr>
            <a:r>
              <a:rPr lang="fr-FR" sz="4400" b="1" dirty="0" smtClean="0"/>
              <a:t>Les différentes techniques </a:t>
            </a:r>
            <a:r>
              <a:rPr lang="fr-FR" sz="4400" b="1" dirty="0" err="1" smtClean="0"/>
              <a:t>Kinesithérapiques</a:t>
            </a:r>
            <a:r>
              <a:rPr lang="fr-FR" sz="4400" b="1" dirty="0" smtClean="0"/>
              <a:t> utilisées </a:t>
            </a:r>
            <a:br>
              <a:rPr lang="fr-FR" sz="4400" b="1" dirty="0" smtClean="0"/>
            </a:br>
            <a:r>
              <a:rPr lang="fr-FR" sz="4400" b="1" dirty="0" smtClean="0"/>
              <a:t>dans la </a:t>
            </a:r>
            <a:r>
              <a:rPr lang="fr-FR" sz="4400" b="1" dirty="0" err="1" smtClean="0"/>
              <a:t>réeducation</a:t>
            </a:r>
            <a:r>
              <a:rPr lang="fr-FR" sz="4400" b="1" dirty="0" smtClean="0"/>
              <a:t> des pathologies neurologiques</a:t>
            </a:r>
            <a:endParaRPr lang="fr-FR" sz="4400" dirty="0" smtClean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1558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4800" b="1" dirty="0" smtClean="0"/>
          </a:p>
          <a:p>
            <a:pPr marL="0" indent="0">
              <a:buNone/>
            </a:pPr>
            <a:endParaRPr lang="fr-FR" sz="4800" b="1" dirty="0"/>
          </a:p>
          <a:p>
            <a:pPr marL="0" indent="0">
              <a:buNone/>
            </a:pPr>
            <a:r>
              <a:rPr lang="fr-FR" sz="4800" b="1" dirty="0" smtClean="0"/>
              <a:t>MERCI POUR VOTRE ATTENTION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46127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3200" b="1" dirty="0" smtClean="0">
                <a:solidFill>
                  <a:srgbClr val="FF0000"/>
                </a:solidFill>
              </a:rPr>
              <a:t>Les différentes techniques </a:t>
            </a:r>
            <a:r>
              <a:rPr lang="fr-FR" sz="3200" b="1" dirty="0" err="1" smtClean="0">
                <a:solidFill>
                  <a:srgbClr val="FF0000"/>
                </a:solidFill>
              </a:rPr>
              <a:t>Kinesithérapiques</a:t>
            </a:r>
            <a:r>
              <a:rPr lang="fr-FR" sz="3200" b="1" dirty="0" smtClean="0">
                <a:solidFill>
                  <a:srgbClr val="FF0000"/>
                </a:solidFill>
              </a:rPr>
              <a:t> utilisées </a:t>
            </a:r>
            <a:br>
              <a:rPr lang="fr-FR" sz="3200" b="1" dirty="0" smtClean="0">
                <a:solidFill>
                  <a:srgbClr val="FF0000"/>
                </a:solidFill>
              </a:rPr>
            </a:br>
            <a:endParaRPr lang="fr-FR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sz="3200" b="1" dirty="0" smtClean="0">
                <a:solidFill>
                  <a:srgbClr val="FF0000"/>
                </a:solidFill>
              </a:rPr>
              <a:t>dans la </a:t>
            </a:r>
            <a:r>
              <a:rPr lang="fr-FR" sz="3200" b="1" dirty="0" err="1" smtClean="0">
                <a:solidFill>
                  <a:srgbClr val="FF0000"/>
                </a:solidFill>
              </a:rPr>
              <a:t>réeducation</a:t>
            </a:r>
            <a:r>
              <a:rPr lang="fr-FR" sz="3200" b="1" dirty="0" smtClean="0">
                <a:solidFill>
                  <a:srgbClr val="FF0000"/>
                </a:solidFill>
              </a:rPr>
              <a:t> des pathologies neurologiques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58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fr-FR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I- Définition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200" b="1" dirty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La Kinésithérapie: L’art de guérir / les techniques du mouvement</a:t>
            </a:r>
          </a:p>
          <a:p>
            <a:pPr>
              <a:defRPr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II- Les techniques de base:</a:t>
            </a:r>
          </a:p>
          <a:p>
            <a:pPr>
              <a:defRPr/>
            </a:pPr>
            <a:endParaRPr lang="fr-FR" sz="4000" b="1" u="sng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 Le Massage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manipulation des tissus mous dans un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but 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thérapeutique,  hygiénique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sportif</a:t>
            </a:r>
          </a:p>
          <a:p>
            <a:pPr>
              <a:defRPr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      1-1- Il existe + </a:t>
            </a:r>
            <a:r>
              <a:rPr lang="fr-FR" sz="3200" b="1" dirty="0" err="1">
                <a:latin typeface="Times New Roman" pitchFamily="18" charset="0"/>
                <a:cs typeface="Times New Roman" pitchFamily="18" charset="0"/>
              </a:rPr>
              <a:t>ieurs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techniques</a:t>
            </a:r>
          </a:p>
          <a:p>
            <a:pPr>
              <a:defRPr/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      1-2- Les effets Physiologiques: </a:t>
            </a:r>
          </a:p>
          <a:p>
            <a:pPr>
              <a:defRPr/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- amélioration de la circulation VX</a:t>
            </a:r>
          </a:p>
          <a:p>
            <a:pPr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                           - élimination des déchets</a:t>
            </a:r>
          </a:p>
          <a:p>
            <a:pPr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                           - relâchement et détente musculaire, action </a:t>
            </a: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défibrosante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,…..</a:t>
            </a:r>
          </a:p>
          <a:p>
            <a:pPr>
              <a:defRPr/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       1-3- Les indications et les CI sont multiples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294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2- Mobilisations</a:t>
            </a:r>
            <a:r>
              <a:rPr lang="fr-FR" sz="3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endParaRPr lang="fr-FR" sz="3200" b="1" dirty="0" smtClean="0"/>
          </a:p>
          <a:p>
            <a:pPr>
              <a:buNone/>
            </a:pPr>
            <a:r>
              <a:rPr lang="fr-FR" b="1" dirty="0" smtClean="0"/>
              <a:t>                    +</a:t>
            </a:r>
            <a:r>
              <a:rPr lang="fr-FR" b="1" dirty="0" err="1" smtClean="0"/>
              <a:t>ieurs</a:t>
            </a:r>
            <a:r>
              <a:rPr lang="fr-FR" b="1" dirty="0" smtClean="0"/>
              <a:t> buts:</a:t>
            </a:r>
          </a:p>
          <a:p>
            <a:pPr>
              <a:buNone/>
            </a:pPr>
            <a:r>
              <a:rPr lang="fr-FR" b="1" dirty="0" smtClean="0"/>
              <a:t>                             - prévention de la raideur</a:t>
            </a:r>
          </a:p>
          <a:p>
            <a:pPr>
              <a:buNone/>
            </a:pPr>
            <a:r>
              <a:rPr lang="fr-FR" b="1" dirty="0" smtClean="0"/>
              <a:t>                             - action sur les contractures et l’élasticité musculaire</a:t>
            </a:r>
          </a:p>
          <a:p>
            <a:pPr>
              <a:buNone/>
            </a:pPr>
            <a:r>
              <a:rPr lang="fr-FR" b="1" dirty="0" smtClean="0"/>
              <a:t>                             - la restitution des images motrices,….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                  + </a:t>
            </a:r>
            <a:r>
              <a:rPr lang="fr-FR" b="1" dirty="0" err="1" smtClean="0"/>
              <a:t>ieurs</a:t>
            </a:r>
            <a:r>
              <a:rPr lang="fr-FR" b="1" dirty="0" smtClean="0"/>
              <a:t> types :</a:t>
            </a:r>
          </a:p>
          <a:p>
            <a:pPr>
              <a:buNone/>
            </a:pPr>
            <a:r>
              <a:rPr lang="fr-FR" b="1" dirty="0" smtClean="0"/>
              <a:t>                             - mobilisations actives et passives</a:t>
            </a:r>
          </a:p>
          <a:p>
            <a:pPr>
              <a:buNone/>
            </a:pPr>
            <a:r>
              <a:rPr lang="fr-FR" b="1" dirty="0" smtClean="0"/>
              <a:t>                             - postures</a:t>
            </a:r>
          </a:p>
          <a:p>
            <a:pPr>
              <a:buNone/>
            </a:pPr>
            <a:r>
              <a:rPr lang="fr-FR" b="1" u="sng" dirty="0" smtClean="0"/>
              <a:t>                          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216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3- Immobilisations</a:t>
            </a:r>
            <a:r>
              <a:rPr lang="fr-FR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fr-FR" b="1" dirty="0" smtClean="0">
                <a:solidFill>
                  <a:schemeClr val="folHlink"/>
                </a:solidFill>
              </a:rPr>
              <a:t>                                     </a:t>
            </a:r>
            <a:r>
              <a:rPr lang="fr-FR" b="1" dirty="0" smtClean="0"/>
              <a:t> - à visée préventive  </a:t>
            </a:r>
          </a:p>
          <a:p>
            <a:pPr>
              <a:buNone/>
            </a:pPr>
            <a:r>
              <a:rPr lang="fr-FR" b="1" dirty="0" smtClean="0"/>
              <a:t>                                      - lutte contre les attitudes vicieuses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-4- Renforcement musculaire:</a:t>
            </a:r>
          </a:p>
          <a:p>
            <a:pPr>
              <a:buNone/>
            </a:pPr>
            <a:r>
              <a:rPr lang="fr-FR" b="1" dirty="0" smtClean="0"/>
              <a:t>                                     - RM Actif avec ou sans résistance selon la cotation </a:t>
            </a:r>
          </a:p>
          <a:p>
            <a:pPr>
              <a:buNone/>
            </a:pPr>
            <a:r>
              <a:rPr lang="fr-FR" b="1" dirty="0" smtClean="0"/>
              <a:t>                                     - CO Dynamique ou Isotonique</a:t>
            </a:r>
          </a:p>
          <a:p>
            <a:pPr>
              <a:buNone/>
            </a:pPr>
            <a:r>
              <a:rPr lang="fr-FR" b="1" dirty="0" smtClean="0"/>
              <a:t>                                     - CO Statique ou Isométrique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-5- Gymnastique Médicale</a:t>
            </a:r>
            <a:r>
              <a:rPr lang="fr-FR" sz="3200" b="1" dirty="0" smtClean="0">
                <a:solidFill>
                  <a:srgbClr val="FF0000"/>
                </a:solidFill>
              </a:rPr>
              <a:t>:</a:t>
            </a:r>
            <a:r>
              <a:rPr lang="fr-FR" sz="3200" b="1" dirty="0" smtClean="0"/>
              <a:t> </a:t>
            </a:r>
            <a:r>
              <a:rPr lang="fr-FR" b="1" dirty="0" smtClean="0"/>
              <a:t>équilibre  musculaire entre antagonistes/agonistes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-6- Sport Thérapeutique</a:t>
            </a:r>
            <a:r>
              <a:rPr lang="fr-FR" b="1" dirty="0" smtClean="0">
                <a:solidFill>
                  <a:srgbClr val="FF0000"/>
                </a:solidFill>
              </a:rPr>
              <a:t>:  </a:t>
            </a:r>
            <a:r>
              <a:rPr lang="fr-FR" b="1" dirty="0" smtClean="0"/>
              <a:t>Sortir de la Kinésithérapie classique</a:t>
            </a:r>
          </a:p>
          <a:p>
            <a:pPr>
              <a:buNone/>
            </a:pPr>
            <a:r>
              <a:rPr lang="fr-FR" b="1" dirty="0" smtClean="0"/>
              <a:t>                                      </a:t>
            </a:r>
          </a:p>
          <a:p>
            <a:pPr>
              <a:buNone/>
            </a:pPr>
            <a:endParaRPr lang="fr-FR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637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-7- Mécanothérapie</a:t>
            </a:r>
            <a:r>
              <a:rPr lang="fr-FR" sz="3200" b="1" dirty="0" smtClean="0">
                <a:solidFill>
                  <a:srgbClr val="FF0000"/>
                </a:solidFill>
              </a:rPr>
              <a:t>:  </a:t>
            </a:r>
            <a:r>
              <a:rPr lang="fr-FR" b="1" dirty="0" smtClean="0"/>
              <a:t>L’Emploi d’appareillage divers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-8- Exercices Fonctionnels</a:t>
            </a:r>
            <a:r>
              <a:rPr lang="fr-FR" b="1" dirty="0" smtClean="0">
                <a:solidFill>
                  <a:srgbClr val="FF0000"/>
                </a:solidFill>
              </a:rPr>
              <a:t>: </a:t>
            </a:r>
            <a:r>
              <a:rPr lang="fr-FR" b="1" dirty="0" smtClean="0"/>
              <a:t>réintégration progressive au quotidien</a:t>
            </a:r>
          </a:p>
          <a:p>
            <a:pPr>
              <a:buNone/>
            </a:pPr>
            <a:r>
              <a:rPr lang="fr-FR" b="1" dirty="0" smtClean="0"/>
              <a:t>                                  - en développant: coordination, adresse et force/ gestes.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-9- Réentraînement à l’effort</a:t>
            </a:r>
            <a:r>
              <a:rPr lang="fr-FR" b="1" dirty="0" smtClean="0">
                <a:solidFill>
                  <a:srgbClr val="FF0000"/>
                </a:solidFill>
              </a:rPr>
              <a:t>:  </a:t>
            </a:r>
            <a:r>
              <a:rPr lang="fr-FR" b="1" dirty="0" smtClean="0"/>
              <a:t>selon un programme de travail</a:t>
            </a:r>
          </a:p>
          <a:p>
            <a:pPr>
              <a:buNone/>
            </a:pPr>
            <a:r>
              <a:rPr lang="fr-FR" b="1" dirty="0" smtClean="0"/>
              <a:t>                                - récupération de la F MAX</a:t>
            </a:r>
          </a:p>
          <a:p>
            <a:pPr>
              <a:buNone/>
            </a:pPr>
            <a:r>
              <a:rPr lang="fr-FR" b="1" dirty="0" smtClean="0"/>
              <a:t>                                - résistance à la fatigue</a:t>
            </a:r>
          </a:p>
          <a:p>
            <a:pPr>
              <a:buNone/>
            </a:pPr>
            <a:r>
              <a:rPr lang="fr-FR" b="1" dirty="0" smtClean="0"/>
              <a:t>                                - perfection + efficacité du mouvement</a:t>
            </a:r>
          </a:p>
          <a:p>
            <a:pPr>
              <a:buNone/>
            </a:pP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-10- Réadaptation</a:t>
            </a:r>
            <a:r>
              <a:rPr lang="fr-FR" sz="3200" b="1" dirty="0" smtClean="0">
                <a:solidFill>
                  <a:srgbClr val="FF0000"/>
                </a:solidFill>
              </a:rPr>
              <a:t>:</a:t>
            </a:r>
            <a:r>
              <a:rPr lang="fr-FR" b="1" dirty="0" smtClean="0"/>
              <a:t> apprendre à s’adapter à la nouvelle situation </a:t>
            </a:r>
          </a:p>
          <a:p>
            <a:pPr>
              <a:buNone/>
            </a:pPr>
            <a:endParaRPr lang="fr-FR" sz="3600" b="1" u="sng" dirty="0" smtClean="0"/>
          </a:p>
          <a:p>
            <a:pPr>
              <a:buNone/>
            </a:pPr>
            <a:r>
              <a:rPr lang="fr-FR" sz="3600" b="1" dirty="0" smtClean="0"/>
              <a:t>                                       </a:t>
            </a:r>
            <a:r>
              <a:rPr lang="fr-FR" sz="3600" b="1" u="sng" dirty="0" smtClean="0"/>
              <a:t>AUTONOMIE</a:t>
            </a:r>
          </a:p>
          <a:p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4329953" y="5365376"/>
            <a:ext cx="255494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13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III- Adjuvants et Annexes de la </a:t>
            </a:r>
            <a:r>
              <a:rPr lang="fr-FR" b="1" u="sng" dirty="0" err="1" smtClean="0">
                <a:solidFill>
                  <a:srgbClr val="FF0000"/>
                </a:solidFill>
              </a:rPr>
              <a:t>Kinésithérap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-1- Hydrothérapie:  </a:t>
            </a:r>
          </a:p>
          <a:p>
            <a:pPr>
              <a:buNone/>
            </a:pPr>
            <a:r>
              <a:rPr lang="fr-FR" b="1" dirty="0" smtClean="0"/>
              <a:t>                        - Indications et contre indications</a:t>
            </a:r>
          </a:p>
          <a:p>
            <a:pPr>
              <a:buNone/>
            </a:pPr>
            <a:r>
              <a:rPr lang="fr-FR" b="1" dirty="0" smtClean="0">
                <a:solidFill>
                  <a:schemeClr val="folHlink"/>
                </a:solidFill>
              </a:rPr>
              <a:t>                        </a:t>
            </a:r>
            <a:r>
              <a:rPr lang="fr-FR" b="1" dirty="0" smtClean="0"/>
              <a:t>- plusieurs types:</a:t>
            </a:r>
          </a:p>
          <a:p>
            <a:pPr>
              <a:buNone/>
            </a:pPr>
            <a:r>
              <a:rPr lang="fr-FR" b="1" dirty="0" smtClean="0"/>
              <a:t>                            - Thalassothérapie</a:t>
            </a:r>
          </a:p>
          <a:p>
            <a:pPr>
              <a:buNone/>
            </a:pPr>
            <a:r>
              <a:rPr lang="fr-FR" b="1" dirty="0" smtClean="0"/>
              <a:t>                            - Crénothérapie</a:t>
            </a:r>
          </a:p>
          <a:p>
            <a:pPr>
              <a:buNone/>
            </a:pPr>
            <a:r>
              <a:rPr lang="fr-FR" b="1" dirty="0" smtClean="0"/>
              <a:t>                            - Balnéothérapie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-2- Thermothérapie</a:t>
            </a:r>
            <a:r>
              <a:rPr lang="fr-FR" b="1" dirty="0" smtClean="0">
                <a:solidFill>
                  <a:srgbClr val="FF0000"/>
                </a:solidFill>
              </a:rPr>
              <a:t>:</a:t>
            </a:r>
            <a:r>
              <a:rPr lang="fr-FR" b="1" dirty="0" smtClean="0"/>
              <a:t> thérapies / chaleur</a:t>
            </a:r>
          </a:p>
          <a:p>
            <a:pPr>
              <a:buNone/>
            </a:pPr>
            <a:r>
              <a:rPr lang="fr-FR" b="1" dirty="0" smtClean="0"/>
              <a:t>                         - Indications et contre indications</a:t>
            </a:r>
          </a:p>
          <a:p>
            <a:pPr>
              <a:buNone/>
            </a:pPr>
            <a:r>
              <a:rPr lang="fr-FR" b="1" dirty="0" smtClean="0"/>
              <a:t>                         - Effets: - circulatoire, antalgique et détente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                          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239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-3- Cryothérapie</a:t>
            </a:r>
            <a:r>
              <a:rPr lang="fr-FR" b="1" dirty="0" smtClean="0">
                <a:solidFill>
                  <a:srgbClr val="FF0000"/>
                </a:solidFill>
              </a:rPr>
              <a:t>: </a:t>
            </a:r>
            <a:r>
              <a:rPr lang="fr-FR" b="1" dirty="0" smtClean="0"/>
              <a:t>Thérapie / le froid</a:t>
            </a:r>
          </a:p>
          <a:p>
            <a:pPr>
              <a:buNone/>
            </a:pPr>
            <a:r>
              <a:rPr lang="fr-FR" dirty="0" smtClean="0"/>
              <a:t>             </a:t>
            </a:r>
            <a:r>
              <a:rPr lang="fr-FR" b="1" dirty="0" smtClean="0"/>
              <a:t>- Indications et contre indication</a:t>
            </a:r>
          </a:p>
          <a:p>
            <a:pPr>
              <a:buNone/>
            </a:pPr>
            <a:r>
              <a:rPr lang="fr-FR" b="1" dirty="0" smtClean="0"/>
              <a:t>                     - Effets: antalgique, anti inflammatoire, détente, conduction N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-4- Electrothérapie</a:t>
            </a:r>
            <a:r>
              <a:rPr lang="fr-FR" b="1" dirty="0" smtClean="0">
                <a:solidFill>
                  <a:srgbClr val="FF0000"/>
                </a:solidFill>
              </a:rPr>
              <a:t>:  </a:t>
            </a:r>
            <a:r>
              <a:rPr lang="fr-FR" b="1" dirty="0" smtClean="0"/>
              <a:t>Électricité / But Thérapeutique</a:t>
            </a:r>
          </a:p>
          <a:p>
            <a:pPr>
              <a:buNone/>
            </a:pPr>
            <a:r>
              <a:rPr lang="fr-FR" b="1" dirty="0" smtClean="0"/>
              <a:t>                     - Indications et contre indication</a:t>
            </a:r>
          </a:p>
          <a:p>
            <a:pPr>
              <a:buNone/>
            </a:pPr>
            <a:r>
              <a:rPr lang="fr-FR" b="1" dirty="0" smtClean="0"/>
              <a:t>                     - Les différents types: </a:t>
            </a:r>
          </a:p>
          <a:p>
            <a:pPr>
              <a:buNone/>
            </a:pPr>
            <a:r>
              <a:rPr lang="fr-FR" b="1" dirty="0" smtClean="0"/>
              <a:t>                          UV, courants continus, sinusoïdaux et périodique</a:t>
            </a:r>
          </a:p>
          <a:p>
            <a:pPr>
              <a:buNone/>
            </a:pPr>
            <a:r>
              <a:rPr lang="fr-FR" b="1" dirty="0" smtClean="0"/>
              <a:t>                          </a:t>
            </a:r>
            <a:r>
              <a:rPr lang="fr-FR" b="1" dirty="0" err="1" smtClean="0"/>
              <a:t>vibrothérapie</a:t>
            </a:r>
            <a:r>
              <a:rPr lang="fr-FR" b="1" dirty="0" smtClean="0"/>
              <a:t>( infrasons, ultrasons)</a:t>
            </a:r>
          </a:p>
          <a:p>
            <a:pPr>
              <a:buNone/>
            </a:pPr>
            <a:r>
              <a:rPr lang="fr-FR" b="1" dirty="0" smtClean="0"/>
              <a:t>                     - Effets: antalgique, anti inflammatoire, détente, </a:t>
            </a:r>
            <a:r>
              <a:rPr lang="fr-FR" b="1" dirty="0" err="1" smtClean="0"/>
              <a:t>excito</a:t>
            </a:r>
            <a:r>
              <a:rPr lang="fr-FR" b="1" dirty="0" smtClean="0"/>
              <a:t> mot,…</a:t>
            </a:r>
          </a:p>
          <a:p>
            <a:pPr>
              <a:buNone/>
            </a:pPr>
            <a:r>
              <a:rPr lang="fr-FR" b="1" dirty="0" smtClean="0"/>
              <a:t>                     - Danger: </a:t>
            </a:r>
            <a:r>
              <a:rPr lang="fr-FR" b="1" dirty="0" smtClean="0">
                <a:solidFill>
                  <a:schemeClr val="hlink"/>
                </a:solidFill>
              </a:rPr>
              <a:t>Brûlures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0575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-5- Ergothérapie</a:t>
            </a:r>
            <a:r>
              <a:rPr lang="fr-FR" b="1" dirty="0" smtClean="0">
                <a:solidFill>
                  <a:srgbClr val="FF0000"/>
                </a:solidFill>
              </a:rPr>
              <a:t>: </a:t>
            </a:r>
            <a:r>
              <a:rPr lang="fr-FR" b="1" dirty="0" smtClean="0"/>
              <a:t>activités constructives pour la réadaptation</a:t>
            </a:r>
          </a:p>
          <a:p>
            <a:pPr>
              <a:buNone/>
            </a:pPr>
            <a:r>
              <a:rPr lang="fr-FR" b="1" dirty="0" smtClean="0"/>
              <a:t>                        - l’Ergothérapie Rééducative</a:t>
            </a:r>
          </a:p>
          <a:p>
            <a:pPr>
              <a:buNone/>
            </a:pPr>
            <a:r>
              <a:rPr lang="fr-FR" b="1" dirty="0" smtClean="0"/>
              <a:t>                        - l’Ergothérapie Opérationnelle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sz="3200" b="1" u="sng" dirty="0" smtClean="0">
                <a:solidFill>
                  <a:srgbClr val="FF0000"/>
                </a:solidFill>
              </a:rPr>
              <a:t>-6- Appareillage</a:t>
            </a:r>
            <a:r>
              <a:rPr lang="fr-FR" sz="3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fr-FR" sz="3200" b="1" dirty="0" smtClean="0">
                <a:solidFill>
                  <a:schemeClr val="folHlink"/>
                </a:solidFill>
              </a:rPr>
              <a:t>                      </a:t>
            </a:r>
            <a:r>
              <a:rPr lang="fr-FR" b="1" dirty="0" smtClean="0"/>
              <a:t>- Prothèses: pallient une carence Anatomique:</a:t>
            </a:r>
          </a:p>
          <a:p>
            <a:pPr>
              <a:buNone/>
            </a:pPr>
            <a:r>
              <a:rPr lang="fr-FR" b="1" dirty="0" smtClean="0"/>
              <a:t>                                              </a:t>
            </a:r>
            <a:r>
              <a:rPr lang="fr-FR" b="1" dirty="0" err="1" smtClean="0"/>
              <a:t>endo</a:t>
            </a:r>
            <a:r>
              <a:rPr lang="fr-FR" b="1" dirty="0" smtClean="0"/>
              <a:t> et </a:t>
            </a:r>
            <a:r>
              <a:rPr lang="fr-FR" b="1" dirty="0" err="1" smtClean="0"/>
              <a:t>exoprothéses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                        - Orthèses: pallient une carence Fonctionnelle</a:t>
            </a:r>
          </a:p>
          <a:p>
            <a:pPr>
              <a:buNone/>
            </a:pPr>
            <a:r>
              <a:rPr lang="fr-FR" b="1" dirty="0" smtClean="0"/>
              <a:t>                                            orthèses de repos, correctrices et de fonction</a:t>
            </a:r>
          </a:p>
          <a:p>
            <a:pPr>
              <a:buNone/>
            </a:pPr>
            <a:r>
              <a:rPr lang="fr-FR" b="1" dirty="0" smtClean="0"/>
              <a:t>                        - Contentions souples ( bandages, attelles,…)</a:t>
            </a:r>
          </a:p>
          <a:p>
            <a:pPr>
              <a:buNone/>
            </a:pPr>
            <a:r>
              <a:rPr lang="fr-FR" b="1" dirty="0" smtClean="0"/>
              <a:t>                        - Aides à la marche et à la verticalisation</a:t>
            </a:r>
          </a:p>
          <a:p>
            <a:pPr>
              <a:buNone/>
            </a:pPr>
            <a:r>
              <a:rPr lang="fr-FR" b="1" dirty="0" smtClean="0"/>
              <a:t>                        - Aides techniques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81898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497</Words>
  <Application>Microsoft Office PowerPoint</Application>
  <PresentationFormat>Grand écran</PresentationFormat>
  <Paragraphs>107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III- Adjuvants et Annexes de la Kinésithérap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2</cp:revision>
  <dcterms:created xsi:type="dcterms:W3CDTF">2020-04-22T16:35:49Z</dcterms:created>
  <dcterms:modified xsi:type="dcterms:W3CDTF">2020-04-22T16:38:52Z</dcterms:modified>
</cp:coreProperties>
</file>