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7" r:id="rId2"/>
    <p:sldId id="259" r:id="rId3"/>
    <p:sldId id="260" r:id="rId4"/>
    <p:sldId id="281" r:id="rId5"/>
    <p:sldId id="271" r:id="rId6"/>
    <p:sldId id="272" r:id="rId7"/>
    <p:sldId id="273" r:id="rId8"/>
    <p:sldId id="262" r:id="rId9"/>
    <p:sldId id="263" r:id="rId10"/>
    <p:sldId id="274" r:id="rId11"/>
    <p:sldId id="280" r:id="rId12"/>
    <p:sldId id="278" r:id="rId13"/>
    <p:sldId id="277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1048684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4800-A216-4A36-BBA3-51E1C446ED9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1048685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1048686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48687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1048688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8B6C5-91A6-4DC9-BF1C-2690B2F027B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87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104859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8B6C5-91A6-4DC9-BF1C-2690B2F027B8}" type="slidenum">
              <a:rPr lang="fr-FR" smtClean="0"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Espace réservé des commentaires 1048688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15 min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BB9226-54CB-42EA-9456-1AEC482E376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6FBA56-32E3-4EA4-9E05-E8A2CC06E0B4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B9226-54CB-42EA-9456-1AEC482E376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FBA56-32E3-4EA4-9E05-E8A2CC06E0B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4BB9226-54CB-42EA-9456-1AEC482E376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6FBA56-32E3-4EA4-9E05-E8A2CC06E0B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B9226-54CB-42EA-9456-1AEC482E376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FBA56-32E3-4EA4-9E05-E8A2CC06E0B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BB9226-54CB-42EA-9456-1AEC482E376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16FBA56-32E3-4EA4-9E05-E8A2CC06E0B4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B9226-54CB-42EA-9456-1AEC482E376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FBA56-32E3-4EA4-9E05-E8A2CC06E0B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B9226-54CB-42EA-9456-1AEC482E376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FBA56-32E3-4EA4-9E05-E8A2CC06E0B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B9226-54CB-42EA-9456-1AEC482E376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FBA56-32E3-4EA4-9E05-E8A2CC06E0B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BB9226-54CB-42EA-9456-1AEC482E376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FBA56-32E3-4EA4-9E05-E8A2CC06E0B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B9226-54CB-42EA-9456-1AEC482E376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FBA56-32E3-4EA4-9E05-E8A2CC06E0B4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B9226-54CB-42EA-9456-1AEC482E376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6FBA56-32E3-4EA4-9E05-E8A2CC06E0B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4BB9226-54CB-42EA-9456-1AEC482E3760}" type="datetimeFigureOut">
              <a:rPr lang="fr-FR" smtClean="0"/>
              <a:t>16/12/2019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6FBA56-32E3-4EA4-9E05-E8A2CC06E0B4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CAT devant une hypoglycémie chez les diabétiques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4797152"/>
            <a:ext cx="3886200" cy="504056"/>
          </a:xfrm>
        </p:spPr>
        <p:txBody>
          <a:bodyPr/>
          <a:lstStyle/>
          <a:p>
            <a:r>
              <a:rPr lang="fr-FR" b="1" dirty="0" smtClean="0"/>
              <a:t>Dr SILINI 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4" y="1340768"/>
            <a:ext cx="8290926" cy="452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4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Les causes :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Alimentation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Insuline ou sulfamides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Activité physique</a:t>
            </a:r>
          </a:p>
          <a:p>
            <a:pPr marL="0" indent="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239000" cy="55432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causes des hypoglycémies :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  <a:tabLst>
                <a:tab pos="757555" algn="l"/>
                <a:tab pos="758190" algn="l"/>
              </a:tabLst>
            </a:pPr>
            <a:r>
              <a:rPr lang="fr-FR" spc="-140" dirty="0" smtClean="0">
                <a:latin typeface="Calibri"/>
                <a:ea typeface="Calibri"/>
              </a:rPr>
              <a:t> </a:t>
            </a:r>
            <a:endParaRPr lang="fr-FR" sz="3600" dirty="0">
              <a:latin typeface="Calibri"/>
              <a:ea typeface="Calibri"/>
            </a:endParaRPr>
          </a:p>
          <a:p>
            <a:pPr marL="342900" marR="547370" lvl="0" indent="-342900">
              <a:lnSpc>
                <a:spcPct val="78000"/>
              </a:lnSpc>
              <a:spcAft>
                <a:spcPts val="0"/>
              </a:spcAft>
              <a:buSzPts val="1800"/>
              <a:buFont typeface="Wingdings"/>
              <a:buChar char=""/>
              <a:tabLst>
                <a:tab pos="757555" algn="l"/>
                <a:tab pos="758190" algn="l"/>
              </a:tabLst>
            </a:pPr>
            <a:r>
              <a:rPr lang="fr-FR" b="1" dirty="0" smtClean="0">
                <a:latin typeface="Calibri" pitchFamily="34" charset="0"/>
                <a:ea typeface="Wingdings"/>
                <a:cs typeface="Calibri" pitchFamily="34" charset="0"/>
              </a:rPr>
              <a:t>Alimentation :</a:t>
            </a:r>
            <a:r>
              <a:rPr lang="fr-FR" dirty="0" smtClean="0">
                <a:latin typeface="Calibri" pitchFamily="34" charset="0"/>
                <a:ea typeface="Wingdings"/>
                <a:cs typeface="Calibri" pitchFamily="34" charset="0"/>
              </a:rPr>
              <a:t> un repas décalé ou </a:t>
            </a:r>
            <a:r>
              <a:rPr lang="fr-FR" dirty="0" err="1" smtClean="0">
                <a:latin typeface="Calibri" pitchFamily="34" charset="0"/>
                <a:ea typeface="Wingdings"/>
                <a:cs typeface="Calibri" pitchFamily="34" charset="0"/>
              </a:rPr>
              <a:t>suprim</a:t>
            </a:r>
            <a:r>
              <a:rPr lang="fr-FR" dirty="0" err="1">
                <a:latin typeface="Calibri" pitchFamily="34" charset="0"/>
                <a:ea typeface="Wingdings"/>
                <a:cs typeface="Calibri" pitchFamily="34" charset="0"/>
              </a:rPr>
              <a:t>é</a:t>
            </a:r>
            <a:r>
              <a:rPr lang="fr-FR" dirty="0" smtClean="0">
                <a:latin typeface="Calibri" pitchFamily="34" charset="0"/>
                <a:ea typeface="Wingdings"/>
                <a:cs typeface="Calibri" pitchFamily="34" charset="0"/>
              </a:rPr>
              <a:t>, repas pauvre en glucides. </a:t>
            </a:r>
          </a:p>
          <a:p>
            <a:pPr marL="342900" marR="547370" lvl="0" indent="-342900">
              <a:lnSpc>
                <a:spcPct val="78000"/>
              </a:lnSpc>
              <a:spcAft>
                <a:spcPts val="0"/>
              </a:spcAft>
              <a:buSzPts val="1800"/>
              <a:buFont typeface="Wingdings"/>
              <a:buChar char=""/>
              <a:tabLst>
                <a:tab pos="757555" algn="l"/>
                <a:tab pos="758190" algn="l"/>
              </a:tabLst>
            </a:pPr>
            <a:r>
              <a:rPr lang="fr-FR" b="1" dirty="0" smtClean="0">
                <a:latin typeface="Calibri" pitchFamily="34" charset="0"/>
                <a:ea typeface="Wingdings"/>
                <a:cs typeface="Calibri" pitchFamily="34" charset="0"/>
              </a:rPr>
              <a:t>Insuline: </a:t>
            </a:r>
          </a:p>
          <a:p>
            <a:pPr marL="0" marR="1151890" lvl="0" indent="0">
              <a:lnSpc>
                <a:spcPct val="78000"/>
              </a:lnSpc>
              <a:spcBef>
                <a:spcPts val="580"/>
              </a:spcBef>
              <a:buClr>
                <a:srgbClr val="B13F9A"/>
              </a:buClr>
              <a:buSzPts val="2500"/>
              <a:buNone/>
              <a:tabLst>
                <a:tab pos="891540" algn="l"/>
                <a:tab pos="3912870" algn="l"/>
              </a:tabLst>
            </a:pPr>
            <a:r>
              <a:rPr lang="fr-FR" dirty="0">
                <a:latin typeface="Calibri" pitchFamily="34" charset="0"/>
                <a:ea typeface="Wingdings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ea typeface="Wingdings"/>
                <a:cs typeface="Calibri" pitchFamily="34" charset="0"/>
              </a:rPr>
              <a:t>  - </a:t>
            </a: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erreur 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dans</a:t>
            </a:r>
            <a:r>
              <a:rPr lang="fr-FR" spc="-30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 la dose 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d’insuline, </a:t>
            </a:r>
            <a:endParaRPr lang="fr-FR" dirty="0" smtClean="0">
              <a:solidFill>
                <a:prstClr val="black"/>
              </a:solidFill>
              <a:latin typeface="Calibri" pitchFamily="34" charset="0"/>
              <a:ea typeface="Wingdings"/>
              <a:cs typeface="Calibri" pitchFamily="34" charset="0"/>
            </a:endParaRPr>
          </a:p>
          <a:p>
            <a:pPr marL="0" marR="1151890" lvl="0" indent="0">
              <a:lnSpc>
                <a:spcPct val="78000"/>
              </a:lnSpc>
              <a:spcBef>
                <a:spcPts val="580"/>
              </a:spcBef>
              <a:buClr>
                <a:srgbClr val="B13F9A"/>
              </a:buClr>
              <a:buSzPts val="2500"/>
              <a:buNone/>
              <a:tabLst>
                <a:tab pos="891540" algn="l"/>
                <a:tab pos="3912870" algn="l"/>
              </a:tabLst>
            </a:pP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   - erreur dans la 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technique </a:t>
            </a: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d’injection (IM) </a:t>
            </a:r>
          </a:p>
          <a:p>
            <a:pPr marL="0" marR="1151890" lvl="0" indent="0">
              <a:lnSpc>
                <a:spcPct val="78000"/>
              </a:lnSpc>
              <a:spcBef>
                <a:spcPts val="580"/>
              </a:spcBef>
              <a:buClr>
                <a:srgbClr val="B13F9A"/>
              </a:buClr>
              <a:buSzPts val="2500"/>
              <a:buNone/>
              <a:tabLst>
                <a:tab pos="891540" algn="l"/>
                <a:tab pos="3912870" algn="l"/>
              </a:tabLst>
            </a:pP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   - erreur dans le temps: 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injection </a:t>
            </a:r>
            <a:r>
              <a:rPr lang="fr-FR" spc="-15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faite 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trop tôt </a:t>
            </a:r>
            <a:r>
              <a:rPr lang="fr-FR" spc="-20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avant 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le</a:t>
            </a:r>
            <a:r>
              <a:rPr lang="fr-FR" spc="-155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repas</a:t>
            </a: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, </a:t>
            </a:r>
            <a:endParaRPr lang="fr-FR" dirty="0" smtClean="0">
              <a:latin typeface="Calibri" pitchFamily="34" charset="0"/>
              <a:ea typeface="Wingdings"/>
              <a:cs typeface="Calibri" pitchFamily="34" charset="0"/>
            </a:endParaRPr>
          </a:p>
          <a:p>
            <a:pPr marL="0" marR="1151890" lvl="0" indent="0">
              <a:lnSpc>
                <a:spcPct val="78000"/>
              </a:lnSpc>
              <a:spcBef>
                <a:spcPts val="580"/>
              </a:spcBef>
              <a:buClr>
                <a:srgbClr val="B13F9A"/>
              </a:buClr>
              <a:buSzPts val="2500"/>
              <a:buNone/>
              <a:tabLst>
                <a:tab pos="891540" algn="l"/>
                <a:tab pos="3912870" algn="l"/>
              </a:tabLst>
            </a:pPr>
            <a:endParaRPr lang="fr-FR" dirty="0" smtClean="0">
              <a:latin typeface="Calibri" pitchFamily="34" charset="0"/>
              <a:ea typeface="Wingdings"/>
              <a:cs typeface="Calibri" pitchFamily="34" charset="0"/>
            </a:endParaRPr>
          </a:p>
          <a:p>
            <a:pPr marL="342900" marR="544830" lvl="0" indent="-342900">
              <a:lnSpc>
                <a:spcPct val="78000"/>
              </a:lnSpc>
              <a:buClr>
                <a:srgbClr val="B13F9A"/>
              </a:buClr>
              <a:buSzPts val="1800"/>
              <a:buFont typeface="Wingdings"/>
              <a:buChar char=""/>
              <a:tabLst>
                <a:tab pos="757555" algn="l"/>
                <a:tab pos="758190" algn="l"/>
              </a:tabLst>
            </a:pPr>
            <a:r>
              <a:rPr lang="fr-FR" b="1" dirty="0" smtClean="0">
                <a:latin typeface="Calibri" pitchFamily="34" charset="0"/>
                <a:ea typeface="Wingdings"/>
                <a:cs typeface="Calibri" pitchFamily="34" charset="0"/>
              </a:rPr>
              <a:t>SH</a:t>
            </a:r>
          </a:p>
          <a:p>
            <a:pPr marL="0" marR="544830" lvl="0" indent="0">
              <a:lnSpc>
                <a:spcPct val="78000"/>
              </a:lnSpc>
              <a:buClr>
                <a:srgbClr val="B13F9A"/>
              </a:buClr>
              <a:buSzPts val="1800"/>
              <a:buNone/>
              <a:tabLst>
                <a:tab pos="757555" algn="l"/>
                <a:tab pos="758190" algn="l"/>
              </a:tabLst>
            </a:pPr>
            <a:r>
              <a:rPr lang="fr-FR" b="1" dirty="0" smtClean="0">
                <a:latin typeface="Calibri" pitchFamily="34" charset="0"/>
                <a:ea typeface="Wingdings"/>
                <a:cs typeface="Calibri" pitchFamily="34" charset="0"/>
              </a:rPr>
              <a:t>   - </a:t>
            </a:r>
            <a:r>
              <a:rPr lang="fr-FR" dirty="0" smtClean="0">
                <a:latin typeface="Calibri" pitchFamily="34" charset="0"/>
                <a:ea typeface="Wingdings"/>
                <a:cs typeface="Calibri" pitchFamily="34" charset="0"/>
              </a:rPr>
              <a:t> le </a:t>
            </a:r>
            <a:r>
              <a:rPr lang="fr-FR" dirty="0">
                <a:latin typeface="Calibri" pitchFamily="34" charset="0"/>
                <a:ea typeface="Wingdings"/>
                <a:cs typeface="Calibri" pitchFamily="34" charset="0"/>
              </a:rPr>
              <a:t>surdosage en </a:t>
            </a:r>
            <a:r>
              <a:rPr lang="fr-FR" dirty="0" smtClean="0">
                <a:latin typeface="Calibri" pitchFamily="34" charset="0"/>
                <a:ea typeface="Wingdings"/>
                <a:cs typeface="Calibri" pitchFamily="34" charset="0"/>
              </a:rPr>
              <a:t>SH, ou  </a:t>
            </a:r>
          </a:p>
          <a:p>
            <a:pPr marL="0" marR="544830" lvl="0" indent="0">
              <a:lnSpc>
                <a:spcPct val="78000"/>
              </a:lnSpc>
              <a:buClr>
                <a:srgbClr val="B13F9A"/>
              </a:buClr>
              <a:buSzPts val="1800"/>
              <a:buNone/>
              <a:tabLst>
                <a:tab pos="757555" algn="l"/>
                <a:tab pos="758190" algn="l"/>
              </a:tabLst>
            </a:pPr>
            <a:r>
              <a:rPr lang="fr-FR" spc="-25" dirty="0" smtClean="0">
                <a:latin typeface="Calibri" pitchFamily="34" charset="0"/>
                <a:ea typeface="Wingdings"/>
                <a:cs typeface="Calibri" pitchFamily="34" charset="0"/>
              </a:rPr>
              <a:t>   - l’existence </a:t>
            </a:r>
            <a:r>
              <a:rPr lang="fr-FR" dirty="0">
                <a:latin typeface="Calibri" pitchFamily="34" charset="0"/>
                <a:ea typeface="Wingdings"/>
                <a:cs typeface="Calibri" pitchFamily="34" charset="0"/>
              </a:rPr>
              <a:t>d’une </a:t>
            </a:r>
            <a:r>
              <a:rPr lang="fr-FR" spc="-15" dirty="0" smtClean="0">
                <a:latin typeface="Calibri" pitchFamily="34" charset="0"/>
                <a:ea typeface="Wingdings"/>
                <a:cs typeface="Calibri" pitchFamily="34" charset="0"/>
              </a:rPr>
              <a:t> </a:t>
            </a:r>
            <a:r>
              <a:rPr lang="fr-FR" spc="-15" dirty="0">
                <a:latin typeface="Calibri" pitchFamily="34" charset="0"/>
                <a:ea typeface="Wingdings"/>
                <a:cs typeface="Calibri" pitchFamily="34" charset="0"/>
              </a:rPr>
              <a:t>contre </a:t>
            </a:r>
            <a:r>
              <a:rPr lang="fr-FR" dirty="0" smtClean="0">
                <a:latin typeface="Calibri" pitchFamily="34" charset="0"/>
                <a:ea typeface="Wingdings"/>
                <a:cs typeface="Calibri" pitchFamily="34" charset="0"/>
              </a:rPr>
              <a:t>indication des SH, </a:t>
            </a:r>
          </a:p>
          <a:p>
            <a:pPr marL="0" marR="544830" lvl="0" indent="0">
              <a:lnSpc>
                <a:spcPct val="78000"/>
              </a:lnSpc>
              <a:buClr>
                <a:srgbClr val="B13F9A"/>
              </a:buClr>
              <a:buSzPts val="1800"/>
              <a:buNone/>
              <a:tabLst>
                <a:tab pos="757555" algn="l"/>
                <a:tab pos="758190" algn="l"/>
              </a:tabLst>
            </a:pP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   - la 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prise </a:t>
            </a: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de médicaments qui potentialisent </a:t>
            </a:r>
            <a:r>
              <a:rPr lang="fr-FR" spc="-35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l’effet 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hypoglycémiant </a:t>
            </a: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  des SH (AINS, </a:t>
            </a:r>
            <a:r>
              <a:rPr lang="fr-FR" dirty="0" err="1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Anti-coagulants</a:t>
            </a: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, </a:t>
            </a:r>
            <a:r>
              <a:rPr lang="fr-FR" dirty="0" err="1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fibrates</a:t>
            </a: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, </a:t>
            </a:r>
            <a:r>
              <a:rPr lang="fr-FR" dirty="0" err="1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anti-mycosiques</a:t>
            </a: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).</a:t>
            </a:r>
            <a:endParaRPr lang="fr-FR" sz="1800" dirty="0">
              <a:solidFill>
                <a:prstClr val="black"/>
              </a:solidFill>
              <a:latin typeface="Calibri" pitchFamily="34" charset="0"/>
              <a:ea typeface="Wingdings"/>
              <a:cs typeface="Calibri" pitchFamily="34" charset="0"/>
            </a:endParaRPr>
          </a:p>
          <a:p>
            <a:pPr lvl="0">
              <a:buClr>
                <a:srgbClr val="B13F9A"/>
              </a:buClr>
              <a:buFont typeface="Wingdings" pitchFamily="2" charset="2"/>
              <a:buChar char="ü"/>
            </a:pPr>
            <a:endParaRPr lang="fr-FR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R="1151890" lvl="0">
              <a:lnSpc>
                <a:spcPct val="78000"/>
              </a:lnSpc>
              <a:spcBef>
                <a:spcPts val="580"/>
              </a:spcBef>
              <a:buClr>
                <a:srgbClr val="B13F9A"/>
              </a:buClr>
              <a:buSzPts val="2500"/>
              <a:buFont typeface="Wingdings" pitchFamily="2" charset="2"/>
              <a:buChar char="ü"/>
              <a:tabLst>
                <a:tab pos="891540" algn="l"/>
                <a:tab pos="3912870" algn="l"/>
              </a:tabLst>
            </a:pPr>
            <a:r>
              <a:rPr lang="fr-FR" b="1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activité </a:t>
            </a:r>
            <a:r>
              <a:rPr lang="fr-FR" b="1" spc="-15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physique</a:t>
            </a:r>
            <a:r>
              <a:rPr lang="fr-FR" spc="-15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 non </a:t>
            </a: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Wingdings"/>
                <a:cs typeface="Calibri" pitchFamily="34" charset="0"/>
              </a:rPr>
              <a:t>programmée. </a:t>
            </a:r>
            <a:endParaRPr lang="fr-FR" sz="18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lnSpc>
                <a:spcPts val="1965"/>
              </a:lnSpc>
              <a:spcBef>
                <a:spcPts val="5"/>
              </a:spcBef>
              <a:spcAft>
                <a:spcPts val="0"/>
              </a:spcAft>
              <a:buSzPts val="1800"/>
              <a:buNone/>
              <a:tabLst>
                <a:tab pos="757555" algn="l"/>
                <a:tab pos="758190" algn="l"/>
              </a:tabLst>
            </a:pPr>
            <a:r>
              <a:rPr lang="fr-FR" sz="3600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3423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>
                <a:latin typeface="Calibri" pitchFamily="34" charset="0"/>
                <a:cs typeface="Calibri" pitchFamily="34" charset="0"/>
              </a:rPr>
              <a:t>Les hypoglycémies sont favorisées par:</a:t>
            </a:r>
            <a:endParaRPr lang="fr-FR" dirty="0">
              <a:latin typeface="Calibri" pitchFamily="34" charset="0"/>
              <a:cs typeface="Calibri" pitchFamily="34" charset="0"/>
            </a:endParaRPr>
          </a:p>
          <a:p>
            <a:pPr lvl="0">
              <a:buFontTx/>
              <a:buChar char="-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Présence de neuropathie</a:t>
            </a:r>
            <a:endParaRPr lang="fr-FR" dirty="0">
              <a:latin typeface="Calibri" pitchFamily="34" charset="0"/>
              <a:cs typeface="Calibri" pitchFamily="34" charset="0"/>
            </a:endParaRPr>
          </a:p>
          <a:p>
            <a:pPr lvl="0">
              <a:buFontTx/>
              <a:buChar char="-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une </a:t>
            </a:r>
            <a:r>
              <a:rPr lang="fr-FR" dirty="0">
                <a:latin typeface="Calibri" pitchFamily="34" charset="0"/>
                <a:cs typeface="Calibri" pitchFamily="34" charset="0"/>
              </a:rPr>
              <a:t>insuffisance hépatique ou rénale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>
              <a:buFontTx/>
              <a:buChar char="-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La prise d’alcool 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Les complications: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486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Morbidités : chute ,fracture , accidents de la circulation…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Séquelles neurologiques , décès.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Aggravation de complications dégénératives préexistantes : saignement d’une rétinopathie diabétique , IDM , trouble du rythme…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re 1"/>
          <p:cNvSpPr>
            <a:spLocks noGrp="1"/>
          </p:cNvSpPr>
          <p:nvPr>
            <p:ph type="title"/>
          </p:nvPr>
        </p:nvSpPr>
        <p:spPr>
          <a:xfrm>
            <a:off x="1835696" y="320040"/>
            <a:ext cx="5860504" cy="588680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Conduite à tenir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48621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7715200" cy="5619024"/>
          </a:xfrm>
        </p:spPr>
        <p:txBody>
          <a:bodyPr>
            <a:normAutofit fontScale="93750"/>
          </a:bodyPr>
          <a:lstStyle/>
          <a:p>
            <a:r>
              <a:rPr lang="fr-FR" sz="2000" dirty="0">
                <a:latin typeface="Calibri" pitchFamily="34" charset="0"/>
                <a:cs typeface="Calibri" pitchFamily="34" charset="0"/>
              </a:rPr>
              <a:t>Il vaut  mieux traiter par excès que d’ignorer une hypoglycémie. </a:t>
            </a:r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000" b="1" u="sng" dirty="0" smtClean="0">
                <a:latin typeface="Calibri" pitchFamily="34" charset="0"/>
                <a:cs typeface="Calibri" pitchFamily="34" charset="0"/>
              </a:rPr>
              <a:t>Sujet conscient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:  le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resucrage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se fera par  voie orale: </a:t>
            </a:r>
          </a:p>
          <a:p>
            <a:pPr marL="0" indent="0"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-   15 g de sucre ( 3 morceaux de sucre dilués dans un verre d’eau)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1 verre de jus sucré, de limonade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1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CàS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de miel</a:t>
            </a:r>
          </a:p>
          <a:p>
            <a:pPr marL="0" indent="0"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Après disparition des symptômes le relais sera pris avec un sucre lent</a:t>
            </a:r>
          </a:p>
          <a:p>
            <a:r>
              <a:rPr lang="fr-FR" sz="2000" b="1" u="sng" dirty="0" smtClean="0">
                <a:latin typeface="Calibri" pitchFamily="34" charset="0"/>
                <a:cs typeface="Calibri" pitchFamily="34" charset="0"/>
              </a:rPr>
              <a:t>Sujet inconscient </a:t>
            </a:r>
            <a:r>
              <a:rPr lang="fr-FR" sz="2000" u="sng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le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resucrage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se fera par voie parentérale: </a:t>
            </a:r>
            <a:endParaRPr lang="fr-F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    injection en IM ou en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sous 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cutanée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 1 </a:t>
            </a:r>
            <a:r>
              <a:rPr lang="fr-FR" sz="200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mg </a:t>
            </a:r>
            <a:r>
              <a:rPr lang="fr-FR" sz="2000" smtClean="0">
                <a:latin typeface="Calibri" pitchFamily="34" charset="0"/>
                <a:cs typeface="Calibri" pitchFamily="34" charset="0"/>
              </a:rPr>
              <a:t>glucagon,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injection intraveineuse directe (IVD) de 40 à 80 cc de sérum glucosé 30 %.</a:t>
            </a:r>
          </a:p>
          <a:p>
            <a:r>
              <a:rPr lang="fr-FR" sz="2000" b="1" u="sng" dirty="0" smtClean="0">
                <a:latin typeface="Calibri" pitchFamily="34" charset="0"/>
                <a:cs typeface="Calibri" pitchFamily="34" charset="0"/>
              </a:rPr>
              <a:t>Hypoglycémies sous sulfamides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: sont difficiles à traiter et peuvent récidiver même après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resucrage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 demi vie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longue, sécrétion      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insulinique endogène lors du </a:t>
            </a:r>
            <a:r>
              <a:rPr lang="fr-FR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resucrage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,  d’où la nécessité d’une perfusion prolongée 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de SG 10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%. 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prévention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4862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Respecter le plan d’alimentation quant à la quantité de glucides à consommer et l’horaire des repas .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Faire les ajustements nécessaires d’insuline.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Éviter la consommation d’alcool.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Avoir toujours des réserves de sucre .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Mesurer la </a:t>
            </a:r>
            <a:r>
              <a:rPr lang="fr-FR" dirty="0">
                <a:latin typeface="Calibri" pitchFamily="34" charset="0"/>
                <a:cs typeface="Calibri" pitchFamily="34" charset="0"/>
              </a:rPr>
              <a:t>glycémie régulièrement.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Introduction: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04860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L’hypoglycémie est une complication fréquente chez tout diabétique traité par les hypoglycémiants(insuline++, sulfamides). 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Urgence diagnostic et thérapeutique. </a:t>
            </a:r>
          </a:p>
          <a:p>
            <a:pPr marL="0" indent="0">
              <a:buNone/>
            </a:pPr>
            <a:endParaRPr lang="fr-FR" sz="3500" dirty="0" smtClean="0">
              <a:latin typeface="Berlin Sans FB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Définition: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048608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itchFamily="34" charset="0"/>
                <a:cs typeface="Calibri" pitchFamily="34" charset="0"/>
              </a:rPr>
              <a:t>L’hypoglycémie se définit comme une baisse de taux de glucose dans le sang au-dessous de </a:t>
            </a:r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0,7 g/l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marL="64008" indent="0">
              <a:buNone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endParaRPr lang="fr-FR" dirty="0" smtClean="0"/>
          </a:p>
          <a:p>
            <a:pPr marL="82296" indent="0">
              <a:buNone/>
            </a:pPr>
            <a:r>
              <a:rPr lang="fr-F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rmAutofit/>
          </a:bodyPr>
          <a:lstStyle/>
          <a:p>
            <a:r>
              <a:rPr lang="fr-FR" sz="36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Classification </a:t>
            </a:r>
            <a:r>
              <a:rPr lang="fr-FR" sz="36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</a:t>
            </a:r>
            <a:r>
              <a:rPr lang="fr-FR" sz="36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DE6C36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36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hypoglycémies</a:t>
            </a:r>
            <a:endParaRPr lang="fr-FR" sz="36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alibri" pitchFamily="34" charset="0"/>
                <a:cs typeface="Calibri" pitchFamily="34" charset="0"/>
              </a:rPr>
              <a:t>Hypoglycémie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sévère</a:t>
            </a:r>
          </a:p>
          <a:p>
            <a:r>
              <a:rPr lang="fr-FR" dirty="0">
                <a:latin typeface="Calibri" pitchFamily="34" charset="0"/>
                <a:cs typeface="Calibri" pitchFamily="34" charset="0"/>
              </a:rPr>
              <a:t> Hypoglycémie documentée et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symptomatique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Hypoglycémie asymptomatique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Hypoglycémie </a:t>
            </a:r>
            <a:r>
              <a:rPr lang="fr-FR" dirty="0">
                <a:latin typeface="Calibri" pitchFamily="34" charset="0"/>
                <a:cs typeface="Calibri" pitchFamily="34" charset="0"/>
              </a:rPr>
              <a:t>relative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endParaRPr lang="fr-FR" dirty="0">
              <a:latin typeface="Calibri" pitchFamily="34" charset="0"/>
              <a:cs typeface="Calibri" pitchFamily="34" charset="0"/>
            </a:endParaRPr>
          </a:p>
          <a:p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8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Classification d’hypoglycémie: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fr-FR" dirty="0">
                <a:solidFill>
                  <a:srgbClr val="FF0000"/>
                </a:solidFill>
              </a:rPr>
              <a:t>1-	Hypoglycémie sévère : </a:t>
            </a:r>
            <a:r>
              <a:rPr lang="fr-FR" sz="2800" dirty="0"/>
              <a:t>définition clinique </a:t>
            </a:r>
            <a:r>
              <a:rPr lang="fr-FR" sz="2800" dirty="0" smtClean="0"/>
              <a:t>:Episode </a:t>
            </a:r>
            <a:r>
              <a:rPr lang="fr-FR" sz="2800" dirty="0"/>
              <a:t>d’hypoglycémie ayant justifié l’intervention d’un tiers </a:t>
            </a:r>
            <a:r>
              <a:rPr lang="fr-FR" sz="2800" dirty="0" smtClean="0"/>
              <a:t> </a:t>
            </a:r>
            <a:r>
              <a:rPr lang="fr-FR" sz="2800" dirty="0"/>
              <a:t>entraînant la disparition des symptômes quelles que soient les valeurs de la glycémie</a:t>
            </a:r>
            <a:r>
              <a:rPr lang="fr-FR" sz="2800" dirty="0" smtClean="0"/>
              <a:t>.</a:t>
            </a:r>
          </a:p>
          <a:p>
            <a:pPr marL="602615">
              <a:spcBef>
                <a:spcPts val="220"/>
              </a:spcBef>
              <a:spcAft>
                <a:spcPts val="0"/>
              </a:spcAft>
            </a:pPr>
            <a:r>
              <a:rPr lang="fr-FR" sz="2800" dirty="0">
                <a:solidFill>
                  <a:srgbClr val="FF0000"/>
                </a:solidFill>
              </a:rPr>
              <a:t>2-	Hypoglycémie documentée et </a:t>
            </a:r>
            <a:r>
              <a:rPr lang="fr-FR" sz="2800" dirty="0" smtClean="0">
                <a:solidFill>
                  <a:srgbClr val="FF0000"/>
                </a:solidFill>
              </a:rPr>
              <a:t>symptomatique:</a:t>
            </a:r>
            <a:r>
              <a:rPr lang="fr-FR" sz="2800" dirty="0" smtClean="0">
                <a:latin typeface="Calibri"/>
                <a:ea typeface="Calibri"/>
              </a:rPr>
              <a:t> symptômes typiques </a:t>
            </a:r>
            <a:r>
              <a:rPr lang="fr-FR" sz="2800" dirty="0">
                <a:latin typeface="Calibri"/>
                <a:ea typeface="Calibri"/>
              </a:rPr>
              <a:t>d'hypoglycémie + glycémie veineuse </a:t>
            </a:r>
            <a:r>
              <a:rPr lang="fr-FR" sz="2800" b="1" dirty="0">
                <a:solidFill>
                  <a:srgbClr val="0000FF"/>
                </a:solidFill>
                <a:latin typeface="Calibri"/>
                <a:ea typeface="Calibri"/>
              </a:rPr>
              <a:t>≤0,70 </a:t>
            </a:r>
            <a:r>
              <a:rPr lang="fr-FR" sz="2800" b="1" dirty="0" smtClean="0">
                <a:solidFill>
                  <a:srgbClr val="0000FF"/>
                </a:solidFill>
                <a:latin typeface="Calibri"/>
                <a:ea typeface="Calibri"/>
              </a:rPr>
              <a:t>g/l.</a:t>
            </a:r>
          </a:p>
          <a:p>
            <a:pPr marL="602615">
              <a:spcBef>
                <a:spcPts val="220"/>
              </a:spcBef>
              <a:spcAft>
                <a:spcPts val="0"/>
              </a:spcAft>
            </a:pPr>
            <a:r>
              <a:rPr lang="fr-FR" sz="2600" b="1" dirty="0" smtClean="0">
                <a:solidFill>
                  <a:srgbClr val="FF0000"/>
                </a:solidFill>
                <a:latin typeface="Calibri"/>
                <a:ea typeface="Calibri"/>
              </a:rPr>
              <a:t>3-Hypoglycémie</a:t>
            </a:r>
            <a:r>
              <a:rPr lang="fr-FR" sz="2600" b="1" spc="15" dirty="0" smtClean="0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lang="fr-FR" sz="2600" b="1" dirty="0" smtClean="0">
                <a:solidFill>
                  <a:srgbClr val="FF0000"/>
                </a:solidFill>
                <a:latin typeface="Calibri"/>
                <a:ea typeface="Calibri"/>
              </a:rPr>
              <a:t>asymptomatique:</a:t>
            </a:r>
          </a:p>
          <a:p>
            <a:pPr marL="319151" indent="0">
              <a:spcBef>
                <a:spcPts val="220"/>
              </a:spcBef>
              <a:spcAft>
                <a:spcPts val="0"/>
              </a:spcAft>
              <a:buNone/>
            </a:pPr>
            <a:r>
              <a:rPr lang="fr-FR" sz="2800" dirty="0">
                <a:latin typeface="Calibri"/>
                <a:ea typeface="Calibri"/>
              </a:rPr>
              <a:t>Pas	</a:t>
            </a:r>
            <a:r>
              <a:rPr lang="fr-FR" sz="2800" dirty="0" smtClean="0">
                <a:latin typeface="Calibri"/>
                <a:ea typeface="Calibri"/>
              </a:rPr>
              <a:t>de symptômes typiques d'hypoglycémie</a:t>
            </a:r>
            <a:r>
              <a:rPr lang="fr-FR" sz="2800" dirty="0">
                <a:latin typeface="Calibri"/>
                <a:ea typeface="Calibri"/>
              </a:rPr>
              <a:t>,	</a:t>
            </a:r>
            <a:r>
              <a:rPr lang="fr-FR" sz="2800" dirty="0" smtClean="0">
                <a:latin typeface="Calibri"/>
                <a:ea typeface="Calibri"/>
              </a:rPr>
              <a:t>mais glycémie veineuse ≤</a:t>
            </a:r>
            <a:r>
              <a:rPr lang="fr-FR" sz="2800" dirty="0">
                <a:latin typeface="Calibri"/>
                <a:ea typeface="Calibri"/>
              </a:rPr>
              <a:t>0.70 g/l.</a:t>
            </a:r>
          </a:p>
          <a:p>
            <a:pPr marL="319151" indent="0">
              <a:spcBef>
                <a:spcPts val="220"/>
              </a:spcBef>
              <a:spcAft>
                <a:spcPts val="0"/>
              </a:spcAft>
              <a:buNone/>
            </a:pPr>
            <a:endParaRPr lang="fr-FR" sz="1200" dirty="0">
              <a:latin typeface="Calibri"/>
              <a:ea typeface="Calibri"/>
            </a:endParaRPr>
          </a:p>
          <a:p>
            <a:pPr lvl="0"/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endParaRPr lang="fr-FR" dirty="0"/>
          </a:p>
          <a:p>
            <a:pPr lvl="0"/>
            <a:r>
              <a:rPr lang="fr-FR" b="1" dirty="0">
                <a:solidFill>
                  <a:srgbClr val="FF0000"/>
                </a:solidFill>
              </a:rPr>
              <a:t>4</a:t>
            </a:r>
            <a:r>
              <a:rPr lang="fr-FR" b="1" dirty="0" smtClean="0">
                <a:solidFill>
                  <a:srgbClr val="FF0000"/>
                </a:solidFill>
              </a:rPr>
              <a:t>-Hypoglycémie </a:t>
            </a:r>
            <a:r>
              <a:rPr lang="fr-FR" b="1" dirty="0">
                <a:solidFill>
                  <a:srgbClr val="FF0000"/>
                </a:solidFill>
              </a:rPr>
              <a:t>relative:</a:t>
            </a:r>
            <a:endParaRPr lang="fr-FR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fr-FR" dirty="0"/>
              <a:t>Le patient rapporte un, ou plusieurs symptômes typiques d'hypoglycémie, mais glycémie mesurée </a:t>
            </a:r>
            <a:r>
              <a:rPr lang="fr-FR" b="1" dirty="0"/>
              <a:t>&gt;0.70 g/ l .</a:t>
            </a:r>
            <a:endParaRPr lang="fr-FR" dirty="0"/>
          </a:p>
          <a:p>
            <a:pPr marL="82296" indent="0">
              <a:buNone/>
            </a:pPr>
            <a:r>
              <a:rPr lang="fr-FR" dirty="0"/>
              <a:t>Ceci s’explique par le fait que les patients ayant un mauvais contrôle glycémique chronique peuvent éprouver des symptômes d'hypoglycémie à des niveaux &gt;0.70 g /l , ce qui va détériorer leur qualité de vie et donc empêcher d’avoir des objectifs glycémiques ambitieux.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8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Clinique: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Les symptômes de l’hypoglycémie sont classées en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deux groupes</a:t>
            </a:r>
            <a:r>
              <a:rPr lang="fr-FR" dirty="0" smtClean="0"/>
              <a:t>: </a:t>
            </a:r>
          </a:p>
          <a:p>
            <a:pPr marL="539496" indent="-457200">
              <a:buFontTx/>
              <a:buChar char="-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Les signes neurovégétatifs </a:t>
            </a:r>
          </a:p>
          <a:p>
            <a:pPr marL="539496" indent="-457200">
              <a:buFontTx/>
              <a:buChar char="-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Les signes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neuroglycopéniques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6875" lnSpcReduction="10000"/>
          </a:bodyPr>
          <a:lstStyle/>
          <a:p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Les signes neurovégétatifs (hypoglycémie modéré):  </a:t>
            </a:r>
          </a:p>
          <a:p>
            <a:pPr>
              <a:buFont typeface="Arial" pitchFamily="34" charset="0"/>
              <a:buChar char="•"/>
            </a:pPr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mains moites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Sueurs froides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Pâleurs des extrémités et du visage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 tremblement des extrémités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Tachycardies avec palpitations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nausées 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voire </a:t>
            </a:r>
            <a:r>
              <a:rPr lang="fr-F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vomissements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Troubles du rythme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Poussées hypertensives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Crise d’angor </a:t>
            </a:r>
            <a:endParaRPr lang="fr-FR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5100"/>
            <a:ext cx="19797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6875" lnSpcReduction="10000"/>
          </a:bodyPr>
          <a:lstStyle/>
          <a:p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Les signes </a:t>
            </a:r>
            <a:r>
              <a:rPr lang="fr-FR" sz="4000" dirty="0" err="1" smtClean="0">
                <a:solidFill>
                  <a:srgbClr val="AC66BB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neuroglycopéniques</a:t>
            </a:r>
            <a:r>
              <a:rPr lang="fr-FR" sz="4000" dirty="0" smtClean="0">
                <a:solidFill>
                  <a:srgbClr val="AC66BB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hypoglycémie sévère):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trouble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visuel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Des céphalées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Difficultés de concentration 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trouble </a:t>
            </a:r>
            <a:r>
              <a:rPr lang="fr-F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 la </a:t>
            </a:r>
            <a:r>
              <a:rPr lang="fr-F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parole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 troubles de l’humeur ou du comportement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Confusion</a:t>
            </a:r>
            <a:endParaRPr lang="fr-FR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Convulsions localisées ou généralisées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Troubles visuels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Troubles de la Conscience           coma </a:t>
            </a:r>
          </a:p>
          <a:p>
            <a:pPr>
              <a:buNone/>
            </a:pP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  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3275856" cy="292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13" y="1659959"/>
            <a:ext cx="2880544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droite 1"/>
          <p:cNvSpPr/>
          <p:nvPr/>
        </p:nvSpPr>
        <p:spPr>
          <a:xfrm rot="10578094" flipH="1">
            <a:off x="4327483" y="5745242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502</TotalTime>
  <Words>579</Words>
  <Application>Microsoft Office PowerPoint</Application>
  <PresentationFormat>Affichage à l'écran (4:3)</PresentationFormat>
  <Paragraphs>96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Opulent</vt:lpstr>
      <vt:lpstr>CAT devant une hypoglycémie chez les diabétiques</vt:lpstr>
      <vt:lpstr>Introduction:</vt:lpstr>
      <vt:lpstr>Définition:</vt:lpstr>
      <vt:lpstr>Classification des hypoglycémies</vt:lpstr>
      <vt:lpstr>Classification d’hypoglycémie:</vt:lpstr>
      <vt:lpstr>Présentation PowerPoint</vt:lpstr>
      <vt:lpstr>Clinique:</vt:lpstr>
      <vt:lpstr>Présentation PowerPoint</vt:lpstr>
      <vt:lpstr>Présentation PowerPoint</vt:lpstr>
      <vt:lpstr>Présentation PowerPoint</vt:lpstr>
      <vt:lpstr>Les causes :</vt:lpstr>
      <vt:lpstr> causes des hypoglycémies :</vt:lpstr>
      <vt:lpstr>Présentation PowerPoint</vt:lpstr>
      <vt:lpstr>Les complications:</vt:lpstr>
      <vt:lpstr>Conduite à tenir </vt:lpstr>
      <vt:lpstr>La prévention: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devant une hypoglycémie chez les diabétiques</dc:title>
  <dc:creator>Clic-Info</dc:creator>
  <cp:lastModifiedBy>GTI</cp:lastModifiedBy>
  <cp:revision>44</cp:revision>
  <dcterms:created xsi:type="dcterms:W3CDTF">2019-09-13T19:20:20Z</dcterms:created>
  <dcterms:modified xsi:type="dcterms:W3CDTF">2019-12-16T07:15:03Z</dcterms:modified>
</cp:coreProperties>
</file>