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59" r:id="rId6"/>
    <p:sldId id="260" r:id="rId7"/>
    <p:sldId id="261" r:id="rId8"/>
    <p:sldId id="264" r:id="rId9"/>
    <p:sldId id="265" r:id="rId10"/>
    <p:sldId id="266" r:id="rId11"/>
    <p:sldId id="267" r:id="rId12"/>
    <p:sldId id="268" r:id="rId13"/>
    <p:sldId id="269" r:id="rId14"/>
    <p:sldId id="271" r:id="rId15"/>
    <p:sldId id="272" r:id="rId16"/>
    <p:sldId id="273" r:id="rId17"/>
    <p:sldId id="274"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91" r:id="rId31"/>
    <p:sldId id="296" r:id="rId32"/>
    <p:sldId id="297" r:id="rId33"/>
    <p:sldId id="298" r:id="rId34"/>
    <p:sldId id="299" r:id="rId35"/>
    <p:sldId id="300" r:id="rId36"/>
    <p:sldId id="301" r:id="rId37"/>
    <p:sldId id="302" r:id="rId38"/>
    <p:sldId id="303" r:id="rId39"/>
    <p:sldId id="304" r:id="rId40"/>
    <p:sldId id="305" r:id="rId41"/>
    <p:sldId id="306" r:id="rId42"/>
    <p:sldId id="307" r:id="rId43"/>
    <p:sldId id="308" r:id="rId44"/>
    <p:sldId id="309" r:id="rId4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B6433EA7-5AD9-4BCF-95F1-475D3D3B7C74}" type="datetimeFigureOut">
              <a:rPr lang="fr-FR" smtClean="0"/>
              <a:t>22/04/2020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37619B-F6C2-4EA4-BE01-460A49011EDF}" type="slidenum">
              <a:rPr lang="fr-FR" smtClean="0"/>
              <a:t>‹N°›</a:t>
            </a:fld>
            <a:endParaRPr lang="fr-FR"/>
          </a:p>
        </p:txBody>
      </p:sp>
    </p:spTree>
    <p:extLst>
      <p:ext uri="{BB962C8B-B14F-4D97-AF65-F5344CB8AC3E}">
        <p14:creationId xmlns:p14="http://schemas.microsoft.com/office/powerpoint/2010/main" val="375992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433EA7-5AD9-4BCF-95F1-475D3D3B7C74}" type="datetimeFigureOut">
              <a:rPr lang="fr-FR" smtClean="0"/>
              <a:t>22/04/2020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37619B-F6C2-4EA4-BE01-460A49011EDF}" type="slidenum">
              <a:rPr lang="fr-FR" smtClean="0"/>
              <a:t>‹N°›</a:t>
            </a:fld>
            <a:endParaRPr lang="fr-FR"/>
          </a:p>
        </p:txBody>
      </p:sp>
    </p:spTree>
    <p:extLst>
      <p:ext uri="{BB962C8B-B14F-4D97-AF65-F5344CB8AC3E}">
        <p14:creationId xmlns:p14="http://schemas.microsoft.com/office/powerpoint/2010/main" val="532748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433EA7-5AD9-4BCF-95F1-475D3D3B7C74}" type="datetimeFigureOut">
              <a:rPr lang="fr-FR" smtClean="0"/>
              <a:t>22/04/2020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37619B-F6C2-4EA4-BE01-460A49011EDF}" type="slidenum">
              <a:rPr lang="fr-FR" smtClean="0"/>
              <a:t>‹N°›</a:t>
            </a:fld>
            <a:endParaRPr lang="fr-FR"/>
          </a:p>
        </p:txBody>
      </p:sp>
    </p:spTree>
    <p:extLst>
      <p:ext uri="{BB962C8B-B14F-4D97-AF65-F5344CB8AC3E}">
        <p14:creationId xmlns:p14="http://schemas.microsoft.com/office/powerpoint/2010/main" val="1987879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433EA7-5AD9-4BCF-95F1-475D3D3B7C74}" type="datetimeFigureOut">
              <a:rPr lang="fr-FR" smtClean="0"/>
              <a:t>22/04/2020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37619B-F6C2-4EA4-BE01-460A49011EDF}" type="slidenum">
              <a:rPr lang="fr-FR" smtClean="0"/>
              <a:t>‹N°›</a:t>
            </a:fld>
            <a:endParaRPr lang="fr-FR"/>
          </a:p>
        </p:txBody>
      </p:sp>
    </p:spTree>
    <p:extLst>
      <p:ext uri="{BB962C8B-B14F-4D97-AF65-F5344CB8AC3E}">
        <p14:creationId xmlns:p14="http://schemas.microsoft.com/office/powerpoint/2010/main" val="224550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6433EA7-5AD9-4BCF-95F1-475D3D3B7C74}" type="datetimeFigureOut">
              <a:rPr lang="fr-FR" smtClean="0"/>
              <a:t>22/04/2020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37619B-F6C2-4EA4-BE01-460A49011EDF}" type="slidenum">
              <a:rPr lang="fr-FR" smtClean="0"/>
              <a:t>‹N°›</a:t>
            </a:fld>
            <a:endParaRPr lang="fr-FR"/>
          </a:p>
        </p:txBody>
      </p:sp>
    </p:spTree>
    <p:extLst>
      <p:ext uri="{BB962C8B-B14F-4D97-AF65-F5344CB8AC3E}">
        <p14:creationId xmlns:p14="http://schemas.microsoft.com/office/powerpoint/2010/main" val="4279343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6433EA7-5AD9-4BCF-95F1-475D3D3B7C74}" type="datetimeFigureOut">
              <a:rPr lang="fr-FR" smtClean="0"/>
              <a:t>22/04/2020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E37619B-F6C2-4EA4-BE01-460A49011EDF}" type="slidenum">
              <a:rPr lang="fr-FR" smtClean="0"/>
              <a:t>‹N°›</a:t>
            </a:fld>
            <a:endParaRPr lang="fr-FR"/>
          </a:p>
        </p:txBody>
      </p:sp>
    </p:spTree>
    <p:extLst>
      <p:ext uri="{BB962C8B-B14F-4D97-AF65-F5344CB8AC3E}">
        <p14:creationId xmlns:p14="http://schemas.microsoft.com/office/powerpoint/2010/main" val="2139165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6433EA7-5AD9-4BCF-95F1-475D3D3B7C74}" type="datetimeFigureOut">
              <a:rPr lang="fr-FR" smtClean="0"/>
              <a:t>22/04/2020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E37619B-F6C2-4EA4-BE01-460A49011EDF}" type="slidenum">
              <a:rPr lang="fr-FR" smtClean="0"/>
              <a:t>‹N°›</a:t>
            </a:fld>
            <a:endParaRPr lang="fr-FR"/>
          </a:p>
        </p:txBody>
      </p:sp>
    </p:spTree>
    <p:extLst>
      <p:ext uri="{BB962C8B-B14F-4D97-AF65-F5344CB8AC3E}">
        <p14:creationId xmlns:p14="http://schemas.microsoft.com/office/powerpoint/2010/main" val="1944226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B6433EA7-5AD9-4BCF-95F1-475D3D3B7C74}" type="datetimeFigureOut">
              <a:rPr lang="fr-FR" smtClean="0"/>
              <a:t>22/04/2020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E37619B-F6C2-4EA4-BE01-460A49011EDF}" type="slidenum">
              <a:rPr lang="fr-FR" smtClean="0"/>
              <a:t>‹N°›</a:t>
            </a:fld>
            <a:endParaRPr lang="fr-FR"/>
          </a:p>
        </p:txBody>
      </p:sp>
    </p:spTree>
    <p:extLst>
      <p:ext uri="{BB962C8B-B14F-4D97-AF65-F5344CB8AC3E}">
        <p14:creationId xmlns:p14="http://schemas.microsoft.com/office/powerpoint/2010/main" val="809910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6433EA7-5AD9-4BCF-95F1-475D3D3B7C74}" type="datetimeFigureOut">
              <a:rPr lang="fr-FR" smtClean="0"/>
              <a:t>22/04/2020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E37619B-F6C2-4EA4-BE01-460A49011EDF}" type="slidenum">
              <a:rPr lang="fr-FR" smtClean="0"/>
              <a:t>‹N°›</a:t>
            </a:fld>
            <a:endParaRPr lang="fr-FR"/>
          </a:p>
        </p:txBody>
      </p:sp>
    </p:spTree>
    <p:extLst>
      <p:ext uri="{BB962C8B-B14F-4D97-AF65-F5344CB8AC3E}">
        <p14:creationId xmlns:p14="http://schemas.microsoft.com/office/powerpoint/2010/main" val="2614971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6433EA7-5AD9-4BCF-95F1-475D3D3B7C74}" type="datetimeFigureOut">
              <a:rPr lang="fr-FR" smtClean="0"/>
              <a:t>22/04/2020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E37619B-F6C2-4EA4-BE01-460A49011EDF}" type="slidenum">
              <a:rPr lang="fr-FR" smtClean="0"/>
              <a:t>‹N°›</a:t>
            </a:fld>
            <a:endParaRPr lang="fr-FR"/>
          </a:p>
        </p:txBody>
      </p:sp>
    </p:spTree>
    <p:extLst>
      <p:ext uri="{BB962C8B-B14F-4D97-AF65-F5344CB8AC3E}">
        <p14:creationId xmlns:p14="http://schemas.microsoft.com/office/powerpoint/2010/main" val="1116297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6433EA7-5AD9-4BCF-95F1-475D3D3B7C74}" type="datetimeFigureOut">
              <a:rPr lang="fr-FR" smtClean="0"/>
              <a:t>22/04/2020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E37619B-F6C2-4EA4-BE01-460A49011EDF}" type="slidenum">
              <a:rPr lang="fr-FR" smtClean="0"/>
              <a:t>‹N°›</a:t>
            </a:fld>
            <a:endParaRPr lang="fr-FR"/>
          </a:p>
        </p:txBody>
      </p:sp>
    </p:spTree>
    <p:extLst>
      <p:ext uri="{BB962C8B-B14F-4D97-AF65-F5344CB8AC3E}">
        <p14:creationId xmlns:p14="http://schemas.microsoft.com/office/powerpoint/2010/main" val="526707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433EA7-5AD9-4BCF-95F1-475D3D3B7C74}" type="datetimeFigureOut">
              <a:rPr lang="fr-FR" smtClean="0"/>
              <a:t>22/04/2020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37619B-F6C2-4EA4-BE01-460A49011EDF}" type="slidenum">
              <a:rPr lang="fr-FR" smtClean="0"/>
              <a:t>‹N°›</a:t>
            </a:fld>
            <a:endParaRPr lang="fr-FR"/>
          </a:p>
        </p:txBody>
      </p:sp>
    </p:spTree>
    <p:extLst>
      <p:ext uri="{BB962C8B-B14F-4D97-AF65-F5344CB8AC3E}">
        <p14:creationId xmlns:p14="http://schemas.microsoft.com/office/powerpoint/2010/main" val="13820163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2981565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fr-FR" b="1" dirty="0"/>
              <a:t>B Facteurs favorisants </a:t>
            </a:r>
            <a:endParaRPr lang="fr-FR" dirty="0"/>
          </a:p>
          <a:p>
            <a:r>
              <a:rPr lang="fr-FR" dirty="0"/>
              <a:t>On distingue : </a:t>
            </a:r>
          </a:p>
          <a:p>
            <a:r>
              <a:rPr lang="fr-FR" b="1" dirty="0"/>
              <a:t>• les facteurs extrinsèques : </a:t>
            </a:r>
            <a:endParaRPr lang="fr-FR" dirty="0"/>
          </a:p>
          <a:p>
            <a:pPr marL="0" indent="0">
              <a:buNone/>
            </a:pPr>
            <a:r>
              <a:rPr lang="fr-FR" dirty="0" smtClean="0"/>
              <a:t>	– </a:t>
            </a:r>
            <a:r>
              <a:rPr lang="fr-FR" dirty="0"/>
              <a:t>l'intensité et la durée de la pression, </a:t>
            </a:r>
          </a:p>
          <a:p>
            <a:pPr marL="0" indent="0">
              <a:buNone/>
            </a:pPr>
            <a:r>
              <a:rPr lang="fr-FR" dirty="0" smtClean="0"/>
              <a:t>	– </a:t>
            </a:r>
            <a:r>
              <a:rPr lang="fr-FR" dirty="0"/>
              <a:t>les frictions, exerçant une agression directe de la peau, </a:t>
            </a:r>
          </a:p>
          <a:p>
            <a:pPr marL="0" indent="0">
              <a:buNone/>
            </a:pPr>
            <a:r>
              <a:rPr lang="fr-FR" dirty="0" smtClean="0"/>
              <a:t>	– le </a:t>
            </a:r>
            <a:r>
              <a:rPr lang="fr-FR" dirty="0"/>
              <a:t>cisaillement, aggravant les conditions vasculaires : quelquefois </a:t>
            </a:r>
            <a:r>
              <a:rPr lang="fr-FR" dirty="0" smtClean="0"/>
              <a:t>	induit </a:t>
            </a:r>
            <a:r>
              <a:rPr lang="fr-FR" dirty="0"/>
              <a:t>par des transferts, il est surtout observé dans les positions </a:t>
            </a:r>
            <a:r>
              <a:rPr lang="fr-FR" dirty="0" smtClean="0"/>
              <a:t>	assise </a:t>
            </a:r>
            <a:r>
              <a:rPr lang="fr-FR" dirty="0"/>
              <a:t>ou demi-assise,</a:t>
            </a:r>
          </a:p>
          <a:p>
            <a:pPr marL="0" indent="0">
              <a:buNone/>
            </a:pPr>
            <a:r>
              <a:rPr lang="fr-FR" dirty="0" smtClean="0"/>
              <a:t>	– </a:t>
            </a:r>
            <a:r>
              <a:rPr lang="fr-FR" dirty="0"/>
              <a:t>la macération de la peau, liée à la sudation ou à une incontinence, </a:t>
            </a:r>
          </a:p>
          <a:p>
            <a:pPr marL="0" indent="0">
              <a:buNone/>
            </a:pPr>
            <a:r>
              <a:rPr lang="fr-FR" dirty="0" smtClean="0"/>
              <a:t>	– </a:t>
            </a:r>
            <a:r>
              <a:rPr lang="fr-FR" dirty="0"/>
              <a:t>la présence, en zone d'appui, d'éléments traumatisants (plis du </a:t>
            </a:r>
            <a:r>
              <a:rPr lang="fr-FR" dirty="0" smtClean="0"/>
              <a:t>	drap</a:t>
            </a:r>
            <a:r>
              <a:rPr lang="fr-FR" dirty="0"/>
              <a:t>, plis de la sangle du lève-malade, miettes, contention) ; </a:t>
            </a:r>
          </a:p>
          <a:p>
            <a:endParaRPr lang="fr-FR" dirty="0"/>
          </a:p>
        </p:txBody>
      </p:sp>
    </p:spTree>
    <p:extLst>
      <p:ext uri="{BB962C8B-B14F-4D97-AF65-F5344CB8AC3E}">
        <p14:creationId xmlns:p14="http://schemas.microsoft.com/office/powerpoint/2010/main" val="1409461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591671"/>
            <a:ext cx="10515600" cy="5585292"/>
          </a:xfrm>
        </p:spPr>
        <p:txBody>
          <a:bodyPr>
            <a:normAutofit fontScale="62500" lnSpcReduction="20000"/>
          </a:bodyPr>
          <a:lstStyle/>
          <a:p>
            <a:r>
              <a:rPr lang="fr-FR" b="1" dirty="0"/>
              <a:t>• les facteurs intrinsèques : </a:t>
            </a:r>
            <a:endParaRPr lang="fr-FR" dirty="0"/>
          </a:p>
          <a:p>
            <a:r>
              <a:rPr lang="fr-FR" dirty="0"/>
              <a:t>– la réduction de l'oxygénation cutanée, par hypovolémie, anémie ou hypoxie (insuffisance cardiaque ou respiratoire, artériopathie), </a:t>
            </a:r>
          </a:p>
          <a:p>
            <a:r>
              <a:rPr lang="fr-FR" dirty="0"/>
              <a:t>– les lésions préexistantes des plans cutanés (cicatrices, brûlures, excoriations, plaies, atrophie des plans de couverture), </a:t>
            </a:r>
          </a:p>
          <a:p>
            <a:r>
              <a:rPr lang="fr-FR" dirty="0"/>
              <a:t>– l'état nutritionnel : en cas de maigreur ou de dénutrition, l'obésité majore la pression d'appui, </a:t>
            </a:r>
          </a:p>
          <a:p>
            <a:r>
              <a:rPr lang="fr-FR" dirty="0"/>
              <a:t>– les incontinences urinaire et fécale : elles induisent une macération et une agression chimique de la peau, et exposent la peau à un milieu septique, </a:t>
            </a:r>
          </a:p>
          <a:p>
            <a:r>
              <a:rPr lang="fr-FR" dirty="0"/>
              <a:t>– les maladies neurologiques</a:t>
            </a:r>
          </a:p>
          <a:p>
            <a:r>
              <a:rPr lang="fr-FR" dirty="0"/>
              <a:t>– les troubles de la conscience et/ou de la vigilance (diminution de la perception ou de la prise en compte de la douleur, réduction de la motricité volontaire), </a:t>
            </a:r>
          </a:p>
          <a:p>
            <a:r>
              <a:rPr lang="fr-FR" dirty="0"/>
              <a:t>– l'état psychologique du patient, limitant la participation aux soins, </a:t>
            </a:r>
          </a:p>
          <a:p>
            <a:r>
              <a:rPr lang="fr-FR" dirty="0"/>
              <a:t>– l'âge.</a:t>
            </a:r>
          </a:p>
          <a:p>
            <a:r>
              <a:rPr lang="fr-FR" dirty="0"/>
              <a:t> </a:t>
            </a:r>
          </a:p>
          <a:p>
            <a:r>
              <a:rPr lang="fr-FR" b="1" dirty="0"/>
              <a:t>Sont également des facteurs de risque : </a:t>
            </a:r>
            <a:endParaRPr lang="fr-FR" dirty="0"/>
          </a:p>
          <a:p>
            <a:r>
              <a:rPr lang="fr-FR" dirty="0"/>
              <a:t>- les traitements, en particulier corticoïdes, cytotoxiques et vasoconstricteurs ;</a:t>
            </a:r>
          </a:p>
          <a:p>
            <a:r>
              <a:rPr lang="fr-FR" dirty="0"/>
              <a:t>- les comorbidités : diabète, pathologie cardiorespiratoire, tabagisme, troubles circulatoires, vascularites, troubles de la coagulation, syndrome inflammatoire ; - la mauvaise installation au lit ou au fauteuil du patient.</a:t>
            </a:r>
          </a:p>
          <a:p>
            <a:endParaRPr lang="fr-FR" dirty="0"/>
          </a:p>
        </p:txBody>
      </p:sp>
    </p:spTree>
    <p:extLst>
      <p:ext uri="{BB962C8B-B14F-4D97-AF65-F5344CB8AC3E}">
        <p14:creationId xmlns:p14="http://schemas.microsoft.com/office/powerpoint/2010/main" val="4289802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1210235"/>
            <a:ext cx="10515600" cy="4966728"/>
          </a:xfrm>
        </p:spPr>
        <p:txBody>
          <a:bodyPr>
            <a:normAutofit fontScale="92500" lnSpcReduction="10000"/>
          </a:bodyPr>
          <a:lstStyle/>
          <a:p>
            <a:r>
              <a:rPr lang="fr-FR" b="1" u="sng" dirty="0"/>
              <a:t>Selon la position, les autres zones exposées sont :</a:t>
            </a:r>
            <a:r>
              <a:rPr lang="fr-FR" u="sng" dirty="0"/>
              <a:t> </a:t>
            </a:r>
            <a:endParaRPr lang="fr-FR" dirty="0"/>
          </a:p>
          <a:p>
            <a:r>
              <a:rPr lang="fr-FR" dirty="0"/>
              <a:t>• </a:t>
            </a:r>
            <a:r>
              <a:rPr lang="fr-FR" b="1" dirty="0"/>
              <a:t>en décubitus dorsal :</a:t>
            </a:r>
            <a:r>
              <a:rPr lang="fr-FR" dirty="0"/>
              <a:t> processus épineux thoraciques, épines de la scapula, occiput</a:t>
            </a:r>
          </a:p>
          <a:p>
            <a:r>
              <a:rPr lang="fr-FR" dirty="0"/>
              <a:t>•</a:t>
            </a:r>
            <a:r>
              <a:rPr lang="fr-FR" b="1" dirty="0"/>
              <a:t>en décubitus ventral</a:t>
            </a:r>
            <a:r>
              <a:rPr lang="fr-FR" dirty="0"/>
              <a:t> </a:t>
            </a:r>
            <a:r>
              <a:rPr lang="fr-FR" b="1" dirty="0"/>
              <a:t>:</a:t>
            </a:r>
            <a:r>
              <a:rPr lang="fr-FR" dirty="0"/>
              <a:t> dos du pied, crête tibiale et épines iliaques antérieures (attention également à la position de la sonde urinaire) ; </a:t>
            </a:r>
          </a:p>
          <a:p>
            <a:r>
              <a:rPr lang="fr-FR" b="1" dirty="0"/>
              <a:t>• en décubitus latéral :</a:t>
            </a:r>
            <a:r>
              <a:rPr lang="fr-FR" dirty="0"/>
              <a:t> grand trochanter, condyles fémoraux, tête de </a:t>
            </a:r>
            <a:r>
              <a:rPr lang="fr-FR" dirty="0" err="1"/>
              <a:t>fibula</a:t>
            </a:r>
            <a:r>
              <a:rPr lang="fr-FR" dirty="0"/>
              <a:t>, malléoles, bord latéral du pied et du talon ; acromion, coude et oreille ; </a:t>
            </a:r>
          </a:p>
          <a:p>
            <a:r>
              <a:rPr lang="fr-FR" b="1" dirty="0"/>
              <a:t>• en station assise :</a:t>
            </a:r>
            <a:r>
              <a:rPr lang="fr-FR" dirty="0"/>
              <a:t> ischions et région sacro-coccygienne, parfois occiput, oreilles et épines des scapula ou sommet de gibbosité. </a:t>
            </a:r>
          </a:p>
          <a:p>
            <a:r>
              <a:rPr lang="fr-FR" dirty="0"/>
              <a:t>Les escarres sont source de douleurs et, dès le stade d'ouverture cutanée, exposent à un risque infectieux. Elles contribuent à la perte d'autonomie et augmentent la durée de séjour.</a:t>
            </a:r>
          </a:p>
          <a:p>
            <a:endParaRPr lang="fr-FR" dirty="0"/>
          </a:p>
        </p:txBody>
      </p:sp>
    </p:spTree>
    <p:extLst>
      <p:ext uri="{BB962C8B-B14F-4D97-AF65-F5344CB8AC3E}">
        <p14:creationId xmlns:p14="http://schemas.microsoft.com/office/powerpoint/2010/main" val="38715266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900953"/>
            <a:ext cx="10515600" cy="5540188"/>
          </a:xfrm>
        </p:spPr>
        <p:txBody>
          <a:bodyPr>
            <a:normAutofit fontScale="85000" lnSpcReduction="20000"/>
          </a:bodyPr>
          <a:lstStyle/>
          <a:p>
            <a:r>
              <a:rPr lang="fr-FR" b="1" u="sng" dirty="0"/>
              <a:t>Stades des escarres </a:t>
            </a:r>
            <a:endParaRPr lang="fr-FR" dirty="0"/>
          </a:p>
          <a:p>
            <a:r>
              <a:rPr lang="fr-FR" b="1" dirty="0"/>
              <a:t>Stade 0 </a:t>
            </a:r>
            <a:r>
              <a:rPr lang="fr-FR" dirty="0"/>
              <a:t>: hyperhémie réactionnelle. L'érythème disparaît à la pression puis réapparaît en quelques secondes ; réversible en moins de 24 heures par la mise en décharge, cet érythème constitue un élément d'alerte à rechercher systématiquement, plusieurs fois par jour. </a:t>
            </a:r>
          </a:p>
          <a:p>
            <a:r>
              <a:rPr lang="fr-FR" b="1" dirty="0"/>
              <a:t>Stade 1 :</a:t>
            </a:r>
            <a:r>
              <a:rPr lang="fr-FR" dirty="0"/>
              <a:t> érythème persistant. Il ne disparaît pas à la pression (sur peau pigmentée, aspect rouge ou violacé, persistant) ; modification par rapport à la peau saine de voisinage : chaleur ou froid, consistance modifiée (ferme ou molle), sensibilité modifiée (douleur, prurit). Il n'y a pas encore à ce stade d'effraction cutanée.</a:t>
            </a:r>
          </a:p>
          <a:p>
            <a:r>
              <a:rPr lang="fr-FR" b="1" dirty="0"/>
              <a:t>Stade 2 :</a:t>
            </a:r>
            <a:r>
              <a:rPr lang="fr-FR" dirty="0"/>
              <a:t> abrasion, phlyctène ou ulcération peu profonde, touchant l'épiderme, le derme ou les deux. </a:t>
            </a:r>
          </a:p>
          <a:p>
            <a:r>
              <a:rPr lang="fr-FR" b="1" dirty="0"/>
              <a:t>Stade 3 :</a:t>
            </a:r>
            <a:r>
              <a:rPr lang="fr-FR" dirty="0"/>
              <a:t> ulcération profonde, touchant les plans cutanés et le tissu sous-cutané, pouvant atteindre le fascia (sans le dépasser) ; cette lésion peut s'étendre vers les tissus adjacents, avec un volume de nécrose souvent sous-estimé</a:t>
            </a:r>
          </a:p>
          <a:p>
            <a:r>
              <a:rPr lang="fr-FR" b="1" dirty="0"/>
              <a:t>Stade 4 :</a:t>
            </a:r>
            <a:r>
              <a:rPr lang="fr-FR" dirty="0"/>
              <a:t> destruction importante des tissus sous-cutanés dépassant le fascia, pouvant toucher les muscles, les tendons, l'os sous-jacent, avec risque d'ostéite et d'arthrite. </a:t>
            </a:r>
          </a:p>
          <a:p>
            <a:endParaRPr lang="fr-FR" dirty="0"/>
          </a:p>
        </p:txBody>
      </p:sp>
    </p:spTree>
    <p:extLst>
      <p:ext uri="{BB962C8B-B14F-4D97-AF65-F5344CB8AC3E}">
        <p14:creationId xmlns:p14="http://schemas.microsoft.com/office/powerpoint/2010/main" val="856041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365126"/>
            <a:ext cx="10515600" cy="6492874"/>
          </a:xfrm>
        </p:spPr>
        <p:txBody>
          <a:bodyPr>
            <a:normAutofit fontScale="70000" lnSpcReduction="20000"/>
          </a:bodyPr>
          <a:lstStyle/>
          <a:p>
            <a:r>
              <a:rPr lang="fr-FR" b="1" dirty="0"/>
              <a:t>D Traitement préventif</a:t>
            </a:r>
            <a:r>
              <a:rPr lang="fr-FR" dirty="0"/>
              <a:t> </a:t>
            </a:r>
          </a:p>
          <a:p>
            <a:r>
              <a:rPr lang="fr-FR" dirty="0"/>
              <a:t>La prévention est débutée dès l'admission du patient et adaptée selon le risque cutané, estimé selon les critères cliniques d'évaluation.</a:t>
            </a:r>
          </a:p>
          <a:p>
            <a:r>
              <a:rPr lang="fr-FR" dirty="0"/>
              <a:t>Les mesures préventives suivantes impliquent l'ensemble des personnels de santé :</a:t>
            </a:r>
          </a:p>
          <a:p>
            <a:pPr marL="457200" lvl="1" indent="0">
              <a:buNone/>
            </a:pPr>
            <a:r>
              <a:rPr lang="fr-FR" dirty="0" smtClean="0"/>
              <a:t>• </a:t>
            </a:r>
            <a:r>
              <a:rPr lang="fr-FR" dirty="0"/>
              <a:t>identifier les facteurs de risque ; </a:t>
            </a:r>
          </a:p>
          <a:p>
            <a:pPr marL="0" indent="0">
              <a:buNone/>
            </a:pPr>
            <a:r>
              <a:rPr lang="fr-FR" dirty="0" smtClean="0"/>
              <a:t>       • </a:t>
            </a:r>
            <a:r>
              <a:rPr lang="fr-FR" dirty="0"/>
              <a:t>mettre en place le support le plus adapté pour répartir au mieux les pressions 	</a:t>
            </a:r>
            <a:endParaRPr lang="fr-FR" dirty="0" smtClean="0"/>
          </a:p>
          <a:p>
            <a:pPr marL="0" indent="0">
              <a:buNone/>
            </a:pPr>
            <a:r>
              <a:rPr lang="fr-FR" dirty="0" smtClean="0"/>
              <a:t>       • examiner </a:t>
            </a:r>
            <a:r>
              <a:rPr lang="fr-FR" dirty="0"/>
              <a:t>de façon pluriquotidienne les zones à risque ; </a:t>
            </a:r>
          </a:p>
          <a:p>
            <a:pPr marL="0" indent="0">
              <a:buNone/>
            </a:pPr>
            <a:r>
              <a:rPr lang="fr-FR" dirty="0"/>
              <a:t> </a:t>
            </a:r>
            <a:r>
              <a:rPr lang="fr-FR" dirty="0" smtClean="0"/>
              <a:t>      • </a:t>
            </a:r>
            <a:r>
              <a:rPr lang="fr-FR" dirty="0"/>
              <a:t>éviter des appuis prolongés : mobilisation, changements de position planifiés toutes  </a:t>
            </a:r>
            <a:r>
              <a:rPr lang="fr-FR" dirty="0" smtClean="0"/>
              <a:t>  </a:t>
            </a:r>
          </a:p>
          <a:p>
            <a:pPr marL="0" indent="0">
              <a:buNone/>
            </a:pPr>
            <a:r>
              <a:rPr lang="fr-FR" dirty="0"/>
              <a:t> </a:t>
            </a:r>
            <a:r>
              <a:rPr lang="fr-FR" dirty="0" smtClean="0"/>
              <a:t>      les </a:t>
            </a:r>
            <a:r>
              <a:rPr lang="fr-FR" dirty="0"/>
              <a:t>2 ou 3 heures, alternant les décubitus dorsal, latéral, latéral oblique et si besoin ventral (et </a:t>
            </a:r>
            <a:endParaRPr lang="fr-FR" dirty="0" smtClean="0"/>
          </a:p>
          <a:p>
            <a:pPr marL="0" indent="0">
              <a:buNone/>
            </a:pPr>
            <a:r>
              <a:rPr lang="fr-FR" dirty="0" smtClean="0"/>
              <a:t>       en </a:t>
            </a:r>
            <a:r>
              <a:rPr lang="fr-FR" dirty="0"/>
              <a:t>proscrivant un appui sur une zone pathologique) ; </a:t>
            </a:r>
          </a:p>
          <a:p>
            <a:pPr marL="0" indent="0">
              <a:buNone/>
            </a:pPr>
            <a:r>
              <a:rPr lang="fr-FR" dirty="0"/>
              <a:t> </a:t>
            </a:r>
            <a:r>
              <a:rPr lang="fr-FR" dirty="0" smtClean="0"/>
              <a:t>     • </a:t>
            </a:r>
            <a:r>
              <a:rPr lang="fr-FR" dirty="0"/>
              <a:t>mise au fauteuil ; verticalisation et reprise de la marche dès que c'est médicalement possible ; </a:t>
            </a:r>
          </a:p>
          <a:p>
            <a:pPr marL="0" indent="0">
              <a:buNone/>
            </a:pPr>
            <a:r>
              <a:rPr lang="fr-FR" dirty="0" smtClean="0"/>
              <a:t>      • </a:t>
            </a:r>
            <a:r>
              <a:rPr lang="fr-FR" dirty="0"/>
              <a:t>prévenir des frottements ; surveiller l'installation et corriger les positions assises hypotoniques  </a:t>
            </a:r>
            <a:r>
              <a:rPr lang="fr-FR" dirty="0" smtClean="0"/>
              <a:t> </a:t>
            </a:r>
          </a:p>
          <a:p>
            <a:pPr marL="0" indent="0">
              <a:buNone/>
            </a:pPr>
            <a:r>
              <a:rPr lang="fr-FR" dirty="0"/>
              <a:t> </a:t>
            </a:r>
            <a:r>
              <a:rPr lang="fr-FR" dirty="0" smtClean="0"/>
              <a:t>     limiter </a:t>
            </a:r>
            <a:r>
              <a:rPr lang="fr-FR" dirty="0"/>
              <a:t>les temps assis au lit avec tête relevée) ; </a:t>
            </a:r>
          </a:p>
          <a:p>
            <a:pPr marL="0" indent="0">
              <a:buNone/>
            </a:pPr>
            <a:r>
              <a:rPr lang="fr-FR" dirty="0" smtClean="0"/>
              <a:t>     • </a:t>
            </a:r>
            <a:r>
              <a:rPr lang="fr-FR" dirty="0"/>
              <a:t>maintenir une hygiène cutanée correcte (sans friction ni application de glace) </a:t>
            </a:r>
            <a:endParaRPr lang="fr-FR" dirty="0" smtClean="0"/>
          </a:p>
          <a:p>
            <a:pPr marL="0" indent="0">
              <a:buNone/>
            </a:pPr>
            <a:r>
              <a:rPr lang="fr-FR" dirty="0" smtClean="0"/>
              <a:t>     • </a:t>
            </a:r>
            <a:r>
              <a:rPr lang="fr-FR" dirty="0"/>
              <a:t>assurer </a:t>
            </a:r>
            <a:r>
              <a:rPr lang="fr-FR" dirty="0" smtClean="0"/>
              <a:t>l'équilibre </a:t>
            </a:r>
            <a:r>
              <a:rPr lang="fr-FR" dirty="0"/>
              <a:t>nutritionnel et l'hydratation ; </a:t>
            </a:r>
          </a:p>
          <a:p>
            <a:pPr marL="0" indent="0">
              <a:buNone/>
            </a:pPr>
            <a:r>
              <a:rPr lang="fr-FR" dirty="0" smtClean="0"/>
              <a:t>     • </a:t>
            </a:r>
            <a:r>
              <a:rPr lang="fr-FR" dirty="0"/>
              <a:t>faire participer le patient et son entourage à ces mesures autant que possible (éducation </a:t>
            </a:r>
            <a:r>
              <a:rPr lang="fr-FR" dirty="0" smtClean="0"/>
              <a:t> </a:t>
            </a:r>
          </a:p>
          <a:p>
            <a:pPr marL="0" indent="0">
              <a:buNone/>
            </a:pPr>
            <a:r>
              <a:rPr lang="fr-FR" dirty="0"/>
              <a:t> </a:t>
            </a:r>
            <a:r>
              <a:rPr lang="fr-FR" dirty="0" smtClean="0"/>
              <a:t>     thérapeutique</a:t>
            </a:r>
            <a:r>
              <a:rPr lang="fr-FR" dirty="0"/>
              <a:t>).</a:t>
            </a:r>
          </a:p>
          <a:p>
            <a:endParaRPr lang="fr-FR" dirty="0"/>
          </a:p>
        </p:txBody>
      </p:sp>
    </p:spTree>
    <p:extLst>
      <p:ext uri="{BB962C8B-B14F-4D97-AF65-F5344CB8AC3E}">
        <p14:creationId xmlns:p14="http://schemas.microsoft.com/office/powerpoint/2010/main" val="42901080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605118"/>
            <a:ext cx="10515600" cy="5571845"/>
          </a:xfrm>
        </p:spPr>
        <p:txBody>
          <a:bodyPr>
            <a:normAutofit fontScale="77500" lnSpcReduction="20000"/>
          </a:bodyPr>
          <a:lstStyle/>
          <a:p>
            <a:r>
              <a:rPr lang="fr-FR" b="1" dirty="0"/>
              <a:t>E Risques évolutifs</a:t>
            </a:r>
            <a:r>
              <a:rPr lang="fr-FR" dirty="0"/>
              <a:t> </a:t>
            </a:r>
          </a:p>
          <a:p>
            <a:r>
              <a:rPr lang="fr-FR" dirty="0"/>
              <a:t>Une fois constituées, les escarres exposent à des complications locales ou générales. </a:t>
            </a:r>
          </a:p>
          <a:p>
            <a:r>
              <a:rPr lang="fr-FR" b="1" dirty="0"/>
              <a:t>1 Complications locales</a:t>
            </a:r>
            <a:r>
              <a:rPr lang="fr-FR" dirty="0"/>
              <a:t> </a:t>
            </a:r>
          </a:p>
          <a:p>
            <a:r>
              <a:rPr lang="fr-FR" dirty="0"/>
              <a:t>• Extension de la nécrose.</a:t>
            </a:r>
          </a:p>
          <a:p>
            <a:r>
              <a:rPr lang="fr-FR" dirty="0"/>
              <a:t>• Infections. </a:t>
            </a:r>
          </a:p>
          <a:p>
            <a:r>
              <a:rPr lang="fr-FR" dirty="0"/>
              <a:t>• Fistule. </a:t>
            </a:r>
          </a:p>
          <a:p>
            <a:r>
              <a:rPr lang="fr-FR" dirty="0"/>
              <a:t>• Parfois perforation de viscères ou de vaisseaux. </a:t>
            </a:r>
          </a:p>
          <a:p>
            <a:r>
              <a:rPr lang="fr-FR" dirty="0"/>
              <a:t>• À terme, risque de cancérisation de l'escarre ou de la cicatrice. </a:t>
            </a:r>
          </a:p>
          <a:p>
            <a:r>
              <a:rPr lang="fr-FR" dirty="0"/>
              <a:t> </a:t>
            </a:r>
          </a:p>
          <a:p>
            <a:r>
              <a:rPr lang="fr-FR" b="1" dirty="0"/>
              <a:t>2 Complications générales</a:t>
            </a:r>
            <a:r>
              <a:rPr lang="fr-FR" dirty="0"/>
              <a:t> (pouvant engager le pronostic vital) </a:t>
            </a:r>
          </a:p>
          <a:p>
            <a:r>
              <a:rPr lang="fr-FR" dirty="0"/>
              <a:t>• Septicémie, choc septique. </a:t>
            </a:r>
          </a:p>
          <a:p>
            <a:r>
              <a:rPr lang="fr-FR" dirty="0"/>
              <a:t>• Dénutrition, </a:t>
            </a:r>
            <a:r>
              <a:rPr lang="fr-FR" dirty="0" err="1"/>
              <a:t>hypercatabolisme</a:t>
            </a:r>
            <a:r>
              <a:rPr lang="fr-FR" dirty="0"/>
              <a:t> et fuite ionique. </a:t>
            </a:r>
          </a:p>
          <a:p>
            <a:r>
              <a:rPr lang="fr-FR" dirty="0"/>
              <a:t>• Anémie carentielle ou inflammatoire. </a:t>
            </a:r>
          </a:p>
          <a:p>
            <a:r>
              <a:rPr lang="fr-FR" dirty="0"/>
              <a:t>• Embolies septiques, endocardite. </a:t>
            </a:r>
          </a:p>
          <a:p>
            <a:endParaRPr lang="fr-FR" dirty="0"/>
          </a:p>
        </p:txBody>
      </p:sp>
    </p:spTree>
    <p:extLst>
      <p:ext uri="{BB962C8B-B14F-4D97-AF65-F5344CB8AC3E}">
        <p14:creationId xmlns:p14="http://schemas.microsoft.com/office/powerpoint/2010/main" val="219549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365125"/>
            <a:ext cx="10515600" cy="6129804"/>
          </a:xfrm>
        </p:spPr>
        <p:txBody>
          <a:bodyPr>
            <a:normAutofit fontScale="70000" lnSpcReduction="20000"/>
          </a:bodyPr>
          <a:lstStyle/>
          <a:p>
            <a:r>
              <a:rPr lang="fr-FR" sz="3800" b="1" dirty="0"/>
              <a:t>F Traitement curatif des escarres </a:t>
            </a:r>
            <a:endParaRPr lang="fr-FR" sz="3800" dirty="0"/>
          </a:p>
          <a:p>
            <a:r>
              <a:rPr lang="fr-FR" dirty="0"/>
              <a:t>Il est à la fois local et général, et nécessite une prise en charge pluridisciplinaire par l'ensemble de l'équipe soignante, le patient et son entourage. </a:t>
            </a:r>
          </a:p>
          <a:p>
            <a:pPr marL="0" indent="0">
              <a:buNone/>
            </a:pPr>
            <a:r>
              <a:rPr lang="fr-FR" b="1" dirty="0"/>
              <a:t>• Aux stades 0 et 1 :</a:t>
            </a:r>
            <a:r>
              <a:rPr lang="fr-FR" dirty="0"/>
              <a:t> </a:t>
            </a:r>
          </a:p>
          <a:p>
            <a:r>
              <a:rPr lang="fr-FR" dirty="0"/>
              <a:t>– suppression de l'appui sur la zone jusqu'au retour à un aspect normal de la peau. Interdiction des massages, des frictions et d'applications de glace ou d'air chaud ; </a:t>
            </a:r>
          </a:p>
          <a:p>
            <a:r>
              <a:rPr lang="fr-FR" dirty="0"/>
              <a:t>– adaptation ou intensification de la correction des autres facteurs de risque. </a:t>
            </a:r>
          </a:p>
          <a:p>
            <a:pPr marL="0" indent="0">
              <a:buNone/>
            </a:pPr>
            <a:r>
              <a:rPr lang="fr-FR" b="1" dirty="0" smtClean="0"/>
              <a:t>• </a:t>
            </a:r>
            <a:r>
              <a:rPr lang="fr-FR" b="1" dirty="0"/>
              <a:t>Au stade 2 (phlyctène) :</a:t>
            </a:r>
            <a:r>
              <a:rPr lang="fr-FR" dirty="0"/>
              <a:t> </a:t>
            </a:r>
          </a:p>
          <a:p>
            <a:r>
              <a:rPr lang="fr-FR" dirty="0"/>
              <a:t>évacuation du contenu, en maintenant si possible l'épiderme décollé. </a:t>
            </a:r>
          </a:p>
          <a:p>
            <a:r>
              <a:rPr lang="fr-FR" dirty="0"/>
              <a:t>Puis pansement </a:t>
            </a:r>
            <a:r>
              <a:rPr lang="fr-FR" dirty="0" err="1"/>
              <a:t>hydrocolloïde</a:t>
            </a:r>
            <a:r>
              <a:rPr lang="fr-FR" dirty="0"/>
              <a:t> ou gras. </a:t>
            </a:r>
          </a:p>
          <a:p>
            <a:pPr marL="0" indent="0">
              <a:buNone/>
            </a:pPr>
            <a:r>
              <a:rPr lang="fr-FR" dirty="0"/>
              <a:t> </a:t>
            </a:r>
            <a:r>
              <a:rPr lang="fr-FR" b="1" dirty="0" smtClean="0"/>
              <a:t>• </a:t>
            </a:r>
            <a:r>
              <a:rPr lang="fr-FR" b="1" dirty="0"/>
              <a:t>Aux stades 3, 4 et 5,</a:t>
            </a:r>
            <a:r>
              <a:rPr lang="fr-FR" dirty="0"/>
              <a:t> sur les lésions ouvertes : </a:t>
            </a:r>
          </a:p>
          <a:p>
            <a:r>
              <a:rPr lang="fr-FR" dirty="0"/>
              <a:t>– nettoyage au sérum physiologique ; </a:t>
            </a:r>
          </a:p>
          <a:p>
            <a:r>
              <a:rPr lang="fr-FR" dirty="0"/>
              <a:t>– pas d'antiseptiques ou antibiotiques locaux (risque de sélection de germes) ; – détersion (mécanique ou aidée par le pansement) des ulcérations nécrotiques ou fibrineuses ; </a:t>
            </a:r>
          </a:p>
          <a:p>
            <a:r>
              <a:rPr lang="fr-FR" dirty="0"/>
              <a:t>– le pansement de recouvrement doit respecter le bourgeonnement, favoriser l'</a:t>
            </a:r>
            <a:r>
              <a:rPr lang="fr-FR" dirty="0" err="1"/>
              <a:t>épidermisation</a:t>
            </a:r>
            <a:r>
              <a:rPr lang="fr-FR" dirty="0"/>
              <a:t> et éviter la surinfection ; </a:t>
            </a:r>
          </a:p>
          <a:p>
            <a:r>
              <a:rPr lang="fr-FR" dirty="0"/>
              <a:t>– il n'existe pas de pansement idéal : le choix du type de pansement dépend de l'état local. </a:t>
            </a:r>
          </a:p>
          <a:p>
            <a:pPr marL="0" indent="0">
              <a:buNone/>
            </a:pPr>
            <a:r>
              <a:rPr lang="fr-FR" dirty="0"/>
              <a:t> </a:t>
            </a:r>
          </a:p>
          <a:p>
            <a:endParaRPr lang="fr-FR" dirty="0"/>
          </a:p>
        </p:txBody>
      </p:sp>
    </p:spTree>
    <p:extLst>
      <p:ext uri="{BB962C8B-B14F-4D97-AF65-F5344CB8AC3E}">
        <p14:creationId xmlns:p14="http://schemas.microsoft.com/office/powerpoint/2010/main" val="10734783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a:t>En cas de surinfection,</a:t>
            </a:r>
            <a:r>
              <a:rPr lang="fr-FR" dirty="0"/>
              <a:t> ou d'extension régionale ou générale, une antibiothérapie par voie générale adaptée au germe après prélèvement profond (prélèvement par ponction–aspiration à l'aiguille, biopsie) est indiquée. </a:t>
            </a:r>
          </a:p>
          <a:p>
            <a:r>
              <a:rPr lang="fr-FR" b="1" dirty="0"/>
              <a:t>La surveillance</a:t>
            </a:r>
            <a:r>
              <a:rPr lang="fr-FR" dirty="0"/>
              <a:t> de la cicatrisation s'effectue à chaque pansement, avec des évaluations régulières. </a:t>
            </a:r>
          </a:p>
          <a:p>
            <a:r>
              <a:rPr lang="fr-FR" b="1" dirty="0"/>
              <a:t>La prise en charge</a:t>
            </a:r>
            <a:r>
              <a:rPr lang="fr-FR" dirty="0"/>
              <a:t> est adaptée selon l'évolution. </a:t>
            </a:r>
          </a:p>
          <a:p>
            <a:r>
              <a:rPr lang="fr-FR" b="1" dirty="0"/>
              <a:t>L'évolution locale</a:t>
            </a:r>
            <a:r>
              <a:rPr lang="fr-FR" dirty="0"/>
              <a:t> et/ou l'état du patient peuvent justifier un éventuel geste chirurgical Après une intervention, la prévention d'une récidive d'escarre reste indispensable. </a:t>
            </a:r>
          </a:p>
          <a:p>
            <a:endParaRPr lang="fr-FR" dirty="0"/>
          </a:p>
        </p:txBody>
      </p:sp>
    </p:spTree>
    <p:extLst>
      <p:ext uri="{BB962C8B-B14F-4D97-AF65-F5344CB8AC3E}">
        <p14:creationId xmlns:p14="http://schemas.microsoft.com/office/powerpoint/2010/main" val="19429856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365125"/>
            <a:ext cx="10515600" cy="5811838"/>
          </a:xfrm>
        </p:spPr>
        <p:txBody>
          <a:bodyPr>
            <a:normAutofit fontScale="77500" lnSpcReduction="20000"/>
          </a:bodyPr>
          <a:lstStyle/>
          <a:p>
            <a:r>
              <a:rPr lang="fr-FR" b="1" dirty="0">
                <a:solidFill>
                  <a:srgbClr val="FF0000"/>
                </a:solidFill>
              </a:rPr>
              <a:t>V Complications cardiovasculaires (non thromboemboliques) </a:t>
            </a:r>
            <a:endParaRPr lang="fr-FR" dirty="0">
              <a:solidFill>
                <a:srgbClr val="FF0000"/>
              </a:solidFill>
            </a:endParaRPr>
          </a:p>
          <a:p>
            <a:r>
              <a:rPr lang="fr-FR" b="1" dirty="0"/>
              <a:t>A Hypotension orthostatique</a:t>
            </a:r>
            <a:r>
              <a:rPr lang="fr-FR" dirty="0"/>
              <a:t> Liée à une altération de la régulation </a:t>
            </a:r>
            <a:r>
              <a:rPr lang="fr-FR" dirty="0" err="1"/>
              <a:t>tensionnelle</a:t>
            </a:r>
            <a:r>
              <a:rPr lang="fr-FR" dirty="0"/>
              <a:t>.</a:t>
            </a:r>
          </a:p>
          <a:p>
            <a:r>
              <a:rPr lang="fr-FR" dirty="0"/>
              <a:t> Elle se définit comme une diminution de 20 mm Hg de la pression systolique et/ou de 10 mm Hg de la pression diastolique dans les 3 premières minutes d'orthostatisme, par rapport aux chiffres de référence notés après période de repos en décubitus. </a:t>
            </a:r>
          </a:p>
          <a:p>
            <a:r>
              <a:rPr lang="fr-FR" b="1" dirty="0"/>
              <a:t>1 Mécanismes et facteurs favorisants</a:t>
            </a:r>
            <a:r>
              <a:rPr lang="fr-FR" dirty="0"/>
              <a:t> </a:t>
            </a:r>
          </a:p>
          <a:p>
            <a:r>
              <a:rPr lang="fr-FR" b="1" dirty="0"/>
              <a:t>Plusieurs facteurs</a:t>
            </a:r>
            <a:r>
              <a:rPr lang="fr-FR" dirty="0"/>
              <a:t> concourent à son développement : </a:t>
            </a:r>
          </a:p>
          <a:p>
            <a:pPr marL="0" indent="0">
              <a:buNone/>
            </a:pPr>
            <a:r>
              <a:rPr lang="fr-FR" dirty="0" smtClean="0"/>
              <a:t>	• </a:t>
            </a:r>
            <a:r>
              <a:rPr lang="fr-FR" dirty="0"/>
              <a:t>désadaptation des réflexes neurovégétatifs ; </a:t>
            </a:r>
          </a:p>
          <a:p>
            <a:pPr marL="0" indent="0">
              <a:buNone/>
            </a:pPr>
            <a:r>
              <a:rPr lang="fr-FR" dirty="0" smtClean="0"/>
              <a:t>	• </a:t>
            </a:r>
            <a:r>
              <a:rPr lang="fr-FR" dirty="0"/>
              <a:t>stase veineuse ; </a:t>
            </a:r>
          </a:p>
          <a:p>
            <a:pPr marL="0" indent="0">
              <a:buNone/>
            </a:pPr>
            <a:r>
              <a:rPr lang="fr-FR" dirty="0" smtClean="0"/>
              <a:t>	• </a:t>
            </a:r>
            <a:r>
              <a:rPr lang="fr-FR" dirty="0"/>
              <a:t>dégradation de la sensibilité des barorécepteurs ; </a:t>
            </a:r>
          </a:p>
          <a:p>
            <a:pPr marL="0" indent="0">
              <a:buNone/>
            </a:pPr>
            <a:r>
              <a:rPr lang="fr-FR" dirty="0" smtClean="0"/>
              <a:t>	• </a:t>
            </a:r>
            <a:r>
              <a:rPr lang="fr-FR" dirty="0"/>
              <a:t>déshydratation.</a:t>
            </a:r>
          </a:p>
          <a:p>
            <a:r>
              <a:rPr lang="fr-FR" b="1" dirty="0"/>
              <a:t>Certains médicaments</a:t>
            </a:r>
            <a:r>
              <a:rPr lang="fr-FR" dirty="0"/>
              <a:t> accentuent le risque (antihypertenseurs, diurétiques, neuroleptiques). </a:t>
            </a:r>
          </a:p>
          <a:p>
            <a:r>
              <a:rPr lang="fr-FR" dirty="0"/>
              <a:t>Elle doit être systématiquement recherchée chez les patients présentant des risques de </a:t>
            </a:r>
            <a:r>
              <a:rPr lang="fr-FR" dirty="0" err="1"/>
              <a:t>dysautonomie</a:t>
            </a:r>
            <a:r>
              <a:rPr lang="fr-FR" dirty="0"/>
              <a:t> (paraplégie haute ou tétraplégie, polyradiculonévrite, maladie de Parkinson, diabète notamment). </a:t>
            </a:r>
          </a:p>
          <a:p>
            <a:r>
              <a:rPr lang="fr-FR" dirty="0"/>
              <a:t>L'installation des mécanismes peut être assez rapide, mais les signes cliniques ne sont observés que lorsque les transferts et la verticalisation sont à nouveau réalisés. </a:t>
            </a:r>
          </a:p>
          <a:p>
            <a:endParaRPr lang="fr-FR" dirty="0"/>
          </a:p>
        </p:txBody>
      </p:sp>
    </p:spTree>
    <p:extLst>
      <p:ext uri="{BB962C8B-B14F-4D97-AF65-F5344CB8AC3E}">
        <p14:creationId xmlns:p14="http://schemas.microsoft.com/office/powerpoint/2010/main" val="10998464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632012"/>
            <a:ext cx="10515600" cy="5916706"/>
          </a:xfrm>
        </p:spPr>
        <p:txBody>
          <a:bodyPr>
            <a:normAutofit fontScale="85000" lnSpcReduction="20000"/>
          </a:bodyPr>
          <a:lstStyle/>
          <a:p>
            <a:r>
              <a:rPr lang="fr-FR" b="1" dirty="0"/>
              <a:t>2 Traitement préventif</a:t>
            </a:r>
            <a:r>
              <a:rPr lang="fr-FR" dirty="0"/>
              <a:t> </a:t>
            </a:r>
          </a:p>
          <a:p>
            <a:pPr algn="just"/>
            <a:r>
              <a:rPr lang="fr-FR" dirty="0" smtClean="0"/>
              <a:t>L'hypotension orthostatique est au moins partiellement prévenue par : </a:t>
            </a:r>
          </a:p>
          <a:p>
            <a:pPr marL="0" indent="0" algn="just">
              <a:buNone/>
            </a:pPr>
            <a:r>
              <a:rPr lang="fr-FR" dirty="0" smtClean="0"/>
              <a:t>	- une hydratation correcte ; </a:t>
            </a:r>
          </a:p>
          <a:p>
            <a:pPr marL="0" indent="0" algn="just">
              <a:buNone/>
            </a:pPr>
            <a:r>
              <a:rPr lang="fr-FR" dirty="0" smtClean="0"/>
              <a:t>	- un ajustement des traitements de l'hypertension artérielle (HTA) quand ils 	sont nécessaires ; </a:t>
            </a:r>
          </a:p>
          <a:p>
            <a:pPr marL="0" indent="0" algn="just">
              <a:buNone/>
            </a:pPr>
            <a:r>
              <a:rPr lang="fr-FR" dirty="0" smtClean="0"/>
              <a:t>	- une activité physique régulière pendant le décubitus ; </a:t>
            </a:r>
          </a:p>
          <a:p>
            <a:pPr marL="0" indent="0" algn="just">
              <a:buNone/>
            </a:pPr>
            <a:r>
              <a:rPr lang="fr-FR" dirty="0" smtClean="0"/>
              <a:t>	- la mise en place, avant le lever, d'une contention élastique sur les 	membres inférieurs ; </a:t>
            </a:r>
          </a:p>
          <a:p>
            <a:pPr marL="0" indent="0" algn="just">
              <a:buNone/>
            </a:pPr>
            <a:r>
              <a:rPr lang="fr-FR" dirty="0" smtClean="0"/>
              <a:t>	- une verticalisation progressive : position assise ou demi-assise en bord de 	lit, table de verticalisation </a:t>
            </a:r>
          </a:p>
          <a:p>
            <a:pPr algn="just"/>
            <a:r>
              <a:rPr lang="fr-FR" dirty="0" smtClean="0"/>
              <a:t>- utilisation d'un standing-up ou de barres parallèles 	</a:t>
            </a:r>
          </a:p>
          <a:p>
            <a:pPr marL="0" indent="0">
              <a:buNone/>
            </a:pPr>
            <a:endParaRPr lang="fr-FR" dirty="0" smtClean="0"/>
          </a:p>
          <a:p>
            <a:r>
              <a:rPr lang="fr-FR" b="1" dirty="0" smtClean="0"/>
              <a:t>3 </a:t>
            </a:r>
            <a:r>
              <a:rPr lang="fr-FR" b="1" dirty="0"/>
              <a:t>Traitement curatif</a:t>
            </a:r>
            <a:r>
              <a:rPr lang="fr-FR" dirty="0"/>
              <a:t> </a:t>
            </a:r>
          </a:p>
          <a:p>
            <a:r>
              <a:rPr lang="fr-FR" dirty="0"/>
              <a:t>Dans les cas les plus graves, avec malaise, et échec des moyens préventifs, le recours à certains médicaments (</a:t>
            </a:r>
            <a:r>
              <a:rPr lang="fr-FR" b="1" dirty="0"/>
              <a:t>vasoconstricteurs, alpha-stimulants ou </a:t>
            </a:r>
            <a:r>
              <a:rPr lang="fr-FR" b="1" dirty="0" err="1"/>
              <a:t>fludrocortisone</a:t>
            </a:r>
            <a:r>
              <a:rPr lang="fr-FR" b="1" dirty="0"/>
              <a:t>)</a:t>
            </a:r>
            <a:r>
              <a:rPr lang="fr-FR" dirty="0"/>
              <a:t> est possible en l'absence de contre-indication. </a:t>
            </a:r>
          </a:p>
        </p:txBody>
      </p:sp>
    </p:spTree>
    <p:extLst>
      <p:ext uri="{BB962C8B-B14F-4D97-AF65-F5344CB8AC3E}">
        <p14:creationId xmlns:p14="http://schemas.microsoft.com/office/powerpoint/2010/main" val="1092971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18970"/>
            <a:ext cx="10515600" cy="1325563"/>
          </a:xfrm>
        </p:spPr>
        <p:txBody>
          <a:bodyPr>
            <a:normAutofit/>
          </a:bodyPr>
          <a:lstStyle/>
          <a:p>
            <a:pPr algn="ctr"/>
            <a:r>
              <a:rPr lang="fr-FR" sz="3200" b="1" dirty="0" smtClean="0"/>
              <a:t>Complications de l'</a:t>
            </a:r>
            <a:r>
              <a:rPr lang="fr-FR" sz="3200" b="1" dirty="0" err="1" smtClean="0"/>
              <a:t>hypomobilité</a:t>
            </a:r>
            <a:r>
              <a:rPr lang="fr-FR" sz="3200" b="1" dirty="0" smtClean="0"/>
              <a:t> et du décubitus :</a:t>
            </a:r>
            <a:r>
              <a:rPr lang="fr-FR" sz="3200" dirty="0" smtClean="0"/>
              <a:t/>
            </a:r>
            <a:br>
              <a:rPr lang="fr-FR" sz="3200" dirty="0" smtClean="0"/>
            </a:br>
            <a:r>
              <a:rPr lang="fr-FR" sz="3200" b="1" dirty="0" smtClean="0"/>
              <a:t>prévention et prise en charge</a:t>
            </a:r>
            <a:endParaRPr lang="fr-FR" sz="3200" dirty="0"/>
          </a:p>
        </p:txBody>
      </p:sp>
      <p:sp>
        <p:nvSpPr>
          <p:cNvPr id="3" name="Espace réservé du contenu 2"/>
          <p:cNvSpPr>
            <a:spLocks noGrp="1"/>
          </p:cNvSpPr>
          <p:nvPr>
            <p:ph idx="1"/>
          </p:nvPr>
        </p:nvSpPr>
        <p:spPr>
          <a:xfrm>
            <a:off x="838200" y="995082"/>
            <a:ext cx="10515600" cy="5181881"/>
          </a:xfrm>
        </p:spPr>
        <p:txBody>
          <a:bodyPr>
            <a:normAutofit fontScale="25000" lnSpcReduction="20000"/>
          </a:bodyPr>
          <a:lstStyle/>
          <a:p>
            <a:pPr marL="0" indent="0" algn="ctr">
              <a:buNone/>
            </a:pPr>
            <a:r>
              <a:rPr lang="fr-FR" sz="11200" b="1" dirty="0" smtClean="0"/>
              <a:t>-</a:t>
            </a:r>
            <a:r>
              <a:rPr lang="fr-FR" sz="11200" b="1" dirty="0"/>
              <a:t>Plan-</a:t>
            </a:r>
            <a:endParaRPr lang="fr-FR" sz="11200" dirty="0"/>
          </a:p>
          <a:p>
            <a:r>
              <a:rPr lang="fr-FR" sz="7200" dirty="0"/>
              <a:t>I. Introduction </a:t>
            </a:r>
          </a:p>
          <a:p>
            <a:r>
              <a:rPr lang="fr-FR" sz="7200" dirty="0"/>
              <a:t>II. Complications thromboemboliques </a:t>
            </a:r>
          </a:p>
          <a:p>
            <a:r>
              <a:rPr lang="fr-FR" sz="7200" dirty="0"/>
              <a:t>III. Complications </a:t>
            </a:r>
            <a:r>
              <a:rPr lang="fr-FR" sz="7200" dirty="0" err="1"/>
              <a:t>bronchopulmonaires</a:t>
            </a:r>
            <a:r>
              <a:rPr lang="fr-FR" sz="7200" dirty="0"/>
              <a:t> </a:t>
            </a:r>
          </a:p>
          <a:p>
            <a:r>
              <a:rPr lang="fr-FR" sz="7200" dirty="0"/>
              <a:t>IV. Complications cutanées </a:t>
            </a:r>
          </a:p>
          <a:p>
            <a:r>
              <a:rPr lang="fr-FR" sz="7200" dirty="0"/>
              <a:t>V. Complications cardiovasculaires (autres que thromboemboliques) </a:t>
            </a:r>
          </a:p>
          <a:p>
            <a:r>
              <a:rPr lang="fr-FR" sz="7200" dirty="0"/>
              <a:t>VI. Complications locomotrices </a:t>
            </a:r>
          </a:p>
          <a:p>
            <a:r>
              <a:rPr lang="fr-FR" sz="7200" dirty="0"/>
              <a:t>VII. Complications urinaires </a:t>
            </a:r>
          </a:p>
          <a:p>
            <a:r>
              <a:rPr lang="fr-FR" sz="7200" dirty="0"/>
              <a:t>VIII. Complications neurologiques et psychiques </a:t>
            </a:r>
          </a:p>
          <a:p>
            <a:r>
              <a:rPr lang="fr-FR" sz="7200" dirty="0"/>
              <a:t>IX. Complications digestives </a:t>
            </a:r>
          </a:p>
          <a:p>
            <a:r>
              <a:rPr lang="fr-FR" sz="7200" dirty="0"/>
              <a:t>X. Infections nosocomiales </a:t>
            </a:r>
          </a:p>
          <a:p>
            <a:r>
              <a:rPr lang="fr-FR" sz="7200" dirty="0"/>
              <a:t>XI. Désadaptation posturale</a:t>
            </a:r>
          </a:p>
          <a:p>
            <a:r>
              <a:rPr lang="fr-FR" sz="7200" dirty="0"/>
              <a:t> </a:t>
            </a:r>
          </a:p>
          <a:p>
            <a:r>
              <a:rPr lang="fr-FR" sz="7200" b="1" dirty="0"/>
              <a:t>Objectifs pédagogiques </a:t>
            </a:r>
            <a:endParaRPr lang="fr-FR" sz="7200" dirty="0"/>
          </a:p>
          <a:p>
            <a:r>
              <a:rPr lang="fr-FR" sz="7200" dirty="0"/>
              <a:t> Expliquer les principales complications de l'immobilité et du décubitus. </a:t>
            </a:r>
          </a:p>
          <a:p>
            <a:r>
              <a:rPr lang="fr-FR" sz="7200" dirty="0"/>
              <a:t> Argumenter l'attitude thérapeutique et planifier le suivi du patient. </a:t>
            </a:r>
          </a:p>
        </p:txBody>
      </p:sp>
    </p:spTree>
    <p:extLst>
      <p:ext uri="{BB962C8B-B14F-4D97-AF65-F5344CB8AC3E}">
        <p14:creationId xmlns:p14="http://schemas.microsoft.com/office/powerpoint/2010/main" val="16311177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739588"/>
            <a:ext cx="10515600" cy="5836024"/>
          </a:xfrm>
        </p:spPr>
        <p:txBody>
          <a:bodyPr>
            <a:normAutofit fontScale="92500" lnSpcReduction="20000"/>
          </a:bodyPr>
          <a:lstStyle/>
          <a:p>
            <a:r>
              <a:rPr lang="fr-FR" b="1" dirty="0"/>
              <a:t>B Désadaptation cardiaque </a:t>
            </a:r>
            <a:endParaRPr lang="fr-FR" dirty="0"/>
          </a:p>
          <a:p>
            <a:r>
              <a:rPr lang="fr-FR" b="1" dirty="0"/>
              <a:t>1 Mécanismes </a:t>
            </a:r>
            <a:endParaRPr lang="fr-FR" dirty="0"/>
          </a:p>
          <a:p>
            <a:pPr algn="just"/>
            <a:r>
              <a:rPr lang="fr-FR" dirty="0"/>
              <a:t>Avec la diminution des sollicitations, on observe rapidement une accélération du rythme cardiaque de repos, puis une réduction du volume sanguin total, et une modification des fibres myocardiques (atrophie). </a:t>
            </a:r>
          </a:p>
          <a:p>
            <a:pPr algn="just"/>
            <a:r>
              <a:rPr lang="fr-FR" dirty="0"/>
              <a:t>Il en résulte :</a:t>
            </a:r>
          </a:p>
          <a:p>
            <a:pPr algn="just"/>
            <a:r>
              <a:rPr lang="fr-FR" dirty="0"/>
              <a:t>une chute du volume d'éjection systolique, </a:t>
            </a:r>
          </a:p>
          <a:p>
            <a:pPr algn="just"/>
            <a:r>
              <a:rPr lang="fr-FR" dirty="0"/>
              <a:t>et une réduction des performances cardiaques </a:t>
            </a:r>
          </a:p>
          <a:p>
            <a:pPr algn="just"/>
            <a:r>
              <a:rPr lang="fr-FR" dirty="0"/>
              <a:t>et des capacités d'endurance (VO2max). </a:t>
            </a:r>
          </a:p>
          <a:p>
            <a:pPr algn="just"/>
            <a:r>
              <a:rPr lang="fr-FR" dirty="0"/>
              <a:t>S'y associe  une augmentation de la diurèse (par diminution de sécrétion d'</a:t>
            </a:r>
            <a:r>
              <a:rPr lang="fr-FR" dirty="0" err="1"/>
              <a:t>antidiuretic</a:t>
            </a:r>
            <a:r>
              <a:rPr lang="fr-FR" dirty="0"/>
              <a:t> hormone ou ADH) et de la </a:t>
            </a:r>
            <a:r>
              <a:rPr lang="fr-FR" dirty="0" err="1"/>
              <a:t>natriurèse</a:t>
            </a:r>
            <a:r>
              <a:rPr lang="fr-FR" dirty="0"/>
              <a:t>, pouvant entraîner une perte sodique chez le sujet âgé. </a:t>
            </a:r>
          </a:p>
          <a:p>
            <a:pPr algn="just"/>
            <a:r>
              <a:rPr lang="fr-FR" dirty="0"/>
              <a:t>À la reprise de la verticalisation et des déplacements, cette désadaptation se manifeste par une moindre tolérance à l'effort : tachycardie, dyspnée, inadaptation </a:t>
            </a:r>
            <a:r>
              <a:rPr lang="fr-FR" dirty="0" err="1"/>
              <a:t>tensionnelle</a:t>
            </a:r>
            <a:r>
              <a:rPr lang="fr-FR" dirty="0"/>
              <a:t> à l'effort. </a:t>
            </a:r>
          </a:p>
          <a:p>
            <a:endParaRPr lang="fr-FR" dirty="0"/>
          </a:p>
        </p:txBody>
      </p:sp>
    </p:spTree>
    <p:extLst>
      <p:ext uri="{BB962C8B-B14F-4D97-AF65-F5344CB8AC3E}">
        <p14:creationId xmlns:p14="http://schemas.microsoft.com/office/powerpoint/2010/main" val="23219193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a:t>2 Traitement</a:t>
            </a:r>
            <a:r>
              <a:rPr lang="fr-FR" dirty="0"/>
              <a:t> </a:t>
            </a:r>
          </a:p>
          <a:p>
            <a:pPr algn="just"/>
            <a:r>
              <a:rPr lang="fr-FR" dirty="0"/>
              <a:t>Lorsqu'elle est possible, </a:t>
            </a:r>
            <a:r>
              <a:rPr lang="fr-FR" b="1" dirty="0"/>
              <a:t>une rééducation active</a:t>
            </a:r>
            <a:r>
              <a:rPr lang="fr-FR" dirty="0"/>
              <a:t> régulière pendant le décubitus, sollicitant les mécanismes régulateurs cardiovasculaires, réduit ces phénomènes. </a:t>
            </a:r>
          </a:p>
          <a:p>
            <a:pPr algn="just"/>
            <a:r>
              <a:rPr lang="fr-FR" dirty="0"/>
              <a:t>Le </a:t>
            </a:r>
            <a:r>
              <a:rPr lang="fr-FR" b="1" dirty="0"/>
              <a:t>réentraînement à l'effort</a:t>
            </a:r>
            <a:r>
              <a:rPr lang="fr-FR" dirty="0"/>
              <a:t> constitue un volet important de la rééducation post-immobilisation en améliorant la fonction aérobie. </a:t>
            </a:r>
          </a:p>
          <a:p>
            <a:pPr algn="just"/>
            <a:r>
              <a:rPr lang="fr-FR" dirty="0"/>
              <a:t>L'introduction de ce réentraînement est très progressive et ajustée aux paramètres cardiovasculaires (surveillance du rythme cardiaque et de la tension artérielle). </a:t>
            </a:r>
          </a:p>
          <a:p>
            <a:endParaRPr lang="fr-FR" dirty="0"/>
          </a:p>
        </p:txBody>
      </p:sp>
    </p:spTree>
    <p:extLst>
      <p:ext uri="{BB962C8B-B14F-4D97-AF65-F5344CB8AC3E}">
        <p14:creationId xmlns:p14="http://schemas.microsoft.com/office/powerpoint/2010/main" val="33151357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820271"/>
            <a:ext cx="10515600" cy="5356692"/>
          </a:xfrm>
        </p:spPr>
        <p:txBody>
          <a:bodyPr>
            <a:normAutofit fontScale="85000" lnSpcReduction="20000"/>
          </a:bodyPr>
          <a:lstStyle/>
          <a:p>
            <a:r>
              <a:rPr lang="fr-FR" b="1" dirty="0"/>
              <a:t>C Œdèmes </a:t>
            </a:r>
            <a:endParaRPr lang="fr-FR" dirty="0"/>
          </a:p>
          <a:p>
            <a:r>
              <a:rPr lang="fr-FR" b="1" dirty="0"/>
              <a:t>1 Mécanismes </a:t>
            </a:r>
            <a:endParaRPr lang="fr-FR" dirty="0"/>
          </a:p>
          <a:p>
            <a:pPr algn="just"/>
            <a:r>
              <a:rPr lang="fr-FR" dirty="0"/>
              <a:t>la constitution d'œdèmes déclives est favorisé par :</a:t>
            </a:r>
          </a:p>
          <a:p>
            <a:pPr marL="0" indent="0" algn="just">
              <a:buNone/>
            </a:pPr>
            <a:r>
              <a:rPr lang="fr-FR" dirty="0"/>
              <a:t> 	- Les modifications de répartition du volume sanguin en décubitus, </a:t>
            </a:r>
          </a:p>
          <a:p>
            <a:pPr marL="0" indent="0" algn="just">
              <a:buNone/>
            </a:pPr>
            <a:r>
              <a:rPr lang="fr-FR" dirty="0" smtClean="0"/>
              <a:t>	- </a:t>
            </a:r>
            <a:r>
              <a:rPr lang="fr-FR" dirty="0"/>
              <a:t>la diminution des résistances périphériques (diminution du tonus </a:t>
            </a:r>
            <a:r>
              <a:rPr lang="fr-FR" dirty="0" smtClean="0"/>
              <a:t>	sympathique</a:t>
            </a:r>
            <a:r>
              <a:rPr lang="fr-FR" dirty="0"/>
              <a:t>) - et, selon les cas, la diminution du tonus musculaire, </a:t>
            </a:r>
          </a:p>
          <a:p>
            <a:pPr algn="just"/>
            <a:r>
              <a:rPr lang="fr-FR" dirty="0"/>
              <a:t>En outre, des œdèmes de dénutrition peuvent survenir, en particulier chez le sujet âgé. </a:t>
            </a:r>
          </a:p>
          <a:p>
            <a:pPr algn="just"/>
            <a:r>
              <a:rPr lang="fr-FR" b="1" dirty="0"/>
              <a:t>2 Traitement</a:t>
            </a:r>
            <a:r>
              <a:rPr lang="fr-FR" dirty="0"/>
              <a:t> </a:t>
            </a:r>
          </a:p>
          <a:p>
            <a:pPr algn="just"/>
            <a:r>
              <a:rPr lang="fr-FR" dirty="0"/>
              <a:t>Le traitement de ces œdèmes repose sur : </a:t>
            </a:r>
          </a:p>
          <a:p>
            <a:pPr marL="0" indent="0" algn="just">
              <a:buNone/>
            </a:pPr>
            <a:r>
              <a:rPr lang="fr-FR" dirty="0" smtClean="0"/>
              <a:t>	• </a:t>
            </a:r>
            <a:r>
              <a:rPr lang="fr-FR" dirty="0"/>
              <a:t>l'utilisation d'une contention élastique ; </a:t>
            </a:r>
          </a:p>
          <a:p>
            <a:pPr marL="0" indent="0" algn="just">
              <a:buNone/>
            </a:pPr>
            <a:r>
              <a:rPr lang="fr-FR" dirty="0" smtClean="0"/>
              <a:t>	• </a:t>
            </a:r>
            <a:r>
              <a:rPr lang="fr-FR" dirty="0"/>
              <a:t>la surélévation des membres œdémateux pour favoriser le drainage ; </a:t>
            </a:r>
          </a:p>
          <a:p>
            <a:pPr marL="0" indent="0" algn="just">
              <a:buNone/>
            </a:pPr>
            <a:r>
              <a:rPr lang="fr-FR" dirty="0" smtClean="0"/>
              <a:t>	• </a:t>
            </a:r>
            <a:r>
              <a:rPr lang="fr-FR" dirty="0"/>
              <a:t>des massages de drainage ; </a:t>
            </a:r>
          </a:p>
          <a:p>
            <a:pPr marL="0" indent="0" algn="just">
              <a:buNone/>
            </a:pPr>
            <a:r>
              <a:rPr lang="fr-FR" dirty="0" smtClean="0"/>
              <a:t>	• </a:t>
            </a:r>
            <a:r>
              <a:rPr lang="fr-FR" dirty="0"/>
              <a:t>des contractions musculaires actives des membres inférieurs ou, à défaut, </a:t>
            </a:r>
            <a:r>
              <a:rPr lang="fr-FR" dirty="0" smtClean="0"/>
              <a:t>	des </a:t>
            </a:r>
            <a:r>
              <a:rPr lang="fr-FR" dirty="0"/>
              <a:t>contractions induites par </a:t>
            </a:r>
            <a:r>
              <a:rPr lang="fr-FR" dirty="0" err="1"/>
              <a:t>électromyostimulation</a:t>
            </a:r>
            <a:r>
              <a:rPr lang="fr-FR" dirty="0"/>
              <a:t>. </a:t>
            </a:r>
          </a:p>
          <a:p>
            <a:endParaRPr lang="fr-FR" dirty="0"/>
          </a:p>
        </p:txBody>
      </p:sp>
    </p:spTree>
    <p:extLst>
      <p:ext uri="{BB962C8B-B14F-4D97-AF65-F5344CB8AC3E}">
        <p14:creationId xmlns:p14="http://schemas.microsoft.com/office/powerpoint/2010/main" val="2386809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524435"/>
            <a:ext cx="10515600" cy="5652528"/>
          </a:xfrm>
        </p:spPr>
        <p:txBody>
          <a:bodyPr>
            <a:normAutofit fontScale="85000" lnSpcReduction="20000"/>
          </a:bodyPr>
          <a:lstStyle/>
          <a:p>
            <a:r>
              <a:rPr lang="fr-FR" b="1" dirty="0">
                <a:solidFill>
                  <a:srgbClr val="FF0000"/>
                </a:solidFill>
              </a:rPr>
              <a:t>VI Complications locomotrices</a:t>
            </a:r>
            <a:r>
              <a:rPr lang="fr-FR" dirty="0">
                <a:solidFill>
                  <a:srgbClr val="FF0000"/>
                </a:solidFill>
              </a:rPr>
              <a:t> </a:t>
            </a:r>
          </a:p>
          <a:p>
            <a:pPr algn="just"/>
            <a:r>
              <a:rPr lang="fr-FR" dirty="0"/>
              <a:t>L'</a:t>
            </a:r>
            <a:r>
              <a:rPr lang="fr-FR" dirty="0" err="1"/>
              <a:t>hypomobilité</a:t>
            </a:r>
            <a:r>
              <a:rPr lang="fr-FR" dirty="0"/>
              <a:t> retentit graduellement sur l'os, les structures péri-articulaires et les muscles. </a:t>
            </a:r>
          </a:p>
          <a:p>
            <a:pPr algn="just"/>
            <a:r>
              <a:rPr lang="fr-FR" b="1" dirty="0"/>
              <a:t>A Ostéoporose </a:t>
            </a:r>
            <a:endParaRPr lang="fr-FR" dirty="0"/>
          </a:p>
          <a:p>
            <a:pPr algn="just"/>
            <a:r>
              <a:rPr lang="fr-FR" b="1" dirty="0"/>
              <a:t>1 Mécanismes</a:t>
            </a:r>
            <a:r>
              <a:rPr lang="fr-FR" dirty="0"/>
              <a:t> </a:t>
            </a:r>
          </a:p>
          <a:p>
            <a:pPr algn="just"/>
            <a:r>
              <a:rPr lang="fr-FR" dirty="0"/>
              <a:t>L'</a:t>
            </a:r>
            <a:r>
              <a:rPr lang="fr-FR" dirty="0" err="1"/>
              <a:t>hypomobilité</a:t>
            </a:r>
            <a:r>
              <a:rPr lang="fr-FR" dirty="0"/>
              <a:t> réduit les contraintes liées à la gravité et à l'activité musculaire. </a:t>
            </a:r>
          </a:p>
          <a:p>
            <a:pPr algn="just"/>
            <a:r>
              <a:rPr lang="fr-FR" dirty="0"/>
              <a:t>Elle induit une </a:t>
            </a:r>
            <a:r>
              <a:rPr lang="fr-FR" b="1" dirty="0"/>
              <a:t>réduction de l'</a:t>
            </a:r>
            <a:r>
              <a:rPr lang="fr-FR" b="1" dirty="0" err="1"/>
              <a:t>ostéoformation</a:t>
            </a:r>
            <a:r>
              <a:rPr lang="fr-FR" dirty="0"/>
              <a:t> et une augmentation de la résorption osseuse, qui touchent surtout les régions osseuses en charge et prédomine sur l'os </a:t>
            </a:r>
            <a:r>
              <a:rPr lang="fr-FR" dirty="0" err="1"/>
              <a:t>trabéculaire</a:t>
            </a:r>
            <a:r>
              <a:rPr lang="fr-FR" dirty="0"/>
              <a:t>. </a:t>
            </a:r>
          </a:p>
          <a:p>
            <a:pPr algn="just"/>
            <a:r>
              <a:rPr lang="fr-FR" b="1" dirty="0"/>
              <a:t>L'</a:t>
            </a:r>
            <a:r>
              <a:rPr lang="fr-FR" b="1" dirty="0" err="1"/>
              <a:t>hyperrésorption</a:t>
            </a:r>
            <a:r>
              <a:rPr lang="fr-FR" dirty="0"/>
              <a:t> </a:t>
            </a:r>
            <a:r>
              <a:rPr lang="fr-FR" dirty="0" err="1"/>
              <a:t>ostéoclastique</a:t>
            </a:r>
            <a:r>
              <a:rPr lang="fr-FR" dirty="0"/>
              <a:t> est à l'origine d'une hypercalcémie, en général modérée et bien tolérée, accompagnée d'une </a:t>
            </a:r>
            <a:r>
              <a:rPr lang="fr-FR" dirty="0" err="1"/>
              <a:t>hypercalciurie</a:t>
            </a:r>
            <a:r>
              <a:rPr lang="fr-FR" dirty="0"/>
              <a:t>, qui expose au risque de lithiase urinaire. </a:t>
            </a:r>
          </a:p>
          <a:p>
            <a:pPr algn="just"/>
            <a:r>
              <a:rPr lang="fr-FR" b="1" dirty="0"/>
              <a:t>Réversibles</a:t>
            </a:r>
            <a:r>
              <a:rPr lang="fr-FR" dirty="0"/>
              <a:t> à la reprise d'appui et de la déambulation, ces phénomènes peuvent être intenses et durables si cette reprise d'activité est retardée ou impossible. </a:t>
            </a:r>
          </a:p>
          <a:p>
            <a:pPr algn="just"/>
            <a:r>
              <a:rPr lang="fr-FR" dirty="0"/>
              <a:t>Une perte osseuse significative peut alors être observée. Habituellement indolore, cette perte osseuse </a:t>
            </a:r>
            <a:r>
              <a:rPr lang="fr-FR" b="1" dirty="0"/>
              <a:t>augmente le risque </a:t>
            </a:r>
            <a:r>
              <a:rPr lang="fr-FR" b="1" dirty="0" err="1"/>
              <a:t>fracturaire</a:t>
            </a:r>
            <a:r>
              <a:rPr lang="fr-FR" dirty="0"/>
              <a:t>, en particulier chez les sujets déjà ostéoporotiques. </a:t>
            </a:r>
          </a:p>
          <a:p>
            <a:pPr algn="just"/>
            <a:endParaRPr lang="fr-FR" dirty="0"/>
          </a:p>
        </p:txBody>
      </p:sp>
    </p:spTree>
    <p:extLst>
      <p:ext uri="{BB962C8B-B14F-4D97-AF65-F5344CB8AC3E}">
        <p14:creationId xmlns:p14="http://schemas.microsoft.com/office/powerpoint/2010/main" val="14630593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a:t>2 Traitement préventif</a:t>
            </a:r>
            <a:r>
              <a:rPr lang="fr-FR" dirty="0"/>
              <a:t> </a:t>
            </a:r>
          </a:p>
          <a:p>
            <a:pPr algn="just"/>
            <a:r>
              <a:rPr lang="fr-FR" dirty="0"/>
              <a:t>Les techniques non médicamenteuses (travail musculaire actif, verticalisation précoce) sont entreprises dès que possible, même si leur efficacité n'est pas clairement démontrée. </a:t>
            </a:r>
          </a:p>
          <a:p>
            <a:pPr algn="just"/>
            <a:r>
              <a:rPr lang="fr-FR" dirty="0"/>
              <a:t>En cas de handicap sévère et chronique, les </a:t>
            </a:r>
            <a:r>
              <a:rPr lang="fr-FR" dirty="0" err="1"/>
              <a:t>diphosphonates</a:t>
            </a:r>
            <a:r>
              <a:rPr lang="fr-FR" dirty="0"/>
              <a:t> par voie veineuse sont parfois proposés pour réduire la résorption osseuse. </a:t>
            </a:r>
          </a:p>
          <a:p>
            <a:pPr algn="just"/>
            <a:endParaRPr lang="fr-FR" dirty="0"/>
          </a:p>
        </p:txBody>
      </p:sp>
    </p:spTree>
    <p:extLst>
      <p:ext uri="{BB962C8B-B14F-4D97-AF65-F5344CB8AC3E}">
        <p14:creationId xmlns:p14="http://schemas.microsoft.com/office/powerpoint/2010/main" val="1722207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1385047"/>
            <a:ext cx="10515600" cy="4791916"/>
          </a:xfrm>
        </p:spPr>
        <p:txBody>
          <a:bodyPr>
            <a:normAutofit fontScale="92500"/>
          </a:bodyPr>
          <a:lstStyle/>
          <a:p>
            <a:pPr algn="just"/>
            <a:r>
              <a:rPr lang="fr-FR" b="1" dirty="0"/>
              <a:t>B Enraidissement articulaire et péri-articulaire</a:t>
            </a:r>
            <a:r>
              <a:rPr lang="fr-FR" dirty="0"/>
              <a:t> </a:t>
            </a:r>
          </a:p>
          <a:p>
            <a:pPr algn="just"/>
            <a:r>
              <a:rPr lang="fr-FR" b="1" dirty="0"/>
              <a:t>L'</a:t>
            </a:r>
            <a:r>
              <a:rPr lang="fr-FR" b="1" dirty="0" err="1"/>
              <a:t>hypomobilité</a:t>
            </a:r>
            <a:r>
              <a:rPr lang="fr-FR" dirty="0"/>
              <a:t> induit des rétractions des structures </a:t>
            </a:r>
            <a:r>
              <a:rPr lang="fr-FR" dirty="0" err="1"/>
              <a:t>capsuloligamentaires</a:t>
            </a:r>
            <a:r>
              <a:rPr lang="fr-FR" dirty="0"/>
              <a:t> non étirées. Partiellement régressif à la reprise de la mobilité, ce processus évolue au contraire vers une ankylose si l'immobilisation se poursuit. </a:t>
            </a:r>
          </a:p>
          <a:p>
            <a:pPr algn="just"/>
            <a:r>
              <a:rPr lang="fr-FR" b="1" dirty="0"/>
              <a:t>Les tendons</a:t>
            </a:r>
            <a:r>
              <a:rPr lang="fr-FR" dirty="0"/>
              <a:t> subissent une rétraction, surtout nette sur les muscles en position raccourcie, participant à la réduction des amplitudes articulaires.</a:t>
            </a:r>
          </a:p>
          <a:p>
            <a:pPr algn="just"/>
            <a:r>
              <a:rPr lang="fr-FR" b="1" dirty="0"/>
              <a:t>Les déformations</a:t>
            </a:r>
            <a:r>
              <a:rPr lang="fr-FR" dirty="0"/>
              <a:t> les plus fréquentes sont le </a:t>
            </a:r>
            <a:r>
              <a:rPr lang="fr-FR" b="1" dirty="0" err="1"/>
              <a:t>flessum</a:t>
            </a:r>
            <a:r>
              <a:rPr lang="fr-FR" dirty="0"/>
              <a:t> de hanche et de genou, </a:t>
            </a:r>
            <a:r>
              <a:rPr lang="fr-FR" b="1" dirty="0"/>
              <a:t>l'équin </a:t>
            </a:r>
            <a:r>
              <a:rPr lang="fr-FR" dirty="0"/>
              <a:t>du pied, </a:t>
            </a:r>
            <a:r>
              <a:rPr lang="fr-FR" b="1" dirty="0"/>
              <a:t>la griffe</a:t>
            </a:r>
            <a:r>
              <a:rPr lang="fr-FR" dirty="0"/>
              <a:t> des orteils aux membres inférieurs, la réduction de la </a:t>
            </a:r>
            <a:r>
              <a:rPr lang="fr-FR" b="1" dirty="0"/>
              <a:t>rotation externe</a:t>
            </a:r>
            <a:r>
              <a:rPr lang="fr-FR" dirty="0"/>
              <a:t> et de </a:t>
            </a:r>
            <a:r>
              <a:rPr lang="fr-FR" b="1" dirty="0"/>
              <a:t>l'abduction</a:t>
            </a:r>
            <a:r>
              <a:rPr lang="fr-FR" dirty="0"/>
              <a:t> d'épaule, le </a:t>
            </a:r>
            <a:r>
              <a:rPr lang="fr-FR" b="1" dirty="0" err="1"/>
              <a:t>flessum</a:t>
            </a:r>
            <a:r>
              <a:rPr lang="fr-FR" dirty="0"/>
              <a:t> de coude, l'enraidissement des articulations </a:t>
            </a:r>
            <a:r>
              <a:rPr lang="fr-FR" dirty="0" err="1"/>
              <a:t>métacarpophalangiennes</a:t>
            </a:r>
            <a:r>
              <a:rPr lang="fr-FR" dirty="0"/>
              <a:t> aux membres supérieurs. </a:t>
            </a:r>
          </a:p>
          <a:p>
            <a:endParaRPr lang="fr-FR" dirty="0"/>
          </a:p>
        </p:txBody>
      </p:sp>
    </p:spTree>
    <p:extLst>
      <p:ext uri="{BB962C8B-B14F-4D97-AF65-F5344CB8AC3E}">
        <p14:creationId xmlns:p14="http://schemas.microsoft.com/office/powerpoint/2010/main" val="33408810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b="1" dirty="0"/>
              <a:t>1 Mécanisme</a:t>
            </a:r>
            <a:r>
              <a:rPr lang="fr-FR" dirty="0"/>
              <a:t> </a:t>
            </a:r>
          </a:p>
          <a:p>
            <a:pPr algn="just"/>
            <a:r>
              <a:rPr lang="fr-FR" dirty="0"/>
              <a:t>La perte de mobilité, parfois induite par la nécessité d'une immobilisation stricte et prolongée (par exemple post-chirurgicale), touche aussi les articulations concernées par :</a:t>
            </a:r>
          </a:p>
          <a:p>
            <a:pPr algn="just"/>
            <a:r>
              <a:rPr lang="fr-FR" dirty="0"/>
              <a:t>- un déséquilibre entre muscles agonistes et antagonistes, </a:t>
            </a:r>
          </a:p>
          <a:p>
            <a:pPr algn="just"/>
            <a:r>
              <a:rPr lang="fr-FR" dirty="0"/>
              <a:t>- ou par l'hypertonie d'un groupe musculaire, inhibant les muscles antagonistes, avec diminution d'amplitude dans les mouvements non sollicités.</a:t>
            </a:r>
          </a:p>
          <a:p>
            <a:pPr algn="just"/>
            <a:r>
              <a:rPr lang="fr-FR" dirty="0"/>
              <a:t>Il en est de même avec le maintien prolongé d'une position (couvertures sur le bout des pieds, coussin sous les genoux). </a:t>
            </a:r>
          </a:p>
          <a:p>
            <a:pPr algn="just"/>
            <a:endParaRPr lang="fr-FR" dirty="0"/>
          </a:p>
        </p:txBody>
      </p:sp>
    </p:spTree>
    <p:extLst>
      <p:ext uri="{BB962C8B-B14F-4D97-AF65-F5344CB8AC3E}">
        <p14:creationId xmlns:p14="http://schemas.microsoft.com/office/powerpoint/2010/main" val="15230436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365125"/>
            <a:ext cx="10515600" cy="6223934"/>
          </a:xfrm>
        </p:spPr>
        <p:txBody>
          <a:bodyPr>
            <a:normAutofit fontScale="92500" lnSpcReduction="20000"/>
          </a:bodyPr>
          <a:lstStyle/>
          <a:p>
            <a:r>
              <a:rPr lang="fr-FR" b="1" dirty="0"/>
              <a:t>2 Traitement préventif</a:t>
            </a:r>
            <a:r>
              <a:rPr lang="fr-FR" dirty="0"/>
              <a:t> </a:t>
            </a:r>
          </a:p>
          <a:p>
            <a:pPr algn="just"/>
            <a:r>
              <a:rPr lang="fr-FR" dirty="0"/>
              <a:t>La prévention vise à préserver les amplitudes articulaires, au mieux complètes, au minimum fonctionnelles. </a:t>
            </a:r>
          </a:p>
          <a:p>
            <a:pPr algn="just"/>
            <a:r>
              <a:rPr lang="fr-FR" dirty="0"/>
              <a:t>Elle passe par : </a:t>
            </a:r>
          </a:p>
          <a:p>
            <a:pPr marL="0" indent="0" algn="just">
              <a:buNone/>
            </a:pPr>
            <a:r>
              <a:rPr lang="fr-FR" dirty="0" smtClean="0"/>
              <a:t>	• </a:t>
            </a:r>
            <a:r>
              <a:rPr lang="fr-FR" dirty="0"/>
              <a:t>l'installation correcte au lit (en utilisant selon les besoins des blocs </a:t>
            </a:r>
            <a:r>
              <a:rPr lang="fr-FR" dirty="0" smtClean="0"/>
              <a:t>	de </a:t>
            </a:r>
            <a:r>
              <a:rPr lang="fr-FR" dirty="0"/>
              <a:t>mousse ou des coussins) ; </a:t>
            </a:r>
          </a:p>
          <a:p>
            <a:pPr marL="0" indent="0" algn="just">
              <a:buNone/>
            </a:pPr>
            <a:r>
              <a:rPr lang="fr-FR" dirty="0" smtClean="0"/>
              <a:t>	• </a:t>
            </a:r>
            <a:r>
              <a:rPr lang="fr-FR" dirty="0"/>
              <a:t>les postures alternées (par exemple membres inférieures en </a:t>
            </a:r>
            <a:r>
              <a:rPr lang="fr-FR" dirty="0" smtClean="0"/>
              <a:t>	extension </a:t>
            </a:r>
            <a:r>
              <a:rPr lang="fr-FR" dirty="0"/>
              <a:t>et en flexion de genoux et hanches) ; </a:t>
            </a:r>
          </a:p>
          <a:p>
            <a:pPr marL="0" indent="0" algn="just">
              <a:buNone/>
            </a:pPr>
            <a:r>
              <a:rPr lang="fr-FR" dirty="0" smtClean="0"/>
              <a:t>	• </a:t>
            </a:r>
            <a:r>
              <a:rPr lang="fr-FR" dirty="0"/>
              <a:t>les mobilisations des articulations, passives puis dès que possible </a:t>
            </a:r>
            <a:r>
              <a:rPr lang="fr-FR" dirty="0" smtClean="0"/>
              <a:t>	actives</a:t>
            </a:r>
            <a:r>
              <a:rPr lang="fr-FR" dirty="0"/>
              <a:t>, précédées de la prise d'antalgiques si ces manœuvres </a:t>
            </a:r>
            <a:r>
              <a:rPr lang="fr-FR" dirty="0" smtClean="0"/>
              <a:t>	provoquent </a:t>
            </a:r>
            <a:r>
              <a:rPr lang="fr-FR" dirty="0"/>
              <a:t>des douleurs. </a:t>
            </a:r>
          </a:p>
          <a:p>
            <a:pPr algn="just"/>
            <a:r>
              <a:rPr lang="fr-FR" b="1" dirty="0"/>
              <a:t>3 Traitement curatif</a:t>
            </a:r>
            <a:r>
              <a:rPr lang="fr-FR" dirty="0"/>
              <a:t> </a:t>
            </a:r>
          </a:p>
          <a:p>
            <a:pPr algn="just"/>
            <a:r>
              <a:rPr lang="fr-FR" dirty="0"/>
              <a:t>Il débute par les </a:t>
            </a:r>
            <a:r>
              <a:rPr lang="fr-FR" b="1" dirty="0"/>
              <a:t>mobilisations</a:t>
            </a:r>
            <a:r>
              <a:rPr lang="fr-FR" dirty="0"/>
              <a:t> passives, les </a:t>
            </a:r>
            <a:r>
              <a:rPr lang="fr-FR" b="1" dirty="0"/>
              <a:t>postures</a:t>
            </a:r>
            <a:r>
              <a:rPr lang="fr-FR" dirty="0"/>
              <a:t> (position extrême d'une ou plusieurs articulations, maintenue plusieurs dizaines de minutes puis augmentée progressivement) et parfois l'appareillage. </a:t>
            </a:r>
          </a:p>
          <a:p>
            <a:pPr algn="just"/>
            <a:r>
              <a:rPr lang="fr-FR" b="1" dirty="0"/>
              <a:t>En cas d'échec</a:t>
            </a:r>
            <a:r>
              <a:rPr lang="fr-FR" dirty="0"/>
              <a:t>, et selon la pathologie sous-jacente, des gestes chirurgicaux sont parfois proposés pour restaurer une fonction, ou assurer le confort du patient. </a:t>
            </a:r>
          </a:p>
          <a:p>
            <a:endParaRPr lang="fr-FR" dirty="0"/>
          </a:p>
        </p:txBody>
      </p:sp>
    </p:spTree>
    <p:extLst>
      <p:ext uri="{BB962C8B-B14F-4D97-AF65-F5344CB8AC3E}">
        <p14:creationId xmlns:p14="http://schemas.microsoft.com/office/powerpoint/2010/main" val="24165931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537882"/>
            <a:ext cx="10515600" cy="5930153"/>
          </a:xfrm>
        </p:spPr>
        <p:txBody>
          <a:bodyPr>
            <a:normAutofit fontScale="92500" lnSpcReduction="10000"/>
          </a:bodyPr>
          <a:lstStyle/>
          <a:p>
            <a:r>
              <a:rPr lang="fr-FR" b="1" dirty="0"/>
              <a:t>C Complications musculaires </a:t>
            </a:r>
            <a:endParaRPr lang="fr-FR" dirty="0"/>
          </a:p>
          <a:p>
            <a:r>
              <a:rPr lang="fr-FR" b="1" dirty="0"/>
              <a:t>1 Mécanismes</a:t>
            </a:r>
            <a:r>
              <a:rPr lang="fr-FR" dirty="0"/>
              <a:t> </a:t>
            </a:r>
          </a:p>
          <a:p>
            <a:pPr algn="just"/>
            <a:r>
              <a:rPr lang="fr-FR" dirty="0"/>
              <a:t>La suppression des contraintes gravitaires et la sous-utilisation des muscles ont des conséquences sur l'appareil musculaire, qui se combinent aux effets directs des éventuelles pathologies neurologiques centrales ou périphériques (paralysie, hyper- ou hypotonie). </a:t>
            </a:r>
          </a:p>
          <a:p>
            <a:pPr algn="just"/>
            <a:r>
              <a:rPr lang="fr-FR" dirty="0"/>
              <a:t>Les muscles subissent : </a:t>
            </a:r>
          </a:p>
          <a:p>
            <a:pPr marL="0" indent="0" algn="just">
              <a:buNone/>
            </a:pPr>
            <a:r>
              <a:rPr lang="fr-FR" dirty="0" smtClean="0"/>
              <a:t>	• </a:t>
            </a:r>
            <a:r>
              <a:rPr lang="fr-FR" dirty="0"/>
              <a:t>une amyotrophie rapide, souvent visible, et quantifiable (par </a:t>
            </a:r>
            <a:r>
              <a:rPr lang="fr-FR" dirty="0" smtClean="0"/>
              <a:t>	</a:t>
            </a:r>
            <a:r>
              <a:rPr lang="fr-FR" dirty="0" err="1" smtClean="0"/>
              <a:t>périmétrie</a:t>
            </a:r>
            <a:r>
              <a:rPr lang="fr-FR" dirty="0" smtClean="0"/>
              <a:t> </a:t>
            </a:r>
            <a:r>
              <a:rPr lang="fr-FR" dirty="0"/>
              <a:t>du membre) ; </a:t>
            </a:r>
          </a:p>
          <a:p>
            <a:pPr marL="0" indent="0" algn="just">
              <a:buNone/>
            </a:pPr>
            <a:r>
              <a:rPr lang="fr-FR" dirty="0" smtClean="0"/>
              <a:t>	• </a:t>
            </a:r>
            <a:r>
              <a:rPr lang="fr-FR" dirty="0"/>
              <a:t>une diminution de la force maximale (perte de 15 à 30 % de la force </a:t>
            </a:r>
            <a:r>
              <a:rPr lang="fr-FR" dirty="0" smtClean="0"/>
              <a:t>	du </a:t>
            </a:r>
            <a:r>
              <a:rPr lang="fr-FR" dirty="0"/>
              <a:t>muscle quadriceps dès le 8e jour d'immobilisation) ; </a:t>
            </a:r>
          </a:p>
          <a:p>
            <a:pPr marL="0" indent="0" algn="just">
              <a:buNone/>
            </a:pPr>
            <a:r>
              <a:rPr lang="fr-FR" dirty="0" smtClean="0"/>
              <a:t>	• </a:t>
            </a:r>
            <a:r>
              <a:rPr lang="fr-FR" dirty="0"/>
              <a:t>une réduction de l'endurance à l'effort ; </a:t>
            </a:r>
          </a:p>
          <a:p>
            <a:pPr marL="0" indent="0" algn="just">
              <a:buNone/>
            </a:pPr>
            <a:r>
              <a:rPr lang="fr-FR" dirty="0" smtClean="0"/>
              <a:t>	• </a:t>
            </a:r>
            <a:r>
              <a:rPr lang="fr-FR" dirty="0"/>
              <a:t>une modification de l'extensibilité, de l'élasticité, avec un risque </a:t>
            </a:r>
            <a:r>
              <a:rPr lang="fr-FR" dirty="0" smtClean="0"/>
              <a:t>	accru </a:t>
            </a:r>
            <a:r>
              <a:rPr lang="fr-FR" dirty="0"/>
              <a:t>de raccourcissement (rétraction) en présence d'une spasticité. </a:t>
            </a:r>
          </a:p>
          <a:p>
            <a:endParaRPr lang="fr-FR" dirty="0"/>
          </a:p>
        </p:txBody>
      </p:sp>
    </p:spTree>
    <p:extLst>
      <p:ext uri="{BB962C8B-B14F-4D97-AF65-F5344CB8AC3E}">
        <p14:creationId xmlns:p14="http://schemas.microsoft.com/office/powerpoint/2010/main" val="31048885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365125"/>
            <a:ext cx="10515600" cy="5811838"/>
          </a:xfrm>
        </p:spPr>
        <p:txBody>
          <a:bodyPr>
            <a:normAutofit fontScale="77500" lnSpcReduction="20000"/>
          </a:bodyPr>
          <a:lstStyle/>
          <a:p>
            <a:r>
              <a:rPr lang="fr-FR" b="1" dirty="0"/>
              <a:t>2 Traitement préventif</a:t>
            </a:r>
            <a:r>
              <a:rPr lang="fr-FR" dirty="0"/>
              <a:t> La prévention associe : </a:t>
            </a:r>
          </a:p>
          <a:p>
            <a:pPr marL="0" indent="0" algn="just">
              <a:buNone/>
            </a:pPr>
            <a:r>
              <a:rPr lang="fr-FR" dirty="0" smtClean="0"/>
              <a:t>	• </a:t>
            </a:r>
            <a:r>
              <a:rPr lang="fr-FR" dirty="0"/>
              <a:t>l'installation correcte du patient, la plus proche possible de la position de </a:t>
            </a:r>
            <a:r>
              <a:rPr lang="fr-FR" dirty="0" smtClean="0"/>
              <a:t>	fonction </a:t>
            </a:r>
            <a:r>
              <a:rPr lang="fr-FR" dirty="0"/>
              <a:t>; </a:t>
            </a:r>
          </a:p>
          <a:p>
            <a:pPr marL="0" indent="0" algn="just">
              <a:buNone/>
            </a:pPr>
            <a:r>
              <a:rPr lang="fr-FR" dirty="0" smtClean="0"/>
              <a:t>	• </a:t>
            </a:r>
            <a:r>
              <a:rPr lang="fr-FR" dirty="0"/>
              <a:t>les mobilisations articulaires et les étirements musculaires : ils contribuent </a:t>
            </a:r>
            <a:r>
              <a:rPr lang="fr-FR" dirty="0" smtClean="0"/>
              <a:t>à 	conserver </a:t>
            </a:r>
            <a:r>
              <a:rPr lang="fr-FR" dirty="0"/>
              <a:t>une longueur musculaire correcte, et sont d'autant plus </a:t>
            </a:r>
            <a:r>
              <a:rPr lang="fr-FR" dirty="0" smtClean="0"/>
              <a:t>	importants </a:t>
            </a:r>
            <a:r>
              <a:rPr lang="fr-FR" dirty="0"/>
              <a:t>qu'il existe un trouble du tonus musculaire ; </a:t>
            </a:r>
          </a:p>
          <a:p>
            <a:pPr marL="0" indent="0" algn="just">
              <a:buNone/>
            </a:pPr>
            <a:r>
              <a:rPr lang="fr-FR" dirty="0" smtClean="0"/>
              <a:t>	• </a:t>
            </a:r>
            <a:r>
              <a:rPr lang="fr-FR" dirty="0"/>
              <a:t>le travail actif, lorsqu'il est réalisable, permettant de limiter l'amyotrophie ; </a:t>
            </a:r>
          </a:p>
          <a:p>
            <a:pPr marL="0" indent="0" algn="just">
              <a:buNone/>
            </a:pPr>
            <a:r>
              <a:rPr lang="fr-FR" dirty="0" smtClean="0"/>
              <a:t>	• </a:t>
            </a:r>
            <a:r>
              <a:rPr lang="fr-FR" dirty="0"/>
              <a:t>le cas échéant, des séances d'</a:t>
            </a:r>
            <a:r>
              <a:rPr lang="fr-FR" dirty="0" err="1"/>
              <a:t>électromyostimulation</a:t>
            </a:r>
            <a:r>
              <a:rPr lang="fr-FR" dirty="0"/>
              <a:t> ; </a:t>
            </a:r>
          </a:p>
          <a:p>
            <a:pPr marL="0" indent="0" algn="just">
              <a:buNone/>
            </a:pPr>
            <a:r>
              <a:rPr lang="fr-FR" dirty="0" smtClean="0"/>
              <a:t>	• </a:t>
            </a:r>
            <a:r>
              <a:rPr lang="fr-FR" dirty="0"/>
              <a:t>la correction des carences alimentaires, notamment protéiques ; </a:t>
            </a:r>
          </a:p>
          <a:p>
            <a:pPr marL="0" indent="0" algn="just">
              <a:buNone/>
            </a:pPr>
            <a:r>
              <a:rPr lang="fr-FR" dirty="0" smtClean="0"/>
              <a:t>	• </a:t>
            </a:r>
            <a:r>
              <a:rPr lang="fr-FR" dirty="0"/>
              <a:t>le traitement d'une spasticité éventuelle. </a:t>
            </a:r>
          </a:p>
          <a:p>
            <a:pPr marL="0" indent="0" algn="just">
              <a:buNone/>
            </a:pPr>
            <a:r>
              <a:rPr lang="fr-FR" dirty="0" smtClean="0"/>
              <a:t>	Ces </a:t>
            </a:r>
            <a:r>
              <a:rPr lang="fr-FR" dirty="0"/>
              <a:t>mesures doivent être entreprises le plus tôt possible et se poursuivre tout au </a:t>
            </a:r>
            <a:r>
              <a:rPr lang="fr-FR" dirty="0" smtClean="0"/>
              <a:t>	long </a:t>
            </a:r>
            <a:r>
              <a:rPr lang="fr-FR" dirty="0"/>
              <a:t>de l'immobilisation. </a:t>
            </a:r>
          </a:p>
          <a:p>
            <a:pPr algn="just"/>
            <a:r>
              <a:rPr lang="fr-FR" b="1" dirty="0"/>
              <a:t>3 Traitement curatif</a:t>
            </a:r>
            <a:r>
              <a:rPr lang="fr-FR" dirty="0"/>
              <a:t> </a:t>
            </a:r>
          </a:p>
          <a:p>
            <a:pPr algn="just"/>
            <a:r>
              <a:rPr lang="fr-FR" dirty="0"/>
              <a:t>L'amyotrophie et la diminution de force (en l'absence de trouble neurologique) sont en partie régressives grâce au renforcement musculaire, souvent prolongé. </a:t>
            </a:r>
          </a:p>
          <a:p>
            <a:pPr algn="just"/>
            <a:r>
              <a:rPr lang="fr-FR" dirty="0"/>
              <a:t>Les rétractions peuvent persister, malgré les postures et l'appareillage, et justifier, lorsqu'elles sont fonctionnellement gênantes, une chirurgie d'allongement. </a:t>
            </a:r>
          </a:p>
          <a:p>
            <a:pPr algn="just"/>
            <a:endParaRPr lang="fr-FR" dirty="0"/>
          </a:p>
        </p:txBody>
      </p:sp>
    </p:spTree>
    <p:extLst>
      <p:ext uri="{BB962C8B-B14F-4D97-AF65-F5344CB8AC3E}">
        <p14:creationId xmlns:p14="http://schemas.microsoft.com/office/powerpoint/2010/main" val="3457009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618565"/>
            <a:ext cx="10515600" cy="6051176"/>
          </a:xfrm>
        </p:spPr>
        <p:txBody>
          <a:bodyPr>
            <a:normAutofit fontScale="70000" lnSpcReduction="20000"/>
          </a:bodyPr>
          <a:lstStyle/>
          <a:p>
            <a:r>
              <a:rPr lang="fr-FR" sz="4000" b="1" dirty="0">
                <a:solidFill>
                  <a:srgbClr val="FF0000"/>
                </a:solidFill>
              </a:rPr>
              <a:t>I Introduction </a:t>
            </a:r>
            <a:endParaRPr lang="fr-FR" sz="4000" dirty="0">
              <a:solidFill>
                <a:srgbClr val="FF0000"/>
              </a:solidFill>
            </a:endParaRPr>
          </a:p>
          <a:p>
            <a:r>
              <a:rPr lang="fr-FR" dirty="0"/>
              <a:t>le décubitus et l'</a:t>
            </a:r>
            <a:r>
              <a:rPr lang="fr-FR" dirty="0" err="1"/>
              <a:t>hypomobilité</a:t>
            </a:r>
            <a:r>
              <a:rPr lang="fr-FR" dirty="0"/>
              <a:t> sont la cause de complications chez le patient alité, en raison de : </a:t>
            </a:r>
          </a:p>
          <a:p>
            <a:r>
              <a:rPr lang="fr-FR" dirty="0"/>
              <a:t>• l'incapacité à changer de position ou à contracter volontairement ses muscles, lors :</a:t>
            </a:r>
          </a:p>
          <a:p>
            <a:pPr marL="457200" lvl="1" indent="0">
              <a:buNone/>
            </a:pPr>
            <a:r>
              <a:rPr lang="fr-FR" dirty="0" smtClean="0"/>
              <a:t>	- </a:t>
            </a:r>
            <a:r>
              <a:rPr lang="fr-FR" dirty="0"/>
              <a:t>d'un coma </a:t>
            </a:r>
          </a:p>
          <a:p>
            <a:pPr marL="457200" lvl="1" indent="0">
              <a:buNone/>
            </a:pPr>
            <a:r>
              <a:rPr lang="fr-FR" dirty="0" smtClean="0"/>
              <a:t>	- </a:t>
            </a:r>
            <a:r>
              <a:rPr lang="fr-FR" dirty="0"/>
              <a:t>ou d'une anesthésie prolongée  </a:t>
            </a:r>
          </a:p>
          <a:p>
            <a:pPr marL="0" indent="0">
              <a:buNone/>
            </a:pPr>
            <a:r>
              <a:rPr lang="fr-FR" dirty="0" smtClean="0"/>
              <a:t>	- </a:t>
            </a:r>
            <a:r>
              <a:rPr lang="fr-FR" dirty="0"/>
              <a:t>ou du fait d'une pathologie neurologique, …</a:t>
            </a:r>
          </a:p>
          <a:p>
            <a:r>
              <a:rPr lang="fr-FR" dirty="0"/>
              <a:t>• la réduction importante des efforts, induisant une désadaptation cardiorespiratoire </a:t>
            </a:r>
          </a:p>
          <a:p>
            <a:r>
              <a:rPr lang="fr-FR" dirty="0"/>
              <a:t>• la réduction de contraintes sur l'appareil locomoteur, à l'origine :</a:t>
            </a:r>
          </a:p>
          <a:p>
            <a:pPr marL="0" indent="0">
              <a:buNone/>
            </a:pPr>
            <a:r>
              <a:rPr lang="fr-FR" dirty="0" smtClean="0"/>
              <a:t>	- </a:t>
            </a:r>
            <a:r>
              <a:rPr lang="fr-FR" dirty="0"/>
              <a:t>d'une amyotrophie, </a:t>
            </a:r>
          </a:p>
          <a:p>
            <a:pPr marL="0" indent="0">
              <a:buNone/>
            </a:pPr>
            <a:r>
              <a:rPr lang="fr-FR" dirty="0" smtClean="0"/>
              <a:t>	- </a:t>
            </a:r>
            <a:r>
              <a:rPr lang="fr-FR" dirty="0"/>
              <a:t>de rétractions </a:t>
            </a:r>
            <a:r>
              <a:rPr lang="fr-FR" dirty="0" err="1"/>
              <a:t>musculoligamentaires</a:t>
            </a:r>
            <a:r>
              <a:rPr lang="fr-FR" dirty="0"/>
              <a:t>, </a:t>
            </a:r>
          </a:p>
          <a:p>
            <a:pPr marL="0" indent="0">
              <a:buNone/>
            </a:pPr>
            <a:r>
              <a:rPr lang="fr-FR" dirty="0" smtClean="0"/>
              <a:t>	- </a:t>
            </a:r>
            <a:r>
              <a:rPr lang="fr-FR" dirty="0"/>
              <a:t>d'une résorption osseuse (et d'une </a:t>
            </a:r>
            <a:r>
              <a:rPr lang="fr-FR" dirty="0" err="1"/>
              <a:t>hypercalciurie</a:t>
            </a:r>
            <a:r>
              <a:rPr lang="fr-FR" dirty="0"/>
              <a:t>) ; </a:t>
            </a:r>
          </a:p>
          <a:p>
            <a:r>
              <a:rPr lang="fr-FR" dirty="0"/>
              <a:t>• l'appauvrissement des afférences sensorielles ; </a:t>
            </a:r>
          </a:p>
          <a:p>
            <a:r>
              <a:rPr lang="fr-FR" dirty="0"/>
              <a:t>• la position inadéquate pour l'élimination urinaire et fécale, et pour l'alimentation </a:t>
            </a:r>
          </a:p>
          <a:p>
            <a:r>
              <a:rPr lang="fr-FR" dirty="0"/>
              <a:t>• la perturbation de la mécanique </a:t>
            </a:r>
            <a:r>
              <a:rPr lang="fr-FR" dirty="0" err="1"/>
              <a:t>ventilatoire</a:t>
            </a:r>
            <a:r>
              <a:rPr lang="fr-FR" dirty="0"/>
              <a:t>, </a:t>
            </a:r>
          </a:p>
          <a:p>
            <a:r>
              <a:rPr lang="fr-FR" dirty="0"/>
              <a:t>• la difficulté de communication et de prises d'informations, et la dépendance, avec un retentissement neuropsychologique, </a:t>
            </a:r>
          </a:p>
          <a:p>
            <a:r>
              <a:rPr lang="fr-FR" dirty="0"/>
              <a:t>On peut distinguer les complications du décubitus selon leur précocité et leur caractère local, régional ou général </a:t>
            </a:r>
          </a:p>
          <a:p>
            <a:endParaRPr lang="fr-FR" dirty="0"/>
          </a:p>
        </p:txBody>
      </p:sp>
    </p:spTree>
    <p:extLst>
      <p:ext uri="{BB962C8B-B14F-4D97-AF65-F5344CB8AC3E}">
        <p14:creationId xmlns:p14="http://schemas.microsoft.com/office/powerpoint/2010/main" val="4016821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618565"/>
            <a:ext cx="10515600" cy="5558398"/>
          </a:xfrm>
        </p:spPr>
        <p:txBody>
          <a:bodyPr>
            <a:normAutofit fontScale="92500" lnSpcReduction="20000"/>
          </a:bodyPr>
          <a:lstStyle/>
          <a:p>
            <a:r>
              <a:rPr lang="fr-FR" b="1" dirty="0"/>
              <a:t>VII Complications urinaires </a:t>
            </a:r>
            <a:endParaRPr lang="fr-FR" dirty="0"/>
          </a:p>
          <a:p>
            <a:r>
              <a:rPr lang="fr-FR" b="1" dirty="0"/>
              <a:t>A Mécanismes </a:t>
            </a:r>
            <a:endParaRPr lang="fr-FR" dirty="0"/>
          </a:p>
          <a:p>
            <a:r>
              <a:rPr lang="fr-FR" dirty="0"/>
              <a:t>En décubitus, le bas-fond vésical n'est plus déclive, ce qui nuit à la vidange complète de la vessie. </a:t>
            </a:r>
          </a:p>
          <a:p>
            <a:r>
              <a:rPr lang="fr-FR" dirty="0"/>
              <a:t>L'existence d'obstacles (tels qu'un adénome prostatique), de troubles neurologiques (lésion médullaire, accident vasculaire cérébral, </a:t>
            </a:r>
            <a:r>
              <a:rPr lang="fr-FR" dirty="0" err="1"/>
              <a:t>polyneuropathie</a:t>
            </a:r>
            <a:r>
              <a:rPr lang="fr-FR" dirty="0"/>
              <a:t>) ou l'effet de certains traitements aggravent le risque </a:t>
            </a:r>
            <a:r>
              <a:rPr lang="fr-FR" dirty="0" err="1"/>
              <a:t>rétentionnel</a:t>
            </a:r>
            <a:r>
              <a:rPr lang="fr-FR" dirty="0"/>
              <a:t>. </a:t>
            </a:r>
          </a:p>
          <a:p>
            <a:r>
              <a:rPr lang="fr-FR" dirty="0"/>
              <a:t>La présence d'un résidu après miction expose au risque d'infection urinaire et de lithiase ; ce dernier est aggravé par l'</a:t>
            </a:r>
            <a:r>
              <a:rPr lang="fr-FR" dirty="0" err="1"/>
              <a:t>hypercalciurie</a:t>
            </a:r>
            <a:r>
              <a:rPr lang="fr-FR" dirty="0"/>
              <a:t>, évoquée plus haut. </a:t>
            </a:r>
          </a:p>
          <a:p>
            <a:r>
              <a:rPr lang="fr-FR" dirty="0"/>
              <a:t>Le risque infectieux et de lithiase est aussi majoré par : </a:t>
            </a:r>
          </a:p>
          <a:p>
            <a:pPr marL="0" indent="0">
              <a:buNone/>
            </a:pPr>
            <a:r>
              <a:rPr lang="fr-FR" dirty="0" smtClean="0"/>
              <a:t>	• </a:t>
            </a:r>
            <a:r>
              <a:rPr lang="fr-FR" dirty="0"/>
              <a:t>une réduction de la diurèse ; </a:t>
            </a:r>
          </a:p>
          <a:p>
            <a:pPr marL="0" indent="0">
              <a:buNone/>
            </a:pPr>
            <a:r>
              <a:rPr lang="fr-FR" dirty="0" smtClean="0"/>
              <a:t>	• </a:t>
            </a:r>
            <a:r>
              <a:rPr lang="fr-FR" dirty="0"/>
              <a:t>la présence d'une sonde à demeure.</a:t>
            </a:r>
          </a:p>
          <a:p>
            <a:pPr marL="0" indent="0">
              <a:buNone/>
            </a:pPr>
            <a:r>
              <a:rPr lang="fr-FR" dirty="0" smtClean="0"/>
              <a:t>	Il </a:t>
            </a:r>
            <a:r>
              <a:rPr lang="fr-FR" dirty="0"/>
              <a:t>convient donc de rechercher l'existence de résidus post-mictionnels, </a:t>
            </a:r>
            <a:r>
              <a:rPr lang="fr-FR" dirty="0" smtClean="0"/>
              <a:t>	même </a:t>
            </a:r>
            <a:r>
              <a:rPr lang="fr-FR" dirty="0"/>
              <a:t>si le patient urine spontanément. </a:t>
            </a:r>
          </a:p>
          <a:p>
            <a:endParaRPr lang="fr-FR" dirty="0"/>
          </a:p>
        </p:txBody>
      </p:sp>
    </p:spTree>
    <p:extLst>
      <p:ext uri="{BB962C8B-B14F-4D97-AF65-F5344CB8AC3E}">
        <p14:creationId xmlns:p14="http://schemas.microsoft.com/office/powerpoint/2010/main" val="32698628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1089212"/>
            <a:ext cx="10515600" cy="5087751"/>
          </a:xfrm>
        </p:spPr>
        <p:txBody>
          <a:bodyPr>
            <a:normAutofit fontScale="92500"/>
          </a:bodyPr>
          <a:lstStyle/>
          <a:p>
            <a:r>
              <a:rPr lang="fr-FR" b="1" dirty="0"/>
              <a:t>B Prévention et traitement </a:t>
            </a:r>
            <a:endParaRPr lang="fr-FR" dirty="0"/>
          </a:p>
          <a:p>
            <a:pPr algn="just"/>
            <a:r>
              <a:rPr lang="fr-FR" dirty="0"/>
              <a:t>Au moindre doute, et surtout si le besoin est mal perçu ou non exprimé par le patient, la réalisation d'une </a:t>
            </a:r>
            <a:r>
              <a:rPr lang="fr-FR" b="1" dirty="0"/>
              <a:t>échographie ou d'un </a:t>
            </a:r>
            <a:r>
              <a:rPr lang="fr-FR" b="1" dirty="0" err="1"/>
              <a:t>uroscanner</a:t>
            </a:r>
            <a:r>
              <a:rPr lang="fr-FR" dirty="0"/>
              <a:t> est indiquée pour vérifier la réalité et l'importance du </a:t>
            </a:r>
            <a:r>
              <a:rPr lang="fr-FR" b="1" dirty="0"/>
              <a:t>résidu</a:t>
            </a:r>
            <a:r>
              <a:rPr lang="fr-FR" dirty="0"/>
              <a:t>, et pour mettre en œuvre un </a:t>
            </a:r>
            <a:r>
              <a:rPr lang="fr-FR" b="1" dirty="0"/>
              <a:t>traitement </a:t>
            </a:r>
            <a:r>
              <a:rPr lang="fr-FR" dirty="0"/>
              <a:t>(sondages intermittents, sondage post-mictionnel en cas de résidu significatif, traitement médical). </a:t>
            </a:r>
          </a:p>
          <a:p>
            <a:pPr algn="just"/>
            <a:r>
              <a:rPr lang="fr-FR" dirty="0"/>
              <a:t>En outre, </a:t>
            </a:r>
            <a:r>
              <a:rPr lang="fr-FR" b="1" dirty="0"/>
              <a:t>la prévention des infections et des lithiases</a:t>
            </a:r>
            <a:r>
              <a:rPr lang="fr-FR" dirty="0"/>
              <a:t> justifie d'assurer une diurèse abondante, au moins égale à 1,5 l/24 h. </a:t>
            </a:r>
          </a:p>
          <a:p>
            <a:pPr algn="just"/>
            <a:r>
              <a:rPr lang="fr-FR" dirty="0"/>
              <a:t>Le maintien d'un </a:t>
            </a:r>
            <a:r>
              <a:rPr lang="fr-FR" b="1" dirty="0"/>
              <a:t>drainage continu</a:t>
            </a:r>
            <a:r>
              <a:rPr lang="fr-FR" dirty="0"/>
              <a:t> (sonde à demeure, cathétérisme </a:t>
            </a:r>
            <a:r>
              <a:rPr lang="fr-FR" dirty="0" err="1"/>
              <a:t>sus-pubien</a:t>
            </a:r>
            <a:r>
              <a:rPr lang="fr-FR" dirty="0"/>
              <a:t>) </a:t>
            </a:r>
            <a:r>
              <a:rPr lang="fr-FR" b="1" dirty="0"/>
              <a:t>est à éviter</a:t>
            </a:r>
            <a:r>
              <a:rPr lang="fr-FR" dirty="0"/>
              <a:t> et ne doit être proposé </a:t>
            </a:r>
            <a:r>
              <a:rPr lang="fr-FR" b="1" dirty="0"/>
              <a:t>que dans les cas de contre-indication </a:t>
            </a:r>
            <a:r>
              <a:rPr lang="fr-FR" dirty="0"/>
              <a:t>ou </a:t>
            </a:r>
            <a:r>
              <a:rPr lang="fr-FR" b="1" dirty="0"/>
              <a:t>d'impossibilité à</a:t>
            </a:r>
            <a:r>
              <a:rPr lang="fr-FR" dirty="0"/>
              <a:t> réaliser des sondages intermittents, ou dans le cas </a:t>
            </a:r>
            <a:r>
              <a:rPr lang="fr-FR" b="1" dirty="0"/>
              <a:t>d'escarres</a:t>
            </a:r>
            <a:r>
              <a:rPr lang="fr-FR" dirty="0"/>
              <a:t> imposant une continence parfaite.</a:t>
            </a:r>
          </a:p>
          <a:p>
            <a:endParaRPr lang="fr-FR" dirty="0"/>
          </a:p>
        </p:txBody>
      </p:sp>
    </p:spTree>
    <p:extLst>
      <p:ext uri="{BB962C8B-B14F-4D97-AF65-F5344CB8AC3E}">
        <p14:creationId xmlns:p14="http://schemas.microsoft.com/office/powerpoint/2010/main" val="16117388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365125"/>
            <a:ext cx="10515600" cy="5811838"/>
          </a:xfrm>
        </p:spPr>
        <p:txBody>
          <a:bodyPr>
            <a:normAutofit fontScale="77500" lnSpcReduction="20000"/>
          </a:bodyPr>
          <a:lstStyle/>
          <a:p>
            <a:r>
              <a:rPr lang="fr-FR" sz="3100" b="1" dirty="0">
                <a:solidFill>
                  <a:srgbClr val="FF0000"/>
                </a:solidFill>
              </a:rPr>
              <a:t>VIII Complications neurologiques et psychiques </a:t>
            </a:r>
            <a:endParaRPr lang="fr-FR" sz="3100" dirty="0">
              <a:solidFill>
                <a:srgbClr val="FF0000"/>
              </a:solidFill>
            </a:endParaRPr>
          </a:p>
          <a:p>
            <a:pPr algn="just"/>
            <a:r>
              <a:rPr lang="fr-FR" b="1" dirty="0"/>
              <a:t>A Compression de nerfs périphériques </a:t>
            </a:r>
            <a:endParaRPr lang="fr-FR" dirty="0"/>
          </a:p>
          <a:p>
            <a:pPr algn="just"/>
            <a:r>
              <a:rPr lang="fr-FR" dirty="0"/>
              <a:t>Plus souvent observées au cours du coma, ou lors d'une anesthésie longue, avec maintien prolongé dans une même position, les compressions des nerfs périphériques se traduisent cliniquement par un déficit </a:t>
            </a:r>
            <a:r>
              <a:rPr lang="fr-FR" dirty="0" err="1"/>
              <a:t>sensitivo-moteur</a:t>
            </a:r>
            <a:r>
              <a:rPr lang="fr-FR" dirty="0"/>
              <a:t> de topographie tronculaire. </a:t>
            </a:r>
          </a:p>
          <a:p>
            <a:pPr algn="just"/>
            <a:r>
              <a:rPr lang="fr-FR" dirty="0"/>
              <a:t>Les atteintes les plus retrouvées touchent : </a:t>
            </a:r>
          </a:p>
          <a:p>
            <a:pPr marL="0" indent="0" algn="just">
              <a:buNone/>
            </a:pPr>
            <a:r>
              <a:rPr lang="fr-FR" dirty="0" smtClean="0"/>
              <a:t>	• </a:t>
            </a:r>
            <a:r>
              <a:rPr lang="fr-FR" dirty="0"/>
              <a:t>le nerf ulnaire dans la gouttière </a:t>
            </a:r>
            <a:r>
              <a:rPr lang="fr-FR" dirty="0" err="1"/>
              <a:t>épitrochléo</a:t>
            </a:r>
            <a:r>
              <a:rPr lang="fr-FR" dirty="0"/>
              <a:t>-olécranienne ; </a:t>
            </a:r>
          </a:p>
          <a:p>
            <a:pPr marL="0" indent="0" algn="just">
              <a:buNone/>
            </a:pPr>
            <a:r>
              <a:rPr lang="fr-FR" dirty="0" smtClean="0"/>
              <a:t>	• </a:t>
            </a:r>
            <a:r>
              <a:rPr lang="fr-FR" dirty="0"/>
              <a:t>le nerf radial dans sa gouttière à la face postérieure de l'humérus 	</a:t>
            </a:r>
          </a:p>
          <a:p>
            <a:pPr marL="0" indent="0" algn="just">
              <a:buNone/>
            </a:pPr>
            <a:r>
              <a:rPr lang="fr-FR" dirty="0" smtClean="0"/>
              <a:t>	• </a:t>
            </a:r>
            <a:r>
              <a:rPr lang="fr-FR" dirty="0"/>
              <a:t>le nerf sciatique, en arrière de l'extrémité supérieure du fémur ; </a:t>
            </a:r>
          </a:p>
          <a:p>
            <a:pPr marL="0" indent="0" algn="just">
              <a:buNone/>
            </a:pPr>
            <a:r>
              <a:rPr lang="fr-FR" dirty="0" smtClean="0"/>
              <a:t>	• </a:t>
            </a:r>
            <a:r>
              <a:rPr lang="fr-FR" dirty="0"/>
              <a:t>le nerf </a:t>
            </a:r>
            <a:r>
              <a:rPr lang="fr-FR" dirty="0" err="1"/>
              <a:t>fibulaire</a:t>
            </a:r>
            <a:r>
              <a:rPr lang="fr-FR" dirty="0"/>
              <a:t> commun, au col de la </a:t>
            </a:r>
            <a:r>
              <a:rPr lang="fr-FR" dirty="0" err="1"/>
              <a:t>fibula</a:t>
            </a:r>
            <a:r>
              <a:rPr lang="fr-FR" dirty="0"/>
              <a:t>. </a:t>
            </a:r>
          </a:p>
          <a:p>
            <a:pPr algn="just"/>
            <a:r>
              <a:rPr lang="fr-FR" dirty="0"/>
              <a:t>L'examen clinique précise le caractère complet ou non du déficit ; </a:t>
            </a:r>
          </a:p>
          <a:p>
            <a:pPr algn="just"/>
            <a:r>
              <a:rPr lang="fr-FR" dirty="0"/>
              <a:t>les examens </a:t>
            </a:r>
            <a:r>
              <a:rPr lang="fr-FR" dirty="0" err="1"/>
              <a:t>électrophysiologiques</a:t>
            </a:r>
            <a:r>
              <a:rPr lang="fr-FR" dirty="0"/>
              <a:t> (électromyogramme ou EMG) indiqués dans un but.</a:t>
            </a:r>
          </a:p>
          <a:p>
            <a:pPr algn="just"/>
            <a:r>
              <a:rPr lang="fr-FR" b="1" dirty="0"/>
              <a:t>La prévention</a:t>
            </a:r>
            <a:r>
              <a:rPr lang="fr-FR" dirty="0"/>
              <a:t> des compressions nerveuses passe par l'installation correcte du patient, et par les changements réguliers de position permettant de modifier les points d'appui sur le support. </a:t>
            </a:r>
          </a:p>
          <a:p>
            <a:pPr algn="just"/>
            <a:r>
              <a:rPr lang="fr-FR" dirty="0"/>
              <a:t>Des orthèses de positionnement sont parfois utiles. </a:t>
            </a:r>
          </a:p>
          <a:p>
            <a:endParaRPr lang="fr-FR" dirty="0"/>
          </a:p>
        </p:txBody>
      </p:sp>
    </p:spTree>
    <p:extLst>
      <p:ext uri="{BB962C8B-B14F-4D97-AF65-F5344CB8AC3E}">
        <p14:creationId xmlns:p14="http://schemas.microsoft.com/office/powerpoint/2010/main" val="19485965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a:t>B Douleurs </a:t>
            </a:r>
            <a:endParaRPr lang="fr-FR" dirty="0"/>
          </a:p>
          <a:p>
            <a:pPr algn="just"/>
            <a:r>
              <a:rPr lang="fr-FR" dirty="0"/>
              <a:t>Elles sont présentes dans de nombreuses complications du décubitus (escarres, complications locomotrices, douleurs neurologiques) </a:t>
            </a:r>
          </a:p>
          <a:p>
            <a:pPr algn="just"/>
            <a:r>
              <a:rPr lang="fr-FR" dirty="0"/>
              <a:t>et peuvent également être liées aux soins médicaux ou rééducatifs. </a:t>
            </a:r>
          </a:p>
          <a:p>
            <a:pPr algn="just"/>
            <a:r>
              <a:rPr lang="fr-FR" dirty="0"/>
              <a:t>Elles doivent être régulièrement évaluées. </a:t>
            </a:r>
          </a:p>
          <a:p>
            <a:pPr algn="just"/>
            <a:r>
              <a:rPr lang="fr-FR" dirty="0"/>
              <a:t>Elles justifient un traitement spécifique, adapté à l'intensité de la douleur, et modifié en fonction de l'efficacité et des effets adverses. </a:t>
            </a:r>
          </a:p>
          <a:p>
            <a:endParaRPr lang="fr-FR" dirty="0"/>
          </a:p>
        </p:txBody>
      </p:sp>
    </p:spTree>
    <p:extLst>
      <p:ext uri="{BB962C8B-B14F-4D97-AF65-F5344CB8AC3E}">
        <p14:creationId xmlns:p14="http://schemas.microsoft.com/office/powerpoint/2010/main" val="3224699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551329" y="365126"/>
            <a:ext cx="11161059" cy="5811838"/>
          </a:xfrm>
        </p:spPr>
        <p:txBody>
          <a:bodyPr>
            <a:noAutofit/>
          </a:bodyPr>
          <a:lstStyle/>
          <a:p>
            <a:r>
              <a:rPr lang="fr-FR" sz="2400" b="1" dirty="0"/>
              <a:t>C Psychiques</a:t>
            </a:r>
            <a:r>
              <a:rPr lang="fr-FR" sz="2400" dirty="0"/>
              <a:t> </a:t>
            </a:r>
          </a:p>
          <a:p>
            <a:pPr algn="just"/>
            <a:r>
              <a:rPr lang="fr-FR" sz="2000" b="1" dirty="0"/>
              <a:t>Les conséquences psychiques</a:t>
            </a:r>
            <a:r>
              <a:rPr lang="fr-FR" sz="2000" dirty="0"/>
              <a:t> sont influencées par :</a:t>
            </a:r>
          </a:p>
          <a:p>
            <a:pPr marL="0" indent="0" algn="just">
              <a:buNone/>
            </a:pPr>
            <a:r>
              <a:rPr lang="fr-FR" sz="2000" dirty="0" smtClean="0"/>
              <a:t>	- </a:t>
            </a:r>
            <a:r>
              <a:rPr lang="fr-FR" sz="2000" dirty="0"/>
              <a:t>l'âge du patient, </a:t>
            </a:r>
          </a:p>
          <a:p>
            <a:pPr marL="0" indent="0" algn="just">
              <a:buNone/>
            </a:pPr>
            <a:r>
              <a:rPr lang="fr-FR" sz="2000" dirty="0" smtClean="0"/>
              <a:t>	- </a:t>
            </a:r>
            <a:r>
              <a:rPr lang="fr-FR" sz="2000" dirty="0"/>
              <a:t>la pathologie à l'origine du décubitus ou de l'immobilisation, </a:t>
            </a:r>
          </a:p>
          <a:p>
            <a:pPr marL="0" indent="0" algn="just">
              <a:buNone/>
            </a:pPr>
            <a:r>
              <a:rPr lang="fr-FR" sz="2000" dirty="0" smtClean="0"/>
              <a:t>	- les conditions </a:t>
            </a:r>
            <a:r>
              <a:rPr lang="fr-FR" sz="2000" dirty="0"/>
              <a:t>de </a:t>
            </a:r>
            <a:r>
              <a:rPr lang="fr-FR" sz="2000" dirty="0" smtClean="0"/>
              <a:t>survenue, caractère </a:t>
            </a:r>
            <a:r>
              <a:rPr lang="fr-FR" sz="2000" dirty="0"/>
              <a:t>définitif ou non des déficiences </a:t>
            </a:r>
            <a:r>
              <a:rPr lang="fr-FR" sz="2000" dirty="0" smtClean="0"/>
              <a:t>et </a:t>
            </a:r>
            <a:r>
              <a:rPr lang="fr-FR" sz="2000" dirty="0"/>
              <a:t>limitations d'activité, </a:t>
            </a:r>
          </a:p>
          <a:p>
            <a:pPr marL="0" indent="0" algn="just">
              <a:buNone/>
            </a:pPr>
            <a:r>
              <a:rPr lang="fr-FR" sz="2000" dirty="0" smtClean="0"/>
              <a:t>	- </a:t>
            </a:r>
            <a:r>
              <a:rPr lang="fr-FR" sz="2000" dirty="0"/>
              <a:t>le type d'immobilisation, </a:t>
            </a:r>
          </a:p>
          <a:p>
            <a:pPr marL="0" indent="0" algn="just">
              <a:buNone/>
            </a:pPr>
            <a:r>
              <a:rPr lang="fr-FR" sz="2000" dirty="0" smtClean="0"/>
              <a:t>	- </a:t>
            </a:r>
            <a:r>
              <a:rPr lang="fr-FR" sz="2000" dirty="0"/>
              <a:t>et dépendent aussi de la personnalité du patient et de la qualité de son environnement. </a:t>
            </a:r>
          </a:p>
          <a:p>
            <a:pPr algn="just"/>
            <a:r>
              <a:rPr lang="fr-FR" sz="2000" b="1" dirty="0"/>
              <a:t>Les réactions d'angoisse</a:t>
            </a:r>
            <a:r>
              <a:rPr lang="fr-FR" sz="2000" dirty="0"/>
              <a:t> sont fréquentes, et peuvent se manifester par :</a:t>
            </a:r>
          </a:p>
          <a:p>
            <a:pPr marL="0" indent="0" algn="just">
              <a:buNone/>
            </a:pPr>
            <a:r>
              <a:rPr lang="fr-FR" sz="2000" dirty="0" smtClean="0"/>
              <a:t>	- </a:t>
            </a:r>
            <a:r>
              <a:rPr lang="fr-FR" sz="2000" dirty="0"/>
              <a:t>des insomnies, </a:t>
            </a:r>
            <a:r>
              <a:rPr lang="fr-FR" sz="2000" dirty="0" smtClean="0"/>
              <a:t>des </a:t>
            </a:r>
            <a:r>
              <a:rPr lang="fr-FR" sz="2000" dirty="0"/>
              <a:t>plaintes </a:t>
            </a:r>
            <a:r>
              <a:rPr lang="fr-FR" sz="2000" dirty="0" smtClean="0"/>
              <a:t>somatiques et parfois </a:t>
            </a:r>
            <a:r>
              <a:rPr lang="fr-FR" sz="2000" dirty="0"/>
              <a:t>des épisodes d'agitation.</a:t>
            </a:r>
          </a:p>
          <a:p>
            <a:pPr algn="just"/>
            <a:r>
              <a:rPr lang="fr-FR" sz="2000" dirty="0"/>
              <a:t>Elles sont parfois </a:t>
            </a:r>
            <a:r>
              <a:rPr lang="fr-FR" sz="2000" b="1" dirty="0"/>
              <a:t>associées à des réactions dépressives</a:t>
            </a:r>
            <a:r>
              <a:rPr lang="fr-FR" sz="2000" dirty="0"/>
              <a:t>. </a:t>
            </a:r>
          </a:p>
          <a:p>
            <a:pPr algn="just"/>
            <a:r>
              <a:rPr lang="fr-FR" sz="2000" dirty="0"/>
              <a:t>La nécessité d'aides humaines peuvent induire une </a:t>
            </a:r>
            <a:r>
              <a:rPr lang="fr-FR" sz="2000" b="1" dirty="0"/>
              <a:t>régression psychologique</a:t>
            </a:r>
            <a:r>
              <a:rPr lang="fr-FR" sz="2000" dirty="0"/>
              <a:t>. </a:t>
            </a:r>
          </a:p>
          <a:p>
            <a:pPr algn="just"/>
            <a:r>
              <a:rPr lang="fr-FR" sz="2000" dirty="0"/>
              <a:t>Outre </a:t>
            </a:r>
            <a:r>
              <a:rPr lang="fr-FR" sz="2000" b="1" dirty="0"/>
              <a:t>la prise en charge psychologique</a:t>
            </a:r>
            <a:r>
              <a:rPr lang="fr-FR" sz="2000" dirty="0"/>
              <a:t>, on peut avoir recours à des </a:t>
            </a:r>
            <a:r>
              <a:rPr lang="fr-FR" sz="2000" b="1" dirty="0"/>
              <a:t>psychotropes</a:t>
            </a:r>
            <a:r>
              <a:rPr lang="fr-FR" sz="2000" dirty="0"/>
              <a:t> (anxiolytiques, neuroleptiques, thymoanaleptiques), </a:t>
            </a:r>
          </a:p>
          <a:p>
            <a:pPr algn="just"/>
            <a:r>
              <a:rPr lang="fr-FR" sz="2000" dirty="0"/>
              <a:t>chez le sujet âgé, le risque </a:t>
            </a:r>
            <a:r>
              <a:rPr lang="fr-FR" sz="2000" b="1" dirty="0"/>
              <a:t>de confusion</a:t>
            </a:r>
            <a:r>
              <a:rPr lang="fr-FR" sz="2000" dirty="0"/>
              <a:t> ou d'aggravation d'un </a:t>
            </a:r>
            <a:r>
              <a:rPr lang="fr-FR" sz="2000" b="1" dirty="0"/>
              <a:t>syndrome démentiel</a:t>
            </a:r>
            <a:r>
              <a:rPr lang="fr-FR" sz="2000" dirty="0"/>
              <a:t> sous-jacent est augmenté. </a:t>
            </a:r>
          </a:p>
        </p:txBody>
      </p:sp>
    </p:spTree>
    <p:extLst>
      <p:ext uri="{BB962C8B-B14F-4D97-AF65-F5344CB8AC3E}">
        <p14:creationId xmlns:p14="http://schemas.microsoft.com/office/powerpoint/2010/main" val="28317749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365125"/>
            <a:ext cx="10515600" cy="5811838"/>
          </a:xfrm>
        </p:spPr>
        <p:txBody>
          <a:bodyPr>
            <a:normAutofit fontScale="85000" lnSpcReduction="20000"/>
          </a:bodyPr>
          <a:lstStyle/>
          <a:p>
            <a:r>
              <a:rPr lang="fr-FR" b="1" dirty="0">
                <a:solidFill>
                  <a:srgbClr val="FF0000"/>
                </a:solidFill>
              </a:rPr>
              <a:t>IX Complications digestives </a:t>
            </a:r>
            <a:endParaRPr lang="fr-FR" dirty="0">
              <a:solidFill>
                <a:srgbClr val="FF0000"/>
              </a:solidFill>
            </a:endParaRPr>
          </a:p>
          <a:p>
            <a:pPr marL="0" indent="0" algn="just">
              <a:buNone/>
            </a:pPr>
            <a:r>
              <a:rPr lang="fr-FR" b="1" dirty="0"/>
              <a:t>A Reflux gastro-œsophagien</a:t>
            </a:r>
            <a:r>
              <a:rPr lang="fr-FR" dirty="0"/>
              <a:t> </a:t>
            </a:r>
          </a:p>
          <a:p>
            <a:pPr algn="just"/>
            <a:r>
              <a:rPr lang="fr-FR" dirty="0"/>
              <a:t>Favorisé par le décubitus (mais non par l'immobilité), </a:t>
            </a:r>
          </a:p>
          <a:p>
            <a:pPr algn="just"/>
            <a:r>
              <a:rPr lang="fr-FR" dirty="0"/>
              <a:t>Le reflux gastro-œsophagien expose à des </a:t>
            </a:r>
            <a:r>
              <a:rPr lang="fr-FR" b="1" dirty="0"/>
              <a:t>complications respiratoires</a:t>
            </a:r>
            <a:r>
              <a:rPr lang="fr-FR" dirty="0"/>
              <a:t>. </a:t>
            </a:r>
          </a:p>
          <a:p>
            <a:pPr algn="just"/>
            <a:r>
              <a:rPr lang="fr-FR" b="1" dirty="0"/>
              <a:t>Sa fréquence</a:t>
            </a:r>
            <a:r>
              <a:rPr lang="fr-FR" dirty="0"/>
              <a:t> augmente avec la durée du décubitus. </a:t>
            </a:r>
          </a:p>
          <a:p>
            <a:pPr algn="just"/>
            <a:r>
              <a:rPr lang="fr-FR" b="1" dirty="0"/>
              <a:t>Sa prévention</a:t>
            </a:r>
            <a:r>
              <a:rPr lang="fr-FR" dirty="0"/>
              <a:t> passe par la position assise ou demi-assise pendant une heure après les repas. </a:t>
            </a:r>
          </a:p>
          <a:p>
            <a:pPr algn="just"/>
            <a:r>
              <a:rPr lang="fr-FR" dirty="0"/>
              <a:t>Lorsque le reflux est </a:t>
            </a:r>
            <a:r>
              <a:rPr lang="fr-FR" b="1" dirty="0"/>
              <a:t>symptomatique</a:t>
            </a:r>
            <a:r>
              <a:rPr lang="fr-FR" dirty="0"/>
              <a:t>, il justifie la prescription d'accélérateurs de la vidange gastrique ou d'un surnageant protecteur. </a:t>
            </a:r>
          </a:p>
          <a:p>
            <a:pPr algn="just"/>
            <a:endParaRPr lang="fr-FR" b="1" dirty="0" smtClean="0"/>
          </a:p>
          <a:p>
            <a:pPr marL="0" indent="0" algn="just">
              <a:buNone/>
            </a:pPr>
            <a:r>
              <a:rPr lang="fr-FR" b="1" dirty="0" smtClean="0"/>
              <a:t>B </a:t>
            </a:r>
            <a:r>
              <a:rPr lang="fr-FR" b="1" dirty="0"/>
              <a:t>Fausses routes</a:t>
            </a:r>
            <a:r>
              <a:rPr lang="fr-FR" dirty="0"/>
              <a:t> </a:t>
            </a:r>
          </a:p>
          <a:p>
            <a:pPr algn="just"/>
            <a:r>
              <a:rPr lang="fr-FR" dirty="0"/>
              <a:t>Liées à une anomalie ou un retard du </a:t>
            </a:r>
            <a:r>
              <a:rPr lang="fr-FR" b="1" dirty="0"/>
              <a:t>réflexe de déglutition</a:t>
            </a:r>
            <a:r>
              <a:rPr lang="fr-FR" dirty="0"/>
              <a:t>, </a:t>
            </a:r>
          </a:p>
          <a:p>
            <a:pPr algn="just"/>
            <a:r>
              <a:rPr lang="fr-FR" dirty="0"/>
              <a:t>les fausses routes sont plus </a:t>
            </a:r>
            <a:r>
              <a:rPr lang="fr-FR" b="1" dirty="0"/>
              <a:t>fréquentes</a:t>
            </a:r>
            <a:r>
              <a:rPr lang="fr-FR" dirty="0"/>
              <a:t> chez la personne âgée et les patients </a:t>
            </a:r>
            <a:r>
              <a:rPr lang="fr-FR" dirty="0" err="1"/>
              <a:t>cérébro</a:t>
            </a:r>
            <a:r>
              <a:rPr lang="fr-FR" dirty="0"/>
              <a:t>-lésés. </a:t>
            </a:r>
          </a:p>
          <a:p>
            <a:pPr algn="just"/>
            <a:r>
              <a:rPr lang="fr-FR" dirty="0"/>
              <a:t>Elles exposent le patient à des complications respiratoires (encombrement bronchique, infections, atélectasies). </a:t>
            </a:r>
          </a:p>
          <a:p>
            <a:endParaRPr lang="fr-FR" dirty="0"/>
          </a:p>
        </p:txBody>
      </p:sp>
    </p:spTree>
    <p:extLst>
      <p:ext uri="{BB962C8B-B14F-4D97-AF65-F5344CB8AC3E}">
        <p14:creationId xmlns:p14="http://schemas.microsoft.com/office/powerpoint/2010/main" val="33133216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1223682"/>
            <a:ext cx="10515600" cy="4953281"/>
          </a:xfrm>
        </p:spPr>
        <p:txBody>
          <a:bodyPr>
            <a:normAutofit fontScale="92500" lnSpcReduction="20000"/>
          </a:bodyPr>
          <a:lstStyle/>
          <a:p>
            <a:pPr marL="0" indent="0" algn="just">
              <a:buNone/>
            </a:pPr>
            <a:r>
              <a:rPr lang="fr-FR" b="1" dirty="0" smtClean="0"/>
              <a:t>B </a:t>
            </a:r>
            <a:r>
              <a:rPr lang="fr-FR" b="1" dirty="0"/>
              <a:t>Fausses routes</a:t>
            </a:r>
            <a:r>
              <a:rPr lang="fr-FR" dirty="0"/>
              <a:t> </a:t>
            </a:r>
            <a:endParaRPr lang="fr-FR" dirty="0" smtClean="0"/>
          </a:p>
          <a:p>
            <a:pPr algn="just"/>
            <a:r>
              <a:rPr lang="fr-FR" b="1" dirty="0"/>
              <a:t>1 Clinique</a:t>
            </a:r>
            <a:r>
              <a:rPr lang="fr-FR" dirty="0"/>
              <a:t> </a:t>
            </a:r>
          </a:p>
          <a:p>
            <a:pPr marL="0" indent="0" algn="just">
              <a:buNone/>
            </a:pPr>
            <a:r>
              <a:rPr lang="fr-FR" dirty="0" smtClean="0"/>
              <a:t>	- </a:t>
            </a:r>
            <a:r>
              <a:rPr lang="fr-FR" dirty="0"/>
              <a:t>toux lors de la prise de repas ou de boisson, </a:t>
            </a:r>
          </a:p>
          <a:p>
            <a:pPr marL="0" indent="0" algn="just">
              <a:buNone/>
            </a:pPr>
            <a:r>
              <a:rPr lang="fr-FR" dirty="0" smtClean="0"/>
              <a:t>	- </a:t>
            </a:r>
            <a:r>
              <a:rPr lang="fr-FR" dirty="0"/>
              <a:t>ou par des signes indirects tels que la voix </a:t>
            </a:r>
            <a:r>
              <a:rPr lang="fr-FR" dirty="0" err="1"/>
              <a:t>gargouillante</a:t>
            </a:r>
            <a:r>
              <a:rPr lang="fr-FR" dirty="0"/>
              <a:t> après </a:t>
            </a:r>
            <a:r>
              <a:rPr lang="fr-FR" dirty="0" smtClean="0"/>
              <a:t>	déglutition</a:t>
            </a:r>
            <a:r>
              <a:rPr lang="fr-FR" dirty="0"/>
              <a:t>, </a:t>
            </a:r>
          </a:p>
          <a:p>
            <a:pPr algn="just"/>
            <a:r>
              <a:rPr lang="fr-FR" b="1" dirty="0"/>
              <a:t>2 Prévention</a:t>
            </a:r>
            <a:endParaRPr lang="fr-FR" dirty="0"/>
          </a:p>
          <a:p>
            <a:pPr algn="just"/>
            <a:r>
              <a:rPr lang="fr-FR" b="1" dirty="0"/>
              <a:t> La prévention</a:t>
            </a:r>
            <a:r>
              <a:rPr lang="fr-FR" dirty="0"/>
              <a:t> des fausses routes impose au minimum :</a:t>
            </a:r>
          </a:p>
          <a:p>
            <a:pPr marL="457200" lvl="1" indent="0" algn="just">
              <a:buNone/>
            </a:pPr>
            <a:r>
              <a:rPr lang="fr-FR" dirty="0"/>
              <a:t>	</a:t>
            </a:r>
            <a:r>
              <a:rPr lang="fr-FR" sz="2800" dirty="0" smtClean="0"/>
              <a:t>une </a:t>
            </a:r>
            <a:r>
              <a:rPr lang="fr-FR" sz="2800" dirty="0"/>
              <a:t>position semi-assise pour la prise des repas, </a:t>
            </a:r>
          </a:p>
          <a:p>
            <a:pPr marL="0" indent="0" algn="just">
              <a:buNone/>
            </a:pPr>
            <a:r>
              <a:rPr lang="fr-FR" dirty="0" smtClean="0"/>
              <a:t>	Une </a:t>
            </a:r>
            <a:r>
              <a:rPr lang="fr-FR" dirty="0"/>
              <a:t>bonne hygiène buccodentaire est nécessaire. </a:t>
            </a:r>
          </a:p>
          <a:p>
            <a:pPr algn="just"/>
            <a:r>
              <a:rPr lang="fr-FR" b="1" dirty="0"/>
              <a:t>Selon l'importance</a:t>
            </a:r>
            <a:r>
              <a:rPr lang="fr-FR" dirty="0"/>
              <a:t> des troubles de la déglutition, sont proposées : </a:t>
            </a:r>
          </a:p>
          <a:p>
            <a:pPr marL="0" indent="0" algn="just">
              <a:buNone/>
            </a:pPr>
            <a:r>
              <a:rPr lang="fr-FR" dirty="0" smtClean="0"/>
              <a:t>	• </a:t>
            </a:r>
            <a:r>
              <a:rPr lang="fr-FR" dirty="0"/>
              <a:t>des postures de la tête en légère flexion lors de la déglutition, </a:t>
            </a:r>
          </a:p>
          <a:p>
            <a:pPr marL="0" indent="0" algn="just">
              <a:buNone/>
            </a:pPr>
            <a:r>
              <a:rPr lang="fr-FR" dirty="0" smtClean="0"/>
              <a:t>	• </a:t>
            </a:r>
            <a:r>
              <a:rPr lang="fr-FR" dirty="0" err="1" smtClean="0"/>
              <a:t>ue</a:t>
            </a:r>
            <a:r>
              <a:rPr lang="fr-FR" dirty="0" smtClean="0"/>
              <a:t> </a:t>
            </a:r>
            <a:r>
              <a:rPr lang="fr-FR" dirty="0"/>
              <a:t>adaptation de la texture des aliments et des boissons (eau </a:t>
            </a:r>
            <a:r>
              <a:rPr lang="fr-FR" dirty="0" smtClean="0"/>
              <a:t>	pétillante</a:t>
            </a:r>
            <a:r>
              <a:rPr lang="fr-FR" dirty="0"/>
              <a:t>, </a:t>
            </a:r>
            <a:r>
              <a:rPr lang="fr-FR" dirty="0" smtClean="0"/>
              <a:t>	eau </a:t>
            </a:r>
            <a:r>
              <a:rPr lang="fr-FR" dirty="0"/>
              <a:t>gélifiée, alimentation moulinée ou mixée). </a:t>
            </a:r>
          </a:p>
          <a:p>
            <a:pPr marL="0" indent="0" algn="just">
              <a:buNone/>
            </a:pPr>
            <a:endParaRPr lang="fr-FR" dirty="0"/>
          </a:p>
        </p:txBody>
      </p:sp>
    </p:spTree>
    <p:extLst>
      <p:ext uri="{BB962C8B-B14F-4D97-AF65-F5344CB8AC3E}">
        <p14:creationId xmlns:p14="http://schemas.microsoft.com/office/powerpoint/2010/main" val="19467913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1035424"/>
            <a:ext cx="10515600" cy="5141539"/>
          </a:xfrm>
        </p:spPr>
        <p:txBody>
          <a:bodyPr>
            <a:normAutofit fontScale="77500" lnSpcReduction="20000"/>
          </a:bodyPr>
          <a:lstStyle/>
          <a:p>
            <a:r>
              <a:rPr lang="fr-FR" sz="3600" b="1" dirty="0"/>
              <a:t>C Constipation </a:t>
            </a:r>
            <a:endParaRPr lang="fr-FR" sz="3600" dirty="0"/>
          </a:p>
          <a:p>
            <a:r>
              <a:rPr lang="fr-FR" b="1" dirty="0"/>
              <a:t>1 Survenue et conséquences</a:t>
            </a:r>
            <a:r>
              <a:rPr lang="fr-FR" dirty="0"/>
              <a:t> </a:t>
            </a:r>
          </a:p>
          <a:p>
            <a:pPr algn="just"/>
            <a:r>
              <a:rPr lang="fr-FR" dirty="0"/>
              <a:t>La constipation est fréquente chez :</a:t>
            </a:r>
          </a:p>
          <a:p>
            <a:pPr marL="0" indent="0" algn="just">
              <a:buNone/>
            </a:pPr>
            <a:r>
              <a:rPr lang="fr-FR" dirty="0" smtClean="0"/>
              <a:t>	- </a:t>
            </a:r>
            <a:r>
              <a:rPr lang="fr-FR" dirty="0"/>
              <a:t>Le sujet </a:t>
            </a:r>
            <a:r>
              <a:rPr lang="fr-FR" b="1" dirty="0"/>
              <a:t>alité,</a:t>
            </a:r>
            <a:r>
              <a:rPr lang="fr-FR" dirty="0"/>
              <a:t> plus particulièrement chez le sujet </a:t>
            </a:r>
            <a:r>
              <a:rPr lang="fr-FR" b="1" dirty="0"/>
              <a:t>âgé</a:t>
            </a:r>
            <a:r>
              <a:rPr lang="fr-FR" dirty="0"/>
              <a:t>, </a:t>
            </a:r>
          </a:p>
          <a:p>
            <a:pPr marL="0" indent="0" algn="just">
              <a:buNone/>
            </a:pPr>
            <a:r>
              <a:rPr lang="fr-FR" b="1" dirty="0" smtClean="0"/>
              <a:t>	- </a:t>
            </a:r>
            <a:r>
              <a:rPr lang="fr-FR" b="1" dirty="0"/>
              <a:t>Favorisée par </a:t>
            </a:r>
            <a:r>
              <a:rPr lang="fr-FR" dirty="0"/>
              <a:t>la prise de certaines </a:t>
            </a:r>
            <a:r>
              <a:rPr lang="fr-FR" b="1" dirty="0"/>
              <a:t>thérapeutiques</a:t>
            </a:r>
            <a:r>
              <a:rPr lang="fr-FR" dirty="0"/>
              <a:t>, notamment les antalgiques </a:t>
            </a:r>
            <a:r>
              <a:rPr lang="fr-FR" dirty="0" smtClean="0"/>
              <a:t>	de </a:t>
            </a:r>
            <a:r>
              <a:rPr lang="fr-FR" dirty="0"/>
              <a:t>palier 2 ou 3. </a:t>
            </a:r>
          </a:p>
          <a:p>
            <a:pPr marL="0" indent="0" algn="just">
              <a:buNone/>
            </a:pPr>
            <a:r>
              <a:rPr lang="fr-FR" b="1" dirty="0" smtClean="0"/>
              <a:t>	- </a:t>
            </a:r>
            <a:r>
              <a:rPr lang="fr-FR" b="1" dirty="0"/>
              <a:t>Chez le sujet comateux</a:t>
            </a:r>
            <a:r>
              <a:rPr lang="fr-FR" dirty="0"/>
              <a:t> et chez les blessés médullaires. </a:t>
            </a:r>
          </a:p>
          <a:p>
            <a:pPr algn="just"/>
            <a:r>
              <a:rPr lang="fr-FR" dirty="0"/>
              <a:t>Elle favorise :</a:t>
            </a:r>
          </a:p>
          <a:p>
            <a:pPr marL="0" indent="0" algn="just">
              <a:buNone/>
            </a:pPr>
            <a:r>
              <a:rPr lang="fr-FR" dirty="0" smtClean="0"/>
              <a:t>	- </a:t>
            </a:r>
            <a:r>
              <a:rPr lang="fr-FR" dirty="0"/>
              <a:t>des modifications de la flore intestinale </a:t>
            </a:r>
          </a:p>
          <a:p>
            <a:pPr marL="0" indent="0" algn="just">
              <a:buNone/>
            </a:pPr>
            <a:r>
              <a:rPr lang="fr-FR" dirty="0" smtClean="0"/>
              <a:t>	- </a:t>
            </a:r>
            <a:r>
              <a:rPr lang="fr-FR" dirty="0"/>
              <a:t>et peut induire un météorisme, </a:t>
            </a:r>
          </a:p>
          <a:p>
            <a:pPr marL="0" indent="0" algn="just">
              <a:buNone/>
            </a:pPr>
            <a:r>
              <a:rPr lang="fr-FR" dirty="0" smtClean="0"/>
              <a:t>	- </a:t>
            </a:r>
            <a:r>
              <a:rPr lang="fr-FR" dirty="0"/>
              <a:t>des épisodes pseudo-occlusifs ou un fécalome. </a:t>
            </a:r>
          </a:p>
          <a:p>
            <a:pPr algn="just"/>
            <a:r>
              <a:rPr lang="fr-FR" dirty="0"/>
              <a:t>La constipation doit être recherchée et traitée en particulier si </a:t>
            </a:r>
          </a:p>
          <a:p>
            <a:pPr marL="0" indent="0" algn="just">
              <a:buNone/>
            </a:pPr>
            <a:r>
              <a:rPr lang="fr-FR" dirty="0" smtClean="0"/>
              <a:t>	- </a:t>
            </a:r>
            <a:r>
              <a:rPr lang="fr-FR" dirty="0"/>
              <a:t>une aggravation des troubles du tonus (chez le sujet spastique) </a:t>
            </a:r>
            <a:r>
              <a:rPr lang="fr-FR" dirty="0" smtClean="0"/>
              <a:t>	</a:t>
            </a:r>
          </a:p>
          <a:p>
            <a:pPr marL="0" indent="0" algn="just">
              <a:buNone/>
            </a:pPr>
            <a:r>
              <a:rPr lang="fr-FR" dirty="0"/>
              <a:t>	</a:t>
            </a:r>
            <a:r>
              <a:rPr lang="fr-FR" dirty="0" smtClean="0"/>
              <a:t>- </a:t>
            </a:r>
            <a:r>
              <a:rPr lang="fr-FR" dirty="0"/>
              <a:t>ou des troubles mictionnels est observée. </a:t>
            </a:r>
          </a:p>
          <a:p>
            <a:pPr algn="just"/>
            <a:endParaRPr lang="fr-FR" dirty="0"/>
          </a:p>
        </p:txBody>
      </p:sp>
    </p:spTree>
    <p:extLst>
      <p:ext uri="{BB962C8B-B14F-4D97-AF65-F5344CB8AC3E}">
        <p14:creationId xmlns:p14="http://schemas.microsoft.com/office/powerpoint/2010/main" val="32465028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97541" y="793376"/>
            <a:ext cx="11093824" cy="5607424"/>
          </a:xfrm>
        </p:spPr>
        <p:txBody>
          <a:bodyPr>
            <a:normAutofit fontScale="85000" lnSpcReduction="20000"/>
          </a:bodyPr>
          <a:lstStyle/>
          <a:p>
            <a:r>
              <a:rPr lang="fr-FR" b="1" dirty="0"/>
              <a:t>2 Prévention et traitement</a:t>
            </a:r>
            <a:r>
              <a:rPr lang="fr-FR" dirty="0"/>
              <a:t> </a:t>
            </a:r>
          </a:p>
          <a:p>
            <a:pPr algn="just"/>
            <a:r>
              <a:rPr lang="fr-FR" sz="2600" dirty="0"/>
              <a:t>La prévention fait appel à :</a:t>
            </a:r>
          </a:p>
          <a:p>
            <a:pPr marL="0" indent="0" algn="just">
              <a:buNone/>
            </a:pPr>
            <a:r>
              <a:rPr lang="fr-FR" sz="2600" dirty="0" smtClean="0"/>
              <a:t>	- </a:t>
            </a:r>
            <a:r>
              <a:rPr lang="fr-FR" sz="2600" dirty="0"/>
              <a:t>des apports liquidiens suffisants, </a:t>
            </a:r>
          </a:p>
          <a:p>
            <a:pPr marL="0" indent="0" algn="just">
              <a:buNone/>
            </a:pPr>
            <a:r>
              <a:rPr lang="fr-FR" sz="2600" dirty="0" smtClean="0"/>
              <a:t>	- </a:t>
            </a:r>
            <a:r>
              <a:rPr lang="fr-FR" sz="2600" dirty="0"/>
              <a:t>une alimentation équilibrée </a:t>
            </a:r>
          </a:p>
          <a:p>
            <a:pPr marL="0" indent="0" algn="just">
              <a:buNone/>
            </a:pPr>
            <a:r>
              <a:rPr lang="fr-FR" sz="2600" dirty="0" smtClean="0"/>
              <a:t>	- </a:t>
            </a:r>
            <a:r>
              <a:rPr lang="fr-FR" sz="2600" dirty="0"/>
              <a:t>et une verticalisation précoce, </a:t>
            </a:r>
          </a:p>
          <a:p>
            <a:pPr marL="0" indent="0" algn="just">
              <a:buNone/>
            </a:pPr>
            <a:r>
              <a:rPr lang="fr-FR" sz="2600" dirty="0" smtClean="0"/>
              <a:t>	- </a:t>
            </a:r>
            <a:r>
              <a:rPr lang="fr-FR" sz="2600" dirty="0"/>
              <a:t>le tout associé à des massages abdominaux. </a:t>
            </a:r>
          </a:p>
          <a:p>
            <a:pPr algn="just"/>
            <a:r>
              <a:rPr lang="fr-FR" sz="2600" dirty="0"/>
              <a:t>Les médicaments susceptibles de ralentir le transit intestinal (morphine, anticholinergiques) doivent être évités autant que possible. </a:t>
            </a:r>
          </a:p>
          <a:p>
            <a:pPr algn="just"/>
            <a:r>
              <a:rPr lang="fr-FR" sz="2600" dirty="0"/>
              <a:t>Le traitement est assuré par </a:t>
            </a:r>
            <a:r>
              <a:rPr lang="fr-FR" sz="2600" dirty="0" smtClean="0"/>
              <a:t>l'utilisation : </a:t>
            </a:r>
            <a:endParaRPr lang="fr-FR" sz="2600" dirty="0"/>
          </a:p>
          <a:p>
            <a:pPr marL="0" indent="0" algn="just">
              <a:buNone/>
            </a:pPr>
            <a:r>
              <a:rPr lang="fr-FR" sz="2600" dirty="0" smtClean="0"/>
              <a:t>	- </a:t>
            </a:r>
            <a:r>
              <a:rPr lang="fr-FR" sz="2600" dirty="0"/>
              <a:t>de </a:t>
            </a:r>
            <a:r>
              <a:rPr lang="fr-FR" sz="2600" b="1" dirty="0"/>
              <a:t>laxatifs</a:t>
            </a:r>
            <a:r>
              <a:rPr lang="fr-FR" sz="2600" dirty="0"/>
              <a:t> osmotiques ou </a:t>
            </a:r>
            <a:r>
              <a:rPr lang="fr-FR" sz="2600" b="1" dirty="0"/>
              <a:t>lubrifiants,</a:t>
            </a:r>
            <a:r>
              <a:rPr lang="fr-FR" sz="2600" dirty="0"/>
              <a:t> </a:t>
            </a:r>
          </a:p>
          <a:p>
            <a:pPr marL="0" indent="0" algn="just">
              <a:buNone/>
            </a:pPr>
            <a:r>
              <a:rPr lang="fr-FR" sz="2600" dirty="0" smtClean="0"/>
              <a:t>	- </a:t>
            </a:r>
            <a:r>
              <a:rPr lang="fr-FR" sz="2600" dirty="0"/>
              <a:t>ou par </a:t>
            </a:r>
            <a:r>
              <a:rPr lang="fr-FR" sz="2600" b="1" dirty="0"/>
              <a:t>stimulation du réflexe de défécation</a:t>
            </a:r>
            <a:r>
              <a:rPr lang="fr-FR" sz="2600" dirty="0"/>
              <a:t> (suppositoire à libération </a:t>
            </a:r>
            <a:r>
              <a:rPr lang="fr-FR" sz="2600" dirty="0" smtClean="0"/>
              <a:t>	gazeuse</a:t>
            </a:r>
            <a:r>
              <a:rPr lang="fr-FR" sz="2600" dirty="0"/>
              <a:t>). </a:t>
            </a:r>
          </a:p>
          <a:p>
            <a:pPr algn="just"/>
            <a:r>
              <a:rPr lang="fr-FR" sz="2600" dirty="0"/>
              <a:t>- En cas de </a:t>
            </a:r>
            <a:r>
              <a:rPr lang="fr-FR" sz="2600" b="1" dirty="0"/>
              <a:t>fécalome</a:t>
            </a:r>
            <a:r>
              <a:rPr lang="fr-FR" sz="2600" dirty="0"/>
              <a:t>, l'évacuation au doigt par toucher rectal est nécessaire et permet en outre de vérifier la vacuité de l'ampoule rectale. </a:t>
            </a:r>
            <a:endParaRPr lang="fr-FR" sz="2600" dirty="0" smtClean="0"/>
          </a:p>
          <a:p>
            <a:pPr algn="just"/>
            <a:r>
              <a:rPr lang="fr-FR" b="1" dirty="0" smtClean="0"/>
              <a:t>D </a:t>
            </a:r>
            <a:r>
              <a:rPr lang="fr-FR" b="1" dirty="0"/>
              <a:t>Autres </a:t>
            </a:r>
            <a:r>
              <a:rPr lang="fr-FR" b="1" dirty="0" smtClean="0"/>
              <a:t>complications :</a:t>
            </a:r>
            <a:r>
              <a:rPr lang="fr-FR" dirty="0" smtClean="0"/>
              <a:t> </a:t>
            </a:r>
            <a:endParaRPr lang="fr-FR" dirty="0"/>
          </a:p>
          <a:p>
            <a:pPr algn="just"/>
            <a:r>
              <a:rPr lang="fr-FR" sz="2400" dirty="0"/>
              <a:t>Le décubitus prolongé favorise l'anorexie et la dénutrition </a:t>
            </a:r>
            <a:r>
              <a:rPr lang="fr-FR" sz="2400" dirty="0" err="1"/>
              <a:t>protéino</a:t>
            </a:r>
            <a:r>
              <a:rPr lang="fr-FR" sz="2400" dirty="0"/>
              <a:t>-énergétique en particulier chez le sujet âgé. </a:t>
            </a:r>
          </a:p>
          <a:p>
            <a:endParaRPr lang="fr-FR" sz="2600" dirty="0"/>
          </a:p>
        </p:txBody>
      </p:sp>
    </p:spTree>
    <p:extLst>
      <p:ext uri="{BB962C8B-B14F-4D97-AF65-F5344CB8AC3E}">
        <p14:creationId xmlns:p14="http://schemas.microsoft.com/office/powerpoint/2010/main" val="16993450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a:t>X Infections nosocomiales </a:t>
            </a:r>
            <a:endParaRPr lang="fr-FR" dirty="0"/>
          </a:p>
          <a:p>
            <a:r>
              <a:rPr lang="fr-FR" b="1" dirty="0"/>
              <a:t>A Définitions</a:t>
            </a:r>
            <a:r>
              <a:rPr lang="fr-FR" dirty="0"/>
              <a:t> </a:t>
            </a:r>
          </a:p>
          <a:p>
            <a:pPr algn="just"/>
            <a:r>
              <a:rPr lang="fr-FR" dirty="0"/>
              <a:t>Il s'agit d'infections contractées au-delà de 48 heures suivant l'admission du patient dans un secteur hospitalier.</a:t>
            </a:r>
          </a:p>
          <a:p>
            <a:pPr algn="just"/>
            <a:r>
              <a:rPr lang="fr-FR" dirty="0"/>
              <a:t> L'infection peut être : </a:t>
            </a:r>
          </a:p>
          <a:p>
            <a:pPr algn="just"/>
            <a:r>
              <a:rPr lang="fr-FR" dirty="0"/>
              <a:t>• endogène (</a:t>
            </a:r>
            <a:r>
              <a:rPr lang="fr-FR" dirty="0" err="1"/>
              <a:t>autocontamination</a:t>
            </a:r>
            <a:r>
              <a:rPr lang="fr-FR" dirty="0"/>
              <a:t> par les germes du patient) ; </a:t>
            </a:r>
          </a:p>
          <a:p>
            <a:pPr algn="just"/>
            <a:r>
              <a:rPr lang="fr-FR" dirty="0"/>
              <a:t>• exogène (contamination croisée </a:t>
            </a:r>
            <a:r>
              <a:rPr lang="fr-FR" dirty="0" err="1"/>
              <a:t>manuportée</a:t>
            </a:r>
            <a:r>
              <a:rPr lang="fr-FR" dirty="0"/>
              <a:t>, ou par un germe du personnel, ou contamination environnementale). </a:t>
            </a:r>
          </a:p>
        </p:txBody>
      </p:sp>
    </p:spTree>
    <p:extLst>
      <p:ext uri="{BB962C8B-B14F-4D97-AF65-F5344CB8AC3E}">
        <p14:creationId xmlns:p14="http://schemas.microsoft.com/office/powerpoint/2010/main" val="2984764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365125"/>
            <a:ext cx="10515600" cy="5811838"/>
          </a:xfrm>
        </p:spPr>
        <p:txBody>
          <a:bodyPr/>
          <a:lstStyle/>
          <a:p>
            <a:pPr algn="just"/>
            <a:r>
              <a:rPr lang="fr-FR" sz="2400" dirty="0" smtClean="0"/>
              <a:t>On peut distinguer les complications du décubitus selon leur précocité et leur caractère local, régional ou général </a:t>
            </a:r>
          </a:p>
          <a:p>
            <a:pPr algn="just"/>
            <a:r>
              <a:rPr lang="fr-FR" sz="2400" dirty="0" smtClean="0"/>
              <a:t>Certaines engagent le pronostic vital, toutes retentissent sur le pronostic fonctionnel et allongent la durée d'hospitalisation et la prise en charge. Elles sont prévisibles et souvent prévenues par une prise en charge thérapeutique adaptée, entreprise dès le début du décubitus.  </a:t>
            </a:r>
          </a:p>
          <a:p>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668586403"/>
              </p:ext>
            </p:extLst>
          </p:nvPr>
        </p:nvGraphicFramePr>
        <p:xfrm>
          <a:off x="1143000" y="2801223"/>
          <a:ext cx="9863999" cy="3492000"/>
        </p:xfrm>
        <a:graphic>
          <a:graphicData uri="http://schemas.openxmlformats.org/drawingml/2006/table">
            <a:tbl>
              <a:tblPr firstRow="1" firstCol="1" bandRow="1">
                <a:tableStyleId>{5C22544A-7EE6-4342-B048-85BDC9FD1C3A}</a:tableStyleId>
              </a:tblPr>
              <a:tblGrid>
                <a:gridCol w="2960294"/>
                <a:gridCol w="1549735"/>
                <a:gridCol w="2532852"/>
                <a:gridCol w="2821118"/>
              </a:tblGrid>
              <a:tr h="376436">
                <a:tc>
                  <a:txBody>
                    <a:bodyPr/>
                    <a:lstStyle/>
                    <a:p>
                      <a:pPr>
                        <a:lnSpc>
                          <a:spcPct val="107000"/>
                        </a:lnSpc>
                        <a:spcAft>
                          <a:spcPts val="0"/>
                        </a:spcAft>
                      </a:pPr>
                      <a:r>
                        <a:rPr lang="fr-FR" sz="1800" b="1" dirty="0">
                          <a:solidFill>
                            <a:schemeClr val="tx1"/>
                          </a:solidFill>
                          <a:effectLst/>
                        </a:rPr>
                        <a:t>Complications </a:t>
                      </a:r>
                      <a:endParaRPr lang="fr-FR"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FR" sz="1800" b="1">
                          <a:solidFill>
                            <a:schemeClr val="tx1"/>
                          </a:solidFill>
                          <a:effectLst/>
                        </a:rPr>
                        <a:t>Locales </a:t>
                      </a:r>
                      <a:endParaRPr lang="fr-FR" sz="18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FR" sz="1800" b="1">
                          <a:solidFill>
                            <a:schemeClr val="tx1"/>
                          </a:solidFill>
                          <a:effectLst/>
                        </a:rPr>
                        <a:t>Régionales Générales</a:t>
                      </a:r>
                      <a:endParaRPr lang="fr-FR" sz="18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FR" sz="1800" b="1">
                          <a:solidFill>
                            <a:schemeClr val="tx1"/>
                          </a:solidFill>
                          <a:effectLst/>
                        </a:rPr>
                        <a:t>Générales</a:t>
                      </a:r>
                      <a:endParaRPr lang="fr-FR" sz="18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345370">
                <a:tc>
                  <a:txBody>
                    <a:bodyPr/>
                    <a:lstStyle/>
                    <a:p>
                      <a:pPr>
                        <a:lnSpc>
                          <a:spcPct val="107000"/>
                        </a:lnSpc>
                        <a:spcAft>
                          <a:spcPts val="0"/>
                        </a:spcAft>
                      </a:pPr>
                      <a:r>
                        <a:rPr lang="fr-FR" sz="1800" b="1" dirty="0">
                          <a:solidFill>
                            <a:schemeClr val="tx1"/>
                          </a:solidFill>
                          <a:effectLst/>
                        </a:rPr>
                        <a:t>Précoces (et présentes pendant toute la phase d'hypo mobilité)</a:t>
                      </a:r>
                      <a:endParaRPr lang="fr-FR"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FR" sz="1800" b="1" dirty="0">
                          <a:solidFill>
                            <a:schemeClr val="tx1"/>
                          </a:solidFill>
                          <a:effectLst/>
                        </a:rPr>
                        <a:t>Escarre</a:t>
                      </a:r>
                      <a:endParaRPr lang="fr-FR"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FR" sz="1800" b="1" dirty="0">
                          <a:solidFill>
                            <a:schemeClr val="tx1"/>
                          </a:solidFill>
                          <a:effectLst/>
                        </a:rPr>
                        <a:t>Complications thromboemboliques Compressions nerveuses </a:t>
                      </a:r>
                    </a:p>
                    <a:p>
                      <a:pPr>
                        <a:lnSpc>
                          <a:spcPct val="107000"/>
                        </a:lnSpc>
                        <a:spcAft>
                          <a:spcPts val="0"/>
                        </a:spcAft>
                      </a:pPr>
                      <a:r>
                        <a:rPr lang="fr-FR" sz="1800" b="1" dirty="0">
                          <a:solidFill>
                            <a:schemeClr val="tx1"/>
                          </a:solidFill>
                          <a:effectLst/>
                        </a:rPr>
                        <a:t> </a:t>
                      </a:r>
                      <a:endParaRPr lang="fr-FR"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FR" sz="1800" b="1" dirty="0">
                          <a:solidFill>
                            <a:schemeClr val="tx1"/>
                          </a:solidFill>
                          <a:effectLst/>
                        </a:rPr>
                        <a:t>Troubles urinaires (dysurie, infection) Constipation Reflux gastrique, fausses routes Désadaptation cardiaque Désadaptation posturale</a:t>
                      </a:r>
                      <a:endParaRPr lang="fr-FR"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70194">
                <a:tc>
                  <a:txBody>
                    <a:bodyPr/>
                    <a:lstStyle/>
                    <a:p>
                      <a:pPr>
                        <a:lnSpc>
                          <a:spcPct val="107000"/>
                        </a:lnSpc>
                        <a:spcAft>
                          <a:spcPts val="0"/>
                        </a:spcAft>
                      </a:pPr>
                      <a:r>
                        <a:rPr lang="fr-FR" sz="1800" b="1">
                          <a:solidFill>
                            <a:schemeClr val="tx1"/>
                          </a:solidFill>
                          <a:effectLst/>
                        </a:rPr>
                        <a:t>Tardives</a:t>
                      </a:r>
                      <a:endParaRPr lang="fr-FR" sz="18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FR" sz="1800" b="1">
                          <a:solidFill>
                            <a:schemeClr val="tx1"/>
                          </a:solidFill>
                          <a:effectLst/>
                        </a:rPr>
                        <a:t>Escarre</a:t>
                      </a:r>
                      <a:endParaRPr lang="fr-FR" sz="18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FR" sz="1800" b="1">
                          <a:solidFill>
                            <a:schemeClr val="tx1"/>
                          </a:solidFill>
                          <a:effectLst/>
                        </a:rPr>
                        <a:t>Rétractions musculaires</a:t>
                      </a:r>
                      <a:endParaRPr lang="fr-FR" sz="18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FR" sz="1800" b="1" dirty="0">
                          <a:solidFill>
                            <a:schemeClr val="tx1"/>
                          </a:solidFill>
                          <a:effectLst/>
                        </a:rPr>
                        <a:t>Ostéoporose</a:t>
                      </a:r>
                    </a:p>
                    <a:p>
                      <a:pPr>
                        <a:lnSpc>
                          <a:spcPct val="107000"/>
                        </a:lnSpc>
                        <a:spcAft>
                          <a:spcPts val="0"/>
                        </a:spcAft>
                      </a:pPr>
                      <a:r>
                        <a:rPr lang="fr-FR" sz="1800" b="1" dirty="0">
                          <a:solidFill>
                            <a:schemeClr val="tx1"/>
                          </a:solidFill>
                          <a:effectLst/>
                        </a:rPr>
                        <a:t>Troubles psychiques</a:t>
                      </a:r>
                      <a:endParaRPr lang="fr-FR"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69587540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fr-FR" b="1" dirty="0"/>
              <a:t>B Facteurs favorisants</a:t>
            </a:r>
            <a:r>
              <a:rPr lang="fr-FR" dirty="0"/>
              <a:t> </a:t>
            </a:r>
          </a:p>
          <a:p>
            <a:pPr algn="just"/>
            <a:r>
              <a:rPr lang="fr-FR" dirty="0"/>
              <a:t>Il existe des facteurs favorisants tels que :</a:t>
            </a:r>
          </a:p>
          <a:p>
            <a:pPr algn="just"/>
            <a:r>
              <a:rPr lang="fr-FR" dirty="0"/>
              <a:t>-  la durée de séjour, </a:t>
            </a:r>
          </a:p>
          <a:p>
            <a:pPr algn="just"/>
            <a:r>
              <a:rPr lang="fr-FR" dirty="0"/>
              <a:t>- la multiplicité des lieux de soins et des intervenants, </a:t>
            </a:r>
          </a:p>
          <a:p>
            <a:pPr algn="just"/>
            <a:r>
              <a:rPr lang="fr-FR" dirty="0"/>
              <a:t>- le terrain (personnes âgées, immunodéprimés, polytraumatisés) </a:t>
            </a:r>
          </a:p>
          <a:p>
            <a:pPr algn="just"/>
            <a:r>
              <a:rPr lang="fr-FR" dirty="0"/>
              <a:t>- ou les thérapeutiques (antibiothérapie sélective et prolongée ; </a:t>
            </a:r>
          </a:p>
          <a:p>
            <a:pPr algn="just"/>
            <a:r>
              <a:rPr lang="fr-FR" dirty="0"/>
              <a:t>- dispositifs invasifs tels que sonde urinaire ou trachéotomie). </a:t>
            </a:r>
          </a:p>
          <a:p>
            <a:pPr algn="just"/>
            <a:r>
              <a:rPr lang="fr-FR" dirty="0"/>
              <a:t>Même en l'absence d'infection patente, le patient peut être colonisé par des bactéries </a:t>
            </a:r>
            <a:r>
              <a:rPr lang="fr-FR" dirty="0" err="1"/>
              <a:t>multirésistantes</a:t>
            </a:r>
            <a:r>
              <a:rPr lang="fr-FR" dirty="0"/>
              <a:t> (BMR), exposant au risque de contamination des autres patients de la structure. </a:t>
            </a:r>
          </a:p>
        </p:txBody>
      </p:sp>
    </p:spTree>
    <p:extLst>
      <p:ext uri="{BB962C8B-B14F-4D97-AF65-F5344CB8AC3E}">
        <p14:creationId xmlns:p14="http://schemas.microsoft.com/office/powerpoint/2010/main" val="14936006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564776" y="365124"/>
            <a:ext cx="10789024" cy="6237381"/>
          </a:xfrm>
        </p:spPr>
        <p:txBody>
          <a:bodyPr>
            <a:normAutofit fontScale="77500" lnSpcReduction="20000"/>
          </a:bodyPr>
          <a:lstStyle/>
          <a:p>
            <a:pPr marL="0" indent="0">
              <a:buNone/>
            </a:pPr>
            <a:r>
              <a:rPr lang="fr-FR" sz="3400" b="1" dirty="0"/>
              <a:t>C Conduite à tenir</a:t>
            </a:r>
            <a:r>
              <a:rPr lang="fr-FR" sz="3400" dirty="0"/>
              <a:t> </a:t>
            </a:r>
          </a:p>
          <a:p>
            <a:pPr algn="just"/>
            <a:r>
              <a:rPr lang="fr-FR" dirty="0"/>
              <a:t>Des règles strictes d'hygiène permettent de limiter le risque de contamination :</a:t>
            </a:r>
          </a:p>
          <a:p>
            <a:pPr marL="0" indent="0" algn="just">
              <a:buNone/>
            </a:pPr>
            <a:r>
              <a:rPr lang="fr-FR" b="1" dirty="0" smtClean="0"/>
              <a:t>	- </a:t>
            </a:r>
            <a:r>
              <a:rPr lang="fr-FR" b="1" dirty="0"/>
              <a:t>L'isolement du</a:t>
            </a:r>
            <a:r>
              <a:rPr lang="fr-FR" dirty="0"/>
              <a:t> patient qui peut être :</a:t>
            </a:r>
          </a:p>
          <a:p>
            <a:pPr marL="0" indent="0" algn="just">
              <a:buNone/>
            </a:pPr>
            <a:r>
              <a:rPr lang="fr-FR" dirty="0" smtClean="0"/>
              <a:t>	- </a:t>
            </a:r>
            <a:r>
              <a:rPr lang="fr-FR" dirty="0"/>
              <a:t>technique ou géographique, </a:t>
            </a:r>
          </a:p>
          <a:p>
            <a:pPr marL="0" indent="0" algn="just">
              <a:buNone/>
            </a:pPr>
            <a:r>
              <a:rPr lang="fr-FR" dirty="0" smtClean="0"/>
              <a:t>	- </a:t>
            </a:r>
            <a:r>
              <a:rPr lang="fr-FR" dirty="0"/>
              <a:t>prescrit par le médecin pour une durée déterminée. </a:t>
            </a:r>
          </a:p>
          <a:p>
            <a:pPr marL="0" indent="0" algn="just">
              <a:buNone/>
            </a:pPr>
            <a:r>
              <a:rPr lang="fr-FR" b="1" dirty="0" smtClean="0"/>
              <a:t>	- </a:t>
            </a:r>
            <a:r>
              <a:rPr lang="fr-FR" b="1" dirty="0"/>
              <a:t>L'isolement technique</a:t>
            </a:r>
            <a:r>
              <a:rPr lang="fr-FR" dirty="0"/>
              <a:t> correspond aux « précautions contact » : </a:t>
            </a:r>
          </a:p>
          <a:p>
            <a:pPr marL="0" indent="0" algn="just">
              <a:buNone/>
            </a:pPr>
            <a:r>
              <a:rPr lang="fr-FR" dirty="0" smtClean="0"/>
              <a:t>		- </a:t>
            </a:r>
            <a:r>
              <a:rPr lang="fr-FR" dirty="0"/>
              <a:t>port de </a:t>
            </a:r>
            <a:r>
              <a:rPr lang="fr-FR" b="1" dirty="0"/>
              <a:t>gants non stériles</a:t>
            </a:r>
            <a:r>
              <a:rPr lang="fr-FR" dirty="0"/>
              <a:t>, de </a:t>
            </a:r>
            <a:r>
              <a:rPr lang="fr-FR" b="1" dirty="0" err="1"/>
              <a:t>surblouses</a:t>
            </a:r>
            <a:r>
              <a:rPr lang="fr-FR" dirty="0"/>
              <a:t>, </a:t>
            </a:r>
            <a:r>
              <a:rPr lang="fr-FR" b="1" dirty="0"/>
              <a:t>masques</a:t>
            </a:r>
            <a:r>
              <a:rPr lang="fr-FR" dirty="0"/>
              <a:t> ; </a:t>
            </a:r>
          </a:p>
          <a:p>
            <a:pPr marL="0" indent="0" algn="just">
              <a:buNone/>
            </a:pPr>
            <a:r>
              <a:rPr lang="fr-FR" dirty="0" smtClean="0"/>
              <a:t>		- </a:t>
            </a:r>
            <a:r>
              <a:rPr lang="fr-FR" dirty="0"/>
              <a:t>individualisation du </a:t>
            </a:r>
            <a:r>
              <a:rPr lang="fr-FR" b="1" dirty="0"/>
              <a:t>matériel de soins</a:t>
            </a:r>
            <a:r>
              <a:rPr lang="fr-FR" dirty="0"/>
              <a:t> (thermomètre, stéthoscope, tensiomètre) ; </a:t>
            </a:r>
          </a:p>
          <a:p>
            <a:pPr marL="0" indent="0" algn="just">
              <a:buNone/>
            </a:pPr>
            <a:r>
              <a:rPr lang="fr-FR" dirty="0" smtClean="0"/>
              <a:t>		- </a:t>
            </a:r>
            <a:r>
              <a:rPr lang="fr-FR" b="1" dirty="0"/>
              <a:t>lavage</a:t>
            </a:r>
            <a:r>
              <a:rPr lang="fr-FR" dirty="0"/>
              <a:t> ou désinfection des mains à la sortie de la chambre, nettoyages </a:t>
            </a:r>
          </a:p>
          <a:p>
            <a:pPr marL="0" indent="0" algn="just">
              <a:buNone/>
            </a:pPr>
            <a:r>
              <a:rPr lang="fr-FR" dirty="0" smtClean="0"/>
              <a:t>		- </a:t>
            </a:r>
            <a:r>
              <a:rPr lang="fr-FR" b="1" dirty="0"/>
              <a:t>et désinfection réguliers de l'environnement</a:t>
            </a:r>
            <a:r>
              <a:rPr lang="fr-FR" dirty="0"/>
              <a:t>. </a:t>
            </a:r>
          </a:p>
          <a:p>
            <a:pPr algn="just"/>
            <a:r>
              <a:rPr lang="fr-FR" dirty="0"/>
              <a:t>Ces précautions doivent être appliquées strictement par l'équipe thérapeutique, mais aussi par l'entourage.</a:t>
            </a:r>
          </a:p>
          <a:p>
            <a:pPr marL="0" indent="0" algn="just">
              <a:buNone/>
            </a:pPr>
            <a:r>
              <a:rPr lang="fr-FR" b="1" dirty="0" smtClean="0"/>
              <a:t>	- </a:t>
            </a:r>
            <a:r>
              <a:rPr lang="fr-FR" b="1" dirty="0"/>
              <a:t>L'isolement géographique</a:t>
            </a:r>
            <a:r>
              <a:rPr lang="fr-FR" dirty="0"/>
              <a:t> nécessite une chambre individuelle, ou à défaut un poste de </a:t>
            </a:r>
            <a:r>
              <a:rPr lang="fr-FR" dirty="0" smtClean="0"/>
              <a:t>	lavage </a:t>
            </a:r>
            <a:r>
              <a:rPr lang="fr-FR" dirty="0"/>
              <a:t>des mains à proximité du lit. </a:t>
            </a:r>
          </a:p>
          <a:p>
            <a:pPr marL="0" indent="0" algn="just">
              <a:buNone/>
            </a:pPr>
            <a:r>
              <a:rPr lang="fr-FR" dirty="0" smtClean="0"/>
              <a:t>		- </a:t>
            </a:r>
            <a:r>
              <a:rPr lang="fr-FR" dirty="0"/>
              <a:t>il est parfois mal toléré, </a:t>
            </a:r>
          </a:p>
          <a:p>
            <a:pPr marL="0" indent="0" algn="just">
              <a:buNone/>
            </a:pPr>
            <a:r>
              <a:rPr lang="fr-FR" dirty="0" smtClean="0"/>
              <a:t>		- </a:t>
            </a:r>
            <a:r>
              <a:rPr lang="fr-FR" dirty="0"/>
              <a:t>et constitue un frein aux activités rééducatives. </a:t>
            </a:r>
          </a:p>
          <a:p>
            <a:pPr marL="0" indent="0" algn="just">
              <a:buNone/>
            </a:pPr>
            <a:r>
              <a:rPr lang="fr-FR" dirty="0" smtClean="0"/>
              <a:t>		- </a:t>
            </a:r>
            <a:r>
              <a:rPr lang="fr-FR" dirty="0"/>
              <a:t>Il est réservé aux situations où l'isolement technique n'est pas suffisant. </a:t>
            </a:r>
          </a:p>
          <a:p>
            <a:pPr marL="0" indent="0" algn="just">
              <a:buNone/>
            </a:pPr>
            <a:endParaRPr lang="fr-FR" dirty="0"/>
          </a:p>
          <a:p>
            <a:endParaRPr lang="fr-FR" dirty="0"/>
          </a:p>
        </p:txBody>
      </p:sp>
    </p:spTree>
    <p:extLst>
      <p:ext uri="{BB962C8B-B14F-4D97-AF65-F5344CB8AC3E}">
        <p14:creationId xmlns:p14="http://schemas.microsoft.com/office/powerpoint/2010/main" val="15698309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1317812"/>
            <a:ext cx="10515600" cy="4859151"/>
          </a:xfrm>
        </p:spPr>
        <p:txBody>
          <a:bodyPr>
            <a:normAutofit fontScale="85000" lnSpcReduction="20000"/>
          </a:bodyPr>
          <a:lstStyle/>
          <a:p>
            <a:pPr marL="0" indent="0">
              <a:buNone/>
            </a:pPr>
            <a:r>
              <a:rPr lang="fr-FR" sz="3100" b="1" dirty="0">
                <a:solidFill>
                  <a:srgbClr val="FF0000"/>
                </a:solidFill>
              </a:rPr>
              <a:t>XI Désadaptation posturale</a:t>
            </a:r>
            <a:r>
              <a:rPr lang="fr-FR" sz="3100" dirty="0">
                <a:solidFill>
                  <a:srgbClr val="FF0000"/>
                </a:solidFill>
              </a:rPr>
              <a:t> </a:t>
            </a:r>
          </a:p>
          <a:p>
            <a:pPr algn="just"/>
            <a:r>
              <a:rPr lang="fr-FR" dirty="0"/>
              <a:t>Lors d'un décubitus prolongé, la réduction ou la difficulté à percevoir des informations : 	visuelles, </a:t>
            </a:r>
          </a:p>
          <a:p>
            <a:pPr marL="0" indent="0" algn="just">
              <a:buNone/>
            </a:pPr>
            <a:r>
              <a:rPr lang="fr-FR" dirty="0" smtClean="0"/>
              <a:t>	vestibulaires</a:t>
            </a:r>
            <a:r>
              <a:rPr lang="fr-FR" dirty="0"/>
              <a:t>, </a:t>
            </a:r>
          </a:p>
          <a:p>
            <a:pPr marL="0" indent="0" algn="just">
              <a:buNone/>
            </a:pPr>
            <a:r>
              <a:rPr lang="fr-FR" dirty="0" smtClean="0"/>
              <a:t>	proprioceptives </a:t>
            </a:r>
            <a:endParaRPr lang="fr-FR" dirty="0"/>
          </a:p>
          <a:p>
            <a:pPr marL="0" indent="0" algn="just">
              <a:buNone/>
            </a:pPr>
            <a:r>
              <a:rPr lang="fr-FR" dirty="0" smtClean="0"/>
              <a:t>	et </a:t>
            </a:r>
            <a:r>
              <a:rPr lang="fr-FR" dirty="0" err="1"/>
              <a:t>somesthésiques</a:t>
            </a:r>
            <a:r>
              <a:rPr lang="fr-FR" dirty="0"/>
              <a:t>, peuvent conduire à un déconditionnement sensoriel. </a:t>
            </a:r>
          </a:p>
          <a:p>
            <a:pPr algn="just"/>
            <a:r>
              <a:rPr lang="fr-FR" dirty="0"/>
              <a:t>Celui-ci peut notamment entraîner :</a:t>
            </a:r>
          </a:p>
          <a:p>
            <a:pPr marL="0" indent="0" algn="just">
              <a:buNone/>
            </a:pPr>
            <a:r>
              <a:rPr lang="fr-FR" dirty="0" smtClean="0"/>
              <a:t>	une </a:t>
            </a:r>
            <a:r>
              <a:rPr lang="fr-FR" dirty="0"/>
              <a:t>altération de la perception de la posture verticale </a:t>
            </a:r>
          </a:p>
          <a:p>
            <a:pPr marL="0" indent="0" algn="just">
              <a:buNone/>
            </a:pPr>
            <a:r>
              <a:rPr lang="fr-FR" dirty="0" smtClean="0"/>
              <a:t>	et </a:t>
            </a:r>
            <a:r>
              <a:rPr lang="fr-FR" dirty="0"/>
              <a:t>une désadaptation posturale, </a:t>
            </a:r>
          </a:p>
          <a:p>
            <a:pPr algn="just"/>
            <a:r>
              <a:rPr lang="fr-FR" dirty="0"/>
              <a:t>Une rééducation posturale précoce, dès que c'est médicalement possible est à préconiser. </a:t>
            </a:r>
          </a:p>
          <a:p>
            <a:pPr algn="just"/>
            <a:r>
              <a:rPr lang="fr-FR" b="1" dirty="0"/>
              <a:t>Cette complication de l'hypo-mobilité est une raison supplémentaire pour réduire au strict minimum nécessaire le maintien en décubitus des patients.</a:t>
            </a:r>
            <a:endParaRPr lang="fr-FR" dirty="0"/>
          </a:p>
          <a:p>
            <a:pPr algn="just"/>
            <a:endParaRPr lang="fr-FR" dirty="0"/>
          </a:p>
        </p:txBody>
      </p:sp>
    </p:spTree>
    <p:extLst>
      <p:ext uri="{BB962C8B-B14F-4D97-AF65-F5344CB8AC3E}">
        <p14:creationId xmlns:p14="http://schemas.microsoft.com/office/powerpoint/2010/main" val="3251813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Reference bibliographique: COFEMER </a:t>
            </a:r>
            <a:endParaRPr lang="fr-FR" dirty="0"/>
          </a:p>
        </p:txBody>
      </p:sp>
    </p:spTree>
    <p:extLst>
      <p:ext uri="{BB962C8B-B14F-4D97-AF65-F5344CB8AC3E}">
        <p14:creationId xmlns:p14="http://schemas.microsoft.com/office/powerpoint/2010/main" val="7544978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marL="0" indent="0">
              <a:buNone/>
            </a:pPr>
            <a:endParaRPr lang="fr-FR" sz="6000" dirty="0" smtClean="0"/>
          </a:p>
          <a:p>
            <a:pPr marL="0" indent="0">
              <a:buNone/>
            </a:pPr>
            <a:endParaRPr lang="fr-FR" sz="6000" dirty="0" smtClean="0"/>
          </a:p>
          <a:p>
            <a:pPr marL="0" indent="0">
              <a:buNone/>
            </a:pPr>
            <a:r>
              <a:rPr lang="fr-FR" sz="6000" dirty="0" smtClean="0"/>
              <a:t>MERCI POUR VOTRE ATTENTION</a:t>
            </a:r>
            <a:endParaRPr lang="fr-FR" sz="6000" dirty="0"/>
          </a:p>
        </p:txBody>
      </p:sp>
    </p:spTree>
    <p:extLst>
      <p:ext uri="{BB962C8B-B14F-4D97-AF65-F5344CB8AC3E}">
        <p14:creationId xmlns:p14="http://schemas.microsoft.com/office/powerpoint/2010/main" val="771641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1250576"/>
            <a:ext cx="10515600" cy="4926387"/>
          </a:xfrm>
        </p:spPr>
        <p:txBody>
          <a:bodyPr>
            <a:normAutofit fontScale="85000" lnSpcReduction="20000"/>
          </a:bodyPr>
          <a:lstStyle/>
          <a:p>
            <a:r>
              <a:rPr lang="fr-FR" sz="3300" b="1" dirty="0">
                <a:solidFill>
                  <a:srgbClr val="FF0000"/>
                </a:solidFill>
              </a:rPr>
              <a:t>II-</a:t>
            </a:r>
            <a:r>
              <a:rPr lang="fr-FR" sz="3300" dirty="0">
                <a:solidFill>
                  <a:srgbClr val="FF0000"/>
                </a:solidFill>
              </a:rPr>
              <a:t> </a:t>
            </a:r>
            <a:r>
              <a:rPr lang="fr-FR" sz="3300" b="1" dirty="0">
                <a:solidFill>
                  <a:srgbClr val="FF0000"/>
                </a:solidFill>
              </a:rPr>
              <a:t>Complications thromboemboliques</a:t>
            </a:r>
            <a:r>
              <a:rPr lang="fr-FR" sz="3300" dirty="0">
                <a:solidFill>
                  <a:srgbClr val="FF0000"/>
                </a:solidFill>
              </a:rPr>
              <a:t> </a:t>
            </a:r>
          </a:p>
          <a:p>
            <a:r>
              <a:rPr lang="fr-FR" b="1" dirty="0"/>
              <a:t>A Mécanismes :</a:t>
            </a:r>
            <a:endParaRPr lang="fr-FR" dirty="0"/>
          </a:p>
          <a:p>
            <a:r>
              <a:rPr lang="fr-FR" dirty="0"/>
              <a:t> L'immobilité favorise </a:t>
            </a:r>
            <a:r>
              <a:rPr lang="fr-FR" b="1" dirty="0"/>
              <a:t>la stase veineuse</a:t>
            </a:r>
            <a:r>
              <a:rPr lang="fr-FR" dirty="0"/>
              <a:t> (réduction du débit vasculaire, baisse d'activité musculaire) et </a:t>
            </a:r>
            <a:r>
              <a:rPr lang="fr-FR" b="1" dirty="0"/>
              <a:t>la survenue de la maladie thromboembolique</a:t>
            </a:r>
            <a:r>
              <a:rPr lang="fr-FR" dirty="0"/>
              <a:t> avec un </a:t>
            </a:r>
            <a:r>
              <a:rPr lang="fr-FR" b="1" dirty="0"/>
              <a:t>risque d'embolie pulmonaire</a:t>
            </a:r>
            <a:r>
              <a:rPr lang="fr-FR" dirty="0"/>
              <a:t>. La thrombose peut survenir très tôt. </a:t>
            </a:r>
          </a:p>
          <a:p>
            <a:endParaRPr lang="fr-FR" b="1" dirty="0" smtClean="0"/>
          </a:p>
          <a:p>
            <a:r>
              <a:rPr lang="fr-FR" b="1" dirty="0" smtClean="0"/>
              <a:t>B </a:t>
            </a:r>
            <a:r>
              <a:rPr lang="fr-FR" b="1" dirty="0"/>
              <a:t>Facteurs favorisants</a:t>
            </a:r>
            <a:r>
              <a:rPr lang="fr-FR" dirty="0"/>
              <a:t> :</a:t>
            </a:r>
          </a:p>
          <a:p>
            <a:r>
              <a:rPr lang="fr-FR" dirty="0"/>
              <a:t>Les complications thromboemboliques sont favorisées par :</a:t>
            </a:r>
          </a:p>
          <a:p>
            <a:pPr marL="0" indent="0">
              <a:buNone/>
            </a:pPr>
            <a:r>
              <a:rPr lang="fr-FR" dirty="0" smtClean="0"/>
              <a:t>	• </a:t>
            </a:r>
            <a:r>
              <a:rPr lang="fr-FR" dirty="0"/>
              <a:t>des antécédents médicaux (</a:t>
            </a:r>
            <a:r>
              <a:rPr lang="fr-FR" dirty="0" err="1"/>
              <a:t>coagulopathie</a:t>
            </a:r>
            <a:r>
              <a:rPr lang="fr-FR" dirty="0"/>
              <a:t>, insuffisance cardiaque, </a:t>
            </a:r>
            <a:r>
              <a:rPr lang="fr-FR" dirty="0" smtClean="0"/>
              <a:t>	artériopathie </a:t>
            </a:r>
            <a:r>
              <a:rPr lang="fr-FR" dirty="0" err="1"/>
              <a:t>oblitérante</a:t>
            </a:r>
            <a:r>
              <a:rPr lang="fr-FR" dirty="0"/>
              <a:t>, cancer…) ; </a:t>
            </a:r>
          </a:p>
          <a:p>
            <a:pPr marL="0" indent="0">
              <a:buNone/>
            </a:pPr>
            <a:r>
              <a:rPr lang="fr-FR" dirty="0" smtClean="0"/>
              <a:t>	• </a:t>
            </a:r>
            <a:r>
              <a:rPr lang="fr-FR" dirty="0"/>
              <a:t>des antécédents récents chirurgicaux (chirurgie des membres inférieurs, </a:t>
            </a:r>
            <a:r>
              <a:rPr lang="fr-FR" dirty="0" smtClean="0"/>
              <a:t>	du </a:t>
            </a:r>
            <a:r>
              <a:rPr lang="fr-FR" dirty="0"/>
              <a:t>petit bassin, polytraumatisme) ; </a:t>
            </a:r>
          </a:p>
          <a:p>
            <a:pPr marL="0" indent="0">
              <a:buNone/>
            </a:pPr>
            <a:r>
              <a:rPr lang="fr-FR" dirty="0" smtClean="0"/>
              <a:t>	• </a:t>
            </a:r>
            <a:r>
              <a:rPr lang="fr-FR" dirty="0"/>
              <a:t>l'existence d'une déshydratation, d'un syndrome inflammatoire ou d'une </a:t>
            </a:r>
            <a:r>
              <a:rPr lang="fr-FR" dirty="0" smtClean="0"/>
              <a:t>	hypotonie </a:t>
            </a:r>
            <a:r>
              <a:rPr lang="fr-FR" dirty="0"/>
              <a:t>musculaire (paralysie flasque).</a:t>
            </a:r>
          </a:p>
          <a:p>
            <a:endParaRPr lang="fr-FR" dirty="0"/>
          </a:p>
        </p:txBody>
      </p:sp>
    </p:spTree>
    <p:extLst>
      <p:ext uri="{BB962C8B-B14F-4D97-AF65-F5344CB8AC3E}">
        <p14:creationId xmlns:p14="http://schemas.microsoft.com/office/powerpoint/2010/main" val="35755072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658906"/>
            <a:ext cx="10515600" cy="5518057"/>
          </a:xfrm>
        </p:spPr>
        <p:txBody>
          <a:bodyPr>
            <a:normAutofit fontScale="85000" lnSpcReduction="20000"/>
          </a:bodyPr>
          <a:lstStyle/>
          <a:p>
            <a:r>
              <a:rPr lang="fr-FR" b="1" dirty="0"/>
              <a:t>C Traitement préventif</a:t>
            </a:r>
            <a:r>
              <a:rPr lang="fr-FR" dirty="0"/>
              <a:t> :</a:t>
            </a:r>
          </a:p>
          <a:p>
            <a:pPr algn="just"/>
            <a:r>
              <a:rPr lang="fr-FR" dirty="0"/>
              <a:t>Le traitement préventif repose sur les héparines de bas poids moléculaire (HBPM) si la fonction rénale du patient le permet. Sauf cas particulier (artériopathie évoluée, niveau insuffisant de coopération), d'autres mesures doivent être associées telles :</a:t>
            </a:r>
          </a:p>
          <a:p>
            <a:pPr marL="0" indent="0" algn="just">
              <a:buNone/>
            </a:pPr>
            <a:r>
              <a:rPr lang="fr-FR" dirty="0" smtClean="0"/>
              <a:t>	- </a:t>
            </a:r>
            <a:r>
              <a:rPr lang="fr-FR" dirty="0"/>
              <a:t>qu'une contention veineuse élastique (bas </a:t>
            </a:r>
            <a:r>
              <a:rPr lang="fr-FR" dirty="0" err="1"/>
              <a:t>antithrombotique</a:t>
            </a:r>
            <a:r>
              <a:rPr lang="fr-FR" dirty="0"/>
              <a:t> ou bandes de </a:t>
            </a:r>
            <a:r>
              <a:rPr lang="fr-FR" dirty="0" smtClean="0"/>
              <a:t>	contention</a:t>
            </a:r>
            <a:r>
              <a:rPr lang="fr-FR" dirty="0"/>
              <a:t>), </a:t>
            </a:r>
          </a:p>
          <a:p>
            <a:pPr marL="0" indent="0" algn="just">
              <a:buNone/>
            </a:pPr>
            <a:r>
              <a:rPr lang="fr-FR" dirty="0" smtClean="0"/>
              <a:t>	- </a:t>
            </a:r>
            <a:r>
              <a:rPr lang="fr-FR" dirty="0"/>
              <a:t>des manœuvres de drainage manuel par massage, </a:t>
            </a:r>
          </a:p>
          <a:p>
            <a:pPr marL="457200" lvl="1" indent="0" algn="just">
              <a:buNone/>
            </a:pPr>
            <a:r>
              <a:rPr lang="fr-FR" sz="2800" dirty="0" smtClean="0"/>
              <a:t>	- </a:t>
            </a:r>
            <a:r>
              <a:rPr lang="fr-FR" sz="2800" dirty="0"/>
              <a:t>l'apprentissage d'une respiration </a:t>
            </a:r>
            <a:r>
              <a:rPr lang="fr-FR" sz="2800" dirty="0" err="1"/>
              <a:t>abdomino</a:t>
            </a:r>
            <a:r>
              <a:rPr lang="fr-FR" sz="2800" dirty="0"/>
              <a:t>-diaphragmatique qui favorise </a:t>
            </a:r>
            <a:r>
              <a:rPr lang="fr-FR" sz="2800" dirty="0" smtClean="0"/>
              <a:t>	le  </a:t>
            </a:r>
            <a:r>
              <a:rPr lang="fr-FR" sz="2800" dirty="0"/>
              <a:t>retour </a:t>
            </a:r>
            <a:r>
              <a:rPr lang="fr-FR" sz="2800" dirty="0" smtClean="0"/>
              <a:t>	veineux</a:t>
            </a:r>
            <a:r>
              <a:rPr lang="fr-FR" sz="2800" dirty="0"/>
              <a:t>. </a:t>
            </a:r>
          </a:p>
          <a:p>
            <a:pPr marL="0" indent="0" algn="just">
              <a:buNone/>
            </a:pPr>
            <a:r>
              <a:rPr lang="fr-FR" dirty="0" smtClean="0"/>
              <a:t>	- </a:t>
            </a:r>
            <a:r>
              <a:rPr lang="fr-FR" dirty="0"/>
              <a:t>Une </a:t>
            </a:r>
            <a:r>
              <a:rPr lang="fr-FR" dirty="0" err="1"/>
              <a:t>électromyostimulation</a:t>
            </a:r>
            <a:r>
              <a:rPr lang="fr-FR" dirty="0"/>
              <a:t> des muscles des membres inférieurs peut </a:t>
            </a:r>
            <a:r>
              <a:rPr lang="fr-FR" dirty="0" smtClean="0"/>
              <a:t>	également </a:t>
            </a:r>
            <a:r>
              <a:rPr lang="fr-FR" dirty="0"/>
              <a:t>être proposée pour favoriser le retour veineux. </a:t>
            </a:r>
          </a:p>
          <a:p>
            <a:pPr marL="0" indent="0" algn="just">
              <a:buNone/>
            </a:pPr>
            <a:r>
              <a:rPr lang="fr-FR" dirty="0" smtClean="0"/>
              <a:t>	- </a:t>
            </a:r>
            <a:r>
              <a:rPr lang="fr-FR" dirty="0"/>
              <a:t>L'état d'hydratation du patient doit être surveillé et ajusté. </a:t>
            </a:r>
          </a:p>
          <a:p>
            <a:pPr marL="0" indent="0" algn="just">
              <a:buNone/>
            </a:pPr>
            <a:r>
              <a:rPr lang="fr-FR" dirty="0" smtClean="0"/>
              <a:t>	- </a:t>
            </a:r>
            <a:r>
              <a:rPr lang="fr-FR" dirty="0"/>
              <a:t>Enfin, la verticalisation et surtout la reprise de la marche doivent être aussi </a:t>
            </a:r>
            <a:r>
              <a:rPr lang="fr-FR" dirty="0" smtClean="0"/>
              <a:t>	précoces </a:t>
            </a:r>
            <a:r>
              <a:rPr lang="fr-FR" dirty="0"/>
              <a:t>que l'état clinique du patient l'autorise. </a:t>
            </a:r>
          </a:p>
          <a:p>
            <a:pPr marL="0" indent="0" algn="just">
              <a:buNone/>
            </a:pPr>
            <a:r>
              <a:rPr lang="fr-FR" dirty="0" smtClean="0"/>
              <a:t>	- </a:t>
            </a:r>
            <a:r>
              <a:rPr lang="fr-FR" dirty="0"/>
              <a:t>La surveillance clinique au moins quotidienne, et </a:t>
            </a:r>
            <a:r>
              <a:rPr lang="fr-FR" dirty="0" err="1"/>
              <a:t>paraclinique</a:t>
            </a:r>
            <a:r>
              <a:rPr lang="fr-FR" dirty="0"/>
              <a:t> au moindre </a:t>
            </a:r>
            <a:r>
              <a:rPr lang="fr-FR" dirty="0" smtClean="0"/>
              <a:t>	doute</a:t>
            </a:r>
            <a:r>
              <a:rPr lang="fr-FR" dirty="0"/>
              <a:t>, doit vérifier l'efficacité du traitement préventif. </a:t>
            </a:r>
          </a:p>
          <a:p>
            <a:endParaRPr lang="fr-FR" dirty="0"/>
          </a:p>
        </p:txBody>
      </p:sp>
    </p:spTree>
    <p:extLst>
      <p:ext uri="{BB962C8B-B14F-4D97-AF65-F5344CB8AC3E}">
        <p14:creationId xmlns:p14="http://schemas.microsoft.com/office/powerpoint/2010/main" val="38218348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820271"/>
            <a:ext cx="10515600" cy="5356692"/>
          </a:xfrm>
        </p:spPr>
        <p:txBody>
          <a:bodyPr>
            <a:normAutofit fontScale="92500" lnSpcReduction="10000"/>
          </a:bodyPr>
          <a:lstStyle/>
          <a:p>
            <a:r>
              <a:rPr lang="fr-FR" b="1" dirty="0"/>
              <a:t>III Complications broncho-pulmonaires </a:t>
            </a:r>
            <a:endParaRPr lang="fr-FR" dirty="0"/>
          </a:p>
          <a:p>
            <a:r>
              <a:rPr lang="fr-FR" b="1" dirty="0"/>
              <a:t>A- Mécanismes </a:t>
            </a:r>
            <a:endParaRPr lang="fr-FR" dirty="0"/>
          </a:p>
          <a:p>
            <a:r>
              <a:rPr lang="fr-FR" dirty="0"/>
              <a:t>La mécanique </a:t>
            </a:r>
            <a:r>
              <a:rPr lang="fr-FR" dirty="0" err="1"/>
              <a:t>ventilatoire</a:t>
            </a:r>
            <a:r>
              <a:rPr lang="fr-FR" dirty="0"/>
              <a:t> est perturbée par le décubitus, qui modifie la course diaphragmatique et le jeu costal. </a:t>
            </a:r>
          </a:p>
          <a:p>
            <a:r>
              <a:rPr lang="fr-FR" dirty="0"/>
              <a:t>Le drainage bronchique peut être altéré par une modification du volume des sécrétions, de leur fluidité, et par une inhibition du jeu ciliaire et/ou des mécanismes de toux. </a:t>
            </a:r>
          </a:p>
          <a:p>
            <a:r>
              <a:rPr lang="fr-FR" dirty="0"/>
              <a:t>Il en résulte une stase des sécrétions bronchiques pouvant aboutir à : </a:t>
            </a:r>
          </a:p>
          <a:p>
            <a:pPr marL="0" indent="0">
              <a:buNone/>
            </a:pPr>
            <a:r>
              <a:rPr lang="fr-FR" dirty="0" smtClean="0"/>
              <a:t>	• </a:t>
            </a:r>
            <a:r>
              <a:rPr lang="fr-FR" dirty="0"/>
              <a:t>un encombrement bronchique ; </a:t>
            </a:r>
          </a:p>
          <a:p>
            <a:pPr marL="0" indent="0">
              <a:buNone/>
            </a:pPr>
            <a:r>
              <a:rPr lang="fr-FR" dirty="0" smtClean="0"/>
              <a:t>	• </a:t>
            </a:r>
            <a:r>
              <a:rPr lang="fr-FR" dirty="0"/>
              <a:t>une atélectasie ;	</a:t>
            </a:r>
          </a:p>
          <a:p>
            <a:pPr marL="0" indent="0">
              <a:buNone/>
            </a:pPr>
            <a:r>
              <a:rPr lang="fr-FR" dirty="0" smtClean="0"/>
              <a:t>	• </a:t>
            </a:r>
            <a:r>
              <a:rPr lang="fr-FR" dirty="0"/>
              <a:t>une infection </a:t>
            </a:r>
            <a:r>
              <a:rPr lang="fr-FR" dirty="0" err="1"/>
              <a:t>bronchopulmonaire</a:t>
            </a:r>
            <a:r>
              <a:rPr lang="fr-FR" dirty="0"/>
              <a:t>. </a:t>
            </a:r>
          </a:p>
          <a:p>
            <a:pPr marL="0" indent="0">
              <a:buNone/>
            </a:pPr>
            <a:r>
              <a:rPr lang="fr-FR" dirty="0" smtClean="0"/>
              <a:t>	Les </a:t>
            </a:r>
            <a:r>
              <a:rPr lang="fr-FR" dirty="0"/>
              <a:t>troubles de la déglutition, quelle que soit leur cause, peuvent </a:t>
            </a:r>
            <a:r>
              <a:rPr lang="fr-FR" dirty="0" smtClean="0"/>
              <a:t>	induire </a:t>
            </a:r>
            <a:r>
              <a:rPr lang="fr-FR" dirty="0"/>
              <a:t>des pneumopathies d'inhalation. </a:t>
            </a:r>
          </a:p>
          <a:p>
            <a:endParaRPr lang="fr-FR" dirty="0"/>
          </a:p>
        </p:txBody>
      </p:sp>
    </p:spTree>
    <p:extLst>
      <p:ext uri="{BB962C8B-B14F-4D97-AF65-F5344CB8AC3E}">
        <p14:creationId xmlns:p14="http://schemas.microsoft.com/office/powerpoint/2010/main" val="10631075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658906"/>
            <a:ext cx="10515600" cy="5518057"/>
          </a:xfrm>
        </p:spPr>
        <p:txBody>
          <a:bodyPr>
            <a:normAutofit fontScale="77500" lnSpcReduction="20000"/>
          </a:bodyPr>
          <a:lstStyle/>
          <a:p>
            <a:r>
              <a:rPr lang="fr-FR" b="1" dirty="0"/>
              <a:t>B Facteurs favorisants</a:t>
            </a:r>
            <a:r>
              <a:rPr lang="fr-FR" dirty="0"/>
              <a:t> </a:t>
            </a:r>
          </a:p>
          <a:p>
            <a:pPr algn="just"/>
            <a:r>
              <a:rPr lang="fr-FR" dirty="0"/>
              <a:t>Les facteurs favorisant une hypersécrétion bronchique ou altérant l'élimination des sécrétions bronchiques sont :</a:t>
            </a:r>
          </a:p>
          <a:p>
            <a:pPr marL="0" indent="0" algn="just">
              <a:buNone/>
            </a:pPr>
            <a:r>
              <a:rPr lang="fr-FR" dirty="0" smtClean="0"/>
              <a:t>	• </a:t>
            </a:r>
            <a:r>
              <a:rPr lang="fr-FR" dirty="0"/>
              <a:t>le tabagisme ;</a:t>
            </a:r>
          </a:p>
          <a:p>
            <a:pPr marL="0" indent="0" algn="just">
              <a:buNone/>
            </a:pPr>
            <a:r>
              <a:rPr lang="fr-FR" dirty="0" smtClean="0"/>
              <a:t>	• </a:t>
            </a:r>
            <a:r>
              <a:rPr lang="fr-FR" dirty="0"/>
              <a:t>des antécédents de BPCO ; </a:t>
            </a:r>
          </a:p>
          <a:p>
            <a:pPr marL="0" indent="0" algn="just">
              <a:buNone/>
            </a:pPr>
            <a:r>
              <a:rPr lang="fr-FR" dirty="0" smtClean="0"/>
              <a:t>	• </a:t>
            </a:r>
            <a:r>
              <a:rPr lang="fr-FR" dirty="0"/>
              <a:t>des traitements altérant le réflexe de toux (opiacés notamment) ; </a:t>
            </a:r>
          </a:p>
          <a:p>
            <a:pPr marL="0" indent="0" algn="just">
              <a:buNone/>
            </a:pPr>
            <a:r>
              <a:rPr lang="fr-FR" dirty="0" smtClean="0"/>
              <a:t>	• </a:t>
            </a:r>
            <a:r>
              <a:rPr lang="fr-FR" dirty="0"/>
              <a:t>une manœuvre </a:t>
            </a:r>
            <a:r>
              <a:rPr lang="fr-FR" dirty="0" err="1"/>
              <a:t>endotrachéale</a:t>
            </a:r>
            <a:r>
              <a:rPr lang="fr-FR" dirty="0"/>
              <a:t> récente (fibroscopie, intubation) ; </a:t>
            </a:r>
          </a:p>
          <a:p>
            <a:pPr marL="0" indent="0" algn="just">
              <a:buNone/>
            </a:pPr>
            <a:r>
              <a:rPr lang="fr-FR" dirty="0" smtClean="0"/>
              <a:t>	• </a:t>
            </a:r>
            <a:r>
              <a:rPr lang="fr-FR" dirty="0"/>
              <a:t>des douleurs pariétales (thoraciques ou abdominales) d'origine traumatique ou </a:t>
            </a:r>
            <a:r>
              <a:rPr lang="fr-FR" dirty="0" smtClean="0"/>
              <a:t>	</a:t>
            </a:r>
            <a:r>
              <a:rPr lang="fr-FR" dirty="0" err="1" smtClean="0"/>
              <a:t>postchirurgicale</a:t>
            </a:r>
            <a:r>
              <a:rPr lang="fr-FR" dirty="0"/>
              <a:t>. </a:t>
            </a:r>
          </a:p>
          <a:p>
            <a:pPr marL="0" indent="0">
              <a:buNone/>
            </a:pPr>
            <a:r>
              <a:rPr lang="fr-FR" dirty="0"/>
              <a:t> </a:t>
            </a:r>
          </a:p>
          <a:p>
            <a:r>
              <a:rPr lang="fr-FR" b="1" dirty="0"/>
              <a:t>C Traitement préventif</a:t>
            </a:r>
            <a:r>
              <a:rPr lang="fr-FR" dirty="0"/>
              <a:t> </a:t>
            </a:r>
          </a:p>
          <a:p>
            <a:pPr algn="just"/>
            <a:r>
              <a:rPr lang="fr-FR" b="1" dirty="0"/>
              <a:t>- </a:t>
            </a:r>
            <a:r>
              <a:rPr lang="fr-FR" dirty="0"/>
              <a:t>Il convient d'assurer une hydratation correcte du patient, </a:t>
            </a:r>
          </a:p>
          <a:p>
            <a:pPr algn="just"/>
            <a:r>
              <a:rPr lang="fr-FR" b="1" dirty="0"/>
              <a:t>- </a:t>
            </a:r>
            <a:r>
              <a:rPr lang="fr-FR" dirty="0"/>
              <a:t>une prise des repas en position assise ou demi-assise dès que possible, et de réaliser une kinésithérapie de désencombrement, en cas d’encombrement bronchique. </a:t>
            </a:r>
          </a:p>
          <a:p>
            <a:pPr algn="just"/>
            <a:r>
              <a:rPr lang="fr-FR" b="1" dirty="0"/>
              <a:t>- </a:t>
            </a:r>
            <a:r>
              <a:rPr lang="fr-FR" dirty="0"/>
              <a:t>Les traitements supposés fluidifiants peuvent être associés, avant les séances de kinésithérapie.</a:t>
            </a:r>
          </a:p>
          <a:p>
            <a:pPr algn="just"/>
            <a:endParaRPr lang="fr-FR" dirty="0"/>
          </a:p>
        </p:txBody>
      </p:sp>
    </p:spTree>
    <p:extLst>
      <p:ext uri="{BB962C8B-B14F-4D97-AF65-F5344CB8AC3E}">
        <p14:creationId xmlns:p14="http://schemas.microsoft.com/office/powerpoint/2010/main" val="1070137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1290918"/>
            <a:ext cx="10515600" cy="4886045"/>
          </a:xfrm>
        </p:spPr>
        <p:txBody>
          <a:bodyPr>
            <a:normAutofit/>
          </a:bodyPr>
          <a:lstStyle/>
          <a:p>
            <a:r>
              <a:rPr lang="fr-FR" b="1" dirty="0"/>
              <a:t>IV Complications cutanées </a:t>
            </a:r>
            <a:endParaRPr lang="fr-FR" dirty="0"/>
          </a:p>
          <a:p>
            <a:r>
              <a:rPr lang="fr-FR" b="1" dirty="0"/>
              <a:t>A Mécanismes</a:t>
            </a:r>
            <a:r>
              <a:rPr lang="fr-FR" dirty="0"/>
              <a:t> </a:t>
            </a:r>
          </a:p>
          <a:p>
            <a:pPr marL="0" indent="0">
              <a:buNone/>
            </a:pPr>
            <a:r>
              <a:rPr lang="fr-FR" dirty="0"/>
              <a:t> </a:t>
            </a:r>
          </a:p>
          <a:p>
            <a:r>
              <a:rPr lang="fr-FR" dirty="0"/>
              <a:t>Les escarres sont d'origine :</a:t>
            </a:r>
          </a:p>
          <a:p>
            <a:pPr marL="0" indent="0">
              <a:buNone/>
            </a:pPr>
            <a:r>
              <a:rPr lang="fr-FR" dirty="0" smtClean="0"/>
              <a:t>	- </a:t>
            </a:r>
            <a:r>
              <a:rPr lang="fr-FR" dirty="0"/>
              <a:t>ischémique par compression, </a:t>
            </a:r>
          </a:p>
          <a:p>
            <a:pPr marL="0" indent="0">
              <a:buNone/>
            </a:pPr>
            <a:r>
              <a:rPr lang="fr-FR" dirty="0" smtClean="0"/>
              <a:t>	- </a:t>
            </a:r>
            <a:r>
              <a:rPr lang="fr-FR" dirty="0"/>
              <a:t>à une pression supérieure à celle de la perfusion capillaire, </a:t>
            </a:r>
          </a:p>
          <a:p>
            <a:pPr marL="0" indent="0">
              <a:buNone/>
            </a:pPr>
            <a:r>
              <a:rPr lang="fr-FR" dirty="0" smtClean="0"/>
              <a:t>	- </a:t>
            </a:r>
            <a:r>
              <a:rPr lang="fr-FR" dirty="0"/>
              <a:t>des parties molles sur le plan d'appui. </a:t>
            </a:r>
          </a:p>
          <a:p>
            <a:r>
              <a:rPr lang="fr-FR" dirty="0"/>
              <a:t>Elles peuvent survenir à partir de 3 à 4 heures d'appui, et parfois même 2 heures en cas de pression importante. </a:t>
            </a:r>
          </a:p>
          <a:p>
            <a:endParaRPr lang="fr-FR" dirty="0"/>
          </a:p>
        </p:txBody>
      </p:sp>
    </p:spTree>
    <p:extLst>
      <p:ext uri="{BB962C8B-B14F-4D97-AF65-F5344CB8AC3E}">
        <p14:creationId xmlns:p14="http://schemas.microsoft.com/office/powerpoint/2010/main" val="296343028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TotalTime>
  <Words>2310</Words>
  <Application>Microsoft Office PowerPoint</Application>
  <PresentationFormat>Grand écran</PresentationFormat>
  <Paragraphs>409</Paragraphs>
  <Slides>44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44</vt:i4>
      </vt:variant>
    </vt:vector>
  </HeadingPairs>
  <TitlesOfParts>
    <vt:vector size="49" baseType="lpstr">
      <vt:lpstr>Arial</vt:lpstr>
      <vt:lpstr>Calibri</vt:lpstr>
      <vt:lpstr>Calibri Light</vt:lpstr>
      <vt:lpstr>Times New Roman</vt:lpstr>
      <vt:lpstr>Thème Office</vt:lpstr>
      <vt:lpstr>Présentation PowerPoint</vt:lpstr>
      <vt:lpstr>Complications de l'hypomobilité et du décubitus : prévention et prise en charge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HP</cp:lastModifiedBy>
  <cp:revision>13</cp:revision>
  <dcterms:created xsi:type="dcterms:W3CDTF">2020-04-22T13:22:43Z</dcterms:created>
  <dcterms:modified xsi:type="dcterms:W3CDTF">2020-04-22T15:47:06Z</dcterms:modified>
</cp:coreProperties>
</file>