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6" r:id="rId2"/>
    <p:sldId id="387" r:id="rId3"/>
    <p:sldId id="388" r:id="rId4"/>
    <p:sldId id="389" r:id="rId5"/>
    <p:sldId id="380" r:id="rId6"/>
    <p:sldId id="339" r:id="rId7"/>
    <p:sldId id="377" r:id="rId8"/>
    <p:sldId id="378" r:id="rId9"/>
    <p:sldId id="379" r:id="rId10"/>
    <p:sldId id="385" r:id="rId11"/>
    <p:sldId id="386" r:id="rId12"/>
    <p:sldId id="314" r:id="rId13"/>
    <p:sldId id="257" r:id="rId14"/>
    <p:sldId id="329" r:id="rId15"/>
    <p:sldId id="390" r:id="rId16"/>
    <p:sldId id="391" r:id="rId17"/>
    <p:sldId id="305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4"/>
  </p:normalViewPr>
  <p:slideViewPr>
    <p:cSldViewPr>
      <p:cViewPr varScale="1">
        <p:scale>
          <a:sx n="90" d="100"/>
          <a:sy n="90" d="100"/>
        </p:scale>
        <p:origin x="164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91A40-B904-4DB3-BEF2-E3312184770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454AFEF0-B007-4C2C-A7BB-1EEF68E8076C}">
      <dgm:prSet phldrT="[Texte]"/>
      <dgm:spPr>
        <a:solidFill>
          <a:srgbClr val="FF7C80"/>
        </a:solidFill>
      </dgm:spPr>
      <dgm:t>
        <a:bodyPr/>
        <a:lstStyle/>
        <a:p>
          <a:pPr algn="ctr" rtl="0"/>
          <a:r>
            <a:rPr lang="fr-FR" b="1" dirty="0">
              <a:solidFill>
                <a:srgbClr val="7030A0"/>
              </a:solidFill>
              <a:effectLst/>
            </a:rPr>
            <a:t>Effraction - Pénétration de l’hôte </a:t>
          </a:r>
          <a:endParaRPr lang="ar-DZ" b="1" dirty="0">
            <a:solidFill>
              <a:srgbClr val="7030A0"/>
            </a:solidFill>
            <a:effectLst/>
          </a:endParaRPr>
        </a:p>
      </dgm:t>
    </dgm:pt>
    <dgm:pt modelId="{6A1D6257-E6B1-4449-B53F-40F4A8CEF28A}" type="parTrans" cxnId="{62F0C382-8059-42C9-B9F6-24055E20B6C8}">
      <dgm:prSet/>
      <dgm:spPr/>
      <dgm:t>
        <a:bodyPr/>
        <a:lstStyle/>
        <a:p>
          <a:pPr rtl="1"/>
          <a:endParaRPr lang="ar-DZ"/>
        </a:p>
      </dgm:t>
    </dgm:pt>
    <dgm:pt modelId="{F2A2B95E-004E-485D-B12E-D49149CEAC1F}" type="sibTrans" cxnId="{62F0C382-8059-42C9-B9F6-24055E20B6C8}">
      <dgm:prSet/>
      <dgm:spPr/>
      <dgm:t>
        <a:bodyPr/>
        <a:lstStyle/>
        <a:p>
          <a:pPr rtl="1"/>
          <a:endParaRPr lang="ar-DZ"/>
        </a:p>
      </dgm:t>
    </dgm:pt>
    <dgm:pt modelId="{AB50E442-0F5F-4158-B14E-FD8CABAA1EA6}">
      <dgm:prSet phldrT="[Texte]" custT="1"/>
      <dgm:spPr/>
      <dgm:t>
        <a:bodyPr/>
        <a:lstStyle/>
        <a:p>
          <a:pPr rtl="0"/>
          <a:r>
            <a:rPr lang="fr-FR" sz="1600" b="0" dirty="0">
              <a:solidFill>
                <a:schemeClr val="tx1"/>
              </a:solidFill>
              <a:effectLst/>
            </a:rPr>
            <a:t>INFLAMMATION</a:t>
          </a:r>
          <a:endParaRPr lang="ar-DZ" sz="1600" b="0" dirty="0">
            <a:solidFill>
              <a:schemeClr val="tx1"/>
            </a:solidFill>
            <a:effectLst/>
          </a:endParaRPr>
        </a:p>
      </dgm:t>
    </dgm:pt>
    <dgm:pt modelId="{357B83FB-1217-4240-9027-54D4DDC58742}" type="parTrans" cxnId="{4862A5F4-F033-4EE3-B4A1-A5683D93E4BD}">
      <dgm:prSet/>
      <dgm:spPr/>
      <dgm:t>
        <a:bodyPr/>
        <a:lstStyle/>
        <a:p>
          <a:pPr rtl="1"/>
          <a:endParaRPr lang="ar-DZ"/>
        </a:p>
      </dgm:t>
    </dgm:pt>
    <dgm:pt modelId="{1C1FCA52-D999-4B4D-8814-7E90D7023D38}" type="sibTrans" cxnId="{4862A5F4-F033-4EE3-B4A1-A5683D93E4BD}">
      <dgm:prSet/>
      <dgm:spPr/>
      <dgm:t>
        <a:bodyPr/>
        <a:lstStyle/>
        <a:p>
          <a:pPr rtl="1"/>
          <a:endParaRPr lang="ar-DZ"/>
        </a:p>
      </dgm:t>
    </dgm:pt>
    <dgm:pt modelId="{F3A12E03-EF6B-46B4-AEF6-22C6E7F58774}">
      <dgm:prSet phldrT="[Texte]" custT="1"/>
      <dgm:spPr/>
      <dgm:t>
        <a:bodyPr/>
        <a:lstStyle/>
        <a:p>
          <a:pPr rtl="1"/>
          <a:r>
            <a:rPr lang="fr-FR" sz="1600" b="1" dirty="0">
              <a:solidFill>
                <a:schemeClr val="tx1"/>
              </a:solidFill>
            </a:rPr>
            <a:t>Limitation du processus invasif et lésionnel</a:t>
          </a:r>
          <a:endParaRPr lang="ar-DZ" sz="1600" b="1" dirty="0">
            <a:solidFill>
              <a:schemeClr val="tx1"/>
            </a:solidFill>
          </a:endParaRPr>
        </a:p>
      </dgm:t>
    </dgm:pt>
    <dgm:pt modelId="{9B233073-F2B1-403F-A82F-E5415DF7CB02}" type="parTrans" cxnId="{ADAB91C5-8015-4565-9172-B78A81708CD4}">
      <dgm:prSet/>
      <dgm:spPr/>
      <dgm:t>
        <a:bodyPr/>
        <a:lstStyle/>
        <a:p>
          <a:pPr rtl="1"/>
          <a:endParaRPr lang="ar-DZ"/>
        </a:p>
      </dgm:t>
    </dgm:pt>
    <dgm:pt modelId="{27AF69B0-27A1-41C2-ACF1-EFA9A8811255}" type="sibTrans" cxnId="{ADAB91C5-8015-4565-9172-B78A81708CD4}">
      <dgm:prSet/>
      <dgm:spPr/>
      <dgm:t>
        <a:bodyPr/>
        <a:lstStyle/>
        <a:p>
          <a:pPr rtl="1"/>
          <a:endParaRPr lang="ar-DZ"/>
        </a:p>
      </dgm:t>
    </dgm:pt>
    <dgm:pt modelId="{19B109AA-0947-40D2-8D7F-C628B07DE735}">
      <dgm:prSet phldrT="[Texte]"/>
      <dgm:spPr>
        <a:solidFill>
          <a:schemeClr val="tx1">
            <a:lumMod val="65000"/>
          </a:schemeClr>
        </a:solidFill>
      </dgm:spPr>
      <dgm:t>
        <a:bodyPr/>
        <a:lstStyle/>
        <a:p>
          <a:pPr algn="ctr" rtl="1"/>
          <a:r>
            <a: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Via réseau de Cytokines / Chémokines</a:t>
          </a:r>
          <a:r>
            <a:rPr lang="ar-DZ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DZ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F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Amplification du signal</a:t>
          </a:r>
          <a:endParaRPr lang="ar-DZ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A9ACD1-7874-449E-9EC0-D456299DBBC1}" type="parTrans" cxnId="{3AFC5B00-B3B6-4770-9CD8-55AFFE0AA3C8}">
      <dgm:prSet/>
      <dgm:spPr/>
      <dgm:t>
        <a:bodyPr/>
        <a:lstStyle/>
        <a:p>
          <a:pPr rtl="1"/>
          <a:endParaRPr lang="ar-DZ"/>
        </a:p>
      </dgm:t>
    </dgm:pt>
    <dgm:pt modelId="{12C8D8D9-549E-4CC7-8097-FCDF2BD4D4D6}" type="sibTrans" cxnId="{3AFC5B00-B3B6-4770-9CD8-55AFFE0AA3C8}">
      <dgm:prSet/>
      <dgm:spPr/>
      <dgm:t>
        <a:bodyPr/>
        <a:lstStyle/>
        <a:p>
          <a:pPr rtl="1"/>
          <a:endParaRPr lang="ar-DZ"/>
        </a:p>
      </dgm:t>
    </dgm:pt>
    <dgm:pt modelId="{058A8369-6138-4B85-84EE-17841E30FDA2}">
      <dgm:prSet phldrT="[Texte]" custT="1"/>
      <dgm:spPr/>
      <dgm:t>
        <a:bodyPr/>
        <a:lstStyle/>
        <a:p>
          <a:pPr rtl="1"/>
          <a:r>
            <a:rPr lang="fr-FR" sz="1600" b="1" dirty="0">
              <a:solidFill>
                <a:schemeClr val="tx1"/>
              </a:solidFill>
            </a:rPr>
            <a:t>Synthèse des PPA</a:t>
          </a:r>
          <a:endParaRPr lang="ar-DZ" sz="1600" b="1" dirty="0">
            <a:solidFill>
              <a:schemeClr val="tx1"/>
            </a:solidFill>
          </a:endParaRPr>
        </a:p>
      </dgm:t>
    </dgm:pt>
    <dgm:pt modelId="{A8D43E05-73A8-4D27-A928-FE53EA5690A1}" type="parTrans" cxnId="{9394424D-502D-4EA2-8154-F450AFDF9A77}">
      <dgm:prSet/>
      <dgm:spPr/>
      <dgm:t>
        <a:bodyPr/>
        <a:lstStyle/>
        <a:p>
          <a:pPr rtl="1"/>
          <a:endParaRPr lang="ar-DZ"/>
        </a:p>
      </dgm:t>
    </dgm:pt>
    <dgm:pt modelId="{C7481D38-85AE-4583-BF8F-B65A79F096A1}" type="sibTrans" cxnId="{9394424D-502D-4EA2-8154-F450AFDF9A77}">
      <dgm:prSet/>
      <dgm:spPr/>
      <dgm:t>
        <a:bodyPr/>
        <a:lstStyle/>
        <a:p>
          <a:pPr rtl="1"/>
          <a:endParaRPr lang="ar-DZ"/>
        </a:p>
      </dgm:t>
    </dgm:pt>
    <dgm:pt modelId="{F7BF8DC3-9963-4541-9E43-F3730558F52A}">
      <dgm:prSet phldrT="[Texte]" custT="1"/>
      <dgm:spPr/>
      <dgm:t>
        <a:bodyPr/>
        <a:lstStyle/>
        <a:p>
          <a:pPr rtl="1"/>
          <a:r>
            <a:rPr lang="fr-FR" sz="1400" b="1" dirty="0">
              <a:solidFill>
                <a:schemeClr val="tx1"/>
              </a:solidFill>
            </a:rPr>
            <a:t>Recrutement cellulaire / </a:t>
          </a:r>
        </a:p>
        <a:p>
          <a:pPr rtl="1"/>
          <a:r>
            <a:rPr lang="fr-FR" sz="1400" b="1" dirty="0">
              <a:solidFill>
                <a:schemeClr val="tx1"/>
              </a:solidFill>
            </a:rPr>
            <a:t>Mo, PN</a:t>
          </a:r>
          <a:endParaRPr lang="ar-DZ" sz="1400" b="1" dirty="0">
            <a:solidFill>
              <a:schemeClr val="tx1"/>
            </a:solidFill>
          </a:endParaRPr>
        </a:p>
      </dgm:t>
    </dgm:pt>
    <dgm:pt modelId="{C314ECAC-A119-484A-A31D-8468D06C92A3}" type="parTrans" cxnId="{4E3038D3-F62A-43FC-808E-6E031711BF86}">
      <dgm:prSet/>
      <dgm:spPr/>
      <dgm:t>
        <a:bodyPr/>
        <a:lstStyle/>
        <a:p>
          <a:pPr rtl="1"/>
          <a:endParaRPr lang="ar-DZ"/>
        </a:p>
      </dgm:t>
    </dgm:pt>
    <dgm:pt modelId="{4DC2E225-FFF8-4FD7-BF0F-5DE21A5B059D}" type="sibTrans" cxnId="{4E3038D3-F62A-43FC-808E-6E031711BF86}">
      <dgm:prSet/>
      <dgm:spPr/>
      <dgm:t>
        <a:bodyPr/>
        <a:lstStyle/>
        <a:p>
          <a:pPr rtl="1"/>
          <a:endParaRPr lang="ar-DZ"/>
        </a:p>
      </dgm:t>
    </dgm:pt>
    <dgm:pt modelId="{48F0DE97-842A-4598-BDA2-8D9A3222D7D6}">
      <dgm:prSet phldrT="[Texte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1"/>
          <a:r>
            <a:rPr lang="fr-FR" b="1" dirty="0">
              <a:solidFill>
                <a:schemeClr val="tx1"/>
              </a:solidFill>
              <a:effectLst/>
            </a:rPr>
            <a:t>PROCESSING / PRESENTATION D’ANTIGENE</a:t>
          </a:r>
          <a:endParaRPr lang="ar-DZ" b="1" dirty="0">
            <a:solidFill>
              <a:schemeClr val="tx1"/>
            </a:solidFill>
            <a:effectLst/>
          </a:endParaRPr>
        </a:p>
      </dgm:t>
    </dgm:pt>
    <dgm:pt modelId="{AE1C625B-986E-4199-8E19-D9BB2F63E492}" type="parTrans" cxnId="{CE883E80-8148-48F4-871B-46A27D648FA9}">
      <dgm:prSet/>
      <dgm:spPr/>
      <dgm:t>
        <a:bodyPr/>
        <a:lstStyle/>
        <a:p>
          <a:pPr rtl="1"/>
          <a:endParaRPr lang="ar-DZ"/>
        </a:p>
      </dgm:t>
    </dgm:pt>
    <dgm:pt modelId="{C2A1CC9F-2B37-4B61-91EC-975D46CD57E9}" type="sibTrans" cxnId="{CE883E80-8148-48F4-871B-46A27D648FA9}">
      <dgm:prSet/>
      <dgm:spPr/>
      <dgm:t>
        <a:bodyPr/>
        <a:lstStyle/>
        <a:p>
          <a:pPr rtl="1"/>
          <a:endParaRPr lang="ar-DZ"/>
        </a:p>
      </dgm:t>
    </dgm:pt>
    <dgm:pt modelId="{DE3A5AC7-F845-4EF5-9CEB-12CD234D8D3A}">
      <dgm:prSet phldrT="[Texte]" custT="1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pPr rtl="0"/>
          <a:r>
            <a:rPr lang="fr-FR" sz="1400" b="1" dirty="0">
              <a:solidFill>
                <a:schemeClr val="tx1"/>
              </a:solidFill>
            </a:rPr>
            <a:t>Réponse immune  HUMORALE </a:t>
          </a:r>
        </a:p>
        <a:p>
          <a:pPr rtl="0"/>
          <a:r>
            <a:rPr lang="fr-FR" sz="1400" b="1" dirty="0">
              <a:solidFill>
                <a:schemeClr val="tx1"/>
              </a:solidFill>
            </a:rPr>
            <a:t>Ac = Ig</a:t>
          </a:r>
          <a:endParaRPr lang="ar-DZ" sz="1200" b="1" dirty="0">
            <a:solidFill>
              <a:schemeClr val="tx1"/>
            </a:solidFill>
          </a:endParaRPr>
        </a:p>
      </dgm:t>
    </dgm:pt>
    <dgm:pt modelId="{A18998A2-4F85-4289-8435-7CA0F7B77FBA}" type="parTrans" cxnId="{841A2902-9959-4169-AE7E-A61F1E0E2249}">
      <dgm:prSet/>
      <dgm:spPr/>
      <dgm:t>
        <a:bodyPr/>
        <a:lstStyle/>
        <a:p>
          <a:pPr rtl="1"/>
          <a:endParaRPr lang="ar-DZ"/>
        </a:p>
      </dgm:t>
    </dgm:pt>
    <dgm:pt modelId="{4C9DB17B-3C1D-4EA0-BB6D-00C34E835C65}" type="sibTrans" cxnId="{841A2902-9959-4169-AE7E-A61F1E0E2249}">
      <dgm:prSet/>
      <dgm:spPr/>
      <dgm:t>
        <a:bodyPr/>
        <a:lstStyle/>
        <a:p>
          <a:pPr rtl="1"/>
          <a:endParaRPr lang="ar-DZ"/>
        </a:p>
      </dgm:t>
    </dgm:pt>
    <dgm:pt modelId="{5209084D-064C-46A5-98E0-8BC2344A9572}">
      <dgm:prSet phldrT="[Texte]"/>
      <dgm:spPr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pPr rtl="1"/>
          <a:r>
            <a:rPr lang="fr-FR" b="1" dirty="0">
              <a:solidFill>
                <a:schemeClr val="tx1"/>
              </a:solidFill>
            </a:rPr>
            <a:t>Réponse immune CELLULAIRE</a:t>
          </a:r>
        </a:p>
        <a:p>
          <a:pPr rtl="1"/>
          <a:r>
            <a:rPr lang="fr-FR" b="1" dirty="0">
              <a:solidFill>
                <a:schemeClr val="tx1"/>
              </a:solidFill>
            </a:rPr>
            <a:t>Lymphocyte T CD8 Cytotoxique</a:t>
          </a:r>
          <a:endParaRPr lang="ar-DZ" b="1" dirty="0">
            <a:solidFill>
              <a:schemeClr val="tx1"/>
            </a:solidFill>
          </a:endParaRPr>
        </a:p>
      </dgm:t>
    </dgm:pt>
    <dgm:pt modelId="{01EFF927-2B08-4239-AF58-9B964617D410}" type="parTrans" cxnId="{DBA33213-2D7F-477C-8A68-622AC9DFEB15}">
      <dgm:prSet/>
      <dgm:spPr/>
      <dgm:t>
        <a:bodyPr/>
        <a:lstStyle/>
        <a:p>
          <a:pPr rtl="1"/>
          <a:endParaRPr lang="ar-DZ"/>
        </a:p>
      </dgm:t>
    </dgm:pt>
    <dgm:pt modelId="{F684927E-1EFD-4C49-B1AE-78B98DFD767E}" type="sibTrans" cxnId="{DBA33213-2D7F-477C-8A68-622AC9DFEB15}">
      <dgm:prSet/>
      <dgm:spPr/>
      <dgm:t>
        <a:bodyPr/>
        <a:lstStyle/>
        <a:p>
          <a:pPr rtl="1"/>
          <a:endParaRPr lang="ar-DZ"/>
        </a:p>
      </dgm:t>
    </dgm:pt>
    <dgm:pt modelId="{B12F0194-6550-4136-A1CC-4B18218612DE}" type="pres">
      <dgm:prSet presAssocID="{95991A40-B904-4DB3-BEF2-E33121847708}" presName="Name0" presStyleCnt="0">
        <dgm:presLayoutVars>
          <dgm:dir/>
          <dgm:animLvl val="lvl"/>
          <dgm:resizeHandles val="exact"/>
        </dgm:presLayoutVars>
      </dgm:prSet>
      <dgm:spPr/>
    </dgm:pt>
    <dgm:pt modelId="{95FEFA23-8EE6-420B-B1EC-4D92C65BABD2}" type="pres">
      <dgm:prSet presAssocID="{48F0DE97-842A-4598-BDA2-8D9A3222D7D6}" presName="boxAndChildren" presStyleCnt="0"/>
      <dgm:spPr/>
    </dgm:pt>
    <dgm:pt modelId="{3A28E96A-32F3-45FF-AC4D-64CBCF9332DE}" type="pres">
      <dgm:prSet presAssocID="{48F0DE97-842A-4598-BDA2-8D9A3222D7D6}" presName="parentTextBox" presStyleLbl="node1" presStyleIdx="0" presStyleCnt="3"/>
      <dgm:spPr/>
    </dgm:pt>
    <dgm:pt modelId="{4BCD38AE-D900-4114-A629-2E8384F83A5E}" type="pres">
      <dgm:prSet presAssocID="{48F0DE97-842A-4598-BDA2-8D9A3222D7D6}" presName="entireBox" presStyleLbl="node1" presStyleIdx="0" presStyleCnt="3"/>
      <dgm:spPr/>
    </dgm:pt>
    <dgm:pt modelId="{28D3111D-6D64-4B31-B311-428D38E74E93}" type="pres">
      <dgm:prSet presAssocID="{48F0DE97-842A-4598-BDA2-8D9A3222D7D6}" presName="descendantBox" presStyleCnt="0"/>
      <dgm:spPr/>
    </dgm:pt>
    <dgm:pt modelId="{0D2D1C13-491A-4EAE-989C-EFA832D4850A}" type="pres">
      <dgm:prSet presAssocID="{DE3A5AC7-F845-4EF5-9CEB-12CD234D8D3A}" presName="childTextBox" presStyleLbl="fgAccFollowNode1" presStyleIdx="0" presStyleCnt="6">
        <dgm:presLayoutVars>
          <dgm:bulletEnabled val="1"/>
        </dgm:presLayoutVars>
      </dgm:prSet>
      <dgm:spPr/>
    </dgm:pt>
    <dgm:pt modelId="{721CC696-8BE5-4FAB-9DC0-F23B8B2D6AE3}" type="pres">
      <dgm:prSet presAssocID="{5209084D-064C-46A5-98E0-8BC2344A9572}" presName="childTextBox" presStyleLbl="fgAccFollowNode1" presStyleIdx="1" presStyleCnt="6">
        <dgm:presLayoutVars>
          <dgm:bulletEnabled val="1"/>
        </dgm:presLayoutVars>
      </dgm:prSet>
      <dgm:spPr/>
    </dgm:pt>
    <dgm:pt modelId="{82C1EE8C-F5A4-4000-9B8E-85CC1220C199}" type="pres">
      <dgm:prSet presAssocID="{12C8D8D9-549E-4CC7-8097-FCDF2BD4D4D6}" presName="sp" presStyleCnt="0"/>
      <dgm:spPr/>
    </dgm:pt>
    <dgm:pt modelId="{DE46394B-DB7A-47D7-927F-29DFE670F927}" type="pres">
      <dgm:prSet presAssocID="{19B109AA-0947-40D2-8D7F-C628B07DE735}" presName="arrowAndChildren" presStyleCnt="0"/>
      <dgm:spPr/>
    </dgm:pt>
    <dgm:pt modelId="{DBC3F73F-4B70-4F78-8755-67DAF73EE3B3}" type="pres">
      <dgm:prSet presAssocID="{19B109AA-0947-40D2-8D7F-C628B07DE735}" presName="parentTextArrow" presStyleLbl="node1" presStyleIdx="0" presStyleCnt="3"/>
      <dgm:spPr/>
    </dgm:pt>
    <dgm:pt modelId="{DE47C65E-5A78-4B81-AE90-74A6DE4573FD}" type="pres">
      <dgm:prSet presAssocID="{19B109AA-0947-40D2-8D7F-C628B07DE735}" presName="arrow" presStyleLbl="node1" presStyleIdx="1" presStyleCnt="3"/>
      <dgm:spPr/>
    </dgm:pt>
    <dgm:pt modelId="{DA3C3171-08E8-479E-AD3D-E62810637606}" type="pres">
      <dgm:prSet presAssocID="{19B109AA-0947-40D2-8D7F-C628B07DE735}" presName="descendantArrow" presStyleCnt="0"/>
      <dgm:spPr/>
    </dgm:pt>
    <dgm:pt modelId="{5970090F-3267-4C26-BE8A-07DE64FEC949}" type="pres">
      <dgm:prSet presAssocID="{058A8369-6138-4B85-84EE-17841E30FDA2}" presName="childTextArrow" presStyleLbl="fgAccFollowNode1" presStyleIdx="2" presStyleCnt="6">
        <dgm:presLayoutVars>
          <dgm:bulletEnabled val="1"/>
        </dgm:presLayoutVars>
      </dgm:prSet>
      <dgm:spPr/>
    </dgm:pt>
    <dgm:pt modelId="{FFCA3F22-BF57-48A2-ADEA-D5ED25C3F971}" type="pres">
      <dgm:prSet presAssocID="{F7BF8DC3-9963-4541-9E43-F3730558F52A}" presName="childTextArrow" presStyleLbl="fgAccFollowNode1" presStyleIdx="3" presStyleCnt="6">
        <dgm:presLayoutVars>
          <dgm:bulletEnabled val="1"/>
        </dgm:presLayoutVars>
      </dgm:prSet>
      <dgm:spPr/>
    </dgm:pt>
    <dgm:pt modelId="{4D314EB5-E2F5-4EAE-B82C-93334DA391B4}" type="pres">
      <dgm:prSet presAssocID="{F2A2B95E-004E-485D-B12E-D49149CEAC1F}" presName="sp" presStyleCnt="0"/>
      <dgm:spPr/>
    </dgm:pt>
    <dgm:pt modelId="{3237446F-36F2-49B2-AAD3-0978EF1E6219}" type="pres">
      <dgm:prSet presAssocID="{454AFEF0-B007-4C2C-A7BB-1EEF68E8076C}" presName="arrowAndChildren" presStyleCnt="0"/>
      <dgm:spPr/>
    </dgm:pt>
    <dgm:pt modelId="{6A03D8C8-0A03-47EA-B76F-278CCBFC1F9D}" type="pres">
      <dgm:prSet presAssocID="{454AFEF0-B007-4C2C-A7BB-1EEF68E8076C}" presName="parentTextArrow" presStyleLbl="node1" presStyleIdx="1" presStyleCnt="3"/>
      <dgm:spPr/>
    </dgm:pt>
    <dgm:pt modelId="{7B0DD15B-D076-4CB8-849B-0C58ACAE53F8}" type="pres">
      <dgm:prSet presAssocID="{454AFEF0-B007-4C2C-A7BB-1EEF68E8076C}" presName="arrow" presStyleLbl="node1" presStyleIdx="2" presStyleCnt="3"/>
      <dgm:spPr/>
    </dgm:pt>
    <dgm:pt modelId="{EC726E60-1291-42CF-8ADB-5D4F08FDD9AE}" type="pres">
      <dgm:prSet presAssocID="{454AFEF0-B007-4C2C-A7BB-1EEF68E8076C}" presName="descendantArrow" presStyleCnt="0"/>
      <dgm:spPr/>
    </dgm:pt>
    <dgm:pt modelId="{290394B9-E0F9-403B-B16B-62FDACC1B5D4}" type="pres">
      <dgm:prSet presAssocID="{AB50E442-0F5F-4158-B14E-FD8CABAA1EA6}" presName="childTextArrow" presStyleLbl="fgAccFollowNode1" presStyleIdx="4" presStyleCnt="6">
        <dgm:presLayoutVars>
          <dgm:bulletEnabled val="1"/>
        </dgm:presLayoutVars>
      </dgm:prSet>
      <dgm:spPr/>
    </dgm:pt>
    <dgm:pt modelId="{E1C336CC-A474-4757-8BDF-56B29218DACC}" type="pres">
      <dgm:prSet presAssocID="{F3A12E03-EF6B-46B4-AEF6-22C6E7F58774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3AFC5B00-B3B6-4770-9CD8-55AFFE0AA3C8}" srcId="{95991A40-B904-4DB3-BEF2-E33121847708}" destId="{19B109AA-0947-40D2-8D7F-C628B07DE735}" srcOrd="1" destOrd="0" parTransId="{9EA9ACD1-7874-449E-9EC0-D456299DBBC1}" sibTransId="{12C8D8D9-549E-4CC7-8097-FCDF2BD4D4D6}"/>
    <dgm:cxn modelId="{841A2902-9959-4169-AE7E-A61F1E0E2249}" srcId="{48F0DE97-842A-4598-BDA2-8D9A3222D7D6}" destId="{DE3A5AC7-F845-4EF5-9CEB-12CD234D8D3A}" srcOrd="0" destOrd="0" parTransId="{A18998A2-4F85-4289-8435-7CA0F7B77FBA}" sibTransId="{4C9DB17B-3C1D-4EA0-BB6D-00C34E835C65}"/>
    <dgm:cxn modelId="{DBA33213-2D7F-477C-8A68-622AC9DFEB15}" srcId="{48F0DE97-842A-4598-BDA2-8D9A3222D7D6}" destId="{5209084D-064C-46A5-98E0-8BC2344A9572}" srcOrd="1" destOrd="0" parTransId="{01EFF927-2B08-4239-AF58-9B964617D410}" sibTransId="{F684927E-1EFD-4C49-B1AE-78B98DFD767E}"/>
    <dgm:cxn modelId="{68B8D34A-94B8-45A4-98E1-18D5ED1FDA0A}" type="presOf" srcId="{48F0DE97-842A-4598-BDA2-8D9A3222D7D6}" destId="{3A28E96A-32F3-45FF-AC4D-64CBCF9332DE}" srcOrd="0" destOrd="0" presId="urn:microsoft.com/office/officeart/2005/8/layout/process4"/>
    <dgm:cxn modelId="{9394424D-502D-4EA2-8154-F450AFDF9A77}" srcId="{19B109AA-0947-40D2-8D7F-C628B07DE735}" destId="{058A8369-6138-4B85-84EE-17841E30FDA2}" srcOrd="0" destOrd="0" parTransId="{A8D43E05-73A8-4D27-A928-FE53EA5690A1}" sibTransId="{C7481D38-85AE-4583-BF8F-B65A79F096A1}"/>
    <dgm:cxn modelId="{2E56425E-FD6D-4E6E-B9C4-B2B8F57851AE}" type="presOf" srcId="{F7BF8DC3-9963-4541-9E43-F3730558F52A}" destId="{FFCA3F22-BF57-48A2-ADEA-D5ED25C3F971}" srcOrd="0" destOrd="0" presId="urn:microsoft.com/office/officeart/2005/8/layout/process4"/>
    <dgm:cxn modelId="{27C7866C-25E4-4301-BD06-A5E643BAEC16}" type="presOf" srcId="{AB50E442-0F5F-4158-B14E-FD8CABAA1EA6}" destId="{290394B9-E0F9-403B-B16B-62FDACC1B5D4}" srcOrd="0" destOrd="0" presId="urn:microsoft.com/office/officeart/2005/8/layout/process4"/>
    <dgm:cxn modelId="{B9387673-6729-47F2-9E69-05E462192B8D}" type="presOf" srcId="{058A8369-6138-4B85-84EE-17841E30FDA2}" destId="{5970090F-3267-4C26-BE8A-07DE64FEC949}" srcOrd="0" destOrd="0" presId="urn:microsoft.com/office/officeart/2005/8/layout/process4"/>
    <dgm:cxn modelId="{57253A75-AA59-4BAD-BBA2-81C45C4A549C}" type="presOf" srcId="{454AFEF0-B007-4C2C-A7BB-1EEF68E8076C}" destId="{7B0DD15B-D076-4CB8-849B-0C58ACAE53F8}" srcOrd="1" destOrd="0" presId="urn:microsoft.com/office/officeart/2005/8/layout/process4"/>
    <dgm:cxn modelId="{CE883E80-8148-48F4-871B-46A27D648FA9}" srcId="{95991A40-B904-4DB3-BEF2-E33121847708}" destId="{48F0DE97-842A-4598-BDA2-8D9A3222D7D6}" srcOrd="2" destOrd="0" parTransId="{AE1C625B-986E-4199-8E19-D9BB2F63E492}" sibTransId="{C2A1CC9F-2B37-4B61-91EC-975D46CD57E9}"/>
    <dgm:cxn modelId="{62F0C382-8059-42C9-B9F6-24055E20B6C8}" srcId="{95991A40-B904-4DB3-BEF2-E33121847708}" destId="{454AFEF0-B007-4C2C-A7BB-1EEF68E8076C}" srcOrd="0" destOrd="0" parTransId="{6A1D6257-E6B1-4449-B53F-40F4A8CEF28A}" sibTransId="{F2A2B95E-004E-485D-B12E-D49149CEAC1F}"/>
    <dgm:cxn modelId="{4B6D7093-147D-4F3C-8A7D-EC2FB185BA62}" type="presOf" srcId="{454AFEF0-B007-4C2C-A7BB-1EEF68E8076C}" destId="{6A03D8C8-0A03-47EA-B76F-278CCBFC1F9D}" srcOrd="0" destOrd="0" presId="urn:microsoft.com/office/officeart/2005/8/layout/process4"/>
    <dgm:cxn modelId="{3EF21FA4-7EA4-4C71-A9A5-7744198A15D1}" type="presOf" srcId="{5209084D-064C-46A5-98E0-8BC2344A9572}" destId="{721CC696-8BE5-4FAB-9DC0-F23B8B2D6AE3}" srcOrd="0" destOrd="0" presId="urn:microsoft.com/office/officeart/2005/8/layout/process4"/>
    <dgm:cxn modelId="{6DBB6DB3-953D-4258-BB98-F7FDD854534D}" type="presOf" srcId="{DE3A5AC7-F845-4EF5-9CEB-12CD234D8D3A}" destId="{0D2D1C13-491A-4EAE-989C-EFA832D4850A}" srcOrd="0" destOrd="0" presId="urn:microsoft.com/office/officeart/2005/8/layout/process4"/>
    <dgm:cxn modelId="{F45238B9-DD68-4BE0-9626-D56E521A9DE3}" type="presOf" srcId="{19B109AA-0947-40D2-8D7F-C628B07DE735}" destId="{DE47C65E-5A78-4B81-AE90-74A6DE4573FD}" srcOrd="1" destOrd="0" presId="urn:microsoft.com/office/officeart/2005/8/layout/process4"/>
    <dgm:cxn modelId="{ADAB91C5-8015-4565-9172-B78A81708CD4}" srcId="{454AFEF0-B007-4C2C-A7BB-1EEF68E8076C}" destId="{F3A12E03-EF6B-46B4-AEF6-22C6E7F58774}" srcOrd="1" destOrd="0" parTransId="{9B233073-F2B1-403F-A82F-E5415DF7CB02}" sibTransId="{27AF69B0-27A1-41C2-ACF1-EFA9A8811255}"/>
    <dgm:cxn modelId="{28818CC9-4535-46C8-A235-39DB9A6869D4}" type="presOf" srcId="{19B109AA-0947-40D2-8D7F-C628B07DE735}" destId="{DBC3F73F-4B70-4F78-8755-67DAF73EE3B3}" srcOrd="0" destOrd="0" presId="urn:microsoft.com/office/officeart/2005/8/layout/process4"/>
    <dgm:cxn modelId="{4E3038D3-F62A-43FC-808E-6E031711BF86}" srcId="{19B109AA-0947-40D2-8D7F-C628B07DE735}" destId="{F7BF8DC3-9963-4541-9E43-F3730558F52A}" srcOrd="1" destOrd="0" parTransId="{C314ECAC-A119-484A-A31D-8468D06C92A3}" sibTransId="{4DC2E225-FFF8-4FD7-BF0F-5DE21A5B059D}"/>
    <dgm:cxn modelId="{8059A6DD-108C-48C6-BCF7-7942BD1B294F}" type="presOf" srcId="{48F0DE97-842A-4598-BDA2-8D9A3222D7D6}" destId="{4BCD38AE-D900-4114-A629-2E8384F83A5E}" srcOrd="1" destOrd="0" presId="urn:microsoft.com/office/officeart/2005/8/layout/process4"/>
    <dgm:cxn modelId="{3E4305E1-5BBB-42FB-9774-339272D2BBA8}" type="presOf" srcId="{95991A40-B904-4DB3-BEF2-E33121847708}" destId="{B12F0194-6550-4136-A1CC-4B18218612DE}" srcOrd="0" destOrd="0" presId="urn:microsoft.com/office/officeart/2005/8/layout/process4"/>
    <dgm:cxn modelId="{4862A5F4-F033-4EE3-B4A1-A5683D93E4BD}" srcId="{454AFEF0-B007-4C2C-A7BB-1EEF68E8076C}" destId="{AB50E442-0F5F-4158-B14E-FD8CABAA1EA6}" srcOrd="0" destOrd="0" parTransId="{357B83FB-1217-4240-9027-54D4DDC58742}" sibTransId="{1C1FCA52-D999-4B4D-8814-7E90D7023D38}"/>
    <dgm:cxn modelId="{AD9FD0FD-E0A2-4EF4-A4F4-2AB33152DF7F}" type="presOf" srcId="{F3A12E03-EF6B-46B4-AEF6-22C6E7F58774}" destId="{E1C336CC-A474-4757-8BDF-56B29218DACC}" srcOrd="0" destOrd="0" presId="urn:microsoft.com/office/officeart/2005/8/layout/process4"/>
    <dgm:cxn modelId="{FB83B1D0-5BDF-469B-9271-3AC9768F6F5C}" type="presParOf" srcId="{B12F0194-6550-4136-A1CC-4B18218612DE}" destId="{95FEFA23-8EE6-420B-B1EC-4D92C65BABD2}" srcOrd="0" destOrd="0" presId="urn:microsoft.com/office/officeart/2005/8/layout/process4"/>
    <dgm:cxn modelId="{5D667322-699D-40B2-BAC9-7B1AB500C8E8}" type="presParOf" srcId="{95FEFA23-8EE6-420B-B1EC-4D92C65BABD2}" destId="{3A28E96A-32F3-45FF-AC4D-64CBCF9332DE}" srcOrd="0" destOrd="0" presId="urn:microsoft.com/office/officeart/2005/8/layout/process4"/>
    <dgm:cxn modelId="{00F9DF38-8E9D-410E-A21B-1B2D9E872943}" type="presParOf" srcId="{95FEFA23-8EE6-420B-B1EC-4D92C65BABD2}" destId="{4BCD38AE-D900-4114-A629-2E8384F83A5E}" srcOrd="1" destOrd="0" presId="urn:microsoft.com/office/officeart/2005/8/layout/process4"/>
    <dgm:cxn modelId="{271CE258-F24E-480C-9311-EB3CDB7E4BB5}" type="presParOf" srcId="{95FEFA23-8EE6-420B-B1EC-4D92C65BABD2}" destId="{28D3111D-6D64-4B31-B311-428D38E74E93}" srcOrd="2" destOrd="0" presId="urn:microsoft.com/office/officeart/2005/8/layout/process4"/>
    <dgm:cxn modelId="{182C0474-AD88-46DC-B070-D3292E83482F}" type="presParOf" srcId="{28D3111D-6D64-4B31-B311-428D38E74E93}" destId="{0D2D1C13-491A-4EAE-989C-EFA832D4850A}" srcOrd="0" destOrd="0" presId="urn:microsoft.com/office/officeart/2005/8/layout/process4"/>
    <dgm:cxn modelId="{A6E97DE0-625C-4014-93DE-5CA2BDD79DE4}" type="presParOf" srcId="{28D3111D-6D64-4B31-B311-428D38E74E93}" destId="{721CC696-8BE5-4FAB-9DC0-F23B8B2D6AE3}" srcOrd="1" destOrd="0" presId="urn:microsoft.com/office/officeart/2005/8/layout/process4"/>
    <dgm:cxn modelId="{CB693744-4623-4B0E-AB84-6854AD179BB4}" type="presParOf" srcId="{B12F0194-6550-4136-A1CC-4B18218612DE}" destId="{82C1EE8C-F5A4-4000-9B8E-85CC1220C199}" srcOrd="1" destOrd="0" presId="urn:microsoft.com/office/officeart/2005/8/layout/process4"/>
    <dgm:cxn modelId="{BB0A6E47-F016-4592-A243-B7479729D720}" type="presParOf" srcId="{B12F0194-6550-4136-A1CC-4B18218612DE}" destId="{DE46394B-DB7A-47D7-927F-29DFE670F927}" srcOrd="2" destOrd="0" presId="urn:microsoft.com/office/officeart/2005/8/layout/process4"/>
    <dgm:cxn modelId="{2F39A863-B828-463A-B636-56CD7269FF55}" type="presParOf" srcId="{DE46394B-DB7A-47D7-927F-29DFE670F927}" destId="{DBC3F73F-4B70-4F78-8755-67DAF73EE3B3}" srcOrd="0" destOrd="0" presId="urn:microsoft.com/office/officeart/2005/8/layout/process4"/>
    <dgm:cxn modelId="{AB0E9C80-9460-40C9-AC69-5A9203F14E8B}" type="presParOf" srcId="{DE46394B-DB7A-47D7-927F-29DFE670F927}" destId="{DE47C65E-5A78-4B81-AE90-74A6DE4573FD}" srcOrd="1" destOrd="0" presId="urn:microsoft.com/office/officeart/2005/8/layout/process4"/>
    <dgm:cxn modelId="{C35AD740-2907-453E-8CAC-1D78D1554C7C}" type="presParOf" srcId="{DE46394B-DB7A-47D7-927F-29DFE670F927}" destId="{DA3C3171-08E8-479E-AD3D-E62810637606}" srcOrd="2" destOrd="0" presId="urn:microsoft.com/office/officeart/2005/8/layout/process4"/>
    <dgm:cxn modelId="{5552DC8E-88B2-4360-B2ED-9FECFB170DE4}" type="presParOf" srcId="{DA3C3171-08E8-479E-AD3D-E62810637606}" destId="{5970090F-3267-4C26-BE8A-07DE64FEC949}" srcOrd="0" destOrd="0" presId="urn:microsoft.com/office/officeart/2005/8/layout/process4"/>
    <dgm:cxn modelId="{FD410C37-F5E8-43F6-AA57-19F1435F7D02}" type="presParOf" srcId="{DA3C3171-08E8-479E-AD3D-E62810637606}" destId="{FFCA3F22-BF57-48A2-ADEA-D5ED25C3F971}" srcOrd="1" destOrd="0" presId="urn:microsoft.com/office/officeart/2005/8/layout/process4"/>
    <dgm:cxn modelId="{8AB93DED-D386-43EB-98C7-1A690E61240B}" type="presParOf" srcId="{B12F0194-6550-4136-A1CC-4B18218612DE}" destId="{4D314EB5-E2F5-4EAE-B82C-93334DA391B4}" srcOrd="3" destOrd="0" presId="urn:microsoft.com/office/officeart/2005/8/layout/process4"/>
    <dgm:cxn modelId="{D547C59F-7562-4173-B74A-C05A4A62D00C}" type="presParOf" srcId="{B12F0194-6550-4136-A1CC-4B18218612DE}" destId="{3237446F-36F2-49B2-AAD3-0978EF1E6219}" srcOrd="4" destOrd="0" presId="urn:microsoft.com/office/officeart/2005/8/layout/process4"/>
    <dgm:cxn modelId="{5C829D1B-28F5-4C83-A58A-EA78C2F32466}" type="presParOf" srcId="{3237446F-36F2-49B2-AAD3-0978EF1E6219}" destId="{6A03D8C8-0A03-47EA-B76F-278CCBFC1F9D}" srcOrd="0" destOrd="0" presId="urn:microsoft.com/office/officeart/2005/8/layout/process4"/>
    <dgm:cxn modelId="{3CF6EA26-020F-4AD1-8DEE-483A82114C36}" type="presParOf" srcId="{3237446F-36F2-49B2-AAD3-0978EF1E6219}" destId="{7B0DD15B-D076-4CB8-849B-0C58ACAE53F8}" srcOrd="1" destOrd="0" presId="urn:microsoft.com/office/officeart/2005/8/layout/process4"/>
    <dgm:cxn modelId="{4F089784-CFCC-4BD1-89C9-656088CE924A}" type="presParOf" srcId="{3237446F-36F2-49B2-AAD3-0978EF1E6219}" destId="{EC726E60-1291-42CF-8ADB-5D4F08FDD9AE}" srcOrd="2" destOrd="0" presId="urn:microsoft.com/office/officeart/2005/8/layout/process4"/>
    <dgm:cxn modelId="{8363C79C-88AF-4037-A2C2-823595D5C229}" type="presParOf" srcId="{EC726E60-1291-42CF-8ADB-5D4F08FDD9AE}" destId="{290394B9-E0F9-403B-B16B-62FDACC1B5D4}" srcOrd="0" destOrd="0" presId="urn:microsoft.com/office/officeart/2005/8/layout/process4"/>
    <dgm:cxn modelId="{3EFCF997-E1F3-4C76-A396-CC99ABA0700B}" type="presParOf" srcId="{EC726E60-1291-42CF-8ADB-5D4F08FDD9AE}" destId="{E1C336CC-A474-4757-8BDF-56B29218DACC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CD38AE-D900-4114-A629-2E8384F83A5E}">
      <dsp:nvSpPr>
        <dsp:cNvPr id="0" name=""/>
        <dsp:cNvSpPr/>
      </dsp:nvSpPr>
      <dsp:spPr>
        <a:xfrm>
          <a:off x="0" y="4109040"/>
          <a:ext cx="5328591" cy="134867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solidFill>
                <a:schemeClr val="tx1"/>
              </a:solidFill>
              <a:effectLst/>
            </a:rPr>
            <a:t>PROCESSING / PRESENTATION D’ANTIGENE</a:t>
          </a:r>
          <a:endParaRPr lang="ar-DZ" sz="1700" b="1" kern="1200" dirty="0">
            <a:solidFill>
              <a:schemeClr val="tx1"/>
            </a:solidFill>
            <a:effectLst/>
          </a:endParaRPr>
        </a:p>
      </dsp:txBody>
      <dsp:txXfrm>
        <a:off x="0" y="4109040"/>
        <a:ext cx="5328591" cy="728286"/>
      </dsp:txXfrm>
    </dsp:sp>
    <dsp:sp modelId="{0D2D1C13-491A-4EAE-989C-EFA832D4850A}">
      <dsp:nvSpPr>
        <dsp:cNvPr id="0" name=""/>
        <dsp:cNvSpPr/>
      </dsp:nvSpPr>
      <dsp:spPr>
        <a:xfrm>
          <a:off x="0" y="4810353"/>
          <a:ext cx="2664295" cy="6203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Réponse immune  HUMORALE 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Ac = Ig</a:t>
          </a:r>
          <a:endParaRPr lang="ar-DZ" sz="1200" b="1" kern="1200" dirty="0">
            <a:solidFill>
              <a:schemeClr val="tx1"/>
            </a:solidFill>
          </a:endParaRPr>
        </a:p>
      </dsp:txBody>
      <dsp:txXfrm>
        <a:off x="0" y="4810353"/>
        <a:ext cx="2664295" cy="620392"/>
      </dsp:txXfrm>
    </dsp:sp>
    <dsp:sp modelId="{721CC696-8BE5-4FAB-9DC0-F23B8B2D6AE3}">
      <dsp:nvSpPr>
        <dsp:cNvPr id="0" name=""/>
        <dsp:cNvSpPr/>
      </dsp:nvSpPr>
      <dsp:spPr>
        <a:xfrm>
          <a:off x="2664295" y="4810353"/>
          <a:ext cx="2664295" cy="62039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chemeClr val="tx1"/>
              </a:solidFill>
            </a:rPr>
            <a:t>Réponse immune CELLULAIRE</a:t>
          </a:r>
        </a:p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b="1" kern="1200" dirty="0">
              <a:solidFill>
                <a:schemeClr val="tx1"/>
              </a:solidFill>
            </a:rPr>
            <a:t>Lymphocyte T CD8 Cytotoxique</a:t>
          </a:r>
          <a:endParaRPr lang="ar-DZ" sz="1100" b="1" kern="1200" dirty="0">
            <a:solidFill>
              <a:schemeClr val="tx1"/>
            </a:solidFill>
          </a:endParaRPr>
        </a:p>
      </dsp:txBody>
      <dsp:txXfrm>
        <a:off x="2664295" y="4810353"/>
        <a:ext cx="2664295" cy="620392"/>
      </dsp:txXfrm>
    </dsp:sp>
    <dsp:sp modelId="{DE47C65E-5A78-4B81-AE90-74A6DE4573FD}">
      <dsp:nvSpPr>
        <dsp:cNvPr id="0" name=""/>
        <dsp:cNvSpPr/>
      </dsp:nvSpPr>
      <dsp:spPr>
        <a:xfrm rot="10800000">
          <a:off x="0" y="2055002"/>
          <a:ext cx="5328591" cy="2074267"/>
        </a:xfrm>
        <a:prstGeom prst="upArrowCallout">
          <a:avLst/>
        </a:prstGeom>
        <a:solidFill>
          <a:schemeClr val="tx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Via réseau de Cytokines / Chémokines</a:t>
          </a:r>
          <a:r>
            <a:rPr lang="ar-DZ" sz="17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FR" sz="17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ar-DZ" sz="17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fr-FR" sz="17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Amplification du signal</a:t>
          </a:r>
          <a:endParaRPr lang="ar-DZ" sz="17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10800000">
        <a:off x="0" y="2055002"/>
        <a:ext cx="5328591" cy="728068"/>
      </dsp:txXfrm>
    </dsp:sp>
    <dsp:sp modelId="{5970090F-3267-4C26-BE8A-07DE64FEC949}">
      <dsp:nvSpPr>
        <dsp:cNvPr id="0" name=""/>
        <dsp:cNvSpPr/>
      </dsp:nvSpPr>
      <dsp:spPr>
        <a:xfrm>
          <a:off x="0" y="2783070"/>
          <a:ext cx="2664295" cy="6202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Synthèse des PPA</a:t>
          </a:r>
          <a:endParaRPr lang="ar-DZ" sz="1600" b="1" kern="1200" dirty="0">
            <a:solidFill>
              <a:schemeClr val="tx1"/>
            </a:solidFill>
          </a:endParaRPr>
        </a:p>
      </dsp:txBody>
      <dsp:txXfrm>
        <a:off x="0" y="2783070"/>
        <a:ext cx="2664295" cy="620206"/>
      </dsp:txXfrm>
    </dsp:sp>
    <dsp:sp modelId="{FFCA3F22-BF57-48A2-ADEA-D5ED25C3F971}">
      <dsp:nvSpPr>
        <dsp:cNvPr id="0" name=""/>
        <dsp:cNvSpPr/>
      </dsp:nvSpPr>
      <dsp:spPr>
        <a:xfrm>
          <a:off x="2664295" y="2783070"/>
          <a:ext cx="2664295" cy="6202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Recrutement cellulaire / </a:t>
          </a:r>
        </a:p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tx1"/>
              </a:solidFill>
            </a:rPr>
            <a:t>Mo, PN</a:t>
          </a:r>
          <a:endParaRPr lang="ar-DZ" sz="1400" b="1" kern="1200" dirty="0">
            <a:solidFill>
              <a:schemeClr val="tx1"/>
            </a:solidFill>
          </a:endParaRPr>
        </a:p>
      </dsp:txBody>
      <dsp:txXfrm>
        <a:off x="2664295" y="2783070"/>
        <a:ext cx="2664295" cy="620206"/>
      </dsp:txXfrm>
    </dsp:sp>
    <dsp:sp modelId="{7B0DD15B-D076-4CB8-849B-0C58ACAE53F8}">
      <dsp:nvSpPr>
        <dsp:cNvPr id="0" name=""/>
        <dsp:cNvSpPr/>
      </dsp:nvSpPr>
      <dsp:spPr>
        <a:xfrm rot="10800000">
          <a:off x="0" y="964"/>
          <a:ext cx="5328591" cy="2074267"/>
        </a:xfrm>
        <a:prstGeom prst="upArrowCallout">
          <a:avLst/>
        </a:prstGeom>
        <a:solidFill>
          <a:srgbClr val="FF7C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>
              <a:solidFill>
                <a:srgbClr val="7030A0"/>
              </a:solidFill>
              <a:effectLst/>
            </a:rPr>
            <a:t>Effraction - Pénétration de l’hôte </a:t>
          </a:r>
          <a:endParaRPr lang="ar-DZ" sz="1700" b="1" kern="1200" dirty="0">
            <a:solidFill>
              <a:srgbClr val="7030A0"/>
            </a:solidFill>
            <a:effectLst/>
          </a:endParaRPr>
        </a:p>
      </dsp:txBody>
      <dsp:txXfrm rot="-10800000">
        <a:off x="0" y="964"/>
        <a:ext cx="5328591" cy="728068"/>
      </dsp:txXfrm>
    </dsp:sp>
    <dsp:sp modelId="{290394B9-E0F9-403B-B16B-62FDACC1B5D4}">
      <dsp:nvSpPr>
        <dsp:cNvPr id="0" name=""/>
        <dsp:cNvSpPr/>
      </dsp:nvSpPr>
      <dsp:spPr>
        <a:xfrm>
          <a:off x="0" y="729032"/>
          <a:ext cx="2664295" cy="6202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0" kern="1200" dirty="0">
              <a:solidFill>
                <a:schemeClr val="tx1"/>
              </a:solidFill>
              <a:effectLst/>
            </a:rPr>
            <a:t>INFLAMMATION</a:t>
          </a:r>
          <a:endParaRPr lang="ar-DZ" sz="1600" b="0" kern="1200" dirty="0">
            <a:solidFill>
              <a:schemeClr val="tx1"/>
            </a:solidFill>
            <a:effectLst/>
          </a:endParaRPr>
        </a:p>
      </dsp:txBody>
      <dsp:txXfrm>
        <a:off x="0" y="729032"/>
        <a:ext cx="2664295" cy="620206"/>
      </dsp:txXfrm>
    </dsp:sp>
    <dsp:sp modelId="{E1C336CC-A474-4757-8BDF-56B29218DACC}">
      <dsp:nvSpPr>
        <dsp:cNvPr id="0" name=""/>
        <dsp:cNvSpPr/>
      </dsp:nvSpPr>
      <dsp:spPr>
        <a:xfrm>
          <a:off x="2664295" y="729032"/>
          <a:ext cx="2664295" cy="6202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>
              <a:solidFill>
                <a:schemeClr val="tx1"/>
              </a:solidFill>
            </a:rPr>
            <a:t>Limitation du processus invasif et lésionnel</a:t>
          </a:r>
          <a:endParaRPr lang="ar-DZ" sz="1600" b="1" kern="1200" dirty="0">
            <a:solidFill>
              <a:schemeClr val="tx1"/>
            </a:solidFill>
          </a:endParaRPr>
        </a:p>
      </dsp:txBody>
      <dsp:txXfrm>
        <a:off x="2664295" y="729032"/>
        <a:ext cx="2664295" cy="620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3CAE3-2956-4B77-AA27-1C262724DC28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DE34F-B07E-4017-AB3B-C990DB1FB86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12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r>
              <a:rPr lang="fr-FR" baseline="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088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r>
              <a:rPr lang="fr-FR" baseline="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396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r>
              <a:rPr lang="fr-FR" baseline="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24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r>
              <a:rPr lang="fr-FR" baseline="0" dirty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A85BA0-CBE7-4D27-9632-9D8A3F040F4C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805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16B39E-3A1F-42F2-B1F2-66157E2FB631}" type="datetimeFigureOut">
              <a:rPr lang="fr-FR" smtClean="0"/>
              <a:pPr/>
              <a:t>06/07/2020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3FCB57-50D1-4A89-8423-CCFB3CB5109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00232" y="1534638"/>
            <a:ext cx="6172200" cy="1894362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La réaction inflammatoire</a:t>
            </a:r>
            <a:br>
              <a:rPr lang="fr-F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endParaRPr lang="fr-FR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843808" y="4077072"/>
            <a:ext cx="61206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Pr  MERICHE H.</a:t>
            </a:r>
          </a:p>
          <a:p>
            <a:r>
              <a:rPr lang="fr-FR" dirty="0">
                <a:solidFill>
                  <a:schemeClr val="tx2"/>
                </a:solidFill>
              </a:rPr>
              <a:t>Service D’Immunologie, CHU , ANNBA</a:t>
            </a: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endParaRPr lang="fr-FR" dirty="0">
              <a:solidFill>
                <a:schemeClr val="tx2"/>
              </a:solidFill>
            </a:endParaRPr>
          </a:p>
          <a:p>
            <a:r>
              <a:rPr lang="fr-FR" dirty="0">
                <a:solidFill>
                  <a:schemeClr val="tx2"/>
                </a:solidFill>
              </a:rPr>
              <a:t>                                                    Meriche.h23@gmail.com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0054"/>
            <a:ext cx="1120800" cy="6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312" y="823912"/>
            <a:ext cx="7191375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3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0054"/>
            <a:ext cx="1120800" cy="6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681037"/>
            <a:ext cx="7315200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91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28596" y="2428868"/>
            <a:ext cx="8258204" cy="1971676"/>
          </a:xfrm>
        </p:spPr>
        <p:txBody>
          <a:bodyPr>
            <a:normAutofit/>
          </a:bodyPr>
          <a:lstStyle/>
          <a:p>
            <a:pPr algn="just"/>
            <a:r>
              <a:rPr lang="fr-FR" sz="2000" dirty="0">
                <a:latin typeface="Comic Sans MS" pitchFamily="66" charset="0"/>
              </a:rPr>
              <a:t>Lorsque les agents pathogènes ouvrent une brèche dans les barrières de l’immunité innée : peau et les muqueuses ,L’infection qui suit ou les lésions tissulaires elles mêmes peuvent induire une cascade complexe </a:t>
            </a:r>
            <a:r>
              <a:rPr lang="fr-FR" sz="2000">
                <a:latin typeface="Comic Sans MS" pitchFamily="66" charset="0"/>
              </a:rPr>
              <a:t>d’événements appelés: </a:t>
            </a:r>
            <a:r>
              <a:rPr lang="fr-FR" sz="2000" b="1" dirty="0">
                <a:solidFill>
                  <a:srgbClr val="FF0000"/>
                </a:solidFill>
                <a:latin typeface="Comic Sans MS" pitchFamily="66" charset="0"/>
              </a:rPr>
              <a:t>la REPONSE INFLAMMATOIRE.</a:t>
            </a:r>
          </a:p>
          <a:p>
            <a:pPr algn="just"/>
            <a:endParaRPr lang="fr-FR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5000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fr-F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500198"/>
            <a:ext cx="8286808" cy="6072206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16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Cette réponse est déclenchée par la libération de nombreux médiateurs issus de l’activation cellulaire et de l’activation du complément.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16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Les signes cliniques locaux d’une inflammation ont été décrits par le médecin romain </a:t>
            </a:r>
            <a:r>
              <a:rPr lang="fr-FR" sz="1600" dirty="0" err="1">
                <a:latin typeface="Comic Sans MS" pitchFamily="66" charset="0"/>
              </a:rPr>
              <a:t>Celsus</a:t>
            </a:r>
            <a:r>
              <a:rPr lang="fr-FR" sz="1600" dirty="0">
                <a:latin typeface="Comic Sans MS" pitchFamily="66" charset="0"/>
              </a:rPr>
              <a:t> comme : </a:t>
            </a:r>
            <a:r>
              <a:rPr lang="fr-FR" sz="1600" dirty="0" err="1">
                <a:latin typeface="Comic Sans MS" pitchFamily="66" charset="0"/>
              </a:rPr>
              <a:t>rubor</a:t>
            </a:r>
            <a:r>
              <a:rPr lang="fr-FR" sz="1600" dirty="0">
                <a:latin typeface="Comic Sans MS" pitchFamily="66" charset="0"/>
              </a:rPr>
              <a:t> </a:t>
            </a:r>
            <a:r>
              <a:rPr lang="fr-FR" sz="1600" dirty="0" err="1">
                <a:latin typeface="Comic Sans MS" pitchFamily="66" charset="0"/>
              </a:rPr>
              <a:t>tumor</a:t>
            </a:r>
            <a:r>
              <a:rPr lang="fr-FR" sz="1600" dirty="0">
                <a:latin typeface="Comic Sans MS" pitchFamily="66" charset="0"/>
              </a:rPr>
              <a:t> </a:t>
            </a:r>
            <a:r>
              <a:rPr lang="fr-FR" sz="1600" dirty="0" err="1">
                <a:latin typeface="Comic Sans MS" pitchFamily="66" charset="0"/>
              </a:rPr>
              <a:t>calor</a:t>
            </a:r>
            <a:r>
              <a:rPr lang="fr-FR" sz="1600" dirty="0">
                <a:latin typeface="Comic Sans MS" pitchFamily="66" charset="0"/>
              </a:rPr>
              <a:t> et </a:t>
            </a:r>
            <a:r>
              <a:rPr lang="fr-FR" sz="1600" dirty="0" err="1">
                <a:latin typeface="Comic Sans MS" pitchFamily="66" charset="0"/>
              </a:rPr>
              <a:t>dolor</a:t>
            </a:r>
            <a:r>
              <a:rPr lang="fr-FR" sz="1600" dirty="0">
                <a:latin typeface="Comic Sans MS" pitchFamily="66" charset="0"/>
              </a:rPr>
              <a:t> (</a:t>
            </a:r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rougeur, chaleur, douleur et tuméfaction. )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16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Les signaux généraux sont: </a:t>
            </a:r>
            <a:r>
              <a:rPr lang="fr-FR" sz="1600" dirty="0">
                <a:solidFill>
                  <a:srgbClr val="FF0000"/>
                </a:solidFill>
                <a:latin typeface="Comic Sans MS" pitchFamily="66" charset="0"/>
              </a:rPr>
              <a:t>fièvre, asthénie, amaigrissement.</a:t>
            </a: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endParaRPr lang="fr-FR" sz="1600" dirty="0">
              <a:latin typeface="Comic Sans MS" pitchFamily="66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L’inflammation est un processus habituellement bénéfique: son but est d’éliminer l’agent pathogène et de réparer les lésions tissulaires.</a:t>
            </a:r>
          </a:p>
          <a:p>
            <a:pPr>
              <a:buClr>
                <a:srgbClr val="0070C0"/>
              </a:buClr>
              <a:buNone/>
            </a:pPr>
            <a:endParaRPr lang="fr-FR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1" y="58629"/>
            <a:ext cx="3240360" cy="582594"/>
          </a:xfrm>
        </p:spPr>
        <p:txBody>
          <a:bodyPr/>
          <a:lstStyle/>
          <a:p>
            <a:pPr algn="ctr"/>
            <a:r>
              <a:rPr lang="fr-FR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Définition 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51520" y="2204864"/>
            <a:ext cx="849694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Bef>
                <a:spcPts val="600"/>
              </a:spcBef>
              <a:buClr>
                <a:srgbClr val="0070C0"/>
              </a:buClr>
              <a:buSzPct val="70000"/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Aujourd’hui, nous savons que ces symptômes reflètent </a:t>
            </a:r>
          </a:p>
          <a:p>
            <a:pPr marL="274320" indent="-274320">
              <a:spcBef>
                <a:spcPts val="600"/>
              </a:spcBef>
              <a:buClr>
                <a:srgbClr val="0070C0"/>
              </a:buClr>
              <a:buSzPct val="70000"/>
            </a:pPr>
            <a:r>
              <a:rPr lang="fr-FR" sz="1600" dirty="0">
                <a:latin typeface="Comic Sans MS" pitchFamily="66" charset="0"/>
              </a:rPr>
              <a:t>- Une augmentation du diamètre vasculaire (vasodilatation )  aboutissant à une augmentation du volume sanguin local.          </a:t>
            </a:r>
          </a:p>
          <a:p>
            <a:pPr marL="274320" indent="-274320">
              <a:spcBef>
                <a:spcPts val="600"/>
              </a:spcBef>
              <a:buClr>
                <a:srgbClr val="0070C0"/>
              </a:buClr>
              <a:buSzPct val="70000"/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La perméabilité vasculaire augmente également ; provoquant une fuite de fluides des vaisseaux sanguins        œdème.</a:t>
            </a:r>
          </a:p>
          <a:p>
            <a:pPr marL="274320" indent="-274320">
              <a:spcBef>
                <a:spcPts val="600"/>
              </a:spcBef>
              <a:buClr>
                <a:srgbClr val="0070C0"/>
              </a:buClr>
              <a:buSzPct val="70000"/>
              <a:buFont typeface="Wingdings" pitchFamily="2" charset="2"/>
              <a:buChar char="v"/>
            </a:pPr>
            <a:endParaRPr lang="fr-FR" sz="1600" dirty="0">
              <a:latin typeface="Comic Sans MS" pitchFamily="66" charset="0"/>
            </a:endParaRPr>
          </a:p>
          <a:p>
            <a:pPr marL="274320" indent="-274320">
              <a:spcBef>
                <a:spcPts val="600"/>
              </a:spcBef>
              <a:buClr>
                <a:srgbClr val="0070C0"/>
              </a:buClr>
              <a:buSzPct val="70000"/>
              <a:buFont typeface="Wingdings" pitchFamily="2" charset="2"/>
              <a:buChar char="v"/>
            </a:pPr>
            <a:r>
              <a:rPr lang="fr-FR" sz="1600" dirty="0">
                <a:latin typeface="Comic Sans MS" pitchFamily="66" charset="0"/>
              </a:rPr>
              <a:t>Ces signes généraux sont le reflet de </a:t>
            </a:r>
          </a:p>
          <a:p>
            <a:pPr marL="274320" indent="-274320">
              <a:spcBef>
                <a:spcPts val="600"/>
              </a:spcBef>
              <a:buClr>
                <a:srgbClr val="0070C0"/>
              </a:buClr>
              <a:buSzPct val="70000"/>
            </a:pPr>
            <a:r>
              <a:rPr lang="fr-FR" sz="1600" dirty="0">
                <a:latin typeface="Comic Sans MS" pitchFamily="66" charset="0"/>
              </a:rPr>
              <a:t>L’activation des cellules tissulaires résidentes: macrophages-mastocytes- cellules dendritiques.</a:t>
            </a:r>
          </a:p>
          <a:p>
            <a:pPr marL="274320" indent="-274320">
              <a:spcBef>
                <a:spcPts val="600"/>
              </a:spcBef>
              <a:buClr>
                <a:srgbClr val="0070C0"/>
              </a:buClr>
              <a:buSzPct val="70000"/>
            </a:pPr>
            <a:r>
              <a:rPr lang="fr-FR" sz="1600" dirty="0">
                <a:latin typeface="Comic Sans MS" pitchFamily="66" charset="0"/>
              </a:rPr>
              <a:t>Qui </a:t>
            </a:r>
            <a:r>
              <a:rPr lang="fr-FR" sz="1600" dirty="0" err="1">
                <a:latin typeface="Comic Sans MS" pitchFamily="66" charset="0"/>
              </a:rPr>
              <a:t>libèrest</a:t>
            </a:r>
            <a:r>
              <a:rPr lang="fr-FR" sz="1600" dirty="0">
                <a:latin typeface="Comic Sans MS" pitchFamily="66" charset="0"/>
              </a:rPr>
              <a:t> des </a:t>
            </a:r>
            <a:r>
              <a:rPr lang="fr-FR" sz="1600" dirty="0" err="1">
                <a:latin typeface="Comic Sans MS" pitchFamily="66" charset="0"/>
              </a:rPr>
              <a:t>chimiokines</a:t>
            </a:r>
            <a:r>
              <a:rPr lang="fr-FR" sz="1600" dirty="0">
                <a:latin typeface="Comic Sans MS" pitchFamily="66" charset="0"/>
              </a:rPr>
              <a:t> , des cytokines et autres médiateurs solubles .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411760" y="3501008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283968" y="299695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860032" y="2780928"/>
            <a:ext cx="369684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omic Sans MS" pitchFamily="66" charset="0"/>
              </a:rPr>
              <a:t>chauffe le tissu et le fait rougir.</a:t>
            </a:r>
          </a:p>
          <a:p>
            <a:endParaRPr lang="fr-FR" dirty="0">
              <a:latin typeface="Comic Sans MS" pitchFamily="66" charset="0"/>
            </a:endParaRP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251520" y="44371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24744"/>
            <a:ext cx="8496944" cy="4472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23528" y="404664"/>
            <a:ext cx="7772400" cy="9144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sz="4000" baseline="30000" dirty="0">
                <a:solidFill>
                  <a:srgbClr val="0070C0"/>
                </a:solidFill>
              </a:rPr>
              <a:t>DEFINITIONS</a:t>
            </a:r>
            <a:endParaRPr lang="ar-DZ" sz="4000" baseline="30000" dirty="0">
              <a:solidFill>
                <a:srgbClr val="0070C0"/>
              </a:solidFill>
            </a:endParaRP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259070" y="1112990"/>
            <a:ext cx="8855274" cy="51435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Clr>
                <a:srgbClr val="C00000"/>
              </a:buClr>
              <a:buNone/>
            </a:pPr>
            <a:r>
              <a:rPr lang="fr-FR" sz="2000" dirty="0">
                <a:solidFill>
                  <a:srgbClr val="FF0000"/>
                </a:solidFill>
              </a:rPr>
              <a:t>Définitions cliniques :</a:t>
            </a:r>
          </a:p>
          <a:p>
            <a:pPr marL="1097280" lvl="1" indent="-457200" fontAlgn="auto">
              <a:buClr>
                <a:srgbClr val="C2D105"/>
              </a:buClr>
              <a:buFont typeface="Wingdings" pitchFamily="2" charset="2"/>
              <a:buChar char="Ø"/>
            </a:pPr>
            <a:r>
              <a:rPr lang="fr-FR" sz="1800" dirty="0">
                <a:solidFill>
                  <a:schemeClr val="tx1"/>
                </a:solidFill>
              </a:rPr>
              <a:t> </a:t>
            </a:r>
            <a:r>
              <a:rPr lang="fr-FR" sz="1800" b="1" dirty="0">
                <a:solidFill>
                  <a:schemeClr val="tx1"/>
                </a:solidFill>
              </a:rPr>
              <a:t>Rougeur                     - RI Aigue ( RIA)                          - Localisée</a:t>
            </a:r>
          </a:p>
          <a:p>
            <a:pPr marL="1097280" lvl="1" indent="-457200" fontAlgn="auto">
              <a:buClr>
                <a:srgbClr val="C2D105"/>
              </a:buClr>
              <a:buFont typeface="Wingdings" pitchFamily="2" charset="2"/>
              <a:buChar char="Ø"/>
            </a:pPr>
            <a:r>
              <a:rPr lang="fr-FR" sz="1800" b="1" dirty="0">
                <a:solidFill>
                  <a:schemeClr val="tx1"/>
                </a:solidFill>
              </a:rPr>
              <a:t> Douleur                      - RI Subaiguë                               - Systémique</a:t>
            </a:r>
          </a:p>
          <a:p>
            <a:pPr marL="1097280" lvl="1" indent="-457200" fontAlgn="auto">
              <a:buClr>
                <a:srgbClr val="C2D105"/>
              </a:buClr>
              <a:buFont typeface="Wingdings" pitchFamily="2" charset="2"/>
              <a:buChar char="Ø"/>
            </a:pPr>
            <a:r>
              <a:rPr lang="fr-FR" sz="1800" b="1" dirty="0">
                <a:solidFill>
                  <a:schemeClr val="tx1"/>
                </a:solidFill>
              </a:rPr>
              <a:t> Œdème                       - RI Chronique  ( RIC)</a:t>
            </a:r>
          </a:p>
          <a:p>
            <a:pPr marL="1097280" lvl="1" indent="-457200" fontAlgn="auto">
              <a:buClr>
                <a:srgbClr val="C2D105"/>
              </a:buClr>
              <a:buFont typeface="Wingdings" pitchFamily="2" charset="2"/>
              <a:buChar char="Ø"/>
            </a:pPr>
            <a:r>
              <a:rPr lang="fr-FR" sz="1800" b="1" dirty="0">
                <a:solidFill>
                  <a:schemeClr val="tx1"/>
                </a:solidFill>
              </a:rPr>
              <a:t> Chaleur</a:t>
            </a:r>
          </a:p>
          <a:p>
            <a:pPr marL="1097280" lvl="1" indent="-457200" fontAlgn="auto">
              <a:buClr>
                <a:srgbClr val="C2D105"/>
              </a:buClr>
              <a:buFont typeface="Wingdings" pitchFamily="2" charset="2"/>
              <a:buChar char="Ø"/>
            </a:pPr>
            <a:endParaRPr lang="fr-FR" sz="1800" dirty="0">
              <a:solidFill>
                <a:schemeClr val="tx1"/>
              </a:solidFill>
            </a:endParaRPr>
          </a:p>
          <a:p>
            <a:pPr marL="0" indent="0" fontAlgn="auto">
              <a:buClr>
                <a:srgbClr val="C00000"/>
              </a:buClr>
              <a:buNone/>
            </a:pPr>
            <a:r>
              <a:rPr lang="fr-FR" sz="2000" dirty="0">
                <a:solidFill>
                  <a:srgbClr val="FF0000"/>
                </a:solidFill>
              </a:rPr>
              <a:t>Définition anatomo-pathologique </a:t>
            </a:r>
          </a:p>
          <a:p>
            <a:pPr marL="1097280" lvl="1" indent="-457200" fontAlgn="auto">
              <a:buClr>
                <a:srgbClr val="C00000"/>
              </a:buClr>
            </a:pPr>
            <a:r>
              <a:rPr lang="fr-FR" sz="1800" b="1" dirty="0">
                <a:solidFill>
                  <a:schemeClr val="tx1"/>
                </a:solidFill>
              </a:rPr>
              <a:t>3 Composantes : Vasculaire, Cellulaire, Tissulaire</a:t>
            </a:r>
            <a:endParaRPr lang="fr-FR" b="1" dirty="0">
              <a:solidFill>
                <a:schemeClr val="tx1"/>
              </a:solidFill>
            </a:endParaRPr>
          </a:p>
          <a:p>
            <a:pPr marL="697230" indent="-457200" algn="ctr" fontAlgn="auto">
              <a:buClr>
                <a:srgbClr val="C00000"/>
              </a:buClr>
              <a:buFont typeface="Wingdings 3" charset="2"/>
              <a:buNone/>
            </a:pPr>
            <a:endParaRPr lang="fr-FR" sz="2200" dirty="0">
              <a:solidFill>
                <a:schemeClr val="tx1"/>
              </a:solidFill>
            </a:endParaRPr>
          </a:p>
          <a:p>
            <a:pPr marL="0" indent="0" fontAlgn="auto">
              <a:buClr>
                <a:srgbClr val="C00000"/>
              </a:buClr>
              <a:buNone/>
            </a:pPr>
            <a:r>
              <a:rPr lang="fr-FR" sz="2000" dirty="0">
                <a:solidFill>
                  <a:srgbClr val="FF0000"/>
                </a:solidFill>
              </a:rPr>
              <a:t>Définition immunologique :</a:t>
            </a:r>
          </a:p>
          <a:p>
            <a:pPr marL="457200" indent="-457200" algn="ctr" fontAlgn="auto">
              <a:buFont typeface="Wingdings 3" charset="2"/>
              <a:buNone/>
            </a:pPr>
            <a:r>
              <a:rPr lang="fr-FR" b="1" dirty="0">
                <a:solidFill>
                  <a:schemeClr val="tx1"/>
                </a:solidFill>
              </a:rPr>
              <a:t>L’inflammation fait partie des mécanismes de l’immunité </a:t>
            </a:r>
          </a:p>
          <a:p>
            <a:pPr marL="457200" indent="-457200" algn="ctr" fontAlgn="auto">
              <a:buFont typeface="Wingdings 3" charset="2"/>
              <a:buNone/>
            </a:pPr>
            <a:r>
              <a:rPr lang="fr-FR" b="1" dirty="0">
                <a:solidFill>
                  <a:schemeClr val="tx1"/>
                </a:solidFill>
              </a:rPr>
              <a:t>non spécifique  ou innée.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2843808" y="1628800"/>
            <a:ext cx="0" cy="12961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444676" y="1628800"/>
            <a:ext cx="0" cy="12961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84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300192" y="5896810"/>
            <a:ext cx="512638" cy="365125"/>
          </a:xfrm>
        </p:spPr>
        <p:txBody>
          <a:bodyPr/>
          <a:lstStyle/>
          <a:p>
            <a:pPr>
              <a:defRPr/>
            </a:pPr>
            <a:fld id="{1E0789E3-BF9F-4DD4-AFB2-63089D45C8C4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  <p:pic>
        <p:nvPicPr>
          <p:cNvPr id="14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9120"/>
            <a:ext cx="1120800" cy="58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9" name="Espace réservé du texte 2"/>
          <p:cNvSpPr txBox="1">
            <a:spLocks/>
          </p:cNvSpPr>
          <p:nvPr/>
        </p:nvSpPr>
        <p:spPr>
          <a:xfrm>
            <a:off x="179512" y="692696"/>
            <a:ext cx="2827202" cy="5328592"/>
          </a:xfrm>
          <a:prstGeom prst="rect">
            <a:avLst/>
          </a:prstGeom>
          <a:ln w="25400">
            <a:solidFill>
              <a:srgbClr val="FFC000"/>
            </a:solidFill>
          </a:ln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fr-FR" b="1" dirty="0"/>
              <a:t> </a:t>
            </a:r>
          </a:p>
          <a:p>
            <a:pPr algn="ctr" fontAlgn="auto"/>
            <a:r>
              <a:rPr lang="fr-FR" b="1" dirty="0"/>
              <a:t>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IMMUNITE NON SPECIFIQUE ou </a:t>
            </a:r>
          </a:p>
          <a:p>
            <a:pPr algn="ctr" fontAlgn="auto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INNEE</a:t>
            </a:r>
          </a:p>
          <a:p>
            <a:pPr algn="ctr" fontAlgn="auto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(Naturelle)</a:t>
            </a:r>
          </a:p>
          <a:p>
            <a:pPr fontAlgn="auto"/>
            <a:endParaRPr lang="fr-FR" b="1" dirty="0"/>
          </a:p>
          <a:p>
            <a:pPr marL="0" indent="0" fontAlgn="auto">
              <a:buNone/>
            </a:pPr>
            <a:endParaRPr lang="fr-FR" b="1" dirty="0"/>
          </a:p>
          <a:p>
            <a:pPr fontAlgn="auto"/>
            <a:endParaRPr lang="fr-FR" b="1" dirty="0"/>
          </a:p>
          <a:p>
            <a:pPr algn="ctr" fontAlgn="auto"/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IMMUNITE SPECIFIQUE</a:t>
            </a:r>
            <a:endParaRPr lang="ar-D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2" name="Diagramme 151"/>
          <p:cNvGraphicFramePr/>
          <p:nvPr/>
        </p:nvGraphicFramePr>
        <p:xfrm>
          <a:off x="3635896" y="620688"/>
          <a:ext cx="5328592" cy="5458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5" name="Connecteur droit 4"/>
          <p:cNvCxnSpPr>
            <a:stCxn id="149" idx="1"/>
            <a:endCxn id="149" idx="3"/>
          </p:cNvCxnSpPr>
          <p:nvPr/>
        </p:nvCxnSpPr>
        <p:spPr>
          <a:xfrm>
            <a:off x="179512" y="3356992"/>
            <a:ext cx="282720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0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14338"/>
            <a:ext cx="8186766" cy="1143000"/>
          </a:xfrm>
        </p:spPr>
        <p:txBody>
          <a:bodyPr>
            <a:normAutofit/>
          </a:bodyPr>
          <a:lstStyle/>
          <a:p>
            <a:pPr algn="ctr"/>
            <a:r>
              <a:rPr lang="fr-FR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Inflammation dans le temps et dans l’espace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8429684" cy="450059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1600" dirty="0">
                <a:solidFill>
                  <a:srgbClr val="0070C0"/>
                </a:solidFill>
                <a:latin typeface="Comic Sans MS" pitchFamily="66" charset="0"/>
              </a:rPr>
              <a:t>    </a:t>
            </a:r>
            <a:r>
              <a:rPr lang="fr-FR" sz="16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Inflammation aigue:</a:t>
            </a:r>
          </a:p>
          <a:p>
            <a:pPr>
              <a:buNone/>
            </a:pPr>
            <a:endParaRPr lang="fr-FR" sz="1600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fr-FR" sz="1600" dirty="0">
                <a:latin typeface="Comic Sans MS" pitchFamily="66" charset="0"/>
              </a:rPr>
              <a:t>Il s’agit de la réponse immédiate à un agent agresseur, de coutre durée (quelques jours ou semaines), d’installation souvent brutale.</a:t>
            </a:r>
          </a:p>
          <a:p>
            <a:r>
              <a:rPr lang="fr-FR" sz="1600" dirty="0">
                <a:latin typeface="Comic Sans MS" pitchFamily="66" charset="0"/>
              </a:rPr>
              <a:t>Elle combat les stades précoces de l’infection  .</a:t>
            </a:r>
          </a:p>
          <a:p>
            <a:r>
              <a:rPr lang="fr-FR" sz="1600" dirty="0">
                <a:latin typeface="Comic Sans MS" pitchFamily="66" charset="0"/>
              </a:rPr>
              <a:t>Initie des processus permettant la réparation des tissus endommagés.</a:t>
            </a:r>
          </a:p>
          <a:p>
            <a:r>
              <a:rPr lang="fr-FR" sz="1600" dirty="0">
                <a:latin typeface="Comic Sans MS" pitchFamily="66" charset="0"/>
              </a:rPr>
              <a:t>Elle guérit spontanément avec ou sans traitement.</a:t>
            </a:r>
          </a:p>
          <a:p>
            <a:endParaRPr lang="fr-FR" sz="1600" dirty="0">
              <a:latin typeface="Comic Sans MS" pitchFamily="66" charset="0"/>
            </a:endParaRPr>
          </a:p>
          <a:p>
            <a:endParaRPr lang="fr-FR" sz="1600" dirty="0">
              <a:latin typeface="Comic Sans MS" pitchFamily="66" charset="0"/>
            </a:endParaRPr>
          </a:p>
          <a:p>
            <a:pPr>
              <a:buNone/>
            </a:pPr>
            <a:r>
              <a:rPr lang="fr-FR" sz="1600" dirty="0">
                <a:latin typeface="Comic Sans MS" pitchFamily="66" charset="0"/>
              </a:rPr>
              <a:t>    </a:t>
            </a:r>
            <a:r>
              <a:rPr lang="fr-FR" sz="1600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Inflammation chronique:</a:t>
            </a:r>
          </a:p>
          <a:p>
            <a:pPr>
              <a:buNone/>
            </a:pPr>
            <a:endParaRPr lang="fr-FR" sz="1600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fr-FR" sz="1600" dirty="0">
                <a:latin typeface="Comic Sans MS" pitchFamily="66" charset="0"/>
              </a:rPr>
              <a:t>Elle n’a aucune tendance à la guérison spontanée.</a:t>
            </a:r>
          </a:p>
          <a:p>
            <a:endParaRPr lang="fr-FR" sz="1600" dirty="0">
              <a:latin typeface="Comic Sans MS" pitchFamily="66" charset="0"/>
            </a:endParaRPr>
          </a:p>
          <a:p>
            <a:r>
              <a:rPr lang="fr-FR" sz="1600" dirty="0">
                <a:latin typeface="Comic Sans MS" pitchFamily="66" charset="0"/>
              </a:rPr>
              <a:t>Elle évolue en persistant et en s’aggravant pendant plusieurs mois ou plusieurs années. </a:t>
            </a:r>
          </a:p>
          <a:p>
            <a:r>
              <a:rPr lang="fr-FR" sz="1600" dirty="0">
                <a:latin typeface="Comic Sans MS" pitchFamily="66" charset="0"/>
              </a:rPr>
              <a:t>Conduit à des conséquences systémiques.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0054"/>
            <a:ext cx="1120800" cy="6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312" y="823912"/>
            <a:ext cx="7191375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5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789E3-BF9F-4DD4-AFB2-63089D45C8C4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0054"/>
            <a:ext cx="1120800" cy="6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675" y="661987"/>
            <a:ext cx="748665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54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276872"/>
            <a:ext cx="8568952" cy="1656184"/>
          </a:xfrm>
        </p:spPr>
        <p:txBody>
          <a:bodyPr>
            <a:normAutofit fontScale="90000"/>
          </a:bodyPr>
          <a:lstStyle/>
          <a:p>
            <a:pPr marL="457200" indent="-457200" algn="ctr"/>
            <a:r>
              <a:rPr lang="fr-FR" b="1" dirty="0">
                <a:solidFill>
                  <a:schemeClr val="tx1"/>
                </a:solidFill>
              </a:rPr>
              <a:t>L’inflammation fait partie des mécanismes de l’immunité spécifique /non spécifique  ou innée.  ???</a:t>
            </a:r>
            <a:br>
              <a:rPr lang="fr-FR" b="1" dirty="0">
                <a:solidFill>
                  <a:schemeClr val="tx1"/>
                </a:solidFill>
              </a:rPr>
            </a:b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45CE0B-8D8D-4DC2-B24B-E6435AB68B1B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631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mages.slideplayer.fr/1/481378/slides/slid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4" y="1124744"/>
            <a:ext cx="8087728" cy="52565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ZoneTexte 5"/>
          <p:cNvSpPr txBox="1"/>
          <p:nvPr/>
        </p:nvSpPr>
        <p:spPr>
          <a:xfrm>
            <a:off x="465846" y="260648"/>
            <a:ext cx="8089426" cy="600164"/>
          </a:xfrm>
          <a:prstGeom prst="rect">
            <a:avLst/>
          </a:prstGeom>
          <a:gradFill>
            <a:gsLst>
              <a:gs pos="0">
                <a:schemeClr val="accent5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</a:gradFill>
          <a:ln w="38100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300" b="1" dirty="0"/>
              <a:t>Réponse Immunitaire </a:t>
            </a:r>
          </a:p>
        </p:txBody>
      </p:sp>
      <p:sp>
        <p:nvSpPr>
          <p:cNvPr id="9" name="Rectangle 8"/>
          <p:cNvSpPr/>
          <p:nvPr/>
        </p:nvSpPr>
        <p:spPr>
          <a:xfrm>
            <a:off x="4357686" y="4018364"/>
            <a:ext cx="160736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 dirty="0"/>
          </a:p>
        </p:txBody>
      </p:sp>
    </p:spTree>
    <p:extLst>
      <p:ext uri="{BB962C8B-B14F-4D97-AF65-F5344CB8AC3E}">
        <p14:creationId xmlns:p14="http://schemas.microsoft.com/office/powerpoint/2010/main" val="240009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Ã©sultat de recherche d'images pour &quot;celsus inflammation&quot;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792088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809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fr-FR" sz="2400" dirty="0"/>
              <a:t>INFLAMMATION ET REPONSE IMMUNITAIRE </a:t>
            </a:r>
          </a:p>
        </p:txBody>
      </p:sp>
      <p:pic>
        <p:nvPicPr>
          <p:cNvPr id="4098" name="Picture 2" descr="Image associÃ©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793122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4ADFB5E-BE9F-ED4E-B67A-9E6F9B87331E}"/>
              </a:ext>
            </a:extLst>
          </p:cNvPr>
          <p:cNvSpPr/>
          <p:nvPr/>
        </p:nvSpPr>
        <p:spPr>
          <a:xfrm>
            <a:off x="575048" y="908720"/>
            <a:ext cx="7381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v"/>
            </a:pPr>
            <a:r>
              <a:rPr lang="fr-FR" dirty="0">
                <a:latin typeface="Comic Sans MS" pitchFamily="66" charset="0"/>
              </a:rPr>
              <a:t>(</a:t>
            </a:r>
            <a:r>
              <a:rPr lang="fr-FR" dirty="0">
                <a:solidFill>
                  <a:srgbClr val="FF0000"/>
                </a:solidFill>
                <a:latin typeface="Comic Sans MS" pitchFamily="66" charset="0"/>
              </a:rPr>
              <a:t>rougeur, chaleur, douleur et tuméfaction. )</a:t>
            </a:r>
          </a:p>
        </p:txBody>
      </p:sp>
    </p:spTree>
    <p:extLst>
      <p:ext uri="{BB962C8B-B14F-4D97-AF65-F5344CB8AC3E}">
        <p14:creationId xmlns:p14="http://schemas.microsoft.com/office/powerpoint/2010/main" val="2743418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pPr algn="ctr"/>
            <a:r>
              <a:rPr lang="fr-FR" sz="2400" dirty="0" err="1"/>
              <a:t>Role</a:t>
            </a:r>
            <a:r>
              <a:rPr lang="fr-FR" sz="2400" dirty="0"/>
              <a:t> de l’INFLAMMATION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Réponse physiologique de l’organisme aux agressions :</a:t>
            </a:r>
          </a:p>
          <a:p>
            <a:r>
              <a:rPr lang="fr-FR" dirty="0"/>
              <a:t>Mécaniques (coupures, coups…)</a:t>
            </a:r>
          </a:p>
          <a:p>
            <a:r>
              <a:rPr lang="fr-FR" dirty="0"/>
              <a:t>Chimiques (acides, bases, irritants, poisons…)</a:t>
            </a:r>
          </a:p>
          <a:p>
            <a:r>
              <a:rPr lang="fr-FR" dirty="0"/>
              <a:t>Physiques (radiation, froid, chaleur, UV…)</a:t>
            </a:r>
          </a:p>
          <a:p>
            <a:r>
              <a:rPr lang="fr-FR" dirty="0"/>
              <a:t>Microbiennes (virus, bactéries, parasites…)</a:t>
            </a:r>
          </a:p>
          <a:p>
            <a:r>
              <a:rPr lang="fr-FR" dirty="0">
                <a:solidFill>
                  <a:srgbClr val="FF0000"/>
                </a:solidFill>
              </a:rPr>
              <a:t>Rôles de l’inflammation :</a:t>
            </a:r>
          </a:p>
          <a:p>
            <a:r>
              <a:rPr lang="fr-FR" dirty="0"/>
              <a:t>Maintien et restauration de l’intégrité de l’organisme</a:t>
            </a:r>
          </a:p>
          <a:p>
            <a:r>
              <a:rPr lang="fr-FR" dirty="0"/>
              <a:t>Elimination des corps étrangers</a:t>
            </a:r>
          </a:p>
          <a:p>
            <a:r>
              <a:rPr lang="fr-FR" dirty="0"/>
              <a:t>Défense contre les microbes</a:t>
            </a:r>
          </a:p>
          <a:p>
            <a:r>
              <a:rPr lang="fr-FR" dirty="0"/>
              <a:t>Réparation des tissus lésés</a:t>
            </a:r>
          </a:p>
        </p:txBody>
      </p:sp>
    </p:spTree>
    <p:extLst>
      <p:ext uri="{BB962C8B-B14F-4D97-AF65-F5344CB8AC3E}">
        <p14:creationId xmlns:p14="http://schemas.microsoft.com/office/powerpoint/2010/main" val="341981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algn="just"/>
            <a:r>
              <a:rPr lang="fr-FR" dirty="0"/>
              <a:t>Apporter une vision globale et simplifiée d’un processus biologique très complexe que l’on retrouve dans un très grand nombre de pathologies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Avoir quelques notions des interventions possibles pour réduire l’inflammation</a:t>
            </a:r>
          </a:p>
        </p:txBody>
      </p:sp>
    </p:spTree>
    <p:extLst>
      <p:ext uri="{BB962C8B-B14F-4D97-AF65-F5344CB8AC3E}">
        <p14:creationId xmlns:p14="http://schemas.microsoft.com/office/powerpoint/2010/main" val="1881583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7320</TotalTime>
  <Words>581</Words>
  <Application>Microsoft Macintosh PowerPoint</Application>
  <PresentationFormat>Affichage à l'écran (4:3)</PresentationFormat>
  <Paragraphs>118</Paragraphs>
  <Slides>17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Calibri</vt:lpstr>
      <vt:lpstr>Century Schoolbook</vt:lpstr>
      <vt:lpstr>Comic Sans MS</vt:lpstr>
      <vt:lpstr>Wingdings</vt:lpstr>
      <vt:lpstr>Wingdings 2</vt:lpstr>
      <vt:lpstr>Wingdings 3</vt:lpstr>
      <vt:lpstr>Oriel</vt:lpstr>
      <vt:lpstr>La réaction inflammatoire </vt:lpstr>
      <vt:lpstr>Présentation PowerPoint</vt:lpstr>
      <vt:lpstr>Présentation PowerPoint</vt:lpstr>
      <vt:lpstr>L’inflammation fait partie des mécanismes de l’immunité spécifique /non spécifique  ou innée.  ??? </vt:lpstr>
      <vt:lpstr>Présentation PowerPoint</vt:lpstr>
      <vt:lpstr>Présentation PowerPoint</vt:lpstr>
      <vt:lpstr>INFLAMMATION ET REPONSE IMMUNITAIRE </vt:lpstr>
      <vt:lpstr>Role de l’INFLAMMATION </vt:lpstr>
      <vt:lpstr>OBJECTIFS </vt:lpstr>
      <vt:lpstr>Présentation PowerPoint</vt:lpstr>
      <vt:lpstr>Présentation PowerPoint</vt:lpstr>
      <vt:lpstr>Introduction</vt:lpstr>
      <vt:lpstr>Introduction</vt:lpstr>
      <vt:lpstr>Définition </vt:lpstr>
      <vt:lpstr>Présentation PowerPoint</vt:lpstr>
      <vt:lpstr>Présentation PowerPoint</vt:lpstr>
      <vt:lpstr>Inflammation dans le temps et dans l’espace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réaction inflammatoire</dc:title>
  <dc:creator>louzai</dc:creator>
  <cp:lastModifiedBy>malek maalzk</cp:lastModifiedBy>
  <cp:revision>161</cp:revision>
  <dcterms:created xsi:type="dcterms:W3CDTF">2010-12-03T11:32:46Z</dcterms:created>
  <dcterms:modified xsi:type="dcterms:W3CDTF">2020-07-06T11:43:44Z</dcterms:modified>
</cp:coreProperties>
</file>