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70" r:id="rId2"/>
    <p:sldMasterId id="2147483782" r:id="rId3"/>
    <p:sldMasterId id="2147483794" r:id="rId4"/>
  </p:sldMasterIdLst>
  <p:notesMasterIdLst>
    <p:notesMasterId r:id="rId26"/>
  </p:notesMasterIdLst>
  <p:sldIdLst>
    <p:sldId id="256" r:id="rId5"/>
    <p:sldId id="300" r:id="rId6"/>
    <p:sldId id="301" r:id="rId7"/>
    <p:sldId id="302" r:id="rId8"/>
    <p:sldId id="303" r:id="rId9"/>
    <p:sldId id="304" r:id="rId10"/>
    <p:sldId id="305" r:id="rId11"/>
    <p:sldId id="307" r:id="rId12"/>
    <p:sldId id="308" r:id="rId13"/>
    <p:sldId id="309" r:id="rId14"/>
    <p:sldId id="323" r:id="rId15"/>
    <p:sldId id="310" r:id="rId16"/>
    <p:sldId id="311" r:id="rId17"/>
    <p:sldId id="312" r:id="rId18"/>
    <p:sldId id="313" r:id="rId19"/>
    <p:sldId id="316" r:id="rId20"/>
    <p:sldId id="317" r:id="rId21"/>
    <p:sldId id="318" r:id="rId22"/>
    <p:sldId id="319" r:id="rId23"/>
    <p:sldId id="320" r:id="rId24"/>
    <p:sldId id="321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3630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CE43A-5397-43E0-91A7-85B3CEF06405}" type="datetimeFigureOut">
              <a:rPr lang="fr-FR" smtClean="0"/>
              <a:t>21/02/2018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97A7F-3B26-441F-81CB-53DF517248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98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FDB72A-CDE9-402E-BDF4-2282A71637F1}" type="slidenum">
              <a:rPr lang="fr-FR" altLang="fr-FR">
                <a:solidFill>
                  <a:prstClr val="black"/>
                </a:solidFill>
              </a:rPr>
              <a:pPr/>
              <a:t>4</a:t>
            </a:fld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8C296-8926-4249-B0F4-57D8C4DE9EC2}" type="slidenum">
              <a:rPr lang="fr-FR" altLang="fr-FR">
                <a:solidFill>
                  <a:prstClr val="black"/>
                </a:solidFill>
              </a:rPr>
              <a:pPr/>
              <a:t>5</a:t>
            </a:fld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8C296-8926-4249-B0F4-57D8C4DE9EC2}" type="slidenum">
              <a:rPr lang="fr-FR" altLang="fr-FR">
                <a:solidFill>
                  <a:prstClr val="black"/>
                </a:solidFill>
              </a:rPr>
              <a:pPr/>
              <a:t>6</a:t>
            </a:fld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E8C296-8926-4249-B0F4-57D8C4DE9EC2}" type="slidenum">
              <a:rPr lang="fr-FR" altLang="fr-FR">
                <a:solidFill>
                  <a:prstClr val="black"/>
                </a:solidFill>
              </a:rPr>
              <a:pPr/>
              <a:t>7</a:t>
            </a:fld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E148-17C3-430E-80A6-B00381653E6F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D093-1E87-473B-A535-445A9A2E9724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B5E-1BCE-4457-BF8C-D125E1C90C0C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5632-97F7-414A-B5C8-F4333B10589E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D64D-3A4C-4E5F-8D4F-C6AFA6B4676B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4AE-C5FE-4700-BFD6-E8C1B1063522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3E44-D5E1-4443-882F-E8A54653C1F1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7E85F-444B-4087-B1AC-093FB635D090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D9C50-045E-4FF1-AA04-080EBE456CE6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5FFFC-3404-40E3-BC74-5AB385010665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C05E-E68E-43B0-970A-3F6DAFB9A307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6E148-17C3-430E-80A6-B00381653E6F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D093-1E87-473B-A535-445A9A2E9724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B5E-1BCE-4457-BF8C-D125E1C90C0C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25632-97F7-414A-B5C8-F4333B10589E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D64D-3A4C-4E5F-8D4F-C6AFA6B4676B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2C4AE-C5FE-4700-BFD6-E8C1B1063522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A3E44-D5E1-4443-882F-E8A54653C1F1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7E85F-444B-4087-B1AC-093FB635D090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7D9C50-045E-4FF1-AA04-080EBE456CE6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5FFFC-3404-40E3-BC74-5AB385010665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DC05E-E68E-43B0-970A-3F6DAFB9A307}" type="slidenum">
              <a:rPr lang="fr-FR" altLang="fr-FR" smtClean="0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A462D-530E-4F2E-AA15-D7D40AD6093A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0877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CF279-1976-4DD4-84A5-1B0E54ADA043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5079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1DF2E-9CD4-481D-B825-B1C56F048649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2641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237D89-4728-41D4-8E46-FCCBEBEE5550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0234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7EA44-2536-4729-AA3A-DD8FAD322A96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39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74BFB-BAC6-4D04-909A-47EF14077F9C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70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BB0B7-2B2C-439F-AFB5-EA6F203B4082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4756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90951-9792-4143-9C3D-2A6D37311463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676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AE5DD-6824-4671-BF3B-7417220111F3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1465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CEF9D-1583-43C3-A114-7322E71005A0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1309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A62E2-CED4-40C6-AC38-81C959CE289C}" type="slidenum">
              <a:rPr lang="fr-FR" altLang="fr-FR">
                <a:solidFill>
                  <a:srgbClr val="000000"/>
                </a:solidFill>
              </a:rPr>
              <a:pPr/>
              <a:t>‹N°›</a:t>
            </a:fld>
            <a:endParaRPr lang="fr-FR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6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21/02/2018</a:t>
            </a:fld>
            <a:endParaRPr lang="fr-B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mtClean="0">
                <a:solidFill>
                  <a:srgbClr val="000000"/>
                </a:solidFill>
              </a:rPr>
              <a:t>Yonel Grusson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D804140-26C7-4F50-8FB1-3859D4F73A91}" type="slidenum">
              <a:rPr lang="fr-FR" altLang="fr-FR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51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537631" y="5767196"/>
            <a:ext cx="4248473" cy="92333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Dr.Hafs</a:t>
            </a:r>
            <a:r>
              <a:rPr lang="fr-F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T.</a:t>
            </a:r>
            <a:endParaRPr lang="fr-FR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5949"/>
            <a:ext cx="9144000" cy="1754326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Chapitre </a:t>
            </a:r>
            <a:r>
              <a:rPr lang="fr-FR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</a:t>
            </a:r>
            <a:r>
              <a:rPr lang="fr-F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: </a:t>
            </a:r>
          </a:p>
          <a:p>
            <a:pPr algn="ctr"/>
            <a:r>
              <a:rPr lang="fr-F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 </a:t>
            </a:r>
            <a:r>
              <a:rPr lang="fr-FR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Téléphonie  </a:t>
            </a:r>
            <a:endParaRPr lang="fr-FR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6626" name="Picture 2" descr="Résultat de recherche d'images pour &quot;la Téléphonie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70"/>
          <a:stretch/>
        </p:blipFill>
        <p:spPr bwMode="auto">
          <a:xfrm>
            <a:off x="0" y="1770275"/>
            <a:ext cx="9144000" cy="3806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7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4DAF2-88EA-4C79-B8CB-E7FE2BE13E56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altLang="fr-FR" sz="4400" b="1" i="1" dirty="0">
                <a:solidFill>
                  <a:schemeClr val="bg1"/>
                </a:solidFill>
              </a:rPr>
              <a:t>La structure du réseau téléphonique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44145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FR" altLang="fr-F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fr-FR" altLang="fr-FR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n’est </a:t>
            </a:r>
            <a:r>
              <a:rPr lang="fr-FR" altLang="fr-F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 possible de raccorder tous les abonnés à un même commutateur pour des raisons économiques et politiques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2413427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veut que la distance moyenne d ’un abonné au commutateur soit de l ’ordre d ’un km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3700231"/>
            <a:ext cx="9144000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y a un commutateur pour au plus 10000 abonnés</a:t>
            </a:r>
          </a:p>
          <a:p>
            <a:pPr algn="ctr">
              <a:spcBef>
                <a:spcPct val="50000"/>
              </a:spcBef>
            </a:pPr>
            <a:r>
              <a:rPr lang="fr-FR" altLang="fr-FR" sz="28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l ’appelle un CAA</a:t>
            </a:r>
          </a:p>
          <a:p>
            <a:pPr algn="ctr">
              <a:spcBef>
                <a:spcPct val="10000"/>
              </a:spcBef>
            </a:pPr>
            <a:r>
              <a:rPr lang="fr-FR" altLang="fr-FR" sz="28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à Autonomie d ’Acheminement</a:t>
            </a:r>
          </a:p>
        </p:txBody>
      </p:sp>
    </p:spTree>
    <p:extLst>
      <p:ext uri="{BB962C8B-B14F-4D97-AF65-F5344CB8AC3E}">
        <p14:creationId xmlns:p14="http://schemas.microsoft.com/office/powerpoint/2010/main" val="87590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  <p:bldP spid="5124" grpId="0" autoUpdateAnimBg="0"/>
      <p:bldP spid="512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FF2C-F162-4E28-A388-1A9DDCD34747}" type="slidenum">
              <a:rPr lang="fr-FR" altLang="fr-FR">
                <a:solidFill>
                  <a:srgbClr val="000000"/>
                </a:solidFill>
              </a:rPr>
              <a:pPr/>
              <a:t>11</a:t>
            </a:fld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00FF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altLang="fr-FR" sz="4000" b="1">
                <a:solidFill>
                  <a:schemeClr val="tx1"/>
                </a:solidFill>
              </a:rPr>
              <a:t>Le Réseau Téléphonique Commuté</a:t>
            </a:r>
          </a:p>
        </p:txBody>
      </p:sp>
      <p:sp>
        <p:nvSpPr>
          <p:cNvPr id="11267" name="Rectangle 3"/>
          <p:cNvSpPr>
            <a:spLocks noChangeArrowheads="1"/>
          </p:cNvSpPr>
          <p:nvPr>
            <p:ph type="body" idx="1"/>
          </p:nvPr>
        </p:nvSpPr>
        <p:spPr>
          <a:xfrm>
            <a:off x="228600" y="1066800"/>
            <a:ext cx="8686800" cy="1219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altLang="fr-FR" b="1" dirty="0"/>
              <a:t>RTC est un réseau hiérarchisé à quatre niveaux de commutation.</a:t>
            </a:r>
          </a:p>
        </p:txBody>
      </p:sp>
      <p:grpSp>
        <p:nvGrpSpPr>
          <p:cNvPr id="11282" name="Group 18"/>
          <p:cNvGrpSpPr>
            <a:grpSpLocks/>
          </p:cNvGrpSpPr>
          <p:nvPr/>
        </p:nvGrpSpPr>
        <p:grpSpPr bwMode="auto">
          <a:xfrm>
            <a:off x="304800" y="2286000"/>
            <a:ext cx="8610600" cy="4387850"/>
            <a:chOff x="192" y="1440"/>
            <a:chExt cx="5424" cy="2764"/>
          </a:xfrm>
        </p:grpSpPr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192" y="1536"/>
              <a:ext cx="1392" cy="554"/>
            </a:xfrm>
            <a:prstGeom prst="rect">
              <a:avLst/>
            </a:prstGeom>
            <a:solidFill>
              <a:srgbClr val="FF9900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altLang="fr-FR" sz="2400" b="1" smtClean="0">
                  <a:solidFill>
                    <a:srgbClr val="000000"/>
                  </a:solidFill>
                </a:rPr>
                <a:t>Commutateur local (CL)</a:t>
              </a:r>
            </a:p>
          </p:txBody>
        </p:sp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432" y="2256"/>
              <a:ext cx="2592" cy="554"/>
            </a:xfrm>
            <a:prstGeom prst="rect">
              <a:avLst/>
            </a:prstGeom>
            <a:solidFill>
              <a:srgbClr val="FFFF00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fr-FR" altLang="fr-FR" sz="2400" b="1" smtClean="0">
                  <a:solidFill>
                    <a:srgbClr val="000000"/>
                  </a:solidFill>
                </a:rPr>
                <a:t>Commutateur à Autonomie d'Acheminement (CAA)</a:t>
              </a: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1152" y="2976"/>
              <a:ext cx="3168" cy="531"/>
            </a:xfrm>
            <a:prstGeom prst="rect">
              <a:avLst/>
            </a:prstGeom>
            <a:solidFill>
              <a:srgbClr val="FF9933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lnSpc>
                  <a:spcPct val="7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fr-FR" altLang="fr-FR" sz="2400" b="1" smtClean="0">
                  <a:solidFill>
                    <a:srgbClr val="000000"/>
                  </a:solidFill>
                </a:rPr>
                <a:t>Commutateur de Transit Secondaire</a:t>
              </a:r>
            </a:p>
            <a:p>
              <a:pPr algn="ctr" eaLnBrk="0" fontAlgn="base" hangingPunct="0">
                <a:lnSpc>
                  <a:spcPct val="7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fr-FR" altLang="fr-FR" sz="2400" b="1" smtClean="0">
                  <a:solidFill>
                    <a:srgbClr val="000000"/>
                  </a:solidFill>
                </a:rPr>
                <a:t>(CTS)</a:t>
              </a: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2832" y="3696"/>
              <a:ext cx="2784" cy="508"/>
            </a:xfrm>
            <a:prstGeom prst="rect">
              <a:avLst/>
            </a:prstGeom>
            <a:solidFill>
              <a:srgbClr val="66FFFF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fr-FR" altLang="fr-FR" sz="2400" b="1" smtClean="0">
                  <a:solidFill>
                    <a:srgbClr val="000000"/>
                  </a:solidFill>
                </a:rPr>
                <a:t>Commutateur de Transit Principal (CTP)</a:t>
              </a:r>
            </a:p>
          </p:txBody>
        </p:sp>
        <p:sp>
          <p:nvSpPr>
            <p:cNvPr id="11276" name="AutoShape 12"/>
            <p:cNvSpPr>
              <a:spLocks noChangeArrowheads="1"/>
            </p:cNvSpPr>
            <p:nvPr/>
          </p:nvSpPr>
          <p:spPr bwMode="auto">
            <a:xfrm rot="5614579">
              <a:off x="3209" y="2215"/>
              <a:ext cx="445" cy="815"/>
            </a:xfrm>
            <a:custGeom>
              <a:avLst/>
              <a:gdLst>
                <a:gd name="G0" fmla="+- 16783 0 0"/>
                <a:gd name="G1" fmla="+- 4995 0 0"/>
                <a:gd name="G2" fmla="+- 12158 0 4995"/>
                <a:gd name="G3" fmla="+- G2 0 4995"/>
                <a:gd name="G4" fmla="*/ G3 32768 32059"/>
                <a:gd name="G5" fmla="*/ G4 1 2"/>
                <a:gd name="G6" fmla="+- 21600 0 16783"/>
                <a:gd name="G7" fmla="*/ G6 4995 6079"/>
                <a:gd name="G8" fmla="+- G7 16783 0"/>
                <a:gd name="T0" fmla="*/ 16783 w 21600"/>
                <a:gd name="T1" fmla="*/ 0 h 21600"/>
                <a:gd name="T2" fmla="*/ 16783 w 21600"/>
                <a:gd name="T3" fmla="*/ 12158 h 21600"/>
                <a:gd name="T4" fmla="*/ 1108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6783" y="0"/>
                  </a:lnTo>
                  <a:lnTo>
                    <a:pt x="16783" y="4995"/>
                  </a:lnTo>
                  <a:lnTo>
                    <a:pt x="12427" y="4995"/>
                  </a:lnTo>
                  <a:cubicBezTo>
                    <a:pt x="5564" y="4995"/>
                    <a:pt x="0" y="8202"/>
                    <a:pt x="0" y="12158"/>
                  </a:cubicBezTo>
                  <a:lnTo>
                    <a:pt x="0" y="21600"/>
                  </a:lnTo>
                  <a:lnTo>
                    <a:pt x="2216" y="21600"/>
                  </a:lnTo>
                  <a:lnTo>
                    <a:pt x="2216" y="12158"/>
                  </a:lnTo>
                  <a:cubicBezTo>
                    <a:pt x="2216" y="9399"/>
                    <a:pt x="6788" y="7163"/>
                    <a:pt x="12427" y="7163"/>
                  </a:cubicBezTo>
                  <a:lnTo>
                    <a:pt x="16783" y="7163"/>
                  </a:lnTo>
                  <a:lnTo>
                    <a:pt x="16783" y="1215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2800" smtClean="0">
                <a:solidFill>
                  <a:srgbClr val="000000"/>
                </a:solidFill>
              </a:endParaRPr>
            </a:p>
          </p:txBody>
        </p:sp>
        <p:sp>
          <p:nvSpPr>
            <p:cNvPr id="11277" name="AutoShape 13"/>
            <p:cNvSpPr>
              <a:spLocks noChangeArrowheads="1"/>
            </p:cNvSpPr>
            <p:nvPr/>
          </p:nvSpPr>
          <p:spPr bwMode="auto">
            <a:xfrm rot="5614579">
              <a:off x="1769" y="1543"/>
              <a:ext cx="445" cy="815"/>
            </a:xfrm>
            <a:custGeom>
              <a:avLst/>
              <a:gdLst>
                <a:gd name="G0" fmla="+- 16783 0 0"/>
                <a:gd name="G1" fmla="+- 4995 0 0"/>
                <a:gd name="G2" fmla="+- 12158 0 4995"/>
                <a:gd name="G3" fmla="+- G2 0 4995"/>
                <a:gd name="G4" fmla="*/ G3 32768 32059"/>
                <a:gd name="G5" fmla="*/ G4 1 2"/>
                <a:gd name="G6" fmla="+- 21600 0 16783"/>
                <a:gd name="G7" fmla="*/ G6 4995 6079"/>
                <a:gd name="G8" fmla="+- G7 16783 0"/>
                <a:gd name="T0" fmla="*/ 16783 w 21600"/>
                <a:gd name="T1" fmla="*/ 0 h 21600"/>
                <a:gd name="T2" fmla="*/ 16783 w 21600"/>
                <a:gd name="T3" fmla="*/ 12158 h 21600"/>
                <a:gd name="T4" fmla="*/ 1108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6783" y="0"/>
                  </a:lnTo>
                  <a:lnTo>
                    <a:pt x="16783" y="4995"/>
                  </a:lnTo>
                  <a:lnTo>
                    <a:pt x="12427" y="4995"/>
                  </a:lnTo>
                  <a:cubicBezTo>
                    <a:pt x="5564" y="4995"/>
                    <a:pt x="0" y="8202"/>
                    <a:pt x="0" y="12158"/>
                  </a:cubicBezTo>
                  <a:lnTo>
                    <a:pt x="0" y="21600"/>
                  </a:lnTo>
                  <a:lnTo>
                    <a:pt x="2216" y="21600"/>
                  </a:lnTo>
                  <a:lnTo>
                    <a:pt x="2216" y="12158"/>
                  </a:lnTo>
                  <a:cubicBezTo>
                    <a:pt x="2216" y="9399"/>
                    <a:pt x="6788" y="7163"/>
                    <a:pt x="12427" y="7163"/>
                  </a:cubicBezTo>
                  <a:lnTo>
                    <a:pt x="16783" y="7163"/>
                  </a:lnTo>
                  <a:lnTo>
                    <a:pt x="16783" y="1215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2800" smtClean="0">
                <a:solidFill>
                  <a:srgbClr val="000000"/>
                </a:solidFill>
              </a:endParaRPr>
            </a:p>
          </p:txBody>
        </p:sp>
        <p:sp>
          <p:nvSpPr>
            <p:cNvPr id="11278" name="AutoShape 14"/>
            <p:cNvSpPr>
              <a:spLocks noChangeArrowheads="1"/>
            </p:cNvSpPr>
            <p:nvPr/>
          </p:nvSpPr>
          <p:spPr bwMode="auto">
            <a:xfrm rot="5614579">
              <a:off x="4505" y="2935"/>
              <a:ext cx="445" cy="815"/>
            </a:xfrm>
            <a:custGeom>
              <a:avLst/>
              <a:gdLst>
                <a:gd name="G0" fmla="+- 16783 0 0"/>
                <a:gd name="G1" fmla="+- 4995 0 0"/>
                <a:gd name="G2" fmla="+- 12158 0 4995"/>
                <a:gd name="G3" fmla="+- G2 0 4995"/>
                <a:gd name="G4" fmla="*/ G3 32768 32059"/>
                <a:gd name="G5" fmla="*/ G4 1 2"/>
                <a:gd name="G6" fmla="+- 21600 0 16783"/>
                <a:gd name="G7" fmla="*/ G6 4995 6079"/>
                <a:gd name="G8" fmla="+- G7 16783 0"/>
                <a:gd name="T0" fmla="*/ 16783 w 21600"/>
                <a:gd name="T1" fmla="*/ 0 h 21600"/>
                <a:gd name="T2" fmla="*/ 16783 w 21600"/>
                <a:gd name="T3" fmla="*/ 12158 h 21600"/>
                <a:gd name="T4" fmla="*/ 1108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6783" y="0"/>
                  </a:lnTo>
                  <a:lnTo>
                    <a:pt x="16783" y="4995"/>
                  </a:lnTo>
                  <a:lnTo>
                    <a:pt x="12427" y="4995"/>
                  </a:lnTo>
                  <a:cubicBezTo>
                    <a:pt x="5564" y="4995"/>
                    <a:pt x="0" y="8202"/>
                    <a:pt x="0" y="12158"/>
                  </a:cubicBezTo>
                  <a:lnTo>
                    <a:pt x="0" y="21600"/>
                  </a:lnTo>
                  <a:lnTo>
                    <a:pt x="2216" y="21600"/>
                  </a:lnTo>
                  <a:lnTo>
                    <a:pt x="2216" y="12158"/>
                  </a:lnTo>
                  <a:cubicBezTo>
                    <a:pt x="2216" y="9399"/>
                    <a:pt x="6788" y="7163"/>
                    <a:pt x="12427" y="7163"/>
                  </a:cubicBezTo>
                  <a:lnTo>
                    <a:pt x="16783" y="7163"/>
                  </a:lnTo>
                  <a:lnTo>
                    <a:pt x="16783" y="1215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2800" smtClean="0">
                <a:solidFill>
                  <a:srgbClr val="000000"/>
                </a:solidFill>
              </a:endParaRPr>
            </a:p>
          </p:txBody>
        </p:sp>
        <p:sp>
          <p:nvSpPr>
            <p:cNvPr id="11279" name="Oval 15"/>
            <p:cNvSpPr>
              <a:spLocks noChangeArrowheads="1"/>
            </p:cNvSpPr>
            <p:nvPr/>
          </p:nvSpPr>
          <p:spPr bwMode="auto">
            <a:xfrm>
              <a:off x="3456" y="1440"/>
              <a:ext cx="1632" cy="480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2400" b="1" smtClean="0">
                  <a:solidFill>
                    <a:srgbClr val="000000"/>
                  </a:solidFill>
                </a:rPr>
                <a:t>Abonné</a:t>
              </a:r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 flipH="1" flipV="1">
              <a:off x="1632" y="1632"/>
              <a:ext cx="182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28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0303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857250" y="1390650"/>
            <a:ext cx="2000250" cy="2819400"/>
            <a:chOff x="540" y="876"/>
            <a:chExt cx="1260" cy="1776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540" y="1200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624" y="1776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1188" y="876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1272" y="1524"/>
              <a:ext cx="528" cy="52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1044" y="2400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1308" y="1116"/>
              <a:ext cx="236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792" y="1332"/>
              <a:ext cx="476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>
              <a:off x="876" y="1908"/>
              <a:ext cx="3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 flipH="1">
              <a:off x="1268" y="2040"/>
              <a:ext cx="268" cy="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</p:grp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0" y="4114800"/>
            <a:ext cx="91440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créer un réseau national, il faut relier les CAA par un autre réseau en étoile avec des commutateurs dits de Transit Secondaire ou CTS</a:t>
            </a:r>
          </a:p>
          <a:p>
            <a:pPr algn="l">
              <a:spcBef>
                <a:spcPct val="50000"/>
              </a:spcBef>
            </a:pPr>
            <a:r>
              <a:rPr lang="fr-FR" alt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Les lignes de ce réseau sont de haute qualité et transmettent simultanément de nombreuses conversations</a:t>
            </a:r>
          </a:p>
        </p:txBody>
      </p:sp>
      <p:grpSp>
        <p:nvGrpSpPr>
          <p:cNvPr id="6160" name="Group 16"/>
          <p:cNvGrpSpPr>
            <a:grpSpLocks/>
          </p:cNvGrpSpPr>
          <p:nvPr/>
        </p:nvGrpSpPr>
        <p:grpSpPr bwMode="auto">
          <a:xfrm flipH="1">
            <a:off x="6667500" y="1295400"/>
            <a:ext cx="2000250" cy="2819400"/>
            <a:chOff x="540" y="876"/>
            <a:chExt cx="1260" cy="1776"/>
          </a:xfrm>
        </p:grpSpPr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540" y="1200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624" y="1776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1188" y="876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1272" y="1524"/>
              <a:ext cx="528" cy="52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1044" y="2400"/>
              <a:ext cx="252" cy="25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1308" y="1116"/>
              <a:ext cx="236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fr-FR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792" y="1332"/>
              <a:ext cx="476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>
              <a:off x="876" y="1908"/>
              <a:ext cx="3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  <p:sp>
          <p:nvSpPr>
            <p:cNvPr id="6169" name="Line 25"/>
            <p:cNvSpPr>
              <a:spLocks noChangeShapeType="1"/>
            </p:cNvSpPr>
            <p:nvPr/>
          </p:nvSpPr>
          <p:spPr bwMode="auto">
            <a:xfrm flipH="1">
              <a:off x="1268" y="2040"/>
              <a:ext cx="268" cy="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fr-FR"/>
            </a:p>
          </p:txBody>
        </p:sp>
      </p:grp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4038600" y="1790700"/>
            <a:ext cx="1485900" cy="14859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 flipV="1">
            <a:off x="2857500" y="2171700"/>
            <a:ext cx="1154113" cy="6667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 flipH="1">
            <a:off x="3429000" y="2819400"/>
            <a:ext cx="6096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4705350" y="3257550"/>
            <a:ext cx="0" cy="609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5505450" y="2076450"/>
            <a:ext cx="1200150" cy="7429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 flipH="1" flipV="1">
            <a:off x="3943350" y="1333500"/>
            <a:ext cx="685800" cy="457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V="1">
            <a:off x="5086350" y="1143000"/>
            <a:ext cx="647700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980728"/>
          </a:xfrm>
          <a:prstGeom prst="rect">
            <a:avLst/>
          </a:prstGeom>
          <a:solidFill>
            <a:srgbClr val="00FF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 Réseau Téléphonique Commuté</a:t>
            </a:r>
          </a:p>
        </p:txBody>
      </p:sp>
    </p:spTree>
    <p:extLst>
      <p:ext uri="{BB962C8B-B14F-4D97-AF65-F5344CB8AC3E}">
        <p14:creationId xmlns:p14="http://schemas.microsoft.com/office/powerpoint/2010/main" val="400860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 build="p" autoUpdateAnimBg="0"/>
      <p:bldP spid="6171" grpId="0" animBg="1"/>
      <p:bldP spid="6172" grpId="0" animBg="1"/>
      <p:bldP spid="6173" grpId="0" animBg="1"/>
      <p:bldP spid="6174" grpId="0" animBg="1"/>
      <p:bldP spid="6175" grpId="0" animBg="1"/>
      <p:bldP spid="6176" grpId="0" animBg="1"/>
      <p:bldP spid="61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1057186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2400" dirty="0">
                <a:solidFill>
                  <a:schemeClr val="accent1"/>
                </a:solidFill>
              </a:rPr>
              <a:t>Il y a environ 150 CTS qui sont reliés par un 3ème réseau en étoile avec des commutateurs de transit primaire (</a:t>
            </a:r>
            <a:r>
              <a:rPr lang="fr-FR" altLang="fr-FR" sz="2400" dirty="0" smtClean="0">
                <a:solidFill>
                  <a:schemeClr val="accent1"/>
                </a:solidFill>
              </a:rPr>
              <a:t>CTP). </a:t>
            </a:r>
            <a:r>
              <a:rPr lang="fr-FR" altLang="fr-FR" sz="2400" dirty="0" smtClean="0">
                <a:solidFill>
                  <a:schemeClr val="tx1"/>
                </a:solidFill>
              </a:rPr>
              <a:t>Qui </a:t>
            </a:r>
            <a:r>
              <a:rPr lang="fr-FR" altLang="fr-FR" sz="2400" dirty="0">
                <a:solidFill>
                  <a:schemeClr val="tx1"/>
                </a:solidFill>
              </a:rPr>
              <a:t>sont tous reliés entre eux</a:t>
            </a:r>
            <a:endParaRPr lang="fr-FR" altLang="fr-FR" sz="2400" dirty="0">
              <a:solidFill>
                <a:schemeClr val="accent1"/>
              </a:solidFill>
            </a:endParaRPr>
          </a:p>
        </p:txBody>
      </p:sp>
      <p:grpSp>
        <p:nvGrpSpPr>
          <p:cNvPr id="7304" name="Group 136"/>
          <p:cNvGrpSpPr>
            <a:grpSpLocks/>
          </p:cNvGrpSpPr>
          <p:nvPr/>
        </p:nvGrpSpPr>
        <p:grpSpPr bwMode="auto">
          <a:xfrm>
            <a:off x="609600" y="2609850"/>
            <a:ext cx="7696200" cy="2838450"/>
            <a:chOff x="384" y="1644"/>
            <a:chExt cx="4848" cy="1788"/>
          </a:xfrm>
        </p:grpSpPr>
        <p:grpSp>
          <p:nvGrpSpPr>
            <p:cNvPr id="7199" name="Group 31"/>
            <p:cNvGrpSpPr>
              <a:grpSpLocks/>
            </p:cNvGrpSpPr>
            <p:nvPr/>
          </p:nvGrpSpPr>
          <p:grpSpPr bwMode="auto">
            <a:xfrm>
              <a:off x="384" y="1692"/>
              <a:ext cx="1392" cy="624"/>
              <a:chOff x="540" y="720"/>
              <a:chExt cx="4920" cy="1932"/>
            </a:xfrm>
          </p:grpSpPr>
          <p:grpSp>
            <p:nvGrpSpPr>
              <p:cNvPr id="7172" name="Group 4"/>
              <p:cNvGrpSpPr>
                <a:grpSpLocks/>
              </p:cNvGrpSpPr>
              <p:nvPr/>
            </p:nvGrpSpPr>
            <p:grpSpPr bwMode="auto">
              <a:xfrm>
                <a:off x="540" y="876"/>
                <a:ext cx="1260" cy="1776"/>
                <a:chOff x="540" y="876"/>
                <a:chExt cx="1260" cy="1776"/>
              </a:xfrm>
            </p:grpSpPr>
            <p:sp>
              <p:nvSpPr>
                <p:cNvPr id="7173" name="Rectangle 5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74" name="Rectangle 6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75" name="Rectangle 7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76" name="Rectangle 8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77" name="Rectangle 9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78" name="Line 10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79" name="Line 11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0" name="Line 12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1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7182" name="Group 14"/>
              <p:cNvGrpSpPr>
                <a:grpSpLocks/>
              </p:cNvGrpSpPr>
              <p:nvPr/>
            </p:nvGrpSpPr>
            <p:grpSpPr bwMode="auto">
              <a:xfrm flipH="1">
                <a:off x="4200" y="816"/>
                <a:ext cx="1260" cy="1776"/>
                <a:chOff x="540" y="876"/>
                <a:chExt cx="1260" cy="1776"/>
              </a:xfrm>
            </p:grpSpPr>
            <p:sp>
              <p:nvSpPr>
                <p:cNvPr id="7183" name="Rectangle 15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4" name="Rectangle 16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5" name="Rectangle 17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6" name="Rectangle 18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7" name="Rectangle 19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8" name="Line 20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89" name="Line 21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90" name="Line 22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191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7192" name="Rectangle 24"/>
              <p:cNvSpPr>
                <a:spLocks noChangeArrowheads="1"/>
              </p:cNvSpPr>
              <p:nvPr/>
            </p:nvSpPr>
            <p:spPr bwMode="auto">
              <a:xfrm>
                <a:off x="2544" y="1128"/>
                <a:ext cx="936" cy="936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193" name="Line 25"/>
              <p:cNvSpPr>
                <a:spLocks noChangeShapeType="1"/>
              </p:cNvSpPr>
              <p:nvPr/>
            </p:nvSpPr>
            <p:spPr bwMode="auto">
              <a:xfrm flipV="1">
                <a:off x="1800" y="1368"/>
                <a:ext cx="727" cy="42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194" name="Line 26"/>
              <p:cNvSpPr>
                <a:spLocks noChangeShapeType="1"/>
              </p:cNvSpPr>
              <p:nvPr/>
            </p:nvSpPr>
            <p:spPr bwMode="auto">
              <a:xfrm flipH="1">
                <a:off x="2160" y="1776"/>
                <a:ext cx="384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195" name="Line 27"/>
              <p:cNvSpPr>
                <a:spLocks noChangeShapeType="1"/>
              </p:cNvSpPr>
              <p:nvPr/>
            </p:nvSpPr>
            <p:spPr bwMode="auto">
              <a:xfrm>
                <a:off x="2964" y="205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196" name="Line 28"/>
              <p:cNvSpPr>
                <a:spLocks noChangeShapeType="1"/>
              </p:cNvSpPr>
              <p:nvPr/>
            </p:nvSpPr>
            <p:spPr bwMode="auto">
              <a:xfrm>
                <a:off x="3468" y="1308"/>
                <a:ext cx="756" cy="46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197" name="Line 29"/>
              <p:cNvSpPr>
                <a:spLocks noChangeShapeType="1"/>
              </p:cNvSpPr>
              <p:nvPr/>
            </p:nvSpPr>
            <p:spPr bwMode="auto">
              <a:xfrm flipH="1" flipV="1">
                <a:off x="2484" y="840"/>
                <a:ext cx="432" cy="28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198" name="Line 30"/>
              <p:cNvSpPr>
                <a:spLocks noChangeShapeType="1"/>
              </p:cNvSpPr>
              <p:nvPr/>
            </p:nvSpPr>
            <p:spPr bwMode="auto">
              <a:xfrm flipV="1">
                <a:off x="3204" y="720"/>
                <a:ext cx="408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</p:grpSp>
        <p:grpSp>
          <p:nvGrpSpPr>
            <p:cNvPr id="7200" name="Group 32"/>
            <p:cNvGrpSpPr>
              <a:grpSpLocks/>
            </p:cNvGrpSpPr>
            <p:nvPr/>
          </p:nvGrpSpPr>
          <p:grpSpPr bwMode="auto">
            <a:xfrm flipV="1">
              <a:off x="444" y="2664"/>
              <a:ext cx="1392" cy="624"/>
              <a:chOff x="540" y="720"/>
              <a:chExt cx="4920" cy="1932"/>
            </a:xfrm>
          </p:grpSpPr>
          <p:grpSp>
            <p:nvGrpSpPr>
              <p:cNvPr id="7201" name="Group 33"/>
              <p:cNvGrpSpPr>
                <a:grpSpLocks/>
              </p:cNvGrpSpPr>
              <p:nvPr/>
            </p:nvGrpSpPr>
            <p:grpSpPr bwMode="auto">
              <a:xfrm>
                <a:off x="540" y="876"/>
                <a:ext cx="1260" cy="1776"/>
                <a:chOff x="540" y="876"/>
                <a:chExt cx="1260" cy="1776"/>
              </a:xfrm>
            </p:grpSpPr>
            <p:sp>
              <p:nvSpPr>
                <p:cNvPr id="7202" name="Rectangle 34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3" name="Rectangle 35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4" name="Rectangle 36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5" name="Rectangle 37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6" name="Rectangle 38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7" name="Line 39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8" name="Line 40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09" name="Line 41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0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7211" name="Group 43"/>
              <p:cNvGrpSpPr>
                <a:grpSpLocks/>
              </p:cNvGrpSpPr>
              <p:nvPr/>
            </p:nvGrpSpPr>
            <p:grpSpPr bwMode="auto">
              <a:xfrm flipH="1">
                <a:off x="4200" y="816"/>
                <a:ext cx="1260" cy="1776"/>
                <a:chOff x="540" y="876"/>
                <a:chExt cx="1260" cy="1776"/>
              </a:xfrm>
            </p:grpSpPr>
            <p:sp>
              <p:nvSpPr>
                <p:cNvPr id="7212" name="Rectangle 44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3" name="Rectangle 45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4" name="Rectangle 46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5" name="Rectangle 47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6" name="Rectangle 48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7" name="Line 49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8" name="Line 50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19" name="Line 51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20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7221" name="Rectangle 53"/>
              <p:cNvSpPr>
                <a:spLocks noChangeArrowheads="1"/>
              </p:cNvSpPr>
              <p:nvPr/>
            </p:nvSpPr>
            <p:spPr bwMode="auto">
              <a:xfrm>
                <a:off x="2544" y="1128"/>
                <a:ext cx="936" cy="936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22" name="Line 54"/>
              <p:cNvSpPr>
                <a:spLocks noChangeShapeType="1"/>
              </p:cNvSpPr>
              <p:nvPr/>
            </p:nvSpPr>
            <p:spPr bwMode="auto">
              <a:xfrm flipV="1">
                <a:off x="1800" y="1368"/>
                <a:ext cx="727" cy="42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23" name="Line 55"/>
              <p:cNvSpPr>
                <a:spLocks noChangeShapeType="1"/>
              </p:cNvSpPr>
              <p:nvPr/>
            </p:nvSpPr>
            <p:spPr bwMode="auto">
              <a:xfrm flipH="1">
                <a:off x="2160" y="1776"/>
                <a:ext cx="384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24" name="Line 56"/>
              <p:cNvSpPr>
                <a:spLocks noChangeShapeType="1"/>
              </p:cNvSpPr>
              <p:nvPr/>
            </p:nvSpPr>
            <p:spPr bwMode="auto">
              <a:xfrm>
                <a:off x="2964" y="205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25" name="Line 57"/>
              <p:cNvSpPr>
                <a:spLocks noChangeShapeType="1"/>
              </p:cNvSpPr>
              <p:nvPr/>
            </p:nvSpPr>
            <p:spPr bwMode="auto">
              <a:xfrm>
                <a:off x="3468" y="1308"/>
                <a:ext cx="756" cy="46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26" name="Line 58"/>
              <p:cNvSpPr>
                <a:spLocks noChangeShapeType="1"/>
              </p:cNvSpPr>
              <p:nvPr/>
            </p:nvSpPr>
            <p:spPr bwMode="auto">
              <a:xfrm flipH="1" flipV="1">
                <a:off x="2484" y="840"/>
                <a:ext cx="432" cy="28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27" name="Line 59"/>
              <p:cNvSpPr>
                <a:spLocks noChangeShapeType="1"/>
              </p:cNvSpPr>
              <p:nvPr/>
            </p:nvSpPr>
            <p:spPr bwMode="auto">
              <a:xfrm flipV="1">
                <a:off x="3204" y="720"/>
                <a:ext cx="408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</p:grpSp>
        <p:grpSp>
          <p:nvGrpSpPr>
            <p:cNvPr id="7228" name="Group 60"/>
            <p:cNvGrpSpPr>
              <a:grpSpLocks/>
            </p:cNvGrpSpPr>
            <p:nvPr/>
          </p:nvGrpSpPr>
          <p:grpSpPr bwMode="auto">
            <a:xfrm>
              <a:off x="3780" y="1644"/>
              <a:ext cx="1392" cy="624"/>
              <a:chOff x="540" y="720"/>
              <a:chExt cx="4920" cy="1932"/>
            </a:xfrm>
          </p:grpSpPr>
          <p:grpSp>
            <p:nvGrpSpPr>
              <p:cNvPr id="7229" name="Group 61"/>
              <p:cNvGrpSpPr>
                <a:grpSpLocks/>
              </p:cNvGrpSpPr>
              <p:nvPr/>
            </p:nvGrpSpPr>
            <p:grpSpPr bwMode="auto">
              <a:xfrm>
                <a:off x="540" y="876"/>
                <a:ext cx="1260" cy="1776"/>
                <a:chOff x="540" y="876"/>
                <a:chExt cx="1260" cy="1776"/>
              </a:xfrm>
            </p:grpSpPr>
            <p:sp>
              <p:nvSpPr>
                <p:cNvPr id="7230" name="Rectangle 62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1" name="Rectangle 63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2" name="Rectangle 64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3" name="Rectangle 65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4" name="Rectangle 66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5" name="Line 67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6" name="Line 68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7" name="Line 69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38" name="Line 70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7239" name="Group 71"/>
              <p:cNvGrpSpPr>
                <a:grpSpLocks/>
              </p:cNvGrpSpPr>
              <p:nvPr/>
            </p:nvGrpSpPr>
            <p:grpSpPr bwMode="auto">
              <a:xfrm flipH="1">
                <a:off x="4200" y="816"/>
                <a:ext cx="1260" cy="1776"/>
                <a:chOff x="540" y="876"/>
                <a:chExt cx="1260" cy="1776"/>
              </a:xfrm>
            </p:grpSpPr>
            <p:sp>
              <p:nvSpPr>
                <p:cNvPr id="7240" name="Rectangle 72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1" name="Rectangle 73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2" name="Rectangle 74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3" name="Rectangle 75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4" name="Rectangle 76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5" name="Line 77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6" name="Line 78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7" name="Line 79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48" name="Line 80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7249" name="Rectangle 81"/>
              <p:cNvSpPr>
                <a:spLocks noChangeArrowheads="1"/>
              </p:cNvSpPr>
              <p:nvPr/>
            </p:nvSpPr>
            <p:spPr bwMode="auto">
              <a:xfrm>
                <a:off x="2544" y="1128"/>
                <a:ext cx="936" cy="936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50" name="Line 82"/>
              <p:cNvSpPr>
                <a:spLocks noChangeShapeType="1"/>
              </p:cNvSpPr>
              <p:nvPr/>
            </p:nvSpPr>
            <p:spPr bwMode="auto">
              <a:xfrm flipV="1">
                <a:off x="1800" y="1368"/>
                <a:ext cx="727" cy="42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51" name="Line 83"/>
              <p:cNvSpPr>
                <a:spLocks noChangeShapeType="1"/>
              </p:cNvSpPr>
              <p:nvPr/>
            </p:nvSpPr>
            <p:spPr bwMode="auto">
              <a:xfrm flipH="1">
                <a:off x="2160" y="1776"/>
                <a:ext cx="384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52" name="Line 84"/>
              <p:cNvSpPr>
                <a:spLocks noChangeShapeType="1"/>
              </p:cNvSpPr>
              <p:nvPr/>
            </p:nvSpPr>
            <p:spPr bwMode="auto">
              <a:xfrm>
                <a:off x="2964" y="205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53" name="Line 85"/>
              <p:cNvSpPr>
                <a:spLocks noChangeShapeType="1"/>
              </p:cNvSpPr>
              <p:nvPr/>
            </p:nvSpPr>
            <p:spPr bwMode="auto">
              <a:xfrm>
                <a:off x="3468" y="1308"/>
                <a:ext cx="756" cy="46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54" name="Line 86"/>
              <p:cNvSpPr>
                <a:spLocks noChangeShapeType="1"/>
              </p:cNvSpPr>
              <p:nvPr/>
            </p:nvSpPr>
            <p:spPr bwMode="auto">
              <a:xfrm flipH="1" flipV="1">
                <a:off x="2484" y="840"/>
                <a:ext cx="432" cy="28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55" name="Line 87"/>
              <p:cNvSpPr>
                <a:spLocks noChangeShapeType="1"/>
              </p:cNvSpPr>
              <p:nvPr/>
            </p:nvSpPr>
            <p:spPr bwMode="auto">
              <a:xfrm flipV="1">
                <a:off x="3204" y="720"/>
                <a:ext cx="408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</p:grpSp>
        <p:grpSp>
          <p:nvGrpSpPr>
            <p:cNvPr id="7256" name="Group 88"/>
            <p:cNvGrpSpPr>
              <a:grpSpLocks/>
            </p:cNvGrpSpPr>
            <p:nvPr/>
          </p:nvGrpSpPr>
          <p:grpSpPr bwMode="auto">
            <a:xfrm flipV="1">
              <a:off x="3840" y="2808"/>
              <a:ext cx="1392" cy="624"/>
              <a:chOff x="540" y="720"/>
              <a:chExt cx="4920" cy="1932"/>
            </a:xfrm>
          </p:grpSpPr>
          <p:grpSp>
            <p:nvGrpSpPr>
              <p:cNvPr id="7257" name="Group 89"/>
              <p:cNvGrpSpPr>
                <a:grpSpLocks/>
              </p:cNvGrpSpPr>
              <p:nvPr/>
            </p:nvGrpSpPr>
            <p:grpSpPr bwMode="auto">
              <a:xfrm>
                <a:off x="540" y="876"/>
                <a:ext cx="1260" cy="1776"/>
                <a:chOff x="540" y="876"/>
                <a:chExt cx="1260" cy="1776"/>
              </a:xfrm>
            </p:grpSpPr>
            <p:sp>
              <p:nvSpPr>
                <p:cNvPr id="7258" name="Rectangle 90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59" name="Rectangle 91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0" name="Rectangle 92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1" name="Rectangle 93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2" name="Rectangle 94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3" name="Line 95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4" name="Line 96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5" name="Line 97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6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7267" name="Group 99"/>
              <p:cNvGrpSpPr>
                <a:grpSpLocks/>
              </p:cNvGrpSpPr>
              <p:nvPr/>
            </p:nvGrpSpPr>
            <p:grpSpPr bwMode="auto">
              <a:xfrm flipH="1">
                <a:off x="4200" y="816"/>
                <a:ext cx="1260" cy="1776"/>
                <a:chOff x="540" y="876"/>
                <a:chExt cx="1260" cy="1776"/>
              </a:xfrm>
            </p:grpSpPr>
            <p:sp>
              <p:nvSpPr>
                <p:cNvPr id="7268" name="Rectangle 100"/>
                <p:cNvSpPr>
                  <a:spLocks noChangeArrowheads="1"/>
                </p:cNvSpPr>
                <p:nvPr/>
              </p:nvSpPr>
              <p:spPr bwMode="auto">
                <a:xfrm>
                  <a:off x="540" y="12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69" name="Rectangle 101"/>
                <p:cNvSpPr>
                  <a:spLocks noChangeArrowheads="1"/>
                </p:cNvSpPr>
                <p:nvPr/>
              </p:nvSpPr>
              <p:spPr bwMode="auto">
                <a:xfrm>
                  <a:off x="624" y="17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0" name="Rectangle 102"/>
                <p:cNvSpPr>
                  <a:spLocks noChangeArrowheads="1"/>
                </p:cNvSpPr>
                <p:nvPr/>
              </p:nvSpPr>
              <p:spPr bwMode="auto">
                <a:xfrm>
                  <a:off x="1188" y="876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1" name="Rectangle 103"/>
                <p:cNvSpPr>
                  <a:spLocks noChangeArrowheads="1"/>
                </p:cNvSpPr>
                <p:nvPr/>
              </p:nvSpPr>
              <p:spPr bwMode="auto">
                <a:xfrm>
                  <a:off x="1272" y="1524"/>
                  <a:ext cx="528" cy="5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2" name="Rectangle 104"/>
                <p:cNvSpPr>
                  <a:spLocks noChangeArrowheads="1"/>
                </p:cNvSpPr>
                <p:nvPr/>
              </p:nvSpPr>
              <p:spPr bwMode="auto">
                <a:xfrm>
                  <a:off x="1044" y="2400"/>
                  <a:ext cx="252" cy="25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3" name="Line 105"/>
                <p:cNvSpPr>
                  <a:spLocks noChangeShapeType="1"/>
                </p:cNvSpPr>
                <p:nvPr/>
              </p:nvSpPr>
              <p:spPr bwMode="auto">
                <a:xfrm>
                  <a:off x="1308" y="1116"/>
                  <a:ext cx="236" cy="40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4" name="Line 106"/>
                <p:cNvSpPr>
                  <a:spLocks noChangeShapeType="1"/>
                </p:cNvSpPr>
                <p:nvPr/>
              </p:nvSpPr>
              <p:spPr bwMode="auto">
                <a:xfrm>
                  <a:off x="792" y="1332"/>
                  <a:ext cx="476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5" name="Line 107"/>
                <p:cNvSpPr>
                  <a:spLocks noChangeShapeType="1"/>
                </p:cNvSpPr>
                <p:nvPr/>
              </p:nvSpPr>
              <p:spPr bwMode="auto">
                <a:xfrm>
                  <a:off x="876" y="1908"/>
                  <a:ext cx="392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7276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1268" y="2040"/>
                  <a:ext cx="268" cy="46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7277" name="Rectangle 109"/>
              <p:cNvSpPr>
                <a:spLocks noChangeArrowheads="1"/>
              </p:cNvSpPr>
              <p:nvPr/>
            </p:nvSpPr>
            <p:spPr bwMode="auto">
              <a:xfrm>
                <a:off x="2544" y="1128"/>
                <a:ext cx="936" cy="936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78" name="Line 110"/>
              <p:cNvSpPr>
                <a:spLocks noChangeShapeType="1"/>
              </p:cNvSpPr>
              <p:nvPr/>
            </p:nvSpPr>
            <p:spPr bwMode="auto">
              <a:xfrm flipV="1">
                <a:off x="1800" y="1368"/>
                <a:ext cx="727" cy="42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79" name="Line 111"/>
              <p:cNvSpPr>
                <a:spLocks noChangeShapeType="1"/>
              </p:cNvSpPr>
              <p:nvPr/>
            </p:nvSpPr>
            <p:spPr bwMode="auto">
              <a:xfrm flipH="1">
                <a:off x="2160" y="1776"/>
                <a:ext cx="384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80" name="Line 112"/>
              <p:cNvSpPr>
                <a:spLocks noChangeShapeType="1"/>
              </p:cNvSpPr>
              <p:nvPr/>
            </p:nvSpPr>
            <p:spPr bwMode="auto">
              <a:xfrm>
                <a:off x="2964" y="205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81" name="Line 113"/>
              <p:cNvSpPr>
                <a:spLocks noChangeShapeType="1"/>
              </p:cNvSpPr>
              <p:nvPr/>
            </p:nvSpPr>
            <p:spPr bwMode="auto">
              <a:xfrm>
                <a:off x="3468" y="1308"/>
                <a:ext cx="756" cy="46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82" name="Line 114"/>
              <p:cNvSpPr>
                <a:spLocks noChangeShapeType="1"/>
              </p:cNvSpPr>
              <p:nvPr/>
            </p:nvSpPr>
            <p:spPr bwMode="auto">
              <a:xfrm flipH="1" flipV="1">
                <a:off x="2484" y="840"/>
                <a:ext cx="432" cy="28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7283" name="Line 115"/>
              <p:cNvSpPr>
                <a:spLocks noChangeShapeType="1"/>
              </p:cNvSpPr>
              <p:nvPr/>
            </p:nvSpPr>
            <p:spPr bwMode="auto">
              <a:xfrm flipV="1">
                <a:off x="3204" y="720"/>
                <a:ext cx="408" cy="40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fr-FR"/>
              </a:p>
            </p:txBody>
          </p:sp>
        </p:grpSp>
      </p:grpSp>
      <p:sp>
        <p:nvSpPr>
          <p:cNvPr id="7284" name="Rectangle 116"/>
          <p:cNvSpPr>
            <a:spLocks noChangeArrowheads="1"/>
          </p:cNvSpPr>
          <p:nvPr/>
        </p:nvSpPr>
        <p:spPr bwMode="auto">
          <a:xfrm>
            <a:off x="2819400" y="3619500"/>
            <a:ext cx="590550" cy="590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285" name="Rectangle 117"/>
          <p:cNvSpPr>
            <a:spLocks noChangeArrowheads="1"/>
          </p:cNvSpPr>
          <p:nvPr/>
        </p:nvSpPr>
        <p:spPr bwMode="auto">
          <a:xfrm>
            <a:off x="4267200" y="4667250"/>
            <a:ext cx="590550" cy="590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286" name="Rectangle 118"/>
          <p:cNvSpPr>
            <a:spLocks noChangeArrowheads="1"/>
          </p:cNvSpPr>
          <p:nvPr/>
        </p:nvSpPr>
        <p:spPr bwMode="auto">
          <a:xfrm>
            <a:off x="5562600" y="3657600"/>
            <a:ext cx="590550" cy="5905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289" name="Line 121"/>
          <p:cNvSpPr>
            <a:spLocks noChangeShapeType="1"/>
          </p:cNvSpPr>
          <p:nvPr/>
        </p:nvSpPr>
        <p:spPr bwMode="auto">
          <a:xfrm>
            <a:off x="1828800" y="3314700"/>
            <a:ext cx="99060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7290" name="Line 122"/>
          <p:cNvSpPr>
            <a:spLocks noChangeShapeType="1"/>
          </p:cNvSpPr>
          <p:nvPr/>
        </p:nvSpPr>
        <p:spPr bwMode="auto">
          <a:xfrm flipV="1">
            <a:off x="1981200" y="4076700"/>
            <a:ext cx="838200" cy="457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292" name="Line 124"/>
          <p:cNvSpPr>
            <a:spLocks noChangeShapeType="1"/>
          </p:cNvSpPr>
          <p:nvPr/>
        </p:nvSpPr>
        <p:spPr bwMode="auto">
          <a:xfrm flipV="1">
            <a:off x="6134100" y="3257550"/>
            <a:ext cx="819150" cy="571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294" name="Line 126"/>
          <p:cNvSpPr>
            <a:spLocks noChangeShapeType="1"/>
          </p:cNvSpPr>
          <p:nvPr/>
        </p:nvSpPr>
        <p:spPr bwMode="auto">
          <a:xfrm>
            <a:off x="6115050" y="4019550"/>
            <a:ext cx="971550" cy="7429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7295" name="Line 127"/>
          <p:cNvSpPr>
            <a:spLocks noChangeShapeType="1"/>
          </p:cNvSpPr>
          <p:nvPr/>
        </p:nvSpPr>
        <p:spPr bwMode="auto">
          <a:xfrm>
            <a:off x="3409950" y="3867150"/>
            <a:ext cx="2133600" cy="1905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7296" name="Line 128"/>
          <p:cNvSpPr>
            <a:spLocks noChangeShapeType="1"/>
          </p:cNvSpPr>
          <p:nvPr/>
        </p:nvSpPr>
        <p:spPr bwMode="auto">
          <a:xfrm>
            <a:off x="3390900" y="4191000"/>
            <a:ext cx="876300" cy="6858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7297" name="Line 129"/>
          <p:cNvSpPr>
            <a:spLocks noChangeShapeType="1"/>
          </p:cNvSpPr>
          <p:nvPr/>
        </p:nvSpPr>
        <p:spPr bwMode="auto">
          <a:xfrm flipV="1">
            <a:off x="4838700" y="4076700"/>
            <a:ext cx="742950" cy="85725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7298" name="Text Box 130"/>
          <p:cNvSpPr txBox="1">
            <a:spLocks noChangeArrowheads="1"/>
          </p:cNvSpPr>
          <p:nvPr/>
        </p:nvSpPr>
        <p:spPr bwMode="auto">
          <a:xfrm>
            <a:off x="0" y="5528183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3200" dirty="0">
                <a:solidFill>
                  <a:schemeClr val="tx1"/>
                </a:solidFill>
              </a:rPr>
              <a:t>Les fils reliant les CTP sont de très haute qualité</a:t>
            </a:r>
          </a:p>
        </p:txBody>
      </p:sp>
      <p:sp>
        <p:nvSpPr>
          <p:cNvPr id="7300" name="Line 132"/>
          <p:cNvSpPr>
            <a:spLocks noChangeShapeType="1"/>
          </p:cNvSpPr>
          <p:nvPr/>
        </p:nvSpPr>
        <p:spPr bwMode="auto">
          <a:xfrm flipV="1">
            <a:off x="3086100" y="3067050"/>
            <a:ext cx="49530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301" name="Line 133"/>
          <p:cNvSpPr>
            <a:spLocks noChangeShapeType="1"/>
          </p:cNvSpPr>
          <p:nvPr/>
        </p:nvSpPr>
        <p:spPr bwMode="auto">
          <a:xfrm>
            <a:off x="3067050" y="4191000"/>
            <a:ext cx="17145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302" name="Line 134"/>
          <p:cNvSpPr>
            <a:spLocks noChangeShapeType="1"/>
          </p:cNvSpPr>
          <p:nvPr/>
        </p:nvSpPr>
        <p:spPr bwMode="auto">
          <a:xfrm flipH="1" flipV="1">
            <a:off x="5353050" y="3048000"/>
            <a:ext cx="476250" cy="609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7303" name="Line 135"/>
          <p:cNvSpPr>
            <a:spLocks noChangeShapeType="1"/>
          </p:cNvSpPr>
          <p:nvPr/>
        </p:nvSpPr>
        <p:spPr bwMode="auto">
          <a:xfrm flipH="1">
            <a:off x="5657850" y="4229100"/>
            <a:ext cx="20955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13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980728"/>
          </a:xfrm>
          <a:prstGeom prst="rect">
            <a:avLst/>
          </a:prstGeom>
          <a:solidFill>
            <a:srgbClr val="00FF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 Réseau Téléphonique Commuté</a:t>
            </a:r>
          </a:p>
        </p:txBody>
      </p:sp>
    </p:spTree>
    <p:extLst>
      <p:ext uri="{BB962C8B-B14F-4D97-AF65-F5344CB8AC3E}">
        <p14:creationId xmlns:p14="http://schemas.microsoft.com/office/powerpoint/2010/main" val="370621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" dur="500"/>
                                        <p:tgtEl>
                                          <p:spTgt spid="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8" dur="500"/>
                                        <p:tgtEl>
                                          <p:spTgt spid="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7284" grpId="0" animBg="1"/>
      <p:bldP spid="7285" grpId="0" animBg="1"/>
      <p:bldP spid="7286" grpId="0" animBg="1"/>
      <p:bldP spid="7289" grpId="0" animBg="1"/>
      <p:bldP spid="7290" grpId="0" animBg="1"/>
      <p:bldP spid="7292" grpId="0" animBg="1"/>
      <p:bldP spid="7294" grpId="0" animBg="1"/>
      <p:bldP spid="7295" grpId="0" animBg="1"/>
      <p:bldP spid="7296" grpId="0" animBg="1"/>
      <p:bldP spid="7297" grpId="0" animBg="1"/>
      <p:bldP spid="7298" grpId="0" autoUpdateAnimBg="0"/>
      <p:bldP spid="7300" grpId="0" animBg="1"/>
      <p:bldP spid="7301" grpId="0" animBg="1"/>
      <p:bldP spid="7302" grpId="0" animBg="1"/>
      <p:bldP spid="730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90919-45C5-4FFF-AACF-DBCE5FB5F6C0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00159" y="974112"/>
            <a:ext cx="86296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joindre un correspondant, il faut trouver un chemin à travers  6 commutateurs au plus (8 pour l ’étranger)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314700" y="5692775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800">
                <a:solidFill>
                  <a:schemeClr val="tx1"/>
                </a:solidFill>
              </a:rPr>
              <a:t>Abonné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172200" y="5711825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1800">
                <a:solidFill>
                  <a:schemeClr val="tx1"/>
                </a:solidFill>
              </a:rPr>
              <a:t>Abonné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3810000" y="5067300"/>
            <a:ext cx="0" cy="5715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371850" y="4646613"/>
            <a:ext cx="8763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CAA</a:t>
            </a:r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V="1">
            <a:off x="3829050" y="4076700"/>
            <a:ext cx="0" cy="571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3390900" y="3656013"/>
            <a:ext cx="876300" cy="4572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CTS</a:t>
            </a:r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 flipV="1">
            <a:off x="3824288" y="3081338"/>
            <a:ext cx="0" cy="571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6648450" y="5067300"/>
            <a:ext cx="0" cy="5715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6210300" y="4646613"/>
            <a:ext cx="8763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CAA</a:t>
            </a: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V="1">
            <a:off x="6667500" y="4076700"/>
            <a:ext cx="0" cy="5715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6229350" y="3656013"/>
            <a:ext cx="876300" cy="45720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CTS</a:t>
            </a:r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 flipV="1">
            <a:off x="6667500" y="3076575"/>
            <a:ext cx="0" cy="571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1119188" y="2679700"/>
            <a:ext cx="876300" cy="457200"/>
          </a:xfrm>
          <a:prstGeom prst="rect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CTI</a:t>
            </a:r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flipV="1">
            <a:off x="4229100" y="3848100"/>
            <a:ext cx="2000250" cy="1009650"/>
          </a:xfrm>
          <a:prstGeom prst="line">
            <a:avLst/>
          </a:prstGeom>
          <a:noFill/>
          <a:ln w="38100">
            <a:solidFill>
              <a:srgbClr val="6666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 flipV="1">
            <a:off x="4248150" y="2952750"/>
            <a:ext cx="2000250" cy="1009650"/>
          </a:xfrm>
          <a:prstGeom prst="line">
            <a:avLst/>
          </a:prstGeom>
          <a:noFill/>
          <a:ln w="57150">
            <a:solidFill>
              <a:srgbClr val="66663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3543300" y="2895600"/>
            <a:ext cx="27813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1981200" y="2895600"/>
            <a:ext cx="16192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3386138" y="2660650"/>
            <a:ext cx="8763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CTP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6229350" y="2655888"/>
            <a:ext cx="8763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400">
                <a:solidFill>
                  <a:schemeClr val="bg1"/>
                </a:solidFill>
              </a:rPr>
              <a:t>CTP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980728"/>
          </a:xfrm>
          <a:prstGeom prst="rect">
            <a:avLst/>
          </a:prstGeom>
          <a:solidFill>
            <a:srgbClr val="00FF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 Réseau Téléphonique Commuté</a:t>
            </a:r>
          </a:p>
        </p:txBody>
      </p:sp>
    </p:spTree>
    <p:extLst>
      <p:ext uri="{BB962C8B-B14F-4D97-AF65-F5344CB8AC3E}">
        <p14:creationId xmlns:p14="http://schemas.microsoft.com/office/powerpoint/2010/main" val="5343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  <p:bldP spid="8196" grpId="0" autoUpdateAnimBg="0"/>
      <p:bldP spid="8197" grpId="0" autoUpdateAnimBg="0"/>
      <p:bldP spid="8201" grpId="0" animBg="1"/>
      <p:bldP spid="8204" grpId="0" animBg="1" autoUpdateAnimBg="0"/>
      <p:bldP spid="8213" grpId="0" animBg="1"/>
      <p:bldP spid="8214" grpId="0" animBg="1" autoUpdateAnimBg="0"/>
      <p:bldP spid="8216" grpId="0" animBg="1"/>
      <p:bldP spid="8218" grpId="0" animBg="1"/>
      <p:bldP spid="8219" grpId="0" animBg="1" autoUpdateAnimBg="0"/>
      <p:bldP spid="8220" grpId="0" animBg="1"/>
      <p:bldP spid="8221" grpId="0" animBg="1" autoUpdateAnimBg="0"/>
      <p:bldP spid="8222" grpId="0" animBg="1"/>
      <p:bldP spid="8227" grpId="0" animBg="1" autoUpdateAnimBg="0"/>
      <p:bldP spid="8230" grpId="0" animBg="1"/>
      <p:bldP spid="8231" grpId="0" animBg="1"/>
      <p:bldP spid="8226" grpId="0" animBg="1"/>
      <p:bldP spid="8232" grpId="0" animBg="1"/>
      <p:bldP spid="8217" grpId="0" animBg="1" autoUpdateAnimBg="0"/>
      <p:bldP spid="8223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0"/>
            <a:ext cx="7772400" cy="1009650"/>
          </a:xfrm>
        </p:spPr>
        <p:txBody>
          <a:bodyPr/>
          <a:lstStyle/>
          <a:p>
            <a:endParaRPr lang="fr-FR" altLang="fr-FR" sz="3200" b="1" i="1" dirty="0">
              <a:solidFill>
                <a:srgbClr val="FF0000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949514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FR" altLang="fr-FR" sz="3200" dirty="0"/>
              <a:t>Pour joindre un correspondant, il faut lui attribuer un numéro unique qui rend le chemin facile à trouver automatiquement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83568" y="2800350"/>
            <a:ext cx="7927032" cy="1047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724150" y="2800350"/>
            <a:ext cx="0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6096000" y="2800350"/>
            <a:ext cx="0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819150" y="2946400"/>
            <a:ext cx="1733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000" dirty="0"/>
              <a:t>Préfixe international</a:t>
            </a:r>
            <a:endParaRPr lang="fr-FR" altLang="fr-FR" sz="1800" dirty="0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819400" y="3114675"/>
            <a:ext cx="320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000"/>
              <a:t>Numéro du CAA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210300" y="2971800"/>
            <a:ext cx="23050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000"/>
              <a:t>Numéro de l ’abonné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83568" y="4248150"/>
            <a:ext cx="7907982" cy="1047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2705100" y="4248150"/>
            <a:ext cx="0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6076950" y="4248150"/>
            <a:ext cx="0" cy="1047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952500" y="4361113"/>
            <a:ext cx="15811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4400" dirty="0" smtClean="0"/>
              <a:t>213</a:t>
            </a:r>
            <a:endParaRPr lang="fr-FR" altLang="fr-FR" sz="4400" dirty="0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800350" y="4471988"/>
            <a:ext cx="3200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dirty="0">
                <a:solidFill>
                  <a:srgbClr val="008000"/>
                </a:solidFill>
              </a:rPr>
              <a:t>(0) </a:t>
            </a:r>
            <a:r>
              <a:rPr lang="fr-FR" altLang="fr-FR" sz="3200" dirty="0" smtClean="0">
                <a:solidFill>
                  <a:srgbClr val="008000"/>
                </a:solidFill>
              </a:rPr>
              <a:t>38  87 66</a:t>
            </a:r>
            <a:endParaRPr lang="fr-FR" altLang="fr-FR" sz="2000" dirty="0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191250" y="4481513"/>
            <a:ext cx="2305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dirty="0" smtClean="0">
                <a:solidFill>
                  <a:srgbClr val="008000"/>
                </a:solidFill>
              </a:rPr>
              <a:t>23</a:t>
            </a:r>
            <a:endParaRPr lang="fr-FR" altLang="fr-FR" sz="2000" dirty="0"/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-19924" y="0"/>
            <a:ext cx="9144000" cy="9807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0"/>
            <a:r>
              <a:rPr lang="fr-FR" altLang="fr-FR" sz="4000" b="1" kern="0" dirty="0">
                <a:solidFill>
                  <a:srgbClr val="000000"/>
                </a:solidFill>
                <a:latin typeface="Times New Roman"/>
              </a:rPr>
              <a:t>Une contrainte : la numérotation</a:t>
            </a:r>
            <a:endParaRPr kumimoji="0" lang="fr-FR" altLang="fr-FR" sz="4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345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altLang="fr-FR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moyens de transmission utilisés</a:t>
            </a:r>
            <a:endParaRPr lang="fr-FR" alt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1417013"/>
            <a:ext cx="9144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Entre l ’abonné et le CAA, on utilise 2 fils (paire torsadée)</a:t>
            </a:r>
          </a:p>
          <a:p>
            <a:pPr algn="ctr">
              <a:spcBef>
                <a:spcPct val="50000"/>
              </a:spcBef>
            </a:pPr>
            <a:r>
              <a:rPr lang="fr-FR" altLang="fr-F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 seul fil transporte l ’information de et vers le CAA</a:t>
            </a:r>
            <a:endParaRPr lang="fr-FR" alt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3082926"/>
            <a:ext cx="91440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partir des CAA, on utilise d ’autres moyens</a:t>
            </a:r>
          </a:p>
          <a:p>
            <a:pPr algn="ctr">
              <a:spcBef>
                <a:spcPct val="50000"/>
              </a:spcBef>
            </a:pP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-le coaxial</a:t>
            </a:r>
          </a:p>
          <a:p>
            <a:pPr algn="ctr">
              <a:spcBef>
                <a:spcPct val="50000"/>
              </a:spcBef>
            </a:pP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-les liaisons hertziennes et satellitaires</a:t>
            </a:r>
          </a:p>
          <a:p>
            <a:pPr algn="ctr">
              <a:spcBef>
                <a:spcPct val="50000"/>
              </a:spcBef>
            </a:pPr>
            <a:r>
              <a:rPr lang="fr-FR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-les fibres optiques</a:t>
            </a:r>
          </a:p>
        </p:txBody>
      </p:sp>
    </p:spTree>
    <p:extLst>
      <p:ext uri="{BB962C8B-B14F-4D97-AF65-F5344CB8AC3E}">
        <p14:creationId xmlns:p14="http://schemas.microsoft.com/office/powerpoint/2010/main" val="136945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utoUpdateAnimBg="0"/>
      <p:bldP spid="1331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altLang="fr-FR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moyens de transmission utilisés</a:t>
            </a:r>
            <a:endParaRPr lang="fr-FR" alt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Résultat de recherche d'images pour &quot;cable coaxial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820891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13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" y="1028700"/>
            <a:ext cx="85153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FR" altLang="fr-FR" sz="3200" dirty="0"/>
              <a:t>Plus le cœur de la fibre est petit, plus on peut transporter d ’information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altLang="fr-FR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moyens de transmission utilisés</a:t>
            </a:r>
            <a:endParaRPr lang="fr-FR" alt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Image associ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48880"/>
            <a:ext cx="8515350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36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CCFFCC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altLang="fr-FR" dirty="0">
                <a:solidFill>
                  <a:srgbClr val="FF0000"/>
                </a:solidFill>
              </a:rPr>
              <a:t>Modulation- Démodulation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52400" y="1268760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3200" i="0" dirty="0">
                <a:solidFill>
                  <a:schemeClr val="accent1"/>
                </a:solidFill>
              </a:rPr>
              <a:t>Si on veut transmettre des informations à grande distance, 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75166" y="2492896"/>
            <a:ext cx="846931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3200" dirty="0">
                <a:solidFill>
                  <a:srgbClr val="008000"/>
                </a:solidFill>
              </a:rPr>
              <a:t>il faut très souvent modifier les caractéristiques initiales du signal à transmettre</a:t>
            </a:r>
            <a:r>
              <a:rPr lang="fr-FR" altLang="fr-FR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685800" y="4127500"/>
            <a:ext cx="731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3200">
                <a:solidFill>
                  <a:srgbClr val="008000"/>
                </a:solidFill>
              </a:rPr>
              <a:t>L ’opération s ’appelle </a:t>
            </a:r>
            <a:r>
              <a:rPr lang="fr-FR" altLang="fr-FR" sz="3200">
                <a:solidFill>
                  <a:schemeClr val="tx2"/>
                </a:solidFill>
              </a:rPr>
              <a:t>la modulation</a:t>
            </a:r>
            <a:endParaRPr lang="fr-FR" altLang="fr-FR" sz="3200">
              <a:solidFill>
                <a:srgbClr val="008000"/>
              </a:solidFill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81000" y="5159375"/>
            <a:ext cx="876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3200">
                <a:solidFill>
                  <a:srgbClr val="008000"/>
                </a:solidFill>
              </a:rPr>
              <a:t>L ’opération inverse s ’appelle </a:t>
            </a:r>
            <a:r>
              <a:rPr lang="fr-FR" altLang="fr-FR" sz="3200">
                <a:solidFill>
                  <a:schemeClr val="tx1"/>
                </a:solidFill>
              </a:rPr>
              <a:t>la démodulation</a:t>
            </a:r>
            <a:endParaRPr lang="fr-FR" altLang="fr-FR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0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utoUpdateAnimBg="0"/>
      <p:bldP spid="49156" grpId="0" autoUpdateAnimBg="0"/>
      <p:bldP spid="49157" grpId="0" autoUpdateAnimBg="0"/>
      <p:bldP spid="4915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7584" y="116632"/>
            <a:ext cx="6997245" cy="936104"/>
          </a:xfr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83485" tIns="41742" rIns="83485" bIns="41742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5400" b="1" i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Historique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4434" y="1271410"/>
            <a:ext cx="8892480" cy="467787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FR" alt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alt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1876, Graham Bell déposa son brevet de téléphone. En 1877, la compagnie Bell est  formée.</a:t>
            </a:r>
          </a:p>
          <a:p>
            <a:pPr algn="just"/>
            <a:r>
              <a:rPr lang="fr-FR" alt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1876, le premier commutateur téléphonique fait son apparition. </a:t>
            </a:r>
          </a:p>
          <a:p>
            <a:pPr algn="just"/>
            <a:r>
              <a:rPr lang="fr-FR" alt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Déjà en 1890, il y a 1,5 million de téléphones aux États-Unis. Le nombre de téléphones atteindra bientôt le milliard.</a:t>
            </a:r>
            <a:endParaRPr lang="fr-FR" alt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88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D5AC4-38A5-412E-A4B7-A2BAD1840C0F}" type="slidenum">
              <a:rPr lang="fr-FR" altLang="fr-FR"/>
              <a:pPr/>
              <a:t>20</a:t>
            </a:fld>
            <a:endParaRPr lang="fr-FR" altLang="fr-FR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9900FF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altLang="fr-FR" dirty="0">
                <a:solidFill>
                  <a:schemeClr val="tx1"/>
                </a:solidFill>
              </a:rPr>
              <a:t>Une méthode utilisée en téléphonie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71500" y="1962150"/>
            <a:ext cx="320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3200">
                <a:solidFill>
                  <a:schemeClr val="accent1"/>
                </a:solidFill>
              </a:rPr>
              <a:t>Le signal initial</a:t>
            </a:r>
            <a:endParaRPr lang="fr-FR" altLang="fr-FR" sz="3200">
              <a:solidFill>
                <a:schemeClr val="tx1"/>
              </a:solidFill>
            </a:endParaRP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4178300" y="2019300"/>
          <a:ext cx="295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3" imgW="1269720" imgH="203040" progId="Equation.3">
                  <p:embed/>
                </p:oleObj>
              </mc:Choice>
              <mc:Fallback>
                <p:oleObj name="Equation" r:id="rId3" imgW="1269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2019300"/>
                        <a:ext cx="295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476250" y="2647950"/>
            <a:ext cx="2971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dirty="0">
                <a:solidFill>
                  <a:schemeClr val="accent1"/>
                </a:solidFill>
              </a:rPr>
              <a:t>Le changement de fréquence</a:t>
            </a:r>
            <a:endParaRPr lang="fr-FR" altLang="fr-FR" dirty="0">
              <a:solidFill>
                <a:schemeClr val="tx1"/>
              </a:solidFill>
            </a:endParaRPr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870325" y="2743200"/>
          <a:ext cx="418306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" imgW="1765080" imgH="228600" progId="Equation.3">
                  <p:embed/>
                </p:oleObj>
              </mc:Choice>
              <mc:Fallback>
                <p:oleObj name="Equation" r:id="rId5" imgW="17650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325" y="2743200"/>
                        <a:ext cx="4183063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381000" y="3886200"/>
            <a:ext cx="828675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3200" dirty="0"/>
              <a:t>Pour des raisons évidentes, on prend</a:t>
            </a:r>
          </a:p>
          <a:p>
            <a:pPr algn="ctr">
              <a:spcBef>
                <a:spcPct val="50000"/>
              </a:spcBef>
            </a:pPr>
            <a:r>
              <a:rPr lang="fr-FR" altLang="fr-FR" sz="3200" dirty="0"/>
              <a:t>F</a:t>
            </a:r>
            <a:r>
              <a:rPr lang="fr-FR" altLang="fr-FR" sz="3200" baseline="-25000" dirty="0"/>
              <a:t>C</a:t>
            </a:r>
            <a:r>
              <a:rPr lang="fr-FR" altLang="fr-FR" sz="3200" dirty="0"/>
              <a:t>= n 4kHz</a:t>
            </a:r>
          </a:p>
        </p:txBody>
      </p:sp>
    </p:spTree>
    <p:extLst>
      <p:ext uri="{BB962C8B-B14F-4D97-AF65-F5344CB8AC3E}">
        <p14:creationId xmlns:p14="http://schemas.microsoft.com/office/powerpoint/2010/main" val="429228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utoUpdateAnimBg="0"/>
      <p:bldP spid="5018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93899-48D0-43FF-8279-58D33D1AF832}" type="slidenum">
              <a:rPr lang="fr-FR" altLang="fr-FR"/>
              <a:pPr/>
              <a:t>21</a:t>
            </a:fld>
            <a:endParaRPr lang="fr-FR" altLang="fr-FR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anchor="ctr"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Une autre méthode </a:t>
            </a:r>
            <a:br>
              <a:rPr lang="fr-FR" altLang="fr-FR" sz="4000" dirty="0">
                <a:solidFill>
                  <a:srgbClr val="FF0000"/>
                </a:solidFill>
              </a:rPr>
            </a:br>
            <a:r>
              <a:rPr lang="fr-FR" altLang="fr-FR" sz="4000" dirty="0">
                <a:solidFill>
                  <a:srgbClr val="FF0000"/>
                </a:solidFill>
              </a:rPr>
              <a:t>Les modulations numériques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98002" y="1484784"/>
            <a:ext cx="913345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altLang="fr-FR" sz="3200" dirty="0">
                <a:solidFill>
                  <a:schemeClr val="tx1"/>
                </a:solidFill>
              </a:rPr>
              <a:t>Le principe : s(t) prend des valeurs discrètes qui peuvent s ’interpréter en valeurs numériques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336550" y="3273425"/>
            <a:ext cx="823595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32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Très utilisé sur les lignes téléphoniques</a:t>
            </a:r>
          </a:p>
          <a:p>
            <a:pPr algn="ctr">
              <a:spcBef>
                <a:spcPct val="50000"/>
              </a:spcBef>
            </a:pPr>
            <a:r>
              <a:rPr lang="fr-FR" altLang="fr-FR" sz="32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grâce à des </a:t>
            </a:r>
            <a:r>
              <a:rPr lang="fr-FR" altLang="fr-FR" sz="32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Modulateurs-</a:t>
            </a:r>
            <a:r>
              <a:rPr lang="fr-FR" altLang="fr-FR" sz="3200" dirty="0" err="1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Demodulateurs</a:t>
            </a:r>
            <a:endParaRPr lang="fr-FR" altLang="fr-FR" sz="32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fr-FR" altLang="fr-FR" sz="3200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altLang="fr-F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MODEM</a:t>
            </a:r>
            <a:endParaRPr lang="fr-FR" altLang="fr-FR" sz="32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43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utoUpdateAnimBg="0"/>
      <p:bldP spid="5530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27584" y="116632"/>
            <a:ext cx="6997245" cy="936104"/>
          </a:xfr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83485" tIns="41742" rIns="83485" bIns="41742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5400" b="1" i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Historique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8496944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632848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267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5112"/>
            <a:ext cx="9144000" cy="990600"/>
          </a:xfr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r-FR" altLang="fr-FR" dirty="0" smtClean="0"/>
              <a:t>L'EXPANSION </a:t>
            </a:r>
            <a:r>
              <a:rPr lang="fr-FR" altLang="fr-FR" dirty="0"/>
              <a:t>DES SERVICES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920262" y="1549400"/>
            <a:ext cx="7004538" cy="311150"/>
          </a:xfrm>
          <a:prstGeom prst="rect">
            <a:avLst/>
          </a:prstGeom>
          <a:solidFill>
            <a:schemeClr val="accent2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7989278" y="1549400"/>
            <a:ext cx="498231" cy="292100"/>
          </a:xfrm>
          <a:prstGeom prst="homePlate">
            <a:avLst>
              <a:gd name="adj" fmla="val 61594"/>
            </a:avLst>
          </a:prstGeom>
          <a:solidFill>
            <a:schemeClr val="accent2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2919046" y="1562100"/>
            <a:ext cx="0" cy="3238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5081954" y="1524000"/>
            <a:ext cx="0" cy="3238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899746" y="1538288"/>
            <a:ext cx="70532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i="1" smtClean="0">
                <a:solidFill>
                  <a:srgbClr val="000000"/>
                </a:solidFill>
              </a:rPr>
              <a:t>1850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2921978" y="1538288"/>
            <a:ext cx="70532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i="1" smtClean="0">
                <a:solidFill>
                  <a:srgbClr val="000000"/>
                </a:solidFill>
              </a:rPr>
              <a:t>1900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5067300" y="1538288"/>
            <a:ext cx="70532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i="1" smtClean="0">
                <a:solidFill>
                  <a:srgbClr val="000000"/>
                </a:solidFill>
              </a:rPr>
              <a:t>1950</a:t>
            </a:r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861646" y="4381500"/>
            <a:ext cx="151227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flipV="1">
            <a:off x="1582615" y="3143250"/>
            <a:ext cx="5081954" cy="12001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V="1">
            <a:off x="3833446" y="2533650"/>
            <a:ext cx="1916723" cy="12763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1617786" y="4419600"/>
            <a:ext cx="3288323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3552092" y="5334000"/>
            <a:ext cx="3815862" cy="495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V="1">
            <a:off x="5292969" y="5162550"/>
            <a:ext cx="2620108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>
            <a:off x="5679832" y="3390900"/>
            <a:ext cx="2760785" cy="571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V="1">
            <a:off x="6646985" y="4438650"/>
            <a:ext cx="1828800" cy="933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 flipV="1">
            <a:off x="5328138" y="2095500"/>
            <a:ext cx="2198077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899746" y="3808413"/>
            <a:ext cx="1383392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TELEGRAPHE</a:t>
            </a:r>
          </a:p>
        </p:txBody>
      </p:sp>
      <p:sp>
        <p:nvSpPr>
          <p:cNvPr id="34836" name="Rectangle 20"/>
          <p:cNvSpPr>
            <a:spLocks noChangeArrowheads="1"/>
          </p:cNvSpPr>
          <p:nvPr/>
        </p:nvSpPr>
        <p:spPr bwMode="auto">
          <a:xfrm>
            <a:off x="2359270" y="3598863"/>
            <a:ext cx="126477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TELEPHONE</a:t>
            </a:r>
          </a:p>
        </p:txBody>
      </p: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3977055" y="2913063"/>
            <a:ext cx="716543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TELEX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790593" y="2532064"/>
            <a:ext cx="1952458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TRANSMISSION DE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DONNEES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366238" y="3617913"/>
            <a:ext cx="1191032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TELECOPIE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2587870" y="4589463"/>
            <a:ext cx="1359346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SON/RADIO</a:t>
            </a:r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3941886" y="5008563"/>
            <a:ext cx="187391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SON HI-FI STEREO</a:t>
            </a: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5577254" y="5789613"/>
            <a:ext cx="126957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TELEVISION</a:t>
            </a:r>
          </a:p>
        </p:txBody>
      </p:sp>
      <p:sp>
        <p:nvSpPr>
          <p:cNvPr id="34843" name="Rectangle 27"/>
          <p:cNvSpPr>
            <a:spLocks noChangeArrowheads="1"/>
          </p:cNvSpPr>
          <p:nvPr/>
        </p:nvSpPr>
        <p:spPr bwMode="auto">
          <a:xfrm>
            <a:off x="6773009" y="4189414"/>
            <a:ext cx="1522853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VIDEO-VISIO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CONFERENCE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913685" y="3465514"/>
            <a:ext cx="1322478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RADIO-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TELEPHONIE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999285" y="2265363"/>
            <a:ext cx="910506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TELETEX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7089531" y="5332413"/>
            <a:ext cx="114614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VIDEOTEX</a:t>
            </a:r>
          </a:p>
        </p:txBody>
      </p:sp>
      <p:sp>
        <p:nvSpPr>
          <p:cNvPr id="34847" name="Rectangle 31"/>
          <p:cNvSpPr>
            <a:spLocks noChangeArrowheads="1"/>
          </p:cNvSpPr>
          <p:nvPr/>
        </p:nvSpPr>
        <p:spPr bwMode="auto">
          <a:xfrm>
            <a:off x="934915" y="2071690"/>
            <a:ext cx="3151504" cy="64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 smtClean="0">
                <a:solidFill>
                  <a:srgbClr val="00279F"/>
                </a:solidFill>
              </a:rPr>
              <a:t>UN RESEAU POUR CHAQUE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 smtClean="0">
                <a:solidFill>
                  <a:srgbClr val="00279F"/>
                </a:solidFill>
              </a:rPr>
              <a:t>TYPE DE SERVICE</a:t>
            </a:r>
          </a:p>
        </p:txBody>
      </p:sp>
    </p:spTree>
    <p:extLst>
      <p:ext uri="{BB962C8B-B14F-4D97-AF65-F5344CB8AC3E}">
        <p14:creationId xmlns:p14="http://schemas.microsoft.com/office/powerpoint/2010/main" val="6364706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2"/>
          <p:cNvSpPr>
            <a:spLocks noChangeArrowheads="1"/>
          </p:cNvSpPr>
          <p:nvPr/>
        </p:nvSpPr>
        <p:spPr bwMode="auto">
          <a:xfrm>
            <a:off x="7203831" y="4013200"/>
            <a:ext cx="1858108" cy="622300"/>
          </a:xfrm>
          <a:prstGeom prst="ellipse">
            <a:avLst/>
          </a:prstGeom>
          <a:solidFill>
            <a:schemeClr val="accent2"/>
          </a:solidFill>
          <a:ln w="101600">
            <a:solidFill>
              <a:srgbClr val="FC0128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-1448" y="-25604"/>
            <a:ext cx="9145448" cy="9906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altLang="fr-FR" dirty="0" smtClean="0"/>
              <a:t>L'INTEGRATION </a:t>
            </a:r>
            <a:r>
              <a:rPr lang="fr-FR" altLang="fr-FR" dirty="0"/>
              <a:t>DES SERVICES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920262" y="1549400"/>
            <a:ext cx="7004538" cy="311150"/>
          </a:xfrm>
          <a:prstGeom prst="rect">
            <a:avLst/>
          </a:prstGeom>
          <a:solidFill>
            <a:schemeClr val="accent2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7989278" y="1549400"/>
            <a:ext cx="498231" cy="292100"/>
          </a:xfrm>
          <a:prstGeom prst="homePlate">
            <a:avLst>
              <a:gd name="adj" fmla="val 61594"/>
            </a:avLst>
          </a:prstGeom>
          <a:solidFill>
            <a:schemeClr val="accent2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5081954" y="1524000"/>
            <a:ext cx="0" cy="3238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899746" y="1538288"/>
            <a:ext cx="70532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i="1" smtClean="0">
                <a:solidFill>
                  <a:srgbClr val="000000"/>
                </a:solidFill>
              </a:rPr>
              <a:t>1950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067300" y="1538288"/>
            <a:ext cx="705321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i="1" smtClean="0">
                <a:solidFill>
                  <a:srgbClr val="000000"/>
                </a:solidFill>
              </a:rPr>
              <a:t>2000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882163" y="2574928"/>
            <a:ext cx="2593659" cy="3109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TRANSMISSION DE DONNEES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TELEMETRIE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TELETEX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TELECOPIE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COURRIER ELECTRONIQUE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VIDEO-JOURNAL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VIDEOTEX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TELEPHONIE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TELE-CONFERENCE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VIDEO-CONFERENCE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VISIOPHONIE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SON/HI-FI-STEREO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b="1" smtClean="0">
                <a:solidFill>
                  <a:srgbClr val="000000"/>
                </a:solidFill>
              </a:rPr>
              <a:t>TELEVISION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2391508" y="2247900"/>
            <a:ext cx="27432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70738" y="2914650"/>
            <a:ext cx="1828800" cy="266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2795954" y="3200400"/>
            <a:ext cx="2356338" cy="571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V="1">
            <a:off x="2813539" y="3333750"/>
            <a:ext cx="2356338" cy="2095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3135923" y="3371853"/>
            <a:ext cx="2069123" cy="68421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2672861" y="4419600"/>
            <a:ext cx="2620108" cy="190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V="1">
            <a:off x="2760785" y="4476750"/>
            <a:ext cx="2584938" cy="171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3006970" y="4857750"/>
            <a:ext cx="2303585" cy="266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>
            <a:off x="2532185" y="5086350"/>
            <a:ext cx="2708031" cy="571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 flipV="1">
            <a:off x="2620108" y="5162550"/>
            <a:ext cx="2637692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4" name="Line 20"/>
          <p:cNvSpPr>
            <a:spLocks noChangeShapeType="1"/>
          </p:cNvSpPr>
          <p:nvPr/>
        </p:nvSpPr>
        <p:spPr bwMode="auto">
          <a:xfrm flipV="1">
            <a:off x="2479431" y="5181600"/>
            <a:ext cx="2813538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5" name="Line 21"/>
          <p:cNvSpPr>
            <a:spLocks noChangeShapeType="1"/>
          </p:cNvSpPr>
          <p:nvPr/>
        </p:nvSpPr>
        <p:spPr bwMode="auto">
          <a:xfrm>
            <a:off x="5240215" y="3238500"/>
            <a:ext cx="1881554" cy="723900"/>
          </a:xfrm>
          <a:prstGeom prst="line">
            <a:avLst/>
          </a:prstGeom>
          <a:noFill/>
          <a:ln w="101600">
            <a:solidFill>
              <a:srgbClr val="60C9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5503986" y="4438650"/>
            <a:ext cx="1688123" cy="0"/>
          </a:xfrm>
          <a:prstGeom prst="line">
            <a:avLst/>
          </a:prstGeom>
          <a:noFill/>
          <a:ln w="101600">
            <a:solidFill>
              <a:srgbClr val="114FFB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 flipV="1">
            <a:off x="5416062" y="4781550"/>
            <a:ext cx="1776046" cy="438150"/>
          </a:xfrm>
          <a:prstGeom prst="line">
            <a:avLst/>
          </a:prstGeom>
          <a:noFill/>
          <a:ln w="101600">
            <a:solidFill>
              <a:srgbClr val="FC0128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6210300" y="3122613"/>
            <a:ext cx="713337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TEXTE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6263056" y="3979863"/>
            <a:ext cx="618759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SON</a:t>
            </a: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6192717" y="5160963"/>
            <a:ext cx="860813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IMAGE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7493977" y="4151313"/>
            <a:ext cx="146835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 smtClean="0">
                <a:solidFill>
                  <a:srgbClr val="000000"/>
                </a:solidFill>
              </a:rPr>
              <a:t>MULTI-MEDIA</a:t>
            </a:r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014548" y="2033589"/>
            <a:ext cx="3773469" cy="9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smtClean="0">
                <a:solidFill>
                  <a:srgbClr val="00279F"/>
                </a:solidFill>
              </a:rPr>
              <a:t>UN SEUL RESEAU POUR TOUS LES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smtClean="0">
                <a:solidFill>
                  <a:srgbClr val="00279F"/>
                </a:solidFill>
              </a:rPr>
              <a:t>SERVICES, , MAIS DES BESOINS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smtClean="0">
                <a:solidFill>
                  <a:srgbClr val="00279F"/>
                </a:solidFill>
              </a:rPr>
              <a:t>EN BANDE-PASSANTE DIFFERENTS</a:t>
            </a:r>
          </a:p>
        </p:txBody>
      </p:sp>
      <p:sp>
        <p:nvSpPr>
          <p:cNvPr id="36893" name="Line 29"/>
          <p:cNvSpPr>
            <a:spLocks noChangeShapeType="1"/>
          </p:cNvSpPr>
          <p:nvPr/>
        </p:nvSpPr>
        <p:spPr bwMode="auto">
          <a:xfrm>
            <a:off x="5205046" y="3276600"/>
            <a:ext cx="967154" cy="11239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94" name="Line 30"/>
          <p:cNvSpPr>
            <a:spLocks noChangeShapeType="1"/>
          </p:cNvSpPr>
          <p:nvPr/>
        </p:nvSpPr>
        <p:spPr bwMode="auto">
          <a:xfrm>
            <a:off x="5222631" y="3314700"/>
            <a:ext cx="1072662" cy="1638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  <p:sp>
        <p:nvSpPr>
          <p:cNvPr id="36895" name="Line 31"/>
          <p:cNvSpPr>
            <a:spLocks noChangeShapeType="1"/>
          </p:cNvSpPr>
          <p:nvPr/>
        </p:nvSpPr>
        <p:spPr bwMode="auto">
          <a:xfrm flipV="1">
            <a:off x="5398477" y="3638550"/>
            <a:ext cx="738554" cy="781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i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538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-1448" y="0"/>
            <a:ext cx="9145448" cy="126876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Architecture </a:t>
            </a:r>
            <a:r>
              <a:rPr lang="fr-FR" altLang="fr-FR" dirty="0"/>
              <a:t>du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système </a:t>
            </a:r>
            <a:r>
              <a:rPr lang="fr-FR" altLang="fr-FR" dirty="0"/>
              <a:t>téléphonique</a:t>
            </a:r>
          </a:p>
        </p:txBody>
      </p:sp>
      <p:sp>
        <p:nvSpPr>
          <p:cNvPr id="2" name="Rectangle 1"/>
          <p:cNvSpPr/>
          <p:nvPr/>
        </p:nvSpPr>
        <p:spPr>
          <a:xfrm>
            <a:off x="66518" y="1412776"/>
            <a:ext cx="8825962" cy="4420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réseau téléphonique commuté public est essentiellement un réseau public de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ouvert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Cela signifie que tout client peut en demander l’accès, à condition d’accepter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procédures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d’exploitation et les frais d’utilisation. Une fois raccordé au réseau, 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l’abonné peut </a:t>
            </a: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avoir accès sans restriction aux autres clients du réseau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5057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84784"/>
            <a:ext cx="8932404" cy="3257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téléphonie, la zone de distribution constitue la cellule élémentaire. Chaque zone 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munie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d’un commutateur à autonomie d’acheminement (CAA), capable d’orienter 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trafic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sortant de la zone dans un certain nombre 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directions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conformément à </a:t>
            </a:r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topologie </a:t>
            </a:r>
            <a:r>
              <a:rPr 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étoile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28522"/>
            <a:ext cx="9144000" cy="1297281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/>
              <a:t/>
            </a:r>
            <a:br>
              <a:rPr lang="fr-FR" altLang="fr-FR" dirty="0"/>
            </a:b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Architecture </a:t>
            </a:r>
            <a:r>
              <a:rPr lang="fr-FR" altLang="fr-FR" dirty="0"/>
              <a:t>du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système </a:t>
            </a:r>
            <a:r>
              <a:rPr lang="fr-FR" altLang="fr-FR" dirty="0"/>
              <a:t>téléphonique</a:t>
            </a:r>
          </a:p>
        </p:txBody>
      </p:sp>
    </p:spTree>
    <p:extLst>
      <p:ext uri="{BB962C8B-B14F-4D97-AF65-F5344CB8AC3E}">
        <p14:creationId xmlns:p14="http://schemas.microsoft.com/office/powerpoint/2010/main" val="1765238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150329"/>
            <a:ext cx="1956922" cy="1143000"/>
          </a:xfrm>
        </p:spPr>
        <p:txBody>
          <a:bodyPr>
            <a:normAutofit fontScale="90000"/>
          </a:bodyPr>
          <a:lstStyle/>
          <a:p>
            <a:r>
              <a:rPr lang="fr-FR" altLang="fr-FR" sz="3200" b="1" i="1" dirty="0">
                <a:solidFill>
                  <a:srgbClr val="FF0000"/>
                </a:solidFill>
              </a:rPr>
              <a:t>La solution pratique</a:t>
            </a:r>
            <a:br>
              <a:rPr lang="fr-FR" altLang="fr-FR" sz="3200" b="1" i="1" dirty="0">
                <a:solidFill>
                  <a:srgbClr val="FF0000"/>
                </a:solidFill>
              </a:rPr>
            </a:br>
            <a:r>
              <a:rPr lang="fr-FR" altLang="fr-FR" sz="3200" b="1" i="1" dirty="0">
                <a:solidFill>
                  <a:srgbClr val="FF0000"/>
                </a:solidFill>
              </a:rPr>
              <a:t>Un réseau en étoile</a:t>
            </a:r>
            <a:endParaRPr lang="fr-FR" altLang="fr-FR" sz="3200" b="1" i="1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363788" y="22748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754188" y="34940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116388" y="22748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5792788" y="22748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554788" y="34940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363788" y="47132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4116388" y="47132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792788" y="4713288"/>
            <a:ext cx="228600" cy="2286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870325" y="3265488"/>
            <a:ext cx="700088" cy="6985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4219575" y="2487613"/>
            <a:ext cx="0" cy="777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1982788" y="3614738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4237038" y="3962400"/>
            <a:ext cx="0" cy="7588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4562475" y="3611563"/>
            <a:ext cx="19954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2571750" y="2457450"/>
            <a:ext cx="1309688" cy="8191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V="1">
            <a:off x="2571750" y="3948113"/>
            <a:ext cx="1309688" cy="7572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4548188" y="2476500"/>
            <a:ext cx="1223962" cy="8143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4557713" y="3948113"/>
            <a:ext cx="1233487" cy="7762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fr-FR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323850" y="5264032"/>
            <a:ext cx="820859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2800" dirty="0"/>
              <a:t>Chaque abonné n ’est relié que par UNE ligne</a:t>
            </a:r>
          </a:p>
          <a:p>
            <a:pPr algn="ctr">
              <a:spcBef>
                <a:spcPct val="50000"/>
              </a:spcBef>
            </a:pPr>
            <a:r>
              <a:rPr lang="fr-FR" altLang="fr-FR" sz="2800" dirty="0"/>
              <a:t>Mais il faut un COMMUTATEUR pour créer une liaison entre abonnés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17995" y="0"/>
            <a:ext cx="9144000" cy="12972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Architecture du </a:t>
            </a:r>
            <a:b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altLang="fr-FR" sz="4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système téléphonique</a:t>
            </a:r>
            <a:endParaRPr lang="fr-FR" altLang="fr-FR" sz="4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765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" fill="hold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4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8" grpId="0" animBg="1"/>
      <p:bldP spid="4109" grpId="0" animBg="1"/>
      <p:bldP spid="4110" grpId="0" animBg="1"/>
      <p:bldP spid="4111" grpId="0" animBg="1"/>
      <p:bldP spid="4112" grpId="0" animBg="1"/>
      <p:bldP spid="4113" grpId="0" animBg="1"/>
      <p:bldP spid="4114" grpId="0" animBg="1"/>
      <p:bldP spid="4115" grpId="0" animBg="1"/>
      <p:bldP spid="4116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FR" altLang="fr-FR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conséquence importante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5480"/>
            <a:ext cx="8507288" cy="438912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fr-FR" altLang="fr-FR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signal téléphonique doit être normalisé</a:t>
            </a:r>
          </a:p>
          <a:p>
            <a:pPr>
              <a:buFont typeface="Wingdings" pitchFamily="2" charset="2"/>
              <a:buChar char="Ø"/>
            </a:pPr>
            <a:r>
              <a:rPr lang="fr-FR" altLang="fr-FR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niveau</a:t>
            </a:r>
          </a:p>
          <a:p>
            <a:pPr>
              <a:buFont typeface="Wingdings" pitchFamily="2" charset="2"/>
              <a:buChar char="Ø"/>
            </a:pPr>
            <a:r>
              <a:rPr lang="fr-FR" altLang="fr-FR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fréquence</a:t>
            </a:r>
          </a:p>
          <a:p>
            <a:pPr>
              <a:buFont typeface="Wingdings" pitchFamily="2" charset="2"/>
              <a:buNone/>
            </a:pPr>
            <a:r>
              <a:rPr lang="fr-FR" altLang="fr-FR" sz="3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signal téléphonique est limité à 4 kHz</a:t>
            </a:r>
          </a:p>
        </p:txBody>
      </p:sp>
    </p:spTree>
    <p:extLst>
      <p:ext uri="{BB962C8B-B14F-4D97-AF65-F5344CB8AC3E}">
        <p14:creationId xmlns:p14="http://schemas.microsoft.com/office/powerpoint/2010/main" val="6412398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1053</TotalTime>
  <Words>635</Words>
  <Application>Microsoft Office PowerPoint</Application>
  <PresentationFormat>Affichage à l'écran (4:3)</PresentationFormat>
  <Paragraphs>140</Paragraphs>
  <Slides>21</Slides>
  <Notes>4</Notes>
  <HiddenSlides>0</HiddenSlides>
  <MMClips>0</MMClips>
  <ScaleCrop>false</ScaleCrop>
  <HeadingPairs>
    <vt:vector size="6" baseType="variant">
      <vt:variant>
        <vt:lpstr>Thème</vt:lpstr>
      </vt:variant>
      <vt:variant>
        <vt:i4>4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Urbain</vt:lpstr>
      <vt:lpstr>Clarté</vt:lpstr>
      <vt:lpstr>Débit</vt:lpstr>
      <vt:lpstr>Modèle par défaut</vt:lpstr>
      <vt:lpstr>Microsoft Equation 3.0</vt:lpstr>
      <vt:lpstr>Présentation PowerPoint</vt:lpstr>
      <vt:lpstr>Historique</vt:lpstr>
      <vt:lpstr>Historique</vt:lpstr>
      <vt:lpstr>L'EXPANSION DES SERVICES</vt:lpstr>
      <vt:lpstr>L'INTEGRATION DES SERVICES</vt:lpstr>
      <vt:lpstr>     Architecture du  système téléphonique</vt:lpstr>
      <vt:lpstr>     Architecture du  système téléphonique</vt:lpstr>
      <vt:lpstr>La solution pratique Un réseau en étoile</vt:lpstr>
      <vt:lpstr>Une conséquence importante</vt:lpstr>
      <vt:lpstr>La structure du réseau téléphonique</vt:lpstr>
      <vt:lpstr>Le Réseau Téléphonique Commuté</vt:lpstr>
      <vt:lpstr>Présentation PowerPoint</vt:lpstr>
      <vt:lpstr>Présentation PowerPoint</vt:lpstr>
      <vt:lpstr>Présentation PowerPoint</vt:lpstr>
      <vt:lpstr>Présentation PowerPoint</vt:lpstr>
      <vt:lpstr>Les moyens de transmission utilisés</vt:lpstr>
      <vt:lpstr>Les moyens de transmission utilisés</vt:lpstr>
      <vt:lpstr>Les moyens de transmission utilisés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Toufik</dc:creator>
  <cp:lastModifiedBy>Dr.Toufik Hafs </cp:lastModifiedBy>
  <cp:revision>73</cp:revision>
  <dcterms:created xsi:type="dcterms:W3CDTF">2017-02-14T18:50:07Z</dcterms:created>
  <dcterms:modified xsi:type="dcterms:W3CDTF">2018-02-21T21:47:31Z</dcterms:modified>
</cp:coreProperties>
</file>