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5"/>
  </p:notesMasterIdLst>
  <p:sldIdLst>
    <p:sldId id="256" r:id="rId2"/>
    <p:sldId id="278"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57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64C448D-AFD4-4A19-A567-DFC8655A36E2}" type="datetimeFigureOut">
              <a:rPr lang="fr-FR" smtClean="0"/>
              <a:pPr/>
              <a:t>03/05/2016</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89DEBA7-E9E7-4581-9C4B-1E28AA6B3D39}"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r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17" name="Sous-titr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8798876E-704C-440A-BF24-B1EDCE36E4B9}" type="datetime1">
              <a:rPr lang="fr-FR" smtClean="0"/>
              <a:pPr/>
              <a:t>03/05/2016</a:t>
            </a:fld>
            <a:endParaRPr lang="fr-BE"/>
          </a:p>
        </p:txBody>
      </p:sp>
      <p:sp>
        <p:nvSpPr>
          <p:cNvPr id="19" name="Espace réservé du pied de page 18"/>
          <p:cNvSpPr>
            <a:spLocks noGrp="1"/>
          </p:cNvSpPr>
          <p:nvPr>
            <p:ph type="ftr" sz="quarter" idx="11"/>
          </p:nvPr>
        </p:nvSpPr>
        <p:spPr/>
        <p:txBody>
          <a:bodyPr/>
          <a:lstStyle/>
          <a:p>
            <a:endParaRPr lang="fr-BE"/>
          </a:p>
        </p:txBody>
      </p:sp>
      <p:sp>
        <p:nvSpPr>
          <p:cNvPr id="27" name="Espace réservé du numéro de diapositive 26"/>
          <p:cNvSpPr>
            <a:spLocks noGrp="1"/>
          </p:cNvSpPr>
          <p:nvPr>
            <p:ph type="sldNum" sz="quarter" idx="12"/>
          </p:nvPr>
        </p:nvSpPr>
        <p:spPr/>
        <p:txBody>
          <a:bodyPr/>
          <a:lstStyle/>
          <a:p>
            <a:fld id="{CF4668DC-857F-487D-BFFA-8C0CA5037977}" type="slidenum">
              <a:rPr lang="fr-BE" smtClean="0"/>
              <a:pPr/>
              <a:t>‹N°›</a:t>
            </a:fld>
            <a:endParaRPr lang="fr-BE"/>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3B9A6A3F-8B8D-4135-B93C-F71E5FB18763}" type="datetime1">
              <a:rPr lang="fr-FR" smtClean="0"/>
              <a:pPr/>
              <a:t>03/05/2016</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914401"/>
            <a:ext cx="2057400" cy="5211763"/>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914401"/>
            <a:ext cx="6019800" cy="5211763"/>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88E15054-E599-401F-B427-2A8D41A616C5}" type="datetime1">
              <a:rPr lang="fr-FR" smtClean="0"/>
              <a:pPr/>
              <a:t>03/05/2016</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84FE63CD-CB00-4E2B-B7FD-527C7E34EC51}" type="datetime1">
              <a:rPr lang="fr-FR" smtClean="0"/>
              <a:pPr/>
              <a:t>03/05/2016</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2CFA921F-73E3-4228-8B05-468E4DADED55}" type="datetime1">
              <a:rPr lang="fr-FR" smtClean="0"/>
              <a:pPr/>
              <a:t>03/05/2016</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2537A92C-86EC-42BA-B992-08591C8FF59F}" type="datetime1">
              <a:rPr lang="fr-FR" smtClean="0"/>
              <a:pPr/>
              <a:t>03/05/2016</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tIns="45720" anchor="b"/>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AC43532D-A552-43A7-8064-7E58B0284B4C}" type="datetime1">
              <a:rPr lang="fr-FR" smtClean="0"/>
              <a:pPr/>
              <a:t>03/05/2016</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6701B839-C7D3-4A4A-9DFC-C87DC4CA8325}" type="datetime1">
              <a:rPr lang="fr-FR" smtClean="0"/>
              <a:pPr/>
              <a:t>03/05/2016</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3767F906-165B-46E0-9B5D-E5D1FD5EEEB1}" type="datetime1">
              <a:rPr lang="fr-FR" smtClean="0"/>
              <a:pPr/>
              <a:t>03/05/2016</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50BAD06B-C138-40AB-AD18-BCABA3405144}" type="datetime1">
              <a:rPr lang="fr-FR" smtClean="0"/>
              <a:pPr/>
              <a:t>03/05/2016</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Rogner et arrondir un rectangle à un seul coin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le rect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76A63B03-63A9-469F-A650-941F63AACE14}" type="datetime1">
              <a:rPr lang="fr-FR" smtClean="0"/>
              <a:pPr/>
              <a:t>03/05/2016</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a:xfrm>
            <a:off x="8077200" y="6356350"/>
            <a:ext cx="609600" cy="365125"/>
          </a:xfrm>
        </p:spPr>
        <p:txBody>
          <a:bodyPr/>
          <a:lstStyle/>
          <a:p>
            <a:fld id="{CF4668DC-857F-487D-BFFA-8C0CA5037977}" type="slidenum">
              <a:rPr lang="fr-BE" smtClean="0"/>
              <a:pPr/>
              <a:t>‹N°›</a:t>
            </a:fld>
            <a:endParaRPr lang="fr-BE"/>
          </a:p>
        </p:txBody>
      </p:sp>
      <p:sp>
        <p:nvSpPr>
          <p:cNvPr id="3" name="Espace réservé pour une imag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smtClean="0"/>
              <a:t>Cliquez sur l'icône pour ajouter une image</a:t>
            </a:r>
            <a:endParaRPr kumimoji="0" lang="en-US" dirty="0"/>
          </a:p>
        </p:txBody>
      </p:sp>
      <p:sp>
        <p:nvSpPr>
          <p:cNvPr id="10" name="Forme libre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orme libre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orme libre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orme libre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Espace réservé du titre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C949FC3-1798-4D97-82B3-D6D292F5A3BE}" type="datetime1">
              <a:rPr lang="fr-FR" smtClean="0"/>
              <a:pPr/>
              <a:t>03/05/2016</a:t>
            </a:fld>
            <a:endParaRPr lang="fr-BE"/>
          </a:p>
        </p:txBody>
      </p:sp>
      <p:sp>
        <p:nvSpPr>
          <p:cNvPr id="22" name="Espace réservé du pied de page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r-BE"/>
          </a:p>
        </p:txBody>
      </p:sp>
      <p:sp>
        <p:nvSpPr>
          <p:cNvPr id="18" name="Espace réservé du numéro de diapositiv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CF4668DC-857F-487D-BFFA-8C0CA5037977}" type="slidenum">
              <a:rPr lang="fr-BE" smtClean="0"/>
              <a:pPr/>
              <a:t>‹N°›</a:t>
            </a:fld>
            <a:endParaRPr lang="fr-BE"/>
          </a:p>
        </p:txBody>
      </p:sp>
      <p:grpSp>
        <p:nvGrpSpPr>
          <p:cNvPr id="2" name="Groupe 1"/>
          <p:cNvGrpSpPr/>
          <p:nvPr/>
        </p:nvGrpSpPr>
        <p:grpSpPr>
          <a:xfrm>
            <a:off x="-19017" y="202408"/>
            <a:ext cx="9180548" cy="649224"/>
            <a:chOff x="-19045" y="216550"/>
            <a:chExt cx="9180548" cy="649224"/>
          </a:xfrm>
        </p:grpSpPr>
        <p:sp>
          <p:nvSpPr>
            <p:cNvPr id="12" name="Forme libre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orme libre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642910" y="1974827"/>
            <a:ext cx="7858180" cy="1200329"/>
          </a:xfrm>
          <a:prstGeom prst="rect">
            <a:avLst/>
          </a:prstGeom>
          <a:noFill/>
        </p:spPr>
        <p:txBody>
          <a:bodyPr wrap="square" rtlCol="0">
            <a:spAutoFit/>
          </a:bodyPr>
          <a:lstStyle/>
          <a:p>
            <a:pPr algn="ctr"/>
            <a:r>
              <a:rPr lang="fr-FR" sz="3600" b="1" dirty="0" smtClean="0">
                <a:latin typeface="Times New Roman" pitchFamily="18" charset="0"/>
                <a:cs typeface="Times New Roman" pitchFamily="18" charset="0"/>
              </a:rPr>
              <a:t>Sels en solutions : Solubilité et Produit            de Solubilité</a:t>
            </a:r>
            <a:endParaRPr lang="fr-FR" sz="3600" b="1" dirty="0">
              <a:latin typeface="Times New Roman" pitchFamily="18" charset="0"/>
              <a:cs typeface="Times New Roman" pitchFamily="18" charset="0"/>
            </a:endParaRPr>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1</a:t>
            </a:fld>
            <a:endParaRPr lang="fr-BE"/>
          </a:p>
        </p:txBody>
      </p:sp>
      <p:sp>
        <p:nvSpPr>
          <p:cNvPr id="8" name="ZoneTexte 7"/>
          <p:cNvSpPr txBox="1"/>
          <p:nvPr/>
        </p:nvSpPr>
        <p:spPr>
          <a:xfrm>
            <a:off x="7072330" y="6286520"/>
            <a:ext cx="1785950" cy="369332"/>
          </a:xfrm>
          <a:prstGeom prst="rect">
            <a:avLst/>
          </a:prstGeom>
          <a:noFill/>
        </p:spPr>
        <p:txBody>
          <a:bodyPr wrap="square" rtlCol="0">
            <a:spAutoFit/>
          </a:bodyPr>
          <a:lstStyle/>
          <a:p>
            <a:r>
              <a:rPr lang="fr-FR" dirty="0" smtClean="0"/>
              <a:t>Dr </a:t>
            </a:r>
            <a:r>
              <a:rPr lang="fr-FR" dirty="0" err="1" smtClean="0"/>
              <a:t>Houamria.H</a:t>
            </a:r>
            <a:endParaRPr lang="fr-F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683568" y="404664"/>
            <a:ext cx="7488832" cy="6278642"/>
          </a:xfrm>
          <a:prstGeom prst="rect">
            <a:avLst/>
          </a:prstGeom>
          <a:noFill/>
        </p:spPr>
        <p:txBody>
          <a:bodyPr wrap="square" rtlCol="0">
            <a:spAutoFit/>
          </a:bodyPr>
          <a:lstStyle/>
          <a:p>
            <a:pPr algn="just">
              <a:buFont typeface="Wingdings" pitchFamily="2" charset="2"/>
              <a:buChar char="Ø"/>
            </a:pPr>
            <a:r>
              <a:rPr lang="fr-FR" sz="2400" dirty="0" smtClean="0">
                <a:latin typeface="Times New Roman" pitchFamily="18" charset="0"/>
                <a:cs typeface="Times New Roman" pitchFamily="18" charset="0"/>
              </a:rPr>
              <a:t>Lorsque l'équilibre est établi, les deux vitesses sont égales, donc:</a:t>
            </a:r>
          </a:p>
          <a:p>
            <a:pPr algn="just"/>
            <a:r>
              <a:rPr lang="de-DE" sz="2400" dirty="0" smtClean="0">
                <a:latin typeface="Times New Roman" pitchFamily="18" charset="0"/>
                <a:cs typeface="Times New Roman" pitchFamily="18" charset="0"/>
              </a:rPr>
              <a:t>k</a:t>
            </a:r>
            <a:r>
              <a:rPr lang="de-DE" sz="2400" baseline="-25000" dirty="0" smtClean="0">
                <a:latin typeface="Times New Roman" pitchFamily="18" charset="0"/>
                <a:cs typeface="Times New Roman" pitchFamily="18" charset="0"/>
              </a:rPr>
              <a:t>2</a:t>
            </a:r>
            <a:r>
              <a:rPr lang="de-DE" sz="2400" dirty="0" smtClean="0">
                <a:latin typeface="Times New Roman" pitchFamily="18" charset="0"/>
                <a:cs typeface="Times New Roman" pitchFamily="18" charset="0"/>
              </a:rPr>
              <a:t> × [</a:t>
            </a:r>
            <a:r>
              <a:rPr lang="de-DE" sz="2400" dirty="0" err="1" smtClean="0">
                <a:latin typeface="Times New Roman" pitchFamily="18" charset="0"/>
                <a:cs typeface="Times New Roman" pitchFamily="18" charset="0"/>
              </a:rPr>
              <a:t>Ag</a:t>
            </a:r>
            <a:r>
              <a:rPr lang="de-DE" sz="2400" baseline="30000" dirty="0" smtClean="0">
                <a:latin typeface="Times New Roman" pitchFamily="18" charset="0"/>
                <a:cs typeface="Times New Roman" pitchFamily="18" charset="0"/>
              </a:rPr>
              <a:t>+</a:t>
            </a:r>
            <a:r>
              <a:rPr lang="de-DE" sz="2400" dirty="0" smtClean="0">
                <a:latin typeface="Times New Roman" pitchFamily="18" charset="0"/>
                <a:cs typeface="Times New Roman" pitchFamily="18" charset="0"/>
              </a:rPr>
              <a:t>] × [Cl</a:t>
            </a:r>
            <a:r>
              <a:rPr lang="de-DE" sz="2400" baseline="30000" dirty="0" smtClean="0">
                <a:latin typeface="Times New Roman" pitchFamily="18" charset="0"/>
                <a:cs typeface="Times New Roman" pitchFamily="18" charset="0"/>
              </a:rPr>
              <a:t>-</a:t>
            </a:r>
            <a:r>
              <a:rPr lang="de-DE" sz="2400" dirty="0" smtClean="0">
                <a:latin typeface="Times New Roman" pitchFamily="18" charset="0"/>
                <a:cs typeface="Times New Roman" pitchFamily="18" charset="0"/>
              </a:rPr>
              <a:t>] = k</a:t>
            </a:r>
            <a:r>
              <a:rPr lang="de-DE" sz="2400" baseline="-25000" dirty="0" smtClean="0">
                <a:latin typeface="Times New Roman" pitchFamily="18" charset="0"/>
                <a:cs typeface="Times New Roman" pitchFamily="18" charset="0"/>
              </a:rPr>
              <a:t>1</a:t>
            </a:r>
            <a:endParaRPr lang="fr-FR" sz="2400" dirty="0" smtClean="0">
              <a:latin typeface="Times New Roman" pitchFamily="18" charset="0"/>
              <a:cs typeface="Times New Roman" pitchFamily="18" charset="0"/>
            </a:endParaRPr>
          </a:p>
          <a:p>
            <a:pPr algn="just"/>
            <a:r>
              <a:rPr lang="de-DE" sz="2400" dirty="0" err="1" smtClean="0">
                <a:latin typeface="Times New Roman" pitchFamily="18" charset="0"/>
                <a:cs typeface="Times New Roman" pitchFamily="18" charset="0"/>
              </a:rPr>
              <a:t>Ou</a:t>
            </a:r>
            <a:r>
              <a:rPr lang="de-DE" sz="2400" dirty="0" smtClean="0">
                <a:latin typeface="Times New Roman" pitchFamily="18" charset="0"/>
                <a:cs typeface="Times New Roman" pitchFamily="18" charset="0"/>
              </a:rPr>
              <a:t> </a:t>
            </a:r>
            <a:endParaRPr lang="fr-FR" sz="2400" dirty="0" smtClean="0">
              <a:latin typeface="Times New Roman" pitchFamily="18" charset="0"/>
              <a:cs typeface="Times New Roman" pitchFamily="18" charset="0"/>
            </a:endParaRPr>
          </a:p>
          <a:p>
            <a:pPr algn="just"/>
            <a:r>
              <a:rPr lang="de-DE" sz="2400" dirty="0" smtClean="0">
                <a:latin typeface="Times New Roman" pitchFamily="18" charset="0"/>
                <a:cs typeface="Times New Roman" pitchFamily="18" charset="0"/>
              </a:rPr>
              <a:t>                        k</a:t>
            </a:r>
            <a:r>
              <a:rPr lang="de-DE" sz="2400" baseline="-25000" dirty="0" smtClean="0">
                <a:latin typeface="Times New Roman" pitchFamily="18" charset="0"/>
                <a:cs typeface="Times New Roman" pitchFamily="18" charset="0"/>
              </a:rPr>
              <a:t>1</a:t>
            </a:r>
            <a:endParaRPr lang="fr-FR" sz="2400" dirty="0" smtClean="0">
              <a:latin typeface="Times New Roman" pitchFamily="18" charset="0"/>
              <a:cs typeface="Times New Roman" pitchFamily="18" charset="0"/>
            </a:endParaRPr>
          </a:p>
          <a:p>
            <a:pPr algn="just"/>
            <a:r>
              <a:rPr lang="de-DE" sz="2400" dirty="0" smtClean="0">
                <a:latin typeface="Times New Roman" pitchFamily="18" charset="0"/>
                <a:cs typeface="Times New Roman" pitchFamily="18" charset="0"/>
              </a:rPr>
              <a:t>[</a:t>
            </a:r>
            <a:r>
              <a:rPr lang="de-DE" sz="2400" dirty="0" err="1" smtClean="0">
                <a:latin typeface="Times New Roman" pitchFamily="18" charset="0"/>
                <a:cs typeface="Times New Roman" pitchFamily="18" charset="0"/>
              </a:rPr>
              <a:t>Ag</a:t>
            </a:r>
            <a:r>
              <a:rPr lang="de-DE" sz="2400" baseline="30000" dirty="0" smtClean="0">
                <a:latin typeface="Times New Roman" pitchFamily="18" charset="0"/>
                <a:cs typeface="Times New Roman" pitchFamily="18" charset="0"/>
              </a:rPr>
              <a:t>+</a:t>
            </a:r>
            <a:r>
              <a:rPr lang="de-DE" sz="2400" dirty="0" smtClean="0">
                <a:latin typeface="Times New Roman" pitchFamily="18" charset="0"/>
                <a:cs typeface="Times New Roman" pitchFamily="18" charset="0"/>
              </a:rPr>
              <a:t>] × [Cl</a:t>
            </a:r>
            <a:r>
              <a:rPr lang="de-DE" sz="2400" baseline="30000" dirty="0" smtClean="0">
                <a:latin typeface="Times New Roman" pitchFamily="18" charset="0"/>
                <a:cs typeface="Times New Roman" pitchFamily="18" charset="0"/>
              </a:rPr>
              <a:t>-</a:t>
            </a:r>
            <a:r>
              <a:rPr lang="de-DE" sz="2400" dirty="0" smtClean="0">
                <a:latin typeface="Times New Roman" pitchFamily="18" charset="0"/>
                <a:cs typeface="Times New Roman" pitchFamily="18" charset="0"/>
              </a:rPr>
              <a:t>] = </a:t>
            </a:r>
            <a:r>
              <a:rPr lang="de-DE" sz="2400" i="1" dirty="0" smtClean="0">
                <a:latin typeface="Times New Roman" pitchFamily="18" charset="0"/>
                <a:cs typeface="Times New Roman" pitchFamily="18" charset="0"/>
              </a:rPr>
              <a:t>───</a:t>
            </a:r>
            <a:endParaRPr lang="fr-FR" sz="2400" dirty="0" smtClean="0">
              <a:latin typeface="Times New Roman" pitchFamily="18" charset="0"/>
              <a:cs typeface="Times New Roman" pitchFamily="18" charset="0"/>
            </a:endParaRPr>
          </a:p>
          <a:p>
            <a:pPr algn="just"/>
            <a:r>
              <a:rPr lang="de-DE" sz="2400" dirty="0" smtClean="0">
                <a:latin typeface="Times New Roman" pitchFamily="18" charset="0"/>
                <a:cs typeface="Times New Roman" pitchFamily="18" charset="0"/>
              </a:rPr>
              <a:t>                        </a:t>
            </a:r>
            <a:r>
              <a:rPr lang="en-GB" sz="2400" dirty="0" smtClean="0">
                <a:latin typeface="Times New Roman" pitchFamily="18" charset="0"/>
                <a:cs typeface="Times New Roman" pitchFamily="18" charset="0"/>
              </a:rPr>
              <a:t>k</a:t>
            </a:r>
            <a:r>
              <a:rPr lang="en-GB" sz="2400" baseline="-25000" dirty="0" smtClean="0">
                <a:latin typeface="Times New Roman" pitchFamily="18" charset="0"/>
                <a:cs typeface="Times New Roman" pitchFamily="18" charset="0"/>
              </a:rPr>
              <a:t>2</a:t>
            </a:r>
            <a:endParaRPr lang="fr-FR" sz="2400" dirty="0" smtClean="0">
              <a:latin typeface="Times New Roman" pitchFamily="18" charset="0"/>
              <a:cs typeface="Times New Roman" pitchFamily="18" charset="0"/>
            </a:endParaRPr>
          </a:p>
          <a:p>
            <a:pPr algn="just"/>
            <a:endParaRPr lang="fr-FR" sz="2400" dirty="0" smtClean="0">
              <a:latin typeface="Times New Roman" pitchFamily="18" charset="0"/>
              <a:cs typeface="Times New Roman" pitchFamily="18" charset="0"/>
            </a:endParaRPr>
          </a:p>
          <a:p>
            <a:pPr algn="just">
              <a:buFont typeface="Wingdings" pitchFamily="2" charset="2"/>
              <a:buChar char="Ø"/>
            </a:pPr>
            <a:r>
              <a:rPr lang="en-GB" sz="2400" dirty="0" smtClean="0">
                <a:latin typeface="Times New Roman" pitchFamily="18" charset="0"/>
                <a:cs typeface="Times New Roman" pitchFamily="18" charset="0"/>
              </a:rPr>
              <a:t>On pose</a:t>
            </a:r>
            <a:endParaRPr lang="fr-FR" sz="2400" dirty="0" smtClean="0">
              <a:latin typeface="Times New Roman" pitchFamily="18" charset="0"/>
              <a:cs typeface="Times New Roman" pitchFamily="18" charset="0"/>
            </a:endParaRPr>
          </a:p>
          <a:p>
            <a:pPr algn="just"/>
            <a:r>
              <a:rPr lang="en-GB" sz="2400" dirty="0" smtClean="0">
                <a:latin typeface="Times New Roman" pitchFamily="18" charset="0"/>
                <a:cs typeface="Times New Roman" pitchFamily="18" charset="0"/>
              </a:rPr>
              <a:t>          k</a:t>
            </a:r>
            <a:r>
              <a:rPr lang="en-GB" sz="2400" baseline="-25000" dirty="0" smtClean="0">
                <a:latin typeface="Times New Roman" pitchFamily="18" charset="0"/>
                <a:cs typeface="Times New Roman" pitchFamily="18" charset="0"/>
              </a:rPr>
              <a:t>1</a:t>
            </a:r>
            <a:endParaRPr lang="fr-FR" sz="2400" dirty="0" smtClean="0">
              <a:latin typeface="Times New Roman" pitchFamily="18" charset="0"/>
              <a:cs typeface="Times New Roman" pitchFamily="18" charset="0"/>
            </a:endParaRPr>
          </a:p>
          <a:p>
            <a:pPr algn="just"/>
            <a:r>
              <a:rPr lang="en-GB" sz="2400" i="1" dirty="0" smtClean="0">
                <a:latin typeface="Times New Roman" pitchFamily="18" charset="0"/>
                <a:cs typeface="Times New Roman" pitchFamily="18" charset="0"/>
              </a:rPr>
              <a:t>        </a:t>
            </a:r>
            <a:r>
              <a:rPr lang="fr-FR" sz="2400" i="1" dirty="0" smtClean="0">
                <a:latin typeface="Times New Roman" pitchFamily="18" charset="0"/>
                <a:cs typeface="Times New Roman" pitchFamily="18" charset="0"/>
              </a:rPr>
              <a:t>───</a:t>
            </a:r>
            <a:r>
              <a:rPr lang="fr-FR" sz="2400" dirty="0" smtClean="0">
                <a:latin typeface="Times New Roman" pitchFamily="18" charset="0"/>
                <a:cs typeface="Times New Roman" pitchFamily="18" charset="0"/>
              </a:rPr>
              <a:t> = </a:t>
            </a:r>
            <a:r>
              <a:rPr lang="fr-FR" sz="2400" dirty="0" err="1" smtClean="0">
                <a:latin typeface="Times New Roman" pitchFamily="18" charset="0"/>
                <a:cs typeface="Times New Roman" pitchFamily="18" charset="0"/>
              </a:rPr>
              <a:t>Ks</a:t>
            </a:r>
            <a:endParaRPr lang="fr-FR" sz="2400" dirty="0" smtClean="0">
              <a:latin typeface="Times New Roman" pitchFamily="18" charset="0"/>
              <a:cs typeface="Times New Roman" pitchFamily="18" charset="0"/>
            </a:endParaRPr>
          </a:p>
          <a:p>
            <a:pPr algn="just"/>
            <a:r>
              <a:rPr lang="fr-FR" sz="2400" dirty="0" smtClean="0">
                <a:latin typeface="Times New Roman" pitchFamily="18" charset="0"/>
                <a:cs typeface="Times New Roman" pitchFamily="18" charset="0"/>
              </a:rPr>
              <a:t>           k</a:t>
            </a:r>
            <a:r>
              <a:rPr lang="fr-FR" sz="2400" baseline="-25000" dirty="0" smtClean="0">
                <a:latin typeface="Times New Roman" pitchFamily="18" charset="0"/>
                <a:cs typeface="Times New Roman" pitchFamily="18" charset="0"/>
              </a:rPr>
              <a:t>2</a:t>
            </a:r>
            <a:endParaRPr lang="fr-FR" sz="2400" dirty="0" smtClean="0">
              <a:latin typeface="Times New Roman" pitchFamily="18" charset="0"/>
              <a:cs typeface="Times New Roman" pitchFamily="18" charset="0"/>
            </a:endParaRPr>
          </a:p>
          <a:p>
            <a:pPr algn="just">
              <a:buFont typeface="Wingdings" pitchFamily="2" charset="2"/>
              <a:buChar char="Ø"/>
            </a:pPr>
            <a:r>
              <a:rPr lang="fr-FR" sz="2400" dirty="0" err="1" smtClean="0">
                <a:latin typeface="Times New Roman" pitchFamily="18" charset="0"/>
                <a:cs typeface="Times New Roman" pitchFamily="18" charset="0"/>
              </a:rPr>
              <a:t>Ks</a:t>
            </a:r>
            <a:r>
              <a:rPr lang="fr-FR" sz="2400" dirty="0" smtClean="0">
                <a:latin typeface="Times New Roman" pitchFamily="18" charset="0"/>
                <a:cs typeface="Times New Roman" pitchFamily="18" charset="0"/>
              </a:rPr>
              <a:t> est la valeur correspondant à la solution saturée, c'est donc le </a:t>
            </a:r>
            <a:r>
              <a:rPr lang="fr-FR" sz="2400" i="1" dirty="0" smtClean="0">
                <a:latin typeface="Times New Roman" pitchFamily="18" charset="0"/>
                <a:cs typeface="Times New Roman" pitchFamily="18" charset="0"/>
              </a:rPr>
              <a:t>produit ionique maximum compatible avec l'absence de précipitation.</a:t>
            </a:r>
            <a:r>
              <a:rPr lang="fr-FR" sz="2400" dirty="0" smtClean="0">
                <a:latin typeface="Times New Roman" pitchFamily="18" charset="0"/>
                <a:cs typeface="Times New Roman" pitchFamily="18" charset="0"/>
              </a:rPr>
              <a:t> Pour cette raison, il est appelé </a:t>
            </a:r>
            <a:r>
              <a:rPr lang="fr-FR" sz="2400" b="1" i="1" dirty="0" smtClean="0">
                <a:latin typeface="Times New Roman" pitchFamily="18" charset="0"/>
                <a:cs typeface="Times New Roman" pitchFamily="18" charset="0"/>
              </a:rPr>
              <a:t>produit de solubilité</a:t>
            </a:r>
            <a:r>
              <a:rPr lang="fr-FR" sz="2400" dirty="0" smtClean="0">
                <a:latin typeface="Times New Roman" pitchFamily="18" charset="0"/>
                <a:cs typeface="Times New Roman" pitchFamily="18" charset="0"/>
              </a:rPr>
              <a:t>.</a:t>
            </a:r>
          </a:p>
          <a:p>
            <a:endParaRPr lang="fr-FR" dirty="0"/>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10</a:t>
            </a:fld>
            <a:endParaRPr lang="fr-BE"/>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683568" y="836712"/>
            <a:ext cx="7416824" cy="2954655"/>
          </a:xfrm>
          <a:prstGeom prst="rect">
            <a:avLst/>
          </a:prstGeom>
          <a:noFill/>
        </p:spPr>
        <p:txBody>
          <a:bodyPr wrap="square" rtlCol="0">
            <a:spAutoFit/>
          </a:bodyPr>
          <a:lstStyle/>
          <a:p>
            <a:pPr algn="just"/>
            <a:r>
              <a:rPr lang="fr-FR" b="1" dirty="0" smtClean="0"/>
              <a:t> </a:t>
            </a:r>
            <a:r>
              <a:rPr lang="fr-FR" sz="2400" b="1" dirty="0" smtClean="0">
                <a:latin typeface="Times New Roman" pitchFamily="18" charset="0"/>
                <a:cs typeface="Times New Roman" pitchFamily="18" charset="0"/>
              </a:rPr>
              <a:t>Relation entre solubilité et produit de solubilité:</a:t>
            </a:r>
          </a:p>
          <a:p>
            <a:pPr algn="just"/>
            <a:endParaRPr lang="fr-FR" sz="2400" dirty="0" smtClean="0">
              <a:latin typeface="Times New Roman" pitchFamily="18" charset="0"/>
              <a:cs typeface="Times New Roman" pitchFamily="18" charset="0"/>
            </a:endParaRPr>
          </a:p>
          <a:p>
            <a:pPr algn="just"/>
            <a:r>
              <a:rPr lang="fr-FR" sz="2400" dirty="0" smtClean="0">
                <a:latin typeface="Times New Roman" pitchFamily="18" charset="0"/>
                <a:cs typeface="Times New Roman" pitchFamily="18" charset="0"/>
              </a:rPr>
              <a:t>De nombreux sels ont des formules où la charge du cation est différente de celle de l'anion </a:t>
            </a:r>
            <a:r>
              <a:rPr lang="fr-FR" sz="2400" dirty="0" err="1" smtClean="0">
                <a:latin typeface="Times New Roman" pitchFamily="18" charset="0"/>
                <a:cs typeface="Times New Roman" pitchFamily="18" charset="0"/>
              </a:rPr>
              <a:t>A</a:t>
            </a:r>
            <a:r>
              <a:rPr lang="fr-FR" sz="2400" baseline="-25000" dirty="0" err="1" smtClean="0">
                <a:latin typeface="Times New Roman" pitchFamily="18" charset="0"/>
                <a:cs typeface="Times New Roman" pitchFamily="18" charset="0"/>
              </a:rPr>
              <a:t>m</a:t>
            </a:r>
            <a:r>
              <a:rPr lang="fr-FR" sz="2400" dirty="0" err="1" smtClean="0">
                <a:latin typeface="Times New Roman" pitchFamily="18" charset="0"/>
                <a:cs typeface="Times New Roman" pitchFamily="18" charset="0"/>
              </a:rPr>
              <a:t>B</a:t>
            </a:r>
            <a:r>
              <a:rPr lang="fr-FR" sz="2400" baseline="-25000" dirty="0" err="1" smtClean="0">
                <a:latin typeface="Times New Roman" pitchFamily="18" charset="0"/>
                <a:cs typeface="Times New Roman" pitchFamily="18" charset="0"/>
              </a:rPr>
              <a:t>n</a:t>
            </a:r>
            <a:r>
              <a:rPr lang="fr-FR" sz="2400" dirty="0" smtClean="0">
                <a:latin typeface="Times New Roman" pitchFamily="18" charset="0"/>
                <a:cs typeface="Times New Roman" pitchFamily="18" charset="0"/>
              </a:rPr>
              <a:t>. Le produit de solubilité est alors [A]</a:t>
            </a:r>
            <a:r>
              <a:rPr lang="fr-FR" sz="2400" baseline="30000" dirty="0" smtClean="0">
                <a:latin typeface="Times New Roman" pitchFamily="18" charset="0"/>
                <a:cs typeface="Times New Roman" pitchFamily="18" charset="0"/>
              </a:rPr>
              <a:t>m</a:t>
            </a:r>
            <a:r>
              <a:rPr lang="fr-FR" sz="2400" dirty="0" smtClean="0">
                <a:latin typeface="Times New Roman" pitchFamily="18" charset="0"/>
                <a:cs typeface="Times New Roman" pitchFamily="18" charset="0"/>
              </a:rPr>
              <a:t> × [B]</a:t>
            </a:r>
            <a:r>
              <a:rPr lang="fr-FR" sz="2400" baseline="30000" dirty="0" smtClean="0">
                <a:latin typeface="Times New Roman" pitchFamily="18" charset="0"/>
                <a:cs typeface="Times New Roman" pitchFamily="18" charset="0"/>
              </a:rPr>
              <a:t>n</a:t>
            </a:r>
            <a:r>
              <a:rPr lang="fr-FR" sz="2400" dirty="0" smtClean="0">
                <a:latin typeface="Times New Roman" pitchFamily="18" charset="0"/>
                <a:cs typeface="Times New Roman" pitchFamily="18" charset="0"/>
              </a:rPr>
              <a:t> = Ks.</a:t>
            </a:r>
          </a:p>
          <a:p>
            <a:pPr algn="just"/>
            <a:r>
              <a:rPr lang="fr-FR" sz="2400" dirty="0" smtClean="0">
                <a:latin typeface="Times New Roman" pitchFamily="18" charset="0"/>
                <a:cs typeface="Times New Roman" pitchFamily="18" charset="0"/>
              </a:rPr>
              <a:t>C'est le cas par exemple du sulfure de bismuth Bi</a:t>
            </a:r>
            <a:r>
              <a:rPr lang="fr-FR" sz="2400" baseline="-25000" dirty="0" smtClean="0">
                <a:latin typeface="Times New Roman" pitchFamily="18" charset="0"/>
                <a:cs typeface="Times New Roman" pitchFamily="18" charset="0"/>
              </a:rPr>
              <a:t>2</a:t>
            </a:r>
            <a:r>
              <a:rPr lang="fr-FR" sz="2400" dirty="0" smtClean="0">
                <a:latin typeface="Times New Roman" pitchFamily="18" charset="0"/>
                <a:cs typeface="Times New Roman" pitchFamily="18" charset="0"/>
              </a:rPr>
              <a:t>S</a:t>
            </a:r>
            <a:r>
              <a:rPr lang="fr-FR" sz="2400" baseline="-25000" dirty="0" smtClean="0">
                <a:latin typeface="Times New Roman" pitchFamily="18" charset="0"/>
                <a:cs typeface="Times New Roman" pitchFamily="18" charset="0"/>
              </a:rPr>
              <a:t>3</a:t>
            </a:r>
            <a:r>
              <a:rPr lang="fr-FR" sz="2400" dirty="0" smtClean="0">
                <a:latin typeface="Times New Roman" pitchFamily="18" charset="0"/>
                <a:cs typeface="Times New Roman" pitchFamily="18" charset="0"/>
              </a:rPr>
              <a:t> dont le produit de solubilité est [Bi]</a:t>
            </a:r>
            <a:r>
              <a:rPr lang="fr-FR" sz="2400" baseline="30000" dirty="0" smtClean="0">
                <a:latin typeface="Times New Roman" pitchFamily="18" charset="0"/>
                <a:cs typeface="Times New Roman" pitchFamily="18" charset="0"/>
              </a:rPr>
              <a:t> 2</a:t>
            </a:r>
            <a:r>
              <a:rPr lang="fr-FR" sz="2400" dirty="0" smtClean="0">
                <a:latin typeface="Times New Roman" pitchFamily="18" charset="0"/>
                <a:cs typeface="Times New Roman" pitchFamily="18" charset="0"/>
              </a:rPr>
              <a:t> × [S]</a:t>
            </a:r>
            <a:r>
              <a:rPr lang="fr-FR" sz="2400" baseline="30000" dirty="0" smtClean="0">
                <a:latin typeface="Times New Roman" pitchFamily="18" charset="0"/>
                <a:cs typeface="Times New Roman" pitchFamily="18" charset="0"/>
              </a:rPr>
              <a:t> 3</a:t>
            </a:r>
            <a:r>
              <a:rPr lang="fr-FR" sz="2400" dirty="0" smtClean="0">
                <a:latin typeface="Times New Roman" pitchFamily="18" charset="0"/>
                <a:cs typeface="Times New Roman" pitchFamily="18" charset="0"/>
              </a:rPr>
              <a:t>= Ks.</a:t>
            </a:r>
          </a:p>
          <a:p>
            <a:endParaRPr lang="fr-FR" dirty="0"/>
          </a:p>
        </p:txBody>
      </p:sp>
      <p:graphicFrame>
        <p:nvGraphicFramePr>
          <p:cNvPr id="5" name="Tableau 4"/>
          <p:cNvGraphicFramePr>
            <a:graphicFrameLocks noGrp="1"/>
          </p:cNvGraphicFramePr>
          <p:nvPr/>
        </p:nvGraphicFramePr>
        <p:xfrm>
          <a:off x="827584" y="3717032"/>
          <a:ext cx="7992888" cy="2651760"/>
        </p:xfrm>
        <a:graphic>
          <a:graphicData uri="http://schemas.openxmlformats.org/drawingml/2006/table">
            <a:tbl>
              <a:tblPr firstRow="1" bandRow="1">
                <a:tableStyleId>{5C22544A-7EE6-4342-B048-85BDC9FD1C3A}</a:tableStyleId>
              </a:tblPr>
              <a:tblGrid>
                <a:gridCol w="1998222"/>
                <a:gridCol w="2623595"/>
                <a:gridCol w="1210831"/>
                <a:gridCol w="2160240"/>
              </a:tblGrid>
              <a:tr h="370840">
                <a:tc>
                  <a:txBody>
                    <a:bodyPr/>
                    <a:lstStyle/>
                    <a:p>
                      <a:r>
                        <a:rPr lang="fr-FR" dirty="0" smtClean="0"/>
                        <a:t>sels</a:t>
                      </a:r>
                      <a:endParaRPr lang="fr-FR" dirty="0"/>
                    </a:p>
                  </a:txBody>
                  <a:tcPr/>
                </a:tc>
                <a:tc>
                  <a:txBody>
                    <a:bodyPr/>
                    <a:lstStyle/>
                    <a:p>
                      <a:r>
                        <a:rPr lang="fr-FR" dirty="0" smtClean="0"/>
                        <a:t>Produit de</a:t>
                      </a:r>
                      <a:r>
                        <a:rPr lang="fr-FR" baseline="0" dirty="0" smtClean="0"/>
                        <a:t> solubilité</a:t>
                      </a:r>
                      <a:endParaRPr lang="fr-FR" dirty="0"/>
                    </a:p>
                  </a:txBody>
                  <a:tcPr/>
                </a:tc>
                <a:tc>
                  <a:txBody>
                    <a:bodyPr/>
                    <a:lstStyle/>
                    <a:p>
                      <a:r>
                        <a:rPr lang="fr-FR" dirty="0" smtClean="0"/>
                        <a:t>sels</a:t>
                      </a:r>
                      <a:endParaRPr lang="fr-FR" dirty="0"/>
                    </a:p>
                  </a:txBody>
                  <a:tcPr/>
                </a:tc>
                <a:tc>
                  <a:txBody>
                    <a:bodyPr/>
                    <a:lstStyle/>
                    <a:p>
                      <a:r>
                        <a:rPr lang="fr-FR" dirty="0" smtClean="0"/>
                        <a:t>Produit de solubilité</a:t>
                      </a:r>
                      <a:endParaRPr lang="fr-FR" dirty="0"/>
                    </a:p>
                  </a:txBody>
                  <a:tcPr/>
                </a:tc>
              </a:tr>
              <a:tr h="370840">
                <a:tc>
                  <a:txBody>
                    <a:bodyPr/>
                    <a:lstStyle/>
                    <a:p>
                      <a:r>
                        <a:rPr lang="en-GB" sz="1800" kern="1200" dirty="0" err="1" smtClean="0">
                          <a:solidFill>
                            <a:schemeClr val="dk1"/>
                          </a:solidFill>
                          <a:latin typeface="+mn-lt"/>
                          <a:ea typeface="+mn-ea"/>
                          <a:cs typeface="+mn-cs"/>
                        </a:rPr>
                        <a:t>AgCl</a:t>
                      </a:r>
                      <a:endParaRPr lang="fr-FR" sz="1800" kern="1200" dirty="0" smtClean="0">
                        <a:solidFill>
                          <a:schemeClr val="dk1"/>
                        </a:solidFill>
                        <a:latin typeface="+mn-lt"/>
                        <a:ea typeface="+mn-ea"/>
                        <a:cs typeface="+mn-cs"/>
                      </a:endParaRPr>
                    </a:p>
                    <a:p>
                      <a:r>
                        <a:rPr lang="en-GB" sz="1800" kern="1200" dirty="0" err="1" smtClean="0">
                          <a:solidFill>
                            <a:schemeClr val="dk1"/>
                          </a:solidFill>
                          <a:latin typeface="+mn-lt"/>
                          <a:ea typeface="+mn-ea"/>
                          <a:cs typeface="+mn-cs"/>
                        </a:rPr>
                        <a:t>AgBr</a:t>
                      </a:r>
                      <a:endParaRPr lang="fr-FR" sz="1800" kern="1200" dirty="0" smtClean="0">
                        <a:solidFill>
                          <a:schemeClr val="dk1"/>
                        </a:solidFill>
                        <a:latin typeface="+mn-lt"/>
                        <a:ea typeface="+mn-ea"/>
                        <a:cs typeface="+mn-cs"/>
                      </a:endParaRPr>
                    </a:p>
                    <a:p>
                      <a:r>
                        <a:rPr lang="en-GB" sz="1800" kern="1200" dirty="0" err="1" smtClean="0">
                          <a:solidFill>
                            <a:schemeClr val="dk1"/>
                          </a:solidFill>
                          <a:latin typeface="+mn-lt"/>
                          <a:ea typeface="+mn-ea"/>
                          <a:cs typeface="+mn-cs"/>
                        </a:rPr>
                        <a:t>AgI</a:t>
                      </a:r>
                      <a:endParaRPr lang="fr-FR" sz="1800" kern="1200" dirty="0" smtClean="0">
                        <a:solidFill>
                          <a:schemeClr val="dk1"/>
                        </a:solidFill>
                        <a:latin typeface="+mn-lt"/>
                        <a:ea typeface="+mn-ea"/>
                        <a:cs typeface="+mn-cs"/>
                      </a:endParaRPr>
                    </a:p>
                    <a:p>
                      <a:r>
                        <a:rPr lang="en-GB" sz="1800" kern="1200" dirty="0" err="1" smtClean="0">
                          <a:solidFill>
                            <a:schemeClr val="dk1"/>
                          </a:solidFill>
                          <a:latin typeface="+mn-lt"/>
                          <a:ea typeface="+mn-ea"/>
                          <a:cs typeface="+mn-cs"/>
                        </a:rPr>
                        <a:t>AgSCN</a:t>
                      </a:r>
                      <a:endParaRPr lang="fr-FR" sz="1800" kern="1200" dirty="0" smtClean="0">
                        <a:solidFill>
                          <a:schemeClr val="dk1"/>
                        </a:solidFill>
                        <a:latin typeface="+mn-lt"/>
                        <a:ea typeface="+mn-ea"/>
                        <a:cs typeface="+mn-cs"/>
                      </a:endParaRPr>
                    </a:p>
                    <a:p>
                      <a:r>
                        <a:rPr lang="en-GB" sz="1800" kern="1200" dirty="0" smtClean="0">
                          <a:solidFill>
                            <a:schemeClr val="dk1"/>
                          </a:solidFill>
                          <a:latin typeface="+mn-lt"/>
                          <a:ea typeface="+mn-ea"/>
                          <a:cs typeface="+mn-cs"/>
                        </a:rPr>
                        <a:t>Ag</a:t>
                      </a:r>
                      <a:r>
                        <a:rPr lang="en-GB" sz="1800" kern="1200" baseline="-25000" dirty="0" smtClean="0">
                          <a:solidFill>
                            <a:schemeClr val="dk1"/>
                          </a:solidFill>
                          <a:latin typeface="+mn-lt"/>
                          <a:ea typeface="+mn-ea"/>
                          <a:cs typeface="+mn-cs"/>
                        </a:rPr>
                        <a:t>2</a:t>
                      </a:r>
                      <a:r>
                        <a:rPr lang="en-GB" sz="1800" kern="1200" dirty="0" smtClean="0">
                          <a:solidFill>
                            <a:schemeClr val="dk1"/>
                          </a:solidFill>
                          <a:latin typeface="+mn-lt"/>
                          <a:ea typeface="+mn-ea"/>
                          <a:cs typeface="+mn-cs"/>
                        </a:rPr>
                        <a:t>CrO</a:t>
                      </a:r>
                      <a:r>
                        <a:rPr lang="en-GB" sz="1800" kern="1200" baseline="-25000" dirty="0" smtClean="0">
                          <a:solidFill>
                            <a:schemeClr val="dk1"/>
                          </a:solidFill>
                          <a:latin typeface="+mn-lt"/>
                          <a:ea typeface="+mn-ea"/>
                          <a:cs typeface="+mn-cs"/>
                        </a:rPr>
                        <a:t>4</a:t>
                      </a:r>
                      <a:endParaRPr lang="fr-FR" sz="1800" kern="1200" dirty="0" smtClean="0">
                        <a:solidFill>
                          <a:schemeClr val="dk1"/>
                        </a:solidFill>
                        <a:latin typeface="+mn-lt"/>
                        <a:ea typeface="+mn-ea"/>
                        <a:cs typeface="+mn-cs"/>
                      </a:endParaRPr>
                    </a:p>
                    <a:p>
                      <a:r>
                        <a:rPr lang="en-GB" sz="1800" kern="1200" dirty="0" smtClean="0">
                          <a:solidFill>
                            <a:schemeClr val="dk1"/>
                          </a:solidFill>
                          <a:latin typeface="+mn-lt"/>
                          <a:ea typeface="+mn-ea"/>
                          <a:cs typeface="+mn-cs"/>
                        </a:rPr>
                        <a:t>CaSO</a:t>
                      </a:r>
                      <a:r>
                        <a:rPr lang="en-GB" sz="1800" kern="1200" baseline="-25000" dirty="0" smtClean="0">
                          <a:solidFill>
                            <a:schemeClr val="dk1"/>
                          </a:solidFill>
                          <a:latin typeface="+mn-lt"/>
                          <a:ea typeface="+mn-ea"/>
                          <a:cs typeface="+mn-cs"/>
                        </a:rPr>
                        <a:t>4</a:t>
                      </a:r>
                      <a:endParaRPr lang="fr-FR" sz="1800" kern="1200" dirty="0" smtClean="0">
                        <a:solidFill>
                          <a:schemeClr val="dk1"/>
                        </a:solidFill>
                        <a:latin typeface="+mn-lt"/>
                        <a:ea typeface="+mn-ea"/>
                        <a:cs typeface="+mn-cs"/>
                      </a:endParaRPr>
                    </a:p>
                    <a:p>
                      <a:r>
                        <a:rPr lang="en-GB" sz="1800" kern="1200" dirty="0" smtClean="0">
                          <a:solidFill>
                            <a:schemeClr val="dk1"/>
                          </a:solidFill>
                          <a:latin typeface="+mn-lt"/>
                          <a:ea typeface="+mn-ea"/>
                          <a:cs typeface="+mn-cs"/>
                        </a:rPr>
                        <a:t>BaSO</a:t>
                      </a:r>
                      <a:r>
                        <a:rPr lang="en-GB" sz="1800" kern="1200" baseline="-25000" dirty="0" smtClean="0">
                          <a:solidFill>
                            <a:schemeClr val="dk1"/>
                          </a:solidFill>
                          <a:latin typeface="+mn-lt"/>
                          <a:ea typeface="+mn-ea"/>
                          <a:cs typeface="+mn-cs"/>
                        </a:rPr>
                        <a:t>4</a:t>
                      </a:r>
                      <a:endParaRPr lang="fr-FR" dirty="0"/>
                    </a:p>
                  </a:txBody>
                  <a:tcPr/>
                </a:tc>
                <a:tc>
                  <a:txBody>
                    <a:bodyPr/>
                    <a:lstStyle/>
                    <a:p>
                      <a:r>
                        <a:rPr lang="fr-FR" sz="1800" kern="1200" dirty="0" smtClean="0">
                          <a:solidFill>
                            <a:schemeClr val="dk1"/>
                          </a:solidFill>
                          <a:latin typeface="+mn-lt"/>
                          <a:ea typeface="+mn-ea"/>
                          <a:cs typeface="+mn-cs"/>
                        </a:rPr>
                        <a:t>1,8.10</a:t>
                      </a:r>
                      <a:r>
                        <a:rPr lang="fr-FR" sz="1800" kern="1200" baseline="30000" dirty="0" smtClean="0">
                          <a:solidFill>
                            <a:schemeClr val="dk1"/>
                          </a:solidFill>
                          <a:latin typeface="+mn-lt"/>
                          <a:ea typeface="+mn-ea"/>
                          <a:cs typeface="+mn-cs"/>
                        </a:rPr>
                        <a:t>-10</a:t>
                      </a:r>
                      <a:endParaRPr lang="fr-FR" sz="1800" kern="1200" dirty="0" smtClean="0">
                        <a:solidFill>
                          <a:schemeClr val="dk1"/>
                        </a:solidFill>
                        <a:latin typeface="+mn-lt"/>
                        <a:ea typeface="+mn-ea"/>
                        <a:cs typeface="+mn-cs"/>
                      </a:endParaRPr>
                    </a:p>
                    <a:p>
                      <a:r>
                        <a:rPr lang="fr-FR" sz="1800" kern="1200" dirty="0" smtClean="0">
                          <a:solidFill>
                            <a:schemeClr val="dk1"/>
                          </a:solidFill>
                          <a:latin typeface="+mn-lt"/>
                          <a:ea typeface="+mn-ea"/>
                          <a:cs typeface="+mn-cs"/>
                        </a:rPr>
                        <a:t>5.10</a:t>
                      </a:r>
                      <a:r>
                        <a:rPr lang="fr-FR" sz="1800" kern="1200" baseline="30000" dirty="0" smtClean="0">
                          <a:solidFill>
                            <a:schemeClr val="dk1"/>
                          </a:solidFill>
                          <a:latin typeface="+mn-lt"/>
                          <a:ea typeface="+mn-ea"/>
                          <a:cs typeface="+mn-cs"/>
                        </a:rPr>
                        <a:t>-13</a:t>
                      </a:r>
                      <a:endParaRPr lang="fr-FR" sz="1800" kern="1200" dirty="0" smtClean="0">
                        <a:solidFill>
                          <a:schemeClr val="dk1"/>
                        </a:solidFill>
                        <a:latin typeface="+mn-lt"/>
                        <a:ea typeface="+mn-ea"/>
                        <a:cs typeface="+mn-cs"/>
                      </a:endParaRPr>
                    </a:p>
                    <a:p>
                      <a:r>
                        <a:rPr lang="fr-FR" sz="1800" kern="1200" dirty="0" smtClean="0">
                          <a:solidFill>
                            <a:schemeClr val="dk1"/>
                          </a:solidFill>
                          <a:latin typeface="+mn-lt"/>
                          <a:ea typeface="+mn-ea"/>
                          <a:cs typeface="+mn-cs"/>
                        </a:rPr>
                        <a:t>4,5.10</a:t>
                      </a:r>
                      <a:r>
                        <a:rPr lang="fr-FR" sz="1800" kern="1200" baseline="30000" dirty="0" smtClean="0">
                          <a:solidFill>
                            <a:schemeClr val="dk1"/>
                          </a:solidFill>
                          <a:latin typeface="+mn-lt"/>
                          <a:ea typeface="+mn-ea"/>
                          <a:cs typeface="+mn-cs"/>
                        </a:rPr>
                        <a:t>-17</a:t>
                      </a:r>
                      <a:endParaRPr lang="fr-FR" sz="1800" kern="1200" dirty="0" smtClean="0">
                        <a:solidFill>
                          <a:schemeClr val="dk1"/>
                        </a:solidFill>
                        <a:latin typeface="+mn-lt"/>
                        <a:ea typeface="+mn-ea"/>
                        <a:cs typeface="+mn-cs"/>
                      </a:endParaRPr>
                    </a:p>
                    <a:p>
                      <a:r>
                        <a:rPr lang="fr-FR" sz="1800" kern="1200" dirty="0" smtClean="0">
                          <a:solidFill>
                            <a:schemeClr val="dk1"/>
                          </a:solidFill>
                          <a:latin typeface="+mn-lt"/>
                          <a:ea typeface="+mn-ea"/>
                          <a:cs typeface="+mn-cs"/>
                        </a:rPr>
                        <a:t>10</a:t>
                      </a:r>
                      <a:r>
                        <a:rPr lang="fr-FR" sz="1800" kern="1200" baseline="30000" dirty="0" smtClean="0">
                          <a:solidFill>
                            <a:schemeClr val="dk1"/>
                          </a:solidFill>
                          <a:latin typeface="+mn-lt"/>
                          <a:ea typeface="+mn-ea"/>
                          <a:cs typeface="+mn-cs"/>
                        </a:rPr>
                        <a:t>-12</a:t>
                      </a:r>
                      <a:endParaRPr lang="fr-FR" sz="1800" kern="1200" dirty="0" smtClean="0">
                        <a:solidFill>
                          <a:schemeClr val="dk1"/>
                        </a:solidFill>
                        <a:latin typeface="+mn-lt"/>
                        <a:ea typeface="+mn-ea"/>
                        <a:cs typeface="+mn-cs"/>
                      </a:endParaRPr>
                    </a:p>
                    <a:p>
                      <a:r>
                        <a:rPr lang="fr-FR" sz="1800" kern="1200" dirty="0" smtClean="0">
                          <a:solidFill>
                            <a:schemeClr val="dk1"/>
                          </a:solidFill>
                          <a:latin typeface="+mn-lt"/>
                          <a:ea typeface="+mn-ea"/>
                          <a:cs typeface="+mn-cs"/>
                        </a:rPr>
                        <a:t>1,3.10</a:t>
                      </a:r>
                      <a:r>
                        <a:rPr lang="fr-FR" sz="1800" kern="1200" baseline="30000" dirty="0" smtClean="0">
                          <a:solidFill>
                            <a:schemeClr val="dk1"/>
                          </a:solidFill>
                          <a:latin typeface="+mn-lt"/>
                          <a:ea typeface="+mn-ea"/>
                          <a:cs typeface="+mn-cs"/>
                        </a:rPr>
                        <a:t>-12</a:t>
                      </a:r>
                      <a:endParaRPr lang="fr-FR" sz="1800" kern="1200" dirty="0" smtClean="0">
                        <a:solidFill>
                          <a:schemeClr val="dk1"/>
                        </a:solidFill>
                        <a:latin typeface="+mn-lt"/>
                        <a:ea typeface="+mn-ea"/>
                        <a:cs typeface="+mn-cs"/>
                      </a:endParaRPr>
                    </a:p>
                    <a:p>
                      <a:r>
                        <a:rPr lang="fr-FR" sz="1800" kern="1200" dirty="0" smtClean="0">
                          <a:solidFill>
                            <a:schemeClr val="dk1"/>
                          </a:solidFill>
                          <a:latin typeface="+mn-lt"/>
                          <a:ea typeface="+mn-ea"/>
                          <a:cs typeface="+mn-cs"/>
                        </a:rPr>
                        <a:t>1,2.10</a:t>
                      </a:r>
                      <a:r>
                        <a:rPr lang="fr-FR" sz="1800" kern="1200" baseline="30000" dirty="0" smtClean="0">
                          <a:solidFill>
                            <a:schemeClr val="dk1"/>
                          </a:solidFill>
                          <a:latin typeface="+mn-lt"/>
                          <a:ea typeface="+mn-ea"/>
                          <a:cs typeface="+mn-cs"/>
                        </a:rPr>
                        <a:t>-6</a:t>
                      </a:r>
                      <a:endParaRPr lang="fr-FR" sz="1800" kern="1200" dirty="0" smtClean="0">
                        <a:solidFill>
                          <a:schemeClr val="dk1"/>
                        </a:solidFill>
                        <a:latin typeface="+mn-lt"/>
                        <a:ea typeface="+mn-ea"/>
                        <a:cs typeface="+mn-cs"/>
                      </a:endParaRPr>
                    </a:p>
                    <a:p>
                      <a:r>
                        <a:rPr lang="fr-FR" sz="1800" kern="1200" dirty="0" smtClean="0">
                          <a:solidFill>
                            <a:schemeClr val="dk1"/>
                          </a:solidFill>
                          <a:latin typeface="+mn-lt"/>
                          <a:ea typeface="+mn-ea"/>
                          <a:cs typeface="+mn-cs"/>
                        </a:rPr>
                        <a:t>1,1.10</a:t>
                      </a:r>
                      <a:r>
                        <a:rPr lang="fr-FR" sz="1800" kern="1200" baseline="30000" dirty="0" smtClean="0">
                          <a:solidFill>
                            <a:schemeClr val="dk1"/>
                          </a:solidFill>
                          <a:latin typeface="+mn-lt"/>
                          <a:ea typeface="+mn-ea"/>
                          <a:cs typeface="+mn-cs"/>
                        </a:rPr>
                        <a:t>-10</a:t>
                      </a:r>
                      <a:endParaRPr lang="fr-FR" dirty="0"/>
                    </a:p>
                  </a:txBody>
                  <a:tcPr/>
                </a:tc>
                <a:tc>
                  <a:txBody>
                    <a:bodyPr/>
                    <a:lstStyle/>
                    <a:p>
                      <a:r>
                        <a:rPr lang="en-GB" sz="1800" kern="1200" dirty="0" err="1" smtClean="0">
                          <a:solidFill>
                            <a:schemeClr val="dk1"/>
                          </a:solidFill>
                          <a:latin typeface="+mn-lt"/>
                          <a:ea typeface="+mn-ea"/>
                          <a:cs typeface="+mn-cs"/>
                        </a:rPr>
                        <a:t>CoS</a:t>
                      </a:r>
                      <a:endParaRPr lang="fr-FR" sz="1800" kern="1200" dirty="0" smtClean="0">
                        <a:solidFill>
                          <a:schemeClr val="dk1"/>
                        </a:solidFill>
                        <a:latin typeface="+mn-lt"/>
                        <a:ea typeface="+mn-ea"/>
                        <a:cs typeface="+mn-cs"/>
                      </a:endParaRPr>
                    </a:p>
                    <a:p>
                      <a:r>
                        <a:rPr lang="en-GB" sz="1800" kern="1200" dirty="0" err="1" smtClean="0">
                          <a:solidFill>
                            <a:schemeClr val="dk1"/>
                          </a:solidFill>
                          <a:latin typeface="+mn-lt"/>
                          <a:ea typeface="+mn-ea"/>
                          <a:cs typeface="+mn-cs"/>
                        </a:rPr>
                        <a:t>NiS</a:t>
                      </a:r>
                      <a:endParaRPr lang="fr-FR" sz="1800" kern="1200" dirty="0" smtClean="0">
                        <a:solidFill>
                          <a:schemeClr val="dk1"/>
                        </a:solidFill>
                        <a:latin typeface="+mn-lt"/>
                        <a:ea typeface="+mn-ea"/>
                        <a:cs typeface="+mn-cs"/>
                      </a:endParaRPr>
                    </a:p>
                    <a:p>
                      <a:r>
                        <a:rPr lang="en-GB" sz="1800" kern="1200" dirty="0" err="1" smtClean="0">
                          <a:solidFill>
                            <a:schemeClr val="dk1"/>
                          </a:solidFill>
                          <a:latin typeface="+mn-lt"/>
                          <a:ea typeface="+mn-ea"/>
                          <a:cs typeface="+mn-cs"/>
                        </a:rPr>
                        <a:t>ZnS</a:t>
                      </a:r>
                      <a:endParaRPr lang="fr-FR" sz="1800" kern="1200" dirty="0" smtClean="0">
                        <a:solidFill>
                          <a:schemeClr val="dk1"/>
                        </a:solidFill>
                        <a:latin typeface="+mn-lt"/>
                        <a:ea typeface="+mn-ea"/>
                        <a:cs typeface="+mn-cs"/>
                      </a:endParaRPr>
                    </a:p>
                    <a:p>
                      <a:r>
                        <a:rPr lang="en-GB" sz="1800" kern="1200" dirty="0" err="1" smtClean="0">
                          <a:solidFill>
                            <a:schemeClr val="dk1"/>
                          </a:solidFill>
                          <a:latin typeface="+mn-lt"/>
                          <a:ea typeface="+mn-ea"/>
                          <a:cs typeface="+mn-cs"/>
                        </a:rPr>
                        <a:t>PbS</a:t>
                      </a:r>
                      <a:endParaRPr lang="fr-FR" sz="1800" kern="1200" dirty="0" smtClean="0">
                        <a:solidFill>
                          <a:schemeClr val="dk1"/>
                        </a:solidFill>
                        <a:latin typeface="+mn-lt"/>
                        <a:ea typeface="+mn-ea"/>
                        <a:cs typeface="+mn-cs"/>
                      </a:endParaRPr>
                    </a:p>
                    <a:p>
                      <a:r>
                        <a:rPr lang="en-GB" sz="1800" kern="1200" dirty="0" err="1" smtClean="0">
                          <a:solidFill>
                            <a:schemeClr val="dk1"/>
                          </a:solidFill>
                          <a:latin typeface="+mn-lt"/>
                          <a:ea typeface="+mn-ea"/>
                          <a:cs typeface="+mn-cs"/>
                        </a:rPr>
                        <a:t>CuS</a:t>
                      </a:r>
                      <a:endParaRPr lang="fr-FR" sz="1800" kern="1200" dirty="0" smtClean="0">
                        <a:solidFill>
                          <a:schemeClr val="dk1"/>
                        </a:solidFill>
                        <a:latin typeface="+mn-lt"/>
                        <a:ea typeface="+mn-ea"/>
                        <a:cs typeface="+mn-cs"/>
                      </a:endParaRPr>
                    </a:p>
                    <a:p>
                      <a:r>
                        <a:rPr lang="en-GB" sz="1800" kern="1200" dirty="0" err="1" smtClean="0">
                          <a:solidFill>
                            <a:schemeClr val="dk1"/>
                          </a:solidFill>
                          <a:latin typeface="+mn-lt"/>
                          <a:ea typeface="+mn-ea"/>
                          <a:cs typeface="+mn-cs"/>
                        </a:rPr>
                        <a:t>HgS</a:t>
                      </a:r>
                      <a:endParaRPr lang="fr-FR" dirty="0"/>
                    </a:p>
                  </a:txBody>
                  <a:tcPr/>
                </a:tc>
                <a:tc>
                  <a:txBody>
                    <a:bodyPr/>
                    <a:lstStyle/>
                    <a:p>
                      <a:r>
                        <a:rPr lang="fr-FR" sz="1800" kern="1200" dirty="0" smtClean="0">
                          <a:solidFill>
                            <a:schemeClr val="dk1"/>
                          </a:solidFill>
                          <a:latin typeface="+mn-lt"/>
                          <a:ea typeface="+mn-ea"/>
                          <a:cs typeface="+mn-cs"/>
                        </a:rPr>
                        <a:t>4. 10</a:t>
                      </a:r>
                      <a:r>
                        <a:rPr lang="fr-FR" sz="1800" kern="1200" baseline="30000" dirty="0" smtClean="0">
                          <a:solidFill>
                            <a:schemeClr val="dk1"/>
                          </a:solidFill>
                          <a:latin typeface="+mn-lt"/>
                          <a:ea typeface="+mn-ea"/>
                          <a:cs typeface="+mn-cs"/>
                        </a:rPr>
                        <a:t>-21</a:t>
                      </a:r>
                      <a:endParaRPr lang="fr-FR" sz="1800" kern="1200" dirty="0" smtClean="0">
                        <a:solidFill>
                          <a:schemeClr val="dk1"/>
                        </a:solidFill>
                        <a:latin typeface="+mn-lt"/>
                        <a:ea typeface="+mn-ea"/>
                        <a:cs typeface="+mn-cs"/>
                      </a:endParaRPr>
                    </a:p>
                    <a:p>
                      <a:r>
                        <a:rPr lang="fr-FR" sz="1800" kern="1200" dirty="0" smtClean="0">
                          <a:solidFill>
                            <a:schemeClr val="dk1"/>
                          </a:solidFill>
                          <a:latin typeface="+mn-lt"/>
                          <a:ea typeface="+mn-ea"/>
                          <a:cs typeface="+mn-cs"/>
                        </a:rPr>
                        <a:t>2,4. 10</a:t>
                      </a:r>
                      <a:r>
                        <a:rPr lang="fr-FR" sz="1800" kern="1200" baseline="30000" dirty="0" smtClean="0">
                          <a:solidFill>
                            <a:schemeClr val="dk1"/>
                          </a:solidFill>
                          <a:latin typeface="+mn-lt"/>
                          <a:ea typeface="+mn-ea"/>
                          <a:cs typeface="+mn-cs"/>
                        </a:rPr>
                        <a:t>-22</a:t>
                      </a:r>
                      <a:endParaRPr lang="fr-FR" sz="1800" kern="1200" dirty="0" smtClean="0">
                        <a:solidFill>
                          <a:schemeClr val="dk1"/>
                        </a:solidFill>
                        <a:latin typeface="+mn-lt"/>
                        <a:ea typeface="+mn-ea"/>
                        <a:cs typeface="+mn-cs"/>
                      </a:endParaRPr>
                    </a:p>
                    <a:p>
                      <a:r>
                        <a:rPr lang="fr-FR" sz="1800" kern="1200" dirty="0" smtClean="0">
                          <a:solidFill>
                            <a:schemeClr val="dk1"/>
                          </a:solidFill>
                          <a:latin typeface="+mn-lt"/>
                          <a:ea typeface="+mn-ea"/>
                          <a:cs typeface="+mn-cs"/>
                        </a:rPr>
                        <a:t>2,5. 10</a:t>
                      </a:r>
                      <a:r>
                        <a:rPr lang="fr-FR" sz="1800" kern="1200" baseline="30000" dirty="0" smtClean="0">
                          <a:solidFill>
                            <a:schemeClr val="dk1"/>
                          </a:solidFill>
                          <a:latin typeface="+mn-lt"/>
                          <a:ea typeface="+mn-ea"/>
                          <a:cs typeface="+mn-cs"/>
                        </a:rPr>
                        <a:t>-22</a:t>
                      </a:r>
                      <a:endParaRPr lang="fr-FR" sz="1800" kern="1200" dirty="0" smtClean="0">
                        <a:solidFill>
                          <a:schemeClr val="dk1"/>
                        </a:solidFill>
                        <a:latin typeface="+mn-lt"/>
                        <a:ea typeface="+mn-ea"/>
                        <a:cs typeface="+mn-cs"/>
                      </a:endParaRPr>
                    </a:p>
                    <a:p>
                      <a:r>
                        <a:rPr lang="fr-FR" sz="1800" kern="1200" dirty="0" smtClean="0">
                          <a:solidFill>
                            <a:schemeClr val="dk1"/>
                          </a:solidFill>
                          <a:latin typeface="+mn-lt"/>
                          <a:ea typeface="+mn-ea"/>
                          <a:cs typeface="+mn-cs"/>
                        </a:rPr>
                        <a:t>1,25. 10</a:t>
                      </a:r>
                      <a:r>
                        <a:rPr lang="fr-FR" sz="1800" kern="1200" baseline="30000" dirty="0" smtClean="0">
                          <a:solidFill>
                            <a:schemeClr val="dk1"/>
                          </a:solidFill>
                          <a:latin typeface="+mn-lt"/>
                          <a:ea typeface="+mn-ea"/>
                          <a:cs typeface="+mn-cs"/>
                        </a:rPr>
                        <a:t>-28</a:t>
                      </a:r>
                      <a:endParaRPr lang="fr-FR" sz="1800" kern="1200" dirty="0" smtClean="0">
                        <a:solidFill>
                          <a:schemeClr val="dk1"/>
                        </a:solidFill>
                        <a:latin typeface="+mn-lt"/>
                        <a:ea typeface="+mn-ea"/>
                        <a:cs typeface="+mn-cs"/>
                      </a:endParaRPr>
                    </a:p>
                    <a:p>
                      <a:r>
                        <a:rPr lang="fr-FR" sz="1800" kern="1200" dirty="0" smtClean="0">
                          <a:solidFill>
                            <a:schemeClr val="dk1"/>
                          </a:solidFill>
                          <a:latin typeface="+mn-lt"/>
                          <a:ea typeface="+mn-ea"/>
                          <a:cs typeface="+mn-cs"/>
                        </a:rPr>
                        <a:t>6,3. 10</a:t>
                      </a:r>
                      <a:r>
                        <a:rPr lang="fr-FR" sz="1800" kern="1200" baseline="30000" dirty="0" smtClean="0">
                          <a:solidFill>
                            <a:schemeClr val="dk1"/>
                          </a:solidFill>
                          <a:latin typeface="+mn-lt"/>
                          <a:ea typeface="+mn-ea"/>
                          <a:cs typeface="+mn-cs"/>
                        </a:rPr>
                        <a:t>-36</a:t>
                      </a:r>
                      <a:endParaRPr lang="fr-FR" sz="1800" kern="1200" dirty="0" smtClean="0">
                        <a:solidFill>
                          <a:schemeClr val="dk1"/>
                        </a:solidFill>
                        <a:latin typeface="+mn-lt"/>
                        <a:ea typeface="+mn-ea"/>
                        <a:cs typeface="+mn-cs"/>
                      </a:endParaRPr>
                    </a:p>
                    <a:p>
                      <a:r>
                        <a:rPr lang="fr-FR" sz="1800" kern="1200" dirty="0" smtClean="0">
                          <a:solidFill>
                            <a:schemeClr val="dk1"/>
                          </a:solidFill>
                          <a:latin typeface="+mn-lt"/>
                          <a:ea typeface="+mn-ea"/>
                          <a:cs typeface="+mn-cs"/>
                        </a:rPr>
                        <a:t>1,6. 10</a:t>
                      </a:r>
                      <a:r>
                        <a:rPr lang="fr-FR" sz="1800" kern="1200" baseline="30000" dirty="0" smtClean="0">
                          <a:solidFill>
                            <a:schemeClr val="dk1"/>
                          </a:solidFill>
                          <a:latin typeface="+mn-lt"/>
                          <a:ea typeface="+mn-ea"/>
                          <a:cs typeface="+mn-cs"/>
                        </a:rPr>
                        <a:t>-52</a:t>
                      </a:r>
                      <a:endParaRPr lang="fr-FR" dirty="0"/>
                    </a:p>
                  </a:txBody>
                  <a:tcPr/>
                </a:tc>
              </a:tr>
            </a:tbl>
          </a:graphicData>
        </a:graphic>
      </p:graphicFrame>
      <p:sp>
        <p:nvSpPr>
          <p:cNvPr id="6" name="ZoneTexte 5"/>
          <p:cNvSpPr txBox="1"/>
          <p:nvPr/>
        </p:nvSpPr>
        <p:spPr>
          <a:xfrm>
            <a:off x="1043608" y="6237312"/>
            <a:ext cx="7344816" cy="461665"/>
          </a:xfrm>
          <a:prstGeom prst="rect">
            <a:avLst/>
          </a:prstGeom>
          <a:noFill/>
        </p:spPr>
        <p:txBody>
          <a:bodyPr wrap="square" rtlCol="0">
            <a:spAutoFit/>
          </a:bodyPr>
          <a:lstStyle/>
          <a:p>
            <a:pPr algn="ctr"/>
            <a:r>
              <a:rPr lang="fr-FR" sz="2400" dirty="0" smtClean="0">
                <a:latin typeface="Times New Roman" pitchFamily="18" charset="0"/>
                <a:cs typeface="Times New Roman" pitchFamily="18" charset="0"/>
              </a:rPr>
              <a:t>Tableau 1 : produit de solubilité de quelques sels</a:t>
            </a:r>
            <a:endParaRPr lang="fr-FR" sz="2400" dirty="0">
              <a:latin typeface="Times New Roman" pitchFamily="18" charset="0"/>
              <a:cs typeface="Times New Roman" pitchFamily="18" charset="0"/>
            </a:endParaRPr>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pPr/>
              <a:t>11</a:t>
            </a:fld>
            <a:endParaRPr lang="fr-BE"/>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714348" y="214290"/>
            <a:ext cx="7056784" cy="2400657"/>
          </a:xfrm>
          <a:prstGeom prst="rect">
            <a:avLst/>
          </a:prstGeom>
          <a:noFill/>
        </p:spPr>
        <p:txBody>
          <a:bodyPr wrap="square" rtlCol="0">
            <a:spAutoFit/>
          </a:bodyPr>
          <a:lstStyle/>
          <a:p>
            <a:pPr algn="just">
              <a:lnSpc>
                <a:spcPct val="150000"/>
              </a:lnSpc>
            </a:pPr>
            <a:r>
              <a:rPr lang="fr-FR" sz="2200" b="1" u="sng" dirty="0" smtClean="0">
                <a:latin typeface="Times New Roman" pitchFamily="18" charset="0"/>
                <a:cs typeface="Times New Roman" pitchFamily="18" charset="0"/>
              </a:rPr>
              <a:t>Le produit de solubilité K</a:t>
            </a:r>
            <a:r>
              <a:rPr lang="fr-FR" sz="2200" b="1" baseline="-25000" dirty="0" smtClean="0">
                <a:latin typeface="Times New Roman" pitchFamily="18" charset="0"/>
                <a:cs typeface="Times New Roman" pitchFamily="18" charset="0"/>
              </a:rPr>
              <a:t>S</a:t>
            </a:r>
            <a:r>
              <a:rPr lang="fr-FR" sz="2200" b="1" dirty="0" smtClean="0">
                <a:latin typeface="Times New Roman" pitchFamily="18" charset="0"/>
                <a:cs typeface="Times New Roman" pitchFamily="18" charset="0"/>
              </a:rPr>
              <a:t> </a:t>
            </a:r>
            <a:r>
              <a:rPr lang="fr-FR" sz="2200" dirty="0" smtClean="0">
                <a:latin typeface="Times New Roman" pitchFamily="18" charset="0"/>
                <a:cs typeface="Times New Roman" pitchFamily="18" charset="0"/>
              </a:rPr>
              <a:t>est la constante numérique qui décrit la condition d'équilibre d'une solution saturée par un soluté peu soluble</a:t>
            </a:r>
            <a:r>
              <a:rPr lang="fr-FR" sz="2200" dirty="0" smtClean="0"/>
              <a:t>.</a:t>
            </a:r>
          </a:p>
          <a:p>
            <a:pPr algn="just">
              <a:lnSpc>
                <a:spcPct val="150000"/>
              </a:lnSpc>
            </a:pPr>
            <a:endParaRPr lang="fr-FR" sz="2200" dirty="0" smtClean="0"/>
          </a:p>
          <a:p>
            <a:endParaRPr lang="fr-FR" dirty="0"/>
          </a:p>
        </p:txBody>
      </p:sp>
      <p:sp>
        <p:nvSpPr>
          <p:cNvPr id="5" name="ZoneTexte 4"/>
          <p:cNvSpPr txBox="1"/>
          <p:nvPr/>
        </p:nvSpPr>
        <p:spPr>
          <a:xfrm>
            <a:off x="642910" y="1687354"/>
            <a:ext cx="8001056" cy="5170646"/>
          </a:xfrm>
          <a:prstGeom prst="rect">
            <a:avLst/>
          </a:prstGeom>
          <a:noFill/>
        </p:spPr>
        <p:txBody>
          <a:bodyPr wrap="square" rtlCol="0">
            <a:spAutoFit/>
          </a:bodyPr>
          <a:lstStyle/>
          <a:p>
            <a:pPr algn="just">
              <a:lnSpc>
                <a:spcPct val="150000"/>
              </a:lnSpc>
            </a:pPr>
            <a:r>
              <a:rPr lang="fr-FR" sz="2200" b="1" dirty="0" smtClean="0">
                <a:solidFill>
                  <a:srgbClr val="C00000"/>
                </a:solidFill>
              </a:rPr>
              <a:t>IV</a:t>
            </a:r>
            <a:r>
              <a:rPr lang="fr-FR" sz="2200" b="1" dirty="0" smtClean="0"/>
              <a:t>. </a:t>
            </a:r>
            <a:r>
              <a:rPr lang="fr-FR" sz="2200" b="1" dirty="0" smtClean="0">
                <a:solidFill>
                  <a:srgbClr val="C00000"/>
                </a:solidFill>
              </a:rPr>
              <a:t>Solubilité dans les solutions d'électrolytes </a:t>
            </a:r>
            <a:r>
              <a:rPr lang="fr-FR" sz="2200" b="1" dirty="0" err="1" smtClean="0">
                <a:solidFill>
                  <a:srgbClr val="C00000"/>
                </a:solidFill>
              </a:rPr>
              <a:t>homoioniques</a:t>
            </a:r>
            <a:r>
              <a:rPr lang="fr-FR" sz="2200" b="1" dirty="0" smtClean="0">
                <a:solidFill>
                  <a:srgbClr val="C00000"/>
                </a:solidFill>
              </a:rPr>
              <a:t>:</a:t>
            </a:r>
            <a:endParaRPr lang="fr-FR" sz="2200" dirty="0" smtClean="0">
              <a:solidFill>
                <a:srgbClr val="C00000"/>
              </a:solidFill>
            </a:endParaRPr>
          </a:p>
          <a:p>
            <a:pPr algn="just">
              <a:lnSpc>
                <a:spcPct val="150000"/>
              </a:lnSpc>
            </a:pPr>
            <a:r>
              <a:rPr lang="fr-FR" sz="2200" dirty="0" smtClean="0"/>
              <a:t>Une solution est </a:t>
            </a:r>
            <a:r>
              <a:rPr lang="fr-FR" sz="2200" b="1" dirty="0" err="1" smtClean="0"/>
              <a:t>homoionique</a:t>
            </a:r>
            <a:r>
              <a:rPr lang="fr-FR" sz="2200" dirty="0" smtClean="0"/>
              <a:t> au composé peu soluble étudié lorsqu'elle contient à l'état dissous, l'un des ions constitutifs du précipité. Ainsi une solution de nitrate d'argent, ou de chlorure de sodium, est </a:t>
            </a:r>
            <a:r>
              <a:rPr lang="fr-FR" sz="2200" b="1" dirty="0" err="1" smtClean="0"/>
              <a:t>homoionique</a:t>
            </a:r>
            <a:r>
              <a:rPr lang="fr-FR" sz="2200" dirty="0" smtClean="0"/>
              <a:t> au chlorure d'argent.</a:t>
            </a:r>
          </a:p>
          <a:p>
            <a:pPr algn="just">
              <a:lnSpc>
                <a:spcPct val="150000"/>
              </a:lnSpc>
            </a:pPr>
            <a:r>
              <a:rPr lang="fr-FR" sz="2200" dirty="0" smtClean="0"/>
              <a:t>AgNO</a:t>
            </a:r>
            <a:r>
              <a:rPr lang="fr-FR" sz="2200" baseline="-25000" dirty="0" smtClean="0"/>
              <a:t>3</a:t>
            </a:r>
            <a:endParaRPr lang="fr-FR" sz="2200" dirty="0" smtClean="0"/>
          </a:p>
          <a:p>
            <a:pPr algn="just">
              <a:lnSpc>
                <a:spcPct val="150000"/>
              </a:lnSpc>
            </a:pPr>
            <a:r>
              <a:rPr lang="fr-FR" sz="2200" dirty="0" err="1" smtClean="0"/>
              <a:t>NaCl</a:t>
            </a:r>
            <a:r>
              <a:rPr lang="fr-FR" sz="2200" dirty="0" smtClean="0"/>
              <a:t>	</a:t>
            </a:r>
            <a:r>
              <a:rPr lang="fr-FR" sz="2200" b="1" dirty="0" err="1" smtClean="0"/>
              <a:t>homoioniques</a:t>
            </a:r>
            <a:r>
              <a:rPr lang="fr-FR" sz="2200" dirty="0" smtClean="0"/>
              <a:t> à </a:t>
            </a:r>
            <a:r>
              <a:rPr lang="fr-FR" sz="2200" dirty="0" err="1" smtClean="0"/>
              <a:t>AgCl</a:t>
            </a:r>
            <a:r>
              <a:rPr lang="fr-FR" sz="2200" dirty="0" smtClean="0"/>
              <a:t> </a:t>
            </a:r>
          </a:p>
          <a:p>
            <a:pPr algn="just">
              <a:lnSpc>
                <a:spcPct val="150000"/>
              </a:lnSpc>
            </a:pPr>
            <a:r>
              <a:rPr lang="fr-FR" sz="2200" dirty="0" smtClean="0">
                <a:latin typeface="Times New Roman" pitchFamily="18" charset="0"/>
                <a:cs typeface="Times New Roman" pitchFamily="18" charset="0"/>
              </a:rPr>
              <a:t>Un tel électrolyte diminue la solubilité du composé peu soluble par l’effet de l’ion commun</a:t>
            </a:r>
            <a:endParaRPr lang="fr-FR" sz="2200" dirty="0">
              <a:latin typeface="Times New Roman" pitchFamily="18" charset="0"/>
              <a:cs typeface="Times New Roman" pitchFamily="18" charset="0"/>
            </a:endParaRPr>
          </a:p>
        </p:txBody>
      </p:sp>
      <p:sp>
        <p:nvSpPr>
          <p:cNvPr id="8" name="Espace réservé du numéro de diapositive 7"/>
          <p:cNvSpPr>
            <a:spLocks noGrp="1"/>
          </p:cNvSpPr>
          <p:nvPr>
            <p:ph type="sldNum" sz="quarter" idx="12"/>
          </p:nvPr>
        </p:nvSpPr>
        <p:spPr/>
        <p:txBody>
          <a:bodyPr/>
          <a:lstStyle/>
          <a:p>
            <a:fld id="{CF4668DC-857F-487D-BFFA-8C0CA5037977}" type="slidenum">
              <a:rPr lang="fr-BE" smtClean="0"/>
              <a:pPr/>
              <a:t>12</a:t>
            </a:fld>
            <a:endParaRPr lang="fr-BE"/>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539552" y="548680"/>
            <a:ext cx="8064896" cy="5170646"/>
          </a:xfrm>
          <a:prstGeom prst="rect">
            <a:avLst/>
          </a:prstGeom>
          <a:noFill/>
        </p:spPr>
        <p:txBody>
          <a:bodyPr wrap="square" rtlCol="0">
            <a:spAutoFit/>
          </a:bodyPr>
          <a:lstStyle/>
          <a:p>
            <a:r>
              <a:rPr lang="en-US" sz="2400" dirty="0" err="1" smtClean="0">
                <a:latin typeface="Times New Roman" pitchFamily="18" charset="0"/>
                <a:cs typeface="Times New Roman" pitchFamily="18" charset="0"/>
              </a:rPr>
              <a:t>AgCl</a:t>
            </a:r>
            <a:r>
              <a:rPr lang="en-US" sz="2400" dirty="0" smtClean="0">
                <a:latin typeface="Times New Roman" pitchFamily="18" charset="0"/>
                <a:cs typeface="Times New Roman" pitchFamily="18" charset="0"/>
              </a:rPr>
              <a:t>                        Ag</a:t>
            </a:r>
            <a:r>
              <a:rPr lang="en-US" sz="2400" baseline="30000" dirty="0" smtClean="0">
                <a:latin typeface="Times New Roman" pitchFamily="18" charset="0"/>
                <a:cs typeface="Times New Roman" pitchFamily="18" charset="0"/>
              </a:rPr>
              <a:t>+ </a:t>
            </a:r>
            <a:r>
              <a:rPr lang="en-US" sz="2400" dirty="0" smtClean="0">
                <a:latin typeface="Times New Roman" pitchFamily="18" charset="0"/>
                <a:cs typeface="Times New Roman" pitchFamily="18" charset="0"/>
              </a:rPr>
              <a:t>+</a:t>
            </a:r>
            <a:r>
              <a:rPr lang="en-US" sz="2400" dirty="0" err="1" smtClean="0">
                <a:latin typeface="Times New Roman" pitchFamily="18" charset="0"/>
                <a:cs typeface="Times New Roman" pitchFamily="18" charset="0"/>
              </a:rPr>
              <a:t>Cl</a:t>
            </a:r>
            <a:r>
              <a:rPr lang="en-US" sz="2400" baseline="30000" dirty="0" smtClean="0">
                <a:latin typeface="Times New Roman" pitchFamily="18" charset="0"/>
                <a:cs typeface="Times New Roman" pitchFamily="18" charset="0"/>
              </a:rPr>
              <a:t>-            </a:t>
            </a:r>
            <a:r>
              <a:rPr lang="en-US" sz="2400" dirty="0" smtClean="0">
                <a:latin typeface="Times New Roman" pitchFamily="18" charset="0"/>
                <a:cs typeface="Times New Roman" pitchFamily="18" charset="0"/>
              </a:rPr>
              <a:t>Ks = </a:t>
            </a:r>
            <a:r>
              <a:rPr lang="de-DE" sz="2400" dirty="0" smtClean="0">
                <a:latin typeface="Times New Roman" pitchFamily="18" charset="0"/>
                <a:cs typeface="Times New Roman" pitchFamily="18" charset="0"/>
              </a:rPr>
              <a:t>[</a:t>
            </a:r>
            <a:r>
              <a:rPr lang="de-DE" sz="2400" dirty="0" err="1" smtClean="0">
                <a:latin typeface="Times New Roman" pitchFamily="18" charset="0"/>
                <a:cs typeface="Times New Roman" pitchFamily="18" charset="0"/>
              </a:rPr>
              <a:t>Ag</a:t>
            </a:r>
            <a:r>
              <a:rPr lang="de-DE" sz="2400" baseline="30000" dirty="0" smtClean="0">
                <a:latin typeface="Times New Roman" pitchFamily="18" charset="0"/>
                <a:cs typeface="Times New Roman" pitchFamily="18" charset="0"/>
              </a:rPr>
              <a:t>+</a:t>
            </a:r>
            <a:r>
              <a:rPr lang="de-DE" sz="2400" dirty="0" smtClean="0">
                <a:latin typeface="Times New Roman" pitchFamily="18" charset="0"/>
                <a:cs typeface="Times New Roman" pitchFamily="18" charset="0"/>
              </a:rPr>
              <a:t>] × [Cl</a:t>
            </a:r>
            <a:r>
              <a:rPr lang="de-DE" sz="2400" baseline="30000" dirty="0" smtClean="0">
                <a:latin typeface="Times New Roman" pitchFamily="18" charset="0"/>
                <a:cs typeface="Times New Roman" pitchFamily="18" charset="0"/>
              </a:rPr>
              <a:t>-</a:t>
            </a:r>
            <a:r>
              <a:rPr lang="de-DE" sz="2400" dirty="0" smtClean="0">
                <a:latin typeface="Times New Roman" pitchFamily="18" charset="0"/>
                <a:cs typeface="Times New Roman" pitchFamily="18" charset="0"/>
              </a:rPr>
              <a:t>]                S= </a:t>
            </a:r>
            <a:r>
              <a:rPr lang="en-US" sz="2400" dirty="0" smtClean="0">
                <a:latin typeface="Times New Roman" pitchFamily="18" charset="0"/>
                <a:cs typeface="Times New Roman" pitchFamily="18" charset="0"/>
              </a:rPr>
              <a:t>= √ Ks</a:t>
            </a:r>
            <a:endParaRPr lang="fr-FR" sz="2400" dirty="0" smtClean="0">
              <a:latin typeface="Times New Roman" pitchFamily="18" charset="0"/>
              <a:cs typeface="Times New Roman" pitchFamily="18" charset="0"/>
            </a:endParaRPr>
          </a:p>
          <a:p>
            <a:pPr algn="just"/>
            <a:r>
              <a:rPr lang="fr-FR" sz="2400" dirty="0" smtClean="0">
                <a:latin typeface="Times New Roman" pitchFamily="18" charset="0"/>
                <a:cs typeface="Times New Roman" pitchFamily="18" charset="0"/>
              </a:rPr>
              <a:t>Après introduction dans la solution de AgNO</a:t>
            </a:r>
            <a:r>
              <a:rPr lang="fr-FR" sz="2400" baseline="-25000" dirty="0" smtClean="0">
                <a:latin typeface="Times New Roman" pitchFamily="18" charset="0"/>
                <a:cs typeface="Times New Roman" pitchFamily="18" charset="0"/>
              </a:rPr>
              <a:t>3 </a:t>
            </a:r>
            <a:r>
              <a:rPr lang="fr-FR" sz="2400" dirty="0" smtClean="0">
                <a:latin typeface="Times New Roman" pitchFamily="18" charset="0"/>
                <a:cs typeface="Times New Roman" pitchFamily="18" charset="0"/>
              </a:rPr>
              <a:t>tel que sa concentration est symbolisée par C </a:t>
            </a:r>
          </a:p>
          <a:p>
            <a:r>
              <a:rPr lang="en-US" sz="2400" dirty="0" smtClean="0">
                <a:latin typeface="Times New Roman" pitchFamily="18" charset="0"/>
                <a:cs typeface="Times New Roman" pitchFamily="18" charset="0"/>
              </a:rPr>
              <a:t>AgNO</a:t>
            </a:r>
            <a:r>
              <a:rPr lang="en-US" sz="2400" baseline="-25000" dirty="0" smtClean="0">
                <a:latin typeface="Times New Roman" pitchFamily="18" charset="0"/>
                <a:cs typeface="Times New Roman" pitchFamily="18" charset="0"/>
              </a:rPr>
              <a:t>3                                  </a:t>
            </a:r>
            <a:r>
              <a:rPr lang="en-US" sz="2400" dirty="0" smtClean="0">
                <a:latin typeface="Times New Roman" pitchFamily="18" charset="0"/>
                <a:cs typeface="Times New Roman" pitchFamily="18" charset="0"/>
              </a:rPr>
              <a:t>Ag</a:t>
            </a:r>
            <a:r>
              <a:rPr lang="en-US" sz="2400" baseline="30000" dirty="0" smtClean="0">
                <a:latin typeface="Times New Roman" pitchFamily="18" charset="0"/>
                <a:cs typeface="Times New Roman" pitchFamily="18" charset="0"/>
              </a:rPr>
              <a:t>+   </a:t>
            </a:r>
            <a:r>
              <a:rPr lang="en-US" sz="2400" dirty="0" smtClean="0">
                <a:latin typeface="Times New Roman" pitchFamily="18" charset="0"/>
                <a:cs typeface="Times New Roman" pitchFamily="18" charset="0"/>
              </a:rPr>
              <a:t>+NO</a:t>
            </a:r>
            <a:r>
              <a:rPr lang="en-US" sz="2400" baseline="-25000" dirty="0" smtClean="0">
                <a:latin typeface="Times New Roman" pitchFamily="18" charset="0"/>
                <a:cs typeface="Times New Roman" pitchFamily="18" charset="0"/>
              </a:rPr>
              <a:t>3</a:t>
            </a:r>
            <a:r>
              <a:rPr lang="en-US" sz="2400" baseline="30000" dirty="0" smtClean="0">
                <a:latin typeface="Times New Roman" pitchFamily="18" charset="0"/>
                <a:cs typeface="Times New Roman" pitchFamily="18" charset="0"/>
              </a:rPr>
              <a:t>-</a:t>
            </a:r>
            <a:endParaRPr lang="fr-FR" sz="2400" dirty="0" smtClean="0">
              <a:latin typeface="Times New Roman" pitchFamily="18" charset="0"/>
              <a:cs typeface="Times New Roman" pitchFamily="18" charset="0"/>
            </a:endParaRPr>
          </a:p>
          <a:p>
            <a:r>
              <a:rPr lang="en-US" sz="2400" dirty="0" smtClean="0">
                <a:latin typeface="Times New Roman" pitchFamily="18" charset="0"/>
                <a:cs typeface="Times New Roman" pitchFamily="18" charset="0"/>
              </a:rPr>
              <a:t>C                                   </a:t>
            </a:r>
            <a:r>
              <a:rPr lang="en-US" sz="2400" dirty="0" err="1" smtClean="0">
                <a:latin typeface="Times New Roman" pitchFamily="18" charset="0"/>
                <a:cs typeface="Times New Roman" pitchFamily="18" charset="0"/>
              </a:rPr>
              <a:t>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a:t>
            </a:r>
            <a:endParaRPr lang="fr-FR" sz="2400" dirty="0" smtClean="0">
              <a:latin typeface="Times New Roman" pitchFamily="18" charset="0"/>
              <a:cs typeface="Times New Roman" pitchFamily="18" charset="0"/>
            </a:endParaRPr>
          </a:p>
          <a:p>
            <a:r>
              <a:rPr lang="en-US" sz="2400" i="1" dirty="0" smtClean="0">
                <a:latin typeface="Times New Roman" pitchFamily="18" charset="0"/>
                <a:cs typeface="Times New Roman" pitchFamily="18" charset="0"/>
              </a:rPr>
              <a:t> </a:t>
            </a:r>
            <a:endParaRPr lang="fr-FR" sz="2400" dirty="0" smtClean="0">
              <a:latin typeface="Times New Roman" pitchFamily="18" charset="0"/>
              <a:cs typeface="Times New Roman" pitchFamily="18" charset="0"/>
            </a:endParaRPr>
          </a:p>
          <a:p>
            <a:r>
              <a:rPr lang="de-DE" sz="2400" dirty="0" smtClean="0">
                <a:latin typeface="Times New Roman" pitchFamily="18" charset="0"/>
                <a:cs typeface="Times New Roman" pitchFamily="18" charset="0"/>
              </a:rPr>
              <a:t>[</a:t>
            </a:r>
            <a:r>
              <a:rPr lang="de-DE" sz="2400" dirty="0" err="1" smtClean="0">
                <a:latin typeface="Times New Roman" pitchFamily="18" charset="0"/>
                <a:cs typeface="Times New Roman" pitchFamily="18" charset="0"/>
              </a:rPr>
              <a:t>Ag</a:t>
            </a:r>
            <a:r>
              <a:rPr lang="de-DE" sz="2400" baseline="30000" dirty="0" smtClean="0">
                <a:latin typeface="Times New Roman" pitchFamily="18" charset="0"/>
                <a:cs typeface="Times New Roman" pitchFamily="18" charset="0"/>
              </a:rPr>
              <a:t>+</a:t>
            </a:r>
            <a:r>
              <a:rPr lang="de-DE" sz="2400" dirty="0" smtClean="0">
                <a:latin typeface="Times New Roman" pitchFamily="18" charset="0"/>
                <a:cs typeface="Times New Roman" pitchFamily="18" charset="0"/>
              </a:rPr>
              <a:t>] </a:t>
            </a:r>
            <a:r>
              <a:rPr lang="de-DE" sz="2400" baseline="-25000" dirty="0" smtClean="0">
                <a:latin typeface="Times New Roman" pitchFamily="18" charset="0"/>
                <a:cs typeface="Times New Roman" pitchFamily="18" charset="0"/>
              </a:rPr>
              <a:t>total </a:t>
            </a:r>
            <a:r>
              <a:rPr lang="de-DE" sz="2400" dirty="0" smtClean="0">
                <a:latin typeface="Times New Roman" pitchFamily="18" charset="0"/>
                <a:cs typeface="Times New Roman" pitchFamily="18" charset="0"/>
              </a:rPr>
              <a:t>= [</a:t>
            </a:r>
            <a:r>
              <a:rPr lang="de-DE" sz="2400" dirty="0" err="1" smtClean="0">
                <a:latin typeface="Times New Roman" pitchFamily="18" charset="0"/>
                <a:cs typeface="Times New Roman" pitchFamily="18" charset="0"/>
              </a:rPr>
              <a:t>Ag</a:t>
            </a:r>
            <a:r>
              <a:rPr lang="de-DE" sz="2400" baseline="30000" dirty="0" smtClean="0">
                <a:latin typeface="Times New Roman" pitchFamily="18" charset="0"/>
                <a:cs typeface="Times New Roman" pitchFamily="18" charset="0"/>
              </a:rPr>
              <a:t>+</a:t>
            </a:r>
            <a:r>
              <a:rPr lang="de-DE" sz="2400" dirty="0" smtClean="0">
                <a:latin typeface="Times New Roman" pitchFamily="18" charset="0"/>
                <a:cs typeface="Times New Roman" pitchFamily="18" charset="0"/>
              </a:rPr>
              <a:t>] </a:t>
            </a:r>
            <a:r>
              <a:rPr lang="de-DE" sz="2400" baseline="-25000" dirty="0" err="1" smtClean="0">
                <a:latin typeface="Times New Roman" pitchFamily="18" charset="0"/>
                <a:cs typeface="Times New Roman" pitchFamily="18" charset="0"/>
              </a:rPr>
              <a:t>AgCl</a:t>
            </a:r>
            <a:r>
              <a:rPr lang="de-DE" sz="2400" baseline="-25000" dirty="0" smtClean="0">
                <a:latin typeface="Times New Roman" pitchFamily="18" charset="0"/>
                <a:cs typeface="Times New Roman" pitchFamily="18" charset="0"/>
              </a:rPr>
              <a:t> </a:t>
            </a:r>
            <a:r>
              <a:rPr lang="de-DE" sz="2400" dirty="0" smtClean="0">
                <a:latin typeface="Times New Roman" pitchFamily="18" charset="0"/>
                <a:cs typeface="Times New Roman" pitchFamily="18" charset="0"/>
              </a:rPr>
              <a:t>+[</a:t>
            </a:r>
            <a:r>
              <a:rPr lang="de-DE" sz="2400" dirty="0" err="1" smtClean="0">
                <a:latin typeface="Times New Roman" pitchFamily="18" charset="0"/>
                <a:cs typeface="Times New Roman" pitchFamily="18" charset="0"/>
              </a:rPr>
              <a:t>Ag</a:t>
            </a:r>
            <a:r>
              <a:rPr lang="de-DE" sz="2400" baseline="30000" dirty="0" smtClean="0">
                <a:latin typeface="Times New Roman" pitchFamily="18" charset="0"/>
                <a:cs typeface="Times New Roman" pitchFamily="18" charset="0"/>
              </a:rPr>
              <a:t>+</a:t>
            </a:r>
            <a:r>
              <a:rPr lang="de-DE" sz="2400" dirty="0" smtClean="0">
                <a:latin typeface="Times New Roman" pitchFamily="18" charset="0"/>
                <a:cs typeface="Times New Roman" pitchFamily="18" charset="0"/>
              </a:rPr>
              <a:t>]</a:t>
            </a:r>
            <a:r>
              <a:rPr lang="de-DE" sz="2400" baseline="-25000" dirty="0" smtClean="0">
                <a:latin typeface="Times New Roman" pitchFamily="18" charset="0"/>
                <a:cs typeface="Times New Roman" pitchFamily="18" charset="0"/>
              </a:rPr>
              <a:t>AgNO3</a:t>
            </a:r>
          </a:p>
          <a:p>
            <a:endParaRPr lang="fr-FR" sz="2400" dirty="0" smtClean="0">
              <a:latin typeface="Times New Roman" pitchFamily="18" charset="0"/>
              <a:cs typeface="Times New Roman" pitchFamily="18" charset="0"/>
            </a:endParaRPr>
          </a:p>
          <a:p>
            <a:r>
              <a:rPr lang="de-DE" sz="2400" dirty="0" smtClean="0">
                <a:latin typeface="Times New Roman" pitchFamily="18" charset="0"/>
                <a:cs typeface="Times New Roman" pitchFamily="18" charset="0"/>
              </a:rPr>
              <a:t>[</a:t>
            </a:r>
            <a:r>
              <a:rPr lang="de-DE" sz="2400" dirty="0" err="1" smtClean="0">
                <a:latin typeface="Times New Roman" pitchFamily="18" charset="0"/>
                <a:cs typeface="Times New Roman" pitchFamily="18" charset="0"/>
              </a:rPr>
              <a:t>Ag</a:t>
            </a:r>
            <a:r>
              <a:rPr lang="de-DE" sz="2400" baseline="30000" dirty="0" smtClean="0">
                <a:latin typeface="Times New Roman" pitchFamily="18" charset="0"/>
                <a:cs typeface="Times New Roman" pitchFamily="18" charset="0"/>
              </a:rPr>
              <a:t>+</a:t>
            </a:r>
            <a:r>
              <a:rPr lang="de-DE" sz="2400" dirty="0" smtClean="0">
                <a:latin typeface="Times New Roman" pitchFamily="18" charset="0"/>
                <a:cs typeface="Times New Roman" pitchFamily="18" charset="0"/>
              </a:rPr>
              <a:t>] </a:t>
            </a:r>
            <a:r>
              <a:rPr lang="de-DE" sz="2400" baseline="-25000" dirty="0" smtClean="0">
                <a:latin typeface="Times New Roman" pitchFamily="18" charset="0"/>
                <a:cs typeface="Times New Roman" pitchFamily="18" charset="0"/>
              </a:rPr>
              <a:t>total = </a:t>
            </a:r>
            <a:r>
              <a:rPr lang="de-DE" sz="2400" dirty="0" smtClean="0">
                <a:latin typeface="Times New Roman" pitchFamily="18" charset="0"/>
                <a:cs typeface="Times New Roman" pitchFamily="18" charset="0"/>
              </a:rPr>
              <a:t>(</a:t>
            </a:r>
            <a:r>
              <a:rPr lang="de-DE" sz="2400" dirty="0" smtClean="0">
                <a:latin typeface="Times New Roman" pitchFamily="18" charset="0"/>
                <a:cs typeface="Times New Roman" pitchFamily="18" charset="0"/>
              </a:rPr>
              <a:t>S+C)                  </a:t>
            </a:r>
            <a:r>
              <a:rPr lang="de-DE" sz="2400" dirty="0" smtClean="0">
                <a:latin typeface="Times New Roman" pitchFamily="18" charset="0"/>
                <a:cs typeface="Times New Roman" pitchFamily="18" charset="0"/>
              </a:rPr>
              <a:t>S</a:t>
            </a:r>
            <a:r>
              <a:rPr lang="de-DE" sz="2400" baseline="30000" dirty="0" smtClean="0">
                <a:latin typeface="Times New Roman" pitchFamily="18" charset="0"/>
                <a:cs typeface="Times New Roman" pitchFamily="18" charset="0"/>
              </a:rPr>
              <a:t>2 </a:t>
            </a:r>
            <a:r>
              <a:rPr lang="de-DE" sz="2400" dirty="0" smtClean="0">
                <a:latin typeface="Times New Roman" pitchFamily="18" charset="0"/>
                <a:cs typeface="Times New Roman" pitchFamily="18" charset="0"/>
              </a:rPr>
              <a:t>+CS-Ks = 0</a:t>
            </a:r>
            <a:endParaRPr lang="fr-FR" sz="2400" dirty="0" smtClean="0">
              <a:latin typeface="Times New Roman" pitchFamily="18" charset="0"/>
              <a:cs typeface="Times New Roman" pitchFamily="18" charset="0"/>
            </a:endParaRPr>
          </a:p>
          <a:p>
            <a:r>
              <a:rPr lang="de-DE" sz="2400" dirty="0" smtClean="0">
                <a:latin typeface="Times New Roman" pitchFamily="18" charset="0"/>
                <a:cs typeface="Times New Roman" pitchFamily="18" charset="0"/>
              </a:rPr>
              <a:t> </a:t>
            </a:r>
            <a:endParaRPr lang="fr-FR" sz="2400" dirty="0" smtClean="0">
              <a:latin typeface="Times New Roman" pitchFamily="18" charset="0"/>
              <a:cs typeface="Times New Roman" pitchFamily="18" charset="0"/>
            </a:endParaRPr>
          </a:p>
          <a:p>
            <a:r>
              <a:rPr lang="de-DE" sz="2400" b="1" dirty="0" smtClean="0">
                <a:latin typeface="Times New Roman" pitchFamily="18" charset="0"/>
                <a:cs typeface="Times New Roman" pitchFamily="18" charset="0"/>
              </a:rPr>
              <a:t>        S = </a:t>
            </a:r>
            <a:r>
              <a:rPr lang="de-DE" sz="2400" b="1" u="sng" dirty="0" smtClean="0">
                <a:latin typeface="Times New Roman" pitchFamily="18" charset="0"/>
                <a:cs typeface="Times New Roman" pitchFamily="18" charset="0"/>
              </a:rPr>
              <a:t>-C + </a:t>
            </a:r>
            <a:r>
              <a:rPr lang="fr-FR" sz="2400" b="1" u="sng" dirty="0" smtClean="0">
                <a:latin typeface="Times New Roman" pitchFamily="18" charset="0"/>
                <a:cs typeface="Times New Roman" pitchFamily="18" charset="0"/>
              </a:rPr>
              <a:t>√ C</a:t>
            </a:r>
            <a:r>
              <a:rPr lang="fr-FR" sz="2400" b="1" u="sng" baseline="30000" dirty="0" smtClean="0">
                <a:latin typeface="Times New Roman" pitchFamily="18" charset="0"/>
                <a:cs typeface="Times New Roman" pitchFamily="18" charset="0"/>
              </a:rPr>
              <a:t>2 </a:t>
            </a:r>
            <a:r>
              <a:rPr lang="fr-FR" sz="2400" b="1" u="sng" dirty="0" smtClean="0">
                <a:latin typeface="Times New Roman" pitchFamily="18" charset="0"/>
                <a:cs typeface="Times New Roman" pitchFamily="18" charset="0"/>
              </a:rPr>
              <a:t>+4 </a:t>
            </a:r>
            <a:r>
              <a:rPr lang="fr-FR" sz="2400" b="1" u="sng" dirty="0" err="1" smtClean="0">
                <a:latin typeface="Times New Roman" pitchFamily="18" charset="0"/>
                <a:cs typeface="Times New Roman" pitchFamily="18" charset="0"/>
              </a:rPr>
              <a:t>Ks</a:t>
            </a:r>
            <a:endParaRPr lang="fr-FR" sz="2400" dirty="0" smtClean="0">
              <a:latin typeface="Times New Roman" pitchFamily="18" charset="0"/>
              <a:cs typeface="Times New Roman" pitchFamily="18" charset="0"/>
            </a:endParaRPr>
          </a:p>
          <a:p>
            <a:r>
              <a:rPr lang="fr-FR" sz="2400" b="1" dirty="0" smtClean="0">
                <a:latin typeface="Times New Roman" pitchFamily="18" charset="0"/>
                <a:cs typeface="Times New Roman" pitchFamily="18" charset="0"/>
              </a:rPr>
              <a:t>                           2</a:t>
            </a:r>
            <a:endParaRPr lang="fr-FR" sz="2400" dirty="0" smtClean="0">
              <a:latin typeface="Times New Roman" pitchFamily="18" charset="0"/>
              <a:cs typeface="Times New Roman" pitchFamily="18" charset="0"/>
            </a:endParaRPr>
          </a:p>
          <a:p>
            <a:endParaRPr lang="fr-FR" dirty="0"/>
          </a:p>
        </p:txBody>
      </p:sp>
      <p:cxnSp>
        <p:nvCxnSpPr>
          <p:cNvPr id="6" name="Connecteur droit avec flèche 5"/>
          <p:cNvCxnSpPr/>
          <p:nvPr/>
        </p:nvCxnSpPr>
        <p:spPr>
          <a:xfrm>
            <a:off x="1691680" y="836712"/>
            <a:ext cx="1080120" cy="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8" name="Connecteur droit avec flèche 7"/>
          <p:cNvCxnSpPr/>
          <p:nvPr/>
        </p:nvCxnSpPr>
        <p:spPr>
          <a:xfrm>
            <a:off x="1691680" y="2276872"/>
            <a:ext cx="1368152"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9" name="Flèche droite 8"/>
          <p:cNvSpPr/>
          <p:nvPr/>
        </p:nvSpPr>
        <p:spPr>
          <a:xfrm>
            <a:off x="3275856" y="4103361"/>
            <a:ext cx="1152128" cy="4571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2" name="Connecteur droit 11"/>
          <p:cNvCxnSpPr/>
          <p:nvPr/>
        </p:nvCxnSpPr>
        <p:spPr>
          <a:xfrm>
            <a:off x="1403648" y="980728"/>
            <a:ext cx="504056"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Connecteur droit 13"/>
          <p:cNvCxnSpPr/>
          <p:nvPr/>
        </p:nvCxnSpPr>
        <p:spPr>
          <a:xfrm>
            <a:off x="2555776" y="4653136"/>
            <a:ext cx="1224136" cy="0"/>
          </a:xfrm>
          <a:prstGeom prst="line">
            <a:avLst/>
          </a:prstGeom>
        </p:spPr>
        <p:style>
          <a:lnRef idx="1">
            <a:schemeClr val="accent1"/>
          </a:lnRef>
          <a:fillRef idx="0">
            <a:schemeClr val="accent1"/>
          </a:fillRef>
          <a:effectRef idx="0">
            <a:schemeClr val="accent1"/>
          </a:effectRef>
          <a:fontRef idx="minor">
            <a:schemeClr val="tx1"/>
          </a:fontRef>
        </p:style>
      </p:cxnSp>
      <p:sp>
        <p:nvSpPr>
          <p:cNvPr id="13" name="Espace réservé du numéro de diapositive 12"/>
          <p:cNvSpPr>
            <a:spLocks noGrp="1"/>
          </p:cNvSpPr>
          <p:nvPr>
            <p:ph type="sldNum" sz="quarter" idx="12"/>
          </p:nvPr>
        </p:nvSpPr>
        <p:spPr/>
        <p:txBody>
          <a:bodyPr/>
          <a:lstStyle/>
          <a:p>
            <a:fld id="{CF4668DC-857F-487D-BFFA-8C0CA5037977}" type="slidenum">
              <a:rPr lang="fr-BE" smtClean="0"/>
              <a:pPr/>
              <a:t>13</a:t>
            </a:fld>
            <a:endParaRPr lang="fr-BE"/>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755576" y="260648"/>
            <a:ext cx="7776864" cy="2585323"/>
          </a:xfrm>
          <a:prstGeom prst="rect">
            <a:avLst/>
          </a:prstGeom>
          <a:noFill/>
        </p:spPr>
        <p:txBody>
          <a:bodyPr wrap="square" rtlCol="0">
            <a:spAutoFit/>
          </a:bodyPr>
          <a:lstStyle/>
          <a:p>
            <a:pPr algn="just">
              <a:lnSpc>
                <a:spcPct val="150000"/>
              </a:lnSpc>
            </a:pPr>
            <a:r>
              <a:rPr lang="fr-FR" sz="2400" b="1" dirty="0" smtClean="0">
                <a:latin typeface="Times New Roman" pitchFamily="18" charset="0"/>
                <a:cs typeface="Times New Roman" pitchFamily="18" charset="0"/>
              </a:rPr>
              <a:t>V. </a:t>
            </a:r>
            <a:r>
              <a:rPr lang="fr-FR" sz="2400" b="1" dirty="0" smtClean="0">
                <a:solidFill>
                  <a:srgbClr val="C00000"/>
                </a:solidFill>
                <a:latin typeface="Times New Roman" pitchFamily="18" charset="0"/>
                <a:cs typeface="Times New Roman" pitchFamily="18" charset="0"/>
              </a:rPr>
              <a:t>Solubilité dans les solutions d'électrolytes </a:t>
            </a:r>
            <a:r>
              <a:rPr lang="fr-FR" sz="2400" b="1" dirty="0" err="1" smtClean="0">
                <a:solidFill>
                  <a:srgbClr val="C00000"/>
                </a:solidFill>
                <a:latin typeface="Times New Roman" pitchFamily="18" charset="0"/>
                <a:cs typeface="Times New Roman" pitchFamily="18" charset="0"/>
              </a:rPr>
              <a:t>hétéroioniques</a:t>
            </a:r>
            <a:r>
              <a:rPr lang="fr-FR" sz="2400" b="1" dirty="0" smtClean="0">
                <a:solidFill>
                  <a:srgbClr val="C00000"/>
                </a:solidFill>
                <a:latin typeface="Times New Roman" pitchFamily="18" charset="0"/>
                <a:cs typeface="Times New Roman" pitchFamily="18" charset="0"/>
              </a:rPr>
              <a:t>:</a:t>
            </a:r>
            <a:endParaRPr lang="fr-FR" sz="2400" dirty="0" smtClean="0">
              <a:solidFill>
                <a:srgbClr val="C00000"/>
              </a:solidFill>
              <a:latin typeface="Times New Roman" pitchFamily="18" charset="0"/>
              <a:cs typeface="Times New Roman" pitchFamily="18" charset="0"/>
            </a:endParaRPr>
          </a:p>
          <a:p>
            <a:pPr algn="just">
              <a:lnSpc>
                <a:spcPct val="150000"/>
              </a:lnSpc>
              <a:buFont typeface="Wingdings" pitchFamily="2" charset="2"/>
              <a:buChar char="ü"/>
            </a:pPr>
            <a:r>
              <a:rPr lang="fr-FR" sz="2400" dirty="0" smtClean="0">
                <a:latin typeface="Times New Roman" pitchFamily="18" charset="0"/>
                <a:cs typeface="Times New Roman" pitchFamily="18" charset="0"/>
              </a:rPr>
              <a:t>Ce sont donc des solutions contenant des ions différents de ceux qui constituent le précipité. Trois cas sont à envisager:</a:t>
            </a:r>
          </a:p>
          <a:p>
            <a:endParaRPr lang="fr-FR" dirty="0"/>
          </a:p>
        </p:txBody>
      </p:sp>
      <p:sp>
        <p:nvSpPr>
          <p:cNvPr id="5" name="ZoneTexte 4"/>
          <p:cNvSpPr txBox="1"/>
          <p:nvPr/>
        </p:nvSpPr>
        <p:spPr>
          <a:xfrm>
            <a:off x="683568" y="2708920"/>
            <a:ext cx="7992888" cy="3970318"/>
          </a:xfrm>
          <a:prstGeom prst="rect">
            <a:avLst/>
          </a:prstGeom>
          <a:noFill/>
        </p:spPr>
        <p:txBody>
          <a:bodyPr wrap="square" rtlCol="0">
            <a:spAutoFit/>
          </a:bodyPr>
          <a:lstStyle/>
          <a:p>
            <a:pPr lvl="0" algn="just">
              <a:lnSpc>
                <a:spcPct val="150000"/>
              </a:lnSpc>
              <a:buFont typeface="Wingdings" pitchFamily="2" charset="2"/>
              <a:buChar char="q"/>
            </a:pPr>
            <a:r>
              <a:rPr lang="fr-FR" sz="2400" b="1" dirty="0" smtClean="0">
                <a:latin typeface="Times New Roman" pitchFamily="18" charset="0"/>
                <a:cs typeface="Times New Roman" pitchFamily="18" charset="0"/>
              </a:rPr>
              <a:t> L’électrolyte héteroionique est un protolyte</a:t>
            </a:r>
          </a:p>
          <a:p>
            <a:pPr algn="just">
              <a:lnSpc>
                <a:spcPct val="150000"/>
              </a:lnSpc>
            </a:pPr>
            <a:r>
              <a:rPr lang="fr-FR" sz="2400" dirty="0" smtClean="0">
                <a:latin typeface="Times New Roman" pitchFamily="18" charset="0"/>
                <a:cs typeface="Times New Roman" pitchFamily="18" charset="0"/>
              </a:rPr>
              <a:t>Un acide exerce un effet dissolvant sur un sel peu soluble si l'anion de ce sel est la base conjuguée d'un acide plus faible que le premier(   le même cas si le protolyte est une base et le composé peu soluble est un sel d’une base plus faible)</a:t>
            </a:r>
          </a:p>
          <a:p>
            <a:pPr algn="just">
              <a:lnSpc>
                <a:spcPct val="150000"/>
              </a:lnSpc>
            </a:pPr>
            <a:r>
              <a:rPr lang="fr-FR" sz="2400" dirty="0" smtClean="0">
                <a:latin typeface="Times New Roman" pitchFamily="18" charset="0"/>
                <a:cs typeface="Times New Roman" pitchFamily="18" charset="0"/>
              </a:rPr>
              <a:t>Exemple : AgNO</a:t>
            </a:r>
            <a:r>
              <a:rPr lang="fr-FR" sz="2400" baseline="-25000" dirty="0" smtClean="0">
                <a:latin typeface="Times New Roman" pitchFamily="18" charset="0"/>
                <a:cs typeface="Times New Roman" pitchFamily="18" charset="0"/>
              </a:rPr>
              <a:t>2  </a:t>
            </a:r>
            <a:r>
              <a:rPr lang="fr-FR" sz="2400" dirty="0" smtClean="0">
                <a:latin typeface="Times New Roman" pitchFamily="18" charset="0"/>
                <a:cs typeface="Times New Roman" pitchFamily="18" charset="0"/>
              </a:rPr>
              <a:t>en présence d’</a:t>
            </a:r>
            <a:r>
              <a:rPr lang="fr-FR" sz="2400" dirty="0" err="1" smtClean="0">
                <a:latin typeface="Times New Roman" pitchFamily="18" charset="0"/>
                <a:cs typeface="Times New Roman" pitchFamily="18" charset="0"/>
              </a:rPr>
              <a:t>HCl</a:t>
            </a:r>
            <a:r>
              <a:rPr lang="fr-FR" sz="2400" dirty="0" smtClean="0">
                <a:latin typeface="Times New Roman" pitchFamily="18" charset="0"/>
                <a:cs typeface="Times New Roman" pitchFamily="18" charset="0"/>
              </a:rPr>
              <a:t> </a:t>
            </a:r>
          </a:p>
          <a:p>
            <a:pPr lvl="0"/>
            <a:r>
              <a:rPr lang="fr-FR" b="1" dirty="0" smtClean="0"/>
              <a:t> </a:t>
            </a:r>
            <a:endParaRPr lang="fr-FR" dirty="0" smtClean="0"/>
          </a:p>
          <a:p>
            <a:endParaRPr lang="fr-FR" dirty="0"/>
          </a:p>
        </p:txBody>
      </p:sp>
      <p:sp>
        <p:nvSpPr>
          <p:cNvPr id="8" name="Espace réservé du numéro de diapositive 7"/>
          <p:cNvSpPr>
            <a:spLocks noGrp="1"/>
          </p:cNvSpPr>
          <p:nvPr>
            <p:ph type="sldNum" sz="quarter" idx="12"/>
          </p:nvPr>
        </p:nvSpPr>
        <p:spPr/>
        <p:txBody>
          <a:bodyPr/>
          <a:lstStyle/>
          <a:p>
            <a:fld id="{CF4668DC-857F-487D-BFFA-8C0CA5037977}" type="slidenum">
              <a:rPr lang="fr-BE" smtClean="0"/>
              <a:pPr/>
              <a:t>14</a:t>
            </a:fld>
            <a:endParaRPr lang="fr-BE"/>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043608" y="692696"/>
            <a:ext cx="6696744" cy="2215991"/>
          </a:xfrm>
          <a:prstGeom prst="rect">
            <a:avLst/>
          </a:prstGeom>
          <a:noFill/>
        </p:spPr>
        <p:txBody>
          <a:bodyPr wrap="square" rtlCol="0">
            <a:spAutoFit/>
          </a:bodyPr>
          <a:lstStyle/>
          <a:p>
            <a:pPr algn="just"/>
            <a:r>
              <a:rPr lang="fr-FR" sz="2400" dirty="0" smtClean="0">
                <a:latin typeface="Times New Roman" pitchFamily="18" charset="0"/>
                <a:cs typeface="Times New Roman" pitchFamily="18" charset="0"/>
              </a:rPr>
              <a:t>Solubilité du Nitrite d’Argent en présence d’</a:t>
            </a:r>
            <a:r>
              <a:rPr lang="fr-FR" sz="2400" dirty="0" err="1" smtClean="0">
                <a:latin typeface="Times New Roman" pitchFamily="18" charset="0"/>
                <a:cs typeface="Times New Roman" pitchFamily="18" charset="0"/>
              </a:rPr>
              <a:t>HCl</a:t>
            </a:r>
            <a:r>
              <a:rPr lang="fr-FR" sz="2400" dirty="0" smtClean="0">
                <a:latin typeface="Times New Roman" pitchFamily="18" charset="0"/>
                <a:cs typeface="Times New Roman" pitchFamily="18" charset="0"/>
              </a:rPr>
              <a:t> :</a:t>
            </a:r>
          </a:p>
          <a:p>
            <a:pPr algn="just"/>
            <a:r>
              <a:rPr lang="fr-FR" sz="2400" dirty="0" smtClean="0">
                <a:latin typeface="Times New Roman" pitchFamily="18" charset="0"/>
                <a:cs typeface="Times New Roman" pitchFamily="18" charset="0"/>
              </a:rPr>
              <a:t>AgNO</a:t>
            </a:r>
            <a:r>
              <a:rPr lang="fr-FR" sz="2400" baseline="-25000" dirty="0" smtClean="0">
                <a:latin typeface="Times New Roman" pitchFamily="18" charset="0"/>
                <a:cs typeface="Times New Roman" pitchFamily="18" charset="0"/>
              </a:rPr>
              <a:t>2                                 </a:t>
            </a:r>
            <a:r>
              <a:rPr lang="fr-FR" sz="2400" dirty="0" err="1" smtClean="0">
                <a:latin typeface="Times New Roman" pitchFamily="18" charset="0"/>
                <a:cs typeface="Times New Roman" pitchFamily="18" charset="0"/>
              </a:rPr>
              <a:t>AgNO</a:t>
            </a:r>
            <a:r>
              <a:rPr lang="fr-FR" sz="2400" baseline="-25000" dirty="0" err="1" smtClean="0">
                <a:latin typeface="Times New Roman" pitchFamily="18" charset="0"/>
                <a:cs typeface="Times New Roman" pitchFamily="18" charset="0"/>
              </a:rPr>
              <a:t>2</a:t>
            </a:r>
            <a:r>
              <a:rPr lang="fr-FR" sz="2400" baseline="-25000" dirty="0" smtClean="0">
                <a:latin typeface="Times New Roman" pitchFamily="18" charset="0"/>
                <a:cs typeface="Times New Roman" pitchFamily="18" charset="0"/>
              </a:rPr>
              <a:t> </a:t>
            </a:r>
            <a:endParaRPr lang="fr-FR" sz="2400" dirty="0" smtClean="0">
              <a:latin typeface="Times New Roman" pitchFamily="18" charset="0"/>
              <a:cs typeface="Times New Roman" pitchFamily="18" charset="0"/>
            </a:endParaRPr>
          </a:p>
          <a:p>
            <a:pPr algn="just"/>
            <a:r>
              <a:rPr lang="fr-FR" sz="2400" dirty="0" smtClean="0">
                <a:latin typeface="Times New Roman" pitchFamily="18" charset="0"/>
                <a:cs typeface="Times New Roman" pitchFamily="18" charset="0"/>
              </a:rPr>
              <a:t>Précipité                    forme dissoute</a:t>
            </a:r>
          </a:p>
          <a:p>
            <a:pPr algn="just"/>
            <a:endParaRPr lang="fr-FR" sz="2400" dirty="0" smtClean="0">
              <a:latin typeface="Times New Roman" pitchFamily="18" charset="0"/>
              <a:cs typeface="Times New Roman" pitchFamily="18" charset="0"/>
            </a:endParaRPr>
          </a:p>
          <a:p>
            <a:pPr algn="just"/>
            <a:r>
              <a:rPr lang="en-US" sz="2400" dirty="0" smtClean="0">
                <a:latin typeface="Times New Roman" pitchFamily="18" charset="0"/>
                <a:cs typeface="Times New Roman" pitchFamily="18" charset="0"/>
              </a:rPr>
              <a:t>AgNO</a:t>
            </a:r>
            <a:r>
              <a:rPr lang="en-US" sz="2400" baseline="-25000" dirty="0" smtClean="0">
                <a:latin typeface="Times New Roman" pitchFamily="18" charset="0"/>
                <a:cs typeface="Times New Roman" pitchFamily="18" charset="0"/>
              </a:rPr>
              <a:t>2                                </a:t>
            </a:r>
            <a:r>
              <a:rPr lang="en-US" sz="2400" dirty="0" smtClean="0">
                <a:latin typeface="Times New Roman" pitchFamily="18" charset="0"/>
                <a:cs typeface="Times New Roman" pitchFamily="18" charset="0"/>
              </a:rPr>
              <a:t>Ag</a:t>
            </a:r>
            <a:r>
              <a:rPr lang="en-US" sz="2400" baseline="30000" dirty="0" smtClean="0">
                <a:latin typeface="Times New Roman" pitchFamily="18" charset="0"/>
                <a:cs typeface="Times New Roman" pitchFamily="18" charset="0"/>
              </a:rPr>
              <a:t>+  </a:t>
            </a:r>
            <a:r>
              <a:rPr lang="en-US" sz="2400" dirty="0" smtClean="0">
                <a:latin typeface="Times New Roman" pitchFamily="18" charset="0"/>
                <a:cs typeface="Times New Roman" pitchFamily="18" charset="0"/>
              </a:rPr>
              <a:t>+  NO</a:t>
            </a:r>
            <a:r>
              <a:rPr lang="en-US" sz="2400" baseline="-25000" dirty="0" smtClean="0">
                <a:latin typeface="Times New Roman" pitchFamily="18" charset="0"/>
                <a:cs typeface="Times New Roman" pitchFamily="18" charset="0"/>
              </a:rPr>
              <a:t>2</a:t>
            </a:r>
            <a:r>
              <a:rPr lang="en-US" sz="2400" baseline="30000" dirty="0" smtClean="0">
                <a:latin typeface="Times New Roman" pitchFamily="18" charset="0"/>
                <a:cs typeface="Times New Roman" pitchFamily="18" charset="0"/>
              </a:rPr>
              <a:t>-</a:t>
            </a:r>
            <a:endParaRPr lang="fr-FR" sz="2400" dirty="0" smtClean="0">
              <a:latin typeface="Times New Roman" pitchFamily="18" charset="0"/>
              <a:cs typeface="Times New Roman" pitchFamily="18" charset="0"/>
            </a:endParaRPr>
          </a:p>
          <a:p>
            <a:endParaRPr lang="fr-FR" dirty="0"/>
          </a:p>
        </p:txBody>
      </p:sp>
      <p:cxnSp>
        <p:nvCxnSpPr>
          <p:cNvPr id="6" name="Connecteur droit avec flèche 5"/>
          <p:cNvCxnSpPr/>
          <p:nvPr/>
        </p:nvCxnSpPr>
        <p:spPr>
          <a:xfrm>
            <a:off x="2195736" y="1340768"/>
            <a:ext cx="1296144" cy="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7" name="Connecteur droit avec flèche 6"/>
          <p:cNvCxnSpPr/>
          <p:nvPr/>
        </p:nvCxnSpPr>
        <p:spPr>
          <a:xfrm>
            <a:off x="2051720" y="2492896"/>
            <a:ext cx="1224136" cy="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5" name="ZoneTexte 4"/>
          <p:cNvSpPr txBox="1"/>
          <p:nvPr/>
        </p:nvSpPr>
        <p:spPr>
          <a:xfrm>
            <a:off x="971600" y="3356992"/>
            <a:ext cx="6624736" cy="2585323"/>
          </a:xfrm>
          <a:prstGeom prst="rect">
            <a:avLst/>
          </a:prstGeom>
          <a:noFill/>
        </p:spPr>
        <p:txBody>
          <a:bodyPr wrap="square" rtlCol="0">
            <a:spAutoFit/>
          </a:bodyPr>
          <a:lstStyle/>
          <a:p>
            <a:r>
              <a:rPr lang="en-US" sz="2400" dirty="0" smtClean="0">
                <a:latin typeface="Times New Roman" pitchFamily="18" charset="0"/>
                <a:cs typeface="Times New Roman" pitchFamily="18" charset="0"/>
              </a:rPr>
              <a:t>Ks = </a:t>
            </a:r>
            <a:r>
              <a:rPr lang="de-DE" sz="2400" dirty="0" smtClean="0">
                <a:latin typeface="Times New Roman" pitchFamily="18" charset="0"/>
                <a:cs typeface="Times New Roman" pitchFamily="18" charset="0"/>
              </a:rPr>
              <a:t>[</a:t>
            </a:r>
            <a:r>
              <a:rPr lang="de-DE" sz="2400" dirty="0" err="1" smtClean="0">
                <a:latin typeface="Times New Roman" pitchFamily="18" charset="0"/>
                <a:cs typeface="Times New Roman" pitchFamily="18" charset="0"/>
              </a:rPr>
              <a:t>Ag</a:t>
            </a:r>
            <a:r>
              <a:rPr lang="de-DE" sz="2400" baseline="30000" dirty="0" smtClean="0">
                <a:latin typeface="Times New Roman" pitchFamily="18" charset="0"/>
                <a:cs typeface="Times New Roman" pitchFamily="18" charset="0"/>
              </a:rPr>
              <a:t>+</a:t>
            </a:r>
            <a:r>
              <a:rPr lang="de-DE" sz="2400" dirty="0" smtClean="0">
                <a:latin typeface="Times New Roman" pitchFamily="18" charset="0"/>
                <a:cs typeface="Times New Roman" pitchFamily="18" charset="0"/>
              </a:rPr>
              <a:t>] × [NO</a:t>
            </a:r>
            <a:r>
              <a:rPr lang="de-DE" sz="2400" baseline="-25000" dirty="0" smtClean="0">
                <a:latin typeface="Times New Roman" pitchFamily="18" charset="0"/>
                <a:cs typeface="Times New Roman" pitchFamily="18" charset="0"/>
              </a:rPr>
              <a:t>2</a:t>
            </a:r>
            <a:r>
              <a:rPr lang="de-DE" sz="2400" baseline="30000" dirty="0" smtClean="0">
                <a:latin typeface="Times New Roman" pitchFamily="18" charset="0"/>
                <a:cs typeface="Times New Roman" pitchFamily="18" charset="0"/>
              </a:rPr>
              <a:t>-</a:t>
            </a:r>
            <a:r>
              <a:rPr lang="de-DE" sz="2400" dirty="0" smtClean="0">
                <a:latin typeface="Times New Roman" pitchFamily="18" charset="0"/>
                <a:cs typeface="Times New Roman" pitchFamily="18" charset="0"/>
              </a:rPr>
              <a:t>]                S </a:t>
            </a:r>
            <a:r>
              <a:rPr lang="en-US" sz="2400" dirty="0" smtClean="0">
                <a:latin typeface="Times New Roman" pitchFamily="18" charset="0"/>
                <a:cs typeface="Times New Roman" pitchFamily="18" charset="0"/>
              </a:rPr>
              <a:t>= √ Ks</a:t>
            </a:r>
            <a:endParaRPr lang="fr-FR" sz="2400" dirty="0" smtClean="0">
              <a:latin typeface="Times New Roman" pitchFamily="18" charset="0"/>
              <a:cs typeface="Times New Roman" pitchFamily="18" charset="0"/>
            </a:endParaRPr>
          </a:p>
          <a:p>
            <a:r>
              <a:rPr lang="en-US" sz="2400" dirty="0" smtClean="0">
                <a:latin typeface="Times New Roman" pitchFamily="18" charset="0"/>
                <a:cs typeface="Times New Roman" pitchFamily="18" charset="0"/>
              </a:rPr>
              <a:t>AgNO</a:t>
            </a:r>
            <a:r>
              <a:rPr lang="en-US" sz="2400" baseline="-25000" dirty="0" smtClean="0">
                <a:latin typeface="Times New Roman" pitchFamily="18" charset="0"/>
                <a:cs typeface="Times New Roman" pitchFamily="18" charset="0"/>
              </a:rPr>
              <a:t>2                               </a:t>
            </a:r>
            <a:r>
              <a:rPr lang="en-US" sz="2400" dirty="0" smtClean="0">
                <a:latin typeface="Times New Roman" pitchFamily="18" charset="0"/>
                <a:cs typeface="Times New Roman" pitchFamily="18" charset="0"/>
              </a:rPr>
              <a:t>Ag</a:t>
            </a:r>
            <a:r>
              <a:rPr lang="en-US" sz="2400" baseline="30000" dirty="0" smtClean="0">
                <a:latin typeface="Times New Roman" pitchFamily="18" charset="0"/>
                <a:cs typeface="Times New Roman" pitchFamily="18" charset="0"/>
              </a:rPr>
              <a:t>+   </a:t>
            </a:r>
            <a:r>
              <a:rPr lang="en-US" sz="2400" dirty="0" smtClean="0">
                <a:latin typeface="Times New Roman" pitchFamily="18" charset="0"/>
                <a:cs typeface="Times New Roman" pitchFamily="18" charset="0"/>
              </a:rPr>
              <a:t>+  NO</a:t>
            </a:r>
            <a:r>
              <a:rPr lang="en-US" sz="2400" baseline="-25000" dirty="0" smtClean="0">
                <a:latin typeface="Times New Roman" pitchFamily="18" charset="0"/>
                <a:cs typeface="Times New Roman" pitchFamily="18" charset="0"/>
              </a:rPr>
              <a:t>2</a:t>
            </a:r>
            <a:r>
              <a:rPr lang="en-US" sz="2400" baseline="30000" dirty="0" smtClean="0">
                <a:latin typeface="Times New Roman" pitchFamily="18" charset="0"/>
                <a:cs typeface="Times New Roman" pitchFamily="18" charset="0"/>
              </a:rPr>
              <a:t>-</a:t>
            </a:r>
            <a:endParaRPr lang="fr-FR" sz="2400" dirty="0" smtClean="0">
              <a:latin typeface="Times New Roman" pitchFamily="18" charset="0"/>
              <a:cs typeface="Times New Roman" pitchFamily="18" charset="0"/>
            </a:endParaRPr>
          </a:p>
          <a:p>
            <a:r>
              <a:rPr lang="en-US" sz="2400" dirty="0" err="1" smtClean="0">
                <a:latin typeface="Times New Roman" pitchFamily="18" charset="0"/>
                <a:cs typeface="Times New Roman" pitchFamily="18" charset="0"/>
              </a:rPr>
              <a:t>HCl</a:t>
            </a:r>
            <a:r>
              <a:rPr lang="en-US" sz="2400" dirty="0" smtClean="0">
                <a:latin typeface="Times New Roman" pitchFamily="18" charset="0"/>
                <a:cs typeface="Times New Roman" pitchFamily="18" charset="0"/>
              </a:rPr>
              <a:t>                          H</a:t>
            </a:r>
            <a:r>
              <a:rPr lang="en-US" sz="2400" baseline="30000" dirty="0" smtClean="0">
                <a:latin typeface="Times New Roman" pitchFamily="18" charset="0"/>
                <a:cs typeface="Times New Roman" pitchFamily="18" charset="0"/>
              </a:rPr>
              <a:t>+  </a:t>
            </a:r>
            <a:r>
              <a:rPr lang="en-US" sz="2400" dirty="0" smtClean="0">
                <a:latin typeface="Times New Roman" pitchFamily="18" charset="0"/>
                <a:cs typeface="Times New Roman" pitchFamily="18" charset="0"/>
              </a:rPr>
              <a:t>+</a:t>
            </a:r>
            <a:r>
              <a:rPr lang="en-US" sz="2400" dirty="0" err="1" smtClean="0">
                <a:latin typeface="Times New Roman" pitchFamily="18" charset="0"/>
                <a:cs typeface="Times New Roman" pitchFamily="18" charset="0"/>
              </a:rPr>
              <a:t>Cl</a:t>
            </a:r>
            <a:r>
              <a:rPr lang="en-US" sz="2400" baseline="30000" dirty="0" smtClean="0">
                <a:latin typeface="Times New Roman" pitchFamily="18" charset="0"/>
                <a:cs typeface="Times New Roman" pitchFamily="18" charset="0"/>
              </a:rPr>
              <a:t>-</a:t>
            </a:r>
            <a:endParaRPr lang="fr-FR" sz="2400" dirty="0" smtClean="0">
              <a:latin typeface="Times New Roman" pitchFamily="18" charset="0"/>
              <a:cs typeface="Times New Roman" pitchFamily="18" charset="0"/>
            </a:endParaRPr>
          </a:p>
          <a:p>
            <a:r>
              <a:rPr lang="fr-FR" sz="2400" baseline="30000" dirty="0" smtClean="0">
                <a:latin typeface="Times New Roman" pitchFamily="18" charset="0"/>
                <a:cs typeface="Times New Roman" pitchFamily="18" charset="0"/>
              </a:rPr>
              <a:t> </a:t>
            </a:r>
            <a:r>
              <a:rPr lang="en-US" sz="2400" dirty="0" smtClean="0">
                <a:latin typeface="Times New Roman" pitchFamily="18" charset="0"/>
                <a:cs typeface="Times New Roman" pitchFamily="18" charset="0"/>
              </a:rPr>
              <a:t>HNO</a:t>
            </a:r>
            <a:r>
              <a:rPr lang="en-US" sz="2400" baseline="-25000" dirty="0" smtClean="0">
                <a:latin typeface="Times New Roman" pitchFamily="18" charset="0"/>
                <a:cs typeface="Times New Roman" pitchFamily="18" charset="0"/>
              </a:rPr>
              <a:t>2    </a:t>
            </a:r>
            <a:r>
              <a:rPr lang="en-US" sz="2400" baseline="30000" dirty="0" smtClean="0">
                <a:latin typeface="Times New Roman" pitchFamily="18" charset="0"/>
                <a:cs typeface="Times New Roman" pitchFamily="18" charset="0"/>
              </a:rPr>
              <a:t>                           </a:t>
            </a:r>
            <a:r>
              <a:rPr lang="en-US" sz="2400" dirty="0" smtClean="0">
                <a:latin typeface="Times New Roman" pitchFamily="18" charset="0"/>
                <a:cs typeface="Times New Roman" pitchFamily="18" charset="0"/>
              </a:rPr>
              <a:t>NO</a:t>
            </a:r>
            <a:r>
              <a:rPr lang="en-US" sz="2400" baseline="-25000" dirty="0" smtClean="0">
                <a:latin typeface="Times New Roman" pitchFamily="18" charset="0"/>
                <a:cs typeface="Times New Roman" pitchFamily="18" charset="0"/>
              </a:rPr>
              <a:t>2</a:t>
            </a:r>
            <a:r>
              <a:rPr lang="en-US" sz="2400" baseline="30000" dirty="0" smtClean="0">
                <a:latin typeface="Times New Roman" pitchFamily="18" charset="0"/>
                <a:cs typeface="Times New Roman" pitchFamily="18" charset="0"/>
              </a:rPr>
              <a:t>-  </a:t>
            </a:r>
            <a:r>
              <a:rPr lang="en-US" sz="2400" dirty="0" smtClean="0">
                <a:latin typeface="Times New Roman" pitchFamily="18" charset="0"/>
                <a:cs typeface="Times New Roman" pitchFamily="18" charset="0"/>
              </a:rPr>
              <a:t>+ H</a:t>
            </a:r>
            <a:r>
              <a:rPr lang="en-US" sz="2400" baseline="30000" dirty="0" smtClean="0">
                <a:latin typeface="Times New Roman" pitchFamily="18" charset="0"/>
                <a:cs typeface="Times New Roman" pitchFamily="18" charset="0"/>
              </a:rPr>
              <a:t>+       </a:t>
            </a:r>
            <a:r>
              <a:rPr lang="en-US" sz="2400" dirty="0" smtClean="0">
                <a:latin typeface="Times New Roman" pitchFamily="18" charset="0"/>
                <a:cs typeface="Times New Roman" pitchFamily="18" charset="0"/>
              </a:rPr>
              <a:t>Ka = </a:t>
            </a:r>
            <a:r>
              <a:rPr lang="de-DE" sz="2400" u="sng" dirty="0" smtClean="0">
                <a:latin typeface="Times New Roman" pitchFamily="18" charset="0"/>
                <a:cs typeface="Times New Roman" pitchFamily="18" charset="0"/>
              </a:rPr>
              <a:t>[H</a:t>
            </a:r>
            <a:r>
              <a:rPr lang="de-DE" sz="2400" u="sng" baseline="30000" dirty="0" smtClean="0">
                <a:latin typeface="Times New Roman" pitchFamily="18" charset="0"/>
                <a:cs typeface="Times New Roman" pitchFamily="18" charset="0"/>
              </a:rPr>
              <a:t>+</a:t>
            </a:r>
            <a:r>
              <a:rPr lang="de-DE" sz="2400" u="sng" dirty="0" smtClean="0">
                <a:latin typeface="Times New Roman" pitchFamily="18" charset="0"/>
                <a:cs typeface="Times New Roman" pitchFamily="18" charset="0"/>
              </a:rPr>
              <a:t>] × [NO</a:t>
            </a:r>
            <a:r>
              <a:rPr lang="de-DE" sz="2400" u="sng" baseline="-25000" dirty="0" smtClean="0">
                <a:latin typeface="Times New Roman" pitchFamily="18" charset="0"/>
                <a:cs typeface="Times New Roman" pitchFamily="18" charset="0"/>
              </a:rPr>
              <a:t>2</a:t>
            </a:r>
            <a:r>
              <a:rPr lang="de-DE" sz="2400" u="sng" baseline="30000" dirty="0" smtClean="0">
                <a:latin typeface="Times New Roman" pitchFamily="18" charset="0"/>
                <a:cs typeface="Times New Roman" pitchFamily="18" charset="0"/>
              </a:rPr>
              <a:t>-</a:t>
            </a:r>
            <a:r>
              <a:rPr lang="de-DE" sz="2400" u="sng" dirty="0" smtClean="0">
                <a:latin typeface="Times New Roman" pitchFamily="18" charset="0"/>
                <a:cs typeface="Times New Roman" pitchFamily="18" charset="0"/>
              </a:rPr>
              <a:t>]</a:t>
            </a:r>
            <a:r>
              <a:rPr lang="de-DE" sz="2400" dirty="0" smtClean="0">
                <a:latin typeface="Times New Roman" pitchFamily="18" charset="0"/>
                <a:cs typeface="Times New Roman" pitchFamily="18" charset="0"/>
              </a:rPr>
              <a:t>               [HNO</a:t>
            </a:r>
            <a:r>
              <a:rPr lang="de-DE" sz="2400" baseline="-25000" dirty="0" smtClean="0">
                <a:latin typeface="Times New Roman" pitchFamily="18" charset="0"/>
                <a:cs typeface="Times New Roman" pitchFamily="18" charset="0"/>
              </a:rPr>
              <a:t>2</a:t>
            </a:r>
            <a:r>
              <a:rPr lang="de-DE" sz="2400" dirty="0" smtClean="0">
                <a:latin typeface="Times New Roman" pitchFamily="18" charset="0"/>
                <a:cs typeface="Times New Roman" pitchFamily="18" charset="0"/>
              </a:rPr>
              <a:t>] =   </a:t>
            </a:r>
            <a:r>
              <a:rPr lang="de-DE" sz="2400" u="sng" dirty="0" smtClean="0">
                <a:latin typeface="Times New Roman" pitchFamily="18" charset="0"/>
                <a:cs typeface="Times New Roman" pitchFamily="18" charset="0"/>
              </a:rPr>
              <a:t>[H</a:t>
            </a:r>
            <a:r>
              <a:rPr lang="de-DE" sz="2400" u="sng" baseline="30000" dirty="0" smtClean="0">
                <a:latin typeface="Times New Roman" pitchFamily="18" charset="0"/>
                <a:cs typeface="Times New Roman" pitchFamily="18" charset="0"/>
              </a:rPr>
              <a:t>+</a:t>
            </a:r>
            <a:r>
              <a:rPr lang="de-DE" sz="2400" u="sng" dirty="0" smtClean="0">
                <a:latin typeface="Times New Roman" pitchFamily="18" charset="0"/>
                <a:cs typeface="Times New Roman" pitchFamily="18" charset="0"/>
              </a:rPr>
              <a:t>] × [NO</a:t>
            </a:r>
            <a:r>
              <a:rPr lang="de-DE" sz="2400" u="sng" baseline="-25000" dirty="0" smtClean="0">
                <a:latin typeface="Times New Roman" pitchFamily="18" charset="0"/>
                <a:cs typeface="Times New Roman" pitchFamily="18" charset="0"/>
              </a:rPr>
              <a:t>2</a:t>
            </a:r>
            <a:r>
              <a:rPr lang="de-DE" sz="2400" u="sng" baseline="30000" dirty="0" smtClean="0">
                <a:latin typeface="Times New Roman" pitchFamily="18" charset="0"/>
                <a:cs typeface="Times New Roman" pitchFamily="18" charset="0"/>
              </a:rPr>
              <a:t>-</a:t>
            </a:r>
            <a:r>
              <a:rPr lang="de-DE" sz="2400" u="sng" dirty="0" smtClean="0">
                <a:latin typeface="Times New Roman" pitchFamily="18" charset="0"/>
                <a:cs typeface="Times New Roman" pitchFamily="18" charset="0"/>
              </a:rPr>
              <a:t>]</a:t>
            </a:r>
            <a:r>
              <a:rPr lang="de-DE" sz="2400" dirty="0" smtClean="0">
                <a:latin typeface="Times New Roman" pitchFamily="18" charset="0"/>
                <a:cs typeface="Times New Roman" pitchFamily="18" charset="0"/>
              </a:rPr>
              <a:t>                              HNO</a:t>
            </a:r>
            <a:r>
              <a:rPr lang="de-DE" sz="2400" baseline="-25000" dirty="0" smtClean="0">
                <a:latin typeface="Times New Roman" pitchFamily="18" charset="0"/>
                <a:cs typeface="Times New Roman" pitchFamily="18" charset="0"/>
              </a:rPr>
              <a:t>2</a:t>
            </a:r>
            <a:endParaRPr lang="fr-FR" sz="2400" dirty="0" smtClean="0">
              <a:latin typeface="Times New Roman" pitchFamily="18" charset="0"/>
              <a:cs typeface="Times New Roman" pitchFamily="18" charset="0"/>
            </a:endParaRPr>
          </a:p>
          <a:p>
            <a:r>
              <a:rPr lang="en-US" sz="2400" dirty="0" smtClean="0">
                <a:latin typeface="Times New Roman" pitchFamily="18" charset="0"/>
                <a:cs typeface="Times New Roman" pitchFamily="18" charset="0"/>
              </a:rPr>
              <a:t>                       </a:t>
            </a:r>
            <a:r>
              <a:rPr lang="de-DE" sz="2400" dirty="0" smtClean="0">
                <a:latin typeface="Times New Roman" pitchFamily="18" charset="0"/>
                <a:cs typeface="Times New Roman" pitchFamily="18" charset="0"/>
              </a:rPr>
              <a:t>Ka</a:t>
            </a:r>
            <a:endParaRPr lang="fr-FR" sz="2400" dirty="0" smtClean="0">
              <a:latin typeface="Times New Roman" pitchFamily="18" charset="0"/>
              <a:cs typeface="Times New Roman" pitchFamily="18" charset="0"/>
            </a:endParaRPr>
          </a:p>
          <a:p>
            <a:endParaRPr lang="fr-FR" dirty="0"/>
          </a:p>
        </p:txBody>
      </p:sp>
      <p:sp>
        <p:nvSpPr>
          <p:cNvPr id="8" name="Double flèche horizontale 7"/>
          <p:cNvSpPr/>
          <p:nvPr/>
        </p:nvSpPr>
        <p:spPr>
          <a:xfrm>
            <a:off x="2051720" y="3933056"/>
            <a:ext cx="1440160" cy="144016"/>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Double flèche horizontale 8"/>
          <p:cNvSpPr/>
          <p:nvPr/>
        </p:nvSpPr>
        <p:spPr>
          <a:xfrm>
            <a:off x="1907704" y="4293096"/>
            <a:ext cx="1440160" cy="144016"/>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Double flèche horizontale 9"/>
          <p:cNvSpPr/>
          <p:nvPr/>
        </p:nvSpPr>
        <p:spPr>
          <a:xfrm>
            <a:off x="1907704" y="4653136"/>
            <a:ext cx="1440160" cy="144016"/>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2" name="Connecteur droit 11"/>
          <p:cNvCxnSpPr/>
          <p:nvPr/>
        </p:nvCxnSpPr>
        <p:spPr>
          <a:xfrm>
            <a:off x="5436096" y="3429000"/>
            <a:ext cx="432048" cy="0"/>
          </a:xfrm>
          <a:prstGeom prst="line">
            <a:avLst/>
          </a:prstGeom>
        </p:spPr>
        <p:style>
          <a:lnRef idx="1">
            <a:schemeClr val="accent1"/>
          </a:lnRef>
          <a:fillRef idx="0">
            <a:schemeClr val="accent1"/>
          </a:fillRef>
          <a:effectRef idx="0">
            <a:schemeClr val="accent1"/>
          </a:effectRef>
          <a:fontRef idx="minor">
            <a:schemeClr val="tx1"/>
          </a:fontRef>
        </p:style>
      </p:cxnSp>
      <p:sp>
        <p:nvSpPr>
          <p:cNvPr id="14" name="Espace réservé du numéro de diapositive 13"/>
          <p:cNvSpPr>
            <a:spLocks noGrp="1"/>
          </p:cNvSpPr>
          <p:nvPr>
            <p:ph type="sldNum" sz="quarter" idx="12"/>
          </p:nvPr>
        </p:nvSpPr>
        <p:spPr/>
        <p:txBody>
          <a:bodyPr/>
          <a:lstStyle/>
          <a:p>
            <a:fld id="{CF4668DC-857F-487D-BFFA-8C0CA5037977}" type="slidenum">
              <a:rPr lang="fr-BE" smtClean="0"/>
              <a:pPr/>
              <a:t>15</a:t>
            </a:fld>
            <a:endParaRPr lang="fr-BE"/>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683568" y="404664"/>
            <a:ext cx="7776864" cy="5909310"/>
          </a:xfrm>
          <a:prstGeom prst="rect">
            <a:avLst/>
          </a:prstGeom>
          <a:noFill/>
        </p:spPr>
        <p:txBody>
          <a:bodyPr wrap="square" rtlCol="0">
            <a:spAutoFit/>
          </a:bodyPr>
          <a:lstStyle/>
          <a:p>
            <a:r>
              <a:rPr lang="de-DE" sz="2400" dirty="0" smtClean="0">
                <a:latin typeface="Times New Roman" pitchFamily="18" charset="0"/>
                <a:cs typeface="Times New Roman" pitchFamily="18" charset="0"/>
              </a:rPr>
              <a:t>[</a:t>
            </a:r>
            <a:r>
              <a:rPr lang="de-DE" sz="2400" dirty="0" err="1" smtClean="0">
                <a:latin typeface="Times New Roman" pitchFamily="18" charset="0"/>
                <a:cs typeface="Times New Roman" pitchFamily="18" charset="0"/>
              </a:rPr>
              <a:t>Ag</a:t>
            </a:r>
            <a:r>
              <a:rPr lang="de-DE" sz="2400" baseline="30000" dirty="0" smtClean="0">
                <a:latin typeface="Times New Roman" pitchFamily="18" charset="0"/>
                <a:cs typeface="Times New Roman" pitchFamily="18" charset="0"/>
              </a:rPr>
              <a:t>+</a:t>
            </a:r>
            <a:r>
              <a:rPr lang="de-DE" sz="2400" dirty="0" smtClean="0">
                <a:latin typeface="Times New Roman" pitchFamily="18" charset="0"/>
                <a:cs typeface="Times New Roman" pitchFamily="18" charset="0"/>
              </a:rPr>
              <a:t>]= S</a:t>
            </a:r>
            <a:endParaRPr lang="fr-FR" sz="2400" dirty="0" smtClean="0">
              <a:latin typeface="Times New Roman" pitchFamily="18" charset="0"/>
              <a:cs typeface="Times New Roman" pitchFamily="18" charset="0"/>
            </a:endParaRPr>
          </a:p>
          <a:p>
            <a:r>
              <a:rPr lang="de-DE" sz="2400" dirty="0" smtClean="0">
                <a:latin typeface="Times New Roman" pitchFamily="18" charset="0"/>
                <a:cs typeface="Times New Roman" pitchFamily="18" charset="0"/>
              </a:rPr>
              <a:t>[HNO</a:t>
            </a:r>
            <a:r>
              <a:rPr lang="de-DE" sz="2400" baseline="-25000" dirty="0" smtClean="0">
                <a:latin typeface="Times New Roman" pitchFamily="18" charset="0"/>
                <a:cs typeface="Times New Roman" pitchFamily="18" charset="0"/>
              </a:rPr>
              <a:t>2</a:t>
            </a:r>
            <a:r>
              <a:rPr lang="de-DE" sz="2400" dirty="0" smtClean="0">
                <a:latin typeface="Times New Roman" pitchFamily="18" charset="0"/>
                <a:cs typeface="Times New Roman" pitchFamily="18" charset="0"/>
              </a:rPr>
              <a:t>] + [NO</a:t>
            </a:r>
            <a:r>
              <a:rPr lang="de-DE" sz="2400" baseline="-25000" dirty="0" smtClean="0">
                <a:latin typeface="Times New Roman" pitchFamily="18" charset="0"/>
                <a:cs typeface="Times New Roman" pitchFamily="18" charset="0"/>
              </a:rPr>
              <a:t>2</a:t>
            </a:r>
            <a:r>
              <a:rPr lang="de-DE" sz="2400" baseline="30000" dirty="0" smtClean="0">
                <a:latin typeface="Times New Roman" pitchFamily="18" charset="0"/>
                <a:cs typeface="Times New Roman" pitchFamily="18" charset="0"/>
              </a:rPr>
              <a:t>-</a:t>
            </a:r>
            <a:r>
              <a:rPr lang="de-DE" sz="2400" dirty="0" smtClean="0">
                <a:latin typeface="Times New Roman" pitchFamily="18" charset="0"/>
                <a:cs typeface="Times New Roman" pitchFamily="18" charset="0"/>
              </a:rPr>
              <a:t>]  = S</a:t>
            </a:r>
            <a:endParaRPr lang="fr-FR" sz="2400" dirty="0" smtClean="0">
              <a:latin typeface="Times New Roman" pitchFamily="18" charset="0"/>
              <a:cs typeface="Times New Roman" pitchFamily="18" charset="0"/>
            </a:endParaRPr>
          </a:p>
          <a:p>
            <a:r>
              <a:rPr lang="de-DE" sz="2400" dirty="0" smtClean="0">
                <a:latin typeface="Times New Roman" pitchFamily="18" charset="0"/>
                <a:cs typeface="Times New Roman" pitchFamily="18" charset="0"/>
              </a:rPr>
              <a:t>S=   [NO</a:t>
            </a:r>
            <a:r>
              <a:rPr lang="de-DE" sz="2400" baseline="-25000" dirty="0" smtClean="0">
                <a:latin typeface="Times New Roman" pitchFamily="18" charset="0"/>
                <a:cs typeface="Times New Roman" pitchFamily="18" charset="0"/>
              </a:rPr>
              <a:t>2</a:t>
            </a:r>
            <a:r>
              <a:rPr lang="de-DE" sz="2400" baseline="30000" dirty="0" smtClean="0">
                <a:latin typeface="Times New Roman" pitchFamily="18" charset="0"/>
                <a:cs typeface="Times New Roman" pitchFamily="18" charset="0"/>
              </a:rPr>
              <a:t>-</a:t>
            </a:r>
            <a:r>
              <a:rPr lang="de-DE" sz="2400" dirty="0" smtClean="0">
                <a:latin typeface="Times New Roman" pitchFamily="18" charset="0"/>
                <a:cs typeface="Times New Roman" pitchFamily="18" charset="0"/>
              </a:rPr>
              <a:t>]     +   </a:t>
            </a:r>
            <a:r>
              <a:rPr lang="de-DE" sz="2400" u="sng" dirty="0" smtClean="0">
                <a:latin typeface="Times New Roman" pitchFamily="18" charset="0"/>
                <a:cs typeface="Times New Roman" pitchFamily="18" charset="0"/>
              </a:rPr>
              <a:t>[H</a:t>
            </a:r>
            <a:r>
              <a:rPr lang="de-DE" sz="2400" u="sng" baseline="30000" dirty="0" smtClean="0">
                <a:latin typeface="Times New Roman" pitchFamily="18" charset="0"/>
                <a:cs typeface="Times New Roman" pitchFamily="18" charset="0"/>
              </a:rPr>
              <a:t>+</a:t>
            </a:r>
            <a:r>
              <a:rPr lang="de-DE" sz="2400" u="sng" dirty="0" smtClean="0">
                <a:latin typeface="Times New Roman" pitchFamily="18" charset="0"/>
                <a:cs typeface="Times New Roman" pitchFamily="18" charset="0"/>
              </a:rPr>
              <a:t>] × [NO</a:t>
            </a:r>
            <a:r>
              <a:rPr lang="de-DE" sz="2400" u="sng" baseline="-25000" dirty="0" smtClean="0">
                <a:latin typeface="Times New Roman" pitchFamily="18" charset="0"/>
                <a:cs typeface="Times New Roman" pitchFamily="18" charset="0"/>
              </a:rPr>
              <a:t>2</a:t>
            </a:r>
            <a:r>
              <a:rPr lang="de-DE" sz="2400" u="sng" baseline="30000" dirty="0" smtClean="0">
                <a:latin typeface="Times New Roman" pitchFamily="18" charset="0"/>
                <a:cs typeface="Times New Roman" pitchFamily="18" charset="0"/>
              </a:rPr>
              <a:t>-</a:t>
            </a:r>
            <a:r>
              <a:rPr lang="de-DE" sz="2400" u="sng" dirty="0" smtClean="0">
                <a:latin typeface="Times New Roman" pitchFamily="18" charset="0"/>
                <a:cs typeface="Times New Roman" pitchFamily="18" charset="0"/>
              </a:rPr>
              <a:t>]</a:t>
            </a:r>
            <a:r>
              <a:rPr lang="de-DE" sz="2400" dirty="0" smtClean="0">
                <a:latin typeface="Times New Roman" pitchFamily="18" charset="0"/>
                <a:cs typeface="Times New Roman" pitchFamily="18" charset="0"/>
              </a:rPr>
              <a:t>     </a:t>
            </a:r>
          </a:p>
          <a:p>
            <a:r>
              <a:rPr lang="de-DE" sz="2400" dirty="0" smtClean="0">
                <a:latin typeface="Times New Roman" pitchFamily="18" charset="0"/>
                <a:cs typeface="Times New Roman" pitchFamily="18" charset="0"/>
              </a:rPr>
              <a:t>                                     </a:t>
            </a:r>
            <a:r>
              <a:rPr lang="en-US" sz="2400" dirty="0" smtClean="0">
                <a:latin typeface="Times New Roman" pitchFamily="18" charset="0"/>
                <a:cs typeface="Times New Roman" pitchFamily="18" charset="0"/>
              </a:rPr>
              <a:t>Ka</a:t>
            </a:r>
            <a:endParaRPr lang="de-DE" sz="2400" dirty="0" smtClean="0">
              <a:latin typeface="Times New Roman" pitchFamily="18" charset="0"/>
              <a:cs typeface="Times New Roman" pitchFamily="18" charset="0"/>
            </a:endParaRPr>
          </a:p>
          <a:p>
            <a:r>
              <a:rPr lang="de-DE" sz="2400" dirty="0" smtClean="0">
                <a:latin typeface="Times New Roman" pitchFamily="18" charset="0"/>
                <a:cs typeface="Times New Roman" pitchFamily="18" charset="0"/>
              </a:rPr>
              <a:t>                                                                                                 S=   [NO</a:t>
            </a:r>
            <a:r>
              <a:rPr lang="de-DE" sz="2400" baseline="-25000" dirty="0" smtClean="0">
                <a:latin typeface="Times New Roman" pitchFamily="18" charset="0"/>
                <a:cs typeface="Times New Roman" pitchFamily="18" charset="0"/>
              </a:rPr>
              <a:t>2</a:t>
            </a:r>
            <a:r>
              <a:rPr lang="de-DE" sz="2400" baseline="30000" dirty="0" smtClean="0">
                <a:latin typeface="Times New Roman" pitchFamily="18" charset="0"/>
                <a:cs typeface="Times New Roman" pitchFamily="18" charset="0"/>
              </a:rPr>
              <a:t>-</a:t>
            </a:r>
            <a:r>
              <a:rPr lang="de-DE" sz="2400" dirty="0" smtClean="0">
                <a:latin typeface="Times New Roman" pitchFamily="18" charset="0"/>
                <a:cs typeface="Times New Roman" pitchFamily="18" charset="0"/>
              </a:rPr>
              <a:t>]     x[ 1+</a:t>
            </a:r>
            <a:r>
              <a:rPr lang="de-DE" sz="2400" u="sng" dirty="0" smtClean="0">
                <a:latin typeface="Times New Roman" pitchFamily="18" charset="0"/>
                <a:cs typeface="Times New Roman" pitchFamily="18" charset="0"/>
              </a:rPr>
              <a:t>H</a:t>
            </a:r>
            <a:r>
              <a:rPr lang="de-DE" sz="2400" u="sng" baseline="30000" dirty="0" smtClean="0">
                <a:latin typeface="Times New Roman" pitchFamily="18" charset="0"/>
                <a:cs typeface="Times New Roman" pitchFamily="18" charset="0"/>
              </a:rPr>
              <a:t>+</a:t>
            </a:r>
            <a:r>
              <a:rPr lang="de-DE" sz="2400" dirty="0" smtClean="0">
                <a:latin typeface="Times New Roman" pitchFamily="18" charset="0"/>
                <a:cs typeface="Times New Roman" pitchFamily="18" charset="0"/>
              </a:rPr>
              <a:t> ]</a:t>
            </a:r>
            <a:r>
              <a:rPr lang="de-DE" sz="2400" u="sng" dirty="0" smtClean="0">
                <a:latin typeface="Times New Roman" pitchFamily="18" charset="0"/>
                <a:cs typeface="Times New Roman" pitchFamily="18" charset="0"/>
              </a:rPr>
              <a:t>   </a:t>
            </a:r>
            <a:endParaRPr lang="fr-FR" sz="2400" dirty="0" smtClean="0">
              <a:latin typeface="Times New Roman" pitchFamily="18" charset="0"/>
              <a:cs typeface="Times New Roman" pitchFamily="18" charset="0"/>
            </a:endParaRPr>
          </a:p>
          <a:p>
            <a:r>
              <a:rPr lang="en-US" sz="2400" baseline="30000" dirty="0" smtClean="0">
                <a:latin typeface="Times New Roman" pitchFamily="18" charset="0"/>
                <a:cs typeface="Times New Roman" pitchFamily="18" charset="0"/>
              </a:rPr>
              <a:t>                                               </a:t>
            </a:r>
            <a:r>
              <a:rPr lang="en-US" sz="2400" dirty="0" smtClean="0">
                <a:latin typeface="Times New Roman" pitchFamily="18" charset="0"/>
                <a:cs typeface="Times New Roman" pitchFamily="18" charset="0"/>
              </a:rPr>
              <a:t>Ka</a:t>
            </a:r>
            <a:endParaRPr lang="fr-FR" sz="2400" dirty="0" smtClean="0">
              <a:latin typeface="Times New Roman" pitchFamily="18" charset="0"/>
              <a:cs typeface="Times New Roman" pitchFamily="18" charset="0"/>
            </a:endParaRPr>
          </a:p>
          <a:p>
            <a:r>
              <a:rPr lang="de-DE" sz="2400" dirty="0" smtClean="0">
                <a:latin typeface="Times New Roman" pitchFamily="18" charset="0"/>
                <a:cs typeface="Times New Roman" pitchFamily="18" charset="0"/>
              </a:rPr>
              <a:t>[NO</a:t>
            </a:r>
            <a:r>
              <a:rPr lang="de-DE" sz="2400" baseline="-25000" dirty="0" smtClean="0">
                <a:latin typeface="Times New Roman" pitchFamily="18" charset="0"/>
                <a:cs typeface="Times New Roman" pitchFamily="18" charset="0"/>
              </a:rPr>
              <a:t>2</a:t>
            </a:r>
            <a:r>
              <a:rPr lang="de-DE" sz="2400" baseline="30000" dirty="0" smtClean="0">
                <a:latin typeface="Times New Roman" pitchFamily="18" charset="0"/>
                <a:cs typeface="Times New Roman" pitchFamily="18" charset="0"/>
              </a:rPr>
              <a:t>-</a:t>
            </a:r>
            <a:r>
              <a:rPr lang="de-DE" sz="2400" dirty="0" smtClean="0">
                <a:latin typeface="Times New Roman" pitchFamily="18" charset="0"/>
                <a:cs typeface="Times New Roman" pitchFamily="18" charset="0"/>
              </a:rPr>
              <a:t>]  =   S</a:t>
            </a:r>
            <a:r>
              <a:rPr lang="de-DE" sz="2400" u="sng" dirty="0" smtClean="0">
                <a:latin typeface="Times New Roman" pitchFamily="18" charset="0"/>
                <a:cs typeface="Times New Roman" pitchFamily="18" charset="0"/>
              </a:rPr>
              <a:t>    </a:t>
            </a:r>
            <a:endParaRPr lang="fr-FR" sz="2400" dirty="0" smtClean="0">
              <a:latin typeface="Times New Roman" pitchFamily="18" charset="0"/>
              <a:cs typeface="Times New Roman" pitchFamily="18" charset="0"/>
            </a:endParaRPr>
          </a:p>
          <a:p>
            <a:r>
              <a:rPr lang="de-DE" sz="2400" dirty="0" smtClean="0">
                <a:latin typeface="Times New Roman" pitchFamily="18" charset="0"/>
                <a:cs typeface="Times New Roman" pitchFamily="18" charset="0"/>
              </a:rPr>
              <a:t>               [ 1+</a:t>
            </a:r>
            <a:r>
              <a:rPr lang="de-DE" sz="2400" u="sng" dirty="0" smtClean="0">
                <a:latin typeface="Times New Roman" pitchFamily="18" charset="0"/>
                <a:cs typeface="Times New Roman" pitchFamily="18" charset="0"/>
              </a:rPr>
              <a:t>H</a:t>
            </a:r>
            <a:r>
              <a:rPr lang="de-DE" sz="2400" u="sng" baseline="30000" dirty="0" smtClean="0">
                <a:latin typeface="Times New Roman" pitchFamily="18" charset="0"/>
                <a:cs typeface="Times New Roman" pitchFamily="18" charset="0"/>
              </a:rPr>
              <a:t>+</a:t>
            </a:r>
            <a:r>
              <a:rPr lang="de-DE" sz="2400" dirty="0" smtClean="0">
                <a:latin typeface="Times New Roman" pitchFamily="18" charset="0"/>
                <a:cs typeface="Times New Roman" pitchFamily="18" charset="0"/>
              </a:rPr>
              <a:t> ]</a:t>
            </a:r>
            <a:r>
              <a:rPr lang="de-DE" sz="2400" u="sng" dirty="0" smtClean="0">
                <a:latin typeface="Times New Roman" pitchFamily="18" charset="0"/>
                <a:cs typeface="Times New Roman" pitchFamily="18" charset="0"/>
              </a:rPr>
              <a:t>        </a:t>
            </a:r>
            <a:endParaRPr lang="fr-FR" sz="2400" dirty="0" smtClean="0">
              <a:latin typeface="Times New Roman" pitchFamily="18" charset="0"/>
              <a:cs typeface="Times New Roman" pitchFamily="18" charset="0"/>
            </a:endParaRPr>
          </a:p>
          <a:p>
            <a:r>
              <a:rPr lang="en-US" sz="2400" dirty="0" smtClean="0">
                <a:latin typeface="Times New Roman" pitchFamily="18" charset="0"/>
                <a:cs typeface="Times New Roman" pitchFamily="18" charset="0"/>
              </a:rPr>
              <a:t>                      Ka</a:t>
            </a:r>
            <a:endParaRPr lang="fr-FR" sz="2400" dirty="0" smtClean="0">
              <a:latin typeface="Times New Roman" pitchFamily="18" charset="0"/>
              <a:cs typeface="Times New Roman" pitchFamily="18" charset="0"/>
            </a:endParaRPr>
          </a:p>
          <a:p>
            <a:r>
              <a:rPr lang="en-US" sz="2400" dirty="0" smtClean="0">
                <a:latin typeface="Times New Roman" pitchFamily="18" charset="0"/>
                <a:cs typeface="Times New Roman" pitchFamily="18" charset="0"/>
              </a:rPr>
              <a:t>Ks = </a:t>
            </a:r>
            <a:r>
              <a:rPr lang="de-DE" sz="2400" dirty="0" smtClean="0">
                <a:latin typeface="Times New Roman" pitchFamily="18" charset="0"/>
                <a:cs typeface="Times New Roman" pitchFamily="18" charset="0"/>
              </a:rPr>
              <a:t>[</a:t>
            </a:r>
            <a:r>
              <a:rPr lang="de-DE" sz="2400" dirty="0" err="1" smtClean="0">
                <a:latin typeface="Times New Roman" pitchFamily="18" charset="0"/>
                <a:cs typeface="Times New Roman" pitchFamily="18" charset="0"/>
              </a:rPr>
              <a:t>Ag</a:t>
            </a:r>
            <a:r>
              <a:rPr lang="de-DE" sz="2400" baseline="30000" dirty="0" smtClean="0">
                <a:latin typeface="Times New Roman" pitchFamily="18" charset="0"/>
                <a:cs typeface="Times New Roman" pitchFamily="18" charset="0"/>
              </a:rPr>
              <a:t>+</a:t>
            </a:r>
            <a:r>
              <a:rPr lang="de-DE" sz="2400" dirty="0" smtClean="0">
                <a:latin typeface="Times New Roman" pitchFamily="18" charset="0"/>
                <a:cs typeface="Times New Roman" pitchFamily="18" charset="0"/>
              </a:rPr>
              <a:t>] × [NO</a:t>
            </a:r>
            <a:r>
              <a:rPr lang="de-DE" sz="2400" baseline="-25000" dirty="0" smtClean="0">
                <a:latin typeface="Times New Roman" pitchFamily="18" charset="0"/>
                <a:cs typeface="Times New Roman" pitchFamily="18" charset="0"/>
              </a:rPr>
              <a:t>2</a:t>
            </a:r>
            <a:r>
              <a:rPr lang="de-DE" sz="2400" baseline="30000" dirty="0" smtClean="0">
                <a:latin typeface="Times New Roman" pitchFamily="18" charset="0"/>
                <a:cs typeface="Times New Roman" pitchFamily="18" charset="0"/>
              </a:rPr>
              <a:t>-</a:t>
            </a:r>
            <a:r>
              <a:rPr lang="de-DE" sz="2400" dirty="0" smtClean="0">
                <a:latin typeface="Times New Roman" pitchFamily="18" charset="0"/>
                <a:cs typeface="Times New Roman" pitchFamily="18" charset="0"/>
              </a:rPr>
              <a:t>]   =   S  x   S                             </a:t>
            </a:r>
            <a:endParaRPr lang="fr-FR" sz="2400" dirty="0" smtClean="0">
              <a:latin typeface="Times New Roman" pitchFamily="18" charset="0"/>
              <a:cs typeface="Times New Roman" pitchFamily="18" charset="0"/>
            </a:endParaRPr>
          </a:p>
          <a:p>
            <a:r>
              <a:rPr lang="en-US" sz="2400" dirty="0" smtClean="0">
                <a:latin typeface="Times New Roman" pitchFamily="18" charset="0"/>
                <a:cs typeface="Times New Roman" pitchFamily="18" charset="0"/>
              </a:rPr>
              <a:t>                                          </a:t>
            </a:r>
            <a:r>
              <a:rPr lang="de-DE" sz="2400" dirty="0" smtClean="0">
                <a:latin typeface="Times New Roman" pitchFamily="18" charset="0"/>
                <a:cs typeface="Times New Roman" pitchFamily="18" charset="0"/>
              </a:rPr>
              <a:t>     [ 1+</a:t>
            </a:r>
            <a:r>
              <a:rPr lang="de-DE" sz="2400" u="sng" dirty="0" smtClean="0">
                <a:latin typeface="Times New Roman" pitchFamily="18" charset="0"/>
                <a:cs typeface="Times New Roman" pitchFamily="18" charset="0"/>
              </a:rPr>
              <a:t>H</a:t>
            </a:r>
            <a:r>
              <a:rPr lang="de-DE" sz="2400" u="sng" baseline="30000" dirty="0" smtClean="0">
                <a:latin typeface="Times New Roman" pitchFamily="18" charset="0"/>
                <a:cs typeface="Times New Roman" pitchFamily="18" charset="0"/>
              </a:rPr>
              <a:t>+</a:t>
            </a:r>
            <a:r>
              <a:rPr lang="de-DE" sz="2400" dirty="0" smtClean="0">
                <a:latin typeface="Times New Roman" pitchFamily="18" charset="0"/>
                <a:cs typeface="Times New Roman" pitchFamily="18" charset="0"/>
              </a:rPr>
              <a:t> ]</a:t>
            </a:r>
            <a:r>
              <a:rPr lang="de-DE" sz="2400" u="sng" dirty="0" smtClean="0">
                <a:latin typeface="Times New Roman" pitchFamily="18" charset="0"/>
                <a:cs typeface="Times New Roman" pitchFamily="18" charset="0"/>
              </a:rPr>
              <a:t>        </a:t>
            </a:r>
            <a:endParaRPr lang="fr-FR" sz="2400" dirty="0" smtClean="0">
              <a:latin typeface="Times New Roman" pitchFamily="18" charset="0"/>
              <a:cs typeface="Times New Roman" pitchFamily="18" charset="0"/>
            </a:endParaRPr>
          </a:p>
          <a:p>
            <a:r>
              <a:rPr lang="en-US" sz="2400" dirty="0" smtClean="0">
                <a:latin typeface="Times New Roman" pitchFamily="18" charset="0"/>
                <a:cs typeface="Times New Roman" pitchFamily="18" charset="0"/>
              </a:rPr>
              <a:t>                                                       Ka</a:t>
            </a:r>
            <a:endParaRPr lang="fr-FR" sz="2400" dirty="0" smtClean="0">
              <a:latin typeface="Times New Roman" pitchFamily="18" charset="0"/>
              <a:cs typeface="Times New Roman" pitchFamily="18" charset="0"/>
            </a:endParaRPr>
          </a:p>
          <a:p>
            <a:r>
              <a:rPr lang="en-US" sz="2400" b="1" dirty="0" smtClean="0">
                <a:latin typeface="Times New Roman" pitchFamily="18" charset="0"/>
                <a:cs typeface="Times New Roman" pitchFamily="18" charset="0"/>
              </a:rPr>
              <a:t>                     </a:t>
            </a:r>
            <a:r>
              <a:rPr lang="de-DE" sz="2400" b="1" dirty="0" smtClean="0">
                <a:latin typeface="Times New Roman" pitchFamily="18" charset="0"/>
                <a:cs typeface="Times New Roman" pitchFamily="18" charset="0"/>
              </a:rPr>
              <a:t>S=   </a:t>
            </a:r>
            <a:r>
              <a:rPr lang="en-US" sz="2400" b="1" dirty="0" smtClean="0">
                <a:latin typeface="Times New Roman" pitchFamily="18" charset="0"/>
                <a:cs typeface="Times New Roman" pitchFamily="18" charset="0"/>
              </a:rPr>
              <a:t>√ Ks x  </a:t>
            </a:r>
            <a:r>
              <a:rPr lang="de-DE" sz="2400" b="1" dirty="0" smtClean="0">
                <a:latin typeface="Times New Roman" pitchFamily="18" charset="0"/>
                <a:cs typeface="Times New Roman" pitchFamily="18" charset="0"/>
              </a:rPr>
              <a:t>[ 1+  </a:t>
            </a:r>
            <a:r>
              <a:rPr lang="de-DE" sz="2400" b="1" u="sng" dirty="0" smtClean="0">
                <a:latin typeface="Times New Roman" pitchFamily="18" charset="0"/>
                <a:cs typeface="Times New Roman" pitchFamily="18" charset="0"/>
              </a:rPr>
              <a:t>H</a:t>
            </a:r>
            <a:r>
              <a:rPr lang="de-DE" sz="2400" b="1" u="sng" baseline="30000" dirty="0" smtClean="0">
                <a:latin typeface="Times New Roman" pitchFamily="18" charset="0"/>
                <a:cs typeface="Times New Roman" pitchFamily="18" charset="0"/>
              </a:rPr>
              <a:t>+</a:t>
            </a:r>
            <a:r>
              <a:rPr lang="de-DE" sz="2400" b="1" baseline="30000" dirty="0" smtClean="0">
                <a:latin typeface="Times New Roman" pitchFamily="18" charset="0"/>
                <a:cs typeface="Times New Roman" pitchFamily="18" charset="0"/>
              </a:rPr>
              <a:t>     </a:t>
            </a:r>
            <a:r>
              <a:rPr lang="de-DE" sz="2400" b="1" dirty="0" smtClean="0">
                <a:latin typeface="Times New Roman" pitchFamily="18" charset="0"/>
                <a:cs typeface="Times New Roman" pitchFamily="18" charset="0"/>
              </a:rPr>
              <a:t>]</a:t>
            </a:r>
            <a:endParaRPr lang="fr-FR" sz="2400" b="1" dirty="0" smtClean="0">
              <a:latin typeface="Times New Roman" pitchFamily="18" charset="0"/>
              <a:cs typeface="Times New Roman" pitchFamily="18" charset="0"/>
            </a:endParaRPr>
          </a:p>
          <a:p>
            <a:r>
              <a:rPr lang="de-DE" sz="2400" b="1" baseline="30000" dirty="0" smtClean="0">
                <a:latin typeface="Times New Roman" pitchFamily="18" charset="0"/>
                <a:cs typeface="Times New Roman" pitchFamily="18" charset="0"/>
              </a:rPr>
              <a:t>                                                                       </a:t>
            </a:r>
            <a:r>
              <a:rPr lang="de-DE" sz="2400" b="1" dirty="0" smtClean="0">
                <a:latin typeface="Times New Roman" pitchFamily="18" charset="0"/>
                <a:cs typeface="Times New Roman" pitchFamily="18" charset="0"/>
              </a:rPr>
              <a:t>Ka</a:t>
            </a:r>
            <a:endParaRPr lang="fr-FR" sz="2400" b="1" dirty="0" smtClean="0">
              <a:latin typeface="Times New Roman" pitchFamily="18" charset="0"/>
              <a:cs typeface="Times New Roman" pitchFamily="18" charset="0"/>
            </a:endParaRPr>
          </a:p>
          <a:p>
            <a:endParaRPr lang="fr-FR" dirty="0"/>
          </a:p>
        </p:txBody>
      </p:sp>
      <p:cxnSp>
        <p:nvCxnSpPr>
          <p:cNvPr id="6" name="Connecteur droit 5"/>
          <p:cNvCxnSpPr/>
          <p:nvPr/>
        </p:nvCxnSpPr>
        <p:spPr>
          <a:xfrm>
            <a:off x="4427984" y="4509120"/>
            <a:ext cx="864096"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Connecteur droit 7"/>
          <p:cNvCxnSpPr/>
          <p:nvPr/>
        </p:nvCxnSpPr>
        <p:spPr>
          <a:xfrm>
            <a:off x="3059832" y="5229200"/>
            <a:ext cx="2304256"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Connecteur droit 9"/>
          <p:cNvCxnSpPr/>
          <p:nvPr/>
        </p:nvCxnSpPr>
        <p:spPr>
          <a:xfrm>
            <a:off x="2051720" y="3356992"/>
            <a:ext cx="864096" cy="0"/>
          </a:xfrm>
          <a:prstGeom prst="line">
            <a:avLst/>
          </a:prstGeom>
        </p:spPr>
        <p:style>
          <a:lnRef idx="1">
            <a:schemeClr val="accent1"/>
          </a:lnRef>
          <a:fillRef idx="0">
            <a:schemeClr val="accent1"/>
          </a:fillRef>
          <a:effectRef idx="0">
            <a:schemeClr val="accent1"/>
          </a:effectRef>
          <a:fontRef idx="minor">
            <a:schemeClr val="tx1"/>
          </a:fontRef>
        </p:style>
      </p:cxnSp>
      <p:sp>
        <p:nvSpPr>
          <p:cNvPr id="9" name="Flèche courbée vers la gauche 8"/>
          <p:cNvSpPr/>
          <p:nvPr/>
        </p:nvSpPr>
        <p:spPr>
          <a:xfrm>
            <a:off x="5912182" y="4498864"/>
            <a:ext cx="1945966" cy="1144714"/>
          </a:xfrm>
          <a:prstGeom prst="curvedLef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13" name="Espace réservé du numéro de diapositive 12"/>
          <p:cNvSpPr>
            <a:spLocks noGrp="1"/>
          </p:cNvSpPr>
          <p:nvPr>
            <p:ph type="sldNum" sz="quarter" idx="12"/>
          </p:nvPr>
        </p:nvSpPr>
        <p:spPr/>
        <p:txBody>
          <a:bodyPr/>
          <a:lstStyle/>
          <a:p>
            <a:fld id="{CF4668DC-857F-487D-BFFA-8C0CA5037977}" type="slidenum">
              <a:rPr lang="fr-BE" smtClean="0"/>
              <a:pPr/>
              <a:t>16</a:t>
            </a:fld>
            <a:endParaRPr lang="fr-BE"/>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683568" y="692696"/>
            <a:ext cx="6984776" cy="5447645"/>
          </a:xfrm>
          <a:prstGeom prst="rect">
            <a:avLst/>
          </a:prstGeom>
          <a:noFill/>
        </p:spPr>
        <p:txBody>
          <a:bodyPr wrap="square" rtlCol="0">
            <a:spAutoFit/>
          </a:bodyPr>
          <a:lstStyle/>
          <a:p>
            <a:pPr algn="just">
              <a:lnSpc>
                <a:spcPct val="150000"/>
              </a:lnSpc>
            </a:pPr>
            <a:r>
              <a:rPr lang="de-DE" sz="2000" b="1" dirty="0" smtClean="0">
                <a:latin typeface="Times New Roman" pitchFamily="18" charset="0"/>
                <a:cs typeface="Times New Roman" pitchFamily="18" charset="0"/>
              </a:rPr>
              <a:t>La </a:t>
            </a:r>
            <a:r>
              <a:rPr lang="de-DE" sz="2000" b="1" dirty="0" err="1" smtClean="0">
                <a:latin typeface="Times New Roman" pitchFamily="18" charset="0"/>
                <a:cs typeface="Times New Roman" pitchFamily="18" charset="0"/>
              </a:rPr>
              <a:t>solubilité</a:t>
            </a:r>
            <a:r>
              <a:rPr lang="de-DE" sz="2000" b="1" dirty="0" smtClean="0">
                <a:latin typeface="Times New Roman" pitchFamily="18" charset="0"/>
                <a:cs typeface="Times New Roman" pitchFamily="18" charset="0"/>
              </a:rPr>
              <a:t> </a:t>
            </a:r>
            <a:r>
              <a:rPr lang="fr-FR" sz="2000" b="1" dirty="0" smtClean="0">
                <a:latin typeface="Times New Roman" pitchFamily="18" charset="0"/>
                <a:cs typeface="Times New Roman" pitchFamily="18" charset="0"/>
              </a:rPr>
              <a:t>varie</a:t>
            </a:r>
            <a:r>
              <a:rPr lang="de-DE" sz="2000" b="1" dirty="0" smtClean="0">
                <a:latin typeface="Times New Roman" pitchFamily="18" charset="0"/>
                <a:cs typeface="Times New Roman" pitchFamily="18" charset="0"/>
              </a:rPr>
              <a:t> </a:t>
            </a:r>
            <a:r>
              <a:rPr lang="de-DE" sz="2000" b="1" dirty="0" err="1" smtClean="0">
                <a:latin typeface="Times New Roman" pitchFamily="18" charset="0"/>
                <a:cs typeface="Times New Roman" pitchFamily="18" charset="0"/>
              </a:rPr>
              <a:t>avec</a:t>
            </a:r>
            <a:r>
              <a:rPr lang="de-DE" sz="2000" b="1" dirty="0" smtClean="0">
                <a:latin typeface="Times New Roman" pitchFamily="18" charset="0"/>
                <a:cs typeface="Times New Roman" pitchFamily="18" charset="0"/>
              </a:rPr>
              <a:t> la </a:t>
            </a:r>
            <a:r>
              <a:rPr lang="de-DE" sz="2000" b="1" dirty="0" err="1" smtClean="0">
                <a:latin typeface="Times New Roman" pitchFamily="18" charset="0"/>
                <a:cs typeface="Times New Roman" pitchFamily="18" charset="0"/>
              </a:rPr>
              <a:t>concentration</a:t>
            </a:r>
            <a:r>
              <a:rPr lang="de-DE" sz="2000" b="1" dirty="0" smtClean="0">
                <a:latin typeface="Times New Roman" pitchFamily="18" charset="0"/>
                <a:cs typeface="Times New Roman" pitchFamily="18" charset="0"/>
              </a:rPr>
              <a:t> des </a:t>
            </a:r>
            <a:r>
              <a:rPr lang="de-DE" sz="2000" b="1" dirty="0" err="1" smtClean="0">
                <a:latin typeface="Times New Roman" pitchFamily="18" charset="0"/>
                <a:cs typeface="Times New Roman" pitchFamily="18" charset="0"/>
              </a:rPr>
              <a:t>ions</a:t>
            </a:r>
            <a:r>
              <a:rPr lang="de-DE" sz="2000" b="1" dirty="0" smtClean="0">
                <a:latin typeface="Times New Roman" pitchFamily="18" charset="0"/>
                <a:cs typeface="Times New Roman" pitchFamily="18" charset="0"/>
              </a:rPr>
              <a:t> H</a:t>
            </a:r>
            <a:r>
              <a:rPr lang="de-DE" sz="2000" b="1" baseline="30000" dirty="0" smtClean="0">
                <a:latin typeface="Times New Roman" pitchFamily="18" charset="0"/>
                <a:cs typeface="Times New Roman" pitchFamily="18" charset="0"/>
              </a:rPr>
              <a:t>+ </a:t>
            </a:r>
            <a:endParaRPr lang="fr-FR" sz="2000" dirty="0" smtClean="0">
              <a:latin typeface="Times New Roman" pitchFamily="18" charset="0"/>
              <a:cs typeface="Times New Roman" pitchFamily="18" charset="0"/>
            </a:endParaRPr>
          </a:p>
          <a:p>
            <a:pPr algn="just">
              <a:lnSpc>
                <a:spcPct val="150000"/>
              </a:lnSpc>
            </a:pPr>
            <a:r>
              <a:rPr lang="fr-FR" sz="2000" b="1" baseline="30000"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si la différence de force des deux acides et la quantité d'acide le plus fort ajoutée sont suffisantes, la </a:t>
            </a:r>
            <a:r>
              <a:rPr lang="fr-FR" sz="2000" dirty="0" err="1" smtClean="0">
                <a:latin typeface="Times New Roman" pitchFamily="18" charset="0"/>
                <a:cs typeface="Times New Roman" pitchFamily="18" charset="0"/>
              </a:rPr>
              <a:t>redissolution</a:t>
            </a:r>
            <a:r>
              <a:rPr lang="fr-FR" sz="2000" dirty="0" smtClean="0">
                <a:latin typeface="Times New Roman" pitchFamily="18" charset="0"/>
                <a:cs typeface="Times New Roman" pitchFamily="18" charset="0"/>
              </a:rPr>
              <a:t> est totale. C'est le cas de l'oxalate de calcium Ca(COO)</a:t>
            </a:r>
            <a:r>
              <a:rPr lang="fr-FR" sz="2000" baseline="-25000" dirty="0" smtClean="0">
                <a:latin typeface="Times New Roman" pitchFamily="18" charset="0"/>
                <a:cs typeface="Times New Roman" pitchFamily="18" charset="0"/>
              </a:rPr>
              <a:t>2</a:t>
            </a:r>
            <a:r>
              <a:rPr lang="fr-FR" sz="2000" dirty="0" smtClean="0">
                <a:latin typeface="Times New Roman" pitchFamily="18" charset="0"/>
                <a:cs typeface="Times New Roman" pitchFamily="18" charset="0"/>
              </a:rPr>
              <a:t> qui est insoluble dans l'eau; l'addition d'acide acétique n'entraîne pas de réaction sensible, cet acide étant faible (</a:t>
            </a:r>
            <a:r>
              <a:rPr lang="fr-FR" sz="2000" dirty="0" err="1" smtClean="0">
                <a:latin typeface="Times New Roman" pitchFamily="18" charset="0"/>
                <a:cs typeface="Times New Roman" pitchFamily="18" charset="0"/>
              </a:rPr>
              <a:t>pK</a:t>
            </a:r>
            <a:r>
              <a:rPr lang="fr-FR" sz="2000" dirty="0" smtClean="0">
                <a:latin typeface="Times New Roman" pitchFamily="18" charset="0"/>
                <a:cs typeface="Times New Roman" pitchFamily="18" charset="0"/>
              </a:rPr>
              <a:t> = 4,74). Les </a:t>
            </a:r>
            <a:r>
              <a:rPr lang="fr-FR" sz="2000" dirty="0" err="1" smtClean="0">
                <a:latin typeface="Times New Roman" pitchFamily="18" charset="0"/>
                <a:cs typeface="Times New Roman" pitchFamily="18" charset="0"/>
              </a:rPr>
              <a:t>pK</a:t>
            </a:r>
            <a:r>
              <a:rPr lang="fr-FR" sz="2000" dirty="0" smtClean="0">
                <a:latin typeface="Times New Roman" pitchFamily="18" charset="0"/>
                <a:cs typeface="Times New Roman" pitchFamily="18" charset="0"/>
              </a:rPr>
              <a:t> de l'acide oxalique sont pK</a:t>
            </a:r>
            <a:r>
              <a:rPr lang="fr-FR" sz="2000" baseline="-25000" dirty="0" smtClean="0">
                <a:latin typeface="Times New Roman" pitchFamily="18" charset="0"/>
                <a:cs typeface="Times New Roman" pitchFamily="18" charset="0"/>
              </a:rPr>
              <a:t>1</a:t>
            </a:r>
            <a:r>
              <a:rPr lang="fr-FR" sz="2000" dirty="0" smtClean="0">
                <a:latin typeface="Times New Roman" pitchFamily="18" charset="0"/>
                <a:cs typeface="Times New Roman" pitchFamily="18" charset="0"/>
              </a:rPr>
              <a:t> = 1,2 et pK</a:t>
            </a:r>
            <a:r>
              <a:rPr lang="fr-FR" sz="2000" baseline="-25000" dirty="0" smtClean="0">
                <a:latin typeface="Times New Roman" pitchFamily="18" charset="0"/>
                <a:cs typeface="Times New Roman" pitchFamily="18" charset="0"/>
              </a:rPr>
              <a:t>2</a:t>
            </a:r>
            <a:r>
              <a:rPr lang="fr-FR" sz="2000" dirty="0" smtClean="0">
                <a:latin typeface="Times New Roman" pitchFamily="18" charset="0"/>
                <a:cs typeface="Times New Roman" pitchFamily="18" charset="0"/>
              </a:rPr>
              <a:t> = 4,3.</a:t>
            </a:r>
          </a:p>
          <a:p>
            <a:pPr algn="just">
              <a:lnSpc>
                <a:spcPct val="150000"/>
              </a:lnSpc>
            </a:pPr>
            <a:r>
              <a:rPr lang="fr-FR" sz="2000" dirty="0" smtClean="0">
                <a:latin typeface="Times New Roman" pitchFamily="18" charset="0"/>
                <a:cs typeface="Times New Roman" pitchFamily="18" charset="0"/>
              </a:rPr>
              <a:t>Par contre, l'apport d'acide chlorhydrique provoque une </a:t>
            </a:r>
            <a:r>
              <a:rPr lang="fr-FR" sz="2000" dirty="0" err="1" smtClean="0">
                <a:latin typeface="Times New Roman" pitchFamily="18" charset="0"/>
                <a:cs typeface="Times New Roman" pitchFamily="18" charset="0"/>
              </a:rPr>
              <a:t>redissolution</a:t>
            </a:r>
            <a:r>
              <a:rPr lang="fr-FR" sz="2000" dirty="0" smtClean="0">
                <a:latin typeface="Times New Roman" pitchFamily="18" charset="0"/>
                <a:cs typeface="Times New Roman" pitchFamily="18" charset="0"/>
              </a:rPr>
              <a:t> immédiate.</a:t>
            </a:r>
          </a:p>
          <a:p>
            <a:pPr algn="just">
              <a:lnSpc>
                <a:spcPct val="150000"/>
              </a:lnSpc>
            </a:pPr>
            <a:r>
              <a:rPr lang="fr-FR" sz="2000" dirty="0" smtClean="0">
                <a:latin typeface="Times New Roman" pitchFamily="18" charset="0"/>
                <a:cs typeface="Times New Roman" pitchFamily="18" charset="0"/>
              </a:rPr>
              <a:t>Plus la différence de force entre les deux acides est faible, moins le phénomène est sensible.</a:t>
            </a:r>
          </a:p>
          <a:p>
            <a:endParaRPr lang="fr-FR" dirty="0"/>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17</a:t>
            </a:fld>
            <a:endParaRPr lang="fr-BE"/>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899592" y="214290"/>
            <a:ext cx="7530060" cy="2215991"/>
          </a:xfrm>
          <a:prstGeom prst="rect">
            <a:avLst/>
          </a:prstGeom>
          <a:noFill/>
        </p:spPr>
        <p:txBody>
          <a:bodyPr wrap="square" rtlCol="0">
            <a:spAutoFit/>
          </a:bodyPr>
          <a:lstStyle/>
          <a:p>
            <a:pPr lvl="0" algn="just">
              <a:lnSpc>
                <a:spcPct val="150000"/>
              </a:lnSpc>
              <a:buFont typeface="Wingdings" pitchFamily="2" charset="2"/>
              <a:buChar char="q"/>
            </a:pPr>
            <a:r>
              <a:rPr lang="fr-FR" sz="2000" b="1" dirty="0" smtClean="0">
                <a:latin typeface="Times New Roman" pitchFamily="18" charset="0"/>
                <a:cs typeface="Times New Roman" pitchFamily="18" charset="0"/>
              </a:rPr>
              <a:t>L’</a:t>
            </a:r>
            <a:r>
              <a:rPr lang="fr-FR" sz="2000" b="1" dirty="0" err="1" smtClean="0">
                <a:latin typeface="Times New Roman" pitchFamily="18" charset="0"/>
                <a:cs typeface="Times New Roman" pitchFamily="18" charset="0"/>
              </a:rPr>
              <a:t>electrolyte</a:t>
            </a:r>
            <a:r>
              <a:rPr lang="fr-FR" sz="2000" b="1" dirty="0" smtClean="0">
                <a:latin typeface="Times New Roman" pitchFamily="18" charset="0"/>
                <a:cs typeface="Times New Roman" pitchFamily="18" charset="0"/>
              </a:rPr>
              <a:t> héterionique donnant des ions  complexant avec ceux des composés peu solubles :</a:t>
            </a:r>
            <a:endParaRPr lang="fr-FR" sz="2000" dirty="0" smtClean="0">
              <a:latin typeface="Times New Roman" pitchFamily="18" charset="0"/>
              <a:cs typeface="Times New Roman" pitchFamily="18" charset="0"/>
            </a:endParaRPr>
          </a:p>
          <a:p>
            <a:pPr algn="just">
              <a:lnSpc>
                <a:spcPct val="150000"/>
              </a:lnSpc>
            </a:pPr>
            <a:r>
              <a:rPr lang="fr-FR" sz="2000" dirty="0" smtClean="0">
                <a:latin typeface="Times New Roman" pitchFamily="18" charset="0"/>
                <a:cs typeface="Times New Roman" pitchFamily="18" charset="0"/>
              </a:rPr>
              <a:t>la présence d’</a:t>
            </a:r>
            <a:r>
              <a:rPr lang="fr-FR" sz="2000" dirty="0" err="1" smtClean="0">
                <a:latin typeface="Times New Roman" pitchFamily="18" charset="0"/>
                <a:cs typeface="Times New Roman" pitchFamily="18" charset="0"/>
              </a:rPr>
              <a:t>electrolytes</a:t>
            </a:r>
            <a:r>
              <a:rPr lang="fr-FR" sz="2000" dirty="0" smtClean="0">
                <a:latin typeface="Times New Roman" pitchFamily="18" charset="0"/>
                <a:cs typeface="Times New Roman" pitchFamily="18" charset="0"/>
              </a:rPr>
              <a:t> entraine l’augmentation de solubilité des composés peu solubles.</a:t>
            </a:r>
          </a:p>
          <a:p>
            <a:endParaRPr lang="fr-FR" dirty="0"/>
          </a:p>
        </p:txBody>
      </p:sp>
      <p:sp>
        <p:nvSpPr>
          <p:cNvPr id="3" name="ZoneTexte 2"/>
          <p:cNvSpPr txBox="1"/>
          <p:nvPr/>
        </p:nvSpPr>
        <p:spPr>
          <a:xfrm>
            <a:off x="0" y="2428869"/>
            <a:ext cx="9144000" cy="4524315"/>
          </a:xfrm>
          <a:prstGeom prst="rect">
            <a:avLst/>
          </a:prstGeom>
          <a:noFill/>
          <a:ln>
            <a:solidFill>
              <a:schemeClr val="tx1"/>
            </a:solidFill>
          </a:ln>
        </p:spPr>
        <p:txBody>
          <a:bodyPr wrap="square" rtlCol="0">
            <a:spAutoFit/>
          </a:bodyPr>
          <a:lstStyle/>
          <a:p>
            <a:r>
              <a:rPr lang="fr-FR" b="1" dirty="0" smtClean="0">
                <a:latin typeface="Times New Roman" pitchFamily="18" charset="0"/>
                <a:cs typeface="Times New Roman" pitchFamily="18" charset="0"/>
              </a:rPr>
              <a:t>Exemple : </a:t>
            </a:r>
            <a:r>
              <a:rPr lang="fr-FR" dirty="0" smtClean="0">
                <a:latin typeface="Times New Roman" pitchFamily="18" charset="0"/>
                <a:cs typeface="Times New Roman" pitchFamily="18" charset="0"/>
              </a:rPr>
              <a:t>on ajoute NH</a:t>
            </a:r>
            <a:r>
              <a:rPr lang="fr-FR" baseline="-25000" dirty="0" smtClean="0">
                <a:latin typeface="Times New Roman" pitchFamily="18" charset="0"/>
                <a:cs typeface="Times New Roman" pitchFamily="18" charset="0"/>
              </a:rPr>
              <a:t>3 </a:t>
            </a:r>
            <a:r>
              <a:rPr lang="fr-FR" dirty="0" smtClean="0">
                <a:latin typeface="Times New Roman" pitchFamily="18" charset="0"/>
                <a:cs typeface="Times New Roman" pitchFamily="18" charset="0"/>
              </a:rPr>
              <a:t> à une solution de </a:t>
            </a:r>
            <a:r>
              <a:rPr lang="fr-FR" dirty="0" err="1" smtClean="0">
                <a:latin typeface="Times New Roman" pitchFamily="18" charset="0"/>
                <a:cs typeface="Times New Roman" pitchFamily="18" charset="0"/>
              </a:rPr>
              <a:t>AgCl</a:t>
            </a:r>
            <a:r>
              <a:rPr lang="fr-FR" dirty="0" smtClean="0">
                <a:latin typeface="Times New Roman" pitchFamily="18" charset="0"/>
                <a:cs typeface="Times New Roman" pitchFamily="18" charset="0"/>
              </a:rPr>
              <a:t>, il se forme un </a:t>
            </a:r>
            <a:r>
              <a:rPr lang="fr-FR" dirty="0" err="1" smtClean="0">
                <a:latin typeface="Times New Roman" pitchFamily="18" charset="0"/>
                <a:cs typeface="Times New Roman" pitchFamily="18" charset="0"/>
              </a:rPr>
              <a:t>complèxe</a:t>
            </a:r>
            <a:r>
              <a:rPr lang="fr-FR" dirty="0" smtClean="0">
                <a:latin typeface="Times New Roman" pitchFamily="18" charset="0"/>
                <a:cs typeface="Times New Roman" pitchFamily="18" charset="0"/>
              </a:rPr>
              <a:t> argenté </a:t>
            </a:r>
            <a:r>
              <a:rPr lang="de-DE" dirty="0" smtClean="0">
                <a:latin typeface="Times New Roman" pitchFamily="18" charset="0"/>
                <a:cs typeface="Times New Roman" pitchFamily="18" charset="0"/>
              </a:rPr>
              <a:t>[</a:t>
            </a:r>
            <a:r>
              <a:rPr lang="de-DE" dirty="0" err="1" smtClean="0">
                <a:latin typeface="Times New Roman" pitchFamily="18" charset="0"/>
                <a:cs typeface="Times New Roman" pitchFamily="18" charset="0"/>
              </a:rPr>
              <a:t>Ag</a:t>
            </a:r>
            <a:r>
              <a:rPr lang="de-DE" dirty="0" smtClean="0">
                <a:latin typeface="Times New Roman" pitchFamily="18" charset="0"/>
                <a:cs typeface="Times New Roman" pitchFamily="18" charset="0"/>
              </a:rPr>
              <a:t>(NH</a:t>
            </a:r>
            <a:r>
              <a:rPr lang="de-DE" baseline="-25000" dirty="0" smtClean="0">
                <a:latin typeface="Times New Roman" pitchFamily="18" charset="0"/>
                <a:cs typeface="Times New Roman" pitchFamily="18" charset="0"/>
              </a:rPr>
              <a:t>3 </a:t>
            </a:r>
            <a:r>
              <a:rPr lang="fr-FR" dirty="0" smtClean="0">
                <a:latin typeface="Times New Roman" pitchFamily="18" charset="0"/>
                <a:cs typeface="Times New Roman" pitchFamily="18" charset="0"/>
              </a:rPr>
              <a:t>)</a:t>
            </a:r>
            <a:r>
              <a:rPr lang="fr-FR" baseline="-25000" dirty="0" smtClean="0">
                <a:latin typeface="Times New Roman" pitchFamily="18" charset="0"/>
                <a:cs typeface="Times New Roman" pitchFamily="18" charset="0"/>
              </a:rPr>
              <a:t>2</a:t>
            </a:r>
            <a:r>
              <a:rPr lang="fr-FR" dirty="0" smtClean="0">
                <a:latin typeface="Times New Roman" pitchFamily="18" charset="0"/>
                <a:cs typeface="Times New Roman" pitchFamily="18" charset="0"/>
              </a:rPr>
              <a:t> </a:t>
            </a:r>
            <a:r>
              <a:rPr lang="de-DE" dirty="0" smtClean="0">
                <a:latin typeface="Times New Roman" pitchFamily="18" charset="0"/>
                <a:cs typeface="Times New Roman" pitchFamily="18" charset="0"/>
              </a:rPr>
              <a:t>]</a:t>
            </a:r>
            <a:r>
              <a:rPr lang="de-DE" baseline="30000" dirty="0" smtClean="0">
                <a:latin typeface="Times New Roman" pitchFamily="18" charset="0"/>
                <a:cs typeface="Times New Roman" pitchFamily="18" charset="0"/>
              </a:rPr>
              <a:t>+</a:t>
            </a:r>
          </a:p>
          <a:p>
            <a:endParaRPr lang="fr-FR" dirty="0" smtClean="0">
              <a:latin typeface="Times New Roman" pitchFamily="18" charset="0"/>
              <a:cs typeface="Times New Roman" pitchFamily="18" charset="0"/>
            </a:endParaRPr>
          </a:p>
          <a:p>
            <a:r>
              <a:rPr lang="de-DE" dirty="0" smtClean="0">
                <a:latin typeface="Times New Roman" pitchFamily="18" charset="0"/>
                <a:cs typeface="Times New Roman" pitchFamily="18" charset="0"/>
              </a:rPr>
              <a:t>[</a:t>
            </a:r>
            <a:r>
              <a:rPr lang="de-DE" dirty="0" err="1" smtClean="0">
                <a:latin typeface="Times New Roman" pitchFamily="18" charset="0"/>
                <a:cs typeface="Times New Roman" pitchFamily="18" charset="0"/>
              </a:rPr>
              <a:t>Ag</a:t>
            </a:r>
            <a:r>
              <a:rPr lang="de-DE" dirty="0" smtClean="0">
                <a:latin typeface="Times New Roman" pitchFamily="18" charset="0"/>
                <a:cs typeface="Times New Roman" pitchFamily="18" charset="0"/>
              </a:rPr>
              <a:t>(NH</a:t>
            </a:r>
            <a:r>
              <a:rPr lang="de-DE" baseline="-25000" dirty="0" smtClean="0">
                <a:latin typeface="Times New Roman" pitchFamily="18" charset="0"/>
                <a:cs typeface="Times New Roman" pitchFamily="18" charset="0"/>
              </a:rPr>
              <a:t>3 </a:t>
            </a:r>
            <a:r>
              <a:rPr lang="en-US" dirty="0" smtClean="0">
                <a:latin typeface="Times New Roman" pitchFamily="18" charset="0"/>
                <a:cs typeface="Times New Roman" pitchFamily="18" charset="0"/>
              </a:rPr>
              <a:t>)</a:t>
            </a:r>
            <a:r>
              <a:rPr lang="en-US" baseline="-25000" dirty="0" smtClean="0">
                <a:latin typeface="Times New Roman" pitchFamily="18" charset="0"/>
                <a:cs typeface="Times New Roman" pitchFamily="18" charset="0"/>
              </a:rPr>
              <a:t>2</a:t>
            </a:r>
            <a:r>
              <a:rPr lang="en-US" dirty="0" smtClean="0">
                <a:latin typeface="Times New Roman" pitchFamily="18" charset="0"/>
                <a:cs typeface="Times New Roman" pitchFamily="18" charset="0"/>
              </a:rPr>
              <a:t> </a:t>
            </a:r>
            <a:r>
              <a:rPr lang="de-DE" dirty="0" smtClean="0">
                <a:latin typeface="Times New Roman" pitchFamily="18" charset="0"/>
                <a:cs typeface="Times New Roman" pitchFamily="18" charset="0"/>
              </a:rPr>
              <a:t>]</a:t>
            </a:r>
            <a:r>
              <a:rPr lang="de-DE" baseline="30000"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Ag</a:t>
            </a:r>
            <a:r>
              <a:rPr lang="de-DE" baseline="30000" dirty="0" smtClean="0">
                <a:latin typeface="Times New Roman" pitchFamily="18" charset="0"/>
                <a:cs typeface="Times New Roman" pitchFamily="18" charset="0"/>
              </a:rPr>
              <a:t>+ </a:t>
            </a:r>
            <a:r>
              <a:rPr lang="de-DE" dirty="0" smtClean="0">
                <a:latin typeface="Times New Roman" pitchFamily="18" charset="0"/>
                <a:cs typeface="Times New Roman" pitchFamily="18" charset="0"/>
              </a:rPr>
              <a:t>+2NH</a:t>
            </a:r>
            <a:r>
              <a:rPr lang="de-DE" baseline="-25000" dirty="0" smtClean="0">
                <a:latin typeface="Times New Roman" pitchFamily="18" charset="0"/>
                <a:cs typeface="Times New Roman" pitchFamily="18" charset="0"/>
              </a:rPr>
              <a:t>3                              </a:t>
            </a:r>
            <a:r>
              <a:rPr lang="de-DE" dirty="0" smtClean="0">
                <a:latin typeface="Times New Roman" pitchFamily="18" charset="0"/>
                <a:cs typeface="Times New Roman" pitchFamily="18" charset="0"/>
              </a:rPr>
              <a:t>[</a:t>
            </a:r>
            <a:r>
              <a:rPr lang="de-DE" dirty="0" err="1" smtClean="0">
                <a:latin typeface="Times New Roman" pitchFamily="18" charset="0"/>
                <a:cs typeface="Times New Roman" pitchFamily="18" charset="0"/>
              </a:rPr>
              <a:t>Ag</a:t>
            </a:r>
            <a:r>
              <a:rPr lang="de-DE" dirty="0" smtClean="0">
                <a:latin typeface="Times New Roman" pitchFamily="18" charset="0"/>
                <a:cs typeface="Times New Roman" pitchFamily="18" charset="0"/>
              </a:rPr>
              <a:t>(NH</a:t>
            </a:r>
            <a:r>
              <a:rPr lang="de-DE" baseline="-25000" dirty="0" smtClean="0">
                <a:latin typeface="Times New Roman" pitchFamily="18" charset="0"/>
                <a:cs typeface="Times New Roman" pitchFamily="18" charset="0"/>
              </a:rPr>
              <a:t>3 </a:t>
            </a:r>
            <a:r>
              <a:rPr lang="en-US" dirty="0" smtClean="0">
                <a:latin typeface="Times New Roman" pitchFamily="18" charset="0"/>
                <a:cs typeface="Times New Roman" pitchFamily="18" charset="0"/>
              </a:rPr>
              <a:t>)</a:t>
            </a:r>
            <a:r>
              <a:rPr lang="en-US" baseline="-25000" dirty="0" smtClean="0">
                <a:latin typeface="Times New Roman" pitchFamily="18" charset="0"/>
                <a:cs typeface="Times New Roman" pitchFamily="18" charset="0"/>
              </a:rPr>
              <a:t>2</a:t>
            </a:r>
            <a:r>
              <a:rPr lang="en-US" dirty="0" smtClean="0">
                <a:latin typeface="Times New Roman" pitchFamily="18" charset="0"/>
                <a:cs typeface="Times New Roman" pitchFamily="18" charset="0"/>
              </a:rPr>
              <a:t> </a:t>
            </a:r>
            <a:r>
              <a:rPr lang="de-DE" dirty="0" smtClean="0">
                <a:latin typeface="Times New Roman" pitchFamily="18" charset="0"/>
                <a:cs typeface="Times New Roman" pitchFamily="18" charset="0"/>
              </a:rPr>
              <a:t>]</a:t>
            </a:r>
            <a:r>
              <a:rPr lang="de-DE" baseline="30000" dirty="0" smtClean="0">
                <a:latin typeface="Times New Roman" pitchFamily="18" charset="0"/>
                <a:cs typeface="Times New Roman" pitchFamily="18" charset="0"/>
              </a:rPr>
              <a:t>+ </a:t>
            </a:r>
            <a:r>
              <a:rPr lang="de-DE" dirty="0" smtClean="0">
                <a:latin typeface="Times New Roman" pitchFamily="18" charset="0"/>
                <a:cs typeface="Times New Roman" pitchFamily="18" charset="0"/>
              </a:rPr>
              <a:t>= </a:t>
            </a:r>
            <a:r>
              <a:rPr lang="de-DE" u="sng" dirty="0" smtClean="0">
                <a:latin typeface="Times New Roman" pitchFamily="18" charset="0"/>
                <a:cs typeface="Times New Roman" pitchFamily="18" charset="0"/>
              </a:rPr>
              <a:t>[</a:t>
            </a:r>
            <a:r>
              <a:rPr lang="de-DE" u="sng" dirty="0" err="1" smtClean="0">
                <a:latin typeface="Times New Roman" pitchFamily="18" charset="0"/>
                <a:cs typeface="Times New Roman" pitchFamily="18" charset="0"/>
              </a:rPr>
              <a:t>Ag</a:t>
            </a:r>
            <a:r>
              <a:rPr lang="de-DE" u="sng" baseline="30000" dirty="0" smtClean="0">
                <a:latin typeface="Times New Roman" pitchFamily="18" charset="0"/>
                <a:cs typeface="Times New Roman" pitchFamily="18" charset="0"/>
              </a:rPr>
              <a:t>+</a:t>
            </a:r>
            <a:r>
              <a:rPr lang="de-DE" u="sng" dirty="0" smtClean="0">
                <a:latin typeface="Times New Roman" pitchFamily="18" charset="0"/>
                <a:cs typeface="Times New Roman" pitchFamily="18" charset="0"/>
              </a:rPr>
              <a:t>] x [ NH</a:t>
            </a:r>
            <a:r>
              <a:rPr lang="de-DE" u="sng" baseline="-25000" dirty="0" smtClean="0">
                <a:latin typeface="Times New Roman" pitchFamily="18" charset="0"/>
                <a:cs typeface="Times New Roman" pitchFamily="18" charset="0"/>
              </a:rPr>
              <a:t>3</a:t>
            </a:r>
            <a:r>
              <a:rPr lang="de-DE" u="sng" dirty="0" smtClean="0">
                <a:latin typeface="Times New Roman" pitchFamily="18" charset="0"/>
                <a:cs typeface="Times New Roman" pitchFamily="18" charset="0"/>
              </a:rPr>
              <a:t>]</a:t>
            </a:r>
            <a:r>
              <a:rPr lang="de-DE" u="sng" baseline="-25000" dirty="0" smtClean="0">
                <a:latin typeface="Times New Roman" pitchFamily="18" charset="0"/>
                <a:cs typeface="Times New Roman" pitchFamily="18" charset="0"/>
              </a:rPr>
              <a:t> </a:t>
            </a:r>
            <a:r>
              <a:rPr lang="de-DE" u="sng" baseline="30000" dirty="0" smtClean="0">
                <a:latin typeface="Times New Roman" pitchFamily="18" charset="0"/>
                <a:cs typeface="Times New Roman" pitchFamily="18" charset="0"/>
              </a:rPr>
              <a:t>2</a:t>
            </a:r>
            <a:endParaRPr lang="fr-FR" dirty="0" smtClean="0">
              <a:latin typeface="Times New Roman" pitchFamily="18" charset="0"/>
              <a:cs typeface="Times New Roman" pitchFamily="18" charset="0"/>
            </a:endParaRPr>
          </a:p>
          <a:p>
            <a:r>
              <a:rPr lang="de-DE" baseline="30000"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Kd</a:t>
            </a:r>
            <a:endParaRPr lang="fr-FR" dirty="0" smtClean="0">
              <a:latin typeface="Times New Roman" pitchFamily="18" charset="0"/>
              <a:cs typeface="Times New Roman" pitchFamily="18" charset="0"/>
            </a:endParaRPr>
          </a:p>
          <a:p>
            <a:r>
              <a:rPr lang="de-DE" dirty="0" smtClean="0">
                <a:latin typeface="Times New Roman" pitchFamily="18" charset="0"/>
                <a:cs typeface="Times New Roman" pitchFamily="18" charset="0"/>
              </a:rPr>
              <a:t>S= [Cl</a:t>
            </a:r>
            <a:r>
              <a:rPr lang="de-DE" baseline="30000" dirty="0" smtClean="0">
                <a:latin typeface="Times New Roman" pitchFamily="18" charset="0"/>
                <a:cs typeface="Times New Roman" pitchFamily="18" charset="0"/>
              </a:rPr>
              <a:t>- </a:t>
            </a:r>
            <a:r>
              <a:rPr lang="de-DE" dirty="0" smtClean="0">
                <a:latin typeface="Times New Roman" pitchFamily="18" charset="0"/>
                <a:cs typeface="Times New Roman" pitchFamily="18" charset="0"/>
              </a:rPr>
              <a:t> ]                                                                                                                                                                                      </a:t>
            </a:r>
            <a:endParaRPr lang="fr-FR"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S= </a:t>
            </a:r>
            <a:r>
              <a:rPr lang="de-DE" dirty="0" smtClean="0">
                <a:latin typeface="Times New Roman" pitchFamily="18" charset="0"/>
                <a:cs typeface="Times New Roman" pitchFamily="18" charset="0"/>
              </a:rPr>
              <a:t>[</a:t>
            </a:r>
            <a:r>
              <a:rPr lang="de-DE" dirty="0" err="1" smtClean="0">
                <a:latin typeface="Times New Roman" pitchFamily="18" charset="0"/>
                <a:cs typeface="Times New Roman" pitchFamily="18" charset="0"/>
              </a:rPr>
              <a:t>Ag</a:t>
            </a:r>
            <a:r>
              <a:rPr lang="de-DE" baseline="30000" dirty="0" smtClean="0">
                <a:latin typeface="Times New Roman" pitchFamily="18" charset="0"/>
                <a:cs typeface="Times New Roman" pitchFamily="18" charset="0"/>
              </a:rPr>
              <a:t>+</a:t>
            </a:r>
            <a:r>
              <a:rPr lang="de-DE" dirty="0" smtClean="0">
                <a:latin typeface="Times New Roman" pitchFamily="18" charset="0"/>
                <a:cs typeface="Times New Roman" pitchFamily="18" charset="0"/>
              </a:rPr>
              <a:t>] + [</a:t>
            </a:r>
            <a:r>
              <a:rPr lang="de-DE" dirty="0" err="1" smtClean="0">
                <a:latin typeface="Times New Roman" pitchFamily="18" charset="0"/>
                <a:cs typeface="Times New Roman" pitchFamily="18" charset="0"/>
              </a:rPr>
              <a:t>Ag</a:t>
            </a:r>
            <a:r>
              <a:rPr lang="de-DE" dirty="0" smtClean="0">
                <a:latin typeface="Times New Roman" pitchFamily="18" charset="0"/>
                <a:cs typeface="Times New Roman" pitchFamily="18" charset="0"/>
              </a:rPr>
              <a:t>(NH</a:t>
            </a:r>
            <a:r>
              <a:rPr lang="de-DE" baseline="-25000" dirty="0" smtClean="0">
                <a:latin typeface="Times New Roman" pitchFamily="18" charset="0"/>
                <a:cs typeface="Times New Roman" pitchFamily="18" charset="0"/>
              </a:rPr>
              <a:t>3 </a:t>
            </a:r>
            <a:r>
              <a:rPr lang="fr-FR" dirty="0" smtClean="0">
                <a:latin typeface="Times New Roman" pitchFamily="18" charset="0"/>
                <a:cs typeface="Times New Roman" pitchFamily="18" charset="0"/>
              </a:rPr>
              <a:t>)</a:t>
            </a:r>
            <a:r>
              <a:rPr lang="fr-FR" baseline="-25000" dirty="0" smtClean="0">
                <a:latin typeface="Times New Roman" pitchFamily="18" charset="0"/>
                <a:cs typeface="Times New Roman" pitchFamily="18" charset="0"/>
              </a:rPr>
              <a:t>2</a:t>
            </a:r>
            <a:r>
              <a:rPr lang="fr-FR" dirty="0" smtClean="0">
                <a:latin typeface="Times New Roman" pitchFamily="18" charset="0"/>
                <a:cs typeface="Times New Roman" pitchFamily="18" charset="0"/>
              </a:rPr>
              <a:t> </a:t>
            </a:r>
            <a:r>
              <a:rPr lang="de-DE" dirty="0" smtClean="0">
                <a:latin typeface="Times New Roman" pitchFamily="18" charset="0"/>
                <a:cs typeface="Times New Roman" pitchFamily="18" charset="0"/>
              </a:rPr>
              <a:t>]</a:t>
            </a:r>
            <a:r>
              <a:rPr lang="de-DE" baseline="30000" dirty="0" smtClean="0">
                <a:latin typeface="Times New Roman" pitchFamily="18" charset="0"/>
                <a:cs typeface="Times New Roman" pitchFamily="18" charset="0"/>
              </a:rPr>
              <a:t>+</a:t>
            </a:r>
          </a:p>
          <a:p>
            <a:endParaRPr lang="fr-FR"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S= Ag</a:t>
            </a:r>
            <a:r>
              <a:rPr lang="en-US" baseline="30000" dirty="0" smtClean="0">
                <a:latin typeface="Times New Roman" pitchFamily="18" charset="0"/>
                <a:cs typeface="Times New Roman" pitchFamily="18" charset="0"/>
              </a:rPr>
              <a:t>+ </a:t>
            </a:r>
            <a:r>
              <a:rPr lang="de-DE" dirty="0" smtClean="0">
                <a:latin typeface="Times New Roman" pitchFamily="18" charset="0"/>
                <a:cs typeface="Times New Roman" pitchFamily="18" charset="0"/>
              </a:rPr>
              <a:t>+</a:t>
            </a:r>
            <a:r>
              <a:rPr lang="de-DE" baseline="30000" dirty="0" smtClean="0">
                <a:latin typeface="Times New Roman" pitchFamily="18" charset="0"/>
                <a:cs typeface="Times New Roman" pitchFamily="18" charset="0"/>
              </a:rPr>
              <a:t> </a:t>
            </a:r>
            <a:r>
              <a:rPr lang="de-DE" u="sng" dirty="0" smtClean="0">
                <a:latin typeface="Times New Roman" pitchFamily="18" charset="0"/>
                <a:cs typeface="Times New Roman" pitchFamily="18" charset="0"/>
              </a:rPr>
              <a:t>[</a:t>
            </a:r>
            <a:r>
              <a:rPr lang="de-DE" u="sng" dirty="0" err="1" smtClean="0">
                <a:latin typeface="Times New Roman" pitchFamily="18" charset="0"/>
                <a:cs typeface="Times New Roman" pitchFamily="18" charset="0"/>
              </a:rPr>
              <a:t>Ag</a:t>
            </a:r>
            <a:r>
              <a:rPr lang="de-DE" u="sng" baseline="30000" dirty="0" smtClean="0">
                <a:latin typeface="Times New Roman" pitchFamily="18" charset="0"/>
                <a:cs typeface="Times New Roman" pitchFamily="18" charset="0"/>
              </a:rPr>
              <a:t>+</a:t>
            </a:r>
            <a:r>
              <a:rPr lang="de-DE" u="sng" dirty="0" smtClean="0">
                <a:latin typeface="Times New Roman" pitchFamily="18" charset="0"/>
                <a:cs typeface="Times New Roman" pitchFamily="18" charset="0"/>
              </a:rPr>
              <a:t>] x [ NH</a:t>
            </a:r>
            <a:r>
              <a:rPr lang="de-DE" u="sng" baseline="-25000" dirty="0" smtClean="0">
                <a:latin typeface="Times New Roman" pitchFamily="18" charset="0"/>
                <a:cs typeface="Times New Roman" pitchFamily="18" charset="0"/>
              </a:rPr>
              <a:t>3</a:t>
            </a:r>
            <a:r>
              <a:rPr lang="de-DE" u="sng" dirty="0" smtClean="0">
                <a:latin typeface="Times New Roman" pitchFamily="18" charset="0"/>
                <a:cs typeface="Times New Roman" pitchFamily="18" charset="0"/>
              </a:rPr>
              <a:t>]</a:t>
            </a:r>
            <a:r>
              <a:rPr lang="de-DE" u="sng" baseline="-25000" dirty="0" smtClean="0">
                <a:latin typeface="Times New Roman" pitchFamily="18" charset="0"/>
                <a:cs typeface="Times New Roman" pitchFamily="18" charset="0"/>
              </a:rPr>
              <a:t> </a:t>
            </a:r>
            <a:r>
              <a:rPr lang="de-DE" baseline="30000" dirty="0" smtClean="0">
                <a:latin typeface="Times New Roman" pitchFamily="18" charset="0"/>
                <a:cs typeface="Times New Roman" pitchFamily="18" charset="0"/>
              </a:rPr>
              <a:t>2 </a:t>
            </a:r>
            <a:r>
              <a:rPr lang="de-DE" dirty="0" smtClean="0">
                <a:latin typeface="Times New Roman" pitchFamily="18" charset="0"/>
                <a:cs typeface="Times New Roman" pitchFamily="18" charset="0"/>
              </a:rPr>
              <a:t>  =  [</a:t>
            </a:r>
            <a:r>
              <a:rPr lang="de-DE" dirty="0" err="1" smtClean="0">
                <a:latin typeface="Times New Roman" pitchFamily="18" charset="0"/>
                <a:cs typeface="Times New Roman" pitchFamily="18" charset="0"/>
              </a:rPr>
              <a:t>Ag</a:t>
            </a:r>
            <a:r>
              <a:rPr lang="de-DE" baseline="30000" dirty="0" smtClean="0">
                <a:latin typeface="Times New Roman" pitchFamily="18" charset="0"/>
                <a:cs typeface="Times New Roman" pitchFamily="18" charset="0"/>
              </a:rPr>
              <a:t>+</a:t>
            </a:r>
            <a:r>
              <a:rPr lang="de-DE" dirty="0" smtClean="0">
                <a:latin typeface="Times New Roman" pitchFamily="18" charset="0"/>
                <a:cs typeface="Times New Roman" pitchFamily="18" charset="0"/>
              </a:rPr>
              <a:t>] x [1+ </a:t>
            </a:r>
            <a:r>
              <a:rPr lang="de-DE" u="sng" dirty="0" smtClean="0">
                <a:latin typeface="Times New Roman" pitchFamily="18" charset="0"/>
                <a:cs typeface="Times New Roman" pitchFamily="18" charset="0"/>
              </a:rPr>
              <a:t>[ NH</a:t>
            </a:r>
            <a:r>
              <a:rPr lang="de-DE" u="sng" baseline="-25000" dirty="0" smtClean="0">
                <a:latin typeface="Times New Roman" pitchFamily="18" charset="0"/>
                <a:cs typeface="Times New Roman" pitchFamily="18" charset="0"/>
              </a:rPr>
              <a:t>3</a:t>
            </a:r>
            <a:r>
              <a:rPr lang="de-DE" u="sng" dirty="0" smtClean="0">
                <a:latin typeface="Times New Roman" pitchFamily="18" charset="0"/>
                <a:cs typeface="Times New Roman" pitchFamily="18" charset="0"/>
              </a:rPr>
              <a:t>]</a:t>
            </a:r>
            <a:r>
              <a:rPr lang="de-DE" u="sng" baseline="-25000" dirty="0" smtClean="0">
                <a:latin typeface="Times New Roman" pitchFamily="18" charset="0"/>
                <a:cs typeface="Times New Roman" pitchFamily="18" charset="0"/>
              </a:rPr>
              <a:t> </a:t>
            </a:r>
            <a:r>
              <a:rPr lang="de-DE" baseline="30000" dirty="0" smtClean="0">
                <a:latin typeface="Times New Roman" pitchFamily="18" charset="0"/>
                <a:cs typeface="Times New Roman" pitchFamily="18" charset="0"/>
              </a:rPr>
              <a:t>2 </a:t>
            </a:r>
            <a:r>
              <a:rPr lang="de-DE" dirty="0" smtClean="0">
                <a:latin typeface="Times New Roman" pitchFamily="18" charset="0"/>
                <a:cs typeface="Times New Roman" pitchFamily="18" charset="0"/>
              </a:rPr>
              <a:t>]</a:t>
            </a:r>
            <a:endParaRPr lang="fr-FR"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Kd</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Kd</a:t>
            </a:r>
            <a:endParaRPr lang="fr-FR" dirty="0" smtClean="0">
              <a:latin typeface="Times New Roman" pitchFamily="18" charset="0"/>
              <a:cs typeface="Times New Roman" pitchFamily="18" charset="0"/>
            </a:endParaRPr>
          </a:p>
          <a:p>
            <a:r>
              <a:rPr lang="de-DE" dirty="0" smtClean="0">
                <a:latin typeface="Times New Roman" pitchFamily="18" charset="0"/>
                <a:cs typeface="Times New Roman" pitchFamily="18" charset="0"/>
              </a:rPr>
              <a:t>[</a:t>
            </a:r>
            <a:r>
              <a:rPr lang="de-DE" dirty="0" err="1" smtClean="0">
                <a:latin typeface="Times New Roman" pitchFamily="18" charset="0"/>
                <a:cs typeface="Times New Roman" pitchFamily="18" charset="0"/>
              </a:rPr>
              <a:t>Ag</a:t>
            </a:r>
            <a:r>
              <a:rPr lang="de-DE" baseline="30000" dirty="0" smtClean="0">
                <a:latin typeface="Times New Roman" pitchFamily="18" charset="0"/>
                <a:cs typeface="Times New Roman" pitchFamily="18" charset="0"/>
              </a:rPr>
              <a:t>+</a:t>
            </a:r>
            <a:r>
              <a:rPr lang="de-DE" dirty="0" smtClean="0">
                <a:latin typeface="Times New Roman" pitchFamily="18" charset="0"/>
                <a:cs typeface="Times New Roman" pitchFamily="18" charset="0"/>
              </a:rPr>
              <a:t>] =    S</a:t>
            </a:r>
            <a:endParaRPr lang="fr-FR" dirty="0" smtClean="0">
              <a:latin typeface="Times New Roman" pitchFamily="18" charset="0"/>
              <a:cs typeface="Times New Roman" pitchFamily="18" charset="0"/>
            </a:endParaRPr>
          </a:p>
          <a:p>
            <a:r>
              <a:rPr lang="de-DE" dirty="0" smtClean="0">
                <a:latin typeface="Times New Roman" pitchFamily="18" charset="0"/>
                <a:cs typeface="Times New Roman" pitchFamily="18" charset="0"/>
              </a:rPr>
              <a:t>          [1+ </a:t>
            </a:r>
            <a:r>
              <a:rPr lang="de-DE" u="sng" dirty="0" smtClean="0">
                <a:latin typeface="Times New Roman" pitchFamily="18" charset="0"/>
                <a:cs typeface="Times New Roman" pitchFamily="18" charset="0"/>
              </a:rPr>
              <a:t>[ NH</a:t>
            </a:r>
            <a:r>
              <a:rPr lang="de-DE" u="sng" baseline="-25000" dirty="0" smtClean="0">
                <a:latin typeface="Times New Roman" pitchFamily="18" charset="0"/>
                <a:cs typeface="Times New Roman" pitchFamily="18" charset="0"/>
              </a:rPr>
              <a:t>3</a:t>
            </a:r>
            <a:r>
              <a:rPr lang="de-DE" u="sng" dirty="0" smtClean="0">
                <a:latin typeface="Times New Roman" pitchFamily="18" charset="0"/>
                <a:cs typeface="Times New Roman" pitchFamily="18" charset="0"/>
              </a:rPr>
              <a:t>]</a:t>
            </a:r>
            <a:r>
              <a:rPr lang="de-DE" u="sng" baseline="-25000" dirty="0" smtClean="0">
                <a:latin typeface="Times New Roman" pitchFamily="18" charset="0"/>
                <a:cs typeface="Times New Roman" pitchFamily="18" charset="0"/>
              </a:rPr>
              <a:t> </a:t>
            </a:r>
            <a:r>
              <a:rPr lang="de-DE" baseline="30000" dirty="0" smtClean="0">
                <a:latin typeface="Times New Roman" pitchFamily="18" charset="0"/>
                <a:cs typeface="Times New Roman" pitchFamily="18" charset="0"/>
              </a:rPr>
              <a:t>2 </a:t>
            </a:r>
            <a:r>
              <a:rPr lang="de-DE" dirty="0" smtClean="0">
                <a:latin typeface="Times New Roman" pitchFamily="18" charset="0"/>
                <a:cs typeface="Times New Roman" pitchFamily="18" charset="0"/>
              </a:rPr>
              <a:t>]     </a:t>
            </a:r>
            <a:endParaRPr lang="fr-FR" dirty="0" smtClean="0">
              <a:latin typeface="Times New Roman" pitchFamily="18" charset="0"/>
              <a:cs typeface="Times New Roman" pitchFamily="18" charset="0"/>
            </a:endParaRPr>
          </a:p>
          <a:p>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Kd</a:t>
            </a:r>
            <a:r>
              <a:rPr lang="de-DE" dirty="0" smtClean="0">
                <a:latin typeface="Times New Roman" pitchFamily="18" charset="0"/>
                <a:cs typeface="Times New Roman" pitchFamily="18" charset="0"/>
              </a:rPr>
              <a:t> </a:t>
            </a:r>
            <a:endParaRPr lang="fr-FR"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Ks = </a:t>
            </a:r>
            <a:r>
              <a:rPr lang="de-DE" dirty="0" smtClean="0">
                <a:latin typeface="Times New Roman" pitchFamily="18" charset="0"/>
                <a:cs typeface="Times New Roman" pitchFamily="18" charset="0"/>
              </a:rPr>
              <a:t>[</a:t>
            </a:r>
            <a:r>
              <a:rPr lang="de-DE" dirty="0" err="1" smtClean="0">
                <a:latin typeface="Times New Roman" pitchFamily="18" charset="0"/>
                <a:cs typeface="Times New Roman" pitchFamily="18" charset="0"/>
              </a:rPr>
              <a:t>Ag</a:t>
            </a:r>
            <a:r>
              <a:rPr lang="de-DE" baseline="30000" dirty="0" smtClean="0">
                <a:latin typeface="Times New Roman" pitchFamily="18" charset="0"/>
                <a:cs typeface="Times New Roman" pitchFamily="18" charset="0"/>
              </a:rPr>
              <a:t>+</a:t>
            </a:r>
            <a:r>
              <a:rPr lang="de-DE" dirty="0" smtClean="0">
                <a:latin typeface="Times New Roman" pitchFamily="18" charset="0"/>
                <a:cs typeface="Times New Roman" pitchFamily="18" charset="0"/>
              </a:rPr>
              <a:t>] × [Cl</a:t>
            </a:r>
            <a:r>
              <a:rPr lang="de-DE" baseline="30000" dirty="0" smtClean="0">
                <a:latin typeface="Times New Roman" pitchFamily="18" charset="0"/>
                <a:cs typeface="Times New Roman" pitchFamily="18" charset="0"/>
              </a:rPr>
              <a:t>-</a:t>
            </a:r>
            <a:r>
              <a:rPr lang="de-DE" dirty="0" smtClean="0">
                <a:latin typeface="Times New Roman" pitchFamily="18" charset="0"/>
                <a:cs typeface="Times New Roman" pitchFamily="18" charset="0"/>
              </a:rPr>
              <a:t>]   =        S</a:t>
            </a:r>
            <a:r>
              <a:rPr lang="de-DE" baseline="30000" dirty="0" smtClean="0">
                <a:latin typeface="Times New Roman" pitchFamily="18" charset="0"/>
                <a:cs typeface="Times New Roman" pitchFamily="18" charset="0"/>
              </a:rPr>
              <a:t>2 	                      </a:t>
            </a:r>
            <a:r>
              <a:rPr lang="en-US" dirty="0" smtClean="0">
                <a:latin typeface="Times New Roman" pitchFamily="18" charset="0"/>
                <a:cs typeface="Times New Roman" pitchFamily="18" charset="0"/>
              </a:rPr>
              <a:t>                      S = √ Ks </a:t>
            </a:r>
            <a:r>
              <a:rPr lang="de-DE" dirty="0" smtClean="0">
                <a:latin typeface="Times New Roman" pitchFamily="18" charset="0"/>
                <a:cs typeface="Times New Roman" pitchFamily="18" charset="0"/>
              </a:rPr>
              <a:t>[1+[ NH</a:t>
            </a:r>
            <a:r>
              <a:rPr lang="de-DE" baseline="-25000" dirty="0" smtClean="0">
                <a:latin typeface="Times New Roman" pitchFamily="18" charset="0"/>
                <a:cs typeface="Times New Roman" pitchFamily="18" charset="0"/>
              </a:rPr>
              <a:t>3</a:t>
            </a:r>
            <a:r>
              <a:rPr lang="de-DE" dirty="0" smtClean="0">
                <a:latin typeface="Times New Roman" pitchFamily="18" charset="0"/>
                <a:cs typeface="Times New Roman" pitchFamily="18" charset="0"/>
              </a:rPr>
              <a:t>]</a:t>
            </a:r>
            <a:r>
              <a:rPr lang="de-DE" baseline="-25000" dirty="0" smtClean="0">
                <a:latin typeface="Times New Roman" pitchFamily="18" charset="0"/>
                <a:cs typeface="Times New Roman" pitchFamily="18" charset="0"/>
              </a:rPr>
              <a:t> </a:t>
            </a:r>
            <a:r>
              <a:rPr lang="de-DE" baseline="30000" dirty="0" smtClean="0">
                <a:latin typeface="Times New Roman" pitchFamily="18" charset="0"/>
                <a:cs typeface="Times New Roman" pitchFamily="18" charset="0"/>
              </a:rPr>
              <a:t>2</a:t>
            </a:r>
            <a:endParaRPr lang="fr-FR"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                                   </a:t>
            </a:r>
            <a:r>
              <a:rPr lang="de-DE" dirty="0" smtClean="0">
                <a:latin typeface="Times New Roman" pitchFamily="18" charset="0"/>
                <a:cs typeface="Times New Roman" pitchFamily="18" charset="0"/>
              </a:rPr>
              <a:t>[1+ </a:t>
            </a:r>
            <a:r>
              <a:rPr lang="de-DE" u="sng" dirty="0" smtClean="0">
                <a:latin typeface="Times New Roman" pitchFamily="18" charset="0"/>
                <a:cs typeface="Times New Roman" pitchFamily="18" charset="0"/>
              </a:rPr>
              <a:t>[ NH</a:t>
            </a:r>
            <a:r>
              <a:rPr lang="de-DE" u="sng" baseline="-25000" dirty="0" smtClean="0">
                <a:latin typeface="Times New Roman" pitchFamily="18" charset="0"/>
                <a:cs typeface="Times New Roman" pitchFamily="18" charset="0"/>
              </a:rPr>
              <a:t>3</a:t>
            </a:r>
            <a:r>
              <a:rPr lang="de-DE" u="sng" dirty="0" smtClean="0">
                <a:latin typeface="Times New Roman" pitchFamily="18" charset="0"/>
                <a:cs typeface="Times New Roman" pitchFamily="18" charset="0"/>
              </a:rPr>
              <a:t>]</a:t>
            </a:r>
            <a:r>
              <a:rPr lang="de-DE" u="sng" baseline="-25000" dirty="0" smtClean="0">
                <a:latin typeface="Times New Roman" pitchFamily="18" charset="0"/>
                <a:cs typeface="Times New Roman" pitchFamily="18" charset="0"/>
              </a:rPr>
              <a:t> </a:t>
            </a:r>
            <a:r>
              <a:rPr lang="de-DE" baseline="30000" dirty="0" smtClean="0">
                <a:latin typeface="Times New Roman" pitchFamily="18" charset="0"/>
                <a:cs typeface="Times New Roman" pitchFamily="18" charset="0"/>
              </a:rPr>
              <a:t>2 </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Kd</a:t>
            </a:r>
            <a:endParaRPr lang="fr-FR"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Kd</a:t>
            </a:r>
            <a:endParaRPr lang="fr-FR" dirty="0" smtClean="0">
              <a:latin typeface="Times New Roman" pitchFamily="18" charset="0"/>
              <a:cs typeface="Times New Roman" pitchFamily="18" charset="0"/>
            </a:endParaRPr>
          </a:p>
          <a:p>
            <a:endParaRPr lang="fr-FR" dirty="0"/>
          </a:p>
        </p:txBody>
      </p:sp>
      <p:cxnSp>
        <p:nvCxnSpPr>
          <p:cNvPr id="6" name="Connecteur droit avec flèche 5"/>
          <p:cNvCxnSpPr/>
          <p:nvPr/>
        </p:nvCxnSpPr>
        <p:spPr>
          <a:xfrm>
            <a:off x="1357290" y="3214686"/>
            <a:ext cx="785818" cy="158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7" name="Flèche droite 6"/>
          <p:cNvSpPr/>
          <p:nvPr/>
        </p:nvSpPr>
        <p:spPr>
          <a:xfrm>
            <a:off x="3428992" y="3214686"/>
            <a:ext cx="785818" cy="7143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Flèche droite 7"/>
          <p:cNvSpPr/>
          <p:nvPr/>
        </p:nvSpPr>
        <p:spPr>
          <a:xfrm>
            <a:off x="3714744" y="5929330"/>
            <a:ext cx="785818" cy="7143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4" name="Connecteur droit 13"/>
          <p:cNvCxnSpPr/>
          <p:nvPr/>
        </p:nvCxnSpPr>
        <p:spPr>
          <a:xfrm>
            <a:off x="714348" y="5213362"/>
            <a:ext cx="107157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Connecteur droit 14"/>
          <p:cNvCxnSpPr/>
          <p:nvPr/>
        </p:nvCxnSpPr>
        <p:spPr>
          <a:xfrm>
            <a:off x="6286512" y="6072206"/>
            <a:ext cx="571504"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Connecteur droit 15"/>
          <p:cNvCxnSpPr/>
          <p:nvPr/>
        </p:nvCxnSpPr>
        <p:spPr>
          <a:xfrm>
            <a:off x="2071670" y="6000768"/>
            <a:ext cx="107157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Connecteur droit 18"/>
          <p:cNvCxnSpPr/>
          <p:nvPr/>
        </p:nvCxnSpPr>
        <p:spPr>
          <a:xfrm>
            <a:off x="5429256" y="5784866"/>
            <a:ext cx="1500198"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3" name="Espace réservé du numéro de diapositive 22"/>
          <p:cNvSpPr>
            <a:spLocks noGrp="1"/>
          </p:cNvSpPr>
          <p:nvPr>
            <p:ph type="sldNum" sz="quarter" idx="12"/>
          </p:nvPr>
        </p:nvSpPr>
        <p:spPr/>
        <p:txBody>
          <a:bodyPr/>
          <a:lstStyle/>
          <a:p>
            <a:fld id="{CF4668DC-857F-487D-BFFA-8C0CA5037977}" type="slidenum">
              <a:rPr lang="fr-BE" smtClean="0"/>
              <a:pPr/>
              <a:t>18</a:t>
            </a:fld>
            <a:endParaRPr lang="fr-BE"/>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214282" y="214290"/>
            <a:ext cx="8572560" cy="7361366"/>
          </a:xfrm>
          <a:prstGeom prst="rect">
            <a:avLst/>
          </a:prstGeom>
          <a:noFill/>
        </p:spPr>
        <p:txBody>
          <a:bodyPr wrap="square" rtlCol="0">
            <a:spAutoFit/>
          </a:bodyPr>
          <a:lstStyle/>
          <a:p>
            <a:pPr lvl="0" algn="just">
              <a:lnSpc>
                <a:spcPct val="150000"/>
              </a:lnSpc>
              <a:buFont typeface="Wingdings" pitchFamily="2" charset="2"/>
              <a:buChar char="q"/>
            </a:pPr>
            <a:r>
              <a:rPr lang="fr-FR" sz="2200" b="1" dirty="0" smtClean="0">
                <a:latin typeface="Times New Roman" pitchFamily="18" charset="0"/>
                <a:cs typeface="Times New Roman" pitchFamily="18" charset="0"/>
              </a:rPr>
              <a:t>Electrolytes  </a:t>
            </a:r>
            <a:r>
              <a:rPr lang="fr-FR" sz="2200" b="1" dirty="0" err="1" smtClean="0">
                <a:latin typeface="Times New Roman" pitchFamily="18" charset="0"/>
                <a:cs typeface="Times New Roman" pitchFamily="18" charset="0"/>
              </a:rPr>
              <a:t>hétéroioniques</a:t>
            </a:r>
            <a:r>
              <a:rPr lang="fr-FR" sz="2200" b="1" dirty="0" smtClean="0">
                <a:latin typeface="Times New Roman" pitchFamily="18" charset="0"/>
                <a:cs typeface="Times New Roman" pitchFamily="18" charset="0"/>
              </a:rPr>
              <a:t> donnent des ions formants avec ceux des composés peu solubles un autre composé peu soluble</a:t>
            </a:r>
            <a:endParaRPr lang="fr-FR" sz="2200" dirty="0" smtClean="0">
              <a:latin typeface="Times New Roman" pitchFamily="18" charset="0"/>
              <a:cs typeface="Times New Roman" pitchFamily="18" charset="0"/>
            </a:endParaRPr>
          </a:p>
          <a:p>
            <a:pPr lvl="0" algn="just">
              <a:lnSpc>
                <a:spcPct val="150000"/>
              </a:lnSpc>
            </a:pPr>
            <a:r>
              <a:rPr lang="fr-FR" sz="2200" dirty="0" smtClean="0">
                <a:latin typeface="Times New Roman" pitchFamily="18" charset="0"/>
                <a:cs typeface="Times New Roman" pitchFamily="18" charset="0"/>
              </a:rPr>
              <a:t>Soit s</a:t>
            </a:r>
            <a:r>
              <a:rPr lang="fr-FR" sz="2200" baseline="-25000" dirty="0" smtClean="0">
                <a:latin typeface="Times New Roman" pitchFamily="18" charset="0"/>
                <a:cs typeface="Times New Roman" pitchFamily="18" charset="0"/>
              </a:rPr>
              <a:t>1</a:t>
            </a:r>
            <a:r>
              <a:rPr lang="fr-FR" sz="2200" dirty="0" smtClean="0">
                <a:latin typeface="Times New Roman" pitchFamily="18" charset="0"/>
                <a:cs typeface="Times New Roman" pitchFamily="18" charset="0"/>
              </a:rPr>
              <a:t> le produit de solubilité du composé peu soluble BA</a:t>
            </a:r>
            <a:r>
              <a:rPr lang="fr-FR" sz="2200" baseline="-25000" dirty="0" smtClean="0">
                <a:latin typeface="Times New Roman" pitchFamily="18" charset="0"/>
                <a:cs typeface="Times New Roman" pitchFamily="18" charset="0"/>
              </a:rPr>
              <a:t>1</a:t>
            </a:r>
            <a:r>
              <a:rPr lang="fr-FR" sz="2200" dirty="0" smtClean="0">
                <a:latin typeface="Times New Roman" pitchFamily="18" charset="0"/>
                <a:cs typeface="Times New Roman" pitchFamily="18" charset="0"/>
              </a:rPr>
              <a:t> initialement présent dans le milieu:</a:t>
            </a:r>
          </a:p>
          <a:p>
            <a:pPr algn="ctr">
              <a:lnSpc>
                <a:spcPct val="150000"/>
              </a:lnSpc>
            </a:pPr>
            <a:r>
              <a:rPr lang="fr-FR" sz="2200" dirty="0" smtClean="0">
                <a:latin typeface="Times New Roman" pitchFamily="18" charset="0"/>
                <a:cs typeface="Times New Roman" pitchFamily="18" charset="0"/>
              </a:rPr>
              <a:t>                [B</a:t>
            </a:r>
            <a:r>
              <a:rPr lang="fr-FR" sz="2200" baseline="30000" dirty="0" smtClean="0">
                <a:latin typeface="Times New Roman" pitchFamily="18" charset="0"/>
                <a:cs typeface="Times New Roman" pitchFamily="18" charset="0"/>
              </a:rPr>
              <a:t>+</a:t>
            </a:r>
            <a:r>
              <a:rPr lang="fr-FR" sz="2200" dirty="0" smtClean="0">
                <a:latin typeface="Times New Roman" pitchFamily="18" charset="0"/>
                <a:cs typeface="Times New Roman" pitchFamily="18" charset="0"/>
              </a:rPr>
              <a:t>][A</a:t>
            </a:r>
            <a:r>
              <a:rPr lang="fr-FR" sz="2200" baseline="-25000" dirty="0" smtClean="0">
                <a:latin typeface="Times New Roman" pitchFamily="18" charset="0"/>
                <a:cs typeface="Times New Roman" pitchFamily="18" charset="0"/>
              </a:rPr>
              <a:t>1</a:t>
            </a:r>
            <a:r>
              <a:rPr lang="fr-FR" sz="2200" baseline="30000" dirty="0" smtClean="0">
                <a:latin typeface="Times New Roman" pitchFamily="18" charset="0"/>
                <a:cs typeface="Times New Roman" pitchFamily="18" charset="0"/>
              </a:rPr>
              <a:t>-</a:t>
            </a:r>
            <a:r>
              <a:rPr lang="fr-FR" sz="2200" dirty="0" smtClean="0">
                <a:latin typeface="Times New Roman" pitchFamily="18" charset="0"/>
                <a:cs typeface="Times New Roman" pitchFamily="18" charset="0"/>
              </a:rPr>
              <a:t>] = Ks</a:t>
            </a:r>
            <a:r>
              <a:rPr lang="fr-FR" sz="2200" baseline="-25000" dirty="0" smtClean="0">
                <a:latin typeface="Times New Roman" pitchFamily="18" charset="0"/>
                <a:cs typeface="Times New Roman" pitchFamily="18" charset="0"/>
              </a:rPr>
              <a:t>1</a:t>
            </a:r>
            <a:r>
              <a:rPr lang="fr-FR" sz="2200" dirty="0" smtClean="0">
                <a:latin typeface="Times New Roman" pitchFamily="18" charset="0"/>
                <a:cs typeface="Times New Roman" pitchFamily="18" charset="0"/>
              </a:rPr>
              <a:t>                                                    (1)</a:t>
            </a:r>
          </a:p>
          <a:p>
            <a:pPr lvl="0" algn="just">
              <a:lnSpc>
                <a:spcPct val="150000"/>
              </a:lnSpc>
            </a:pPr>
            <a:r>
              <a:rPr lang="fr-FR" sz="2200" dirty="0" smtClean="0">
                <a:latin typeface="Times New Roman" pitchFamily="18" charset="0"/>
                <a:cs typeface="Times New Roman" pitchFamily="18" charset="0"/>
              </a:rPr>
              <a:t>s</a:t>
            </a:r>
            <a:r>
              <a:rPr lang="fr-FR" sz="2200" baseline="-25000" dirty="0" smtClean="0">
                <a:latin typeface="Times New Roman" pitchFamily="18" charset="0"/>
                <a:cs typeface="Times New Roman" pitchFamily="18" charset="0"/>
              </a:rPr>
              <a:t>2</a:t>
            </a:r>
            <a:r>
              <a:rPr lang="fr-FR" sz="2200" dirty="0" smtClean="0">
                <a:latin typeface="Times New Roman" pitchFamily="18" charset="0"/>
                <a:cs typeface="Times New Roman" pitchFamily="18" charset="0"/>
              </a:rPr>
              <a:t> le produit de solubilité d'un deuxième composé peu soluble BA</a:t>
            </a:r>
            <a:r>
              <a:rPr lang="fr-FR" sz="2200" baseline="-25000" dirty="0" smtClean="0">
                <a:latin typeface="Times New Roman" pitchFamily="18" charset="0"/>
                <a:cs typeface="Times New Roman" pitchFamily="18" charset="0"/>
              </a:rPr>
              <a:t>2</a:t>
            </a:r>
            <a:r>
              <a:rPr lang="fr-FR" sz="2200" dirty="0" smtClean="0">
                <a:latin typeface="Times New Roman" pitchFamily="18" charset="0"/>
                <a:cs typeface="Times New Roman" pitchFamily="18" charset="0"/>
              </a:rPr>
              <a:t> susceptible de se former par réaction de l'un des ions du précipité (B</a:t>
            </a:r>
            <a:r>
              <a:rPr lang="fr-FR" sz="2200" baseline="30000" dirty="0" smtClean="0">
                <a:latin typeface="Times New Roman" pitchFamily="18" charset="0"/>
                <a:cs typeface="Times New Roman" pitchFamily="18" charset="0"/>
              </a:rPr>
              <a:t>+</a:t>
            </a:r>
            <a:r>
              <a:rPr lang="fr-FR" sz="2200" dirty="0" smtClean="0">
                <a:latin typeface="Times New Roman" pitchFamily="18" charset="0"/>
                <a:cs typeface="Times New Roman" pitchFamily="18" charset="0"/>
              </a:rPr>
              <a:t>) avec un ion du sel soluble (A</a:t>
            </a:r>
            <a:r>
              <a:rPr lang="fr-FR" sz="2200" baseline="-25000" dirty="0" smtClean="0">
                <a:latin typeface="Times New Roman" pitchFamily="18" charset="0"/>
                <a:cs typeface="Times New Roman" pitchFamily="18" charset="0"/>
              </a:rPr>
              <a:t>2</a:t>
            </a:r>
            <a:r>
              <a:rPr lang="fr-FR" sz="2200" baseline="30000" dirty="0" smtClean="0">
                <a:latin typeface="Times New Roman" pitchFamily="18" charset="0"/>
                <a:cs typeface="Times New Roman" pitchFamily="18" charset="0"/>
              </a:rPr>
              <a:t>-</a:t>
            </a:r>
            <a:r>
              <a:rPr lang="fr-FR" sz="2200" dirty="0" smtClean="0">
                <a:latin typeface="Times New Roman" pitchFamily="18" charset="0"/>
                <a:cs typeface="Times New Roman" pitchFamily="18" charset="0"/>
              </a:rPr>
              <a:t>):</a:t>
            </a:r>
          </a:p>
          <a:p>
            <a:pPr algn="just">
              <a:lnSpc>
                <a:spcPct val="150000"/>
              </a:lnSpc>
            </a:pPr>
            <a:r>
              <a:rPr lang="fr-FR" sz="2200" dirty="0" smtClean="0">
                <a:latin typeface="Times New Roman" pitchFamily="18" charset="0"/>
                <a:cs typeface="Times New Roman" pitchFamily="18" charset="0"/>
              </a:rPr>
              <a:t>                   [B</a:t>
            </a:r>
            <a:r>
              <a:rPr lang="fr-FR" sz="2200" baseline="30000" dirty="0" smtClean="0">
                <a:latin typeface="Times New Roman" pitchFamily="18" charset="0"/>
                <a:cs typeface="Times New Roman" pitchFamily="18" charset="0"/>
              </a:rPr>
              <a:t>+</a:t>
            </a:r>
            <a:r>
              <a:rPr lang="fr-FR" sz="2200" dirty="0" smtClean="0">
                <a:latin typeface="Times New Roman" pitchFamily="18" charset="0"/>
                <a:cs typeface="Times New Roman" pitchFamily="18" charset="0"/>
              </a:rPr>
              <a:t>][A</a:t>
            </a:r>
            <a:r>
              <a:rPr lang="fr-FR" sz="2200" baseline="-25000" dirty="0" smtClean="0">
                <a:latin typeface="Times New Roman" pitchFamily="18" charset="0"/>
                <a:cs typeface="Times New Roman" pitchFamily="18" charset="0"/>
              </a:rPr>
              <a:t>2</a:t>
            </a:r>
            <a:r>
              <a:rPr lang="fr-FR" sz="2200" baseline="30000" dirty="0" smtClean="0">
                <a:latin typeface="Times New Roman" pitchFamily="18" charset="0"/>
                <a:cs typeface="Times New Roman" pitchFamily="18" charset="0"/>
              </a:rPr>
              <a:t>-</a:t>
            </a:r>
            <a:r>
              <a:rPr lang="fr-FR" sz="2200" dirty="0" smtClean="0">
                <a:latin typeface="Times New Roman" pitchFamily="18" charset="0"/>
                <a:cs typeface="Times New Roman" pitchFamily="18" charset="0"/>
              </a:rPr>
              <a:t>] = Ks</a:t>
            </a:r>
            <a:r>
              <a:rPr lang="fr-FR" sz="2200" baseline="-25000" dirty="0" smtClean="0">
                <a:latin typeface="Times New Roman" pitchFamily="18" charset="0"/>
                <a:cs typeface="Times New Roman" pitchFamily="18" charset="0"/>
              </a:rPr>
              <a:t>2                     </a:t>
            </a:r>
            <a:r>
              <a:rPr lang="fr-FR" sz="2200" dirty="0" smtClean="0">
                <a:latin typeface="Times New Roman" pitchFamily="18" charset="0"/>
                <a:cs typeface="Times New Roman" pitchFamily="18" charset="0"/>
              </a:rPr>
              <a:t>                                      (2)</a:t>
            </a:r>
          </a:p>
          <a:p>
            <a:pPr lvl="0" algn="just">
              <a:lnSpc>
                <a:spcPct val="150000"/>
              </a:lnSpc>
            </a:pPr>
            <a:r>
              <a:rPr lang="fr-FR" sz="2200" dirty="0" smtClean="0">
                <a:latin typeface="Times New Roman" pitchFamily="18" charset="0"/>
                <a:cs typeface="Times New Roman" pitchFamily="18" charset="0"/>
              </a:rPr>
              <a:t>Le comportement du mélange dépend des valeurs comparées de Ks</a:t>
            </a:r>
            <a:r>
              <a:rPr lang="fr-FR" sz="2200" baseline="-25000" dirty="0" smtClean="0">
                <a:latin typeface="Times New Roman" pitchFamily="18" charset="0"/>
                <a:cs typeface="Times New Roman" pitchFamily="18" charset="0"/>
              </a:rPr>
              <a:t>1</a:t>
            </a:r>
            <a:r>
              <a:rPr lang="fr-FR" sz="2200" dirty="0" smtClean="0">
                <a:latin typeface="Times New Roman" pitchFamily="18" charset="0"/>
                <a:cs typeface="Times New Roman" pitchFamily="18" charset="0"/>
              </a:rPr>
              <a:t> et Ks</a:t>
            </a:r>
            <a:r>
              <a:rPr lang="fr-FR" sz="2200" baseline="-25000" dirty="0" smtClean="0">
                <a:latin typeface="Times New Roman" pitchFamily="18" charset="0"/>
                <a:cs typeface="Times New Roman" pitchFamily="18" charset="0"/>
              </a:rPr>
              <a:t>2</a:t>
            </a:r>
            <a:r>
              <a:rPr lang="fr-FR" sz="2200" dirty="0" smtClean="0">
                <a:latin typeface="Times New Roman" pitchFamily="18" charset="0"/>
                <a:cs typeface="Times New Roman" pitchFamily="18" charset="0"/>
              </a:rPr>
              <a:t>.</a:t>
            </a:r>
          </a:p>
          <a:p>
            <a:pPr lvl="0" algn="just">
              <a:lnSpc>
                <a:spcPct val="150000"/>
              </a:lnSpc>
            </a:pPr>
            <a:r>
              <a:rPr lang="fr-FR" sz="2200" dirty="0" smtClean="0">
                <a:latin typeface="Times New Roman" pitchFamily="18" charset="0"/>
                <a:cs typeface="Times New Roman" pitchFamily="18" charset="0"/>
              </a:rPr>
              <a:t>En effet, dans la solution se trouvent en présence des ions A</a:t>
            </a:r>
            <a:r>
              <a:rPr lang="fr-FR" sz="2200" baseline="-25000" dirty="0" smtClean="0">
                <a:latin typeface="Times New Roman" pitchFamily="18" charset="0"/>
                <a:cs typeface="Times New Roman" pitchFamily="18" charset="0"/>
              </a:rPr>
              <a:t>1</a:t>
            </a:r>
            <a:r>
              <a:rPr lang="fr-FR" sz="2200" baseline="30000" dirty="0" smtClean="0">
                <a:latin typeface="Times New Roman" pitchFamily="18" charset="0"/>
                <a:cs typeface="Times New Roman" pitchFamily="18" charset="0"/>
              </a:rPr>
              <a:t>-</a:t>
            </a:r>
            <a:r>
              <a:rPr lang="fr-FR" sz="2200" dirty="0" smtClean="0">
                <a:latin typeface="Times New Roman" pitchFamily="18" charset="0"/>
                <a:cs typeface="Times New Roman" pitchFamily="18" charset="0"/>
              </a:rPr>
              <a:t>, A</a:t>
            </a:r>
            <a:r>
              <a:rPr lang="fr-FR" sz="2200" baseline="-25000" dirty="0" smtClean="0">
                <a:latin typeface="Times New Roman" pitchFamily="18" charset="0"/>
                <a:cs typeface="Times New Roman" pitchFamily="18" charset="0"/>
              </a:rPr>
              <a:t>2</a:t>
            </a:r>
            <a:r>
              <a:rPr lang="fr-FR" sz="2200" baseline="30000" dirty="0" smtClean="0">
                <a:latin typeface="Times New Roman" pitchFamily="18" charset="0"/>
                <a:cs typeface="Times New Roman" pitchFamily="18" charset="0"/>
              </a:rPr>
              <a:t>-</a:t>
            </a:r>
            <a:r>
              <a:rPr lang="fr-FR" sz="2200" dirty="0" smtClean="0">
                <a:latin typeface="Times New Roman" pitchFamily="18" charset="0"/>
                <a:cs typeface="Times New Roman" pitchFamily="18" charset="0"/>
              </a:rPr>
              <a:t>, B</a:t>
            </a:r>
            <a:r>
              <a:rPr lang="fr-FR" sz="2200" baseline="30000" dirty="0" smtClean="0">
                <a:latin typeface="Times New Roman" pitchFamily="18" charset="0"/>
                <a:cs typeface="Times New Roman" pitchFamily="18" charset="0"/>
              </a:rPr>
              <a:t>+</a:t>
            </a:r>
            <a:r>
              <a:rPr lang="fr-FR" sz="2200" dirty="0" smtClean="0">
                <a:latin typeface="Times New Roman" pitchFamily="18" charset="0"/>
                <a:cs typeface="Times New Roman" pitchFamily="18" charset="0"/>
              </a:rPr>
              <a:t> et évidemment le cation associé initialement à A</a:t>
            </a:r>
            <a:r>
              <a:rPr lang="fr-FR" sz="2200" baseline="-25000" dirty="0" smtClean="0">
                <a:latin typeface="Times New Roman" pitchFamily="18" charset="0"/>
                <a:cs typeface="Times New Roman" pitchFamily="18" charset="0"/>
              </a:rPr>
              <a:t>2</a:t>
            </a:r>
            <a:r>
              <a:rPr lang="fr-FR" sz="2200" baseline="30000" dirty="0" smtClean="0">
                <a:latin typeface="Times New Roman" pitchFamily="18" charset="0"/>
                <a:cs typeface="Times New Roman" pitchFamily="18" charset="0"/>
              </a:rPr>
              <a:t>-</a:t>
            </a:r>
            <a:r>
              <a:rPr lang="fr-FR" sz="2200" dirty="0" smtClean="0">
                <a:latin typeface="Times New Roman" pitchFamily="18" charset="0"/>
                <a:cs typeface="Times New Roman" pitchFamily="18" charset="0"/>
              </a:rPr>
              <a:t>.</a:t>
            </a:r>
          </a:p>
          <a:p>
            <a:r>
              <a:rPr lang="fr-FR" sz="2400" dirty="0" smtClean="0">
                <a:latin typeface="Times New Roman" pitchFamily="18" charset="0"/>
                <a:cs typeface="Times New Roman" pitchFamily="18" charset="0"/>
              </a:rPr>
              <a:t> </a:t>
            </a:r>
          </a:p>
          <a:p>
            <a:endParaRPr lang="fr-FR" sz="2400" dirty="0"/>
          </a:p>
        </p:txBody>
      </p:sp>
      <p:sp>
        <p:nvSpPr>
          <p:cNvPr id="8" name="Espace réservé du numéro de diapositive 7"/>
          <p:cNvSpPr>
            <a:spLocks noGrp="1"/>
          </p:cNvSpPr>
          <p:nvPr>
            <p:ph type="sldNum" sz="quarter" idx="12"/>
          </p:nvPr>
        </p:nvSpPr>
        <p:spPr/>
        <p:txBody>
          <a:bodyPr/>
          <a:lstStyle/>
          <a:p>
            <a:fld id="{CF4668DC-857F-487D-BFFA-8C0CA5037977}" type="slidenum">
              <a:rPr lang="fr-BE" smtClean="0"/>
              <a:pPr/>
              <a:t>19</a:t>
            </a:fld>
            <a:endParaRPr lang="fr-BE"/>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714348" y="500042"/>
            <a:ext cx="2928958" cy="584775"/>
          </a:xfrm>
          <a:prstGeom prst="rect">
            <a:avLst/>
          </a:prstGeom>
          <a:noFill/>
        </p:spPr>
        <p:txBody>
          <a:bodyPr wrap="square" rtlCol="0">
            <a:spAutoFit/>
          </a:bodyPr>
          <a:lstStyle/>
          <a:p>
            <a:r>
              <a:rPr lang="fr-FR" sz="3200" b="1" dirty="0" smtClean="0">
                <a:latin typeface="Times New Roman" pitchFamily="18" charset="0"/>
                <a:cs typeface="Times New Roman" pitchFamily="18" charset="0"/>
              </a:rPr>
              <a:t>PLAN</a:t>
            </a:r>
          </a:p>
        </p:txBody>
      </p:sp>
      <p:sp>
        <p:nvSpPr>
          <p:cNvPr id="5" name="ZoneTexte 4"/>
          <p:cNvSpPr txBox="1"/>
          <p:nvPr/>
        </p:nvSpPr>
        <p:spPr>
          <a:xfrm>
            <a:off x="642910" y="1214422"/>
            <a:ext cx="8501090" cy="4524315"/>
          </a:xfrm>
          <a:prstGeom prst="rect">
            <a:avLst/>
          </a:prstGeom>
          <a:noFill/>
        </p:spPr>
        <p:txBody>
          <a:bodyPr wrap="square" rtlCol="0">
            <a:spAutoFit/>
          </a:bodyPr>
          <a:lstStyle/>
          <a:p>
            <a:pPr algn="just">
              <a:lnSpc>
                <a:spcPct val="150000"/>
              </a:lnSpc>
            </a:pPr>
            <a:r>
              <a:rPr lang="fr-FR" sz="2400" b="1" dirty="0" smtClean="0">
                <a:solidFill>
                  <a:srgbClr val="C00000"/>
                </a:solidFill>
                <a:latin typeface="Times New Roman" pitchFamily="18" charset="0"/>
                <a:cs typeface="Times New Roman" pitchFamily="18" charset="0"/>
              </a:rPr>
              <a:t>I -Définition de la solubilité</a:t>
            </a:r>
            <a:r>
              <a:rPr lang="fr-FR" sz="2400" dirty="0" smtClean="0">
                <a:solidFill>
                  <a:srgbClr val="C00000"/>
                </a:solidFill>
                <a:latin typeface="Times New Roman" pitchFamily="18" charset="0"/>
                <a:cs typeface="Times New Roman" pitchFamily="18" charset="0"/>
              </a:rPr>
              <a:t> </a:t>
            </a:r>
          </a:p>
          <a:p>
            <a:pPr algn="just">
              <a:lnSpc>
                <a:spcPct val="150000"/>
              </a:lnSpc>
            </a:pPr>
            <a:r>
              <a:rPr lang="fr-FR" sz="2400" b="1" dirty="0" smtClean="0">
                <a:solidFill>
                  <a:srgbClr val="C00000"/>
                </a:solidFill>
                <a:latin typeface="Times New Roman" pitchFamily="18" charset="0"/>
                <a:cs typeface="Times New Roman" pitchFamily="18" charset="0"/>
              </a:rPr>
              <a:t>II-les facteurs intervenant sur la solubilité</a:t>
            </a:r>
          </a:p>
          <a:p>
            <a:pPr algn="just">
              <a:lnSpc>
                <a:spcPct val="150000"/>
              </a:lnSpc>
            </a:pPr>
            <a:r>
              <a:rPr lang="fr-FR" sz="2400" b="1" dirty="0" smtClean="0">
                <a:solidFill>
                  <a:srgbClr val="C00000"/>
                </a:solidFill>
                <a:latin typeface="Times New Roman" pitchFamily="18" charset="0"/>
                <a:cs typeface="Times New Roman" pitchFamily="18" charset="0"/>
              </a:rPr>
              <a:t>III. Produit de solubilité </a:t>
            </a:r>
            <a:r>
              <a:rPr lang="fr-FR" sz="2400" b="1" dirty="0" err="1" smtClean="0">
                <a:solidFill>
                  <a:srgbClr val="C00000"/>
                </a:solidFill>
                <a:latin typeface="Times New Roman" pitchFamily="18" charset="0"/>
                <a:cs typeface="Times New Roman" pitchFamily="18" charset="0"/>
              </a:rPr>
              <a:t>Ks</a:t>
            </a:r>
            <a:r>
              <a:rPr lang="fr-FR" sz="2400" b="1" dirty="0" smtClean="0">
                <a:solidFill>
                  <a:srgbClr val="C00000"/>
                </a:solidFill>
                <a:latin typeface="Times New Roman" pitchFamily="18" charset="0"/>
                <a:cs typeface="Times New Roman" pitchFamily="18" charset="0"/>
              </a:rPr>
              <a:t> et détermination du </a:t>
            </a:r>
            <a:r>
              <a:rPr lang="fr-FR" sz="2400" b="1" dirty="0" err="1" smtClean="0">
                <a:solidFill>
                  <a:srgbClr val="C00000"/>
                </a:solidFill>
                <a:latin typeface="Times New Roman" pitchFamily="18" charset="0"/>
                <a:cs typeface="Times New Roman" pitchFamily="18" charset="0"/>
              </a:rPr>
              <a:t>Ks</a:t>
            </a:r>
            <a:endParaRPr lang="fr-FR" sz="2400" b="1" dirty="0" smtClean="0">
              <a:solidFill>
                <a:srgbClr val="C00000"/>
              </a:solidFill>
              <a:latin typeface="Times New Roman" pitchFamily="18" charset="0"/>
              <a:cs typeface="Times New Roman" pitchFamily="18" charset="0"/>
            </a:endParaRPr>
          </a:p>
          <a:p>
            <a:pPr algn="just">
              <a:lnSpc>
                <a:spcPct val="150000"/>
              </a:lnSpc>
            </a:pPr>
            <a:r>
              <a:rPr lang="fr-FR" sz="2400" b="1" dirty="0" smtClean="0">
                <a:solidFill>
                  <a:srgbClr val="C00000"/>
                </a:solidFill>
                <a:latin typeface="Times New Roman" pitchFamily="18" charset="0"/>
                <a:cs typeface="Times New Roman" pitchFamily="18" charset="0"/>
              </a:rPr>
              <a:t>IV-Solubilité dans les solutions d'électrolytes </a:t>
            </a:r>
            <a:r>
              <a:rPr lang="fr-FR" sz="2400" b="1" dirty="0" err="1" smtClean="0">
                <a:solidFill>
                  <a:srgbClr val="C00000"/>
                </a:solidFill>
                <a:latin typeface="Times New Roman" pitchFamily="18" charset="0"/>
                <a:cs typeface="Times New Roman" pitchFamily="18" charset="0"/>
              </a:rPr>
              <a:t>homoioniques</a:t>
            </a:r>
            <a:endParaRPr lang="fr-FR" sz="2400" b="1" dirty="0" smtClean="0">
              <a:solidFill>
                <a:srgbClr val="C00000"/>
              </a:solidFill>
              <a:latin typeface="Times New Roman" pitchFamily="18" charset="0"/>
              <a:cs typeface="Times New Roman" pitchFamily="18" charset="0"/>
            </a:endParaRPr>
          </a:p>
          <a:p>
            <a:pPr algn="just">
              <a:lnSpc>
                <a:spcPct val="150000"/>
              </a:lnSpc>
            </a:pPr>
            <a:r>
              <a:rPr lang="fr-FR" sz="2400" b="1" dirty="0" smtClean="0">
                <a:solidFill>
                  <a:srgbClr val="C00000"/>
                </a:solidFill>
                <a:latin typeface="Times New Roman" pitchFamily="18" charset="0"/>
                <a:cs typeface="Times New Roman" pitchFamily="18" charset="0"/>
              </a:rPr>
              <a:t>V-Solubilité dans les solutions d'électrolytes </a:t>
            </a:r>
            <a:r>
              <a:rPr lang="fr-FR" sz="2400" b="1" dirty="0" err="1" smtClean="0">
                <a:solidFill>
                  <a:srgbClr val="C00000"/>
                </a:solidFill>
                <a:latin typeface="Times New Roman" pitchFamily="18" charset="0"/>
                <a:cs typeface="Times New Roman" pitchFamily="18" charset="0"/>
              </a:rPr>
              <a:t>hétéroioniques</a:t>
            </a:r>
            <a:endParaRPr lang="fr-FR" sz="2400" b="1" dirty="0" smtClean="0">
              <a:solidFill>
                <a:srgbClr val="C00000"/>
              </a:solidFill>
              <a:latin typeface="Times New Roman" pitchFamily="18" charset="0"/>
              <a:cs typeface="Times New Roman" pitchFamily="18" charset="0"/>
            </a:endParaRPr>
          </a:p>
          <a:p>
            <a:pPr algn="just">
              <a:lnSpc>
                <a:spcPct val="150000"/>
              </a:lnSpc>
            </a:pPr>
            <a:r>
              <a:rPr lang="en-US" sz="2400" b="1" dirty="0" smtClean="0">
                <a:solidFill>
                  <a:srgbClr val="C00000"/>
                </a:solidFill>
                <a:latin typeface="Times New Roman" pitchFamily="18" charset="0"/>
                <a:cs typeface="Times New Roman" pitchFamily="18" charset="0"/>
              </a:rPr>
              <a:t>VI. Applications</a:t>
            </a:r>
            <a:r>
              <a:rPr lang="en-US" b="1" dirty="0" smtClean="0">
                <a:solidFill>
                  <a:srgbClr val="C00000"/>
                </a:solidFill>
                <a:latin typeface="Times New Roman" pitchFamily="18" charset="0"/>
                <a:cs typeface="Times New Roman" pitchFamily="18" charset="0"/>
              </a:rPr>
              <a:t>:     </a:t>
            </a:r>
            <a:endParaRPr lang="fr-FR" dirty="0" smtClean="0">
              <a:solidFill>
                <a:srgbClr val="C00000"/>
              </a:solidFill>
              <a:latin typeface="Times New Roman" pitchFamily="18" charset="0"/>
              <a:cs typeface="Times New Roman" pitchFamily="18" charset="0"/>
            </a:endParaRPr>
          </a:p>
          <a:p>
            <a:endParaRPr lang="fr-FR" b="1" dirty="0" smtClean="0">
              <a:solidFill>
                <a:srgbClr val="C00000"/>
              </a:solidFill>
              <a:latin typeface="Times New Roman" pitchFamily="18" charset="0"/>
              <a:cs typeface="Times New Roman" pitchFamily="18" charset="0"/>
            </a:endParaRPr>
          </a:p>
          <a:p>
            <a:endParaRPr lang="fr-FR" dirty="0" smtClean="0">
              <a:solidFill>
                <a:srgbClr val="C00000"/>
              </a:solidFill>
              <a:latin typeface="Times New Roman" pitchFamily="18" charset="0"/>
              <a:cs typeface="Times New Roman" pitchFamily="18" charset="0"/>
            </a:endParaRPr>
          </a:p>
          <a:p>
            <a:endParaRPr lang="fr-FR" dirty="0" smtClean="0">
              <a:solidFill>
                <a:srgbClr val="C00000"/>
              </a:solidFill>
              <a:latin typeface="Times New Roman" pitchFamily="18" charset="0"/>
              <a:cs typeface="Times New Roman" pitchFamily="18" charset="0"/>
            </a:endParaRPr>
          </a:p>
          <a:p>
            <a:endParaRPr lang="fr-FR" dirty="0"/>
          </a:p>
        </p:txBody>
      </p:sp>
      <p:sp>
        <p:nvSpPr>
          <p:cNvPr id="8" name="Espace réservé du numéro de diapositive 7"/>
          <p:cNvSpPr>
            <a:spLocks noGrp="1"/>
          </p:cNvSpPr>
          <p:nvPr>
            <p:ph type="sldNum" sz="quarter" idx="12"/>
          </p:nvPr>
        </p:nvSpPr>
        <p:spPr/>
        <p:txBody>
          <a:bodyPr/>
          <a:lstStyle/>
          <a:p>
            <a:fld id="{CF4668DC-857F-487D-BFFA-8C0CA5037977}" type="slidenum">
              <a:rPr lang="fr-BE" smtClean="0"/>
              <a:pPr/>
              <a:t>2</a:t>
            </a:fld>
            <a:endParaRPr lang="fr-BE"/>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571472" y="214290"/>
            <a:ext cx="7715304" cy="5955476"/>
          </a:xfrm>
          <a:prstGeom prst="rect">
            <a:avLst/>
          </a:prstGeom>
          <a:noFill/>
        </p:spPr>
        <p:txBody>
          <a:bodyPr wrap="square" rtlCol="0">
            <a:spAutoFit/>
          </a:bodyPr>
          <a:lstStyle/>
          <a:p>
            <a:pPr lvl="0" algn="just">
              <a:lnSpc>
                <a:spcPct val="150000"/>
              </a:lnSpc>
              <a:buFont typeface="Wingdings" pitchFamily="2" charset="2"/>
              <a:buChar char="ü"/>
            </a:pPr>
            <a:r>
              <a:rPr lang="fr-FR" sz="2200" dirty="0" smtClean="0">
                <a:latin typeface="Times New Roman" pitchFamily="18" charset="0"/>
                <a:cs typeface="Times New Roman" pitchFamily="18" charset="0"/>
              </a:rPr>
              <a:t>Les deux produits de solubilité vont donc devoir être respectés simultanément.</a:t>
            </a:r>
          </a:p>
          <a:p>
            <a:pPr lvl="0" algn="just">
              <a:lnSpc>
                <a:spcPct val="150000"/>
              </a:lnSpc>
            </a:pPr>
            <a:r>
              <a:rPr lang="fr-FR" sz="2200" dirty="0" smtClean="0">
                <a:latin typeface="Times New Roman" pitchFamily="18" charset="0"/>
                <a:cs typeface="Times New Roman" pitchFamily="18" charset="0"/>
              </a:rPr>
              <a:t>La concentration [B</a:t>
            </a:r>
            <a:r>
              <a:rPr lang="fr-FR" sz="2200" baseline="30000" dirty="0" smtClean="0">
                <a:latin typeface="Times New Roman" pitchFamily="18" charset="0"/>
                <a:cs typeface="Times New Roman" pitchFamily="18" charset="0"/>
              </a:rPr>
              <a:t>+</a:t>
            </a:r>
            <a:r>
              <a:rPr lang="fr-FR" sz="2200" dirty="0" smtClean="0">
                <a:latin typeface="Times New Roman" pitchFamily="18" charset="0"/>
                <a:cs typeface="Times New Roman" pitchFamily="18" charset="0"/>
              </a:rPr>
              <a:t>] provenant de la dissolution partielle de BA</a:t>
            </a:r>
            <a:r>
              <a:rPr lang="fr-FR" sz="2200" baseline="-25000" dirty="0" smtClean="0">
                <a:latin typeface="Times New Roman" pitchFamily="18" charset="0"/>
                <a:cs typeface="Times New Roman" pitchFamily="18" charset="0"/>
              </a:rPr>
              <a:t>1</a:t>
            </a:r>
            <a:r>
              <a:rPr lang="fr-FR" sz="2200" dirty="0" smtClean="0">
                <a:latin typeface="Times New Roman" pitchFamily="18" charset="0"/>
                <a:cs typeface="Times New Roman" pitchFamily="18" charset="0"/>
              </a:rPr>
              <a:t> doit être compatible avec le respect de Ks</a:t>
            </a:r>
            <a:r>
              <a:rPr lang="fr-FR" sz="2200" baseline="-25000" dirty="0" smtClean="0">
                <a:latin typeface="Times New Roman" pitchFamily="18" charset="0"/>
                <a:cs typeface="Times New Roman" pitchFamily="18" charset="0"/>
              </a:rPr>
              <a:t>2</a:t>
            </a:r>
            <a:r>
              <a:rPr lang="fr-FR" sz="2200" dirty="0" smtClean="0">
                <a:latin typeface="Times New Roman" pitchFamily="18" charset="0"/>
                <a:cs typeface="Times New Roman" pitchFamily="18" charset="0"/>
              </a:rPr>
              <a:t>.</a:t>
            </a:r>
          </a:p>
          <a:p>
            <a:pPr algn="just">
              <a:lnSpc>
                <a:spcPct val="150000"/>
              </a:lnSpc>
            </a:pPr>
            <a:r>
              <a:rPr lang="fr-FR" sz="2200" dirty="0" smtClean="0">
                <a:latin typeface="Times New Roman" pitchFamily="18" charset="0"/>
                <a:cs typeface="Times New Roman" pitchFamily="18" charset="0"/>
              </a:rPr>
              <a:t> </a:t>
            </a:r>
          </a:p>
          <a:p>
            <a:pPr lvl="0" algn="just">
              <a:lnSpc>
                <a:spcPct val="150000"/>
              </a:lnSpc>
              <a:buFont typeface="Wingdings" pitchFamily="2" charset="2"/>
              <a:buChar char="ü"/>
            </a:pPr>
            <a:r>
              <a:rPr lang="fr-FR" sz="2200" dirty="0" smtClean="0">
                <a:latin typeface="Times New Roman" pitchFamily="18" charset="0"/>
                <a:cs typeface="Times New Roman" pitchFamily="18" charset="0"/>
              </a:rPr>
              <a:t>En effet si le produit ionique [B</a:t>
            </a:r>
            <a:r>
              <a:rPr lang="fr-FR" sz="2200" baseline="30000" dirty="0" smtClean="0">
                <a:latin typeface="Times New Roman" pitchFamily="18" charset="0"/>
                <a:cs typeface="Times New Roman" pitchFamily="18" charset="0"/>
              </a:rPr>
              <a:t>+</a:t>
            </a:r>
            <a:r>
              <a:rPr lang="fr-FR" sz="2200" dirty="0" smtClean="0">
                <a:latin typeface="Times New Roman" pitchFamily="18" charset="0"/>
                <a:cs typeface="Times New Roman" pitchFamily="18" charset="0"/>
              </a:rPr>
              <a:t>] [A</a:t>
            </a:r>
            <a:r>
              <a:rPr lang="fr-FR" sz="2200" baseline="-25000" dirty="0" smtClean="0">
                <a:latin typeface="Times New Roman" pitchFamily="18" charset="0"/>
                <a:cs typeface="Times New Roman" pitchFamily="18" charset="0"/>
              </a:rPr>
              <a:t>2</a:t>
            </a:r>
            <a:r>
              <a:rPr lang="fr-FR" sz="2200" baseline="30000" dirty="0" smtClean="0">
                <a:latin typeface="Times New Roman" pitchFamily="18" charset="0"/>
                <a:cs typeface="Times New Roman" pitchFamily="18" charset="0"/>
              </a:rPr>
              <a:t>-</a:t>
            </a:r>
            <a:r>
              <a:rPr lang="fr-FR" sz="2200" dirty="0" smtClean="0">
                <a:latin typeface="Times New Roman" pitchFamily="18" charset="0"/>
                <a:cs typeface="Times New Roman" pitchFamily="18" charset="0"/>
              </a:rPr>
              <a:t>] &lt; Ks</a:t>
            </a:r>
            <a:r>
              <a:rPr lang="fr-FR" sz="2200" baseline="-25000" dirty="0" smtClean="0">
                <a:latin typeface="Times New Roman" pitchFamily="18" charset="0"/>
                <a:cs typeface="Times New Roman" pitchFamily="18" charset="0"/>
              </a:rPr>
              <a:t>2</a:t>
            </a:r>
            <a:r>
              <a:rPr lang="fr-FR" sz="2200" dirty="0" smtClean="0">
                <a:latin typeface="Times New Roman" pitchFamily="18" charset="0"/>
                <a:cs typeface="Times New Roman" pitchFamily="18" charset="0"/>
              </a:rPr>
              <a:t> rien ne se passe. Mais dans le cas contraire, il y a précipitation de BA</a:t>
            </a:r>
            <a:r>
              <a:rPr lang="fr-FR" sz="2200" baseline="-25000" dirty="0" smtClean="0">
                <a:latin typeface="Times New Roman" pitchFamily="18" charset="0"/>
                <a:cs typeface="Times New Roman" pitchFamily="18" charset="0"/>
              </a:rPr>
              <a:t>2</a:t>
            </a:r>
            <a:r>
              <a:rPr lang="fr-FR" sz="2200" dirty="0" smtClean="0">
                <a:latin typeface="Times New Roman" pitchFamily="18" charset="0"/>
                <a:cs typeface="Times New Roman" pitchFamily="18" charset="0"/>
              </a:rPr>
              <a:t>. Il en résulte une baisse de la concentration [B</a:t>
            </a:r>
            <a:r>
              <a:rPr lang="fr-FR" sz="2200" baseline="30000" dirty="0" smtClean="0">
                <a:latin typeface="Times New Roman" pitchFamily="18" charset="0"/>
                <a:cs typeface="Times New Roman" pitchFamily="18" charset="0"/>
              </a:rPr>
              <a:t>+</a:t>
            </a:r>
            <a:r>
              <a:rPr lang="fr-FR" sz="2200" dirty="0" smtClean="0">
                <a:latin typeface="Times New Roman" pitchFamily="18" charset="0"/>
                <a:cs typeface="Times New Roman" pitchFamily="18" charset="0"/>
              </a:rPr>
              <a:t>] dans la solution. Corrélativement, le produit ionique [B</a:t>
            </a:r>
            <a:r>
              <a:rPr lang="fr-FR" sz="2200" baseline="30000" dirty="0" smtClean="0">
                <a:latin typeface="Times New Roman" pitchFamily="18" charset="0"/>
                <a:cs typeface="Times New Roman" pitchFamily="18" charset="0"/>
              </a:rPr>
              <a:t>+</a:t>
            </a:r>
            <a:r>
              <a:rPr lang="fr-FR" sz="2200" dirty="0" smtClean="0">
                <a:latin typeface="Times New Roman" pitchFamily="18" charset="0"/>
                <a:cs typeface="Times New Roman" pitchFamily="18" charset="0"/>
              </a:rPr>
              <a:t>][A</a:t>
            </a:r>
            <a:r>
              <a:rPr lang="fr-FR" sz="2200" baseline="-25000" dirty="0" smtClean="0">
                <a:latin typeface="Times New Roman" pitchFamily="18" charset="0"/>
                <a:cs typeface="Times New Roman" pitchFamily="18" charset="0"/>
              </a:rPr>
              <a:t>1</a:t>
            </a:r>
            <a:r>
              <a:rPr lang="fr-FR" sz="2200" baseline="30000" dirty="0" smtClean="0">
                <a:latin typeface="Times New Roman" pitchFamily="18" charset="0"/>
                <a:cs typeface="Times New Roman" pitchFamily="18" charset="0"/>
              </a:rPr>
              <a:t>-</a:t>
            </a:r>
            <a:r>
              <a:rPr lang="fr-FR" sz="2200" dirty="0" smtClean="0">
                <a:latin typeface="Times New Roman" pitchFamily="18" charset="0"/>
                <a:cs typeface="Times New Roman" pitchFamily="18" charset="0"/>
              </a:rPr>
              <a:t>] devient inférieur à Ks</a:t>
            </a:r>
            <a:r>
              <a:rPr lang="fr-FR" sz="2200" baseline="-25000" dirty="0" smtClean="0">
                <a:latin typeface="Times New Roman" pitchFamily="18" charset="0"/>
                <a:cs typeface="Times New Roman" pitchFamily="18" charset="0"/>
              </a:rPr>
              <a:t>1</a:t>
            </a:r>
            <a:r>
              <a:rPr lang="fr-FR" sz="2200" dirty="0" smtClean="0">
                <a:latin typeface="Times New Roman" pitchFamily="18" charset="0"/>
                <a:cs typeface="Times New Roman" pitchFamily="18" charset="0"/>
              </a:rPr>
              <a:t> et ceci entraîne une </a:t>
            </a:r>
            <a:r>
              <a:rPr lang="fr-FR" sz="2200" dirty="0" err="1" smtClean="0">
                <a:latin typeface="Times New Roman" pitchFamily="18" charset="0"/>
                <a:cs typeface="Times New Roman" pitchFamily="18" charset="0"/>
              </a:rPr>
              <a:t>redissolution</a:t>
            </a:r>
            <a:r>
              <a:rPr lang="fr-FR" sz="2200" dirty="0" smtClean="0">
                <a:latin typeface="Times New Roman" pitchFamily="18" charset="0"/>
                <a:cs typeface="Times New Roman" pitchFamily="18" charset="0"/>
              </a:rPr>
              <a:t> donc du précipité, et déplacement plus ou moins important </a:t>
            </a:r>
            <a:r>
              <a:rPr lang="fr-FR" sz="2200" smtClean="0">
                <a:latin typeface="Times New Roman" pitchFamily="18" charset="0"/>
                <a:cs typeface="Times New Roman" pitchFamily="18" charset="0"/>
              </a:rPr>
              <a:t>de A</a:t>
            </a:r>
            <a:r>
              <a:rPr lang="fr-FR" sz="2200" baseline="-25000" smtClean="0">
                <a:latin typeface="Times New Roman" pitchFamily="18" charset="0"/>
                <a:cs typeface="Times New Roman" pitchFamily="18" charset="0"/>
              </a:rPr>
              <a:t>1</a:t>
            </a:r>
            <a:r>
              <a:rPr lang="fr-FR" sz="2200" baseline="30000" smtClean="0">
                <a:latin typeface="Times New Roman" pitchFamily="18" charset="0"/>
                <a:cs typeface="Times New Roman" pitchFamily="18" charset="0"/>
              </a:rPr>
              <a:t>-</a:t>
            </a:r>
            <a:r>
              <a:rPr lang="fr-FR" sz="2200" smtClean="0">
                <a:latin typeface="Times New Roman" pitchFamily="18" charset="0"/>
                <a:cs typeface="Times New Roman" pitchFamily="18" charset="0"/>
              </a:rPr>
              <a:t> .</a:t>
            </a:r>
            <a:endParaRPr lang="fr-FR" sz="2200" dirty="0" smtClean="0">
              <a:latin typeface="Times New Roman" pitchFamily="18" charset="0"/>
              <a:cs typeface="Times New Roman" pitchFamily="18" charset="0"/>
            </a:endParaRPr>
          </a:p>
          <a:p>
            <a:endParaRPr lang="fr-FR" dirty="0"/>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20</a:t>
            </a:fld>
            <a:endParaRPr lang="fr-BE"/>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642910" y="571480"/>
            <a:ext cx="8072494" cy="5509200"/>
          </a:xfrm>
          <a:prstGeom prst="rect">
            <a:avLst/>
          </a:prstGeom>
          <a:noFill/>
        </p:spPr>
        <p:txBody>
          <a:bodyPr wrap="square" rtlCol="0">
            <a:spAutoFit/>
          </a:bodyPr>
          <a:lstStyle/>
          <a:p>
            <a:r>
              <a:rPr lang="fr-FR" sz="2200" dirty="0" smtClean="0">
                <a:latin typeface="Times New Roman" pitchFamily="18" charset="0"/>
                <a:cs typeface="Times New Roman" pitchFamily="18" charset="0"/>
              </a:rPr>
              <a:t>Exemple : la dissolution de </a:t>
            </a:r>
            <a:r>
              <a:rPr lang="fr-FR" sz="2200" dirty="0" err="1" smtClean="0">
                <a:latin typeface="Times New Roman" pitchFamily="18" charset="0"/>
                <a:cs typeface="Times New Roman" pitchFamily="18" charset="0"/>
              </a:rPr>
              <a:t>AgCL</a:t>
            </a:r>
            <a:r>
              <a:rPr lang="fr-FR" sz="2200" dirty="0" smtClean="0">
                <a:latin typeface="Times New Roman" pitchFamily="18" charset="0"/>
                <a:cs typeface="Times New Roman" pitchFamily="18" charset="0"/>
              </a:rPr>
              <a:t> en présence de KSCN</a:t>
            </a:r>
          </a:p>
          <a:p>
            <a:r>
              <a:rPr lang="en-US" sz="2200" dirty="0" err="1" smtClean="0">
                <a:latin typeface="Times New Roman" pitchFamily="18" charset="0"/>
                <a:cs typeface="Times New Roman" pitchFamily="18" charset="0"/>
              </a:rPr>
              <a:t>AgCl</a:t>
            </a:r>
            <a:r>
              <a:rPr lang="en-US" sz="2200" dirty="0" smtClean="0">
                <a:latin typeface="Times New Roman" pitchFamily="18" charset="0"/>
                <a:cs typeface="Times New Roman" pitchFamily="18" charset="0"/>
              </a:rPr>
              <a:t>                   Ag</a:t>
            </a:r>
            <a:r>
              <a:rPr lang="en-US" sz="2200" baseline="30000" dirty="0" smtClean="0">
                <a:latin typeface="Times New Roman" pitchFamily="18" charset="0"/>
                <a:cs typeface="Times New Roman" pitchFamily="18" charset="0"/>
              </a:rPr>
              <a:t>+  </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Cl</a:t>
            </a:r>
            <a:r>
              <a:rPr lang="en-US" sz="2200" baseline="30000" dirty="0" smtClean="0">
                <a:latin typeface="Times New Roman" pitchFamily="18" charset="0"/>
                <a:cs typeface="Times New Roman" pitchFamily="18" charset="0"/>
              </a:rPr>
              <a:t>-   </a:t>
            </a:r>
            <a:endParaRPr lang="fr-FR" sz="2200" dirty="0" smtClean="0">
              <a:latin typeface="Times New Roman" pitchFamily="18" charset="0"/>
              <a:cs typeface="Times New Roman" pitchFamily="18" charset="0"/>
            </a:endParaRPr>
          </a:p>
          <a:p>
            <a:r>
              <a:rPr lang="fr-FR" sz="2200" dirty="0" smtClean="0">
                <a:latin typeface="Times New Roman" pitchFamily="18" charset="0"/>
                <a:cs typeface="Times New Roman" pitchFamily="18" charset="0"/>
              </a:rPr>
              <a:t>KSCN                  K</a:t>
            </a:r>
            <a:r>
              <a:rPr lang="fr-FR" sz="2200" baseline="30000" dirty="0" smtClean="0">
                <a:latin typeface="Times New Roman" pitchFamily="18" charset="0"/>
                <a:cs typeface="Times New Roman" pitchFamily="18" charset="0"/>
              </a:rPr>
              <a:t>+   </a:t>
            </a:r>
            <a:r>
              <a:rPr lang="fr-FR" sz="2200" dirty="0" smtClean="0">
                <a:latin typeface="Times New Roman" pitchFamily="18" charset="0"/>
                <a:cs typeface="Times New Roman" pitchFamily="18" charset="0"/>
              </a:rPr>
              <a:t>+  SCN</a:t>
            </a:r>
            <a:r>
              <a:rPr lang="fr-FR" sz="2200" baseline="30000" dirty="0" smtClean="0">
                <a:latin typeface="Times New Roman" pitchFamily="18" charset="0"/>
                <a:cs typeface="Times New Roman" pitchFamily="18" charset="0"/>
              </a:rPr>
              <a:t>-</a:t>
            </a:r>
            <a:endParaRPr lang="fr-FR" sz="2200" dirty="0" smtClean="0">
              <a:latin typeface="Times New Roman" pitchFamily="18" charset="0"/>
              <a:cs typeface="Times New Roman" pitchFamily="18" charset="0"/>
            </a:endParaRPr>
          </a:p>
          <a:p>
            <a:r>
              <a:rPr lang="fr-FR" sz="2200" baseline="30000" dirty="0" smtClean="0">
                <a:latin typeface="Times New Roman" pitchFamily="18" charset="0"/>
                <a:cs typeface="Times New Roman" pitchFamily="18" charset="0"/>
              </a:rPr>
              <a:t>   </a:t>
            </a:r>
            <a:r>
              <a:rPr lang="fr-FR" sz="2200" dirty="0" smtClean="0">
                <a:latin typeface="Times New Roman" pitchFamily="18" charset="0"/>
                <a:cs typeface="Times New Roman" pitchFamily="18" charset="0"/>
              </a:rPr>
              <a:t>C                         C        C</a:t>
            </a:r>
          </a:p>
          <a:p>
            <a:r>
              <a:rPr lang="fr-FR" sz="2200" dirty="0" smtClean="0">
                <a:latin typeface="Times New Roman" pitchFamily="18" charset="0"/>
                <a:cs typeface="Times New Roman" pitchFamily="18" charset="0"/>
              </a:rPr>
              <a:t>Ag</a:t>
            </a:r>
            <a:r>
              <a:rPr lang="fr-FR" sz="2200" baseline="30000" dirty="0" smtClean="0">
                <a:latin typeface="Times New Roman" pitchFamily="18" charset="0"/>
                <a:cs typeface="Times New Roman" pitchFamily="18" charset="0"/>
              </a:rPr>
              <a:t>+  </a:t>
            </a:r>
            <a:r>
              <a:rPr lang="fr-FR" sz="2200" dirty="0" smtClean="0">
                <a:latin typeface="Times New Roman" pitchFamily="18" charset="0"/>
                <a:cs typeface="Times New Roman" pitchFamily="18" charset="0"/>
              </a:rPr>
              <a:t>+ SCN</a:t>
            </a:r>
            <a:r>
              <a:rPr lang="fr-FR" sz="2200" baseline="30000" dirty="0" smtClean="0">
                <a:latin typeface="Times New Roman" pitchFamily="18" charset="0"/>
                <a:cs typeface="Times New Roman" pitchFamily="18" charset="0"/>
              </a:rPr>
              <a:t>-                         </a:t>
            </a:r>
            <a:r>
              <a:rPr lang="fr-FR" sz="2200" dirty="0" err="1" smtClean="0">
                <a:latin typeface="Times New Roman" pitchFamily="18" charset="0"/>
                <a:cs typeface="Times New Roman" pitchFamily="18" charset="0"/>
              </a:rPr>
              <a:t>AgSCN</a:t>
            </a:r>
            <a:r>
              <a:rPr lang="fr-FR" sz="2200" dirty="0" smtClean="0">
                <a:latin typeface="Times New Roman" pitchFamily="18" charset="0"/>
                <a:cs typeface="Times New Roman" pitchFamily="18" charset="0"/>
              </a:rPr>
              <a:t> (compose peu soluble)</a:t>
            </a:r>
          </a:p>
          <a:p>
            <a:r>
              <a:rPr lang="en-US" sz="2200" dirty="0" smtClean="0">
                <a:latin typeface="Times New Roman" pitchFamily="18" charset="0"/>
                <a:cs typeface="Times New Roman" pitchFamily="18" charset="0"/>
              </a:rPr>
              <a:t>                                                 [Ag</a:t>
            </a:r>
            <a:r>
              <a:rPr lang="en-US" sz="2200" baseline="30000" dirty="0" smtClean="0">
                <a:latin typeface="Times New Roman" pitchFamily="18" charset="0"/>
                <a:cs typeface="Times New Roman" pitchFamily="18" charset="0"/>
              </a:rPr>
              <a:t>+</a:t>
            </a:r>
            <a:r>
              <a:rPr lang="en-US" sz="2200" dirty="0" smtClean="0">
                <a:latin typeface="Times New Roman" pitchFamily="18" charset="0"/>
                <a:cs typeface="Times New Roman" pitchFamily="18" charset="0"/>
              </a:rPr>
              <a:t>][</a:t>
            </a:r>
            <a:r>
              <a:rPr lang="en-US" sz="2200" dirty="0" err="1" smtClean="0">
                <a:latin typeface="Times New Roman" pitchFamily="18" charset="0"/>
                <a:cs typeface="Times New Roman" pitchFamily="18" charset="0"/>
              </a:rPr>
              <a:t>Cl</a:t>
            </a:r>
            <a:r>
              <a:rPr lang="en-US" sz="2200" baseline="30000" dirty="0" smtClean="0">
                <a:latin typeface="Times New Roman" pitchFamily="18" charset="0"/>
                <a:cs typeface="Times New Roman" pitchFamily="18" charset="0"/>
              </a:rPr>
              <a:t>-</a:t>
            </a:r>
            <a:r>
              <a:rPr lang="en-US" sz="2200" dirty="0" smtClean="0">
                <a:latin typeface="Times New Roman" pitchFamily="18" charset="0"/>
                <a:cs typeface="Times New Roman" pitchFamily="18" charset="0"/>
              </a:rPr>
              <a:t>] = Ks</a:t>
            </a:r>
            <a:r>
              <a:rPr lang="en-US" sz="2200" baseline="-25000" dirty="0" smtClean="0">
                <a:latin typeface="Times New Roman" pitchFamily="18" charset="0"/>
                <a:cs typeface="Times New Roman" pitchFamily="18" charset="0"/>
              </a:rPr>
              <a:t>1</a:t>
            </a:r>
            <a:r>
              <a:rPr lang="en-US" sz="2200" dirty="0" smtClean="0">
                <a:latin typeface="Times New Roman" pitchFamily="18" charset="0"/>
                <a:cs typeface="Times New Roman" pitchFamily="18" charset="0"/>
              </a:rPr>
              <a:t>    ,  [</a:t>
            </a:r>
            <a:r>
              <a:rPr lang="en-US" sz="2200" dirty="0" err="1" smtClean="0">
                <a:latin typeface="Times New Roman" pitchFamily="18" charset="0"/>
                <a:cs typeface="Times New Roman" pitchFamily="18" charset="0"/>
              </a:rPr>
              <a:t>Cl</a:t>
            </a:r>
            <a:r>
              <a:rPr lang="en-US" sz="2200" baseline="30000" dirty="0" smtClean="0">
                <a:latin typeface="Times New Roman" pitchFamily="18" charset="0"/>
                <a:cs typeface="Times New Roman" pitchFamily="18" charset="0"/>
              </a:rPr>
              <a:t>-</a:t>
            </a:r>
            <a:r>
              <a:rPr lang="en-US" sz="2200" dirty="0" smtClean="0">
                <a:latin typeface="Times New Roman" pitchFamily="18" charset="0"/>
                <a:cs typeface="Times New Roman" pitchFamily="18" charset="0"/>
              </a:rPr>
              <a:t>] = S</a:t>
            </a:r>
            <a:endParaRPr lang="fr-FR" sz="2200" dirty="0" smtClean="0">
              <a:latin typeface="Times New Roman" pitchFamily="18" charset="0"/>
              <a:cs typeface="Times New Roman" pitchFamily="18" charset="0"/>
            </a:endParaRPr>
          </a:p>
          <a:p>
            <a:r>
              <a:rPr lang="en-US" sz="2200" dirty="0" smtClean="0">
                <a:latin typeface="Times New Roman" pitchFamily="18" charset="0"/>
                <a:cs typeface="Times New Roman" pitchFamily="18" charset="0"/>
              </a:rPr>
              <a:t>                                                [Ag</a:t>
            </a:r>
            <a:r>
              <a:rPr lang="en-US" sz="2200" baseline="30000" dirty="0" smtClean="0">
                <a:latin typeface="Times New Roman" pitchFamily="18" charset="0"/>
                <a:cs typeface="Times New Roman" pitchFamily="18" charset="0"/>
              </a:rPr>
              <a:t>+</a:t>
            </a:r>
            <a:r>
              <a:rPr lang="en-US" sz="2200" dirty="0" smtClean="0">
                <a:latin typeface="Times New Roman" pitchFamily="18" charset="0"/>
                <a:cs typeface="Times New Roman" pitchFamily="18" charset="0"/>
              </a:rPr>
              <a:t>][SCN</a:t>
            </a:r>
            <a:r>
              <a:rPr lang="en-US" sz="2200" baseline="30000" dirty="0" smtClean="0">
                <a:latin typeface="Times New Roman" pitchFamily="18" charset="0"/>
                <a:cs typeface="Times New Roman" pitchFamily="18" charset="0"/>
              </a:rPr>
              <a:t>-</a:t>
            </a:r>
            <a:r>
              <a:rPr lang="en-US" sz="2200" dirty="0" smtClean="0">
                <a:latin typeface="Times New Roman" pitchFamily="18" charset="0"/>
                <a:cs typeface="Times New Roman" pitchFamily="18" charset="0"/>
              </a:rPr>
              <a:t>] = Ks</a:t>
            </a:r>
            <a:r>
              <a:rPr lang="en-US" sz="2200" baseline="-25000" dirty="0" smtClean="0">
                <a:latin typeface="Times New Roman" pitchFamily="18" charset="0"/>
                <a:cs typeface="Times New Roman" pitchFamily="18" charset="0"/>
              </a:rPr>
              <a:t>2</a:t>
            </a:r>
            <a:r>
              <a:rPr lang="en-US" sz="2200" dirty="0" smtClean="0">
                <a:latin typeface="Times New Roman" pitchFamily="18" charset="0"/>
                <a:cs typeface="Times New Roman" pitchFamily="18" charset="0"/>
              </a:rPr>
              <a:t>           </a:t>
            </a:r>
            <a:endParaRPr lang="fr-FR" sz="2200" dirty="0" smtClean="0">
              <a:latin typeface="Times New Roman" pitchFamily="18" charset="0"/>
              <a:cs typeface="Times New Roman" pitchFamily="18" charset="0"/>
            </a:endParaRPr>
          </a:p>
          <a:p>
            <a:r>
              <a:rPr lang="en-US" sz="2200" dirty="0" smtClean="0">
                <a:latin typeface="Times New Roman" pitchFamily="18" charset="0"/>
                <a:cs typeface="Times New Roman" pitchFamily="18" charset="0"/>
              </a:rPr>
              <a:t>[SCN</a:t>
            </a:r>
            <a:r>
              <a:rPr lang="en-US" sz="2200" baseline="30000" dirty="0" smtClean="0">
                <a:latin typeface="Times New Roman" pitchFamily="18" charset="0"/>
                <a:cs typeface="Times New Roman" pitchFamily="18" charset="0"/>
              </a:rPr>
              <a:t>-</a:t>
            </a:r>
            <a:r>
              <a:rPr lang="en-US" sz="2200" dirty="0" smtClean="0">
                <a:latin typeface="Times New Roman" pitchFamily="18" charset="0"/>
                <a:cs typeface="Times New Roman" pitchFamily="18" charset="0"/>
              </a:rPr>
              <a:t>]    =   </a:t>
            </a:r>
            <a:r>
              <a:rPr lang="en-US" sz="2200" u="sng" dirty="0" smtClean="0">
                <a:latin typeface="Times New Roman" pitchFamily="18" charset="0"/>
                <a:cs typeface="Times New Roman" pitchFamily="18" charset="0"/>
              </a:rPr>
              <a:t>Ks</a:t>
            </a:r>
            <a:r>
              <a:rPr lang="en-US" sz="2200" u="sng" baseline="-25000" dirty="0" smtClean="0">
                <a:latin typeface="Times New Roman" pitchFamily="18" charset="0"/>
                <a:cs typeface="Times New Roman" pitchFamily="18" charset="0"/>
              </a:rPr>
              <a:t>2 </a:t>
            </a:r>
            <a:r>
              <a:rPr lang="en-US" sz="2200" baseline="-25000" dirty="0" smtClean="0">
                <a:latin typeface="Times New Roman" pitchFamily="18" charset="0"/>
                <a:cs typeface="Times New Roman" pitchFamily="18" charset="0"/>
              </a:rPr>
              <a:t>  </a:t>
            </a:r>
            <a:r>
              <a:rPr lang="en-US" sz="2200" dirty="0" smtClean="0">
                <a:latin typeface="Times New Roman" pitchFamily="18" charset="0"/>
                <a:cs typeface="Times New Roman" pitchFamily="18" charset="0"/>
              </a:rPr>
              <a:t>=    </a:t>
            </a:r>
            <a:r>
              <a:rPr lang="en-US" sz="2200" u="sng" dirty="0" smtClean="0">
                <a:latin typeface="Times New Roman" pitchFamily="18" charset="0"/>
                <a:cs typeface="Times New Roman" pitchFamily="18" charset="0"/>
              </a:rPr>
              <a:t>Ks</a:t>
            </a:r>
            <a:r>
              <a:rPr lang="en-US" sz="2200" u="sng" baseline="-25000" dirty="0" smtClean="0">
                <a:latin typeface="Times New Roman" pitchFamily="18" charset="0"/>
                <a:cs typeface="Times New Roman" pitchFamily="18" charset="0"/>
              </a:rPr>
              <a:t>2</a:t>
            </a:r>
            <a:r>
              <a:rPr lang="en-US" sz="2200" baseline="-25000" dirty="0" smtClean="0">
                <a:latin typeface="Times New Roman" pitchFamily="18" charset="0"/>
                <a:cs typeface="Times New Roman" pitchFamily="18" charset="0"/>
              </a:rPr>
              <a:t>  </a:t>
            </a:r>
            <a:r>
              <a:rPr lang="en-US" sz="2200" dirty="0" smtClean="0">
                <a:latin typeface="Times New Roman" pitchFamily="18" charset="0"/>
                <a:cs typeface="Times New Roman" pitchFamily="18" charset="0"/>
              </a:rPr>
              <a:t>x S</a:t>
            </a:r>
            <a:endParaRPr lang="fr-FR" sz="2200" dirty="0" smtClean="0">
              <a:latin typeface="Times New Roman" pitchFamily="18" charset="0"/>
              <a:cs typeface="Times New Roman" pitchFamily="18" charset="0"/>
            </a:endParaRPr>
          </a:p>
          <a:p>
            <a:r>
              <a:rPr lang="en-US" sz="2200" dirty="0" smtClean="0">
                <a:latin typeface="Times New Roman" pitchFamily="18" charset="0"/>
                <a:cs typeface="Times New Roman" pitchFamily="18" charset="0"/>
              </a:rPr>
              <a:t>                    [Ag</a:t>
            </a:r>
            <a:r>
              <a:rPr lang="en-US" sz="2200" baseline="30000" dirty="0" smtClean="0">
                <a:latin typeface="Times New Roman" pitchFamily="18" charset="0"/>
                <a:cs typeface="Times New Roman" pitchFamily="18" charset="0"/>
              </a:rPr>
              <a:t>+</a:t>
            </a:r>
            <a:r>
              <a:rPr lang="en-US" sz="2200" dirty="0" smtClean="0">
                <a:latin typeface="Times New Roman" pitchFamily="18" charset="0"/>
                <a:cs typeface="Times New Roman" pitchFamily="18" charset="0"/>
              </a:rPr>
              <a:t>]      Ks</a:t>
            </a:r>
            <a:r>
              <a:rPr lang="en-US" sz="2200" baseline="-25000" dirty="0" smtClean="0">
                <a:latin typeface="Times New Roman" pitchFamily="18" charset="0"/>
                <a:cs typeface="Times New Roman" pitchFamily="18" charset="0"/>
              </a:rPr>
              <a:t>1</a:t>
            </a:r>
            <a:r>
              <a:rPr lang="en-US" sz="2200" dirty="0" smtClean="0">
                <a:latin typeface="Times New Roman" pitchFamily="18" charset="0"/>
                <a:cs typeface="Times New Roman" pitchFamily="18" charset="0"/>
              </a:rPr>
              <a:t>                              </a:t>
            </a:r>
            <a:endParaRPr lang="fr-FR" sz="2200" dirty="0" smtClean="0">
              <a:latin typeface="Times New Roman" pitchFamily="18" charset="0"/>
              <a:cs typeface="Times New Roman" pitchFamily="18" charset="0"/>
            </a:endParaRPr>
          </a:p>
          <a:p>
            <a:r>
              <a:rPr lang="fr-FR" sz="2200" dirty="0" smtClean="0">
                <a:latin typeface="Times New Roman" pitchFamily="18" charset="0"/>
                <a:cs typeface="Times New Roman" pitchFamily="18" charset="0"/>
              </a:rPr>
              <a:t>On peut exprimer  l’</a:t>
            </a:r>
            <a:r>
              <a:rPr lang="fr-FR" sz="2200" dirty="0" err="1" smtClean="0">
                <a:latin typeface="Times New Roman" pitchFamily="18" charset="0"/>
                <a:cs typeface="Times New Roman" pitchFamily="18" charset="0"/>
              </a:rPr>
              <a:t>éléctroneutralité</a:t>
            </a:r>
            <a:r>
              <a:rPr lang="fr-FR" sz="2200" dirty="0" smtClean="0">
                <a:latin typeface="Times New Roman" pitchFamily="18" charset="0"/>
                <a:cs typeface="Times New Roman" pitchFamily="18" charset="0"/>
              </a:rPr>
              <a:t>  de la solution contenant les ions :</a:t>
            </a:r>
          </a:p>
          <a:p>
            <a:r>
              <a:rPr lang="en-US" sz="2200" dirty="0" smtClean="0">
                <a:latin typeface="Times New Roman" pitchFamily="18" charset="0"/>
                <a:cs typeface="Times New Roman" pitchFamily="18" charset="0"/>
              </a:rPr>
              <a:t>[Ag</a:t>
            </a:r>
            <a:r>
              <a:rPr lang="en-US" sz="2200" baseline="30000" dirty="0" smtClean="0">
                <a:latin typeface="Times New Roman" pitchFamily="18" charset="0"/>
                <a:cs typeface="Times New Roman" pitchFamily="18" charset="0"/>
              </a:rPr>
              <a:t>+</a:t>
            </a:r>
            <a:r>
              <a:rPr lang="en-US" sz="2200" dirty="0" smtClean="0">
                <a:latin typeface="Times New Roman" pitchFamily="18" charset="0"/>
                <a:cs typeface="Times New Roman" pitchFamily="18" charset="0"/>
              </a:rPr>
              <a:t>]     +  [K</a:t>
            </a:r>
            <a:r>
              <a:rPr lang="en-US" sz="2200" baseline="30000" dirty="0" smtClean="0">
                <a:latin typeface="Times New Roman" pitchFamily="18" charset="0"/>
                <a:cs typeface="Times New Roman" pitchFamily="18" charset="0"/>
              </a:rPr>
              <a:t>+</a:t>
            </a:r>
            <a:r>
              <a:rPr lang="en-US" sz="2200" dirty="0" smtClean="0">
                <a:latin typeface="Times New Roman" pitchFamily="18" charset="0"/>
                <a:cs typeface="Times New Roman" pitchFamily="18" charset="0"/>
              </a:rPr>
              <a:t>]      =  [</a:t>
            </a:r>
            <a:r>
              <a:rPr lang="en-US" sz="2200" dirty="0" err="1" smtClean="0">
                <a:latin typeface="Times New Roman" pitchFamily="18" charset="0"/>
                <a:cs typeface="Times New Roman" pitchFamily="18" charset="0"/>
              </a:rPr>
              <a:t>Cl</a:t>
            </a:r>
            <a:r>
              <a:rPr lang="en-US" sz="2200" baseline="30000" dirty="0" smtClean="0">
                <a:latin typeface="Times New Roman" pitchFamily="18" charset="0"/>
                <a:cs typeface="Times New Roman" pitchFamily="18" charset="0"/>
              </a:rPr>
              <a:t>-</a:t>
            </a:r>
            <a:r>
              <a:rPr lang="en-US" sz="2200" dirty="0" smtClean="0">
                <a:latin typeface="Times New Roman" pitchFamily="18" charset="0"/>
                <a:cs typeface="Times New Roman" pitchFamily="18" charset="0"/>
              </a:rPr>
              <a:t>]  + [SCN</a:t>
            </a:r>
            <a:r>
              <a:rPr lang="en-US" sz="2200" baseline="30000" dirty="0" smtClean="0">
                <a:latin typeface="Times New Roman" pitchFamily="18" charset="0"/>
                <a:cs typeface="Times New Roman" pitchFamily="18" charset="0"/>
              </a:rPr>
              <a:t>-</a:t>
            </a:r>
            <a:r>
              <a:rPr lang="en-US" sz="2200" dirty="0" smtClean="0">
                <a:latin typeface="Times New Roman" pitchFamily="18" charset="0"/>
                <a:cs typeface="Times New Roman" pitchFamily="18" charset="0"/>
              </a:rPr>
              <a:t>]</a:t>
            </a:r>
            <a:endParaRPr lang="fr-FR" sz="2200" dirty="0" smtClean="0">
              <a:latin typeface="Times New Roman" pitchFamily="18" charset="0"/>
              <a:cs typeface="Times New Roman" pitchFamily="18" charset="0"/>
            </a:endParaRPr>
          </a:p>
          <a:p>
            <a:r>
              <a:rPr lang="en-US" sz="2200" u="sng" dirty="0" smtClean="0">
                <a:latin typeface="Times New Roman" pitchFamily="18" charset="0"/>
                <a:cs typeface="Times New Roman" pitchFamily="18" charset="0"/>
              </a:rPr>
              <a:t>Ks</a:t>
            </a:r>
            <a:r>
              <a:rPr lang="en-US" sz="2200" u="sng" baseline="-25000" dirty="0" smtClean="0">
                <a:latin typeface="Times New Roman" pitchFamily="18" charset="0"/>
                <a:cs typeface="Times New Roman" pitchFamily="18" charset="0"/>
              </a:rPr>
              <a:t>1</a:t>
            </a:r>
            <a:r>
              <a:rPr lang="en-US" sz="2200" baseline="-25000" dirty="0" smtClean="0">
                <a:latin typeface="Times New Roman" pitchFamily="18" charset="0"/>
                <a:cs typeface="Times New Roman" pitchFamily="18" charset="0"/>
              </a:rPr>
              <a:t>   </a:t>
            </a:r>
            <a:r>
              <a:rPr lang="en-US" sz="2200" dirty="0" smtClean="0">
                <a:latin typeface="Times New Roman" pitchFamily="18" charset="0"/>
                <a:cs typeface="Times New Roman" pitchFamily="18" charset="0"/>
              </a:rPr>
              <a:t>+C    =  S+        </a:t>
            </a:r>
            <a:r>
              <a:rPr lang="en-US" sz="2200" u="sng" dirty="0" smtClean="0">
                <a:latin typeface="Times New Roman" pitchFamily="18" charset="0"/>
                <a:cs typeface="Times New Roman" pitchFamily="18" charset="0"/>
              </a:rPr>
              <a:t>Ks</a:t>
            </a:r>
            <a:r>
              <a:rPr lang="en-US" sz="2200" u="sng" baseline="-25000" dirty="0" smtClean="0">
                <a:latin typeface="Times New Roman" pitchFamily="18" charset="0"/>
                <a:cs typeface="Times New Roman" pitchFamily="18" charset="0"/>
              </a:rPr>
              <a:t>2</a:t>
            </a:r>
            <a:r>
              <a:rPr lang="en-US" sz="2200" baseline="-25000" dirty="0" smtClean="0">
                <a:latin typeface="Times New Roman" pitchFamily="18" charset="0"/>
                <a:cs typeface="Times New Roman" pitchFamily="18" charset="0"/>
              </a:rPr>
              <a:t>  </a:t>
            </a:r>
            <a:r>
              <a:rPr lang="en-US" sz="2200" dirty="0" smtClean="0">
                <a:latin typeface="Times New Roman" pitchFamily="18" charset="0"/>
                <a:cs typeface="Times New Roman" pitchFamily="18" charset="0"/>
              </a:rPr>
              <a:t>x S</a:t>
            </a:r>
            <a:endParaRPr lang="fr-FR" sz="2200" dirty="0" smtClean="0">
              <a:latin typeface="Times New Roman" pitchFamily="18" charset="0"/>
              <a:cs typeface="Times New Roman" pitchFamily="18" charset="0"/>
            </a:endParaRPr>
          </a:p>
          <a:p>
            <a:r>
              <a:rPr lang="en-US" sz="2200" dirty="0" smtClean="0">
                <a:latin typeface="Times New Roman" pitchFamily="18" charset="0"/>
                <a:cs typeface="Times New Roman" pitchFamily="18" charset="0"/>
              </a:rPr>
              <a:t> S                               Ks</a:t>
            </a:r>
            <a:r>
              <a:rPr lang="en-US" sz="2200" baseline="-25000" dirty="0" smtClean="0">
                <a:latin typeface="Times New Roman" pitchFamily="18" charset="0"/>
                <a:cs typeface="Times New Roman" pitchFamily="18" charset="0"/>
              </a:rPr>
              <a:t>1</a:t>
            </a:r>
            <a:r>
              <a:rPr lang="en-US" sz="2200" dirty="0" smtClean="0">
                <a:latin typeface="Times New Roman" pitchFamily="18" charset="0"/>
                <a:cs typeface="Times New Roman" pitchFamily="18" charset="0"/>
              </a:rPr>
              <a:t>                              </a:t>
            </a:r>
            <a:endParaRPr lang="fr-FR" sz="2200" dirty="0" smtClean="0">
              <a:latin typeface="Times New Roman" pitchFamily="18" charset="0"/>
              <a:cs typeface="Times New Roman" pitchFamily="18" charset="0"/>
            </a:endParaRPr>
          </a:p>
          <a:p>
            <a:r>
              <a:rPr lang="en-US" sz="2200" dirty="0" smtClean="0">
                <a:latin typeface="Times New Roman" pitchFamily="18" charset="0"/>
                <a:cs typeface="Times New Roman" pitchFamily="18" charset="0"/>
              </a:rPr>
              <a:t>Ks</a:t>
            </a:r>
            <a:r>
              <a:rPr lang="en-US" sz="2200" baseline="-25000" dirty="0" smtClean="0">
                <a:latin typeface="Times New Roman" pitchFamily="18" charset="0"/>
                <a:cs typeface="Times New Roman" pitchFamily="18" charset="0"/>
              </a:rPr>
              <a:t>1 </a:t>
            </a:r>
            <a:r>
              <a:rPr lang="en-US" sz="2200" dirty="0" smtClean="0">
                <a:latin typeface="Times New Roman" pitchFamily="18" charset="0"/>
                <a:cs typeface="Times New Roman" pitchFamily="18" charset="0"/>
              </a:rPr>
              <a:t>+ SC = S</a:t>
            </a:r>
            <a:r>
              <a:rPr lang="en-US" sz="2200" baseline="30000" dirty="0" smtClean="0">
                <a:latin typeface="Times New Roman" pitchFamily="18" charset="0"/>
                <a:cs typeface="Times New Roman" pitchFamily="18" charset="0"/>
              </a:rPr>
              <a:t>2 </a:t>
            </a:r>
            <a:r>
              <a:rPr lang="en-US" sz="2200" dirty="0" smtClean="0">
                <a:latin typeface="Times New Roman" pitchFamily="18" charset="0"/>
                <a:cs typeface="Times New Roman" pitchFamily="18" charset="0"/>
              </a:rPr>
              <a:t>+ </a:t>
            </a:r>
            <a:r>
              <a:rPr lang="en-US" sz="2200" u="sng" dirty="0" smtClean="0">
                <a:latin typeface="Times New Roman" pitchFamily="18" charset="0"/>
                <a:cs typeface="Times New Roman" pitchFamily="18" charset="0"/>
              </a:rPr>
              <a:t>Ks</a:t>
            </a:r>
            <a:r>
              <a:rPr lang="en-US" sz="2200" u="sng" baseline="-25000" dirty="0" smtClean="0">
                <a:latin typeface="Times New Roman" pitchFamily="18" charset="0"/>
                <a:cs typeface="Times New Roman" pitchFamily="18" charset="0"/>
              </a:rPr>
              <a:t>2</a:t>
            </a:r>
            <a:r>
              <a:rPr lang="en-US" sz="2200" baseline="-25000" dirty="0" smtClean="0">
                <a:latin typeface="Times New Roman" pitchFamily="18" charset="0"/>
                <a:cs typeface="Times New Roman" pitchFamily="18" charset="0"/>
              </a:rPr>
              <a:t>   </a:t>
            </a:r>
            <a:r>
              <a:rPr lang="en-US" sz="2200" dirty="0" smtClean="0">
                <a:latin typeface="Times New Roman" pitchFamily="18" charset="0"/>
                <a:cs typeface="Times New Roman" pitchFamily="18" charset="0"/>
              </a:rPr>
              <a:t>x S</a:t>
            </a:r>
            <a:r>
              <a:rPr lang="en-US" sz="2200" baseline="30000" dirty="0" smtClean="0">
                <a:latin typeface="Times New Roman" pitchFamily="18" charset="0"/>
                <a:cs typeface="Times New Roman" pitchFamily="18" charset="0"/>
              </a:rPr>
              <a:t>2</a:t>
            </a:r>
            <a:endParaRPr lang="fr-FR" sz="2200" dirty="0" smtClean="0">
              <a:latin typeface="Times New Roman" pitchFamily="18" charset="0"/>
              <a:cs typeface="Times New Roman" pitchFamily="18" charset="0"/>
            </a:endParaRPr>
          </a:p>
          <a:p>
            <a:r>
              <a:rPr lang="en-US" sz="2200" dirty="0" smtClean="0">
                <a:latin typeface="Times New Roman" pitchFamily="18" charset="0"/>
                <a:cs typeface="Times New Roman" pitchFamily="18" charset="0"/>
              </a:rPr>
              <a:t>                           Ks</a:t>
            </a:r>
            <a:r>
              <a:rPr lang="en-US" sz="2200" baseline="-25000" dirty="0" smtClean="0">
                <a:latin typeface="Times New Roman" pitchFamily="18" charset="0"/>
                <a:cs typeface="Times New Roman" pitchFamily="18" charset="0"/>
              </a:rPr>
              <a:t>1</a:t>
            </a:r>
            <a:r>
              <a:rPr lang="en-US" sz="2200" dirty="0" smtClean="0">
                <a:latin typeface="Times New Roman" pitchFamily="18" charset="0"/>
                <a:cs typeface="Times New Roman" pitchFamily="18" charset="0"/>
              </a:rPr>
              <a:t> </a:t>
            </a:r>
            <a:endParaRPr lang="fr-FR" sz="2200" dirty="0">
              <a:latin typeface="Times New Roman" pitchFamily="18" charset="0"/>
              <a:cs typeface="Times New Roman" pitchFamily="18" charset="0"/>
            </a:endParaRPr>
          </a:p>
        </p:txBody>
      </p:sp>
      <p:cxnSp>
        <p:nvCxnSpPr>
          <p:cNvPr id="6" name="Connecteur droit avec flèche 5"/>
          <p:cNvCxnSpPr/>
          <p:nvPr/>
        </p:nvCxnSpPr>
        <p:spPr>
          <a:xfrm>
            <a:off x="1428728" y="1214422"/>
            <a:ext cx="1143008" cy="1588"/>
          </a:xfrm>
          <a:prstGeom prst="straightConnector1">
            <a:avLst/>
          </a:prstGeom>
          <a:ln>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8" name="Connecteur droit avec flèche 7"/>
          <p:cNvCxnSpPr/>
          <p:nvPr/>
        </p:nvCxnSpPr>
        <p:spPr>
          <a:xfrm>
            <a:off x="1571604" y="1500174"/>
            <a:ext cx="1071570"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Connecteur droit avec flèche 8"/>
          <p:cNvCxnSpPr/>
          <p:nvPr/>
        </p:nvCxnSpPr>
        <p:spPr>
          <a:xfrm>
            <a:off x="2071670" y="2143116"/>
            <a:ext cx="1143008" cy="1588"/>
          </a:xfrm>
          <a:prstGeom prst="straightConnector1">
            <a:avLst/>
          </a:prstGeom>
          <a:ln>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12" name="Espace réservé du numéro de diapositive 11"/>
          <p:cNvSpPr>
            <a:spLocks noGrp="1"/>
          </p:cNvSpPr>
          <p:nvPr>
            <p:ph type="sldNum" sz="quarter" idx="12"/>
          </p:nvPr>
        </p:nvSpPr>
        <p:spPr/>
        <p:txBody>
          <a:bodyPr/>
          <a:lstStyle/>
          <a:p>
            <a:fld id="{CF4668DC-857F-487D-BFFA-8C0CA5037977}" type="slidenum">
              <a:rPr lang="fr-BE" smtClean="0"/>
              <a:pPr/>
              <a:t>21</a:t>
            </a:fld>
            <a:endParaRPr lang="fr-BE"/>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857224" y="857232"/>
            <a:ext cx="7215238" cy="4154984"/>
          </a:xfrm>
          <a:prstGeom prst="rect">
            <a:avLst/>
          </a:prstGeom>
          <a:noFill/>
        </p:spPr>
        <p:txBody>
          <a:bodyPr wrap="square" rtlCol="0">
            <a:spAutoFit/>
          </a:bodyPr>
          <a:lstStyle/>
          <a:p>
            <a:r>
              <a:rPr lang="en-US" sz="2400" dirty="0" smtClean="0">
                <a:latin typeface="Times New Roman" pitchFamily="18" charset="0"/>
                <a:cs typeface="Times New Roman" pitchFamily="18" charset="0"/>
              </a:rPr>
              <a:t>S</a:t>
            </a:r>
            <a:r>
              <a:rPr lang="en-US" sz="2400" baseline="30000" dirty="0" smtClean="0">
                <a:latin typeface="Times New Roman" pitchFamily="18" charset="0"/>
                <a:cs typeface="Times New Roman" pitchFamily="18" charset="0"/>
              </a:rPr>
              <a:t>2 </a:t>
            </a:r>
            <a:r>
              <a:rPr lang="en-US" sz="2400" dirty="0" smtClean="0">
                <a:latin typeface="Times New Roman" pitchFamily="18" charset="0"/>
                <a:cs typeface="Times New Roman" pitchFamily="18" charset="0"/>
              </a:rPr>
              <a:t>x ( 1+ </a:t>
            </a:r>
            <a:r>
              <a:rPr lang="en-US" sz="2400" u="sng" dirty="0" smtClean="0">
                <a:latin typeface="Times New Roman" pitchFamily="18" charset="0"/>
                <a:cs typeface="Times New Roman" pitchFamily="18" charset="0"/>
              </a:rPr>
              <a:t>Ks</a:t>
            </a:r>
            <a:r>
              <a:rPr lang="en-US" sz="2400" baseline="-25000" dirty="0" smtClean="0">
                <a:latin typeface="Times New Roman" pitchFamily="18" charset="0"/>
                <a:cs typeface="Times New Roman" pitchFamily="18" charset="0"/>
              </a:rPr>
              <a:t>2 </a:t>
            </a:r>
            <a:r>
              <a:rPr lang="en-US" sz="2400" dirty="0" smtClean="0">
                <a:latin typeface="Times New Roman" pitchFamily="18" charset="0"/>
                <a:cs typeface="Times New Roman" pitchFamily="18" charset="0"/>
              </a:rPr>
              <a:t>)  - SC – Ks</a:t>
            </a:r>
            <a:r>
              <a:rPr lang="en-US" sz="2400" baseline="-25000" dirty="0" smtClean="0">
                <a:latin typeface="Times New Roman" pitchFamily="18" charset="0"/>
                <a:cs typeface="Times New Roman" pitchFamily="18" charset="0"/>
              </a:rPr>
              <a:t>1 </a:t>
            </a:r>
            <a:r>
              <a:rPr lang="en-US" sz="2400" dirty="0" smtClean="0">
                <a:latin typeface="Times New Roman" pitchFamily="18" charset="0"/>
                <a:cs typeface="Times New Roman" pitchFamily="18" charset="0"/>
              </a:rPr>
              <a:t>=0</a:t>
            </a:r>
            <a:r>
              <a:rPr lang="en-US" sz="2400" baseline="-25000" dirty="0" smtClean="0">
                <a:latin typeface="Times New Roman" pitchFamily="18" charset="0"/>
                <a:cs typeface="Times New Roman" pitchFamily="18" charset="0"/>
              </a:rPr>
              <a:t>  </a:t>
            </a:r>
            <a:endParaRPr lang="fr-FR" sz="2400" dirty="0" smtClean="0">
              <a:latin typeface="Times New Roman" pitchFamily="18" charset="0"/>
              <a:cs typeface="Times New Roman" pitchFamily="18" charset="0"/>
            </a:endParaRPr>
          </a:p>
          <a:p>
            <a:r>
              <a:rPr lang="en-US" sz="2400" baseline="-25000" dirty="0" smtClean="0">
                <a:latin typeface="Times New Roman" pitchFamily="18" charset="0"/>
                <a:cs typeface="Times New Roman" pitchFamily="18" charset="0"/>
              </a:rPr>
              <a:t>                      </a:t>
            </a:r>
            <a:r>
              <a:rPr lang="en-US" sz="2400" dirty="0" smtClean="0">
                <a:latin typeface="Times New Roman" pitchFamily="18" charset="0"/>
                <a:cs typeface="Times New Roman" pitchFamily="18" charset="0"/>
              </a:rPr>
              <a:t>Ks</a:t>
            </a:r>
            <a:r>
              <a:rPr lang="en-US" sz="2400" baseline="-25000" dirty="0" smtClean="0">
                <a:latin typeface="Times New Roman" pitchFamily="18" charset="0"/>
                <a:cs typeface="Times New Roman" pitchFamily="18" charset="0"/>
              </a:rPr>
              <a:t>1</a:t>
            </a:r>
          </a:p>
          <a:p>
            <a:endParaRPr lang="fr-FR" sz="2400" dirty="0" smtClean="0">
              <a:latin typeface="Times New Roman" pitchFamily="18" charset="0"/>
              <a:cs typeface="Times New Roman" pitchFamily="18" charset="0"/>
            </a:endParaRPr>
          </a:p>
          <a:p>
            <a:r>
              <a:rPr lang="fr-FR" sz="2400" u="sng" dirty="0" smtClean="0">
                <a:latin typeface="Times New Roman" pitchFamily="18" charset="0"/>
                <a:cs typeface="Times New Roman" pitchFamily="18" charset="0"/>
              </a:rPr>
              <a:t>Ks</a:t>
            </a:r>
            <a:r>
              <a:rPr lang="fr-FR" sz="2400" u="sng" baseline="-25000" dirty="0" smtClean="0">
                <a:latin typeface="Times New Roman" pitchFamily="18" charset="0"/>
                <a:cs typeface="Times New Roman" pitchFamily="18" charset="0"/>
              </a:rPr>
              <a:t>2</a:t>
            </a:r>
            <a:r>
              <a:rPr lang="fr-FR" sz="2400" baseline="-25000" dirty="0" smtClean="0">
                <a:latin typeface="Times New Roman" pitchFamily="18" charset="0"/>
                <a:cs typeface="Times New Roman" pitchFamily="18" charset="0"/>
              </a:rPr>
              <a:t>    </a:t>
            </a:r>
            <a:r>
              <a:rPr lang="fr-FR" sz="2400" u="sng" dirty="0" smtClean="0">
                <a:latin typeface="Times New Roman" pitchFamily="18" charset="0"/>
                <a:cs typeface="Times New Roman" pitchFamily="18" charset="0"/>
              </a:rPr>
              <a:t>= 1.07 x 10</a:t>
            </a:r>
            <a:r>
              <a:rPr lang="fr-FR" sz="2400" u="sng" baseline="30000" dirty="0" smtClean="0">
                <a:latin typeface="Times New Roman" pitchFamily="18" charset="0"/>
                <a:cs typeface="Times New Roman" pitchFamily="18" charset="0"/>
              </a:rPr>
              <a:t>-12    </a:t>
            </a:r>
            <a:r>
              <a:rPr lang="fr-FR" sz="2400" dirty="0" smtClean="0">
                <a:latin typeface="Times New Roman" pitchFamily="18" charset="0"/>
                <a:cs typeface="Times New Roman" pitchFamily="18" charset="0"/>
              </a:rPr>
              <a:t>= 0.6 x 10</a:t>
            </a:r>
            <a:r>
              <a:rPr lang="fr-FR" sz="2400" baseline="30000" dirty="0" smtClean="0">
                <a:latin typeface="Times New Roman" pitchFamily="18" charset="0"/>
                <a:cs typeface="Times New Roman" pitchFamily="18" charset="0"/>
              </a:rPr>
              <a:t>-2   </a:t>
            </a:r>
            <a:r>
              <a:rPr lang="fr-FR" sz="2400" dirty="0" smtClean="0">
                <a:latin typeface="Times New Roman" pitchFamily="18" charset="0"/>
                <a:cs typeface="Times New Roman" pitchFamily="18" charset="0"/>
              </a:rPr>
              <a:t> inférieur à 1 donc</a:t>
            </a:r>
          </a:p>
          <a:p>
            <a:r>
              <a:rPr lang="en-US" sz="2400" baseline="-25000" dirty="0" smtClean="0">
                <a:latin typeface="Times New Roman" pitchFamily="18" charset="0"/>
                <a:cs typeface="Times New Roman" pitchFamily="18" charset="0"/>
              </a:rPr>
              <a:t> </a:t>
            </a:r>
            <a:r>
              <a:rPr lang="en-US" sz="2400" dirty="0" smtClean="0">
                <a:latin typeface="Times New Roman" pitchFamily="18" charset="0"/>
                <a:cs typeface="Times New Roman" pitchFamily="18" charset="0"/>
              </a:rPr>
              <a:t>Ks</a:t>
            </a:r>
            <a:r>
              <a:rPr lang="en-US" sz="2400" baseline="-25000" dirty="0" smtClean="0">
                <a:latin typeface="Times New Roman" pitchFamily="18" charset="0"/>
                <a:cs typeface="Times New Roman" pitchFamily="18" charset="0"/>
              </a:rPr>
              <a:t>1        </a:t>
            </a:r>
            <a:r>
              <a:rPr lang="en-US" sz="2400" dirty="0" smtClean="0">
                <a:latin typeface="Times New Roman" pitchFamily="18" charset="0"/>
                <a:cs typeface="Times New Roman" pitchFamily="18" charset="0"/>
              </a:rPr>
              <a:t>1.58 x 10</a:t>
            </a:r>
            <a:r>
              <a:rPr lang="en-US" sz="2400" baseline="30000" dirty="0" smtClean="0">
                <a:latin typeface="Times New Roman" pitchFamily="18" charset="0"/>
                <a:cs typeface="Times New Roman" pitchFamily="18" charset="0"/>
              </a:rPr>
              <a:t>-10              </a:t>
            </a:r>
            <a:endParaRPr lang="fr-FR" sz="2400" dirty="0" smtClean="0">
              <a:latin typeface="Times New Roman" pitchFamily="18" charset="0"/>
              <a:cs typeface="Times New Roman" pitchFamily="18" charset="0"/>
            </a:endParaRPr>
          </a:p>
          <a:p>
            <a:r>
              <a:rPr lang="en-US" sz="2400" dirty="0" smtClean="0">
                <a:latin typeface="Times New Roman" pitchFamily="18" charset="0"/>
                <a:cs typeface="Times New Roman" pitchFamily="18" charset="0"/>
              </a:rPr>
              <a:t>                              S</a:t>
            </a:r>
            <a:r>
              <a:rPr lang="en-US" sz="2400" baseline="30000" dirty="0" smtClean="0">
                <a:latin typeface="Times New Roman" pitchFamily="18" charset="0"/>
                <a:cs typeface="Times New Roman" pitchFamily="18" charset="0"/>
              </a:rPr>
              <a:t>2   </a:t>
            </a:r>
            <a:r>
              <a:rPr lang="en-US" sz="2400" dirty="0" smtClean="0">
                <a:latin typeface="Times New Roman" pitchFamily="18" charset="0"/>
                <a:cs typeface="Times New Roman" pitchFamily="18" charset="0"/>
              </a:rPr>
              <a:t>-SC- Ks</a:t>
            </a:r>
            <a:r>
              <a:rPr lang="en-US" sz="2400" baseline="-25000" dirty="0" smtClean="0">
                <a:latin typeface="Times New Roman" pitchFamily="18" charset="0"/>
                <a:cs typeface="Times New Roman" pitchFamily="18" charset="0"/>
              </a:rPr>
              <a:t>1   </a:t>
            </a:r>
            <a:r>
              <a:rPr lang="en-US" sz="2400" dirty="0" smtClean="0">
                <a:latin typeface="Times New Roman" pitchFamily="18" charset="0"/>
                <a:cs typeface="Times New Roman" pitchFamily="18" charset="0"/>
              </a:rPr>
              <a:t>= 0</a:t>
            </a:r>
          </a:p>
          <a:p>
            <a:endParaRPr lang="en-US" sz="2400" dirty="0" smtClean="0">
              <a:latin typeface="Times New Roman" pitchFamily="18" charset="0"/>
              <a:cs typeface="Times New Roman" pitchFamily="18" charset="0"/>
            </a:endParaRPr>
          </a:p>
          <a:p>
            <a:endParaRPr lang="en-US" sz="2400" dirty="0" smtClean="0">
              <a:latin typeface="Times New Roman" pitchFamily="18" charset="0"/>
              <a:cs typeface="Times New Roman" pitchFamily="18" charset="0"/>
            </a:endParaRPr>
          </a:p>
          <a:p>
            <a:r>
              <a:rPr lang="en-US" sz="2400" dirty="0" smtClean="0">
                <a:latin typeface="Times New Roman" pitchFamily="18" charset="0"/>
                <a:cs typeface="Times New Roman" pitchFamily="18" charset="0"/>
              </a:rPr>
              <a:t>                                    S=  C+ </a:t>
            </a:r>
            <a:r>
              <a:rPr lang="en-US" sz="2400" u="sng" dirty="0" smtClean="0">
                <a:latin typeface="Times New Roman" pitchFamily="18" charset="0"/>
                <a:cs typeface="Times New Roman" pitchFamily="18" charset="0"/>
              </a:rPr>
              <a:t>√ C</a:t>
            </a:r>
            <a:r>
              <a:rPr lang="en-US" sz="2400" u="sng" baseline="30000" dirty="0" smtClean="0">
                <a:latin typeface="Times New Roman" pitchFamily="18" charset="0"/>
                <a:cs typeface="Times New Roman" pitchFamily="18" charset="0"/>
              </a:rPr>
              <a:t>2 </a:t>
            </a:r>
            <a:r>
              <a:rPr lang="de-DE" sz="2400" u="sng" dirty="0" smtClean="0">
                <a:latin typeface="Times New Roman" pitchFamily="18" charset="0"/>
                <a:cs typeface="Times New Roman" pitchFamily="18" charset="0"/>
              </a:rPr>
              <a:t>+4Ks</a:t>
            </a:r>
            <a:r>
              <a:rPr lang="de-DE" sz="2400" u="sng" baseline="-25000" dirty="0" smtClean="0">
                <a:latin typeface="Times New Roman" pitchFamily="18" charset="0"/>
                <a:cs typeface="Times New Roman" pitchFamily="18" charset="0"/>
              </a:rPr>
              <a:t>1</a:t>
            </a:r>
          </a:p>
          <a:p>
            <a:r>
              <a:rPr lang="de-DE" sz="2400" baseline="-25000" dirty="0" smtClean="0">
                <a:latin typeface="Times New Roman" pitchFamily="18" charset="0"/>
                <a:cs typeface="Times New Roman" pitchFamily="18" charset="0"/>
              </a:rPr>
              <a:t>                                                                                  </a:t>
            </a:r>
            <a:r>
              <a:rPr lang="de-DE" sz="2400" dirty="0" smtClean="0">
                <a:latin typeface="Times New Roman" pitchFamily="18" charset="0"/>
                <a:cs typeface="Times New Roman" pitchFamily="18" charset="0"/>
              </a:rPr>
              <a:t>2</a:t>
            </a:r>
            <a:endParaRPr lang="fr-FR" sz="2400" dirty="0" smtClean="0">
              <a:latin typeface="Times New Roman" pitchFamily="18" charset="0"/>
              <a:cs typeface="Times New Roman" pitchFamily="18" charset="0"/>
            </a:endParaRPr>
          </a:p>
          <a:p>
            <a:r>
              <a:rPr lang="fr-FR" sz="2400" dirty="0" smtClean="0">
                <a:latin typeface="Times New Roman" pitchFamily="18" charset="0"/>
                <a:cs typeface="Times New Roman" pitchFamily="18" charset="0"/>
              </a:rPr>
              <a:t>                                                        </a:t>
            </a:r>
            <a:endParaRPr lang="fr-FR" sz="2400" dirty="0">
              <a:latin typeface="Times New Roman" pitchFamily="18" charset="0"/>
              <a:cs typeface="Times New Roman" pitchFamily="18" charset="0"/>
            </a:endParaRPr>
          </a:p>
        </p:txBody>
      </p:sp>
      <p:sp>
        <p:nvSpPr>
          <p:cNvPr id="5" name="Flèche courbée vers la gauche 4"/>
          <p:cNvSpPr/>
          <p:nvPr/>
        </p:nvSpPr>
        <p:spPr>
          <a:xfrm>
            <a:off x="6429388" y="2500306"/>
            <a:ext cx="517206" cy="1357322"/>
          </a:xfrm>
          <a:prstGeom prst="curvedLeft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cxnSp>
        <p:nvCxnSpPr>
          <p:cNvPr id="9" name="Connecteur droit 8"/>
          <p:cNvCxnSpPr/>
          <p:nvPr/>
        </p:nvCxnSpPr>
        <p:spPr>
          <a:xfrm>
            <a:off x="4786314" y="3857628"/>
            <a:ext cx="1143008"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Espace réservé du numéro de diapositive 11"/>
          <p:cNvSpPr>
            <a:spLocks noGrp="1"/>
          </p:cNvSpPr>
          <p:nvPr>
            <p:ph type="sldNum" sz="quarter" idx="12"/>
          </p:nvPr>
        </p:nvSpPr>
        <p:spPr/>
        <p:txBody>
          <a:bodyPr/>
          <a:lstStyle/>
          <a:p>
            <a:fld id="{CF4668DC-857F-487D-BFFA-8C0CA5037977}" type="slidenum">
              <a:rPr lang="fr-BE" smtClean="0"/>
              <a:pPr/>
              <a:t>22</a:t>
            </a:fld>
            <a:endParaRPr lang="fr-BE"/>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357158" y="394692"/>
            <a:ext cx="8572560" cy="6463308"/>
          </a:xfrm>
          <a:prstGeom prst="rect">
            <a:avLst/>
          </a:prstGeom>
          <a:noFill/>
        </p:spPr>
        <p:txBody>
          <a:bodyPr wrap="square" rtlCol="0">
            <a:spAutoFit/>
          </a:bodyPr>
          <a:lstStyle/>
          <a:p>
            <a:pPr algn="just">
              <a:lnSpc>
                <a:spcPct val="150000"/>
              </a:lnSpc>
            </a:pPr>
            <a:r>
              <a:rPr lang="en-US" sz="2400" b="1" dirty="0" smtClean="0">
                <a:solidFill>
                  <a:srgbClr val="C00000"/>
                </a:solidFill>
                <a:latin typeface="Times New Roman" pitchFamily="18" charset="0"/>
                <a:cs typeface="Times New Roman" pitchFamily="18" charset="0"/>
              </a:rPr>
              <a:t>VI. Applications:     </a:t>
            </a:r>
            <a:endParaRPr lang="fr-FR" sz="2400" dirty="0" smtClean="0">
              <a:solidFill>
                <a:srgbClr val="C00000"/>
              </a:solidFill>
              <a:latin typeface="Times New Roman" pitchFamily="18" charset="0"/>
              <a:cs typeface="Times New Roman" pitchFamily="18" charset="0"/>
            </a:endParaRPr>
          </a:p>
          <a:p>
            <a:pPr algn="just">
              <a:lnSpc>
                <a:spcPct val="150000"/>
              </a:lnSpc>
              <a:buFont typeface="Wingdings" pitchFamily="2" charset="2"/>
              <a:buChar char="ü"/>
            </a:pPr>
            <a:r>
              <a:rPr lang="fr-FR" sz="2400" dirty="0" smtClean="0">
                <a:latin typeface="Times New Roman" pitchFamily="18" charset="0"/>
                <a:cs typeface="Times New Roman" pitchFamily="18" charset="0"/>
              </a:rPr>
              <a:t>Elle trouve de nombreuses applications pratiques tant en analyse qualitative qu'en analyse quantitative.</a:t>
            </a:r>
          </a:p>
          <a:p>
            <a:pPr algn="just">
              <a:lnSpc>
                <a:spcPct val="150000"/>
              </a:lnSpc>
              <a:buFont typeface="Wingdings" pitchFamily="2" charset="2"/>
              <a:buChar char="ü"/>
            </a:pPr>
            <a:r>
              <a:rPr lang="fr-FR" sz="2400" dirty="0" smtClean="0">
                <a:latin typeface="Times New Roman" pitchFamily="18" charset="0"/>
                <a:cs typeface="Times New Roman" pitchFamily="18" charset="0"/>
              </a:rPr>
              <a:t>Dans ce dernier domaine, on peut ainsi doser un ion présent dans une solution en l'engageant dans un précipité  qui est recueilli  et pesé: c'est l'analyse gravimétrique. Mais on peut également réaliser la précipitation en ajoutant une solution titrée contenant  l'ion provoquant la précipitation : on met ainsi en œuvre des </a:t>
            </a:r>
            <a:r>
              <a:rPr lang="fr-FR" sz="2400" i="1" dirty="0" smtClean="0">
                <a:latin typeface="Times New Roman" pitchFamily="18" charset="0"/>
                <a:cs typeface="Times New Roman" pitchFamily="18" charset="0"/>
              </a:rPr>
              <a:t>méthodes </a:t>
            </a:r>
            <a:r>
              <a:rPr lang="fr-FR" sz="2400" i="1" dirty="0" err="1" smtClean="0">
                <a:latin typeface="Times New Roman" pitchFamily="18" charset="0"/>
                <a:cs typeface="Times New Roman" pitchFamily="18" charset="0"/>
              </a:rPr>
              <a:t>titrimétriques</a:t>
            </a:r>
            <a:r>
              <a:rPr lang="fr-FR" sz="2400" i="1" dirty="0" smtClean="0">
                <a:latin typeface="Times New Roman" pitchFamily="18" charset="0"/>
                <a:cs typeface="Times New Roman" pitchFamily="18" charset="0"/>
              </a:rPr>
              <a:t>.</a:t>
            </a:r>
            <a:r>
              <a:rPr lang="fr-FR" sz="2400" dirty="0" smtClean="0">
                <a:latin typeface="Times New Roman" pitchFamily="18" charset="0"/>
                <a:cs typeface="Times New Roman" pitchFamily="18" charset="0"/>
              </a:rPr>
              <a:t> Les plus utilisées sont les méthodes </a:t>
            </a:r>
            <a:r>
              <a:rPr lang="fr-FR" sz="2400" dirty="0" err="1" smtClean="0">
                <a:latin typeface="Times New Roman" pitchFamily="18" charset="0"/>
                <a:cs typeface="Times New Roman" pitchFamily="18" charset="0"/>
              </a:rPr>
              <a:t>argentométriques</a:t>
            </a:r>
            <a:r>
              <a:rPr lang="fr-FR" sz="2400" dirty="0" smtClean="0">
                <a:latin typeface="Times New Roman" pitchFamily="18" charset="0"/>
                <a:cs typeface="Times New Roman" pitchFamily="18" charset="0"/>
              </a:rPr>
              <a:t> qui utilisent le pouvoir précipitant de l'ion argentique vis-à-vis de différents anions</a:t>
            </a:r>
            <a:r>
              <a:rPr lang="fr-FR" dirty="0" smtClean="0"/>
              <a:t>.</a:t>
            </a:r>
          </a:p>
          <a:p>
            <a:endParaRPr lang="fr-FR" dirty="0"/>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23</a:t>
            </a:fld>
            <a:endParaRPr lang="fr-BE"/>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755576" y="476672"/>
            <a:ext cx="7776864" cy="830997"/>
          </a:xfrm>
          <a:prstGeom prst="rect">
            <a:avLst/>
          </a:prstGeom>
          <a:noFill/>
        </p:spPr>
        <p:txBody>
          <a:bodyPr wrap="square" rtlCol="0">
            <a:spAutoFit/>
          </a:bodyPr>
          <a:lstStyle/>
          <a:p>
            <a:r>
              <a:rPr lang="fr-FR" sz="2400" b="1" dirty="0" smtClean="0">
                <a:solidFill>
                  <a:srgbClr val="C00000"/>
                </a:solidFill>
                <a:latin typeface="Times New Roman" pitchFamily="18" charset="0"/>
                <a:cs typeface="Times New Roman" pitchFamily="18" charset="0"/>
              </a:rPr>
              <a:t>I-Définition de la solubilité</a:t>
            </a:r>
            <a:r>
              <a:rPr lang="fr-FR" sz="2400" dirty="0" smtClean="0">
                <a:solidFill>
                  <a:srgbClr val="C00000"/>
                </a:solidFill>
                <a:latin typeface="Times New Roman" pitchFamily="18" charset="0"/>
                <a:cs typeface="Times New Roman" pitchFamily="18" charset="0"/>
              </a:rPr>
              <a:t> :</a:t>
            </a:r>
          </a:p>
          <a:p>
            <a:endParaRPr lang="fr-FR" sz="2400" dirty="0">
              <a:latin typeface="Times New Roman" pitchFamily="18" charset="0"/>
              <a:cs typeface="Times New Roman" pitchFamily="18" charset="0"/>
            </a:endParaRPr>
          </a:p>
        </p:txBody>
      </p:sp>
      <p:sp>
        <p:nvSpPr>
          <p:cNvPr id="5" name="ZoneTexte 4"/>
          <p:cNvSpPr txBox="1"/>
          <p:nvPr/>
        </p:nvSpPr>
        <p:spPr>
          <a:xfrm>
            <a:off x="683568" y="1484784"/>
            <a:ext cx="7848872" cy="3139321"/>
          </a:xfrm>
          <a:prstGeom prst="rect">
            <a:avLst/>
          </a:prstGeom>
          <a:noFill/>
        </p:spPr>
        <p:txBody>
          <a:bodyPr wrap="square" rtlCol="0">
            <a:spAutoFit/>
          </a:bodyPr>
          <a:lstStyle/>
          <a:p>
            <a:pPr algn="just">
              <a:lnSpc>
                <a:spcPct val="150000"/>
              </a:lnSpc>
              <a:buFont typeface="Wingdings" pitchFamily="2" charset="2"/>
              <a:buChar char="ü"/>
            </a:pPr>
            <a:r>
              <a:rPr lang="fr-FR" sz="2400" dirty="0" smtClean="0">
                <a:latin typeface="Times New Roman" pitchFamily="18" charset="0"/>
                <a:cs typeface="Times New Roman" pitchFamily="18" charset="0"/>
              </a:rPr>
              <a:t> La solubilité d’un composé pur dans l’eau est la concentration de ce composé dans la solution aqueuse saturée, ou encore c’est la concentration maximale qui peut atteindre un composé dans une solution aqueuse, elle s’exprime en g/l ou en molarité</a:t>
            </a:r>
          </a:p>
          <a:p>
            <a:endParaRPr lang="fr-FR" dirty="0"/>
          </a:p>
        </p:txBody>
      </p:sp>
      <p:sp>
        <p:nvSpPr>
          <p:cNvPr id="8" name="Espace réservé du numéro de diapositive 7"/>
          <p:cNvSpPr>
            <a:spLocks noGrp="1"/>
          </p:cNvSpPr>
          <p:nvPr>
            <p:ph type="sldNum" sz="quarter" idx="12"/>
          </p:nvPr>
        </p:nvSpPr>
        <p:spPr/>
        <p:txBody>
          <a:bodyPr/>
          <a:lstStyle/>
          <a:p>
            <a:fld id="{CF4668DC-857F-487D-BFFA-8C0CA5037977}" type="slidenum">
              <a:rPr lang="fr-BE" smtClean="0"/>
              <a:pPr/>
              <a:t>3</a:t>
            </a:fld>
            <a:endParaRPr lang="fr-BE"/>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827584" y="404664"/>
            <a:ext cx="6984776" cy="461665"/>
          </a:xfrm>
          <a:prstGeom prst="rect">
            <a:avLst/>
          </a:prstGeom>
          <a:noFill/>
        </p:spPr>
        <p:txBody>
          <a:bodyPr wrap="square" rtlCol="0">
            <a:spAutoFit/>
          </a:bodyPr>
          <a:lstStyle/>
          <a:p>
            <a:r>
              <a:rPr lang="fr-FR" sz="2400" b="1" dirty="0" smtClean="0">
                <a:solidFill>
                  <a:srgbClr val="C00000"/>
                </a:solidFill>
                <a:latin typeface="Times New Roman" pitchFamily="18" charset="0"/>
                <a:cs typeface="Times New Roman" pitchFamily="18" charset="0"/>
              </a:rPr>
              <a:t>II-les facteurs intervenant sur la solubilité</a:t>
            </a:r>
            <a:r>
              <a:rPr lang="fr-FR" b="1" dirty="0" smtClean="0">
                <a:solidFill>
                  <a:srgbClr val="C00000"/>
                </a:solidFill>
              </a:rPr>
              <a:t> </a:t>
            </a:r>
            <a:endParaRPr lang="fr-FR" dirty="0">
              <a:solidFill>
                <a:srgbClr val="C00000"/>
              </a:solidFill>
            </a:endParaRPr>
          </a:p>
        </p:txBody>
      </p:sp>
      <p:sp>
        <p:nvSpPr>
          <p:cNvPr id="5" name="ZoneTexte 4"/>
          <p:cNvSpPr txBox="1"/>
          <p:nvPr/>
        </p:nvSpPr>
        <p:spPr>
          <a:xfrm>
            <a:off x="611560" y="1052736"/>
            <a:ext cx="7920880" cy="4524315"/>
          </a:xfrm>
          <a:prstGeom prst="rect">
            <a:avLst/>
          </a:prstGeom>
          <a:noFill/>
        </p:spPr>
        <p:txBody>
          <a:bodyPr wrap="square" rtlCol="0">
            <a:spAutoFit/>
          </a:bodyPr>
          <a:lstStyle/>
          <a:p>
            <a:pPr lvl="0" algn="just">
              <a:lnSpc>
                <a:spcPct val="150000"/>
              </a:lnSpc>
            </a:pPr>
            <a:r>
              <a:rPr lang="fr-FR" sz="2400" b="1" dirty="0" smtClean="0">
                <a:solidFill>
                  <a:srgbClr val="FF0000"/>
                </a:solidFill>
                <a:latin typeface="Times New Roman" pitchFamily="18" charset="0"/>
                <a:cs typeface="Times New Roman" pitchFamily="18" charset="0"/>
              </a:rPr>
              <a:t>A- La température :</a:t>
            </a:r>
          </a:p>
          <a:p>
            <a:pPr algn="just">
              <a:lnSpc>
                <a:spcPct val="150000"/>
              </a:lnSpc>
            </a:pPr>
            <a:r>
              <a:rPr lang="fr-FR" sz="2400" dirty="0" smtClean="0">
                <a:latin typeface="Times New Roman" pitchFamily="18" charset="0"/>
                <a:cs typeface="Times New Roman" pitchFamily="18" charset="0"/>
              </a:rPr>
              <a:t>La dissolution s’accompagne d’un effet  thermique ( chaleur de dissolution)</a:t>
            </a:r>
          </a:p>
          <a:p>
            <a:pPr algn="just">
              <a:lnSpc>
                <a:spcPct val="150000"/>
              </a:lnSpc>
            </a:pPr>
            <a:r>
              <a:rPr lang="fr-FR" sz="2400" dirty="0" smtClean="0">
                <a:latin typeface="Times New Roman" pitchFamily="18" charset="0"/>
                <a:cs typeface="Times New Roman" pitchFamily="18" charset="0"/>
              </a:rPr>
              <a:t>-si la chaleur de dissolution est positive donc le corps dégage de la chaleur en se dissolvant , dans ce cas la solubilité  diminue lorsque la température augmente ; ce cas est peu fréquent exemple la dissolution de Li</a:t>
            </a:r>
            <a:r>
              <a:rPr lang="fr-FR" sz="2400" baseline="-25000" dirty="0" smtClean="0">
                <a:latin typeface="Times New Roman" pitchFamily="18" charset="0"/>
                <a:cs typeface="Times New Roman" pitchFamily="18" charset="0"/>
              </a:rPr>
              <a:t>3 </a:t>
            </a:r>
            <a:r>
              <a:rPr lang="fr-FR" sz="2400" dirty="0" smtClean="0">
                <a:latin typeface="Times New Roman" pitchFamily="18" charset="0"/>
                <a:cs typeface="Times New Roman" pitchFamily="18" charset="0"/>
              </a:rPr>
              <a:t>PO</a:t>
            </a:r>
            <a:r>
              <a:rPr lang="fr-FR" sz="2400" baseline="-25000" dirty="0" smtClean="0">
                <a:latin typeface="Times New Roman" pitchFamily="18" charset="0"/>
                <a:cs typeface="Times New Roman" pitchFamily="18" charset="0"/>
              </a:rPr>
              <a:t>4</a:t>
            </a:r>
            <a:endParaRPr lang="fr-FR" sz="2400" dirty="0" smtClean="0">
              <a:latin typeface="Times New Roman" pitchFamily="18" charset="0"/>
              <a:cs typeface="Times New Roman" pitchFamily="18" charset="0"/>
            </a:endParaRPr>
          </a:p>
          <a:p>
            <a:pPr algn="just">
              <a:lnSpc>
                <a:spcPct val="150000"/>
              </a:lnSpc>
            </a:pPr>
            <a:endParaRPr lang="fr-FR" dirty="0"/>
          </a:p>
        </p:txBody>
      </p:sp>
      <p:sp>
        <p:nvSpPr>
          <p:cNvPr id="8" name="Espace réservé du numéro de diapositive 7"/>
          <p:cNvSpPr>
            <a:spLocks noGrp="1"/>
          </p:cNvSpPr>
          <p:nvPr>
            <p:ph type="sldNum" sz="quarter" idx="12"/>
          </p:nvPr>
        </p:nvSpPr>
        <p:spPr/>
        <p:txBody>
          <a:bodyPr/>
          <a:lstStyle/>
          <a:p>
            <a:fld id="{CF4668DC-857F-487D-BFFA-8C0CA5037977}" type="slidenum">
              <a:rPr lang="fr-BE" smtClean="0"/>
              <a:pPr/>
              <a:t>4</a:t>
            </a:fld>
            <a:endParaRPr lang="fr-BE"/>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755576" y="908720"/>
            <a:ext cx="7704856" cy="3693319"/>
          </a:xfrm>
          <a:prstGeom prst="rect">
            <a:avLst/>
          </a:prstGeom>
          <a:noFill/>
        </p:spPr>
        <p:txBody>
          <a:bodyPr wrap="square" rtlCol="0">
            <a:spAutoFit/>
          </a:bodyPr>
          <a:lstStyle/>
          <a:p>
            <a:pPr algn="just">
              <a:lnSpc>
                <a:spcPct val="150000"/>
              </a:lnSpc>
              <a:buFont typeface="Wingdings" pitchFamily="2" charset="2"/>
              <a:buChar char="Ø"/>
            </a:pPr>
            <a:r>
              <a:rPr lang="fr-FR" sz="2400" dirty="0" smtClean="0">
                <a:latin typeface="Times New Roman" pitchFamily="18" charset="0"/>
                <a:cs typeface="Times New Roman" pitchFamily="18" charset="0"/>
              </a:rPr>
              <a:t>si la chaleur de dissolution est négative ( le composé absorbe de la chaleur en dissolvant), alors la solubilité augmente lorsque la température augmente</a:t>
            </a:r>
          </a:p>
          <a:p>
            <a:pPr algn="just">
              <a:lnSpc>
                <a:spcPct val="150000"/>
              </a:lnSpc>
              <a:buFont typeface="Wingdings" pitchFamily="2" charset="2"/>
              <a:buChar char="Ø"/>
            </a:pPr>
            <a:r>
              <a:rPr lang="fr-FR" sz="2400" dirty="0" smtClean="0">
                <a:latin typeface="Times New Roman" pitchFamily="18" charset="0"/>
                <a:cs typeface="Times New Roman" pitchFamily="18" charset="0"/>
              </a:rPr>
              <a:t> si cette chaleur  est sensiblement nulle donc la température n’a pratiquement  aucune influence sur le coefficient de solubilité exemple </a:t>
            </a:r>
            <a:r>
              <a:rPr lang="fr-FR" sz="2400" dirty="0" err="1" smtClean="0">
                <a:latin typeface="Times New Roman" pitchFamily="18" charset="0"/>
                <a:cs typeface="Times New Roman" pitchFamily="18" charset="0"/>
              </a:rPr>
              <a:t>NaCl</a:t>
            </a:r>
            <a:endParaRPr lang="fr-FR" sz="2400" dirty="0" smtClean="0">
              <a:latin typeface="Times New Roman" pitchFamily="18" charset="0"/>
              <a:cs typeface="Times New Roman" pitchFamily="18" charset="0"/>
            </a:endParaRPr>
          </a:p>
          <a:p>
            <a:endParaRPr lang="fr-FR" dirty="0"/>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5</a:t>
            </a:fld>
            <a:endParaRPr lang="fr-BE"/>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395536" y="692696"/>
            <a:ext cx="6984776" cy="738664"/>
          </a:xfrm>
          <a:prstGeom prst="rect">
            <a:avLst/>
          </a:prstGeom>
          <a:noFill/>
        </p:spPr>
        <p:txBody>
          <a:bodyPr wrap="square" rtlCol="0">
            <a:spAutoFit/>
          </a:bodyPr>
          <a:lstStyle/>
          <a:p>
            <a:r>
              <a:rPr lang="fr-FR" sz="2400" b="1" dirty="0" smtClean="0">
                <a:solidFill>
                  <a:srgbClr val="FF0000"/>
                </a:solidFill>
                <a:latin typeface="Times New Roman" pitchFamily="18" charset="0"/>
                <a:cs typeface="Times New Roman" pitchFamily="18" charset="0"/>
              </a:rPr>
              <a:t>b-état physique de la substance :</a:t>
            </a:r>
          </a:p>
          <a:p>
            <a:endParaRPr lang="fr-FR" dirty="0"/>
          </a:p>
        </p:txBody>
      </p:sp>
      <p:sp>
        <p:nvSpPr>
          <p:cNvPr id="5" name="ZoneTexte 4"/>
          <p:cNvSpPr txBox="1"/>
          <p:nvPr/>
        </p:nvSpPr>
        <p:spPr>
          <a:xfrm>
            <a:off x="683568" y="1556792"/>
            <a:ext cx="8136904" cy="4247317"/>
          </a:xfrm>
          <a:prstGeom prst="rect">
            <a:avLst/>
          </a:prstGeom>
          <a:noFill/>
        </p:spPr>
        <p:txBody>
          <a:bodyPr wrap="square" rtlCol="0">
            <a:spAutoFit/>
          </a:bodyPr>
          <a:lstStyle/>
          <a:p>
            <a:pPr algn="just">
              <a:lnSpc>
                <a:spcPct val="150000"/>
              </a:lnSpc>
            </a:pPr>
            <a:r>
              <a:rPr lang="fr-FR" sz="2400" dirty="0" smtClean="0">
                <a:latin typeface="Times New Roman" pitchFamily="18" charset="0"/>
                <a:cs typeface="Times New Roman" pitchFamily="18" charset="0"/>
              </a:rPr>
              <a:t>certain substance peuvent existé sous plusieurs forme physique   ( polymorphisme) ( la solubilité est différente exemple :</a:t>
            </a:r>
          </a:p>
          <a:p>
            <a:pPr algn="just">
              <a:lnSpc>
                <a:spcPct val="150000"/>
              </a:lnSpc>
            </a:pPr>
            <a:r>
              <a:rPr lang="fr-FR" sz="2400" dirty="0" smtClean="0">
                <a:latin typeface="Times New Roman" pitchFamily="18" charset="0"/>
                <a:cs typeface="Times New Roman" pitchFamily="18" charset="0"/>
              </a:rPr>
              <a:t>- As</a:t>
            </a:r>
            <a:r>
              <a:rPr lang="fr-FR" sz="2400" baseline="-25000" dirty="0" smtClean="0">
                <a:latin typeface="Times New Roman" pitchFamily="18" charset="0"/>
                <a:cs typeface="Times New Roman" pitchFamily="18" charset="0"/>
              </a:rPr>
              <a:t>2 </a:t>
            </a:r>
            <a:r>
              <a:rPr lang="fr-FR" sz="2400" dirty="0" smtClean="0">
                <a:latin typeface="Times New Roman" pitchFamily="18" charset="0"/>
                <a:cs typeface="Times New Roman" pitchFamily="18" charset="0"/>
              </a:rPr>
              <a:t>O</a:t>
            </a:r>
            <a:r>
              <a:rPr lang="fr-FR" sz="2400" baseline="-25000" dirty="0" smtClean="0">
                <a:latin typeface="Times New Roman" pitchFamily="18" charset="0"/>
                <a:cs typeface="Times New Roman" pitchFamily="18" charset="0"/>
              </a:rPr>
              <a:t>3 </a:t>
            </a:r>
            <a:r>
              <a:rPr lang="fr-FR" sz="2400" dirty="0" smtClean="0">
                <a:latin typeface="Times New Roman" pitchFamily="18" charset="0"/>
                <a:cs typeface="Times New Roman" pitchFamily="18" charset="0"/>
              </a:rPr>
              <a:t>une forme cristalline , S= 33g/l  </a:t>
            </a:r>
          </a:p>
          <a:p>
            <a:pPr algn="just">
              <a:lnSpc>
                <a:spcPct val="150000"/>
              </a:lnSpc>
            </a:pPr>
            <a:r>
              <a:rPr lang="fr-FR" sz="2400" dirty="0" smtClean="0">
                <a:latin typeface="Times New Roman" pitchFamily="18" charset="0"/>
                <a:cs typeface="Times New Roman" pitchFamily="18" charset="0"/>
              </a:rPr>
              <a:t>-- As</a:t>
            </a:r>
            <a:r>
              <a:rPr lang="fr-FR" sz="2400" baseline="-25000" dirty="0" smtClean="0">
                <a:latin typeface="Times New Roman" pitchFamily="18" charset="0"/>
                <a:cs typeface="Times New Roman" pitchFamily="18" charset="0"/>
              </a:rPr>
              <a:t>2 </a:t>
            </a:r>
            <a:r>
              <a:rPr lang="fr-FR" sz="2400" dirty="0" smtClean="0">
                <a:latin typeface="Times New Roman" pitchFamily="18" charset="0"/>
                <a:cs typeface="Times New Roman" pitchFamily="18" charset="0"/>
              </a:rPr>
              <a:t>O</a:t>
            </a:r>
            <a:r>
              <a:rPr lang="fr-FR" sz="2400" baseline="-25000" dirty="0" smtClean="0">
                <a:latin typeface="Times New Roman" pitchFamily="18" charset="0"/>
                <a:cs typeface="Times New Roman" pitchFamily="18" charset="0"/>
              </a:rPr>
              <a:t>3 </a:t>
            </a:r>
            <a:r>
              <a:rPr lang="fr-FR" sz="2400" dirty="0" smtClean="0">
                <a:latin typeface="Times New Roman" pitchFamily="18" charset="0"/>
                <a:cs typeface="Times New Roman" pitchFamily="18" charset="0"/>
              </a:rPr>
              <a:t>une forme vitreuse  , S= 17g/l</a:t>
            </a:r>
          </a:p>
          <a:p>
            <a:pPr algn="just">
              <a:lnSpc>
                <a:spcPct val="150000"/>
              </a:lnSpc>
            </a:pPr>
            <a:r>
              <a:rPr lang="fr-FR" sz="2400" dirty="0" smtClean="0">
                <a:latin typeface="Times New Roman" pitchFamily="18" charset="0"/>
                <a:cs typeface="Times New Roman" pitchFamily="18" charset="0"/>
              </a:rPr>
              <a:t>- le degré d’hydratation intervient sur la solubilité  exemple : </a:t>
            </a:r>
          </a:p>
          <a:p>
            <a:pPr algn="just">
              <a:lnSpc>
                <a:spcPct val="150000"/>
              </a:lnSpc>
            </a:pPr>
            <a:r>
              <a:rPr lang="en-US" sz="2400" dirty="0" smtClean="0">
                <a:latin typeface="Times New Roman" pitchFamily="18" charset="0"/>
                <a:cs typeface="Times New Roman" pitchFamily="18" charset="0"/>
              </a:rPr>
              <a:t>-CaSO</a:t>
            </a:r>
            <a:r>
              <a:rPr lang="en-US" sz="2400" baseline="-25000" dirty="0" smtClean="0">
                <a:latin typeface="Times New Roman" pitchFamily="18" charset="0"/>
                <a:cs typeface="Times New Roman" pitchFamily="18" charset="0"/>
              </a:rPr>
              <a:t>4 </a:t>
            </a:r>
            <a:r>
              <a:rPr lang="en-US" sz="2400" dirty="0" smtClean="0">
                <a:latin typeface="Times New Roman" pitchFamily="18" charset="0"/>
                <a:cs typeface="Times New Roman" pitchFamily="18" charset="0"/>
              </a:rPr>
              <a:t>: 2H</a:t>
            </a:r>
            <a:r>
              <a:rPr lang="en-US" sz="2400" baseline="-25000" dirty="0" smtClean="0">
                <a:latin typeface="Times New Roman" pitchFamily="18" charset="0"/>
                <a:cs typeface="Times New Roman" pitchFamily="18" charset="0"/>
              </a:rPr>
              <a:t>2 </a:t>
            </a:r>
            <a:r>
              <a:rPr lang="en-US" sz="2400" dirty="0" smtClean="0">
                <a:latin typeface="Times New Roman" pitchFamily="18" charset="0"/>
                <a:cs typeface="Times New Roman" pitchFamily="18" charset="0"/>
              </a:rPr>
              <a:t>O  S= 2.04g/l</a:t>
            </a:r>
            <a:endParaRPr lang="fr-FR" sz="2400" dirty="0" smtClean="0">
              <a:latin typeface="Times New Roman" pitchFamily="18" charset="0"/>
              <a:cs typeface="Times New Roman" pitchFamily="18" charset="0"/>
            </a:endParaRPr>
          </a:p>
          <a:p>
            <a:pPr algn="just">
              <a:lnSpc>
                <a:spcPct val="150000"/>
              </a:lnSpc>
            </a:pPr>
            <a:r>
              <a:rPr lang="en-US" sz="2400" dirty="0" smtClean="0">
                <a:latin typeface="Times New Roman" pitchFamily="18" charset="0"/>
                <a:cs typeface="Times New Roman" pitchFamily="18" charset="0"/>
              </a:rPr>
              <a:t>- CaSO</a:t>
            </a:r>
            <a:r>
              <a:rPr lang="en-US" sz="2400" baseline="-25000" dirty="0" smtClean="0">
                <a:latin typeface="Times New Roman" pitchFamily="18" charset="0"/>
                <a:cs typeface="Times New Roman" pitchFamily="18" charset="0"/>
              </a:rPr>
              <a:t>4 </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anhydre</a:t>
            </a:r>
            <a:r>
              <a:rPr lang="en-US" sz="2400" dirty="0" smtClean="0">
                <a:latin typeface="Times New Roman" pitchFamily="18" charset="0"/>
                <a:cs typeface="Times New Roman" pitchFamily="18" charset="0"/>
              </a:rPr>
              <a:t> S= 2,87 g/l</a:t>
            </a:r>
            <a:endParaRPr lang="fr-FR" sz="2400" dirty="0" smtClean="0">
              <a:latin typeface="Times New Roman" pitchFamily="18" charset="0"/>
              <a:cs typeface="Times New Roman" pitchFamily="18" charset="0"/>
            </a:endParaRPr>
          </a:p>
          <a:p>
            <a:endParaRPr lang="fr-FR" dirty="0"/>
          </a:p>
        </p:txBody>
      </p:sp>
      <p:sp>
        <p:nvSpPr>
          <p:cNvPr id="8" name="Espace réservé du numéro de diapositive 7"/>
          <p:cNvSpPr>
            <a:spLocks noGrp="1"/>
          </p:cNvSpPr>
          <p:nvPr>
            <p:ph type="sldNum" sz="quarter" idx="12"/>
          </p:nvPr>
        </p:nvSpPr>
        <p:spPr/>
        <p:txBody>
          <a:bodyPr/>
          <a:lstStyle/>
          <a:p>
            <a:fld id="{CF4668DC-857F-487D-BFFA-8C0CA5037977}" type="slidenum">
              <a:rPr lang="fr-BE" smtClean="0"/>
              <a:pPr/>
              <a:t>6</a:t>
            </a:fld>
            <a:endParaRPr lang="fr-BE"/>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827584" y="836712"/>
            <a:ext cx="7488832" cy="738664"/>
          </a:xfrm>
          <a:prstGeom prst="rect">
            <a:avLst/>
          </a:prstGeom>
          <a:noFill/>
        </p:spPr>
        <p:txBody>
          <a:bodyPr wrap="square" rtlCol="0">
            <a:spAutoFit/>
          </a:bodyPr>
          <a:lstStyle/>
          <a:p>
            <a:r>
              <a:rPr lang="fr-FR" sz="2400" b="1" dirty="0" smtClean="0">
                <a:solidFill>
                  <a:srgbClr val="FF0000"/>
                </a:solidFill>
                <a:latin typeface="Times New Roman" pitchFamily="18" charset="0"/>
                <a:cs typeface="Times New Roman" pitchFamily="18" charset="0"/>
              </a:rPr>
              <a:t>c-la présence d’autre substance dissoute</a:t>
            </a:r>
            <a:r>
              <a:rPr lang="fr-FR" b="1" dirty="0" smtClean="0">
                <a:solidFill>
                  <a:srgbClr val="FF0000"/>
                </a:solidFill>
              </a:rPr>
              <a:t> </a:t>
            </a:r>
            <a:r>
              <a:rPr lang="fr-FR" dirty="0" smtClean="0"/>
              <a:t>:</a:t>
            </a:r>
          </a:p>
          <a:p>
            <a:endParaRPr lang="fr-FR" dirty="0"/>
          </a:p>
        </p:txBody>
      </p:sp>
      <p:sp>
        <p:nvSpPr>
          <p:cNvPr id="5" name="ZoneTexte 4"/>
          <p:cNvSpPr txBox="1"/>
          <p:nvPr/>
        </p:nvSpPr>
        <p:spPr>
          <a:xfrm>
            <a:off x="827584" y="1556792"/>
            <a:ext cx="7704856" cy="3139321"/>
          </a:xfrm>
          <a:prstGeom prst="rect">
            <a:avLst/>
          </a:prstGeom>
          <a:noFill/>
        </p:spPr>
        <p:txBody>
          <a:bodyPr wrap="square" rtlCol="0">
            <a:spAutoFit/>
          </a:bodyPr>
          <a:lstStyle/>
          <a:p>
            <a:pPr algn="just">
              <a:lnSpc>
                <a:spcPct val="150000"/>
              </a:lnSpc>
            </a:pPr>
            <a:r>
              <a:rPr lang="fr-FR" sz="2400" dirty="0" smtClean="0"/>
              <a:t>la </a:t>
            </a:r>
            <a:r>
              <a:rPr lang="fr-FR" sz="2400" dirty="0" smtClean="0">
                <a:latin typeface="Times New Roman" pitchFamily="18" charset="0"/>
                <a:cs typeface="Times New Roman" pitchFamily="18" charset="0"/>
              </a:rPr>
              <a:t>solubilité peut ne pas être la même dans l’eau pure et dans une solution aqueuse d’électrolyte exemple : le benzoate de sodium augmente la solubilité de la caféine dans l’eau </a:t>
            </a:r>
          </a:p>
          <a:p>
            <a:pPr algn="just">
              <a:lnSpc>
                <a:spcPct val="150000"/>
              </a:lnSpc>
            </a:pPr>
            <a:r>
              <a:rPr lang="fr-FR" sz="2400" dirty="0" smtClean="0">
                <a:latin typeface="Times New Roman" pitchFamily="18" charset="0"/>
                <a:cs typeface="Times New Roman" pitchFamily="18" charset="0"/>
              </a:rPr>
              <a:t>-le sulfate d’ammonium diminue la solubilité d’acétone dans l’eau</a:t>
            </a:r>
          </a:p>
          <a:p>
            <a:endParaRPr lang="fr-FR" dirty="0"/>
          </a:p>
        </p:txBody>
      </p:sp>
      <p:sp>
        <p:nvSpPr>
          <p:cNvPr id="8" name="Espace réservé du numéro de diapositive 7"/>
          <p:cNvSpPr>
            <a:spLocks noGrp="1"/>
          </p:cNvSpPr>
          <p:nvPr>
            <p:ph type="sldNum" sz="quarter" idx="12"/>
          </p:nvPr>
        </p:nvSpPr>
        <p:spPr/>
        <p:txBody>
          <a:bodyPr/>
          <a:lstStyle/>
          <a:p>
            <a:fld id="{CF4668DC-857F-487D-BFFA-8C0CA5037977}" type="slidenum">
              <a:rPr lang="fr-BE" smtClean="0"/>
              <a:pPr/>
              <a:t>7</a:t>
            </a:fld>
            <a:endParaRPr lang="fr-BE"/>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755576" y="476672"/>
            <a:ext cx="7488832" cy="738664"/>
          </a:xfrm>
          <a:prstGeom prst="rect">
            <a:avLst/>
          </a:prstGeom>
          <a:noFill/>
        </p:spPr>
        <p:txBody>
          <a:bodyPr wrap="square" rtlCol="0">
            <a:spAutoFit/>
          </a:bodyPr>
          <a:lstStyle/>
          <a:p>
            <a:r>
              <a:rPr lang="fr-FR" sz="2400" b="1" dirty="0" smtClean="0">
                <a:solidFill>
                  <a:srgbClr val="C00000"/>
                </a:solidFill>
                <a:latin typeface="Times New Roman" pitchFamily="18" charset="0"/>
                <a:cs typeface="Times New Roman" pitchFamily="18" charset="0"/>
              </a:rPr>
              <a:t>III. Produit de solubilité </a:t>
            </a:r>
            <a:r>
              <a:rPr lang="fr-FR" sz="2400" b="1" dirty="0" err="1" smtClean="0">
                <a:solidFill>
                  <a:srgbClr val="C00000"/>
                </a:solidFill>
                <a:latin typeface="Times New Roman" pitchFamily="18" charset="0"/>
                <a:cs typeface="Times New Roman" pitchFamily="18" charset="0"/>
              </a:rPr>
              <a:t>Ks</a:t>
            </a:r>
            <a:r>
              <a:rPr lang="fr-FR" sz="2400" b="1" dirty="0" smtClean="0">
                <a:solidFill>
                  <a:srgbClr val="C00000"/>
                </a:solidFill>
                <a:latin typeface="Times New Roman" pitchFamily="18" charset="0"/>
                <a:cs typeface="Times New Roman" pitchFamily="18" charset="0"/>
              </a:rPr>
              <a:t> et détermination du </a:t>
            </a:r>
            <a:r>
              <a:rPr lang="fr-FR" sz="2400" b="1" dirty="0" err="1" smtClean="0">
                <a:solidFill>
                  <a:srgbClr val="C00000"/>
                </a:solidFill>
                <a:latin typeface="Times New Roman" pitchFamily="18" charset="0"/>
                <a:cs typeface="Times New Roman" pitchFamily="18" charset="0"/>
              </a:rPr>
              <a:t>Ks</a:t>
            </a:r>
            <a:r>
              <a:rPr lang="fr-FR" sz="2400" b="1" dirty="0" smtClean="0">
                <a:solidFill>
                  <a:srgbClr val="C00000"/>
                </a:solidFill>
                <a:latin typeface="Times New Roman" pitchFamily="18" charset="0"/>
                <a:cs typeface="Times New Roman" pitchFamily="18" charset="0"/>
              </a:rPr>
              <a:t>:</a:t>
            </a:r>
            <a:endParaRPr lang="fr-FR" sz="2400" dirty="0" smtClean="0">
              <a:solidFill>
                <a:srgbClr val="C00000"/>
              </a:solidFill>
              <a:latin typeface="Times New Roman" pitchFamily="18" charset="0"/>
              <a:cs typeface="Times New Roman" pitchFamily="18" charset="0"/>
            </a:endParaRPr>
          </a:p>
          <a:p>
            <a:endParaRPr lang="fr-FR" dirty="0"/>
          </a:p>
        </p:txBody>
      </p:sp>
      <p:sp>
        <p:nvSpPr>
          <p:cNvPr id="5" name="ZoneTexte 4"/>
          <p:cNvSpPr txBox="1"/>
          <p:nvPr/>
        </p:nvSpPr>
        <p:spPr>
          <a:xfrm>
            <a:off x="395536" y="1340768"/>
            <a:ext cx="8136904" cy="4247317"/>
          </a:xfrm>
          <a:prstGeom prst="rect">
            <a:avLst/>
          </a:prstGeom>
          <a:noFill/>
        </p:spPr>
        <p:txBody>
          <a:bodyPr wrap="square" rtlCol="0">
            <a:spAutoFit/>
          </a:bodyPr>
          <a:lstStyle/>
          <a:p>
            <a:pPr algn="just">
              <a:lnSpc>
                <a:spcPct val="150000"/>
              </a:lnSpc>
            </a:pPr>
            <a:r>
              <a:rPr lang="fr-FR" sz="2400" b="1" i="1" u="sng" dirty="0" smtClean="0">
                <a:latin typeface="Times New Roman" pitchFamily="18" charset="0"/>
                <a:cs typeface="Times New Roman" pitchFamily="18" charset="0"/>
              </a:rPr>
              <a:t>Solubilité d'un sel peu soluble dans l'eau pure</a:t>
            </a:r>
            <a:r>
              <a:rPr lang="fr-FR" sz="2400" i="1" u="sng" dirty="0" smtClean="0">
                <a:latin typeface="Times New Roman" pitchFamily="18" charset="0"/>
                <a:cs typeface="Times New Roman" pitchFamily="18" charset="0"/>
              </a:rPr>
              <a:t>:</a:t>
            </a:r>
            <a:r>
              <a:rPr lang="fr-FR" sz="2400" dirty="0" smtClean="0">
                <a:latin typeface="Times New Roman" pitchFamily="18" charset="0"/>
                <a:cs typeface="Times New Roman" pitchFamily="18" charset="0"/>
              </a:rPr>
              <a:t> si l'on agite un composé peu soluble comme le chlorure d'argent avec de l'eau, une très petite quantité passe dans le solvant et l'on obtient une solution saturée de sel. En réalité, il se produit deux phénomènes inverses, d'une part la </a:t>
            </a:r>
            <a:r>
              <a:rPr lang="fr-FR" sz="2400" b="1" dirty="0" smtClean="0">
                <a:latin typeface="Times New Roman" pitchFamily="18" charset="0"/>
                <a:cs typeface="Times New Roman" pitchFamily="18" charset="0"/>
              </a:rPr>
              <a:t>dissolution</a:t>
            </a:r>
            <a:r>
              <a:rPr lang="fr-FR" sz="2400" dirty="0" smtClean="0">
                <a:latin typeface="Times New Roman" pitchFamily="18" charset="0"/>
                <a:cs typeface="Times New Roman" pitchFamily="18" charset="0"/>
              </a:rPr>
              <a:t> et d'autre part la </a:t>
            </a:r>
            <a:r>
              <a:rPr lang="fr-FR" sz="2400" b="1" u="sng" dirty="0" err="1" smtClean="0">
                <a:latin typeface="Times New Roman" pitchFamily="18" charset="0"/>
                <a:cs typeface="Times New Roman" pitchFamily="18" charset="0"/>
              </a:rPr>
              <a:t>reprécipitation</a:t>
            </a:r>
            <a:r>
              <a:rPr lang="fr-FR" sz="2400" b="1" dirty="0" smtClean="0">
                <a:latin typeface="Times New Roman" pitchFamily="18" charset="0"/>
                <a:cs typeface="Times New Roman" pitchFamily="18" charset="0"/>
              </a:rPr>
              <a:t>, </a:t>
            </a:r>
            <a:r>
              <a:rPr lang="fr-FR" sz="2400" dirty="0" smtClean="0">
                <a:latin typeface="Times New Roman" pitchFamily="18" charset="0"/>
                <a:cs typeface="Times New Roman" pitchFamily="18" charset="0"/>
              </a:rPr>
              <a:t>qui se traduisent par l'équilibre:</a:t>
            </a:r>
          </a:p>
          <a:p>
            <a:pPr algn="just">
              <a:lnSpc>
                <a:spcPct val="150000"/>
              </a:lnSpc>
            </a:pPr>
            <a:r>
              <a:rPr lang="fr-FR" sz="2400" dirty="0" err="1" smtClean="0">
                <a:latin typeface="Times New Roman" pitchFamily="18" charset="0"/>
                <a:cs typeface="Times New Roman" pitchFamily="18" charset="0"/>
              </a:rPr>
              <a:t>AgCl</a:t>
            </a:r>
            <a:r>
              <a:rPr lang="fr-FR" sz="2400" dirty="0" smtClean="0">
                <a:latin typeface="Times New Roman" pitchFamily="18" charset="0"/>
                <a:cs typeface="Times New Roman" pitchFamily="18" charset="0"/>
              </a:rPr>
              <a:t> solide               Ag</a:t>
            </a:r>
            <a:r>
              <a:rPr lang="fr-FR" sz="2400" baseline="30000" dirty="0" smtClean="0">
                <a:latin typeface="Times New Roman" pitchFamily="18" charset="0"/>
                <a:cs typeface="Times New Roman" pitchFamily="18" charset="0"/>
              </a:rPr>
              <a:t>+</a:t>
            </a:r>
            <a:r>
              <a:rPr lang="fr-FR" sz="2400" dirty="0" smtClean="0">
                <a:latin typeface="Times New Roman" pitchFamily="18" charset="0"/>
                <a:cs typeface="Times New Roman" pitchFamily="18" charset="0"/>
              </a:rPr>
              <a:t>  +  Cl</a:t>
            </a:r>
            <a:r>
              <a:rPr lang="fr-FR" sz="2400" baseline="30000" dirty="0" smtClean="0">
                <a:latin typeface="Times New Roman" pitchFamily="18" charset="0"/>
                <a:cs typeface="Times New Roman" pitchFamily="18" charset="0"/>
              </a:rPr>
              <a:t>- </a:t>
            </a:r>
            <a:endParaRPr lang="fr-FR" sz="2400" dirty="0" smtClean="0">
              <a:latin typeface="Times New Roman" pitchFamily="18" charset="0"/>
              <a:cs typeface="Times New Roman" pitchFamily="18" charset="0"/>
            </a:endParaRPr>
          </a:p>
          <a:p>
            <a:endParaRPr lang="fr-FR" dirty="0"/>
          </a:p>
        </p:txBody>
      </p:sp>
      <p:cxnSp>
        <p:nvCxnSpPr>
          <p:cNvPr id="7" name="Connecteur droit avec flèche 6"/>
          <p:cNvCxnSpPr/>
          <p:nvPr/>
        </p:nvCxnSpPr>
        <p:spPr>
          <a:xfrm>
            <a:off x="2123728" y="5013176"/>
            <a:ext cx="720080" cy="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9" name="Espace réservé du numéro de diapositive 8"/>
          <p:cNvSpPr>
            <a:spLocks noGrp="1"/>
          </p:cNvSpPr>
          <p:nvPr>
            <p:ph type="sldNum" sz="quarter" idx="12"/>
          </p:nvPr>
        </p:nvSpPr>
        <p:spPr/>
        <p:txBody>
          <a:bodyPr/>
          <a:lstStyle/>
          <a:p>
            <a:fld id="{CF4668DC-857F-487D-BFFA-8C0CA5037977}" type="slidenum">
              <a:rPr lang="fr-BE" smtClean="0"/>
              <a:pPr/>
              <a:t>8</a:t>
            </a:fld>
            <a:endParaRPr lang="fr-BE"/>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827584" y="620688"/>
            <a:ext cx="7992888" cy="5355312"/>
          </a:xfrm>
          <a:prstGeom prst="rect">
            <a:avLst/>
          </a:prstGeom>
          <a:noFill/>
        </p:spPr>
        <p:txBody>
          <a:bodyPr wrap="square" rtlCol="0">
            <a:spAutoFit/>
          </a:bodyPr>
          <a:lstStyle/>
          <a:p>
            <a:pPr algn="just">
              <a:lnSpc>
                <a:spcPct val="150000"/>
              </a:lnSpc>
              <a:buFont typeface="Wingdings" pitchFamily="2" charset="2"/>
              <a:buChar char="v"/>
            </a:pPr>
            <a:r>
              <a:rPr lang="fr-FR" sz="2400" dirty="0" smtClean="0">
                <a:latin typeface="Times New Roman" pitchFamily="18" charset="0"/>
                <a:cs typeface="Times New Roman" pitchFamily="18" charset="0"/>
              </a:rPr>
              <a:t>La vitesse de dissolution ne dépend que de la température et, à une température donnée, elle est constante et l'on peut écrire:</a:t>
            </a:r>
          </a:p>
          <a:p>
            <a:pPr algn="just">
              <a:lnSpc>
                <a:spcPct val="150000"/>
              </a:lnSpc>
            </a:pPr>
            <a:r>
              <a:rPr lang="fr-FR" sz="2400" dirty="0" smtClean="0">
                <a:latin typeface="Times New Roman" pitchFamily="18" charset="0"/>
                <a:cs typeface="Times New Roman" pitchFamily="18" charset="0"/>
              </a:rPr>
              <a:t>v</a:t>
            </a:r>
            <a:r>
              <a:rPr lang="fr-FR" sz="2400" baseline="-25000" dirty="0" smtClean="0">
                <a:latin typeface="Times New Roman" pitchFamily="18" charset="0"/>
                <a:cs typeface="Times New Roman" pitchFamily="18" charset="0"/>
              </a:rPr>
              <a:t>1</a:t>
            </a:r>
            <a:r>
              <a:rPr lang="fr-FR" sz="2400" dirty="0" smtClean="0">
                <a:latin typeface="Times New Roman" pitchFamily="18" charset="0"/>
                <a:cs typeface="Times New Roman" pitchFamily="18" charset="0"/>
              </a:rPr>
              <a:t> = k</a:t>
            </a:r>
            <a:r>
              <a:rPr lang="fr-FR" sz="2400" baseline="-25000" dirty="0" smtClean="0">
                <a:latin typeface="Times New Roman" pitchFamily="18" charset="0"/>
                <a:cs typeface="Times New Roman" pitchFamily="18" charset="0"/>
              </a:rPr>
              <a:t>1</a:t>
            </a:r>
            <a:r>
              <a:rPr lang="fr-FR" sz="2400" dirty="0" smtClean="0">
                <a:latin typeface="Times New Roman" pitchFamily="18" charset="0"/>
                <a:cs typeface="Times New Roman" pitchFamily="18" charset="0"/>
              </a:rPr>
              <a:t>           </a:t>
            </a:r>
            <a:r>
              <a:rPr lang="fr-FR" sz="2400" dirty="0" err="1" smtClean="0">
                <a:latin typeface="Times New Roman" pitchFamily="18" charset="0"/>
                <a:cs typeface="Times New Roman" pitchFamily="18" charset="0"/>
              </a:rPr>
              <a:t>k</a:t>
            </a:r>
            <a:r>
              <a:rPr lang="fr-FR" sz="2400" baseline="-25000" dirty="0" err="1" smtClean="0">
                <a:latin typeface="Times New Roman" pitchFamily="18" charset="0"/>
                <a:cs typeface="Times New Roman" pitchFamily="18" charset="0"/>
              </a:rPr>
              <a:t>1</a:t>
            </a:r>
            <a:r>
              <a:rPr lang="fr-FR" sz="2400" dirty="0" smtClean="0">
                <a:latin typeface="Times New Roman" pitchFamily="18" charset="0"/>
                <a:cs typeface="Times New Roman" pitchFamily="18" charset="0"/>
              </a:rPr>
              <a:t>: étant une constante</a:t>
            </a:r>
          </a:p>
          <a:p>
            <a:pPr algn="just">
              <a:lnSpc>
                <a:spcPct val="150000"/>
              </a:lnSpc>
            </a:pPr>
            <a:endParaRPr lang="fr-FR" sz="2400" dirty="0" smtClean="0">
              <a:latin typeface="Times New Roman" pitchFamily="18" charset="0"/>
              <a:cs typeface="Times New Roman" pitchFamily="18" charset="0"/>
            </a:endParaRPr>
          </a:p>
          <a:p>
            <a:pPr algn="just">
              <a:lnSpc>
                <a:spcPct val="150000"/>
              </a:lnSpc>
              <a:buFont typeface="Wingdings" pitchFamily="2" charset="2"/>
              <a:buChar char="v"/>
            </a:pPr>
            <a:r>
              <a:rPr lang="fr-FR" sz="2400" dirty="0" smtClean="0">
                <a:latin typeface="Times New Roman" pitchFamily="18" charset="0"/>
                <a:cs typeface="Times New Roman" pitchFamily="18" charset="0"/>
              </a:rPr>
              <a:t>Par contre, la vitesse de la réaction de précipitation  est proportionnelle aux concentrations de chacune des espèces qui réagissent. Donc à une température donnée:</a:t>
            </a:r>
          </a:p>
          <a:p>
            <a:pPr algn="just">
              <a:lnSpc>
                <a:spcPct val="150000"/>
              </a:lnSpc>
            </a:pPr>
            <a:r>
              <a:rPr lang="fr-FR" sz="2400" dirty="0" smtClean="0">
                <a:latin typeface="Times New Roman" pitchFamily="18" charset="0"/>
                <a:cs typeface="Times New Roman" pitchFamily="18" charset="0"/>
              </a:rPr>
              <a:t>v</a:t>
            </a:r>
            <a:r>
              <a:rPr lang="fr-FR" sz="2400" baseline="-25000" dirty="0" smtClean="0">
                <a:latin typeface="Times New Roman" pitchFamily="18" charset="0"/>
                <a:cs typeface="Times New Roman" pitchFamily="18" charset="0"/>
              </a:rPr>
              <a:t>2</a:t>
            </a:r>
            <a:r>
              <a:rPr lang="fr-FR" sz="2400" dirty="0" smtClean="0">
                <a:latin typeface="Times New Roman" pitchFamily="18" charset="0"/>
                <a:cs typeface="Times New Roman" pitchFamily="18" charset="0"/>
              </a:rPr>
              <a:t> = k</a:t>
            </a:r>
            <a:r>
              <a:rPr lang="fr-FR" sz="2400" baseline="-25000" dirty="0" smtClean="0">
                <a:latin typeface="Times New Roman" pitchFamily="18" charset="0"/>
                <a:cs typeface="Times New Roman" pitchFamily="18" charset="0"/>
              </a:rPr>
              <a:t>2</a:t>
            </a:r>
            <a:r>
              <a:rPr lang="fr-FR" sz="2400" dirty="0" smtClean="0">
                <a:latin typeface="Times New Roman" pitchFamily="18" charset="0"/>
                <a:cs typeface="Times New Roman" pitchFamily="18" charset="0"/>
              </a:rPr>
              <a:t> × [Ag</a:t>
            </a:r>
            <a:r>
              <a:rPr lang="fr-FR" sz="2400" baseline="30000" dirty="0" smtClean="0">
                <a:latin typeface="Times New Roman" pitchFamily="18" charset="0"/>
                <a:cs typeface="Times New Roman" pitchFamily="18" charset="0"/>
              </a:rPr>
              <a:t>+</a:t>
            </a:r>
            <a:r>
              <a:rPr lang="fr-FR" sz="2400" dirty="0" smtClean="0">
                <a:latin typeface="Times New Roman" pitchFamily="18" charset="0"/>
                <a:cs typeface="Times New Roman" pitchFamily="18" charset="0"/>
              </a:rPr>
              <a:t>] × [Cl</a:t>
            </a:r>
            <a:r>
              <a:rPr lang="fr-FR" sz="2400" baseline="30000" dirty="0" smtClean="0">
                <a:latin typeface="Times New Roman" pitchFamily="18" charset="0"/>
                <a:cs typeface="Times New Roman" pitchFamily="18" charset="0"/>
              </a:rPr>
              <a:t>-</a:t>
            </a:r>
            <a:r>
              <a:rPr lang="fr-FR" sz="2400" dirty="0" smtClean="0">
                <a:latin typeface="Times New Roman" pitchFamily="18" charset="0"/>
                <a:cs typeface="Times New Roman" pitchFamily="18" charset="0"/>
              </a:rPr>
              <a:t>]    k</a:t>
            </a:r>
            <a:r>
              <a:rPr lang="fr-FR" sz="2400" baseline="-25000" dirty="0" smtClean="0">
                <a:latin typeface="Times New Roman" pitchFamily="18" charset="0"/>
                <a:cs typeface="Times New Roman" pitchFamily="18" charset="0"/>
              </a:rPr>
              <a:t>2</a:t>
            </a:r>
            <a:r>
              <a:rPr lang="fr-FR" sz="2400" dirty="0" smtClean="0">
                <a:latin typeface="Times New Roman" pitchFamily="18" charset="0"/>
                <a:cs typeface="Times New Roman" pitchFamily="18" charset="0"/>
              </a:rPr>
              <a:t>: étant une autre constante</a:t>
            </a:r>
          </a:p>
          <a:p>
            <a:r>
              <a:rPr lang="fr-FR" dirty="0" smtClean="0"/>
              <a:t> </a:t>
            </a:r>
          </a:p>
          <a:p>
            <a:endParaRPr lang="fr-FR" dirty="0" smtClean="0"/>
          </a:p>
          <a:p>
            <a:endParaRPr lang="fr-FR" dirty="0"/>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9</a:t>
            </a:fld>
            <a:endParaRPr lang="fr-BE"/>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ébi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196</TotalTime>
  <Words>1241</Words>
  <Application>Microsoft Office PowerPoint</Application>
  <PresentationFormat>Affichage à l'écran (4:3)</PresentationFormat>
  <Paragraphs>217</Paragraphs>
  <Slides>23</Slides>
  <Notes>0</Notes>
  <HiddenSlides>0</HiddenSlides>
  <MMClips>0</MMClips>
  <ScaleCrop>false</ScaleCrop>
  <HeadingPairs>
    <vt:vector size="4" baseType="variant">
      <vt:variant>
        <vt:lpstr>Thème</vt:lpstr>
      </vt:variant>
      <vt:variant>
        <vt:i4>1</vt:i4>
      </vt:variant>
      <vt:variant>
        <vt:lpstr>Titres des diapositives</vt:lpstr>
      </vt:variant>
      <vt:variant>
        <vt:i4>23</vt:i4>
      </vt:variant>
    </vt:vector>
  </HeadingPairs>
  <TitlesOfParts>
    <vt:vector size="24" baseType="lpstr">
      <vt:lpstr>Débit</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lpstr>Diapositive 19</vt:lpstr>
      <vt:lpstr>Diapositive 20</vt:lpstr>
      <vt:lpstr>Diapositive 21</vt:lpstr>
      <vt:lpstr>Diapositive 22</vt:lpstr>
      <vt:lpstr>Diapositive 23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HOUA_HAMZ Utilisateur AD HAMZA HOUAMRIA</dc:creator>
  <cp:lastModifiedBy>pc</cp:lastModifiedBy>
  <cp:revision>40</cp:revision>
  <dcterms:created xsi:type="dcterms:W3CDTF">2016-04-18T12:05:10Z</dcterms:created>
  <dcterms:modified xsi:type="dcterms:W3CDTF">2016-05-03T10:44:42Z</dcterms:modified>
</cp:coreProperties>
</file>