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7" r:id="rId9"/>
    <p:sldId id="268" r:id="rId10"/>
    <p:sldId id="262" r:id="rId11"/>
    <p:sldId id="269" r:id="rId12"/>
    <p:sldId id="263" r:id="rId13"/>
    <p:sldId id="265" r:id="rId14"/>
    <p:sldId id="266" r:id="rId15"/>
    <p:sldId id="275" r:id="rId16"/>
    <p:sldId id="270" r:id="rId17"/>
    <p:sldId id="276" r:id="rId18"/>
    <p:sldId id="271" r:id="rId19"/>
    <p:sldId id="272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-328" y="1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29558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42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37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34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3009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21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30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75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03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468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027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305911B-7F9B-4F8F-B762-7B78CF82B0E5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730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13E6259-831F-4846-BC81-B2C243CAF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6" y="2477567"/>
            <a:ext cx="8361229" cy="2098226"/>
          </a:xfrm>
        </p:spPr>
        <p:txBody>
          <a:bodyPr/>
          <a:lstStyle/>
          <a:p>
            <a:r>
              <a:rPr lang="fr-FR" dirty="0"/>
              <a:t>CAT </a:t>
            </a:r>
            <a:r>
              <a:rPr lang="fr-FR" cap="none" dirty="0"/>
              <a:t>Devant les hémorragies du </a:t>
            </a:r>
            <a:r>
              <a:rPr lang="fr-FR" dirty="0"/>
              <a:t>T 3</a:t>
            </a:r>
            <a:br>
              <a:rPr lang="fr-FR" dirty="0"/>
            </a:br>
            <a:r>
              <a:rPr lang="fr-FR" sz="4800" dirty="0"/>
              <a:t>Cas clinique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0B30A01D-B540-47B5-B8AE-06893CA33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5148975"/>
            <a:ext cx="6831673" cy="1086237"/>
          </a:xfrm>
        </p:spPr>
        <p:txBody>
          <a:bodyPr/>
          <a:lstStyle/>
          <a:p>
            <a:r>
              <a:rPr lang="fr-FR" dirty="0"/>
              <a:t>Dr </a:t>
            </a:r>
            <a:r>
              <a:rPr lang="fr-FR" dirty="0" err="1" smtClean="0"/>
              <a:t>Guedaoura</a:t>
            </a:r>
            <a:endParaRPr lang="fr-FR" dirty="0" smtClean="0"/>
          </a:p>
          <a:p>
            <a:r>
              <a:rPr lang="fr-FR" dirty="0" smtClean="0"/>
              <a:t>EHS El </a:t>
            </a:r>
            <a:r>
              <a:rPr lang="fr-FR" dirty="0" err="1" smtClean="0"/>
              <a:t>Bouni</a:t>
            </a:r>
            <a:endParaRPr lang="fr-FR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888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9B759B6-FD09-4FD6-A849-8E1440F8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quels bilans demandez vous?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7ED5ED32-C614-45A9-8080-3B5458137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r-FR" sz="2800" dirty="0"/>
              <a:t>NFS </a:t>
            </a:r>
            <a:r>
              <a:rPr lang="fr-FR" sz="2800" dirty="0">
                <a:solidFill>
                  <a:srgbClr val="FF0000"/>
                </a:solidFill>
              </a:rPr>
              <a:t>(plaquettes++++++++++++, </a:t>
            </a:r>
            <a:r>
              <a:rPr lang="fr-FR" sz="2800" dirty="0" err="1">
                <a:solidFill>
                  <a:srgbClr val="FF0000"/>
                </a:solidFill>
              </a:rPr>
              <a:t>Hb</a:t>
            </a:r>
            <a:r>
              <a:rPr lang="fr-FR" sz="2800" dirty="0">
                <a:solidFill>
                  <a:srgbClr val="FF000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fr-FR" sz="2800" dirty="0"/>
              <a:t>TP/TCK/fibrinogène</a:t>
            </a:r>
          </a:p>
          <a:p>
            <a:pPr>
              <a:buFontTx/>
              <a:buChar char="-"/>
            </a:pPr>
            <a:r>
              <a:rPr lang="fr-FR" sz="2800" dirty="0"/>
              <a:t> groupage/rhésus</a:t>
            </a:r>
          </a:p>
          <a:p>
            <a:pPr>
              <a:buFontTx/>
              <a:buChar char="-"/>
            </a:pPr>
            <a:r>
              <a:rPr lang="fr-FR" sz="2800" dirty="0"/>
              <a:t> TGO/TGP </a:t>
            </a:r>
          </a:p>
          <a:p>
            <a:pPr>
              <a:buFontTx/>
              <a:buChar char="-"/>
            </a:pPr>
            <a:r>
              <a:rPr lang="fr-FR" sz="2800" dirty="0"/>
              <a:t>ionogramme sanguin</a:t>
            </a:r>
          </a:p>
          <a:p>
            <a:pPr>
              <a:buFontTx/>
              <a:buChar char="-"/>
            </a:pPr>
            <a:r>
              <a:rPr lang="fr-FR" sz="2800" dirty="0"/>
              <a:t>Créatinémie</a:t>
            </a:r>
          </a:p>
          <a:p>
            <a:pPr>
              <a:buFontTx/>
              <a:buChar char="-"/>
            </a:pPr>
            <a:r>
              <a:rPr lang="fr-FR" sz="2800" dirty="0"/>
              <a:t>Prévoir une protéinurie des 24H</a:t>
            </a:r>
          </a:p>
          <a:p>
            <a:pPr>
              <a:buFontTx/>
              <a:buChar char="-"/>
            </a:pPr>
            <a:r>
              <a:rPr lang="fr-FR" sz="2800" dirty="0"/>
              <a:t> acide urique</a:t>
            </a:r>
          </a:p>
        </p:txBody>
      </p:sp>
    </p:spTree>
    <p:extLst>
      <p:ext uri="{BB962C8B-B14F-4D97-AF65-F5344CB8AC3E}">
        <p14:creationId xmlns:p14="http://schemas.microsoft.com/office/powerpoint/2010/main" val="93528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D209ADD-045D-445A-B254-271CC4F00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753C566E-41F6-41B2-9961-09DAF3B8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9945757" cy="3581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fr-FR" sz="3200" dirty="0"/>
              <a:t>le bilan retrouve: </a:t>
            </a:r>
          </a:p>
          <a:p>
            <a:pPr marL="0" indent="0">
              <a:buNone/>
            </a:pPr>
            <a:r>
              <a:rPr lang="fr-FR" sz="3200" dirty="0" err="1"/>
              <a:t>Hb</a:t>
            </a:r>
            <a:r>
              <a:rPr lang="fr-FR" sz="3200" dirty="0"/>
              <a:t>: 6g/dl, </a:t>
            </a:r>
          </a:p>
          <a:p>
            <a:pPr marL="0" indent="0">
              <a:buNone/>
            </a:pPr>
            <a:r>
              <a:rPr lang="fr-FR" sz="3200" dirty="0"/>
              <a:t>plaquettes: 150 000 élément/mm3,</a:t>
            </a:r>
          </a:p>
          <a:p>
            <a:pPr marL="0" indent="0">
              <a:buNone/>
            </a:pPr>
            <a:r>
              <a:rPr lang="fr-FR" sz="3200" dirty="0"/>
              <a:t>TP: 65%, </a:t>
            </a:r>
          </a:p>
          <a:p>
            <a:pPr marL="0" indent="0">
              <a:buNone/>
            </a:pPr>
            <a:r>
              <a:rPr lang="fr-FR" sz="3200" dirty="0"/>
              <a:t>fibrinogène 3g</a:t>
            </a:r>
          </a:p>
          <a:p>
            <a:pPr marL="0" indent="0">
              <a:buNone/>
            </a:pPr>
            <a:r>
              <a:rPr lang="fr-F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7341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8F78EAC-9FE0-4EE3-9B77-105C8C5DD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70" y="2675731"/>
            <a:ext cx="11115260" cy="1569660"/>
          </a:xfrm>
        </p:spPr>
        <p:txBody>
          <a:bodyPr>
            <a:noAutofit/>
          </a:bodyPr>
          <a:lstStyle/>
          <a:p>
            <a:r>
              <a:rPr lang="fr-FR" sz="5400" b="1" dirty="0">
                <a:solidFill>
                  <a:srgbClr val="FF0000"/>
                </a:solidFill>
              </a:rPr>
              <a:t>HRP= urgence obstétricale !!!!!!</a:t>
            </a:r>
            <a:br>
              <a:rPr lang="fr-FR" sz="5400" b="1" dirty="0">
                <a:solidFill>
                  <a:srgbClr val="FF0000"/>
                </a:solidFill>
              </a:rPr>
            </a:br>
            <a:r>
              <a:rPr lang="fr-FR" sz="5400" b="1" dirty="0">
                <a:solidFill>
                  <a:srgbClr val="FF0000"/>
                </a:solidFill>
              </a:rPr>
              <a:t>Pronostic </a:t>
            </a:r>
            <a:r>
              <a:rPr lang="fr-FR" sz="5400" b="1" dirty="0" err="1">
                <a:solidFill>
                  <a:srgbClr val="FF0000"/>
                </a:solidFill>
              </a:rPr>
              <a:t>materno</a:t>
            </a:r>
            <a:r>
              <a:rPr lang="fr-FR" sz="5400" b="1" dirty="0">
                <a:solidFill>
                  <a:srgbClr val="FF0000"/>
                </a:solidFill>
              </a:rPr>
              <a:t>-fœtal est mis en jeu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D2A6974-F6F2-4810-950B-0B03E9D2C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5)CAT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F3785E2-41CF-4E20-8895-18F8EAB63778}"/>
              </a:ext>
            </a:extLst>
          </p:cNvPr>
          <p:cNvSpPr/>
          <p:nvPr/>
        </p:nvSpPr>
        <p:spPr>
          <a:xfrm>
            <a:off x="1451293" y="500062"/>
            <a:ext cx="95279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dirty="0"/>
              <a:t>quel sera votre conduite à tenir face à cette urgence?</a:t>
            </a:r>
          </a:p>
        </p:txBody>
      </p:sp>
    </p:spTree>
    <p:extLst>
      <p:ext uri="{BB962C8B-B14F-4D97-AF65-F5344CB8AC3E}">
        <p14:creationId xmlns:p14="http://schemas.microsoft.com/office/powerpoint/2010/main" val="179743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0C97033-1BA2-4013-A728-269086163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556591"/>
            <a:ext cx="9813235" cy="595022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2800" b="1" u="sng" dirty="0">
                <a:solidFill>
                  <a:srgbClr val="FF0000"/>
                </a:solidFill>
              </a:rPr>
              <a:t>Hospitalisation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b="1" u="sng" dirty="0">
                <a:solidFill>
                  <a:srgbClr val="FF0000"/>
                </a:solidFill>
              </a:rPr>
              <a:t> mesures de réanimation:</a:t>
            </a:r>
          </a:p>
          <a:p>
            <a:pPr>
              <a:buFontTx/>
              <a:buChar char="-"/>
            </a:pPr>
            <a:r>
              <a:rPr lang="fr-FR" sz="2800" dirty="0"/>
              <a:t>2 Abords veineux  périphériques solides et 1 central</a:t>
            </a:r>
          </a:p>
          <a:p>
            <a:pPr>
              <a:buFontTx/>
              <a:buChar char="-"/>
            </a:pPr>
            <a:r>
              <a:rPr lang="fr-FR" sz="2800" dirty="0"/>
              <a:t> masque à oxygène</a:t>
            </a:r>
          </a:p>
          <a:p>
            <a:pPr>
              <a:buFontTx/>
              <a:buChar char="-"/>
            </a:pPr>
            <a:r>
              <a:rPr lang="fr-FR" sz="2800" dirty="0"/>
              <a:t>  sondage vésical</a:t>
            </a:r>
          </a:p>
          <a:p>
            <a:pPr>
              <a:buFontTx/>
              <a:buChar char="-"/>
            </a:pPr>
            <a:r>
              <a:rPr lang="fr-FR" sz="2800" dirty="0"/>
              <a:t>Remplissage par des macromolécules en attendant la transfusion sanguine</a:t>
            </a:r>
          </a:p>
          <a:p>
            <a:pPr>
              <a:buFontTx/>
              <a:buChar char="-"/>
            </a:pPr>
            <a:r>
              <a:rPr lang="fr-FR" sz="2800" dirty="0"/>
              <a:t>Commande de  produits sanguins iso-groupe iso-rhésus (Culot </a:t>
            </a:r>
            <a:r>
              <a:rPr lang="fr-FR" sz="2800" dirty="0" err="1"/>
              <a:t>Globulaire+PFC</a:t>
            </a:r>
            <a:r>
              <a:rPr lang="fr-FR" sz="2800" dirty="0"/>
              <a:t>)</a:t>
            </a:r>
          </a:p>
          <a:p>
            <a:pPr>
              <a:buFontTx/>
              <a:buChar char="-"/>
            </a:pPr>
            <a:r>
              <a:rPr lang="fr-FR" sz="2800" dirty="0"/>
              <a:t> si troubles de la coagulation:  </a:t>
            </a:r>
            <a:r>
              <a:rPr lang="fr-FR" sz="3600" dirty="0">
                <a:solidFill>
                  <a:srgbClr val="FF0000"/>
                </a:solidFill>
              </a:rPr>
              <a:t>ADMINISTRATION DE NOVOSEVEN 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038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EA17A9C-A114-452F-9377-A4C597321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78EC0724-249C-4528-9F7F-F34EE92E0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8204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dirty="0"/>
              <a:t>3. traitement obstétrical</a:t>
            </a:r>
            <a:r>
              <a:rPr lang="fr-FR" sz="5200" dirty="0"/>
              <a:t> </a:t>
            </a:r>
            <a:r>
              <a:rPr lang="fr-FR" sz="3900" dirty="0"/>
              <a:t>= </a:t>
            </a:r>
            <a:r>
              <a:rPr lang="fr-FR" sz="4400" dirty="0">
                <a:solidFill>
                  <a:srgbClr val="FF0000"/>
                </a:solidFill>
              </a:rPr>
              <a:t>évacuation de l’utérus!!!!</a:t>
            </a:r>
          </a:p>
          <a:p>
            <a:pPr marL="0" indent="0">
              <a:buNone/>
            </a:pPr>
            <a:r>
              <a:rPr lang="fr-FR" sz="4400" dirty="0">
                <a:solidFill>
                  <a:srgbClr val="FF0000"/>
                </a:solidFill>
              </a:rPr>
              <a:t>- Césarienne en urgence  pour sauvetage maternelle  sous </a:t>
            </a:r>
            <a:r>
              <a:rPr lang="fr-FR" sz="4400" dirty="0" err="1">
                <a:solidFill>
                  <a:srgbClr val="FF0000"/>
                </a:solidFill>
              </a:rPr>
              <a:t>anésthésie</a:t>
            </a:r>
            <a:r>
              <a:rPr lang="fr-FR" sz="4400" dirty="0">
                <a:solidFill>
                  <a:srgbClr val="FF0000"/>
                </a:solidFill>
              </a:rPr>
              <a:t> générale après stabilisation de la patiente.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3858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6D112DD-E9AC-4325-8827-C0DC13736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L’HRP est un facteur de risque de l’hémorragie du post partum, comment la prévenir dans ce cas?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A957D081-1CB9-4093-ADD2-9CAF6CE02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590800"/>
            <a:ext cx="9945757" cy="3581400"/>
          </a:xfrm>
        </p:spPr>
        <p:txBody>
          <a:bodyPr>
            <a:normAutofit/>
          </a:bodyPr>
          <a:lstStyle/>
          <a:p>
            <a:r>
              <a:rPr lang="fr-FR" sz="3200" dirty="0"/>
              <a:t> délivrance dirigée (5 à 10ui en IVD)</a:t>
            </a:r>
          </a:p>
          <a:p>
            <a:r>
              <a:rPr lang="fr-FR" sz="3200" dirty="0"/>
              <a:t> perfusion de </a:t>
            </a:r>
            <a:r>
              <a:rPr lang="fr-FR" sz="3200" dirty="0" err="1"/>
              <a:t>syntocinon</a:t>
            </a:r>
            <a:r>
              <a:rPr lang="fr-FR" sz="3200" dirty="0"/>
              <a:t> 10UI/H pendant 2h de temps</a:t>
            </a:r>
          </a:p>
        </p:txBody>
      </p:sp>
    </p:spTree>
    <p:extLst>
      <p:ext uri="{BB962C8B-B14F-4D97-AF65-F5344CB8AC3E}">
        <p14:creationId xmlns:p14="http://schemas.microsoft.com/office/powerpoint/2010/main" val="371683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15FB51C-C17E-464C-8033-8D90A5AFB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7650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fr-FR" dirty="0"/>
              <a:t> la patiente est de rhésus négatif, de quoi avez-vous besoin pour prévenir l’allo-immunisation?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8D6944D-7AB7-406A-8BC7-DFE6AD922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>
            <a:noAutofit/>
          </a:bodyPr>
          <a:lstStyle/>
          <a:p>
            <a:endParaRPr lang="fr-FR" sz="2400" dirty="0">
              <a:solidFill>
                <a:srgbClr val="FF0000"/>
              </a:solidFill>
            </a:endParaRPr>
          </a:p>
          <a:p>
            <a:pPr algn="just"/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Le phénotype </a:t>
            </a:r>
            <a:r>
              <a:rPr lang="fr-F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RhD</a:t>
            </a:r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 du bébé doit être déterminé par prélèvement du sang  au </a:t>
            </a:r>
            <a:r>
              <a:rPr lang="fr-FR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cordon ombilical.</a:t>
            </a:r>
          </a:p>
          <a:p>
            <a:pPr marL="0" indent="0" algn="just">
              <a:buNone/>
            </a:pPr>
            <a:endParaRPr lang="fr-FR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 vérification du groupage du mari</a:t>
            </a:r>
          </a:p>
          <a:p>
            <a:pPr algn="just"/>
            <a:endParaRPr lang="fr-FR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Si l’enfant est </a:t>
            </a:r>
            <a:r>
              <a:rPr lang="fr-F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RhD</a:t>
            </a:r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 positif, la mère se verra proposer une prophylaxie anti-D . La posologie et la voie d’administration seront à adapter en fonction du test de </a:t>
            </a:r>
            <a:r>
              <a:rPr lang="fr-F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Kleihauer</a:t>
            </a:r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algn="just"/>
            <a:endParaRPr lang="fr-FR" sz="2400" dirty="0">
              <a:solidFill>
                <a:srgbClr val="FF0000"/>
              </a:solidFill>
            </a:endParaRPr>
          </a:p>
          <a:p>
            <a:r>
              <a:rPr lang="fr-FR" sz="2400" dirty="0">
                <a:solidFill>
                  <a:srgbClr val="FF0000"/>
                </a:solidFill>
              </a:rPr>
              <a:t>l'injection d'immunoglobulines spécifiques ( </a:t>
            </a:r>
            <a:r>
              <a:rPr lang="fr-FR" sz="2400" dirty="0" err="1">
                <a:solidFill>
                  <a:srgbClr val="FF0000"/>
                </a:solidFill>
              </a:rPr>
              <a:t>Rophylac</a:t>
            </a:r>
            <a:r>
              <a:rPr lang="fr-FR" sz="2400" dirty="0">
                <a:solidFill>
                  <a:srgbClr val="FF0000"/>
                </a:solidFill>
              </a:rPr>
              <a:t>) dans les 72 heures</a:t>
            </a:r>
            <a:r>
              <a:rPr lang="fr-FR" sz="2400" dirty="0"/>
              <a:t> 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9052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D157792-A54D-48CF-9E7D-BCDF19248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E4E9A054-7EA5-4D23-8928-2F245267E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>
                <a:latin typeface="Andalus" panose="02020603050405020304" pitchFamily="18" charset="-78"/>
                <a:cs typeface="Andalus" panose="02020603050405020304" pitchFamily="18" charset="-78"/>
              </a:rPr>
              <a:t>En cas d’oubli d’administration des immunoglobulines dans les premières 72 heures, l’injection peut tout de même être réalisée jusqu’à 30 jours après l’accouchement .</a:t>
            </a:r>
          </a:p>
          <a:p>
            <a:pPr algn="just">
              <a:lnSpc>
                <a:spcPct val="150000"/>
              </a:lnSpc>
            </a:pPr>
            <a:r>
              <a:rPr lang="fr-FR" sz="2800" dirty="0">
                <a:latin typeface="Andalus" panose="02020603050405020304" pitchFamily="18" charset="-78"/>
                <a:cs typeface="Andalus" panose="02020603050405020304" pitchFamily="18" charset="-78"/>
              </a:rPr>
              <a:t> RAI de contrôle 6mois plus tard est recommandée.</a:t>
            </a:r>
          </a:p>
        </p:txBody>
      </p:sp>
    </p:spTree>
    <p:extLst>
      <p:ext uri="{BB962C8B-B14F-4D97-AF65-F5344CB8AC3E}">
        <p14:creationId xmlns:p14="http://schemas.microsoft.com/office/powerpoint/2010/main" val="2117392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2E7A0DA-9C57-470F-8F5A-D81C219A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Quelle type de contraception convient à votre patiente?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74579845-645B-4764-9CD6-876313552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 microprogestatif à partir de j7 du post op</a:t>
            </a:r>
          </a:p>
        </p:txBody>
      </p:sp>
    </p:spTree>
    <p:extLst>
      <p:ext uri="{BB962C8B-B14F-4D97-AF65-F5344CB8AC3E}">
        <p14:creationId xmlns:p14="http://schemas.microsoft.com/office/powerpoint/2010/main" val="200073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7BD2189-CFFC-436B-A9E2-C37642595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fr-FR" dirty="0"/>
              <a:t>qu’allez vous prescrire à la patiente au cours d’une grossesse ultérieure?</a:t>
            </a:r>
            <a:br>
              <a:rPr lang="fr-FR" dirty="0"/>
            </a:b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5081DA3-DF67-4D33-9FB4-9F84BA34C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 patiente présentant une hypofertilité, on doit rechercher:</a:t>
            </a:r>
          </a:p>
          <a:p>
            <a:r>
              <a:rPr lang="fr-FR" sz="2800" dirty="0"/>
              <a:t> un SAPL: syndrome des anticorps anti-phospholipides</a:t>
            </a:r>
          </a:p>
          <a:p>
            <a:pPr marL="0" indent="0">
              <a:buNone/>
            </a:pPr>
            <a:r>
              <a:rPr lang="fr-FR" sz="2800" dirty="0"/>
              <a:t> ( rechercher les critères diagnostiques cliniques et biologiques)</a:t>
            </a:r>
          </a:p>
          <a:p>
            <a:r>
              <a:rPr lang="fr-FR" sz="2800" dirty="0"/>
              <a:t> prescrire l’</a:t>
            </a:r>
            <a:r>
              <a:rPr lang="fr-FR" sz="2800" dirty="0" err="1"/>
              <a:t>aspegic</a:t>
            </a:r>
            <a:r>
              <a:rPr lang="fr-FR" sz="2800" dirty="0"/>
              <a:t> 100mg de 12 SA jusqu’à 35SA</a:t>
            </a:r>
          </a:p>
          <a:p>
            <a:r>
              <a:rPr lang="fr-FR" sz="2800" dirty="0"/>
              <a:t> hospitaliser la patiente en unité de GHR à la date d’anniversaire de l’HRP pour une évaluation</a:t>
            </a:r>
          </a:p>
          <a:p>
            <a:pPr mar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5004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EF1650D-352C-4FC9-AE9E-86F045489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90330"/>
            <a:ext cx="10674626" cy="60164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400" dirty="0"/>
              <a:t> madame </a:t>
            </a:r>
            <a:r>
              <a:rPr lang="fr-FR" sz="2400" dirty="0" err="1"/>
              <a:t>M.hassiba</a:t>
            </a:r>
            <a:r>
              <a:rPr lang="fr-FR" sz="2400" dirty="0"/>
              <a:t>, âgée de 30 ans , consulte au niveau des urgences obstétricales le </a:t>
            </a:r>
            <a:r>
              <a:rPr lang="fr-FR" sz="2400" dirty="0">
                <a:highlight>
                  <a:srgbClr val="FFFF00"/>
                </a:highlight>
              </a:rPr>
              <a:t>11/04/2020</a:t>
            </a:r>
            <a:r>
              <a:rPr lang="fr-FR" sz="2400" dirty="0"/>
              <a:t> pour un saignement   spontané minime et diminution des Mouvements Actifs </a:t>
            </a:r>
            <a:r>
              <a:rPr lang="fr-FR" sz="2400" dirty="0" err="1"/>
              <a:t>Foetaux</a:t>
            </a:r>
            <a:r>
              <a:rPr lang="fr-FR" sz="2400" dirty="0"/>
              <a:t> depuis la nuit.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sans ATCD médicaux ni chirurgicaux particuliers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 c’est une 2G1P de Gr/Rh O négatif mariée depuis 3 ans, sans enfant vivant.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 ATCD  de MIU à 35 SA il y a 2 ans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 </a:t>
            </a:r>
            <a:r>
              <a:rPr lang="fr-FR" sz="2400" b="1" dirty="0">
                <a:highlight>
                  <a:srgbClr val="FFFF00"/>
                </a:highlight>
              </a:rPr>
              <a:t>DDR: 02-09-2019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 la dernière consultation chez son obstétricien remonte à 3 semaines </a:t>
            </a:r>
            <a:r>
              <a:rPr lang="fr-FR" sz="2400" dirty="0" err="1"/>
              <a:t>oû</a:t>
            </a:r>
            <a:r>
              <a:rPr lang="fr-FR" sz="2400" dirty="0"/>
              <a:t> l examen obstétrical était normal ainsi que l ’échographie</a:t>
            </a:r>
          </a:p>
          <a:p>
            <a:pPr>
              <a:lnSpc>
                <a:spcPct val="150000"/>
              </a:lnSpc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78304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BC5A3C7-1A3F-49CB-A6E1-31D5BF04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Merci pour votre attention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38629BD6-6131-4A40-A0B3-E4A006CA5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27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FDD12BA-4ED8-4238-85BB-9B31B629F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07165"/>
            <a:ext cx="9601200" cy="4860235"/>
          </a:xfrm>
        </p:spPr>
        <p:txBody>
          <a:bodyPr>
            <a:normAutofit fontScale="85000" lnSpcReduction="20000"/>
          </a:bodyPr>
          <a:lstStyle/>
          <a:p>
            <a:r>
              <a:rPr lang="fr-FR" sz="2800" b="1" dirty="0"/>
              <a:t> examen clinique:</a:t>
            </a:r>
          </a:p>
          <a:p>
            <a:r>
              <a:rPr lang="fr-FR" sz="2800" u="sng" dirty="0"/>
              <a:t>Général</a:t>
            </a:r>
            <a:r>
              <a:rPr lang="fr-FR" sz="2800" dirty="0"/>
              <a:t>: patiente consciente, BOTS , PCM extrême,  TA :80/50 </a:t>
            </a:r>
            <a:r>
              <a:rPr lang="fr-FR" sz="2800" dirty="0" err="1"/>
              <a:t>mmhg</a:t>
            </a:r>
            <a:endParaRPr lang="fr-FR" sz="2800" dirty="0"/>
          </a:p>
          <a:p>
            <a:pPr marL="0" indent="0">
              <a:buNone/>
            </a:pPr>
            <a:r>
              <a:rPr lang="fr-FR" sz="2800" dirty="0"/>
              <a:t>CDU:  protéinurie +++</a:t>
            </a:r>
          </a:p>
          <a:p>
            <a:r>
              <a:rPr lang="fr-FR" sz="2800" u="sng" dirty="0"/>
              <a:t> examen obstétrical:</a:t>
            </a:r>
          </a:p>
          <a:p>
            <a:r>
              <a:rPr lang="fr-FR" sz="2800" dirty="0"/>
              <a:t>HU : 28cm</a:t>
            </a:r>
          </a:p>
          <a:p>
            <a:r>
              <a:rPr lang="fr-FR" sz="2800" dirty="0"/>
              <a:t> palpation utérine: utérus de bois </a:t>
            </a:r>
          </a:p>
          <a:p>
            <a:r>
              <a:rPr lang="fr-FR" sz="2800" dirty="0"/>
              <a:t> BCF: absents</a:t>
            </a:r>
          </a:p>
          <a:p>
            <a:r>
              <a:rPr lang="fr-FR" sz="2800" dirty="0"/>
              <a:t> examen du périnée sans particularités</a:t>
            </a:r>
          </a:p>
          <a:p>
            <a:r>
              <a:rPr lang="fr-FR" sz="2800" dirty="0"/>
              <a:t> examen  au speculum: saignement d’origine endo-utérin minime</a:t>
            </a:r>
          </a:p>
          <a:p>
            <a:r>
              <a:rPr lang="fr-FR" sz="2800" dirty="0"/>
              <a:t> Tv: col court  de consistance dure fermé, doigtier souillé de sang</a:t>
            </a:r>
          </a:p>
          <a:p>
            <a:r>
              <a:rPr lang="fr-FR" sz="2800" dirty="0"/>
              <a:t> examen sénologique sans particularités</a:t>
            </a:r>
          </a:p>
        </p:txBody>
      </p:sp>
    </p:spTree>
    <p:extLst>
      <p:ext uri="{BB962C8B-B14F-4D97-AF65-F5344CB8AC3E}">
        <p14:creationId xmlns:p14="http://schemas.microsoft.com/office/powerpoint/2010/main" val="69863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6D24EB2-AA98-484D-AE73-55C609B7F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69843"/>
            <a:ext cx="9601200" cy="5297557"/>
          </a:xfrm>
        </p:spPr>
        <p:txBody>
          <a:bodyPr>
            <a:normAutofit fontScale="92500" lnSpcReduction="20000"/>
          </a:bodyPr>
          <a:lstStyle/>
          <a:p>
            <a:r>
              <a:rPr lang="fr-FR" sz="3200" dirty="0"/>
              <a:t> </a:t>
            </a:r>
            <a:r>
              <a:rPr lang="fr-FR" sz="3200" b="1" u="sng" dirty="0"/>
              <a:t>Echographie obstétricale:</a:t>
            </a:r>
          </a:p>
          <a:p>
            <a:r>
              <a:rPr lang="fr-FR" sz="3200" dirty="0"/>
              <a:t>Grossesse mono fœtale              </a:t>
            </a:r>
          </a:p>
          <a:p>
            <a:r>
              <a:rPr lang="fr-FR" sz="3200" dirty="0"/>
              <a:t> présentation céphalique</a:t>
            </a:r>
          </a:p>
          <a:p>
            <a:r>
              <a:rPr lang="fr-FR" sz="3200" dirty="0"/>
              <a:t> Dos a gauche</a:t>
            </a:r>
          </a:p>
          <a:p>
            <a:r>
              <a:rPr lang="fr-FR" sz="3200" dirty="0"/>
              <a:t>Activité cardiaque: </a:t>
            </a:r>
            <a:r>
              <a:rPr lang="fr-FR" sz="3200" dirty="0" err="1"/>
              <a:t>néante</a:t>
            </a:r>
            <a:endParaRPr lang="fr-FR" sz="3200" dirty="0"/>
          </a:p>
          <a:p>
            <a:pPr>
              <a:buFont typeface="Courier New" panose="02070309020205020404" pitchFamily="49" charset="0"/>
              <a:buChar char="o"/>
            </a:pPr>
            <a:r>
              <a:rPr lang="fr-FR" sz="3200" dirty="0"/>
              <a:t> </a:t>
            </a:r>
            <a:r>
              <a:rPr lang="fr-FR" sz="3200" dirty="0" err="1"/>
              <a:t>diamétre</a:t>
            </a:r>
            <a:r>
              <a:rPr lang="fr-FR" sz="3200" dirty="0"/>
              <a:t> bipariétal: 80  mm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3200" dirty="0"/>
              <a:t>Circonférence Abdominale: 250  mm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3200" dirty="0"/>
              <a:t> Longueur </a:t>
            </a:r>
            <a:r>
              <a:rPr lang="fr-FR" sz="3200" dirty="0" err="1"/>
              <a:t>Femorale</a:t>
            </a:r>
            <a:r>
              <a:rPr lang="fr-FR" sz="3200" dirty="0"/>
              <a:t> :60mm</a:t>
            </a:r>
          </a:p>
          <a:p>
            <a:r>
              <a:rPr lang="fr-FR" sz="3200" dirty="0"/>
              <a:t> liquide amniotique en quantité normal</a:t>
            </a:r>
          </a:p>
          <a:p>
            <a:r>
              <a:rPr lang="fr-FR" sz="3200" dirty="0"/>
              <a:t> placenta fundique GIIG  avec présence d’une image hétérogène </a:t>
            </a:r>
            <a:r>
              <a:rPr lang="fr-FR" sz="3200" dirty="0" err="1"/>
              <a:t>rétroplacentaire</a:t>
            </a:r>
            <a:r>
              <a:rPr lang="fr-FR" sz="3200" dirty="0"/>
              <a:t>  de 12x 10 cm</a:t>
            </a:r>
          </a:p>
        </p:txBody>
      </p:sp>
    </p:spTree>
    <p:extLst>
      <p:ext uri="{BB962C8B-B14F-4D97-AF65-F5344CB8AC3E}">
        <p14:creationId xmlns:p14="http://schemas.microsoft.com/office/powerpoint/2010/main" val="922526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5963A81-69B2-4621-8841-DB0F4DA8B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="" xmlns:a16="http://schemas.microsoft.com/office/drawing/2014/main" id="{501C3E93-4B8F-47E9-851B-2A6E148CB0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983" y="0"/>
            <a:ext cx="9021417" cy="6766063"/>
          </a:xfrm>
        </p:spPr>
      </p:pic>
      <p:sp>
        <p:nvSpPr>
          <p:cNvPr id="8" name="Rectangle : coins arrondis 7">
            <a:extLst>
              <a:ext uri="{FF2B5EF4-FFF2-40B4-BE49-F238E27FC236}">
                <a16:creationId xmlns="" xmlns:a16="http://schemas.microsoft.com/office/drawing/2014/main" id="{EE926F45-73E2-4F2A-B1F3-FDCC0DEEFFA0}"/>
              </a:ext>
            </a:extLst>
          </p:cNvPr>
          <p:cNvSpPr/>
          <p:nvPr/>
        </p:nvSpPr>
        <p:spPr>
          <a:xfrm>
            <a:off x="5459896" y="753717"/>
            <a:ext cx="3856382" cy="210378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73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1A8154A-1DEF-4AE9-8C4D-9DFB13DD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8000" dirty="0"/>
              <a:t>Questions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7752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90045DE-D963-4121-8456-98C0C3D84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Quel est l'âge de cette grossesse? Et la date prévue d’accouchement?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72C5182-81A8-43CC-BB1E-6671E6883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RAPPEL:  DDR Le 02-09-2019  ET consultation le 11-04-2020)</a:t>
            </a:r>
          </a:p>
          <a:p>
            <a:pPr marL="0" indent="0">
              <a:buNone/>
            </a:pPr>
            <a:r>
              <a:rPr lang="fr-FR" sz="2800" dirty="0"/>
              <a:t>(DPA = DDR+9mois+10Jours)</a:t>
            </a:r>
          </a:p>
          <a:p>
            <a:pPr marL="0" indent="0">
              <a:buNone/>
            </a:pPr>
            <a:endParaRPr lang="fr-FR" sz="2800" dirty="0"/>
          </a:p>
          <a:p>
            <a:pPr marL="514350" indent="-514350">
              <a:buFont typeface="+mj-lt"/>
              <a:buAutoNum type="arabicParenR"/>
            </a:pPr>
            <a:r>
              <a:rPr lang="fr-FR" sz="2800" dirty="0"/>
              <a:t> Age de la grossesse: 32 SA</a:t>
            </a:r>
          </a:p>
          <a:p>
            <a:pPr marL="514350" indent="-514350">
              <a:buFont typeface="+mj-lt"/>
              <a:buAutoNum type="arabicParenR"/>
            </a:pPr>
            <a:r>
              <a:rPr lang="fr-FR" sz="2800" dirty="0"/>
              <a:t> DPA: 12 juin 2020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22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77E9B2A-8B68-44BF-9C79-A1773BB77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 est le diagnostic le plus probable?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4A2764AE-1E6B-4964-B273-4D6FE370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820400" cy="3581400"/>
          </a:xfrm>
        </p:spPr>
        <p:txBody>
          <a:bodyPr/>
          <a:lstStyle/>
          <a:p>
            <a:r>
              <a:rPr lang="fr-FR" sz="3200" dirty="0"/>
              <a:t>diagnostic le plus probable: </a:t>
            </a:r>
            <a:r>
              <a:rPr lang="fr-FR" sz="3200" b="1" dirty="0">
                <a:solidFill>
                  <a:srgbClr val="FF0000"/>
                </a:solidFill>
              </a:rPr>
              <a:t>hématome </a:t>
            </a:r>
            <a:r>
              <a:rPr lang="fr-FR" sz="3200" b="1" dirty="0" err="1">
                <a:solidFill>
                  <a:srgbClr val="FF0000"/>
                </a:solidFill>
              </a:rPr>
              <a:t>rétroplacentaire</a:t>
            </a:r>
            <a:r>
              <a:rPr lang="fr-FR" sz="32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fr-FR" sz="3200" b="1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755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C3CA59C-1E65-4B96-B775-374070390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quelles sont les autres étiologies des hémorragies du T 3 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4B93DF9-1D89-493F-9E28-589EF59EB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45935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400" b="1" u="sng" dirty="0">
                <a:solidFill>
                  <a:schemeClr val="tx1"/>
                </a:solidFill>
              </a:rPr>
              <a:t>Causes gravidiques:</a:t>
            </a:r>
            <a:endParaRPr lang="fr-FR" sz="2400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</a:rPr>
              <a:t>Placenta </a:t>
            </a:r>
            <a:r>
              <a:rPr lang="fr-FR" sz="2400" b="1" dirty="0" err="1">
                <a:solidFill>
                  <a:srgbClr val="FF0000"/>
                </a:solidFill>
              </a:rPr>
              <a:t>praevia</a:t>
            </a:r>
            <a:endParaRPr lang="fr-FR" sz="2400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</a:rPr>
              <a:t> rupture utérine</a:t>
            </a:r>
          </a:p>
          <a:p>
            <a:pPr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</a:rPr>
              <a:t> hématome décidual</a:t>
            </a:r>
          </a:p>
          <a:p>
            <a:pPr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</a:rPr>
              <a:t> hémorragie de BENKISER.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1"/>
                </a:solidFill>
              </a:rPr>
              <a:t> causes extra gravidiques:</a:t>
            </a:r>
          </a:p>
          <a:p>
            <a:pPr>
              <a:buFontTx/>
              <a:buChar char="-"/>
            </a:pPr>
            <a:r>
              <a:rPr lang="fr-FR" sz="2400" b="1" dirty="0">
                <a:solidFill>
                  <a:schemeClr val="tx1"/>
                </a:solidFill>
              </a:rPr>
              <a:t>Ectropion cervical</a:t>
            </a:r>
          </a:p>
          <a:p>
            <a:pPr>
              <a:buFontTx/>
              <a:buChar char="-"/>
            </a:pPr>
            <a:r>
              <a:rPr lang="fr-FR" sz="2400" b="1" dirty="0">
                <a:solidFill>
                  <a:schemeClr val="tx1"/>
                </a:solidFill>
              </a:rPr>
              <a:t>Cancer du col</a:t>
            </a:r>
          </a:p>
          <a:p>
            <a:pPr>
              <a:buFontTx/>
              <a:buChar char="-"/>
            </a:pPr>
            <a:r>
              <a:rPr lang="fr-FR" sz="2400" b="1" dirty="0">
                <a:solidFill>
                  <a:schemeClr val="tx1"/>
                </a:solidFill>
              </a:rPr>
              <a:t> plaie vaginale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76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drage">
  <a:themeElements>
    <a:clrScheme name="Violet 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drage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220</TotalTime>
  <Words>707</Words>
  <Application>Microsoft Office PowerPoint</Application>
  <PresentationFormat>Personnalisé</PresentationFormat>
  <Paragraphs>101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Cadrage</vt:lpstr>
      <vt:lpstr>CAT Devant les hémorragies du T 3 Cas clinique</vt:lpstr>
      <vt:lpstr>Présentation PowerPoint</vt:lpstr>
      <vt:lpstr>Présentation PowerPoint</vt:lpstr>
      <vt:lpstr>Présentation PowerPoint</vt:lpstr>
      <vt:lpstr>Présentation PowerPoint</vt:lpstr>
      <vt:lpstr>Questions </vt:lpstr>
      <vt:lpstr>Quel est l'âge de cette grossesse? Et la date prévue d’accouchement? </vt:lpstr>
      <vt:lpstr>quel est le diagnostic le plus probable? </vt:lpstr>
      <vt:lpstr>quelles sont les autres étiologies des hémorragies du T 3 ? </vt:lpstr>
      <vt:lpstr>quels bilans demandez vous? </vt:lpstr>
      <vt:lpstr>Présentation PowerPoint</vt:lpstr>
      <vt:lpstr>HRP= urgence obstétricale !!!!!! Pronostic materno-fœtal est mis en jeu</vt:lpstr>
      <vt:lpstr>Présentation PowerPoint</vt:lpstr>
      <vt:lpstr>Présentation PowerPoint</vt:lpstr>
      <vt:lpstr>L’HRP est un facteur de risque de l’hémorragie du post partum, comment la prévenir dans ce cas?</vt:lpstr>
      <vt:lpstr> la patiente est de rhésus négatif, de quoi avez-vous besoin pour prévenir l’allo-immunisation? </vt:lpstr>
      <vt:lpstr>Présentation PowerPoint</vt:lpstr>
      <vt:lpstr>Quelle type de contraception convient à votre patiente? </vt:lpstr>
      <vt:lpstr>qu’allez vous prescrire à la patiente au cours d’une grossesse ultérieure?   </vt:lpstr>
      <vt:lpstr>Merci pour votre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 devant les hémorragies du T 3</dc:title>
  <dc:creator>amina gued</dc:creator>
  <cp:lastModifiedBy>Asus</cp:lastModifiedBy>
  <cp:revision>30</cp:revision>
  <dcterms:created xsi:type="dcterms:W3CDTF">2019-11-15T19:05:48Z</dcterms:created>
  <dcterms:modified xsi:type="dcterms:W3CDTF">2020-04-14T16:46:01Z</dcterms:modified>
</cp:coreProperties>
</file>