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4" r:id="rId3"/>
    <p:sldId id="258" r:id="rId4"/>
    <p:sldId id="262" r:id="rId5"/>
    <p:sldId id="259" r:id="rId6"/>
    <p:sldId id="260" r:id="rId7"/>
    <p:sldId id="263" r:id="rId8"/>
    <p:sldId id="320" r:id="rId9"/>
    <p:sldId id="264" r:id="rId10"/>
    <p:sldId id="299" r:id="rId11"/>
    <p:sldId id="265" r:id="rId12"/>
    <p:sldId id="316" r:id="rId13"/>
    <p:sldId id="269" r:id="rId14"/>
    <p:sldId id="270" r:id="rId15"/>
    <p:sldId id="284" r:id="rId16"/>
    <p:sldId id="325" r:id="rId17"/>
    <p:sldId id="271" r:id="rId18"/>
    <p:sldId id="273" r:id="rId19"/>
    <p:sldId id="272" r:id="rId20"/>
    <p:sldId id="274" r:id="rId21"/>
    <p:sldId id="297" r:id="rId22"/>
    <p:sldId id="275" r:id="rId23"/>
    <p:sldId id="276" r:id="rId24"/>
    <p:sldId id="277" r:id="rId25"/>
    <p:sldId id="323" r:id="rId26"/>
    <p:sldId id="281" r:id="rId27"/>
    <p:sldId id="279" r:id="rId28"/>
    <p:sldId id="278" r:id="rId29"/>
    <p:sldId id="309" r:id="rId30"/>
    <p:sldId id="268" r:id="rId31"/>
    <p:sldId id="285" r:id="rId32"/>
    <p:sldId id="293" r:id="rId33"/>
    <p:sldId id="286" r:id="rId34"/>
    <p:sldId id="287" r:id="rId35"/>
    <p:sldId id="288" r:id="rId36"/>
    <p:sldId id="289" r:id="rId37"/>
    <p:sldId id="290" r:id="rId38"/>
    <p:sldId id="291" r:id="rId39"/>
    <p:sldId id="303" r:id="rId40"/>
    <p:sldId id="294" r:id="rId41"/>
    <p:sldId id="295" r:id="rId42"/>
    <p:sldId id="307" r:id="rId43"/>
    <p:sldId id="313" r:id="rId44"/>
    <p:sldId id="311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903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63F7-F7B2-44F4-9E79-ADBDA464FBF8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880D3-68E1-4F7F-A216-5E383054B3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95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880D3-68E1-4F7F-A216-5E383054B3B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0101-8DA0-43F0-92A3-737E608575E7}" type="datetimeFigureOut">
              <a:rPr lang="fr-FR" smtClean="0"/>
              <a:pPr/>
              <a:t>29/02/2020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98B7-E267-4838-866D-3B02B55CC91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300" b="1" dirty="0"/>
              <a:t>Système Nerveux Autonome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Pr Y.BOUCHERIT-BENARAB</a:t>
            </a:r>
          </a:p>
          <a:p>
            <a:r>
              <a:rPr lang="fr-FR" b="1" dirty="0">
                <a:solidFill>
                  <a:schemeClr val="tx1"/>
                </a:solidFill>
              </a:rPr>
              <a:t>Faculté de Médecine   Annaba</a:t>
            </a:r>
          </a:p>
          <a:p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2019-2020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3890"/>
          <a:stretch>
            <a:fillRect/>
          </a:stretch>
        </p:blipFill>
        <p:spPr bwMode="auto">
          <a:xfrm>
            <a:off x="1115616" y="260350"/>
            <a:ext cx="712827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Système Sympathique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  -</a:t>
            </a:r>
            <a:r>
              <a:rPr lang="fr-FR" b="1" dirty="0"/>
              <a:t>Fibres  </a:t>
            </a:r>
            <a:r>
              <a:rPr lang="fr-FR" b="1" dirty="0" err="1"/>
              <a:t>Préganglionnaires</a:t>
            </a:r>
            <a:r>
              <a:rPr lang="fr-FR" b="1" dirty="0"/>
              <a:t> </a:t>
            </a:r>
            <a:r>
              <a:rPr lang="fr-FR" dirty="0"/>
              <a:t>partent                   D1            L3   sont cholinergiques                                                              -</a:t>
            </a:r>
            <a:r>
              <a:rPr lang="fr-FR" b="1" dirty="0"/>
              <a:t>Ganglion </a:t>
            </a:r>
            <a:r>
              <a:rPr lang="fr-FR" b="1" dirty="0" err="1"/>
              <a:t>végètatif</a:t>
            </a:r>
            <a:r>
              <a:rPr lang="fr-FR" b="1" dirty="0"/>
              <a:t> </a:t>
            </a:r>
            <a:r>
              <a:rPr lang="fr-FR" dirty="0"/>
              <a:t>ou relais ganglionnaire est loin de l’effecteur et prés de la moelle épinière   (chaîne sympathique)                                                            -</a:t>
            </a:r>
            <a:r>
              <a:rPr lang="fr-FR" b="1" dirty="0"/>
              <a:t>Fibres post ganglionnaires </a:t>
            </a:r>
            <a:r>
              <a:rPr lang="fr-FR" dirty="0"/>
              <a:t>sont adrénergiques(excepté glandes sudoripares et certains vaisseaux irriguant les muscles)                                                              Neurone post ganglionnaire est long 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691680" y="2420888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b="0"/>
              <a:t>Chaîne ganglionnaire sympathique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1692275" y="1600200"/>
            <a:ext cx="59753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  -</a:t>
            </a:r>
            <a:r>
              <a:rPr lang="fr-FR" b="1" dirty="0"/>
              <a:t>Fibres </a:t>
            </a:r>
            <a:r>
              <a:rPr lang="fr-FR" b="1" dirty="0" err="1"/>
              <a:t>préganglionnaires</a:t>
            </a:r>
            <a:r>
              <a:rPr lang="fr-FR" b="1" dirty="0"/>
              <a:t> </a:t>
            </a:r>
            <a:r>
              <a:rPr lang="fr-FR" dirty="0"/>
              <a:t>partent des 2 extrémités du </a:t>
            </a:r>
            <a:r>
              <a:rPr lang="fr-FR" dirty="0" err="1"/>
              <a:t>nevraxe</a:t>
            </a:r>
            <a:r>
              <a:rPr lang="fr-FR" dirty="0"/>
              <a:t>                                                                   .</a:t>
            </a:r>
            <a:r>
              <a:rPr lang="fr-FR" b="1" dirty="0"/>
              <a:t>Tronc </a:t>
            </a:r>
            <a:r>
              <a:rPr lang="fr-FR" b="1" dirty="0" err="1"/>
              <a:t>cérèbral</a:t>
            </a:r>
            <a:r>
              <a:rPr lang="fr-FR" b="1" dirty="0"/>
              <a:t> </a:t>
            </a:r>
            <a:r>
              <a:rPr lang="fr-FR" dirty="0"/>
              <a:t>(yeux, glandes, organes innervés par X ex cœur, poumon) et empruntent les nerfs crâniens  III , VII , IX                                                                                                                                                          .</a:t>
            </a:r>
            <a:r>
              <a:rPr lang="fr-FR" b="1" dirty="0"/>
              <a:t>Moelle sacrée</a:t>
            </a:r>
            <a:r>
              <a:rPr lang="fr-FR" dirty="0"/>
              <a:t>(vessie, organes génitaux, partie du gros intestin) empruntent les nerfs pelviens(S2-S4)                                                                                                                                        Les fibres </a:t>
            </a:r>
            <a:r>
              <a:rPr lang="fr-FR" dirty="0" err="1"/>
              <a:t>préganglionnaires</a:t>
            </a:r>
            <a:r>
              <a:rPr lang="fr-FR" dirty="0"/>
              <a:t> sont cholinergiques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-Ganglion </a:t>
            </a:r>
            <a:r>
              <a:rPr lang="fr-FR" b="1" dirty="0" err="1"/>
              <a:t>végètatif</a:t>
            </a:r>
            <a:r>
              <a:rPr lang="fr-FR" b="1" dirty="0"/>
              <a:t> </a:t>
            </a:r>
            <a:r>
              <a:rPr lang="fr-FR" dirty="0"/>
              <a:t>est prés de l’effecteur 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/>
              <a:t>-Fibres post ganglionnaires </a:t>
            </a:r>
            <a:r>
              <a:rPr lang="fr-FR" dirty="0"/>
              <a:t>sont cholinergiques                                                                          Neurone post ganglionnaire est court localisé à l’intérieur ou prés des structures viscérales.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098925" y="4240213"/>
            <a:ext cx="3260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580313" y="4467225"/>
            <a:ext cx="333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508" name="Picture 4" descr="neurotr et recepteurs"/>
          <p:cNvPicPr>
            <a:picLocks noChangeAspect="1" noChangeArrowheads="1"/>
          </p:cNvPicPr>
          <p:nvPr/>
        </p:nvPicPr>
        <p:blipFill>
          <a:blip r:embed="rId2" cstate="print"/>
          <a:srcRect t="31465"/>
          <a:stretch>
            <a:fillRect/>
          </a:stretch>
        </p:blipFill>
        <p:spPr bwMode="auto">
          <a:xfrm>
            <a:off x="1187624" y="2564904"/>
            <a:ext cx="6845300" cy="320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4665663" y="333216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ACh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5656263" y="335756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ACh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3702050" y="2497138"/>
            <a:ext cx="205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 dirty="0">
                <a:solidFill>
                  <a:schemeClr val="accent2"/>
                </a:solidFill>
                <a:latin typeface="Comic Sans MS" pitchFamily="66" charset="0"/>
              </a:rPr>
              <a:t>récepteur nicotinique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5886450" y="2497138"/>
            <a:ext cx="212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>
                <a:solidFill>
                  <a:schemeClr val="accent2"/>
                </a:solidFill>
                <a:latin typeface="Comic Sans MS" pitchFamily="66" charset="0"/>
              </a:rPr>
              <a:t>récepteur muscarinique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2265363" y="381476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ACh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2813050" y="3652838"/>
            <a:ext cx="205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>
                <a:solidFill>
                  <a:schemeClr val="accent2"/>
                </a:solidFill>
                <a:latin typeface="Comic Sans MS" pitchFamily="66" charset="0"/>
              </a:rPr>
              <a:t>récepteur nicotinique</a:t>
            </a: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4754563" y="4538663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0">
                <a:solidFill>
                  <a:schemeClr val="accent2"/>
                </a:solidFill>
                <a:latin typeface="Comic Sans MS" pitchFamily="66" charset="0"/>
              </a:rPr>
              <a:t>noradrénaline</a:t>
            </a:r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5605463" y="3754438"/>
            <a:ext cx="227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>
                <a:solidFill>
                  <a:schemeClr val="accent2"/>
                </a:solidFill>
                <a:latin typeface="Comic Sans MS" pitchFamily="66" charset="0"/>
              </a:rPr>
              <a:t>récepteur adrénergique</a:t>
            </a:r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6867525" y="2913063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cœur</a:t>
            </a:r>
            <a:endParaRPr lang="fr-FR" sz="16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6846888" y="4130675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cœur</a:t>
            </a:r>
            <a:endParaRPr lang="fr-FR" sz="16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592" y="2348880"/>
            <a:ext cx="188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Para Sympathique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3608" y="5229200"/>
            <a:ext cx="141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Sympathique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II/Organisation</a:t>
            </a:r>
            <a:endParaRPr lang="fr-CA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/>
              <a:t>La plupart des </a:t>
            </a:r>
            <a:r>
              <a:rPr lang="fr-FR" b="1" dirty="0"/>
              <a:t>organes</a:t>
            </a:r>
            <a:r>
              <a:rPr lang="fr-FR" dirty="0"/>
              <a:t> sont innervés par les 2 systèmes sympathique et parasympathique ainsi leur réponse à chacun des 2 systèmes peut être opposée(antagoniste) dans le cœur par exemple:</a:t>
            </a:r>
          </a:p>
          <a:p>
            <a:pPr>
              <a:buNone/>
            </a:pPr>
            <a:r>
              <a:rPr lang="fr-FR" dirty="0"/>
              <a:t>  -</a:t>
            </a:r>
            <a:r>
              <a:rPr lang="fr-FR" dirty="0" err="1"/>
              <a:t>Systéme</a:t>
            </a:r>
            <a:r>
              <a:rPr lang="fr-FR" dirty="0"/>
              <a:t> Sympathique:       </a:t>
            </a:r>
            <a:r>
              <a:rPr lang="fr-FR" dirty="0" err="1"/>
              <a:t>Fc</a:t>
            </a:r>
            <a:endParaRPr lang="fr-FR" dirty="0"/>
          </a:p>
          <a:p>
            <a:pPr>
              <a:buNone/>
            </a:pPr>
            <a:r>
              <a:rPr lang="fr-FR" dirty="0"/>
              <a:t>  -</a:t>
            </a:r>
            <a:r>
              <a:rPr lang="fr-FR" dirty="0" err="1"/>
              <a:t>Systéme</a:t>
            </a:r>
            <a:r>
              <a:rPr lang="fr-FR" dirty="0"/>
              <a:t> Para Sympathique:        </a:t>
            </a:r>
            <a:r>
              <a:rPr lang="fr-FR" dirty="0" err="1"/>
              <a:t>Fc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-Exceptionnellement  effets complémentaires: </a:t>
            </a:r>
            <a:r>
              <a:rPr lang="fr-FR" dirty="0" err="1"/>
              <a:t>Gl</a:t>
            </a:r>
            <a:r>
              <a:rPr lang="fr-FR" dirty="0"/>
              <a:t> Salivaires</a:t>
            </a:r>
          </a:p>
          <a:p>
            <a:pPr>
              <a:buNone/>
            </a:pPr>
            <a:r>
              <a:rPr lang="fr-FR" u="sng" dirty="0"/>
              <a:t>Système Sympathique:   </a:t>
            </a:r>
          </a:p>
          <a:p>
            <a:pPr>
              <a:buNone/>
            </a:pPr>
            <a:r>
              <a:rPr lang="fr-FR" dirty="0"/>
              <a:t>sécrétion d'un faible volume de salive, riche en mucus </a:t>
            </a:r>
          </a:p>
          <a:p>
            <a:pPr>
              <a:buNone/>
            </a:pPr>
            <a:r>
              <a:rPr lang="fr-FR" u="sng" dirty="0"/>
              <a:t>Système Para Sympathique</a:t>
            </a:r>
            <a:r>
              <a:rPr lang="fr-FR" dirty="0"/>
              <a:t>: </a:t>
            </a:r>
          </a:p>
          <a:p>
            <a:pPr>
              <a:buNone/>
            </a:pPr>
            <a:r>
              <a:rPr lang="fr-FR" dirty="0"/>
              <a:t>Sécrétion d'un grand volume de salive(solution aqueuse), riche en enzymes</a:t>
            </a:r>
          </a:p>
          <a:p>
            <a:pPr>
              <a:buNone/>
            </a:pP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491880" y="249289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3923928" y="278092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1)</a:t>
            </a:r>
            <a:r>
              <a:rPr lang="fr-FR" b="1" dirty="0" err="1"/>
              <a:t>Acétyl</a:t>
            </a:r>
            <a:r>
              <a:rPr lang="fr-FR" b="1" dirty="0"/>
              <a:t> choline</a:t>
            </a:r>
            <a:r>
              <a:rPr lang="fr-FR" dirty="0"/>
              <a:t> est le neuromédiateur des :                                                                         </a:t>
            </a:r>
          </a:p>
          <a:p>
            <a:pPr>
              <a:buNone/>
            </a:pPr>
            <a:r>
              <a:rPr lang="fr-FR" dirty="0"/>
              <a:t>-Terminaisons nerveuses </a:t>
            </a:r>
            <a:r>
              <a:rPr lang="fr-FR" b="1" dirty="0"/>
              <a:t>pré ganglionnaires </a:t>
            </a:r>
            <a:r>
              <a:rPr lang="fr-FR" dirty="0"/>
              <a:t>pour le Système  Sympathique et Parasympathique </a:t>
            </a:r>
          </a:p>
          <a:p>
            <a:pPr>
              <a:buNone/>
            </a:pPr>
            <a:r>
              <a:rPr lang="fr-FR" dirty="0"/>
              <a:t> -Terminaisons nerveuses </a:t>
            </a:r>
            <a:r>
              <a:rPr lang="fr-FR" b="1" dirty="0"/>
              <a:t>post ganglionnaires </a:t>
            </a:r>
            <a:r>
              <a:rPr lang="fr-FR" dirty="0"/>
              <a:t>pour le Système Para sympathique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III/Système Parasympathique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/>
              <a:t>  -Quelques terminaisons nerveuses post ganglionnaires du Système </a:t>
            </a:r>
            <a:r>
              <a:rPr lang="fr-FR" b="1" dirty="0"/>
              <a:t> Sympathique        </a:t>
            </a:r>
            <a:r>
              <a:rPr lang="fr-FR" dirty="0"/>
              <a:t>(glandes sudoripares, certains vaisseaux irriguant muscles) </a:t>
            </a:r>
          </a:p>
          <a:p>
            <a:pPr>
              <a:buNone/>
            </a:pPr>
            <a:r>
              <a:rPr lang="fr-FR" dirty="0"/>
              <a:t>    -Jonction neuromusculaire                                                                                                   -</a:t>
            </a:r>
            <a:r>
              <a:rPr lang="fr-FR" dirty="0" err="1"/>
              <a:t>Médullo-Surrénale</a:t>
            </a:r>
            <a:r>
              <a:rPr lang="fr-FR" dirty="0"/>
              <a:t>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</a:t>
            </a:r>
            <a:r>
              <a:rPr lang="fr-FR" dirty="0" err="1"/>
              <a:t>Acétyl</a:t>
            </a:r>
            <a:r>
              <a:rPr lang="fr-FR" dirty="0"/>
              <a:t> COA      +   Choline                   </a:t>
            </a:r>
            <a:r>
              <a:rPr lang="fr-FR" dirty="0" err="1"/>
              <a:t>Acetyl</a:t>
            </a:r>
            <a:r>
              <a:rPr lang="fr-FR" dirty="0"/>
              <a:t> Choline                                                                       </a:t>
            </a:r>
          </a:p>
          <a:p>
            <a:pPr>
              <a:buNone/>
            </a:pPr>
            <a:r>
              <a:rPr lang="fr-FR" dirty="0"/>
              <a:t>                                              </a:t>
            </a:r>
            <a:r>
              <a:rPr lang="fr-FR" b="1" dirty="0"/>
              <a:t>Choline </a:t>
            </a:r>
            <a:r>
              <a:rPr lang="fr-FR" b="1" dirty="0" err="1"/>
              <a:t>acétylase</a:t>
            </a:r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76056" y="4725144"/>
            <a:ext cx="792088" cy="635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Système Nerveux Autonome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/>
              <a:t> I/Généralités</a:t>
            </a:r>
          </a:p>
          <a:p>
            <a:pPr>
              <a:buNone/>
            </a:pPr>
            <a:r>
              <a:rPr lang="fr-FR" b="1" dirty="0"/>
              <a:t> II/Organisation</a:t>
            </a:r>
          </a:p>
          <a:p>
            <a:pPr>
              <a:buNone/>
            </a:pPr>
            <a:r>
              <a:rPr lang="fr-FR" b="1" dirty="0"/>
              <a:t>III/Système Parasympathique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sz="2800" dirty="0" smtClean="0"/>
              <a:t>1)</a:t>
            </a:r>
            <a:r>
              <a:rPr lang="fr-FR" sz="2800" dirty="0" err="1" smtClean="0"/>
              <a:t>Acétyl</a:t>
            </a:r>
            <a:r>
              <a:rPr lang="fr-FR" sz="2800" dirty="0" smtClean="0"/>
              <a:t> </a:t>
            </a:r>
            <a:r>
              <a:rPr lang="fr-FR" sz="2800" dirty="0"/>
              <a:t>choline</a:t>
            </a:r>
          </a:p>
          <a:p>
            <a:pPr>
              <a:buNone/>
            </a:pPr>
            <a:r>
              <a:rPr lang="fr-FR" sz="2800" dirty="0"/>
              <a:t> 2)Transmission Cholinergique</a:t>
            </a:r>
          </a:p>
          <a:p>
            <a:pPr>
              <a:buNone/>
            </a:pPr>
            <a:r>
              <a:rPr lang="fr-FR" sz="2800" dirty="0" smtClean="0"/>
              <a:t>3)Récepteurs </a:t>
            </a:r>
            <a:r>
              <a:rPr lang="fr-FR" sz="2800" dirty="0"/>
              <a:t>cholinergiques</a:t>
            </a:r>
          </a:p>
          <a:p>
            <a:pPr>
              <a:buNone/>
            </a:pPr>
            <a:r>
              <a:rPr lang="fr-FR" sz="2800" dirty="0"/>
              <a:t>4) En thérapeutique </a:t>
            </a:r>
          </a:p>
          <a:p>
            <a:pPr>
              <a:buNone/>
            </a:pPr>
            <a:r>
              <a:rPr lang="fr-FR" sz="2800" dirty="0"/>
              <a:t>5) Principales réponses cholinergiques </a:t>
            </a:r>
          </a:p>
          <a:p>
            <a:pPr>
              <a:buNone/>
            </a:pPr>
            <a:r>
              <a:rPr lang="fr-FR" b="1" dirty="0"/>
              <a:t> IV/Système sympathique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sz="3100" dirty="0" smtClean="0"/>
              <a:t>1)Synthèse </a:t>
            </a:r>
            <a:r>
              <a:rPr lang="fr-FR" sz="3100" dirty="0"/>
              <a:t>Adrénergique</a:t>
            </a:r>
          </a:p>
          <a:p>
            <a:pPr>
              <a:buNone/>
            </a:pPr>
            <a:r>
              <a:rPr lang="fr-FR" sz="3100" dirty="0"/>
              <a:t> </a:t>
            </a:r>
            <a:r>
              <a:rPr lang="fr-FR" sz="3100" dirty="0" smtClean="0"/>
              <a:t>2)Récepteurs </a:t>
            </a:r>
            <a:r>
              <a:rPr lang="fr-FR" sz="3100" dirty="0"/>
              <a:t>adrénergiques</a:t>
            </a:r>
          </a:p>
          <a:p>
            <a:pPr>
              <a:buNone/>
            </a:pPr>
            <a:r>
              <a:rPr lang="fr-FR" sz="3100" dirty="0"/>
              <a:t>3)Schéma de la régulation</a:t>
            </a:r>
          </a:p>
          <a:p>
            <a:pPr>
              <a:buNone/>
            </a:pPr>
            <a:r>
              <a:rPr lang="fr-FR" sz="3100" dirty="0"/>
              <a:t>4)Médullosurrénale</a:t>
            </a:r>
          </a:p>
          <a:p>
            <a:pPr>
              <a:buNone/>
            </a:pPr>
            <a:r>
              <a:rPr lang="fr-FR" sz="3100" dirty="0"/>
              <a:t>5)Effets adrénergiques</a:t>
            </a:r>
          </a:p>
          <a:p>
            <a:pPr>
              <a:buNone/>
            </a:pPr>
            <a:r>
              <a:rPr lang="fr-FR" b="1" dirty="0"/>
              <a:t> V/Conclusion</a:t>
            </a:r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b="1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/>
              <a:t>    2)Transmission Cholinergique :                                                                                                                   </a:t>
            </a:r>
            <a:r>
              <a:rPr lang="fr-FR" dirty="0"/>
              <a:t>Dés  l’arrivée d’un PA           entrée Ca++ </a:t>
            </a:r>
            <a:r>
              <a:rPr lang="fr-FR" dirty="0" err="1"/>
              <a:t>extrac</a:t>
            </a:r>
            <a:r>
              <a:rPr lang="fr-FR" dirty="0"/>
              <a:t>  </a:t>
            </a:r>
          </a:p>
          <a:p>
            <a:pPr>
              <a:buNone/>
            </a:pPr>
            <a:r>
              <a:rPr lang="fr-FR" dirty="0"/>
              <a:t>          active vésicules d’</a:t>
            </a:r>
            <a:r>
              <a:rPr lang="fr-FR" dirty="0" err="1"/>
              <a:t>Ach</a:t>
            </a:r>
            <a:r>
              <a:rPr lang="fr-FR" dirty="0"/>
              <a:t>          migration mb </a:t>
            </a:r>
            <a:r>
              <a:rPr lang="fr-FR" dirty="0" err="1"/>
              <a:t>présy</a:t>
            </a:r>
            <a:endParaRPr lang="fr-FR" dirty="0"/>
          </a:p>
          <a:p>
            <a:pPr>
              <a:buNone/>
            </a:pPr>
            <a:r>
              <a:rPr lang="fr-FR" dirty="0"/>
              <a:t>          largage </a:t>
            </a:r>
            <a:r>
              <a:rPr lang="fr-FR" dirty="0" err="1"/>
              <a:t>Ach</a:t>
            </a:r>
            <a:r>
              <a:rPr lang="fr-FR" dirty="0"/>
              <a:t> dans la fente synaptique</a:t>
            </a:r>
          </a:p>
          <a:p>
            <a:pPr>
              <a:buNone/>
            </a:pPr>
            <a:r>
              <a:rPr lang="fr-FR" dirty="0"/>
              <a:t>  </a:t>
            </a:r>
            <a:r>
              <a:rPr lang="fr-FR" dirty="0" err="1"/>
              <a:t>Ach</a:t>
            </a:r>
            <a:r>
              <a:rPr lang="fr-FR" dirty="0"/>
              <a:t> se fixe sur Récepteurs du N Post ganglionnaire:  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b="1" dirty="0"/>
              <a:t>PPSE</a:t>
            </a:r>
            <a:r>
              <a:rPr lang="fr-FR" dirty="0"/>
              <a:t> par    perméabilité membranaire aux ions Na+, K+ et Ca++  (dépolarisation)</a:t>
            </a:r>
          </a:p>
          <a:p>
            <a:pPr>
              <a:buNone/>
            </a:pPr>
            <a:r>
              <a:rPr lang="fr-FR" dirty="0"/>
              <a:t>   </a:t>
            </a:r>
            <a:r>
              <a:rPr lang="fr-FR" b="1" dirty="0"/>
              <a:t> PPSI </a:t>
            </a:r>
            <a:r>
              <a:rPr lang="fr-FR" dirty="0"/>
              <a:t>par Hyperpolarisation (Sortie K+).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932040" y="2924944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827584" y="292494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355976" y="234888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755576" y="3429000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339752" y="4293096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Transmission Cholinergique</a:t>
            </a:r>
            <a:endParaRPr lang="fr-FR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341" t="61090" r="1821" b="5499"/>
          <a:stretch>
            <a:fillRect/>
          </a:stretch>
        </p:blipFill>
        <p:spPr bwMode="auto">
          <a:xfrm>
            <a:off x="1259633" y="1700808"/>
            <a:ext cx="669674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Une fois l’effet biologique atteint: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err="1"/>
              <a:t>Ach</a:t>
            </a:r>
            <a:r>
              <a:rPr lang="fr-FR" dirty="0"/>
              <a:t> est hydrolysée par </a:t>
            </a:r>
            <a:r>
              <a:rPr lang="fr-FR" b="1" dirty="0"/>
              <a:t>l’</a:t>
            </a:r>
            <a:r>
              <a:rPr lang="fr-FR" b="1" dirty="0" err="1"/>
              <a:t>Achestérase</a:t>
            </a:r>
            <a:r>
              <a:rPr lang="fr-FR" b="1" dirty="0"/>
              <a:t>: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   </a:t>
            </a:r>
            <a:r>
              <a:rPr lang="fr-FR" b="1" dirty="0"/>
              <a:t>Choline</a:t>
            </a:r>
            <a:r>
              <a:rPr lang="fr-FR" dirty="0"/>
              <a:t> est récupérée par le bouton </a:t>
            </a:r>
            <a:r>
              <a:rPr lang="fr-FR" dirty="0" err="1"/>
              <a:t>présynapt</a:t>
            </a:r>
            <a:r>
              <a:rPr lang="fr-FR" dirty="0"/>
              <a:t>                                                                 une partie diffuse dans le neurone post </a:t>
            </a:r>
            <a:r>
              <a:rPr lang="fr-FR" dirty="0" err="1"/>
              <a:t>gg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/>
              <a:t>   -</a:t>
            </a:r>
            <a:r>
              <a:rPr lang="fr-FR" b="1" dirty="0" err="1"/>
              <a:t>Hémicholine</a:t>
            </a:r>
            <a:r>
              <a:rPr lang="fr-FR" dirty="0"/>
              <a:t> empêche l’accumulation de l’</a:t>
            </a:r>
            <a:r>
              <a:rPr lang="fr-FR" dirty="0" err="1"/>
              <a:t>Ach</a:t>
            </a:r>
            <a:r>
              <a:rPr lang="fr-FR" dirty="0"/>
              <a:t>                                                                    -</a:t>
            </a:r>
            <a:r>
              <a:rPr lang="fr-FR" b="1" dirty="0"/>
              <a:t>Acide botulinique</a:t>
            </a:r>
            <a:r>
              <a:rPr lang="fr-FR" dirty="0"/>
              <a:t> empêche la libération de l’</a:t>
            </a:r>
            <a:r>
              <a:rPr lang="fr-FR" dirty="0" err="1"/>
              <a:t>Ach</a:t>
            </a:r>
            <a:r>
              <a:rPr lang="fr-FR" dirty="0"/>
              <a:t> (</a:t>
            </a:r>
            <a:r>
              <a:rPr lang="fr-FR" dirty="0" err="1"/>
              <a:t>Botox</a:t>
            </a:r>
            <a:r>
              <a:rPr lang="fr-FR" dirty="0" smtClean="0"/>
              <a:t>) Toxine botulinique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/>
              <a:t>3)</a:t>
            </a:r>
            <a:r>
              <a:rPr lang="fr-FR" b="1" dirty="0" err="1"/>
              <a:t>Recepteurs</a:t>
            </a:r>
            <a:r>
              <a:rPr lang="fr-FR" b="1" dirty="0"/>
              <a:t> cholinergiques:</a:t>
            </a:r>
          </a:p>
          <a:p>
            <a:pPr>
              <a:buNone/>
            </a:pPr>
            <a:r>
              <a:rPr lang="fr-FR" dirty="0"/>
              <a:t>Il y’a 2 types de R Cholinergiques Post synaptiques :</a:t>
            </a:r>
          </a:p>
          <a:p>
            <a:pPr>
              <a:buNone/>
            </a:pPr>
            <a:r>
              <a:rPr lang="fr-FR" b="1" dirty="0"/>
              <a:t>a)Récepteurs Nicotiniques</a:t>
            </a:r>
            <a:r>
              <a:rPr lang="fr-FR" dirty="0"/>
              <a:t> : </a:t>
            </a:r>
          </a:p>
          <a:p>
            <a:pPr>
              <a:buNone/>
            </a:pPr>
            <a:r>
              <a:rPr lang="fr-FR" dirty="0"/>
              <a:t>   </a:t>
            </a:r>
            <a:r>
              <a:rPr lang="fr-FR" dirty="0" err="1"/>
              <a:t>Gg</a:t>
            </a:r>
            <a:r>
              <a:rPr lang="fr-FR" dirty="0"/>
              <a:t> </a:t>
            </a:r>
            <a:r>
              <a:rPr lang="fr-FR" dirty="0" err="1"/>
              <a:t>végètatifs</a:t>
            </a:r>
            <a:r>
              <a:rPr lang="fr-FR" dirty="0"/>
              <a:t>  ,Plaque motrice,  Médullosurrénale                                                                                                                      .Stimulés par l’</a:t>
            </a:r>
            <a:r>
              <a:rPr lang="fr-FR" b="1" dirty="0" err="1"/>
              <a:t>Ach</a:t>
            </a:r>
            <a:r>
              <a:rPr lang="fr-FR" dirty="0"/>
              <a:t>, </a:t>
            </a:r>
            <a:r>
              <a:rPr lang="fr-FR" b="1" dirty="0"/>
              <a:t>Nicotine</a:t>
            </a:r>
            <a:r>
              <a:rPr lang="fr-FR" dirty="0"/>
              <a:t> qui stimulent à leur tour le neurone post ganglionnaire.                                                                                                                                               .Inhibés  </a:t>
            </a:r>
            <a:r>
              <a:rPr lang="fr-FR" b="1" dirty="0"/>
              <a:t>   Nicotine</a:t>
            </a:r>
            <a:r>
              <a:rPr lang="fr-FR" dirty="0"/>
              <a:t>, </a:t>
            </a:r>
          </a:p>
          <a:p>
            <a:pPr>
              <a:buNone/>
            </a:pPr>
            <a:r>
              <a:rPr lang="fr-FR" dirty="0"/>
              <a:t>                     </a:t>
            </a:r>
            <a:r>
              <a:rPr lang="fr-FR" b="1" dirty="0" err="1"/>
              <a:t>Hexaméthonium</a:t>
            </a:r>
            <a:r>
              <a:rPr lang="fr-FR" dirty="0"/>
              <a:t>                                Bloquant transmission de l’influx nerveux.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195736" y="429309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/>
              <a:t>b)Récepteurs </a:t>
            </a:r>
            <a:r>
              <a:rPr lang="fr-FR" sz="2800" b="1" dirty="0" err="1"/>
              <a:t>Muscariniques</a:t>
            </a:r>
            <a:r>
              <a:rPr lang="fr-FR" sz="2800" b="1" dirty="0"/>
              <a:t> : </a:t>
            </a:r>
          </a:p>
          <a:p>
            <a:pPr>
              <a:buNone/>
            </a:pPr>
            <a:r>
              <a:rPr lang="fr-FR" sz="2800" dirty="0"/>
              <a:t>                      Organes effecteurs : cœur, poumon </a:t>
            </a:r>
            <a:r>
              <a:rPr lang="fr-FR" sz="2800" dirty="0" err="1"/>
              <a:t>etc</a:t>
            </a:r>
            <a:r>
              <a:rPr lang="fr-FR" sz="2800" dirty="0"/>
              <a:t>…                                                                                 .Stimulés par l’</a:t>
            </a:r>
            <a:r>
              <a:rPr lang="fr-FR" sz="2800" b="1" dirty="0" err="1"/>
              <a:t>Ach</a:t>
            </a:r>
            <a:r>
              <a:rPr lang="fr-FR" sz="2800" dirty="0"/>
              <a:t>, </a:t>
            </a:r>
            <a:r>
              <a:rPr lang="fr-FR" sz="2800" b="1" dirty="0"/>
              <a:t>Muscarine</a:t>
            </a:r>
            <a:r>
              <a:rPr lang="fr-FR" sz="2800" dirty="0"/>
              <a:t>                                                                                                       .Inhibés par l’</a:t>
            </a:r>
            <a:r>
              <a:rPr lang="fr-FR" sz="2800" b="1" dirty="0"/>
              <a:t>atropine</a:t>
            </a:r>
            <a:endParaRPr lang="fr-FR" sz="2800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642" t="1152" r="3197" b="64879"/>
          <a:stretch>
            <a:fillRect/>
          </a:stretch>
        </p:blipFill>
        <p:spPr bwMode="auto">
          <a:xfrm>
            <a:off x="1691680" y="3501008"/>
            <a:ext cx="56886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3)</a:t>
            </a:r>
            <a:r>
              <a:rPr lang="fr-FR" sz="3600" b="1" dirty="0" err="1"/>
              <a:t>Recepteurs</a:t>
            </a:r>
            <a:r>
              <a:rPr lang="fr-FR" sz="3600" b="1" dirty="0"/>
              <a:t> cholinergiques</a:t>
            </a:r>
            <a:endParaRPr lang="fr-F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0" r="2804" b="2857"/>
          <a:stretch>
            <a:fillRect/>
          </a:stretch>
        </p:blipFill>
        <p:spPr bwMode="auto">
          <a:xfrm>
            <a:off x="683568" y="1484784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98925" y="4240213"/>
            <a:ext cx="3260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580313" y="4467225"/>
            <a:ext cx="333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098925" y="4240213"/>
            <a:ext cx="32607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580313" y="4467225"/>
            <a:ext cx="333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462" name="Picture 6" descr="neurotr et recepteurs"/>
          <p:cNvPicPr>
            <a:picLocks noChangeAspect="1" noChangeArrowheads="1"/>
          </p:cNvPicPr>
          <p:nvPr/>
        </p:nvPicPr>
        <p:blipFill>
          <a:blip r:embed="rId2" cstate="print"/>
          <a:srcRect b="38805"/>
          <a:stretch>
            <a:fillRect/>
          </a:stretch>
        </p:blipFill>
        <p:spPr bwMode="auto">
          <a:xfrm>
            <a:off x="1163638" y="1009650"/>
            <a:ext cx="68453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ans titre-44"/>
          <p:cNvPicPr>
            <a:picLocks noChangeAspect="1" noChangeArrowheads="1"/>
          </p:cNvPicPr>
          <p:nvPr/>
        </p:nvPicPr>
        <p:blipFill>
          <a:blip r:embed="rId3" cstate="print"/>
          <a:srcRect l="79832" t="1477" r="8099" b="65698"/>
          <a:stretch>
            <a:fillRect/>
          </a:stretch>
        </p:blipFill>
        <p:spPr bwMode="auto">
          <a:xfrm>
            <a:off x="6338888" y="1028700"/>
            <a:ext cx="6508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605463" y="203676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ACh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10313" y="1657350"/>
            <a:ext cx="173037" cy="212725"/>
            <a:chOff x="3975" y="1068"/>
            <a:chExt cx="109" cy="134"/>
          </a:xfrm>
        </p:grpSpPr>
        <p:sp>
          <p:nvSpPr>
            <p:cNvPr id="19475" name="Rectangle 10"/>
            <p:cNvSpPr>
              <a:spLocks noChangeArrowheads="1"/>
            </p:cNvSpPr>
            <p:nvPr/>
          </p:nvSpPr>
          <p:spPr bwMode="auto">
            <a:xfrm>
              <a:off x="4005" y="1068"/>
              <a:ext cx="79" cy="134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9476" name="Rectangle 11"/>
            <p:cNvSpPr>
              <a:spLocks noChangeArrowheads="1"/>
            </p:cNvSpPr>
            <p:nvPr/>
          </p:nvSpPr>
          <p:spPr bwMode="auto">
            <a:xfrm>
              <a:off x="3975" y="1104"/>
              <a:ext cx="77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6919913" y="1684338"/>
            <a:ext cx="1089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>
                <a:solidFill>
                  <a:schemeClr val="accent2"/>
                </a:solidFill>
                <a:latin typeface="Comic Sans MS" pitchFamily="66" charset="0"/>
              </a:rPr>
              <a:t>récepteur nicotinique</a:t>
            </a: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4665663" y="329406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ACh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5656263" y="3319463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ACh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3702050" y="2459038"/>
            <a:ext cx="2058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 dirty="0">
                <a:solidFill>
                  <a:schemeClr val="accent2"/>
                </a:solidFill>
                <a:latin typeface="Comic Sans MS" pitchFamily="66" charset="0"/>
              </a:rPr>
              <a:t>récepteur nicotinique</a:t>
            </a:r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5886450" y="2459038"/>
            <a:ext cx="2122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0">
                <a:solidFill>
                  <a:schemeClr val="accent2"/>
                </a:solidFill>
                <a:latin typeface="Comic Sans MS" pitchFamily="66" charset="0"/>
              </a:rPr>
              <a:t>récepteur muscarinique</a:t>
            </a:r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1490663" y="1135063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Comic Sans MS" pitchFamily="66" charset="0"/>
              </a:rPr>
              <a:t>SNC</a:t>
            </a:r>
            <a:endParaRPr lang="fr-FR" sz="1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0" y="7938"/>
            <a:ext cx="9144000" cy="54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>
                <a:solidFill>
                  <a:srgbClr val="FF3300"/>
                </a:solidFill>
                <a:latin typeface="Comic Sans MS" pitchFamily="66" charset="0"/>
              </a:rPr>
              <a:t>Neurotransmetteurs et récepteurs des voies parasympathiques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90525" y="4384675"/>
            <a:ext cx="8423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fr-FR" sz="1600" b="0">
                <a:solidFill>
                  <a:schemeClr val="accent2"/>
                </a:solidFill>
                <a:latin typeface="Comic Sans MS" pitchFamily="66" charset="0"/>
              </a:rPr>
              <a:t>Muscles squelettiques : récepteurs cholinergiques de type </a:t>
            </a:r>
            <a:r>
              <a:rPr lang="fr-FR" sz="1600" b="0">
                <a:solidFill>
                  <a:srgbClr val="FF0000"/>
                </a:solidFill>
                <a:latin typeface="Comic Sans MS" pitchFamily="66" charset="0"/>
              </a:rPr>
              <a:t>nicotinique</a:t>
            </a:r>
          </a:p>
          <a:p>
            <a:pPr algn="just" eaLnBrk="0" hangingPunct="0">
              <a:lnSpc>
                <a:spcPct val="150000"/>
              </a:lnSpc>
            </a:pPr>
            <a:r>
              <a:rPr lang="fr-FR" sz="1600" b="0">
                <a:solidFill>
                  <a:schemeClr val="accent2"/>
                </a:solidFill>
                <a:latin typeface="Comic Sans MS" pitchFamily="66" charset="0"/>
              </a:rPr>
              <a:t>Cœur : récepteurs cholinergiques de type </a:t>
            </a:r>
            <a:r>
              <a:rPr lang="fr-FR" sz="1600" b="0">
                <a:solidFill>
                  <a:srgbClr val="FF0000"/>
                </a:solidFill>
                <a:latin typeface="Comic Sans MS" pitchFamily="66" charset="0"/>
              </a:rPr>
              <a:t>muscarinique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6867525" y="2913063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solidFill>
                  <a:schemeClr val="accent2"/>
                </a:solidFill>
                <a:latin typeface="Comic Sans MS" pitchFamily="66" charset="0"/>
              </a:rPr>
              <a:t>cœur</a:t>
            </a:r>
            <a:endParaRPr lang="fr-FR" sz="1600" b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/>
              <a:t>5) Principales réponses cholinergiques :                                                                                                            -FML</a:t>
            </a:r>
            <a:r>
              <a:rPr lang="fr-FR" dirty="0"/>
              <a:t> :    Contraction (PPSE)</a:t>
            </a:r>
          </a:p>
          <a:p>
            <a:pPr>
              <a:buNone/>
            </a:pPr>
            <a:r>
              <a:rPr lang="fr-FR" b="1" dirty="0"/>
              <a:t>      -Cœur</a:t>
            </a:r>
            <a:r>
              <a:rPr lang="fr-FR" dirty="0"/>
              <a:t> :  Diminution de la fréquence cardiaque( PPSI)</a:t>
            </a:r>
          </a:p>
          <a:p>
            <a:pPr>
              <a:buNone/>
            </a:pPr>
            <a:r>
              <a:rPr lang="fr-FR" dirty="0"/>
              <a:t>      </a:t>
            </a:r>
            <a:r>
              <a:rPr lang="fr-FR" b="1" dirty="0"/>
              <a:t>-NAV</a:t>
            </a:r>
            <a:r>
              <a:rPr lang="fr-FR" dirty="0"/>
              <a:t> :Diminution de la vitesse de conduction</a:t>
            </a:r>
          </a:p>
          <a:p>
            <a:pPr>
              <a:buNone/>
            </a:pPr>
            <a:r>
              <a:rPr lang="fr-FR" dirty="0"/>
              <a:t>      </a:t>
            </a:r>
            <a:r>
              <a:rPr lang="fr-FR" b="1" dirty="0"/>
              <a:t>-Glandes salivaires:  </a:t>
            </a:r>
            <a:r>
              <a:rPr lang="fr-FR" dirty="0"/>
              <a:t>Sécrétion</a:t>
            </a:r>
          </a:p>
          <a:p>
            <a:pPr>
              <a:buNone/>
            </a:pPr>
            <a:r>
              <a:rPr lang="fr-FR" dirty="0"/>
              <a:t>      </a:t>
            </a:r>
            <a:r>
              <a:rPr lang="fr-FR" b="1" dirty="0"/>
              <a:t>-Muscles bronchiques</a:t>
            </a:r>
            <a:r>
              <a:rPr lang="fr-FR" dirty="0"/>
              <a:t> : Contraction</a:t>
            </a:r>
          </a:p>
          <a:p>
            <a:pPr>
              <a:buNone/>
            </a:pPr>
            <a:r>
              <a:rPr lang="fr-FR" b="1" dirty="0"/>
              <a:t>      -Glandes bronchiques</a:t>
            </a:r>
            <a:r>
              <a:rPr lang="fr-FR" dirty="0"/>
              <a:t> : Sécrétion</a:t>
            </a:r>
          </a:p>
          <a:p>
            <a:pPr>
              <a:buNone/>
            </a:pPr>
            <a:r>
              <a:rPr lang="fr-FR" dirty="0"/>
              <a:t>      </a:t>
            </a:r>
            <a:r>
              <a:rPr lang="fr-FR" b="1" dirty="0"/>
              <a:t>-Médullosurrénale</a:t>
            </a:r>
            <a:r>
              <a:rPr lang="fr-FR" dirty="0"/>
              <a:t> : Libération Adrénaline, Noradrénaline</a:t>
            </a:r>
          </a:p>
          <a:p>
            <a:pPr>
              <a:buNone/>
            </a:pPr>
            <a:r>
              <a:rPr lang="fr-FR" dirty="0"/>
              <a:t>      </a:t>
            </a:r>
            <a:r>
              <a:rPr lang="fr-FR" b="1" dirty="0"/>
              <a:t>-Transit digestif</a:t>
            </a:r>
            <a:r>
              <a:rPr lang="fr-FR" dirty="0"/>
              <a:t> : Accéléré</a:t>
            </a:r>
          </a:p>
          <a:p>
            <a:pPr>
              <a:buNone/>
            </a:pPr>
            <a:r>
              <a:rPr lang="fr-FR" dirty="0"/>
              <a:t>      </a:t>
            </a:r>
            <a:r>
              <a:rPr lang="fr-FR" b="1" dirty="0"/>
              <a:t>-Sécrétion gastrique </a:t>
            </a:r>
            <a:r>
              <a:rPr lang="fr-FR" dirty="0"/>
              <a:t>: </a:t>
            </a:r>
            <a:r>
              <a:rPr lang="fr-FR" dirty="0" smtClean="0"/>
              <a:t>Augmentée</a:t>
            </a:r>
          </a:p>
          <a:p>
            <a:pPr>
              <a:buNone/>
            </a:pPr>
            <a:r>
              <a:rPr lang="fr-FR" b="1" dirty="0" smtClean="0"/>
              <a:t>      -Pancréas Endocrine</a:t>
            </a:r>
            <a:r>
              <a:rPr lang="fr-FR" dirty="0" smtClean="0"/>
              <a:t>: Stimule sécrétion d’Insuline et Inhibe celle du Glucagon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Il existe un tonus Para Sympathique de base renforcé par des </a:t>
            </a:r>
            <a:r>
              <a:rPr lang="fr-FR" dirty="0" err="1"/>
              <a:t>anticholine</a:t>
            </a:r>
            <a:r>
              <a:rPr lang="fr-FR" dirty="0"/>
              <a:t> estérases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III/Système Parasympathique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/>
              <a:t>4) En thérapeutique</a:t>
            </a:r>
            <a:r>
              <a:rPr lang="fr-FR" dirty="0"/>
              <a:t>: </a:t>
            </a:r>
          </a:p>
          <a:p>
            <a:pPr>
              <a:buNone/>
            </a:pPr>
            <a:r>
              <a:rPr lang="fr-FR" b="1" dirty="0"/>
              <a:t> </a:t>
            </a:r>
            <a:r>
              <a:rPr lang="fr-FR" b="1" dirty="0" err="1"/>
              <a:t>Carbachol</a:t>
            </a:r>
            <a:r>
              <a:rPr lang="fr-FR" b="1" dirty="0"/>
              <a:t>: </a:t>
            </a:r>
            <a:r>
              <a:rPr lang="fr-FR" dirty="0"/>
              <a:t>Collyre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myosis:constriction</a:t>
            </a:r>
            <a:r>
              <a:rPr lang="fr-FR" dirty="0"/>
              <a:t> iris) Glaucome  et </a:t>
            </a:r>
            <a:r>
              <a:rPr lang="fr-FR" b="1" dirty="0"/>
              <a:t>la Pilocarpine </a:t>
            </a:r>
            <a:r>
              <a:rPr lang="fr-FR" dirty="0"/>
              <a:t>qui sont des </a:t>
            </a:r>
            <a:r>
              <a:rPr lang="fr-FR" dirty="0" err="1"/>
              <a:t>parasympaticomimétiques</a:t>
            </a:r>
            <a:r>
              <a:rPr lang="fr-FR" dirty="0"/>
              <a:t> directs ( ils sont dégradés plus lentement que l’</a:t>
            </a:r>
            <a:r>
              <a:rPr lang="fr-FR" dirty="0" err="1"/>
              <a:t>Ach</a:t>
            </a:r>
            <a:r>
              <a:rPr lang="fr-FR" dirty="0"/>
              <a:t> par l’</a:t>
            </a:r>
            <a:r>
              <a:rPr lang="fr-FR" dirty="0" err="1"/>
              <a:t>Ach</a:t>
            </a:r>
            <a:r>
              <a:rPr lang="fr-FR" dirty="0"/>
              <a:t> estérase) ou </a:t>
            </a:r>
          </a:p>
          <a:p>
            <a:pPr>
              <a:buNone/>
            </a:pPr>
            <a:r>
              <a:rPr lang="fr-FR" dirty="0"/>
              <a:t>    indirects comme </a:t>
            </a:r>
            <a:r>
              <a:rPr lang="fr-FR" b="1" dirty="0" err="1"/>
              <a:t>Prostigmine</a:t>
            </a:r>
            <a:r>
              <a:rPr lang="fr-FR" dirty="0"/>
              <a:t> en inhibant l’</a:t>
            </a:r>
            <a:r>
              <a:rPr lang="fr-FR" dirty="0" err="1"/>
              <a:t>Ach</a:t>
            </a:r>
            <a:r>
              <a:rPr lang="fr-FR" dirty="0"/>
              <a:t> estérase. Myopathes. 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Ces </a:t>
            </a:r>
            <a:r>
              <a:rPr lang="fr-FR" dirty="0" err="1"/>
              <a:t>anticholinestérases</a:t>
            </a:r>
            <a:r>
              <a:rPr lang="fr-FR" dirty="0"/>
              <a:t> peuvent stimuler des R Muscariniques entraînant ex : contraction prolongée des bronches ou R nicotiniques des muscles </a:t>
            </a:r>
            <a:r>
              <a:rPr lang="fr-FR" dirty="0" err="1" smtClean="0"/>
              <a:t>squelettiques.ex</a:t>
            </a:r>
            <a:r>
              <a:rPr lang="fr-FR" dirty="0" smtClean="0"/>
              <a:t>:</a:t>
            </a:r>
            <a:r>
              <a:rPr lang="fr-FR" b="1" dirty="0"/>
              <a:t> </a:t>
            </a:r>
            <a:r>
              <a:rPr lang="fr-FR" dirty="0"/>
              <a:t>Organes  Phosphorés (Pesticides)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07904" y="3284984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0" dirty="0" err="1"/>
              <a:t>Effe</a:t>
            </a:r>
            <a:endParaRPr lang="fr-FR" sz="3200" b="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116013" y="692150"/>
            <a:ext cx="7056437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I/Généralités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/>
              <a:t>  SN comprend SNC + SNP         </a:t>
            </a:r>
            <a:r>
              <a:rPr lang="fr-FR" dirty="0" err="1"/>
              <a:t>SNP</a:t>
            </a:r>
            <a:r>
              <a:rPr lang="fr-FR" dirty="0"/>
              <a:t> est constitué:                                                                                                                                                                                                         </a:t>
            </a:r>
            <a:r>
              <a:rPr lang="fr-FR" b="1" dirty="0"/>
              <a:t>-Système nerveux de la vie de relation</a:t>
            </a:r>
            <a:r>
              <a:rPr lang="fr-FR" dirty="0"/>
              <a:t> (Somatique)                                              </a:t>
            </a:r>
            <a:r>
              <a:rPr lang="fr-FR" b="1" dirty="0"/>
              <a:t>-Système végétatif</a:t>
            </a:r>
            <a:r>
              <a:rPr lang="fr-FR" dirty="0"/>
              <a:t> </a:t>
            </a:r>
            <a:r>
              <a:rPr lang="fr-FR" b="1" dirty="0" smtClean="0"/>
              <a:t>ou viscéral</a:t>
            </a:r>
            <a:endParaRPr lang="fr-FR" b="1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</a:t>
            </a:r>
            <a:r>
              <a:rPr lang="fr-FR" b="1" dirty="0"/>
              <a:t>-Système nerveux de la vie de relation                       </a:t>
            </a:r>
            <a:r>
              <a:rPr lang="fr-FR" dirty="0"/>
              <a:t> (nerfs des muscles squelettiques , de la sensibilité superficielle, des organes des sens </a:t>
            </a:r>
            <a:r>
              <a:rPr lang="fr-FR" dirty="0" err="1"/>
              <a:t>etc</a:t>
            </a:r>
            <a:r>
              <a:rPr lang="fr-FR" dirty="0"/>
              <a:t> ……) répond en général </a:t>
            </a:r>
            <a:r>
              <a:rPr lang="fr-FR" b="1" dirty="0"/>
              <a:t>aux stimuli externes </a:t>
            </a:r>
            <a:r>
              <a:rPr lang="fr-FR" dirty="0"/>
              <a:t>par une réponse vers l’extérieur</a:t>
            </a:r>
          </a:p>
          <a:p>
            <a:pPr>
              <a:buNone/>
            </a:pPr>
            <a:r>
              <a:rPr lang="fr-FR" dirty="0"/>
              <a:t>Beaucoup de ses activités sont sous le contrôle de la volonté et se déroulent consciemment.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467544" y="1628800"/>
            <a:ext cx="8365352" cy="4646258"/>
            <a:chOff x="79" y="400"/>
            <a:chExt cx="5546" cy="39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52" y="400"/>
              <a:ext cx="5456" cy="3800"/>
              <a:chOff x="152" y="400"/>
              <a:chExt cx="5456" cy="3800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152" y="584"/>
                <a:ext cx="5456" cy="36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4" name="Picture 5" descr="effets SNV couleu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" y="584"/>
                <a:ext cx="4429" cy="3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152" y="400"/>
                <a:ext cx="5456" cy="1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32" y="449"/>
              <a:ext cx="1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F0340E"/>
                  </a:solidFill>
                  <a:latin typeface="Comic Sans MS" pitchFamily="66" charset="0"/>
                </a:rPr>
                <a:t>PARASYMPATHIQUE</a:t>
              </a:r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214" y="449"/>
              <a:ext cx="1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F0340E"/>
                  </a:solidFill>
                  <a:latin typeface="Comic Sans MS" pitchFamily="66" charset="0"/>
                </a:rPr>
                <a:t>ORTHOSYMPATHIQUE</a:t>
              </a:r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5" y="793"/>
              <a:ext cx="10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rétrécit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pupille</a:t>
              </a:r>
              <a:endParaRPr lang="en-US" sz="1200" b="0" dirty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246" y="808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27" y="1225"/>
              <a:ext cx="120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salivation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356" y="1233"/>
              <a:ext cx="115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bloque</a:t>
              </a:r>
              <a:r>
                <a:rPr lang="en-US" sz="1400" b="0" dirty="0">
                  <a:latin typeface="Comic Sans MS" pitchFamily="66" charset="0"/>
                </a:rPr>
                <a:t> la salivation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95" y="1633"/>
              <a:ext cx="102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ralentit</a:t>
              </a:r>
              <a:r>
                <a:rPr lang="en-US" sz="1400" b="0" dirty="0">
                  <a:latin typeface="Comic Sans MS" pitchFamily="66" charset="0"/>
                </a:rPr>
                <a:t> le </a:t>
              </a:r>
              <a:r>
                <a:rPr lang="en-US" sz="1400" b="0" dirty="0" err="1">
                  <a:latin typeface="Comic Sans MS" pitchFamily="66" charset="0"/>
                </a:rPr>
                <a:t>coeur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367" y="1633"/>
              <a:ext cx="106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accélère</a:t>
              </a:r>
              <a:r>
                <a:rPr lang="en-US" sz="1400" b="0" dirty="0">
                  <a:latin typeface="Comic Sans MS" pitchFamily="66" charset="0"/>
                </a:rPr>
                <a:t> le </a:t>
              </a:r>
              <a:r>
                <a:rPr lang="en-US" sz="1400" b="0" dirty="0" err="1">
                  <a:latin typeface="Comic Sans MS" pitchFamily="66" charset="0"/>
                </a:rPr>
                <a:t>coeur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9" y="2033"/>
              <a:ext cx="130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rétrécit</a:t>
              </a:r>
              <a:r>
                <a:rPr lang="en-US" sz="1400" b="0" dirty="0">
                  <a:latin typeface="Comic Sans MS" pitchFamily="66" charset="0"/>
                </a:rPr>
                <a:t> les </a:t>
              </a:r>
              <a:r>
                <a:rPr lang="en-US" sz="1400" b="0" dirty="0" err="1">
                  <a:latin typeface="Comic Sans MS" pitchFamily="66" charset="0"/>
                </a:rPr>
                <a:t>bronches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325" y="2033"/>
              <a:ext cx="117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>
                  <a:latin typeface="Comic Sans MS" pitchFamily="66" charset="0"/>
                </a:rPr>
                <a:t>dilate les </a:t>
              </a:r>
              <a:r>
                <a:rPr lang="en-US" sz="1400" b="0" dirty="0" err="1">
                  <a:latin typeface="Comic Sans MS" pitchFamily="66" charset="0"/>
                </a:rPr>
                <a:t>bronches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9" y="2600"/>
              <a:ext cx="1189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digestion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330" y="2593"/>
              <a:ext cx="114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bloque</a:t>
              </a:r>
              <a:r>
                <a:rPr lang="en-US" sz="1400" b="0" dirty="0">
                  <a:latin typeface="Comic Sans MS" pitchFamily="66" charset="0"/>
                </a:rPr>
                <a:t> la digestion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38" y="3097"/>
              <a:ext cx="126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sécrétion</a:t>
              </a:r>
              <a:endParaRPr lang="en-US" sz="1400" b="0" dirty="0">
                <a:latin typeface="Comic Sans MS" pitchFamily="66" charset="0"/>
              </a:endParaRP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de la bile par le </a:t>
              </a:r>
              <a:r>
                <a:rPr lang="en-US" sz="1400" b="0" dirty="0" err="1">
                  <a:latin typeface="Comic Sans MS" pitchFamily="66" charset="0"/>
                </a:rPr>
                <a:t>foie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322" y="2937"/>
              <a:ext cx="130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libération</a:t>
              </a:r>
              <a:endParaRPr lang="en-US" sz="1400" b="0" dirty="0">
                <a:latin typeface="Comic Sans MS" pitchFamily="66" charset="0"/>
              </a:endParaRP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de glucose par le </a:t>
              </a:r>
              <a:r>
                <a:rPr lang="en-US" sz="1400" b="0" dirty="0" err="1">
                  <a:latin typeface="Comic Sans MS" pitchFamily="66" charset="0"/>
                </a:rPr>
                <a:t>foie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334" y="3361"/>
              <a:ext cx="1207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sécrétion</a:t>
              </a:r>
              <a:endParaRPr lang="en-US" sz="1400" b="0" dirty="0">
                <a:latin typeface="Comic Sans MS" pitchFamily="66" charset="0"/>
              </a:endParaRP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</a:t>
              </a:r>
              <a:r>
                <a:rPr lang="en-US" sz="1400" b="0" dirty="0" err="1">
                  <a:latin typeface="Comic Sans MS" pitchFamily="66" charset="0"/>
                </a:rPr>
                <a:t>d’adrénaline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44" y="3681"/>
              <a:ext cx="85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les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contractions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de la </a:t>
              </a:r>
              <a:r>
                <a:rPr lang="en-US" sz="1400" b="0" dirty="0" err="1">
                  <a:latin typeface="Comic Sans MS" pitchFamily="66" charset="0"/>
                </a:rPr>
                <a:t>vessie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512" y="3681"/>
              <a:ext cx="85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bloque</a:t>
              </a:r>
              <a:r>
                <a:rPr lang="en-US" sz="1400" b="0" dirty="0">
                  <a:latin typeface="Comic Sans MS" pitchFamily="66" charset="0"/>
                </a:rPr>
                <a:t> les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contractions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de la </a:t>
              </a:r>
              <a:r>
                <a:rPr lang="en-US" sz="1400" b="0" dirty="0" err="1">
                  <a:latin typeface="Comic Sans MS" pitchFamily="66" charset="0"/>
                </a:rPr>
                <a:t>vessie</a:t>
              </a:r>
              <a:endParaRPr lang="en-US" sz="1200" b="0" dirty="0">
                <a:latin typeface="Comic Sans MS" pitchFamily="66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236296" y="2060848"/>
            <a:ext cx="71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dilate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IV/Système sympathique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/>
              <a:t> Noradrénaline </a:t>
            </a:r>
            <a:r>
              <a:rPr lang="fr-FR" dirty="0"/>
              <a:t>est le principal neuromédiateur des terminaisons  post ganglionnaires,  Adrénaline</a:t>
            </a:r>
          </a:p>
          <a:p>
            <a:pPr>
              <a:buNone/>
            </a:pPr>
            <a:r>
              <a:rPr lang="fr-FR" dirty="0"/>
              <a:t>  </a:t>
            </a:r>
            <a:r>
              <a:rPr lang="fr-FR" dirty="0" err="1"/>
              <a:t>Biosynthése</a:t>
            </a:r>
            <a:r>
              <a:rPr lang="fr-FR" dirty="0"/>
              <a:t> : L Tyrosine          L DOPA         Dopamine          </a:t>
            </a:r>
            <a:r>
              <a:rPr lang="fr-FR" b="1" dirty="0"/>
              <a:t>NA</a:t>
            </a:r>
            <a:endParaRPr lang="fr-FR" dirty="0"/>
          </a:p>
          <a:p>
            <a:pPr>
              <a:buNone/>
            </a:pPr>
            <a:r>
              <a:rPr lang="fr-FR" dirty="0"/>
              <a:t>                                 </a:t>
            </a:r>
          </a:p>
          <a:p>
            <a:pPr>
              <a:buNone/>
            </a:pPr>
            <a:r>
              <a:rPr lang="fr-FR" dirty="0"/>
              <a:t>                                                                                                     </a:t>
            </a:r>
          </a:p>
          <a:p>
            <a:pPr>
              <a:buNone/>
            </a:pPr>
            <a:r>
              <a:rPr lang="fr-FR" dirty="0"/>
              <a:t>                                                                                                           </a:t>
            </a:r>
            <a:r>
              <a:rPr lang="fr-FR" b="1" dirty="0"/>
              <a:t>A</a:t>
            </a:r>
          </a:p>
          <a:p>
            <a:pPr>
              <a:buNone/>
            </a:pPr>
            <a:r>
              <a:rPr lang="fr-FR" dirty="0"/>
              <a:t>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fr-FR" b="1" dirty="0"/>
              <a:t>NA et A </a:t>
            </a:r>
            <a:r>
              <a:rPr lang="fr-FR" dirty="0"/>
              <a:t>sont stockées dans des vésicules grâce un mécanisme actif qui est inhibé par la réserpine.</a:t>
            </a:r>
          </a:p>
          <a:p>
            <a:pPr>
              <a:buNone/>
            </a:pPr>
            <a:r>
              <a:rPr lang="fr-FR" b="1" dirty="0"/>
              <a:t> NA </a:t>
            </a:r>
            <a:r>
              <a:rPr lang="fr-FR" dirty="0"/>
              <a:t>est plus abondante.  </a:t>
            </a:r>
          </a:p>
          <a:p>
            <a:pPr>
              <a:buNone/>
            </a:pPr>
            <a:r>
              <a:rPr lang="fr-FR" b="1" dirty="0"/>
              <a:t>Libération NA </a:t>
            </a:r>
            <a:r>
              <a:rPr lang="fr-FR" dirty="0"/>
              <a:t>survient lorsqu’un PA atteint la synapse.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851920" y="24928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436096" y="24928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7452320" y="24928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316416" y="263691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/>
              <a:t>Transmission noradrénergique : synthèse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813276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IV/Système 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On distingue 2 types de récepteurs  </a:t>
            </a:r>
            <a:r>
              <a:rPr lang="fr-FR" b="1" dirty="0"/>
              <a:t>α et β </a:t>
            </a:r>
            <a:r>
              <a:rPr lang="fr-FR" dirty="0"/>
              <a:t>selon leur sensibilité aux 3 substances adrénergiques : </a:t>
            </a:r>
            <a:r>
              <a:rPr lang="fr-FR" b="1" dirty="0"/>
              <a:t>A, NA et </a:t>
            </a:r>
            <a:r>
              <a:rPr lang="fr-FR" b="1" dirty="0" err="1"/>
              <a:t>Isoprotérénol</a:t>
            </a:r>
            <a:r>
              <a:rPr lang="fr-FR" b="1" dirty="0"/>
              <a:t>                    </a:t>
            </a:r>
            <a:r>
              <a:rPr lang="fr-FR" dirty="0"/>
              <a:t>( produit </a:t>
            </a:r>
            <a:r>
              <a:rPr lang="fr-FR" dirty="0" err="1"/>
              <a:t>exogéne</a:t>
            </a:r>
            <a:r>
              <a:rPr lang="fr-FR" dirty="0"/>
              <a:t>) </a:t>
            </a:r>
            <a:r>
              <a:rPr lang="fr-FR" dirty="0" err="1"/>
              <a:t>Isuprel</a:t>
            </a:r>
            <a:r>
              <a:rPr lang="fr-FR" dirty="0"/>
              <a:t>, cardiologie</a:t>
            </a:r>
          </a:p>
          <a:p>
            <a:pPr>
              <a:buNone/>
            </a:pPr>
            <a:r>
              <a:rPr lang="fr-FR" dirty="0"/>
              <a:t>    </a:t>
            </a:r>
            <a:r>
              <a:rPr lang="fr-FR" b="1" dirty="0"/>
              <a:t>.R α </a:t>
            </a:r>
            <a:r>
              <a:rPr lang="fr-FR" dirty="0"/>
              <a:t>sont plus sensibles NA                                                                                                                               </a:t>
            </a:r>
            <a:r>
              <a:rPr lang="fr-FR" b="1" dirty="0"/>
              <a:t>.R β </a:t>
            </a:r>
            <a:r>
              <a:rPr lang="fr-FR" dirty="0"/>
              <a:t>sont plus sensibles </a:t>
            </a:r>
            <a:r>
              <a:rPr lang="fr-FR" dirty="0" err="1"/>
              <a:t>Isoprotérénol</a:t>
            </a:r>
            <a:r>
              <a:rPr lang="fr-FR" dirty="0"/>
              <a:t>                                                                                                        </a:t>
            </a:r>
            <a:r>
              <a:rPr lang="fr-FR" b="1" dirty="0"/>
              <a:t>.Adrénaline </a:t>
            </a:r>
            <a:r>
              <a:rPr lang="fr-FR" dirty="0"/>
              <a:t>agit modérément sur ces 2 Récepteurs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IV/Système 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/>
              <a:t>-Récepteurs α</a:t>
            </a:r>
            <a:r>
              <a:rPr lang="fr-FR" dirty="0"/>
              <a:t> :  α</a:t>
            </a:r>
            <a:r>
              <a:rPr lang="fr-FR" baseline="-25000" dirty="0"/>
              <a:t>1</a:t>
            </a:r>
            <a:r>
              <a:rPr lang="fr-FR" dirty="0"/>
              <a:t> et α</a:t>
            </a:r>
            <a:r>
              <a:rPr lang="fr-FR" baseline="-25000" dirty="0"/>
              <a:t>2   </a:t>
            </a:r>
            <a:r>
              <a:rPr lang="fr-FR" dirty="0"/>
              <a:t>différenciables par leurs agonistes spécifiques                                               .</a:t>
            </a:r>
            <a:r>
              <a:rPr lang="fr-FR" b="1" dirty="0"/>
              <a:t>Récepteurs α</a:t>
            </a:r>
            <a:r>
              <a:rPr lang="fr-FR" b="1" baseline="-25000" dirty="0"/>
              <a:t>1</a:t>
            </a:r>
            <a:r>
              <a:rPr lang="fr-FR" b="1" dirty="0"/>
              <a:t> </a:t>
            </a:r>
            <a:r>
              <a:rPr lang="fr-FR" dirty="0"/>
              <a:t>prédominent Glandes salivaires , muscle lisse vasculaire, utérus, bronchioles.                                                                                                     Le second messager est l’inositol triphosphate IP3                                                                                  .</a:t>
            </a:r>
            <a:r>
              <a:rPr lang="fr-FR" b="1" dirty="0"/>
              <a:t>Récepteurs α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r>
              <a:rPr lang="fr-FR" dirty="0"/>
              <a:t>dans le SNC , reins, utérus, glandes parotides, appareil </a:t>
            </a:r>
            <a:r>
              <a:rPr lang="fr-FR" dirty="0" smtClean="0"/>
              <a:t>digestif, Inhibe la sécrétion d’Insuline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IV/Système 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/>
              <a:t>-Récepteurs β</a:t>
            </a:r>
            <a:r>
              <a:rPr lang="fr-FR" dirty="0"/>
              <a:t> : utilisent l’</a:t>
            </a:r>
            <a:r>
              <a:rPr lang="fr-FR" dirty="0" err="1"/>
              <a:t>AMPc</a:t>
            </a:r>
            <a:r>
              <a:rPr lang="fr-FR" dirty="0"/>
              <a:t> comme seconds messagers                                                                     .</a:t>
            </a:r>
            <a:r>
              <a:rPr lang="fr-FR" b="1" dirty="0"/>
              <a:t>Récepteurs β</a:t>
            </a:r>
            <a:r>
              <a:rPr lang="fr-FR" b="1" baseline="-25000" dirty="0"/>
              <a:t>1</a:t>
            </a:r>
            <a:r>
              <a:rPr lang="fr-FR" b="1" dirty="0"/>
              <a:t> </a:t>
            </a:r>
            <a:r>
              <a:rPr lang="fr-FR" dirty="0"/>
              <a:t>se rencontrent dans le cœur(augmentation fréquence </a:t>
            </a:r>
            <a:r>
              <a:rPr lang="fr-FR" dirty="0" err="1"/>
              <a:t>cardiaque,conduction</a:t>
            </a:r>
            <a:r>
              <a:rPr lang="fr-FR" dirty="0"/>
              <a:t> et la contractilité), rein(sécrétion rénine)                                                                   .</a:t>
            </a:r>
            <a:r>
              <a:rPr lang="fr-FR" b="1" dirty="0"/>
              <a:t>Récepteurs β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r>
              <a:rPr lang="fr-FR" dirty="0"/>
              <a:t>au niveau bronches(dilatation) vaisseaux sanguins(dilatation), libération </a:t>
            </a:r>
            <a:r>
              <a:rPr lang="fr-FR" dirty="0" smtClean="0"/>
              <a:t>d’insuline (faible)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IV/Système sympathique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/>
              <a:t>Une fois l’effet biologique atteint :                                                                                                                </a:t>
            </a:r>
            <a:r>
              <a:rPr lang="fr-FR" b="1" dirty="0"/>
              <a:t>-</a:t>
            </a:r>
            <a:r>
              <a:rPr lang="fr-FR" b="1" dirty="0" err="1"/>
              <a:t>Recaptage</a:t>
            </a:r>
            <a:r>
              <a:rPr lang="fr-FR" b="1" dirty="0"/>
              <a:t> NA </a:t>
            </a:r>
            <a:r>
              <a:rPr lang="fr-FR" dirty="0"/>
              <a:t>(70%) par le bouton présynaptique bloqué par l’Imipramine(antidépresseur) ce qui sensibilise les tissus cibles à la NA                                                                                        -</a:t>
            </a:r>
            <a:r>
              <a:rPr lang="fr-FR" b="1" dirty="0" err="1"/>
              <a:t>Recaptage</a:t>
            </a:r>
            <a:r>
              <a:rPr lang="fr-FR" b="1" dirty="0"/>
              <a:t> par le Neurone post synaptique, </a:t>
            </a:r>
            <a:r>
              <a:rPr lang="fr-FR" dirty="0"/>
              <a:t>bloqué par les </a:t>
            </a:r>
            <a:r>
              <a:rPr lang="fr-FR" dirty="0" err="1"/>
              <a:t>corticostéroides</a:t>
            </a:r>
            <a:r>
              <a:rPr lang="fr-FR" dirty="0"/>
              <a:t> </a:t>
            </a:r>
            <a:r>
              <a:rPr lang="fr-FR" dirty="0" smtClean="0"/>
              <a:t>( </a:t>
            </a:r>
            <a:r>
              <a:rPr lang="fr-FR" dirty="0" err="1" smtClean="0"/>
              <a:t>Solupred</a:t>
            </a:r>
            <a:r>
              <a:rPr lang="fr-FR" dirty="0" smtClean="0"/>
              <a:t>, </a:t>
            </a:r>
            <a:r>
              <a:rPr lang="fr-FR" dirty="0" err="1" smtClean="0"/>
              <a:t>Cortancyl</a:t>
            </a:r>
            <a:r>
              <a:rPr lang="fr-FR" dirty="0" smtClean="0"/>
              <a:t>)                                           </a:t>
            </a:r>
            <a:r>
              <a:rPr lang="fr-FR" dirty="0"/>
              <a:t>-</a:t>
            </a:r>
            <a:r>
              <a:rPr lang="fr-FR" b="1" dirty="0"/>
              <a:t>Diffusion vers le sang                                                                                                                                      </a:t>
            </a:r>
            <a:r>
              <a:rPr lang="fr-FR" dirty="0"/>
              <a:t>-</a:t>
            </a:r>
            <a:r>
              <a:rPr lang="fr-FR" b="1" dirty="0"/>
              <a:t>Dégradation extraneuronale </a:t>
            </a:r>
            <a:r>
              <a:rPr lang="fr-FR" dirty="0"/>
              <a:t>de la NA dans le cœur, glandes et muscles lisses par la </a:t>
            </a:r>
            <a:r>
              <a:rPr lang="fr-FR" b="1" dirty="0"/>
              <a:t>COMT</a:t>
            </a:r>
            <a:r>
              <a:rPr lang="fr-FR" dirty="0"/>
              <a:t>               </a:t>
            </a:r>
            <a:r>
              <a:rPr lang="fr-FR" dirty="0" smtClean="0"/>
              <a:t>                 ( </a:t>
            </a:r>
            <a:r>
              <a:rPr lang="fr-FR" dirty="0"/>
              <a:t>catéchol-o-</a:t>
            </a:r>
            <a:r>
              <a:rPr lang="fr-FR" dirty="0" err="1"/>
              <a:t>mèthyl</a:t>
            </a:r>
            <a:r>
              <a:rPr lang="fr-FR" dirty="0"/>
              <a:t> transférase) et la </a:t>
            </a:r>
            <a:r>
              <a:rPr lang="fr-FR" b="1" dirty="0"/>
              <a:t>MAO</a:t>
            </a:r>
            <a:r>
              <a:rPr lang="fr-FR" dirty="0"/>
              <a:t>(monoamine oxydase des mitochondries)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Schéma de la régulation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/>
              <a:t> -</a:t>
            </a:r>
            <a:r>
              <a:rPr lang="fr-FR" b="1" dirty="0"/>
              <a:t>Augmentation [NA] </a:t>
            </a:r>
            <a:r>
              <a:rPr lang="fr-FR" dirty="0"/>
              <a:t>dans le neurone post ganglionnaire entraîne une freination de la libération par action sur α</a:t>
            </a:r>
            <a:r>
              <a:rPr lang="fr-FR" baseline="-25000" dirty="0"/>
              <a:t>2 </a:t>
            </a:r>
            <a:r>
              <a:rPr lang="fr-FR" dirty="0"/>
              <a:t>, NA agit sur les récepteurs </a:t>
            </a:r>
            <a:r>
              <a:rPr lang="fr-FR" b="1" dirty="0"/>
              <a:t>α</a:t>
            </a:r>
            <a:r>
              <a:rPr lang="fr-FR" b="1" baseline="-25000" dirty="0"/>
              <a:t>2</a:t>
            </a:r>
            <a:r>
              <a:rPr lang="fr-FR" baseline="-25000" dirty="0"/>
              <a:t> </a:t>
            </a:r>
            <a:r>
              <a:rPr lang="fr-FR" dirty="0" err="1"/>
              <a:t>présynaptiques</a:t>
            </a:r>
            <a:endParaRPr lang="fr-FR" dirty="0"/>
          </a:p>
          <a:p>
            <a:pPr>
              <a:buNone/>
            </a:pPr>
            <a:r>
              <a:rPr lang="fr-FR" dirty="0"/>
              <a:t> Il y’a </a:t>
            </a:r>
            <a:r>
              <a:rPr lang="fr-FR" dirty="0" err="1"/>
              <a:t>retrocontrôle</a:t>
            </a:r>
            <a:r>
              <a:rPr lang="fr-FR" dirty="0"/>
              <a:t> – par inhibition tyrosine </a:t>
            </a:r>
            <a:r>
              <a:rPr lang="fr-FR" dirty="0" err="1"/>
              <a:t>hydroxylase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/>
              <a:t> -Diminution [NA] </a:t>
            </a:r>
            <a:r>
              <a:rPr lang="fr-FR" dirty="0"/>
              <a:t>dans le neurone </a:t>
            </a:r>
            <a:r>
              <a:rPr lang="fr-FR" dirty="0" err="1"/>
              <a:t>préganglionnaire</a:t>
            </a:r>
            <a:r>
              <a:rPr lang="fr-FR" dirty="0"/>
              <a:t> ce qui entraîne la levée de l’inhibition de la tyrosine </a:t>
            </a:r>
            <a:r>
              <a:rPr lang="fr-FR" dirty="0" err="1"/>
              <a:t>hydroxylase</a:t>
            </a:r>
            <a:r>
              <a:rPr lang="fr-FR" dirty="0"/>
              <a:t>. </a:t>
            </a:r>
          </a:p>
          <a:p>
            <a:pPr>
              <a:buNone/>
            </a:pPr>
            <a:r>
              <a:rPr lang="fr-FR" dirty="0"/>
              <a:t>Il y’a rétrocontrôle + , stimulation récepteurs β</a:t>
            </a:r>
            <a:r>
              <a:rPr lang="fr-FR" baseline="-25000" dirty="0"/>
              <a:t>2  </a:t>
            </a:r>
            <a:r>
              <a:rPr lang="fr-FR" dirty="0"/>
              <a:t>qui potentialisent la libération NA.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/>
              <a:t>Transmission noradrénergique : récepteurs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fr-FR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7065963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l surrénale"/>
          <p:cNvPicPr>
            <a:picLocks noChangeArrowheads="1"/>
          </p:cNvPicPr>
          <p:nvPr/>
        </p:nvPicPr>
        <p:blipFill>
          <a:blip r:embed="rId2" cstate="print"/>
          <a:srcRect l="7086" t="2519" r="40158" b="4199"/>
          <a:stretch>
            <a:fillRect/>
          </a:stretch>
        </p:blipFill>
        <p:spPr bwMode="auto">
          <a:xfrm>
            <a:off x="485775" y="1011238"/>
            <a:ext cx="3825875" cy="478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12900" y="3521075"/>
            <a:ext cx="77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b="0">
                <a:solidFill>
                  <a:srgbClr val="FFFF00"/>
                </a:solidFill>
                <a:latin typeface="Comic Sans MS" pitchFamily="66" charset="0"/>
              </a:rPr>
              <a:t>REIN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60488" y="1246188"/>
            <a:ext cx="1074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 b="0">
                <a:solidFill>
                  <a:schemeClr val="accent2"/>
                </a:solidFill>
                <a:latin typeface="Comic Sans MS" pitchFamily="66" charset="0"/>
              </a:rPr>
              <a:t>glande </a:t>
            </a:r>
          </a:p>
          <a:p>
            <a:pPr algn="ctr" eaLnBrk="0" hangingPunct="0"/>
            <a:r>
              <a:rPr lang="fr-FR" sz="1600" b="0">
                <a:solidFill>
                  <a:schemeClr val="accent2"/>
                </a:solidFill>
                <a:latin typeface="Comic Sans MS" pitchFamily="66" charset="0"/>
              </a:rPr>
              <a:t>surrénale</a:t>
            </a:r>
            <a:endParaRPr lang="fr-FR" sz="12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57488" y="4891088"/>
            <a:ext cx="91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600" b="0">
                <a:solidFill>
                  <a:schemeClr val="accent2"/>
                </a:solidFill>
                <a:latin typeface="Comic Sans MS" pitchFamily="66" charset="0"/>
              </a:rPr>
              <a:t>uretère</a:t>
            </a:r>
            <a:endParaRPr lang="fr-FR" sz="12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7938"/>
            <a:ext cx="9144000" cy="50295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>
                <a:solidFill>
                  <a:srgbClr val="FF3300"/>
                </a:solidFill>
                <a:latin typeface="Comic Sans MS" pitchFamily="66" charset="0"/>
              </a:rPr>
              <a:t>Médullosurrénale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62488" y="1011238"/>
            <a:ext cx="3932237" cy="4787900"/>
            <a:chOff x="2937" y="637"/>
            <a:chExt cx="2477" cy="3016"/>
          </a:xfrm>
        </p:grpSpPr>
        <p:pic>
          <p:nvPicPr>
            <p:cNvPr id="26633" name="Picture 8" descr="cellule chromaffin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7" y="637"/>
              <a:ext cx="2477" cy="30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4" name="Rectangle 9"/>
            <p:cNvSpPr>
              <a:spLocks noChangeAspect="1" noChangeArrowheads="1"/>
            </p:cNvSpPr>
            <p:nvPr/>
          </p:nvSpPr>
          <p:spPr bwMode="auto">
            <a:xfrm>
              <a:off x="2972" y="702"/>
              <a:ext cx="1245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b="0">
                  <a:solidFill>
                    <a:schemeClr val="accent2"/>
                  </a:solidFill>
                  <a:latin typeface="Comic Sans MS" pitchFamily="66" charset="0"/>
                </a:rPr>
                <a:t>terminaison nerveuse orthosympathique</a:t>
              </a:r>
            </a:p>
          </p:txBody>
        </p:sp>
        <p:sp>
          <p:nvSpPr>
            <p:cNvPr id="26635" name="Rectangle 10"/>
            <p:cNvSpPr>
              <a:spLocks noChangeAspect="1" noChangeArrowheads="1"/>
            </p:cNvSpPr>
            <p:nvPr/>
          </p:nvSpPr>
          <p:spPr bwMode="auto">
            <a:xfrm>
              <a:off x="4294" y="696"/>
              <a:ext cx="88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b="0">
                  <a:solidFill>
                    <a:schemeClr val="accent2"/>
                  </a:solidFill>
                  <a:latin typeface="Comic Sans MS" pitchFamily="66" charset="0"/>
                </a:rPr>
                <a:t>espace intercellulaire</a:t>
              </a:r>
            </a:p>
          </p:txBody>
        </p:sp>
        <p:sp>
          <p:nvSpPr>
            <p:cNvPr id="26636" name="Rectangle 11"/>
            <p:cNvSpPr>
              <a:spLocks noChangeAspect="1" noChangeArrowheads="1"/>
            </p:cNvSpPr>
            <p:nvPr/>
          </p:nvSpPr>
          <p:spPr bwMode="auto">
            <a:xfrm>
              <a:off x="3540" y="3334"/>
              <a:ext cx="11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b="0">
                  <a:solidFill>
                    <a:schemeClr val="accent2"/>
                  </a:solidFill>
                  <a:latin typeface="Comic Sans MS" pitchFamily="66" charset="0"/>
                </a:rPr>
                <a:t>granules contenant de l’adrénaline</a:t>
              </a:r>
            </a:p>
          </p:txBody>
        </p:sp>
        <p:sp>
          <p:nvSpPr>
            <p:cNvPr id="26637" name="Rectangle 12"/>
            <p:cNvSpPr>
              <a:spLocks noChangeAspect="1" noChangeArrowheads="1"/>
            </p:cNvSpPr>
            <p:nvPr/>
          </p:nvSpPr>
          <p:spPr bwMode="auto">
            <a:xfrm>
              <a:off x="4946" y="2426"/>
              <a:ext cx="431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b="0">
                  <a:solidFill>
                    <a:schemeClr val="accent2"/>
                  </a:solidFill>
                  <a:latin typeface="Comic Sans MS" pitchFamily="66" charset="0"/>
                </a:rPr>
                <a:t>sang </a:t>
              </a:r>
            </a:p>
          </p:txBody>
        </p:sp>
      </p:grp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2400" y="5851525"/>
            <a:ext cx="88519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40000"/>
              </a:lnSpc>
            </a:pPr>
            <a:r>
              <a:rPr lang="fr-FR" sz="1400" b="0" dirty="0">
                <a:solidFill>
                  <a:schemeClr val="accent2"/>
                </a:solidFill>
                <a:latin typeface="Comic Sans MS" pitchFamily="66" charset="0"/>
              </a:rPr>
              <a:t>La partie centrale de la glande surrénale (</a:t>
            </a:r>
            <a:r>
              <a:rPr lang="fr-FR" sz="1400" b="0" dirty="0" err="1">
                <a:solidFill>
                  <a:schemeClr val="accent2"/>
                </a:solidFill>
                <a:latin typeface="Comic Sans MS" pitchFamily="66" charset="0"/>
              </a:rPr>
              <a:t>médulla</a:t>
            </a:r>
            <a:r>
              <a:rPr lang="fr-FR" sz="1400" b="0" dirty="0">
                <a:solidFill>
                  <a:schemeClr val="accent2"/>
                </a:solidFill>
                <a:latin typeface="Comic Sans MS" pitchFamily="66" charset="0"/>
              </a:rPr>
              <a:t>) est formée de cellules </a:t>
            </a:r>
            <a:r>
              <a:rPr lang="fr-FR" sz="1400" b="0" dirty="0" err="1">
                <a:solidFill>
                  <a:schemeClr val="accent2"/>
                </a:solidFill>
                <a:latin typeface="Comic Sans MS" pitchFamily="66" charset="0"/>
              </a:rPr>
              <a:t>chromaffines</a:t>
            </a:r>
            <a:r>
              <a:rPr lang="fr-FR" sz="1400" b="0" dirty="0">
                <a:solidFill>
                  <a:schemeClr val="accent2"/>
                </a:solidFill>
                <a:latin typeface="Comic Sans MS" pitchFamily="66" charset="0"/>
              </a:rPr>
              <a:t>. En cas de stimulation, ces cellules libèrent de l’adrénaline dans le sang.</a:t>
            </a:r>
            <a:endParaRPr lang="fr-FR" sz="1400" b="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46525" y="723900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sz="2400" b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76600" y="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/>
              <a:t>SNC  et  SNP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49275"/>
            <a:ext cx="66262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Médullosurrénale</a:t>
            </a:r>
            <a:r>
              <a:rPr lang="fr-FR" b="1" u="sng" dirty="0"/>
              <a:t/>
            </a:r>
            <a:br>
              <a:rPr lang="fr-FR" b="1" u="sng" dirty="0"/>
            </a:br>
            <a:r>
              <a:rPr lang="fr-FR" dirty="0"/>
              <a:t> (Ganglion sympathique)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4400" dirty="0"/>
              <a:t>-Au repos, la médullosurrénale ne libère que de petites quantités d’A et de NA</a:t>
            </a:r>
          </a:p>
          <a:p>
            <a:pPr>
              <a:buNone/>
            </a:pPr>
            <a:r>
              <a:rPr lang="fr-FR" sz="4400" dirty="0"/>
              <a:t> -leur concentration   au cours: </a:t>
            </a:r>
            <a:r>
              <a:rPr lang="fr-FR" sz="4400" b="1" dirty="0"/>
              <a:t>Effort</a:t>
            </a:r>
            <a:r>
              <a:rPr lang="fr-FR" sz="4400" dirty="0"/>
              <a:t>, </a:t>
            </a:r>
            <a:r>
              <a:rPr lang="fr-FR" sz="4400" b="1" dirty="0"/>
              <a:t>Stress</a:t>
            </a:r>
            <a:r>
              <a:rPr lang="fr-FR" sz="4400" dirty="0"/>
              <a:t>, Froid, </a:t>
            </a:r>
            <a:r>
              <a:rPr lang="fr-FR" sz="4400" b="1" dirty="0"/>
              <a:t>Chaud</a:t>
            </a:r>
            <a:r>
              <a:rPr lang="fr-FR" sz="4400" dirty="0"/>
              <a:t>, Hypoglycémie, </a:t>
            </a:r>
            <a:r>
              <a:rPr lang="fr-FR" sz="4400" b="1" dirty="0"/>
              <a:t>Douleur</a:t>
            </a:r>
            <a:r>
              <a:rPr lang="fr-FR" sz="4400" dirty="0"/>
              <a:t>, Hypoxie, </a:t>
            </a:r>
            <a:r>
              <a:rPr lang="fr-FR" sz="4400" b="1" dirty="0"/>
              <a:t>Hypotension</a:t>
            </a:r>
            <a:r>
              <a:rPr lang="fr-FR" sz="4400" dirty="0"/>
              <a:t>, Peur, </a:t>
            </a:r>
            <a:r>
              <a:rPr lang="fr-FR" sz="4400" b="1" dirty="0"/>
              <a:t>Enervement</a:t>
            </a:r>
            <a:r>
              <a:rPr lang="fr-FR" sz="4400" dirty="0"/>
              <a:t>.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788024" y="3429000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Médullosurrénale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/>
              <a:t>Rôle principal des catécholamines libérées en </a:t>
            </a:r>
            <a:r>
              <a:rPr lang="fr-FR" b="1" dirty="0"/>
              <a:t>situation d’alarme </a:t>
            </a:r>
            <a:r>
              <a:rPr lang="fr-FR" dirty="0"/>
              <a:t>est de mobiliser le stock d’</a:t>
            </a:r>
            <a:r>
              <a:rPr lang="fr-FR" dirty="0" err="1"/>
              <a:t>energie</a:t>
            </a:r>
            <a:r>
              <a:rPr lang="fr-FR" dirty="0"/>
              <a:t> chimique(lipolyse, </a:t>
            </a:r>
            <a:r>
              <a:rPr lang="fr-FR" dirty="0" err="1"/>
              <a:t>glycogènolyse</a:t>
            </a:r>
            <a:r>
              <a:rPr lang="fr-FR" dirty="0"/>
              <a:t>) et par là de fournir suffisamment  des combustibles à tous les muscles en activité, ,</a:t>
            </a:r>
            <a:r>
              <a:rPr lang="fr-FR" dirty="0" err="1"/>
              <a:t>hypoglycémie,stress</a:t>
            </a:r>
            <a:r>
              <a:rPr lang="fr-FR" dirty="0"/>
              <a:t>, douleur </a:t>
            </a:r>
            <a:r>
              <a:rPr lang="fr-FR" dirty="0" err="1"/>
              <a:t>etc</a:t>
            </a:r>
            <a:r>
              <a:rPr lang="fr-FR" dirty="0"/>
              <a:t>….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Il existe un tonus sympathique de base qui est renforcé par des drogues </a:t>
            </a:r>
            <a:r>
              <a:rPr lang="fr-FR" dirty="0" err="1"/>
              <a:t>sympaticomimétiques</a:t>
            </a:r>
            <a:r>
              <a:rPr lang="fr-FR" dirty="0"/>
              <a:t> </a:t>
            </a:r>
            <a:r>
              <a:rPr lang="fr-FR" b="1" dirty="0"/>
              <a:t>ex : ISUPREL                                                                     </a:t>
            </a:r>
            <a:r>
              <a:rPr lang="fr-FR" dirty="0"/>
              <a:t>ou inhibé par des </a:t>
            </a:r>
            <a:r>
              <a:rPr lang="fr-FR" dirty="0" err="1"/>
              <a:t>sympaticolytiques</a:t>
            </a:r>
            <a:r>
              <a:rPr lang="fr-FR" dirty="0"/>
              <a:t> </a:t>
            </a:r>
            <a:r>
              <a:rPr lang="fr-FR" b="1" dirty="0"/>
              <a:t>ex : ERGOTAMINE.</a:t>
            </a:r>
          </a:p>
          <a:p>
            <a:pPr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476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200" b="0"/>
              <a:t>Effets noradrénergique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042988" y="692150"/>
            <a:ext cx="7416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" name="Group 2"/>
          <p:cNvGrpSpPr>
            <a:grpSpLocks noGrp="1"/>
          </p:cNvGrpSpPr>
          <p:nvPr/>
        </p:nvGrpSpPr>
        <p:grpSpPr bwMode="auto">
          <a:xfrm>
            <a:off x="467544" y="1628800"/>
            <a:ext cx="8365352" cy="4646258"/>
            <a:chOff x="79" y="400"/>
            <a:chExt cx="5546" cy="390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52" y="400"/>
              <a:ext cx="5456" cy="3800"/>
              <a:chOff x="152" y="400"/>
              <a:chExt cx="5456" cy="3800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152" y="584"/>
                <a:ext cx="5456" cy="36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4" name="Picture 5" descr="effets SNV couleu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" y="584"/>
                <a:ext cx="4429" cy="3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152" y="400"/>
                <a:ext cx="5456" cy="1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32" y="449"/>
              <a:ext cx="1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F0340E"/>
                  </a:solidFill>
                  <a:latin typeface="Comic Sans MS" pitchFamily="66" charset="0"/>
                </a:rPr>
                <a:t>PARASYMPATHIQUE</a:t>
              </a:r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214" y="449"/>
              <a:ext cx="1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rgbClr val="F0340E"/>
                  </a:solidFill>
                  <a:latin typeface="Comic Sans MS" pitchFamily="66" charset="0"/>
                </a:rPr>
                <a:t>ORTHOSYMPATHIQUE</a:t>
              </a:r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5" y="793"/>
              <a:ext cx="10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>
                  <a:latin typeface="Comic Sans MS" pitchFamily="66" charset="0"/>
                </a:rPr>
                <a:t>rétrécit la pupille</a:t>
              </a:r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246" y="808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en-US" sz="1200" b="0">
                <a:solidFill>
                  <a:srgbClr val="F0340E"/>
                </a:solidFill>
                <a:latin typeface="Comic Sans MS" pitchFamily="66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3" y="1225"/>
              <a:ext cx="114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simule</a:t>
              </a:r>
              <a:r>
                <a:rPr lang="en-US" sz="1400" b="0" dirty="0">
                  <a:latin typeface="Comic Sans MS" pitchFamily="66" charset="0"/>
                </a:rPr>
                <a:t> la salivation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356" y="1233"/>
              <a:ext cx="1158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bloque</a:t>
              </a:r>
              <a:r>
                <a:rPr lang="en-US" sz="1400" b="0" dirty="0">
                  <a:latin typeface="Comic Sans MS" pitchFamily="66" charset="0"/>
                </a:rPr>
                <a:t> la salivation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95" y="1633"/>
              <a:ext cx="102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ralentit</a:t>
              </a:r>
              <a:r>
                <a:rPr lang="en-US" sz="1400" b="0" dirty="0">
                  <a:latin typeface="Comic Sans MS" pitchFamily="66" charset="0"/>
                </a:rPr>
                <a:t> le </a:t>
              </a:r>
              <a:r>
                <a:rPr lang="en-US" sz="1400" b="0" dirty="0" err="1">
                  <a:latin typeface="Comic Sans MS" pitchFamily="66" charset="0"/>
                </a:rPr>
                <a:t>coeur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367" y="1633"/>
              <a:ext cx="106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accélère</a:t>
              </a:r>
              <a:r>
                <a:rPr lang="en-US" sz="1400" b="0" dirty="0">
                  <a:latin typeface="Comic Sans MS" pitchFamily="66" charset="0"/>
                </a:rPr>
                <a:t> le </a:t>
              </a:r>
              <a:r>
                <a:rPr lang="en-US" sz="1400" b="0" dirty="0" err="1">
                  <a:latin typeface="Comic Sans MS" pitchFamily="66" charset="0"/>
                </a:rPr>
                <a:t>coeur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9" y="2033"/>
              <a:ext cx="1307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rétrécit</a:t>
              </a:r>
              <a:r>
                <a:rPr lang="en-US" sz="1400" b="0" dirty="0">
                  <a:latin typeface="Comic Sans MS" pitchFamily="66" charset="0"/>
                </a:rPr>
                <a:t> les </a:t>
              </a:r>
              <a:r>
                <a:rPr lang="en-US" sz="1400" b="0" dirty="0" err="1">
                  <a:latin typeface="Comic Sans MS" pitchFamily="66" charset="0"/>
                </a:rPr>
                <a:t>bronches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325" y="2033"/>
              <a:ext cx="117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>
                  <a:latin typeface="Comic Sans MS" pitchFamily="66" charset="0"/>
                </a:rPr>
                <a:t>dilate les </a:t>
              </a:r>
              <a:r>
                <a:rPr lang="en-US" sz="1400" b="0" dirty="0" err="1">
                  <a:latin typeface="Comic Sans MS" pitchFamily="66" charset="0"/>
                </a:rPr>
                <a:t>bronches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9" y="2600"/>
              <a:ext cx="1189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digestion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330" y="2593"/>
              <a:ext cx="1144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400" b="0" dirty="0" err="1">
                  <a:latin typeface="Comic Sans MS" pitchFamily="66" charset="0"/>
                </a:rPr>
                <a:t>bloque</a:t>
              </a:r>
              <a:r>
                <a:rPr lang="en-US" sz="1400" b="0" dirty="0">
                  <a:latin typeface="Comic Sans MS" pitchFamily="66" charset="0"/>
                </a:rPr>
                <a:t> la digestion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38" y="3097"/>
              <a:ext cx="126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sécrétion</a:t>
              </a:r>
              <a:endParaRPr lang="en-US" sz="1400" b="0" dirty="0">
                <a:latin typeface="Comic Sans MS" pitchFamily="66" charset="0"/>
              </a:endParaRP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de la bile par le </a:t>
              </a:r>
              <a:r>
                <a:rPr lang="en-US" sz="1400" b="0" dirty="0" err="1">
                  <a:latin typeface="Comic Sans MS" pitchFamily="66" charset="0"/>
                </a:rPr>
                <a:t>foie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322" y="2937"/>
              <a:ext cx="1303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libération</a:t>
              </a:r>
              <a:endParaRPr lang="en-US" sz="1400" b="0" dirty="0">
                <a:latin typeface="Comic Sans MS" pitchFamily="66" charset="0"/>
              </a:endParaRP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de glucose par le </a:t>
              </a:r>
              <a:r>
                <a:rPr lang="en-US" sz="1400" b="0" dirty="0" err="1">
                  <a:latin typeface="Comic Sans MS" pitchFamily="66" charset="0"/>
                </a:rPr>
                <a:t>foie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334" y="3361"/>
              <a:ext cx="1207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la </a:t>
              </a:r>
              <a:r>
                <a:rPr lang="en-US" sz="1400" b="0" dirty="0" err="1">
                  <a:latin typeface="Comic Sans MS" pitchFamily="66" charset="0"/>
                </a:rPr>
                <a:t>sécrétion</a:t>
              </a:r>
              <a:endParaRPr lang="en-US" sz="1400" b="0" dirty="0">
                <a:latin typeface="Comic Sans MS" pitchFamily="66" charset="0"/>
              </a:endParaRP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</a:t>
              </a:r>
              <a:r>
                <a:rPr lang="en-US" sz="1400" b="0" dirty="0" err="1">
                  <a:latin typeface="Comic Sans MS" pitchFamily="66" charset="0"/>
                </a:rPr>
                <a:t>d’adrénaline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44" y="3681"/>
              <a:ext cx="85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stimule</a:t>
              </a:r>
              <a:r>
                <a:rPr lang="en-US" sz="1400" b="0" dirty="0">
                  <a:latin typeface="Comic Sans MS" pitchFamily="66" charset="0"/>
                </a:rPr>
                <a:t> les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contractions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de la </a:t>
              </a:r>
              <a:r>
                <a:rPr lang="en-US" sz="1400" b="0" dirty="0" err="1">
                  <a:latin typeface="Comic Sans MS" pitchFamily="66" charset="0"/>
                </a:rPr>
                <a:t>vessie</a:t>
              </a:r>
              <a:endParaRPr lang="en-US" sz="1200" b="0" dirty="0">
                <a:latin typeface="Comic Sans MS" pitchFamily="66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512" y="3681"/>
              <a:ext cx="85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0" dirty="0" err="1">
                  <a:latin typeface="Comic Sans MS" pitchFamily="66" charset="0"/>
                </a:rPr>
                <a:t>bloque</a:t>
              </a:r>
              <a:r>
                <a:rPr lang="en-US" sz="1400" b="0" dirty="0">
                  <a:latin typeface="Comic Sans MS" pitchFamily="66" charset="0"/>
                </a:rPr>
                <a:t> les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contractions</a:t>
              </a:r>
            </a:p>
            <a:p>
              <a:pPr algn="ctr" eaLnBrk="0" hangingPunct="0"/>
              <a:r>
                <a:rPr lang="en-US" sz="1400" b="0" dirty="0">
                  <a:latin typeface="Comic Sans MS" pitchFamily="66" charset="0"/>
                </a:rPr>
                <a:t> de la </a:t>
              </a:r>
              <a:r>
                <a:rPr lang="en-US" sz="1400" b="0" dirty="0" err="1">
                  <a:latin typeface="Comic Sans MS" pitchFamily="66" charset="0"/>
                </a:rPr>
                <a:t>vessie</a:t>
              </a:r>
              <a:endParaRPr lang="en-US" sz="1200" b="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6207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600" b="1" dirty="0"/>
              <a:t>Conclusion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68313" y="765175"/>
            <a:ext cx="8207375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I/Généralités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-Système végétatif</a:t>
            </a:r>
            <a:r>
              <a:rPr lang="fr-FR" dirty="0"/>
              <a:t> </a:t>
            </a:r>
            <a:r>
              <a:rPr lang="fr-FR" b="1" dirty="0" smtClean="0"/>
              <a:t>ou viscéral                                                               </a:t>
            </a:r>
            <a:r>
              <a:rPr lang="fr-FR" dirty="0"/>
              <a:t>.Régule les fonctions organiques internes                              .Les adapte aux besoins du moment </a:t>
            </a:r>
          </a:p>
          <a:p>
            <a:pPr>
              <a:buNone/>
            </a:pPr>
            <a:r>
              <a:rPr lang="fr-FR" dirty="0"/>
              <a:t>  Contrôle les fonctions dites </a:t>
            </a:r>
            <a:r>
              <a:rPr lang="fr-FR" b="1" dirty="0"/>
              <a:t>végétatives</a:t>
            </a:r>
            <a:r>
              <a:rPr lang="fr-FR" dirty="0"/>
              <a:t> de l’organisme qui échappent au contrôle volontaire: </a:t>
            </a:r>
          </a:p>
          <a:p>
            <a:pPr>
              <a:buNone/>
            </a:pPr>
            <a:r>
              <a:rPr lang="fr-FR" dirty="0"/>
              <a:t>                   </a:t>
            </a:r>
            <a:r>
              <a:rPr lang="fr-FR" b="1" dirty="0"/>
              <a:t>Système Nerveux Autonome</a:t>
            </a:r>
          </a:p>
          <a:p>
            <a:pPr>
              <a:buNone/>
            </a:pPr>
            <a:r>
              <a:rPr lang="fr-FR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I/Généralités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.Fonctions organiques internes : Respiration, Circulation, Digestion </a:t>
            </a:r>
            <a:r>
              <a:rPr lang="fr-FR" dirty="0" err="1"/>
              <a:t>etc</a:t>
            </a:r>
            <a:r>
              <a:rPr lang="fr-FR" dirty="0"/>
              <a:t>………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.Fonctions végétatives : Système cardio-vasculaire, Respiratoire, </a:t>
            </a:r>
            <a:r>
              <a:rPr lang="fr-FR" dirty="0" err="1"/>
              <a:t>Neuro-endocrinien</a:t>
            </a:r>
            <a:r>
              <a:rPr lang="fr-FR" dirty="0"/>
              <a:t>, Glandulaire  ( </a:t>
            </a:r>
            <a:r>
              <a:rPr lang="fr-FR" dirty="0" err="1"/>
              <a:t>Gl</a:t>
            </a:r>
            <a:r>
              <a:rPr lang="fr-FR" dirty="0"/>
              <a:t> Exocrine : Salivaire), Digestif,                         Sexuel(organes externes), Etat émotif.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II/Organisation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Elle est comparable au SN Somatique : Arc Reflexe </a:t>
            </a:r>
          </a:p>
          <a:p>
            <a:pPr>
              <a:buNone/>
            </a:pPr>
            <a:r>
              <a:rPr lang="fr-FR" dirty="0"/>
              <a:t>    -Récepteurs viscéraux                                                                                                            - Afférences                                                                                                                             - SNC (Hypothalamus)                                      (intégration et modulation de la commande)                                                                                                                                 - Efférences se dirigeant vers les effecteurs viscéraux après relais ganglionnaire.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0"/>
              <a:t>Contrôle supérieur du SNA</a:t>
            </a:r>
            <a:r>
              <a:rPr lang="fr-FR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214438"/>
            <a:ext cx="7659688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II/Organisation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Les efférences végétatives sont distinctes tant de point de vue </a:t>
            </a:r>
            <a:r>
              <a:rPr lang="fr-FR" b="1" dirty="0"/>
              <a:t>anatomique</a:t>
            </a:r>
            <a:r>
              <a:rPr lang="fr-FR" dirty="0"/>
              <a:t> que de point de vue </a:t>
            </a:r>
            <a:r>
              <a:rPr lang="fr-FR" b="1" dirty="0"/>
              <a:t>fonctionnel</a:t>
            </a:r>
            <a:r>
              <a:rPr lang="fr-FR" dirty="0"/>
              <a:t> d’où:   </a:t>
            </a:r>
          </a:p>
          <a:p>
            <a:pPr>
              <a:buNone/>
            </a:pPr>
            <a:r>
              <a:rPr lang="fr-FR" dirty="0"/>
              <a:t>    -Système Sympathique</a:t>
            </a:r>
          </a:p>
          <a:p>
            <a:pPr>
              <a:buNone/>
            </a:pPr>
            <a:r>
              <a:rPr lang="fr-FR" dirty="0"/>
              <a:t>    -Système Parasympathique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1052</Words>
  <Application>Microsoft Office PowerPoint</Application>
  <PresentationFormat>Affichage à l'écran (4:3)</PresentationFormat>
  <Paragraphs>252</Paragraphs>
  <Slides>44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Système Nerveux Autonome </vt:lpstr>
      <vt:lpstr>Système Nerveux Autonome</vt:lpstr>
      <vt:lpstr>I/Généralités </vt:lpstr>
      <vt:lpstr>Présentation PowerPoint</vt:lpstr>
      <vt:lpstr>I/Généralités</vt:lpstr>
      <vt:lpstr>I/Généralités</vt:lpstr>
      <vt:lpstr>II/Organisation </vt:lpstr>
      <vt:lpstr>Contrôle supérieur du SNA </vt:lpstr>
      <vt:lpstr>II/Organisation</vt:lpstr>
      <vt:lpstr>Présentation PowerPoint</vt:lpstr>
      <vt:lpstr>Système Sympathique </vt:lpstr>
      <vt:lpstr>Chaîne ganglionnaire sympathique</vt:lpstr>
      <vt:lpstr>Système Parasympathique</vt:lpstr>
      <vt:lpstr>Système Parasympathique</vt:lpstr>
      <vt:lpstr>Présentation PowerPoint</vt:lpstr>
      <vt:lpstr>II/Organisation</vt:lpstr>
      <vt:lpstr>Présentation PowerPoint</vt:lpstr>
      <vt:lpstr>III/Système Parasympathique</vt:lpstr>
      <vt:lpstr>III/Système Parasympathique </vt:lpstr>
      <vt:lpstr>III/Système Parasympathique</vt:lpstr>
      <vt:lpstr>Transmission Cholinergique</vt:lpstr>
      <vt:lpstr>III/Système Parasympathique</vt:lpstr>
      <vt:lpstr>III/Système Parasympathique</vt:lpstr>
      <vt:lpstr>III/Système Parasympathique</vt:lpstr>
      <vt:lpstr>3)Recepteurs cholinergiques</vt:lpstr>
      <vt:lpstr>Présentation PowerPoint</vt:lpstr>
      <vt:lpstr>III/Système Parasympathique</vt:lpstr>
      <vt:lpstr>III/Système Parasympathique</vt:lpstr>
      <vt:lpstr>Effe</vt:lpstr>
      <vt:lpstr>Présentation PowerPoint</vt:lpstr>
      <vt:lpstr>IV/Système sympathique </vt:lpstr>
      <vt:lpstr>Transmission noradrénergique : synthèse</vt:lpstr>
      <vt:lpstr>IV/Système sympathique</vt:lpstr>
      <vt:lpstr>IV/Système sympathique</vt:lpstr>
      <vt:lpstr>IV/Système sympathique</vt:lpstr>
      <vt:lpstr>IV/Système sympathique</vt:lpstr>
      <vt:lpstr>Schéma de la régulation  </vt:lpstr>
      <vt:lpstr>Transmission noradrénergique : récepteurs</vt:lpstr>
      <vt:lpstr>Présentation PowerPoint</vt:lpstr>
      <vt:lpstr>Médullosurrénale  (Ganglion sympathique)</vt:lpstr>
      <vt:lpstr>Médullosurrénale</vt:lpstr>
      <vt:lpstr>Effets noradrénergique</vt:lpstr>
      <vt:lpstr>Présentation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BENARAB</dc:creator>
  <cp:lastModifiedBy>R V B I</cp:lastModifiedBy>
  <cp:revision>130</cp:revision>
  <dcterms:created xsi:type="dcterms:W3CDTF">2011-11-26T15:45:09Z</dcterms:created>
  <dcterms:modified xsi:type="dcterms:W3CDTF">2020-03-01T00:36:49Z</dcterms:modified>
</cp:coreProperties>
</file>