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90" r:id="rId4"/>
    <p:sldId id="291" r:id="rId5"/>
    <p:sldId id="286" r:id="rId6"/>
    <p:sldId id="259" r:id="rId7"/>
    <p:sldId id="260" r:id="rId8"/>
    <p:sldId id="288" r:id="rId9"/>
    <p:sldId id="297" r:id="rId10"/>
    <p:sldId id="261" r:id="rId11"/>
    <p:sldId id="298" r:id="rId12"/>
    <p:sldId id="294" r:id="rId13"/>
    <p:sldId id="262" r:id="rId14"/>
    <p:sldId id="263" r:id="rId15"/>
    <p:sldId id="296"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460" autoAdjust="0"/>
  </p:normalViewPr>
  <p:slideViewPr>
    <p:cSldViewPr>
      <p:cViewPr varScale="1">
        <p:scale>
          <a:sx n="45" d="100"/>
          <a:sy n="45" d="100"/>
        </p:scale>
        <p:origin x="-1411"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EBB652-0400-4DA0-ADD2-8CA3D96FBFBF}" type="datetimeFigureOut">
              <a:rPr lang="fr-FR" smtClean="0"/>
              <a:pPr/>
              <a:t>15/10/2019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A52BE1-94A7-41F0-9001-79CB7FB6052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ncbi.nlm.nih.gov/pmc/articles/PMC4894669/"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ncbi.nlm.nih.gov/pmc/articles/PMC4894669/"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touche 10 à 15% de la population. Il y aura 1,5 milliards d'hypertendus probables en 2025 (source OMS) C’est un des principaux facteurs de risques </a:t>
            </a:r>
            <a:r>
              <a:rPr lang="fr-FR" dirty="0" err="1" smtClean="0"/>
              <a:t>CV.Définition</a:t>
            </a:r>
            <a:r>
              <a:rPr lang="fr-FR" dirty="0" smtClean="0"/>
              <a:t> L’hypertension artérielle (HTA) est un trouble cardiovasculaire qui se caractérise par l’élévation de la pression artérielle. Elle est dite essentielle si on n’identifie pas une cause responsable précise. Est hypertendue toute personne ayant des chiffres </a:t>
            </a:r>
            <a:r>
              <a:rPr lang="fr-FR" dirty="0" err="1" smtClean="0"/>
              <a:t>tensionnels</a:t>
            </a:r>
            <a:r>
              <a:rPr lang="fr-FR" dirty="0" smtClean="0"/>
              <a:t> au cabinet de consultation : PAS &gt; ou = à 140 </a:t>
            </a:r>
            <a:r>
              <a:rPr lang="fr-FR" dirty="0" err="1" smtClean="0"/>
              <a:t>mmHg</a:t>
            </a:r>
            <a:r>
              <a:rPr lang="fr-FR" dirty="0" smtClean="0"/>
              <a:t> PAD &gt; ou = à 90 </a:t>
            </a:r>
            <a:r>
              <a:rPr lang="fr-FR" dirty="0" err="1" smtClean="0"/>
              <a:t>mmHg</a:t>
            </a:r>
            <a:r>
              <a:rPr lang="fr-FR" dirty="0" smtClean="0"/>
              <a:t> </a:t>
            </a:r>
          </a:p>
          <a:p>
            <a:r>
              <a:rPr lang="fr-FR" dirty="0" smtClean="0"/>
              <a:t>Conditions de mesure : Appareil : Un tensiomètre à mercure ou un appareil électronique validé, Avec un brassard adapté. Dans quelles conditions ? Patient en position assise ou couchée depuis plusieurs minutes. Utilement complétée par mesure en position debout pour dépister une hypotension orthostatique. Quand utiliser la MAPA et l’auto-mesure ? - Pour mieux apprécier la réalité d’une HTA et prévoir le risque de complication cardio-vasculaire. - Indications de la MAPA et de l ’auto-mesure : Effet « blouse blanche » Prise en charge d’une HTA résistante Symptômes d’hypotension sous traitement </a:t>
            </a:r>
            <a:r>
              <a:rPr lang="fr-FR" dirty="0" err="1" smtClean="0"/>
              <a:t>anti-hypertenseur</a:t>
            </a:r>
            <a:r>
              <a:rPr lang="fr-FR" dirty="0" smtClean="0"/>
              <a:t>. - MAPA : Enregistrement chaque 15 – 30 minutes, sur 24h Il n ’est pas prouvé que la prise en charge de l ’HTA en soit améliorée. </a:t>
            </a:r>
            <a:endParaRPr lang="fr-FR" dirty="0"/>
          </a:p>
        </p:txBody>
      </p:sp>
      <p:sp>
        <p:nvSpPr>
          <p:cNvPr id="4" name="Espace réservé du numéro de diapositive 3"/>
          <p:cNvSpPr>
            <a:spLocks noGrp="1"/>
          </p:cNvSpPr>
          <p:nvPr>
            <p:ph type="sldNum" sz="quarter" idx="10"/>
          </p:nvPr>
        </p:nvSpPr>
        <p:spPr/>
        <p:txBody>
          <a:bodyPr/>
          <a:lstStyle/>
          <a:p>
            <a:fld id="{01A52BE1-94A7-41F0-9001-79CB7FB60527}"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L'hypercalcémie de l'hyperparathyroïdie primaire est associée à une élévation des chiffres </a:t>
            </a:r>
            <a:r>
              <a:rPr lang="fr-FR" dirty="0" err="1" smtClean="0"/>
              <a:t>tensionnels</a:t>
            </a:r>
            <a:r>
              <a:rPr lang="fr-FR" dirty="0" smtClean="0"/>
              <a:t>. Plusieurs hypothèses ont été proposées: l'hyperparathyroïdie entraîne une hypercalcémie qui altère les propriétés vasodilatatrices des cellules endothéliales [</a:t>
            </a:r>
            <a:r>
              <a:rPr lang="fr-FR" dirty="0" smtClean="0">
                <a:hlinkClick r:id="rId3"/>
              </a:rPr>
              <a:t>24</a:t>
            </a:r>
            <a:r>
              <a:rPr lang="fr-FR" dirty="0" smtClean="0"/>
              <a:t>]. Dans les situations d'hypercalcémie, il existe une plus grande concentration de noradrénaline et une réponse plus importante à la noradrénaline exogène. La prévalence de l'HTA est plus fréquente chez les patients qui ont une hyperparathyroïdie que dans la population générale, elle est de 30% dans l'HTA associée à l'hyperparathyroïdie peut également être survenir comme une complication de l′hypercalcémie induite par l'insuffisance rénale et dans le cadre d'une néoplasie endocrinienne multiple de type 2 (en association à un phéochromocytome) [</a:t>
            </a:r>
            <a:r>
              <a:rPr lang="fr-FR" dirty="0" smtClean="0">
                <a:hlinkClick r:id="rId3"/>
              </a:rPr>
              <a:t>17</a:t>
            </a:r>
            <a:r>
              <a:rPr lang="fr-FR" dirty="0" smtClean="0"/>
              <a:t>, </a:t>
            </a:r>
            <a:r>
              <a:rPr lang="fr-FR" dirty="0" smtClean="0">
                <a:hlinkClick r:id="rId3"/>
              </a:rPr>
              <a:t>24</a:t>
            </a:r>
            <a:r>
              <a:rPr lang="fr-FR" dirty="0" smtClean="0"/>
              <a:t>]. L'existence d'un bénéfice </a:t>
            </a:r>
            <a:r>
              <a:rPr lang="fr-FR" dirty="0" err="1" smtClean="0"/>
              <a:t>tensionnel</a:t>
            </a:r>
            <a:r>
              <a:rPr lang="fr-FR" dirty="0" smtClean="0"/>
              <a:t> après traitement chirurgical de l'hyperparathyroïdie est controversée [</a:t>
            </a:r>
            <a:r>
              <a:rPr lang="fr-FR" dirty="0" smtClean="0">
                <a:hlinkClick r:id="rId3"/>
              </a:rPr>
              <a:t>14</a:t>
            </a:r>
            <a:r>
              <a:rPr lang="fr-FR" dirty="0" smtClean="0"/>
              <a:t>]. Dans notre série, nous avons noté un pourcentage de 11,11% l'hyperparathyroïdie primaire chez les patients présentant une HTA endocrine.</a:t>
            </a:r>
            <a:endParaRPr lang="fr-FR" dirty="0"/>
          </a:p>
        </p:txBody>
      </p:sp>
      <p:sp>
        <p:nvSpPr>
          <p:cNvPr id="4" name="Espace réservé du numéro de diapositive 3"/>
          <p:cNvSpPr>
            <a:spLocks noGrp="1"/>
          </p:cNvSpPr>
          <p:nvPr>
            <p:ph type="sldNum" sz="quarter" idx="10"/>
          </p:nvPr>
        </p:nvSpPr>
        <p:spPr/>
        <p:txBody>
          <a:bodyPr/>
          <a:lstStyle/>
          <a:p>
            <a:fld id="{01A52BE1-94A7-41F0-9001-79CB7FB60527}" type="slidenum">
              <a:rPr lang="fr-FR" smtClean="0"/>
              <a:pPr/>
              <a:t>15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Le bilan OMS * Le bilan minimum proposé par l’OMS doit être effectué impérativement : - Dosages sanguins : </a:t>
            </a:r>
            <a:r>
              <a:rPr lang="fr-FR" sz="1200" kern="1200" dirty="0" err="1" smtClean="0">
                <a:solidFill>
                  <a:schemeClr val="tx1"/>
                </a:solidFill>
                <a:latin typeface="+mn-lt"/>
                <a:ea typeface="+mn-ea"/>
                <a:cs typeface="+mn-cs"/>
              </a:rPr>
              <a:t>créatininémie</a:t>
            </a:r>
            <a:r>
              <a:rPr lang="fr-FR" sz="1200" kern="1200" dirty="0" smtClean="0">
                <a:solidFill>
                  <a:schemeClr val="tx1"/>
                </a:solidFill>
                <a:latin typeface="+mn-lt"/>
                <a:ea typeface="+mn-ea"/>
                <a:cs typeface="+mn-cs"/>
              </a:rPr>
              <a:t> et calcul de la clairance de la </a:t>
            </a:r>
            <a:r>
              <a:rPr lang="fr-FR" sz="1200" kern="1200" dirty="0" err="1" smtClean="0">
                <a:solidFill>
                  <a:schemeClr val="tx1"/>
                </a:solidFill>
                <a:latin typeface="+mn-lt"/>
                <a:ea typeface="+mn-ea"/>
                <a:cs typeface="+mn-cs"/>
              </a:rPr>
              <a:t>créatininémie</a:t>
            </a:r>
            <a:r>
              <a:rPr lang="fr-FR" sz="1200" kern="1200" dirty="0" smtClean="0">
                <a:solidFill>
                  <a:schemeClr val="tx1"/>
                </a:solidFill>
                <a:latin typeface="+mn-lt"/>
                <a:ea typeface="+mn-ea"/>
                <a:cs typeface="+mn-cs"/>
              </a:rPr>
              <a:t> (</a:t>
            </a:r>
            <a:r>
              <a:rPr lang="fr-FR" sz="1200" kern="1200" dirty="0" err="1" smtClean="0">
                <a:solidFill>
                  <a:schemeClr val="tx1"/>
                </a:solidFill>
                <a:latin typeface="+mn-lt"/>
                <a:ea typeface="+mn-ea"/>
                <a:cs typeface="+mn-cs"/>
              </a:rPr>
              <a:t>modele</a:t>
            </a:r>
            <a:r>
              <a:rPr lang="fr-FR" sz="1200" kern="1200" dirty="0" smtClean="0">
                <a:solidFill>
                  <a:schemeClr val="tx1"/>
                </a:solidFill>
                <a:latin typeface="+mn-lt"/>
                <a:ea typeface="+mn-ea"/>
                <a:cs typeface="+mn-cs"/>
              </a:rPr>
              <a:t> de Cockcroft), kaliémie, glycémie, cholestérol total, HDL-cholestérol, triglycérides avec calcul du LDL (formule de </a:t>
            </a:r>
            <a:r>
              <a:rPr lang="fr-FR" sz="1200" kern="1200" dirty="0" err="1" smtClean="0">
                <a:solidFill>
                  <a:schemeClr val="tx1"/>
                </a:solidFill>
                <a:latin typeface="+mn-lt"/>
                <a:ea typeface="+mn-ea"/>
                <a:cs typeface="+mn-cs"/>
              </a:rPr>
              <a:t>Friedwald</a:t>
            </a:r>
            <a:r>
              <a:rPr lang="fr-FR" sz="1200" kern="1200" dirty="0" smtClean="0">
                <a:solidFill>
                  <a:schemeClr val="tx1"/>
                </a:solidFill>
                <a:latin typeface="+mn-lt"/>
                <a:ea typeface="+mn-ea"/>
                <a:cs typeface="+mn-cs"/>
              </a:rPr>
              <a:t>).(Cockcroft : 140 – âge x poids/</a:t>
            </a:r>
            <a:r>
              <a:rPr lang="fr-FR" sz="1200" kern="1200" dirty="0" err="1" smtClean="0">
                <a:solidFill>
                  <a:schemeClr val="tx1"/>
                </a:solidFill>
                <a:latin typeface="+mn-lt"/>
                <a:ea typeface="+mn-ea"/>
                <a:cs typeface="+mn-cs"/>
              </a:rPr>
              <a:t>créatininémie</a:t>
            </a:r>
            <a:r>
              <a:rPr lang="fr-FR" sz="1200" kern="1200" dirty="0" smtClean="0">
                <a:solidFill>
                  <a:schemeClr val="tx1"/>
                </a:solidFill>
                <a:latin typeface="+mn-lt"/>
                <a:ea typeface="+mn-ea"/>
                <a:cs typeface="+mn-cs"/>
              </a:rPr>
              <a:t> x k (1.23 chez l’homme, 1.04 pour la femme) ; (</a:t>
            </a:r>
            <a:r>
              <a:rPr lang="fr-FR" sz="1200" kern="1200" dirty="0" err="1" smtClean="0">
                <a:solidFill>
                  <a:schemeClr val="tx1"/>
                </a:solidFill>
                <a:latin typeface="+mn-lt"/>
                <a:ea typeface="+mn-ea"/>
                <a:cs typeface="+mn-cs"/>
              </a:rPr>
              <a:t>Friedwald</a:t>
            </a:r>
            <a:r>
              <a:rPr lang="fr-FR" sz="1200" kern="1200" dirty="0" smtClean="0">
                <a:solidFill>
                  <a:schemeClr val="tx1"/>
                </a:solidFill>
                <a:latin typeface="+mn-lt"/>
                <a:ea typeface="+mn-ea"/>
                <a:cs typeface="+mn-cs"/>
              </a:rPr>
              <a:t> : cholestérol total – HDL – triglycérides/5 ; exprimé en g/l). - Examens urinaires : recherche d’hématurie, de protéinurie par bandelette réactive - ECG, - le FO a surtout de l’intérêt dans l’HTA grades 2 et 3 dans l’éventualité de signes de décompensation(hémorragies, exsudats) liés à la rétinopathie hypertensive. </a:t>
            </a:r>
            <a:endParaRPr lang="fr-FR" dirty="0"/>
          </a:p>
        </p:txBody>
      </p:sp>
      <p:sp>
        <p:nvSpPr>
          <p:cNvPr id="4" name="Espace réservé du numéro de diapositive 3"/>
          <p:cNvSpPr>
            <a:spLocks noGrp="1"/>
          </p:cNvSpPr>
          <p:nvPr>
            <p:ph type="sldNum" sz="quarter" idx="10"/>
          </p:nvPr>
        </p:nvSpPr>
        <p:spPr/>
        <p:txBody>
          <a:bodyPr/>
          <a:lstStyle/>
          <a:p>
            <a:fld id="{01A52BE1-94A7-41F0-9001-79CB7FB60527}" type="slidenum">
              <a:rPr lang="fr-FR" smtClean="0"/>
              <a:pPr/>
              <a:t>5</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HTA ESSENTIELLE  95 % des cas, l’HTA ne reconnaît aucune étiologie et on parle d’HTA essentielle. Elle réalise une maladie générale cardiovasculaire à haute prévalence dans la population dont l’expression résulte de la rencontre de l’innée, liée à des facteurs génétiques et de l’acquis, au premier rang desquels la consommation sodée et la prise de poids (</a:t>
            </a:r>
            <a:r>
              <a:rPr lang="fr-FR" dirty="0" err="1" smtClean="0"/>
              <a:t>cf</a:t>
            </a:r>
            <a:r>
              <a:rPr lang="fr-FR" dirty="0" smtClean="0"/>
              <a:t> épidémiologie). Elle constitue un des éléments du risque cardiovasculaire, justifiant sa prise en charge thérapeutique. • </a:t>
            </a:r>
          </a:p>
          <a:p>
            <a:r>
              <a:rPr lang="fr-FR" dirty="0" smtClean="0"/>
              <a:t>HTA SECONDAIREL’HTA Concerne 5 % des HTA. L’ étiologie est surrénalienne, rénale ou toxique ; sa mise en évidence autorise un traitement spécifique pouvant permettre la cure de l’HTA.</a:t>
            </a:r>
          </a:p>
          <a:p>
            <a:r>
              <a:rPr lang="fr-FR" dirty="0" smtClean="0"/>
              <a:t>HTA </a:t>
            </a:r>
            <a:r>
              <a:rPr lang="fr-FR" dirty="0" err="1" smtClean="0"/>
              <a:t>secondaireA</a:t>
            </a:r>
            <a:r>
              <a:rPr lang="fr-FR" dirty="0" smtClean="0"/>
              <a:t> Quand en faire le dépistage ?•Sur point d’appel obtenu lors de l’interrogatoire précis, de l’examen clinique et des examens biologiques simples du bilan </a:t>
            </a:r>
            <a:r>
              <a:rPr lang="fr-FR" dirty="0" err="1" smtClean="0"/>
              <a:t>initial.•En</a:t>
            </a:r>
            <a:r>
              <a:rPr lang="fr-FR" dirty="0" smtClean="0"/>
              <a:t> cas d’HTA grade 3, notamment d’apparition brutale ou d’aggravation </a:t>
            </a:r>
            <a:r>
              <a:rPr lang="fr-FR" dirty="0" err="1" smtClean="0"/>
              <a:t>rapide.•En</a:t>
            </a:r>
            <a:r>
              <a:rPr lang="fr-FR" dirty="0" smtClean="0"/>
              <a:t> cas d’âge &lt;30 an</a:t>
            </a:r>
          </a:p>
          <a:p>
            <a:r>
              <a:rPr lang="fr-FR" dirty="0" smtClean="0"/>
              <a:t>En cas d’HTA résistante.</a:t>
            </a:r>
          </a:p>
          <a:p>
            <a:r>
              <a:rPr lang="fr-FR" dirty="0" smtClean="0"/>
              <a:t>HTA </a:t>
            </a:r>
            <a:r>
              <a:rPr lang="fr-FR" dirty="0" err="1" smtClean="0"/>
              <a:t>secondaireA</a:t>
            </a:r>
            <a:r>
              <a:rPr lang="fr-FR" dirty="0" smtClean="0"/>
              <a:t> Quand en faire le dépistage ?•Sur point d’appel obtenu lors de l’interrogatoire précis, de l’examen clinique et des examens biologiques simples du bilan </a:t>
            </a:r>
            <a:r>
              <a:rPr lang="fr-FR" dirty="0" err="1" smtClean="0"/>
              <a:t>initial.•En</a:t>
            </a:r>
            <a:r>
              <a:rPr lang="fr-FR" dirty="0" smtClean="0"/>
              <a:t> cas d’HTA grade 3, notamment d’apparition brutale ou d’aggravation </a:t>
            </a:r>
            <a:r>
              <a:rPr lang="fr-FR" dirty="0" err="1" smtClean="0"/>
              <a:t>rapide.•En</a:t>
            </a:r>
            <a:r>
              <a:rPr lang="fr-FR" dirty="0" smtClean="0"/>
              <a:t> cas d’âge &lt;30 an</a:t>
            </a:r>
          </a:p>
          <a:p>
            <a:r>
              <a:rPr lang="fr-FR" dirty="0" smtClean="0"/>
              <a:t>En cas d’HTA résistante.</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01A52BE1-94A7-41F0-9001-79CB7FB60527}" type="slidenum">
              <a:rPr lang="fr-FR" smtClean="0"/>
              <a:pPr/>
              <a:t>6</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tumeur </a:t>
            </a:r>
            <a:r>
              <a:rPr lang="fr-FR" dirty="0" err="1" smtClean="0"/>
              <a:t>médullo</a:t>
            </a:r>
            <a:r>
              <a:rPr lang="fr-FR" dirty="0" smtClean="0"/>
              <a:t>-surrénalienne </a:t>
            </a:r>
            <a:r>
              <a:rPr lang="fr-FR" dirty="0" err="1" smtClean="0"/>
              <a:t>secrétante</a:t>
            </a:r>
            <a:r>
              <a:rPr lang="fr-FR" dirty="0" smtClean="0"/>
              <a:t> de catécholamines volontiers révélé par une HTA paroxystique ou permanente. Bien que son incidence ne soit que de 0,5 % des hypertendus sa </a:t>
            </a:r>
            <a:r>
              <a:rPr lang="fr-FR" dirty="0" err="1" smtClean="0"/>
              <a:t>reconnaissanceest</a:t>
            </a:r>
            <a:r>
              <a:rPr lang="fr-FR" dirty="0" smtClean="0"/>
              <a:t> d’une particulière importance du fait de son accessibilité à la chirurgie. On doit prendre en compte la possibilité de formes familiales, de tumeurs multiples, bilatérales, </a:t>
            </a:r>
            <a:r>
              <a:rPr lang="fr-FR" dirty="0" err="1" smtClean="0"/>
              <a:t>extrasurrénaliennes</a:t>
            </a:r>
            <a:r>
              <a:rPr lang="fr-FR" dirty="0" smtClean="0"/>
              <a:t>, voire </a:t>
            </a:r>
            <a:r>
              <a:rPr lang="fr-FR" dirty="0" err="1" smtClean="0"/>
              <a:t>extraabdominales</a:t>
            </a:r>
            <a:r>
              <a:rPr lang="fr-FR" dirty="0" smtClean="0"/>
              <a:t>. Enfin, le phéochromocytome peut s’intégrer dans le cadre d’une néoplasie endocrinienne multiple ou d’une </a:t>
            </a:r>
            <a:r>
              <a:rPr lang="fr-FR" dirty="0" err="1" smtClean="0"/>
              <a:t>phacomatose</a:t>
            </a:r>
            <a:r>
              <a:rPr lang="fr-FR" dirty="0" smtClean="0"/>
              <a:t> (neurofibromatose de Recklinghausen et le syndrome de Von </a:t>
            </a:r>
            <a:r>
              <a:rPr lang="fr-FR" dirty="0" err="1" smtClean="0"/>
              <a:t>Hipple</a:t>
            </a:r>
            <a:r>
              <a:rPr lang="fr-FR" dirty="0" smtClean="0"/>
              <a:t>-Lindau)</a:t>
            </a:r>
          </a:p>
          <a:p>
            <a:endParaRPr lang="fr-FR" dirty="0"/>
          </a:p>
        </p:txBody>
      </p:sp>
      <p:sp>
        <p:nvSpPr>
          <p:cNvPr id="4" name="Espace réservé du numéro de diapositive 3"/>
          <p:cNvSpPr>
            <a:spLocks noGrp="1"/>
          </p:cNvSpPr>
          <p:nvPr>
            <p:ph type="sldNum" sz="quarter" idx="10"/>
          </p:nvPr>
        </p:nvSpPr>
        <p:spPr/>
        <p:txBody>
          <a:bodyPr/>
          <a:lstStyle/>
          <a:p>
            <a:fld id="{01A52BE1-94A7-41F0-9001-79CB7FB60527}" type="slidenum">
              <a:rPr lang="fr-FR" smtClean="0"/>
              <a:pPr/>
              <a:t>7</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Diagnostic :</a:t>
            </a:r>
          </a:p>
          <a:p>
            <a:r>
              <a:rPr lang="fr-FR" dirty="0" smtClean="0"/>
              <a:t>Dosage urinaire des </a:t>
            </a:r>
            <a:r>
              <a:rPr lang="fr-FR" dirty="0" err="1" smtClean="0"/>
              <a:t>métanéphrines</a:t>
            </a:r>
            <a:r>
              <a:rPr lang="fr-FR" dirty="0" smtClean="0"/>
              <a:t> et catécholamines.</a:t>
            </a:r>
          </a:p>
          <a:p>
            <a:r>
              <a:rPr lang="fr-FR" dirty="0" smtClean="0"/>
              <a:t>TDM ou IRM pour localiser la tumeur.</a:t>
            </a:r>
          </a:p>
          <a:p>
            <a:r>
              <a:rPr lang="fr-FR" dirty="0" smtClean="0"/>
              <a:t> Scintigraphie au MIBG pour localiser un phéochromocytome </a:t>
            </a:r>
            <a:r>
              <a:rPr lang="fr-FR" dirty="0" err="1" smtClean="0"/>
              <a:t>extrasurrénalien</a:t>
            </a:r>
            <a:r>
              <a:rPr lang="fr-FR" dirty="0" smtClean="0"/>
              <a:t> ou des métastases, ou simplement pour apporter une confirmation fonctionnelle à la visualisation de la tumeur en </a:t>
            </a:r>
            <a:r>
              <a:rPr lang="fr-FR" dirty="0" err="1" smtClean="0"/>
              <a:t>imagerie.•Traitement</a:t>
            </a:r>
            <a:r>
              <a:rPr lang="fr-FR" dirty="0" smtClean="0"/>
              <a:t> </a:t>
            </a:r>
            <a:r>
              <a:rPr lang="fr-FR" dirty="0" err="1" smtClean="0"/>
              <a:t>parα</a:t>
            </a:r>
            <a:r>
              <a:rPr lang="fr-FR" dirty="0" smtClean="0"/>
              <a:t>-bloqueurs débutés à petites doses, puis augmentés progressivement et associés aux β-bloqueurs. Exérèse chirurgicale de la tumeur par laparoscopie à risque : poussée hypertensive, déplétion </a:t>
            </a:r>
            <a:r>
              <a:rPr lang="fr-FR" dirty="0" err="1" smtClean="0"/>
              <a:t>volémique</a:t>
            </a:r>
            <a:r>
              <a:rPr lang="fr-FR" dirty="0" smtClean="0"/>
              <a:t> avec hypotension sévère</a:t>
            </a:r>
          </a:p>
          <a:p>
            <a:endParaRPr lang="fr-FR" dirty="0"/>
          </a:p>
        </p:txBody>
      </p:sp>
      <p:sp>
        <p:nvSpPr>
          <p:cNvPr id="4" name="Espace réservé du numéro de diapositive 3"/>
          <p:cNvSpPr>
            <a:spLocks noGrp="1"/>
          </p:cNvSpPr>
          <p:nvPr>
            <p:ph type="sldNum" sz="quarter" idx="10"/>
          </p:nvPr>
        </p:nvSpPr>
        <p:spPr/>
        <p:txBody>
          <a:bodyPr/>
          <a:lstStyle/>
          <a:p>
            <a:fld id="{01A52BE1-94A7-41F0-9001-79CB7FB60527}" type="slidenum">
              <a:rPr lang="fr-FR" smtClean="0"/>
              <a:pPr/>
              <a:t>8</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On doit prendre en compte la possibilité de formes familiales, de tumeurs multiples, bilatérales, </a:t>
            </a:r>
            <a:r>
              <a:rPr lang="fr-FR" dirty="0" err="1" smtClean="0"/>
              <a:t>extrasurrénaliennes</a:t>
            </a:r>
            <a:r>
              <a:rPr lang="fr-FR" dirty="0" smtClean="0"/>
              <a:t>, voire </a:t>
            </a:r>
            <a:r>
              <a:rPr lang="fr-FR" dirty="0" err="1" smtClean="0"/>
              <a:t>extraabdominales</a:t>
            </a:r>
            <a:r>
              <a:rPr lang="fr-FR" dirty="0" smtClean="0"/>
              <a:t>. Enfin, le phéochromocytome peut s’intégrer dans le cadre d’une néoplasie endocrinienne multiple ou d’une </a:t>
            </a:r>
            <a:r>
              <a:rPr lang="fr-FR" dirty="0" err="1" smtClean="0"/>
              <a:t>phacomatose</a:t>
            </a:r>
            <a:r>
              <a:rPr lang="fr-FR" dirty="0" smtClean="0"/>
              <a:t> (neurofibromatose de Recklinghausen et le syndrome de Von </a:t>
            </a:r>
            <a:r>
              <a:rPr lang="fr-FR" dirty="0" err="1" smtClean="0"/>
              <a:t>Hipple</a:t>
            </a:r>
            <a:r>
              <a:rPr lang="fr-FR" dirty="0" smtClean="0"/>
              <a:t>-Lindau)</a:t>
            </a:r>
            <a:endParaRPr lang="fr-FR" dirty="0"/>
          </a:p>
        </p:txBody>
      </p:sp>
      <p:sp>
        <p:nvSpPr>
          <p:cNvPr id="4" name="Espace réservé du numéro de diapositive 3"/>
          <p:cNvSpPr>
            <a:spLocks noGrp="1"/>
          </p:cNvSpPr>
          <p:nvPr>
            <p:ph type="sldNum" sz="quarter" idx="10"/>
          </p:nvPr>
        </p:nvSpPr>
        <p:spPr/>
        <p:txBody>
          <a:bodyPr/>
          <a:lstStyle/>
          <a:p>
            <a:fld id="{01A52BE1-94A7-41F0-9001-79CB7FB60527}" type="slidenum">
              <a:rPr lang="fr-FR" smtClean="0"/>
              <a:pPr/>
              <a:t>9</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1A52BE1-94A7-41F0-9001-79CB7FB60527}" type="slidenum">
              <a:rPr lang="fr-FR" smtClean="0"/>
              <a:pPr/>
              <a:t>10</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hypersécrétion autonome d'aldostérone, non adaptée et non stimulée par le système rénine-angiotensine. Les causes dominantes sont l'hyperplasie idiopathique et l'adénome produisant de l'aldostérone (APA) qui représentent 60 et 30% des cas respectivement [</a:t>
            </a:r>
            <a:r>
              <a:rPr lang="fr-FR" dirty="0" smtClean="0">
                <a:hlinkClick r:id="rId3"/>
              </a:rPr>
              <a:t>2</a:t>
            </a:r>
            <a:r>
              <a:rPr lang="fr-FR" dirty="0" smtClean="0"/>
              <a:t>, </a:t>
            </a:r>
            <a:r>
              <a:rPr lang="fr-FR" dirty="0" smtClean="0">
                <a:hlinkClick r:id="rId3"/>
              </a:rPr>
              <a:t>4</a:t>
            </a:r>
            <a:r>
              <a:rPr lang="fr-FR" dirty="0" smtClean="0"/>
              <a:t>]. L'HAP est la cause la plus fréquente de l'HTA secondaire avec une prévalence estimée à 5- 13% des patients hypertendus, soit près de 3% de la population [</a:t>
            </a:r>
            <a:r>
              <a:rPr lang="fr-FR" dirty="0" smtClean="0">
                <a:hlinkClick r:id="rId3"/>
              </a:rPr>
              <a:t>8</a:t>
            </a:r>
            <a:r>
              <a:rPr lang="fr-FR" dirty="0" smtClean="0"/>
              <a:t>, </a:t>
            </a:r>
            <a:r>
              <a:rPr lang="fr-FR" dirty="0" smtClean="0">
                <a:hlinkClick r:id="rId3"/>
              </a:rPr>
              <a:t>19</a:t>
            </a:r>
            <a:r>
              <a:rPr lang="fr-FR" dirty="0" smtClean="0"/>
              <a:t>]. La prévalence de l'HAP est encore plus élevée chez les patients ayant une HTA de grade 3 ou résistante au traitement (20%) (14), elle était évaluée entre 0,5% et 2% de la population hypertendue. Cependant, ce taux a connu une augmentation avec la standardisation des méthodes de dépistage</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Il est dû à un adénome surrénal (30 %) ou à une hyperplasie bilatérale des surrénales (70 %), rarement un </a:t>
            </a:r>
            <a:r>
              <a:rPr lang="fr-FR" dirty="0" err="1" smtClean="0"/>
              <a:t>corticosurrénalome</a:t>
            </a:r>
            <a:r>
              <a:rPr lang="fr-FR" dirty="0" smtClean="0"/>
              <a:t> </a:t>
            </a:r>
            <a:r>
              <a:rPr lang="fr-FR" dirty="0" err="1" smtClean="0"/>
              <a:t>malin.•Dépistage</a:t>
            </a:r>
            <a:r>
              <a:rPr lang="fr-FR" dirty="0" smtClean="0"/>
              <a:t> par le dosage de la kaliémie, mais peu de patients présentent une hypokaliémie (&lt;3,9 </a:t>
            </a:r>
            <a:r>
              <a:rPr lang="fr-FR" dirty="0" err="1" smtClean="0"/>
              <a:t>mmol</a:t>
            </a:r>
            <a:r>
              <a:rPr lang="fr-FR" dirty="0" smtClean="0"/>
              <a:t>/L) à un stade précoce, la natrémie est </a:t>
            </a:r>
            <a:r>
              <a:rPr lang="fr-FR" dirty="0" err="1" smtClean="0"/>
              <a:t>normale.•Augmentation</a:t>
            </a:r>
            <a:r>
              <a:rPr lang="fr-FR" dirty="0" smtClean="0"/>
              <a:t> de l’</a:t>
            </a:r>
            <a:r>
              <a:rPr lang="fr-FR" dirty="0" err="1" smtClean="0"/>
              <a:t>aldostéronémie</a:t>
            </a:r>
            <a:r>
              <a:rPr lang="fr-FR" dirty="0" smtClean="0"/>
              <a:t> associée à une baisse de la rénine plasmatique. Le rapport aldostérone/rénine est très élevé. Ces différents dosages doivent être réalisés après arrêt des </a:t>
            </a:r>
            <a:r>
              <a:rPr lang="fr-FR" dirty="0" err="1" smtClean="0"/>
              <a:t>antialdostérones</a:t>
            </a:r>
            <a:r>
              <a:rPr lang="fr-FR" dirty="0" smtClean="0"/>
              <a:t> depuis six semaines, des IEC, ARA II, diurétiques et β-bloqueurs depuis deux semaines.</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01A52BE1-94A7-41F0-9001-79CB7FB60527}" type="slidenum">
              <a:rPr lang="fr-FR" smtClean="0"/>
              <a:pPr/>
              <a:t>11</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La localisation de la tumeur se fait par le scanner, l’IRM des surrénales, ou par une scintigraphie au cholestérol marqué. Cependant, des adénomes vus en imagerie peuvent s’avérer n’être que des hyperplasies. Un cathétérisme des veines surrénales peut alors être nécessaire pour éviter une </a:t>
            </a:r>
            <a:r>
              <a:rPr lang="fr-FR" dirty="0" err="1" smtClean="0"/>
              <a:t>surrénalectomie</a:t>
            </a:r>
            <a:r>
              <a:rPr lang="fr-FR" dirty="0" smtClean="0"/>
              <a:t> </a:t>
            </a:r>
            <a:r>
              <a:rPr lang="fr-FR" dirty="0" err="1" smtClean="0"/>
              <a:t>inutile.•Traitement</a:t>
            </a:r>
            <a:r>
              <a:rPr lang="fr-FR" dirty="0" smtClean="0"/>
              <a:t> éventuel d’ablation chirurgicale de l’adénome par laparoscopie. Préalablement à la chirurgie ou en cas d’hyperplasie, un traitement par </a:t>
            </a:r>
            <a:r>
              <a:rPr lang="fr-FR" dirty="0" err="1" smtClean="0"/>
              <a:t>spironolactone</a:t>
            </a:r>
            <a:r>
              <a:rPr lang="fr-FR" dirty="0" smtClean="0"/>
              <a:t> est recommandé. Celui-ci peut être remplacé par l’</a:t>
            </a:r>
            <a:r>
              <a:rPr lang="fr-FR" dirty="0" err="1" smtClean="0"/>
              <a:t>éplérénone</a:t>
            </a:r>
            <a:r>
              <a:rPr lang="fr-FR" dirty="0" smtClean="0"/>
              <a:t> en cas de gynécomastie.</a:t>
            </a:r>
          </a:p>
          <a:p>
            <a:r>
              <a:rPr lang="fr-FR" dirty="0" smtClean="0"/>
              <a:t>1- </a:t>
            </a:r>
            <a:r>
              <a:rPr lang="fr-FR" dirty="0" err="1" smtClean="0"/>
              <a:t>Aldostéronemie</a:t>
            </a:r>
            <a:r>
              <a:rPr lang="fr-FR" dirty="0" smtClean="0"/>
              <a:t> élevée en regard d’une rénine active basse </a:t>
            </a:r>
          </a:p>
          <a:p>
            <a:r>
              <a:rPr lang="fr-FR" dirty="0" smtClean="0"/>
              <a:t>2-Rapport  </a:t>
            </a:r>
            <a:r>
              <a:rPr lang="fr-FR" dirty="0" err="1" smtClean="0"/>
              <a:t>aldostéronemie</a:t>
            </a:r>
            <a:r>
              <a:rPr lang="fr-FR" dirty="0" smtClean="0"/>
              <a:t>/RPA élevé </a:t>
            </a:r>
          </a:p>
          <a:p>
            <a:r>
              <a:rPr lang="fr-FR" dirty="0" smtClean="0"/>
              <a:t>3- </a:t>
            </a:r>
            <a:r>
              <a:rPr lang="fr-FR" dirty="0" err="1" smtClean="0"/>
              <a:t>Aldosteronurie</a:t>
            </a:r>
            <a:r>
              <a:rPr lang="fr-FR" dirty="0" smtClean="0"/>
              <a:t> des 24 heures</a:t>
            </a:r>
          </a:p>
          <a:p>
            <a:endParaRPr lang="fr-FR" dirty="0" smtClean="0"/>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01A52BE1-94A7-41F0-9001-79CB7FB60527}" type="slidenum">
              <a:rPr lang="fr-FR" smtClean="0"/>
              <a:pPr/>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4B285C14-6F61-43A5-9EA2-6D44F2918B1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285C14-6F61-43A5-9EA2-6D44F2918B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285C14-6F61-43A5-9EA2-6D44F2918B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285C14-6F61-43A5-9EA2-6D44F2918B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285C14-6F61-43A5-9EA2-6D44F2918B1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B285C14-6F61-43A5-9EA2-6D44F2918B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B285C14-6F61-43A5-9EA2-6D44F2918B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B285C14-6F61-43A5-9EA2-6D44F2918B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B285C14-6F61-43A5-9EA2-6D44F2918B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B285C14-6F61-43A5-9EA2-6D44F2918B1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ED55E78-D873-4ABF-B01E-4CAADE7AAF31}" type="datetimeFigureOut">
              <a:rPr lang="fr-FR" smtClean="0"/>
              <a:pPr/>
              <a:t>15/10/2019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4B285C14-6F61-43A5-9EA2-6D44F2918B18}"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D55E78-D873-4ABF-B01E-4CAADE7AAF31}" type="datetimeFigureOut">
              <a:rPr lang="fr-FR" smtClean="0"/>
              <a:pPr/>
              <a:t>15/10/2019</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B285C14-6F61-43A5-9EA2-6D44F2918B18}"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ctr"/>
            <a:r>
              <a:rPr lang="fr-FR" sz="6600" dirty="0" smtClean="0">
                <a:solidFill>
                  <a:schemeClr val="bg1"/>
                </a:solidFill>
              </a:rPr>
              <a:t>HTA ENDOCRINIENNE</a:t>
            </a:r>
            <a:endParaRPr lang="fr-FR" sz="6600" dirty="0">
              <a:solidFill>
                <a:schemeClr val="bg1"/>
              </a:solidFill>
            </a:endParaRPr>
          </a:p>
        </p:txBody>
      </p:sp>
      <p:sp>
        <p:nvSpPr>
          <p:cNvPr id="3" name="Sous-titre 2"/>
          <p:cNvSpPr>
            <a:spLocks noGrp="1"/>
          </p:cNvSpPr>
          <p:nvPr>
            <p:ph type="subTitle" idx="1"/>
          </p:nvPr>
        </p:nvSpPr>
        <p:spPr>
          <a:xfrm>
            <a:off x="539552" y="4077072"/>
            <a:ext cx="7854696" cy="1752600"/>
          </a:xfrm>
        </p:spPr>
        <p:txBody>
          <a:bodyPr/>
          <a:lstStyle/>
          <a:p>
            <a:pPr algn="ctr"/>
            <a:r>
              <a:rPr lang="fr-FR" dirty="0" smtClean="0">
                <a:solidFill>
                  <a:schemeClr val="bg1"/>
                </a:solidFill>
              </a:rPr>
              <a:t>Dr HARBI A</a:t>
            </a:r>
          </a:p>
          <a:p>
            <a:pPr algn="ctr"/>
            <a:r>
              <a:rPr lang="fr-FR" dirty="0" smtClean="0">
                <a:solidFill>
                  <a:schemeClr val="bg1"/>
                </a:solidFill>
              </a:rPr>
              <a:t>SERVICE ENDOCRINOLOGIE CHU ANNABA</a:t>
            </a:r>
            <a:endParaRPr lang="fr-FR"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143000"/>
          </a:xfrm>
        </p:spPr>
        <p:txBody>
          <a:bodyPr/>
          <a:lstStyle/>
          <a:p>
            <a:endParaRPr lang="fr-FR" dirty="0"/>
          </a:p>
        </p:txBody>
      </p:sp>
      <p:sp>
        <p:nvSpPr>
          <p:cNvPr id="3" name="Espace réservé du contenu 2"/>
          <p:cNvSpPr>
            <a:spLocks noGrp="1"/>
          </p:cNvSpPr>
          <p:nvPr>
            <p:ph idx="1"/>
          </p:nvPr>
        </p:nvSpPr>
        <p:spPr>
          <a:xfrm>
            <a:off x="179512" y="1484784"/>
            <a:ext cx="8712968" cy="5112568"/>
          </a:xfrm>
        </p:spPr>
        <p:txBody>
          <a:bodyPr>
            <a:normAutofit/>
          </a:bodyPr>
          <a:lstStyle/>
          <a:p>
            <a:r>
              <a:rPr lang="fr-FR" dirty="0" smtClean="0">
                <a:latin typeface="+mj-lt"/>
              </a:rPr>
              <a:t>Adénome surrénal (30 %) / Hyperplasie bilatérale des surrénales (70 %) /</a:t>
            </a:r>
            <a:r>
              <a:rPr lang="fr-FR" dirty="0" err="1" smtClean="0">
                <a:latin typeface="+mj-lt"/>
              </a:rPr>
              <a:t>corticosurrénalome</a:t>
            </a:r>
            <a:r>
              <a:rPr lang="fr-FR" dirty="0" smtClean="0">
                <a:latin typeface="+mj-lt"/>
              </a:rPr>
              <a:t> malin.</a:t>
            </a:r>
          </a:p>
          <a:p>
            <a:r>
              <a:rPr lang="fr-FR" dirty="0" smtClean="0">
                <a:latin typeface="+mj-lt"/>
              </a:rPr>
              <a:t>Hypokaliémie (&lt;3,9 </a:t>
            </a:r>
            <a:r>
              <a:rPr lang="fr-FR" dirty="0" err="1" smtClean="0">
                <a:latin typeface="+mj-lt"/>
              </a:rPr>
              <a:t>mmol</a:t>
            </a:r>
            <a:r>
              <a:rPr lang="fr-FR" dirty="0" smtClean="0">
                <a:latin typeface="+mj-lt"/>
              </a:rPr>
              <a:t>/L) à un stade précoce,  natrémie  normale.</a:t>
            </a:r>
          </a:p>
          <a:p>
            <a:r>
              <a:rPr lang="fr-FR" dirty="0" smtClean="0">
                <a:latin typeface="+mj-lt"/>
              </a:rPr>
              <a:t>Augmentation de l’</a:t>
            </a:r>
            <a:r>
              <a:rPr lang="fr-FR" dirty="0" err="1" smtClean="0">
                <a:latin typeface="+mj-lt"/>
              </a:rPr>
              <a:t>aldostéronémie</a:t>
            </a:r>
            <a:r>
              <a:rPr lang="fr-FR" dirty="0" smtClean="0">
                <a:latin typeface="+mj-lt"/>
              </a:rPr>
              <a:t>  avec baisse de la rénine plasmatique. </a:t>
            </a:r>
          </a:p>
          <a:p>
            <a:pPr>
              <a:buNone/>
            </a:pPr>
            <a:r>
              <a:rPr lang="fr-FR" dirty="0" smtClean="0">
                <a:latin typeface="+mj-lt"/>
              </a:rPr>
              <a:t>   Le rapport aldostérone/rénine est très élevé. </a:t>
            </a:r>
          </a:p>
          <a:p>
            <a:r>
              <a:rPr lang="fr-FR" dirty="0" smtClean="0">
                <a:latin typeface="+mj-lt"/>
              </a:rPr>
              <a:t>TDM,IRM des surrénales, scintigraphie au cholestérol </a:t>
            </a:r>
            <a:r>
              <a:rPr lang="fr-FR" dirty="0" err="1" smtClean="0">
                <a:latin typeface="+mj-lt"/>
              </a:rPr>
              <a:t>marqué,cathétérisme</a:t>
            </a:r>
            <a:r>
              <a:rPr lang="fr-FR" dirty="0" smtClean="0">
                <a:latin typeface="+mj-lt"/>
              </a:rPr>
              <a:t> des veines surrénales </a:t>
            </a:r>
          </a:p>
          <a:p>
            <a:r>
              <a:rPr lang="fr-FR" dirty="0" smtClean="0">
                <a:latin typeface="+mj-lt"/>
              </a:rPr>
              <a:t>Traitement: Ablation chirurgicale de l’adénome, un traitement préalable par </a:t>
            </a:r>
            <a:r>
              <a:rPr lang="fr-FR" dirty="0" err="1" smtClean="0">
                <a:latin typeface="+mj-lt"/>
              </a:rPr>
              <a:t>spironolactone</a:t>
            </a:r>
            <a:r>
              <a:rPr lang="fr-FR" dirty="0" smtClean="0">
                <a:latin typeface="+mj-lt"/>
              </a:rPr>
              <a:t> est recommandé. </a:t>
            </a:r>
          </a:p>
          <a:p>
            <a:pPr>
              <a:buNone/>
            </a:pP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332656"/>
            <a:ext cx="8229600" cy="1143000"/>
          </a:xfrm>
        </p:spPr>
        <p:txBody>
          <a:bodyPr/>
          <a:lstStyle/>
          <a:p>
            <a:pPr algn="ctr"/>
            <a:r>
              <a:rPr lang="fr-FR" b="1" dirty="0" smtClean="0"/>
              <a:t>HYPERALDOSTERONISME</a:t>
            </a:r>
            <a:endParaRPr lang="fr-FR" b="1" dirty="0"/>
          </a:p>
        </p:txBody>
      </p:sp>
      <p:sp>
        <p:nvSpPr>
          <p:cNvPr id="3" name="Espace réservé du contenu 2"/>
          <p:cNvSpPr>
            <a:spLocks noGrp="1"/>
          </p:cNvSpPr>
          <p:nvPr>
            <p:ph idx="1"/>
          </p:nvPr>
        </p:nvSpPr>
        <p:spPr>
          <a:xfrm>
            <a:off x="323528" y="1556792"/>
            <a:ext cx="8568952" cy="5040560"/>
          </a:xfrm>
        </p:spPr>
        <p:txBody>
          <a:bodyPr>
            <a:normAutofit/>
          </a:bodyPr>
          <a:lstStyle/>
          <a:p>
            <a:endParaRPr lang="fr-FR" dirty="0" smtClean="0">
              <a:latin typeface="+mj-lt"/>
            </a:endParaRPr>
          </a:p>
          <a:p>
            <a:r>
              <a:rPr lang="fr-FR" dirty="0" smtClean="0">
                <a:latin typeface="+mj-lt"/>
              </a:rPr>
              <a:t>Cause </a:t>
            </a:r>
            <a:r>
              <a:rPr lang="fr-FR" dirty="0" smtClean="0">
                <a:latin typeface="+mj-lt"/>
              </a:rPr>
              <a:t>la plus fréquente de l'HTA secondaire (5- 13% des  hypertendus). </a:t>
            </a:r>
            <a:endParaRPr lang="fr-FR" dirty="0" smtClean="0">
              <a:latin typeface="+mj-lt"/>
            </a:endParaRPr>
          </a:p>
          <a:p>
            <a:r>
              <a:rPr lang="fr-FR" dirty="0" smtClean="0">
                <a:latin typeface="+mj-lt"/>
              </a:rPr>
              <a:t>Hypersécrétion </a:t>
            </a:r>
            <a:r>
              <a:rPr lang="fr-FR" dirty="0" smtClean="0">
                <a:latin typeface="+mj-lt"/>
              </a:rPr>
              <a:t>autonome d'aldostérone, non adaptée et non stimulée par le système rénine-angiotensine. </a:t>
            </a:r>
            <a:endParaRPr lang="fr-FR" dirty="0" smtClean="0">
              <a:latin typeface="+mj-lt"/>
            </a:endParaRPr>
          </a:p>
          <a:p>
            <a:r>
              <a:rPr lang="fr-FR" dirty="0" smtClean="0">
                <a:latin typeface="+mj-lt"/>
              </a:rPr>
              <a:t>HTA paroxystique, maligne ou résistante au traitement</a:t>
            </a:r>
          </a:p>
          <a:p>
            <a:endParaRPr lang="fr-FR" dirty="0" smtClean="0">
              <a:latin typeface="+mj-lt"/>
            </a:endParaRPr>
          </a:p>
          <a:p>
            <a:r>
              <a:rPr lang="fr-FR" dirty="0" smtClean="0">
                <a:latin typeface="+mj-lt"/>
              </a:rPr>
              <a:t>Hypokaliémie (&lt;3,9 </a:t>
            </a:r>
            <a:r>
              <a:rPr lang="fr-FR" dirty="0" err="1" smtClean="0">
                <a:latin typeface="+mj-lt"/>
              </a:rPr>
              <a:t>mmol</a:t>
            </a:r>
            <a:r>
              <a:rPr lang="fr-FR" dirty="0" smtClean="0">
                <a:latin typeface="+mj-lt"/>
              </a:rPr>
              <a:t>/L</a:t>
            </a:r>
            <a:r>
              <a:rPr lang="fr-FR" dirty="0" smtClean="0">
                <a:latin typeface="+mj-lt"/>
              </a:rPr>
              <a:t>),  </a:t>
            </a:r>
            <a:r>
              <a:rPr lang="fr-FR" dirty="0" smtClean="0">
                <a:latin typeface="+mj-lt"/>
              </a:rPr>
              <a:t>natrémie  normale.</a:t>
            </a:r>
          </a:p>
          <a:p>
            <a:r>
              <a:rPr lang="fr-FR" dirty="0" smtClean="0">
                <a:latin typeface="+mj-lt"/>
              </a:rPr>
              <a:t>Augmentation de l’</a:t>
            </a:r>
            <a:r>
              <a:rPr lang="fr-FR" dirty="0" err="1" smtClean="0">
                <a:latin typeface="+mj-lt"/>
              </a:rPr>
              <a:t>aldostéronémie</a:t>
            </a:r>
            <a:r>
              <a:rPr lang="fr-FR" dirty="0" smtClean="0">
                <a:latin typeface="+mj-lt"/>
              </a:rPr>
              <a:t>  avec baisse de la rénine </a:t>
            </a:r>
            <a:r>
              <a:rPr lang="fr-FR" dirty="0" smtClean="0">
                <a:latin typeface="+mj-lt"/>
              </a:rPr>
              <a:t>plasmatique (aldostérone/rénine élevé).  </a:t>
            </a:r>
            <a:endParaRPr lang="fr-FR" dirty="0" smtClean="0">
              <a:latin typeface="+mj-lt"/>
            </a:endParaRPr>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endParaRPr lang="fr-FR" dirty="0" smtClean="0">
              <a:latin typeface="+mj-lt"/>
            </a:endParaRPr>
          </a:p>
          <a:p>
            <a:r>
              <a:rPr lang="fr-FR" dirty="0" smtClean="0">
                <a:latin typeface="+mj-lt"/>
              </a:rPr>
              <a:t>TDM,IRM </a:t>
            </a:r>
            <a:r>
              <a:rPr lang="fr-FR" dirty="0" smtClean="0">
                <a:latin typeface="+mj-lt"/>
              </a:rPr>
              <a:t>des surrénales, scintigraphie au cholestérol </a:t>
            </a:r>
            <a:r>
              <a:rPr lang="fr-FR" dirty="0" err="1" smtClean="0">
                <a:latin typeface="+mj-lt"/>
              </a:rPr>
              <a:t>marqué,cathétérisme</a:t>
            </a:r>
            <a:r>
              <a:rPr lang="fr-FR" dirty="0" smtClean="0">
                <a:latin typeface="+mj-lt"/>
              </a:rPr>
              <a:t> des veines </a:t>
            </a:r>
            <a:r>
              <a:rPr lang="fr-FR" dirty="0" smtClean="0">
                <a:latin typeface="+mj-lt"/>
              </a:rPr>
              <a:t>surrénales</a:t>
            </a:r>
          </a:p>
          <a:p>
            <a:pPr>
              <a:buNone/>
            </a:pPr>
            <a:r>
              <a:rPr lang="fr-FR" dirty="0" smtClean="0">
                <a:latin typeface="+mj-lt"/>
              </a:rPr>
              <a:t> </a:t>
            </a:r>
            <a:endParaRPr lang="fr-FR" dirty="0" smtClean="0">
              <a:latin typeface="+mj-lt"/>
            </a:endParaRPr>
          </a:p>
          <a:p>
            <a:r>
              <a:rPr lang="fr-FR" dirty="0" smtClean="0">
                <a:latin typeface="+mj-lt"/>
              </a:rPr>
              <a:t>Traitement: Ablation chirurgicale de l’adénome, un traitement préalable par </a:t>
            </a:r>
            <a:r>
              <a:rPr lang="fr-FR" dirty="0" err="1" smtClean="0">
                <a:latin typeface="+mj-lt"/>
              </a:rPr>
              <a:t>spironolactone</a:t>
            </a:r>
            <a:r>
              <a:rPr lang="fr-FR" dirty="0" smtClean="0">
                <a:latin typeface="+mj-lt"/>
              </a:rPr>
              <a:t> est recommandé. </a:t>
            </a:r>
            <a:endParaRPr lang="fr-FR"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tx2">
                    <a:lumMod val="75000"/>
                  </a:schemeClr>
                </a:solidFill>
              </a:rPr>
              <a:t>HYPERCORTICISME</a:t>
            </a:r>
            <a:endParaRPr lang="fr-FR" b="1" dirty="0">
              <a:solidFill>
                <a:schemeClr val="tx2">
                  <a:lumMod val="75000"/>
                </a:schemeClr>
              </a:solidFill>
            </a:endParaRPr>
          </a:p>
        </p:txBody>
      </p:sp>
      <p:sp>
        <p:nvSpPr>
          <p:cNvPr id="3" name="Espace réservé du contenu 2"/>
          <p:cNvSpPr>
            <a:spLocks noGrp="1"/>
          </p:cNvSpPr>
          <p:nvPr>
            <p:ph idx="1"/>
          </p:nvPr>
        </p:nvSpPr>
        <p:spPr/>
        <p:txBody>
          <a:bodyPr>
            <a:normAutofit/>
          </a:bodyPr>
          <a:lstStyle/>
          <a:p>
            <a:endParaRPr lang="fr-FR" dirty="0" smtClean="0">
              <a:latin typeface="+mj-lt"/>
            </a:endParaRPr>
          </a:p>
          <a:p>
            <a:r>
              <a:rPr lang="fr-FR" dirty="0" smtClean="0">
                <a:latin typeface="+mj-lt"/>
              </a:rPr>
              <a:t>L’action </a:t>
            </a:r>
            <a:r>
              <a:rPr lang="fr-FR" dirty="0" smtClean="0">
                <a:latin typeface="+mj-lt"/>
              </a:rPr>
              <a:t>principale se situe au niveau du tube rénal distal et du tube collecteur, où l’aldostérone commande la réabsorption du sodium et l’excrétion du potassium et des ions H</a:t>
            </a:r>
            <a:r>
              <a:rPr lang="fr-FR" dirty="0" smtClean="0">
                <a:latin typeface="+mj-lt"/>
              </a:rPr>
              <a:t>+</a:t>
            </a:r>
          </a:p>
          <a:p>
            <a:pPr>
              <a:buNone/>
            </a:pPr>
            <a:endParaRPr lang="fr-FR" dirty="0" smtClean="0">
              <a:latin typeface="+mj-lt"/>
            </a:endParaRPr>
          </a:p>
          <a:p>
            <a:r>
              <a:rPr lang="fr-FR" dirty="0" smtClean="0">
                <a:latin typeface="+mj-lt"/>
              </a:rPr>
              <a:t>Le récepteur nucléaire peut aussi être activé par le cortisol (= effet aldostérone-</a:t>
            </a:r>
            <a:r>
              <a:rPr lang="fr-FR" dirty="0" err="1" smtClean="0">
                <a:latin typeface="+mj-lt"/>
              </a:rPr>
              <a:t>like</a:t>
            </a:r>
            <a:r>
              <a:rPr lang="fr-FR" dirty="0" smtClean="0">
                <a:latin typeface="+mj-lt"/>
              </a:rPr>
              <a:t> du </a:t>
            </a:r>
            <a:r>
              <a:rPr lang="fr-FR" dirty="0" smtClean="0">
                <a:latin typeface="+mj-lt"/>
              </a:rPr>
              <a:t>cortisol à forte dose), </a:t>
            </a:r>
            <a:r>
              <a:rPr lang="fr-FR" dirty="0" smtClean="0">
                <a:latin typeface="+mj-lt"/>
              </a:rPr>
              <a:t>d’où des symptômes biologiques commun</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lstStyle/>
          <a:p>
            <a:pPr algn="ctr"/>
            <a:r>
              <a:rPr lang="fr-FR" b="1" dirty="0" smtClean="0">
                <a:solidFill>
                  <a:schemeClr val="tx2">
                    <a:lumMod val="75000"/>
                  </a:schemeClr>
                </a:solidFill>
              </a:rPr>
              <a:t>ACROMEGALIE</a:t>
            </a:r>
            <a:endParaRPr lang="fr-FR" b="1" dirty="0">
              <a:solidFill>
                <a:schemeClr val="tx2">
                  <a:lumMod val="75000"/>
                </a:schemeClr>
              </a:solidFill>
            </a:endParaRPr>
          </a:p>
        </p:txBody>
      </p:sp>
      <p:sp>
        <p:nvSpPr>
          <p:cNvPr id="3" name="Espace réservé du contenu 2"/>
          <p:cNvSpPr>
            <a:spLocks noGrp="1"/>
          </p:cNvSpPr>
          <p:nvPr>
            <p:ph idx="1"/>
          </p:nvPr>
        </p:nvSpPr>
        <p:spPr>
          <a:xfrm>
            <a:off x="251520" y="1556792"/>
            <a:ext cx="8640960" cy="5040560"/>
          </a:xfrm>
        </p:spPr>
        <p:txBody>
          <a:bodyPr>
            <a:normAutofit/>
          </a:bodyPr>
          <a:lstStyle/>
          <a:p>
            <a:r>
              <a:rPr lang="fr-FR" dirty="0" smtClean="0">
                <a:latin typeface="+mj-lt"/>
              </a:rPr>
              <a:t>H</a:t>
            </a:r>
            <a:r>
              <a:rPr lang="fr-FR" dirty="0" smtClean="0">
                <a:latin typeface="+mj-lt"/>
              </a:rPr>
              <a:t>ypersécrétion </a:t>
            </a:r>
            <a:r>
              <a:rPr lang="fr-FR" dirty="0" smtClean="0">
                <a:latin typeface="+mj-lt"/>
              </a:rPr>
              <a:t>non </a:t>
            </a:r>
            <a:r>
              <a:rPr lang="fr-FR" dirty="0" err="1" smtClean="0">
                <a:latin typeface="+mj-lt"/>
              </a:rPr>
              <a:t>freinable</a:t>
            </a:r>
            <a:r>
              <a:rPr lang="fr-FR" dirty="0" smtClean="0">
                <a:latin typeface="+mj-lt"/>
              </a:rPr>
              <a:t> et chronique </a:t>
            </a:r>
            <a:r>
              <a:rPr lang="fr-FR" dirty="0" smtClean="0">
                <a:latin typeface="+mj-lt"/>
              </a:rPr>
              <a:t>de GH</a:t>
            </a:r>
          </a:p>
          <a:p>
            <a:r>
              <a:rPr lang="fr-FR" dirty="0" err="1" smtClean="0">
                <a:latin typeface="+mj-lt"/>
              </a:rPr>
              <a:t>Hypervolémie</a:t>
            </a:r>
            <a:r>
              <a:rPr lang="fr-FR" dirty="0" smtClean="0">
                <a:latin typeface="+mj-lt"/>
              </a:rPr>
              <a:t> (par augmentation de la réabsorption de sodium au niveau du tube contourné distal) avec augmentation du débit cardiaque, une dysfonction diastolique secondaire (effets de la GH sur les </a:t>
            </a:r>
            <a:r>
              <a:rPr lang="fr-FR" dirty="0" err="1" smtClean="0">
                <a:latin typeface="+mj-lt"/>
              </a:rPr>
              <a:t>cardiomyocytes</a:t>
            </a:r>
            <a:r>
              <a:rPr lang="fr-FR" dirty="0" smtClean="0">
                <a:latin typeface="+mj-lt"/>
              </a:rPr>
              <a:t>) et un remodelage vasculaire  augmentant les résistances périphériques </a:t>
            </a:r>
          </a:p>
          <a:p>
            <a:r>
              <a:rPr lang="fr-FR" dirty="0" smtClean="0">
                <a:latin typeface="+mj-lt"/>
              </a:rPr>
              <a:t>Prévalence de l'HTA : 18 à 60% </a:t>
            </a:r>
          </a:p>
          <a:p>
            <a:r>
              <a:rPr lang="fr-FR" dirty="0" smtClean="0">
                <a:latin typeface="+mj-lt"/>
              </a:rPr>
              <a:t>Le traitement de l'acromégalie ne permet pas de guérir l'HTA chez la majorité des patients</a:t>
            </a:r>
          </a:p>
          <a:p>
            <a:endParaRPr lang="fr-FR" dirty="0" smtClean="0">
              <a:latin typeface="+mj-lt"/>
            </a:endParaRP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5400" b="1" dirty="0" smtClean="0">
                <a:solidFill>
                  <a:schemeClr val="tx2">
                    <a:lumMod val="75000"/>
                  </a:schemeClr>
                </a:solidFill>
              </a:rPr>
              <a:t>HYPERPARATHYROIDIE</a:t>
            </a:r>
            <a:endParaRPr lang="fr-FR" sz="5400" b="1" dirty="0">
              <a:solidFill>
                <a:schemeClr val="tx2">
                  <a:lumMod val="75000"/>
                </a:schemeClr>
              </a:solidFill>
            </a:endParaRPr>
          </a:p>
        </p:txBody>
      </p:sp>
      <p:sp>
        <p:nvSpPr>
          <p:cNvPr id="3" name="Espace réservé du contenu 2"/>
          <p:cNvSpPr>
            <a:spLocks noGrp="1"/>
          </p:cNvSpPr>
          <p:nvPr>
            <p:ph idx="1"/>
          </p:nvPr>
        </p:nvSpPr>
        <p:spPr/>
        <p:txBody>
          <a:bodyPr>
            <a:normAutofit/>
          </a:bodyPr>
          <a:lstStyle/>
          <a:p>
            <a:endParaRPr lang="fr-FR" dirty="0" smtClean="0">
              <a:latin typeface="+mj-lt"/>
            </a:endParaRPr>
          </a:p>
          <a:p>
            <a:r>
              <a:rPr lang="fr-FR" dirty="0" err="1" smtClean="0">
                <a:latin typeface="+mj-lt"/>
              </a:rPr>
              <a:t>Altèration</a:t>
            </a:r>
            <a:r>
              <a:rPr lang="fr-FR" dirty="0" smtClean="0">
                <a:latin typeface="+mj-lt"/>
              </a:rPr>
              <a:t> des </a:t>
            </a:r>
            <a:r>
              <a:rPr lang="fr-FR" dirty="0" smtClean="0">
                <a:latin typeface="+mj-lt"/>
              </a:rPr>
              <a:t>propriétés vasodilatatrices des cellules endothéliales </a:t>
            </a:r>
            <a:r>
              <a:rPr lang="fr-FR" dirty="0" smtClean="0">
                <a:latin typeface="+mj-lt"/>
              </a:rPr>
              <a:t>. </a:t>
            </a:r>
            <a:r>
              <a:rPr lang="fr-FR" dirty="0" smtClean="0">
                <a:latin typeface="+mj-lt"/>
              </a:rPr>
              <a:t>Dans les situations d'hypercalcémie, il existe une plus grande concentration de noradrénaline et une réponse plus importante à la noradrénaline exogène. </a:t>
            </a:r>
          </a:p>
          <a:p>
            <a:endParaRPr lang="fr-FR" dirty="0" smtClean="0">
              <a:latin typeface="+mj-lt"/>
            </a:endParaRPr>
          </a:p>
          <a:p>
            <a:r>
              <a:rPr lang="fr-FR" dirty="0" smtClean="0">
                <a:latin typeface="+mj-lt"/>
              </a:rPr>
              <a:t>Prévalence </a:t>
            </a:r>
            <a:r>
              <a:rPr lang="fr-FR" dirty="0" smtClean="0">
                <a:latin typeface="+mj-lt"/>
              </a:rPr>
              <a:t>de l'HTA </a:t>
            </a:r>
            <a:r>
              <a:rPr lang="fr-FR" dirty="0" smtClean="0">
                <a:latin typeface="+mj-lt"/>
              </a:rPr>
              <a:t>dans l’hyperparathyroïdie : </a:t>
            </a:r>
            <a:r>
              <a:rPr lang="fr-FR" dirty="0" smtClean="0">
                <a:latin typeface="+mj-lt"/>
              </a:rPr>
              <a:t>30% </a:t>
            </a:r>
            <a:endParaRPr lang="fr-FR"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332656"/>
            <a:ext cx="8229600" cy="1143000"/>
          </a:xfrm>
        </p:spPr>
        <p:txBody>
          <a:bodyPr/>
          <a:lstStyle/>
          <a:p>
            <a:pPr algn="ctr"/>
            <a:r>
              <a:rPr lang="fr-FR" b="1" dirty="0" smtClean="0">
                <a:solidFill>
                  <a:schemeClr val="tx2">
                    <a:lumMod val="75000"/>
                  </a:schemeClr>
                </a:solidFill>
              </a:rPr>
              <a:t>INTRODUCTION</a:t>
            </a:r>
            <a:endParaRPr lang="fr-FR" b="1" dirty="0">
              <a:solidFill>
                <a:schemeClr val="tx2">
                  <a:lumMod val="75000"/>
                </a:schemeClr>
              </a:solidFill>
            </a:endParaRPr>
          </a:p>
        </p:txBody>
      </p:sp>
      <p:sp>
        <p:nvSpPr>
          <p:cNvPr id="3" name="Espace réservé du contenu 2"/>
          <p:cNvSpPr>
            <a:spLocks noGrp="1"/>
          </p:cNvSpPr>
          <p:nvPr>
            <p:ph idx="1"/>
          </p:nvPr>
        </p:nvSpPr>
        <p:spPr>
          <a:xfrm>
            <a:off x="251520" y="1935480"/>
            <a:ext cx="8640960" cy="4661872"/>
          </a:xfrm>
        </p:spPr>
        <p:txBody>
          <a:bodyPr>
            <a:normAutofit/>
          </a:bodyPr>
          <a:lstStyle/>
          <a:p>
            <a:r>
              <a:rPr lang="fr-FR" dirty="0" smtClean="0">
                <a:latin typeface="+mj-lt"/>
              </a:rPr>
              <a:t>10 à 15% de la </a:t>
            </a:r>
            <a:r>
              <a:rPr lang="fr-FR" dirty="0" smtClean="0">
                <a:latin typeface="+mj-lt"/>
              </a:rPr>
              <a:t>population; </a:t>
            </a:r>
            <a:r>
              <a:rPr lang="fr-FR" dirty="0" smtClean="0">
                <a:latin typeface="+mj-lt"/>
              </a:rPr>
              <a:t>1,5 milliards d'hypertendus probables en 2025 (OMS</a:t>
            </a:r>
            <a:r>
              <a:rPr lang="fr-FR" dirty="0" smtClean="0">
                <a:latin typeface="+mj-lt"/>
              </a:rPr>
              <a:t>)</a:t>
            </a:r>
          </a:p>
          <a:p>
            <a:pPr>
              <a:buNone/>
            </a:pPr>
            <a:endParaRPr lang="fr-FR" dirty="0" smtClean="0">
              <a:latin typeface="+mj-lt"/>
            </a:endParaRPr>
          </a:p>
          <a:p>
            <a:r>
              <a:rPr lang="fr-FR" dirty="0" smtClean="0">
                <a:latin typeface="+mj-lt"/>
              </a:rPr>
              <a:t>PAS &gt; ou = à 140 </a:t>
            </a:r>
            <a:r>
              <a:rPr lang="fr-FR" dirty="0" err="1" smtClean="0">
                <a:latin typeface="+mj-lt"/>
              </a:rPr>
              <a:t>mmHg</a:t>
            </a:r>
            <a:r>
              <a:rPr lang="fr-FR" dirty="0" smtClean="0">
                <a:latin typeface="+mj-lt"/>
              </a:rPr>
              <a:t> PAD &gt; ou = à 90 </a:t>
            </a:r>
            <a:r>
              <a:rPr lang="fr-FR" dirty="0" err="1" smtClean="0">
                <a:latin typeface="+mj-lt"/>
              </a:rPr>
              <a:t>mmHg</a:t>
            </a:r>
            <a:endParaRPr lang="fr-FR" dirty="0" smtClean="0">
              <a:latin typeface="+mj-lt"/>
            </a:endParaRPr>
          </a:p>
          <a:p>
            <a:pPr>
              <a:buNone/>
            </a:pPr>
            <a:endParaRPr lang="fr-FR" dirty="0" smtClean="0">
              <a:latin typeface="+mj-lt"/>
            </a:endParaRPr>
          </a:p>
          <a:p>
            <a:r>
              <a:rPr lang="fr-FR" dirty="0" smtClean="0">
                <a:latin typeface="+mj-lt"/>
              </a:rPr>
              <a:t> </a:t>
            </a:r>
            <a:r>
              <a:rPr lang="fr-FR" dirty="0" smtClean="0">
                <a:latin typeface="+mj-lt"/>
              </a:rPr>
              <a:t>I</a:t>
            </a:r>
            <a:r>
              <a:rPr lang="fr-FR" dirty="0" smtClean="0">
                <a:latin typeface="+mj-lt"/>
              </a:rPr>
              <a:t>ncidence </a:t>
            </a:r>
            <a:r>
              <a:rPr lang="fr-FR" dirty="0" smtClean="0">
                <a:latin typeface="+mj-lt"/>
              </a:rPr>
              <a:t>augmente avec l’âge : Concernerait  </a:t>
            </a:r>
            <a:r>
              <a:rPr lang="fr-FR" b="1" dirty="0" smtClean="0">
                <a:latin typeface="+mj-lt"/>
              </a:rPr>
              <a:t>10% des 18-34 ans</a:t>
            </a:r>
            <a:r>
              <a:rPr lang="fr-FR" dirty="0" smtClean="0">
                <a:latin typeface="+mj-lt"/>
              </a:rPr>
              <a:t> contre plus de </a:t>
            </a:r>
            <a:r>
              <a:rPr lang="fr-FR" b="1" dirty="0" smtClean="0">
                <a:latin typeface="+mj-lt"/>
              </a:rPr>
              <a:t>65% après 65 ans</a:t>
            </a:r>
            <a:r>
              <a:rPr lang="fr-FR" dirty="0" smtClean="0">
                <a:latin typeface="+mj-lt"/>
              </a:rPr>
              <a:t>.</a:t>
            </a:r>
          </a:p>
          <a:p>
            <a:pPr>
              <a:buNone/>
            </a:pPr>
            <a:endParaRPr lang="fr-FR" dirty="0" smtClean="0">
              <a:latin typeface="+mj-lt"/>
            </a:endParaRPr>
          </a:p>
          <a:p>
            <a:r>
              <a:rPr lang="fr-FR" dirty="0" smtClean="0">
                <a:latin typeface="+mj-lt"/>
              </a:rPr>
              <a:t>L’HTA étant le plus souvent silencieuse (sans symptôme), de nombreuses personnes ignorent qu’elles sont touchées.</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p:cNvPicPr>
            <a:picLocks noGrp="1" noChangeAspect="1" noChangeArrowheads="1"/>
          </p:cNvPicPr>
          <p:nvPr>
            <p:ph idx="1"/>
          </p:nvPr>
        </p:nvPicPr>
        <p:blipFill>
          <a:blip r:embed="rId2" cstate="print"/>
          <a:srcRect/>
          <a:stretch>
            <a:fillRect/>
          </a:stretch>
        </p:blipFill>
        <p:spPr bwMode="auto">
          <a:xfrm>
            <a:off x="323528" y="1916832"/>
            <a:ext cx="8568952" cy="45365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50" name="Picture 2"/>
          <p:cNvPicPr>
            <a:picLocks noGrp="1" noChangeAspect="1" noChangeArrowheads="1"/>
          </p:cNvPicPr>
          <p:nvPr>
            <p:ph idx="1"/>
          </p:nvPr>
        </p:nvPicPr>
        <p:blipFill>
          <a:blip r:embed="rId2" cstate="print"/>
          <a:srcRect/>
          <a:stretch>
            <a:fillRect/>
          </a:stretch>
        </p:blipFill>
        <p:spPr bwMode="auto">
          <a:xfrm>
            <a:off x="467544" y="1124744"/>
            <a:ext cx="8280920" cy="54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lstStyle/>
          <a:p>
            <a:pPr algn="ctr"/>
            <a:r>
              <a:rPr lang="fr-FR" b="1" dirty="0" smtClean="0">
                <a:solidFill>
                  <a:schemeClr val="tx2">
                    <a:lumMod val="75000"/>
                  </a:schemeClr>
                </a:solidFill>
              </a:rPr>
              <a:t>Bilan OMS d’un hypertendu</a:t>
            </a:r>
            <a:endParaRPr lang="fr-FR" b="1" dirty="0">
              <a:solidFill>
                <a:schemeClr val="tx2">
                  <a:lumMod val="75000"/>
                </a:schemeClr>
              </a:solidFill>
            </a:endParaRPr>
          </a:p>
        </p:txBody>
      </p:sp>
      <p:sp>
        <p:nvSpPr>
          <p:cNvPr id="3" name="Espace réservé du contenu 2"/>
          <p:cNvSpPr>
            <a:spLocks noGrp="1"/>
          </p:cNvSpPr>
          <p:nvPr>
            <p:ph idx="1"/>
          </p:nvPr>
        </p:nvSpPr>
        <p:spPr>
          <a:xfrm>
            <a:off x="251520" y="1935480"/>
            <a:ext cx="8712968" cy="4661872"/>
          </a:xfrm>
        </p:spPr>
        <p:txBody>
          <a:bodyPr>
            <a:normAutofit/>
          </a:bodyPr>
          <a:lstStyle/>
          <a:p>
            <a:endParaRPr lang="fr-FR" dirty="0" smtClean="0">
              <a:latin typeface="+mj-lt"/>
            </a:endParaRPr>
          </a:p>
          <a:p>
            <a:r>
              <a:rPr lang="fr-FR" dirty="0" smtClean="0">
                <a:latin typeface="+mj-lt"/>
              </a:rPr>
              <a:t>- Dosages sanguins : </a:t>
            </a:r>
            <a:r>
              <a:rPr lang="fr-FR" dirty="0" err="1" smtClean="0">
                <a:latin typeface="+mj-lt"/>
              </a:rPr>
              <a:t>créatininémie</a:t>
            </a:r>
            <a:r>
              <a:rPr lang="fr-FR" dirty="0" smtClean="0">
                <a:latin typeface="+mj-lt"/>
              </a:rPr>
              <a:t>, calcul de la clairance de la </a:t>
            </a:r>
            <a:r>
              <a:rPr lang="fr-FR" dirty="0" err="1" smtClean="0">
                <a:latin typeface="+mj-lt"/>
              </a:rPr>
              <a:t>créatininémie</a:t>
            </a:r>
            <a:r>
              <a:rPr lang="fr-FR" dirty="0" smtClean="0">
                <a:latin typeface="+mj-lt"/>
              </a:rPr>
              <a:t>, kaliémie, glycémie, cholestérol total, HDL-c, triglycérides, LDL </a:t>
            </a:r>
          </a:p>
          <a:p>
            <a:endParaRPr lang="fr-FR" dirty="0" smtClean="0">
              <a:latin typeface="+mj-lt"/>
            </a:endParaRPr>
          </a:p>
          <a:p>
            <a:r>
              <a:rPr lang="fr-FR" dirty="0" smtClean="0">
                <a:latin typeface="+mj-lt"/>
              </a:rPr>
              <a:t>- Examens urinaires : Hématurie, protéinurie</a:t>
            </a:r>
          </a:p>
          <a:p>
            <a:endParaRPr lang="fr-FR" dirty="0" smtClean="0">
              <a:latin typeface="+mj-lt"/>
            </a:endParaRPr>
          </a:p>
          <a:p>
            <a:r>
              <a:rPr lang="fr-FR" dirty="0" smtClean="0">
                <a:latin typeface="+mj-lt"/>
              </a:rPr>
              <a:t> - ECG </a:t>
            </a:r>
          </a:p>
          <a:p>
            <a:endParaRPr lang="fr-FR" dirty="0" smtClean="0">
              <a:latin typeface="+mj-lt"/>
            </a:endParaRPr>
          </a:p>
          <a:p>
            <a:r>
              <a:rPr lang="fr-FR" dirty="0" smtClean="0">
                <a:latin typeface="+mj-lt"/>
              </a:rPr>
              <a:t>-  FO</a:t>
            </a:r>
            <a:endParaRPr lang="fr-FR" dirty="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1143000"/>
          </a:xfrm>
        </p:spPr>
        <p:txBody>
          <a:bodyPr>
            <a:normAutofit/>
          </a:bodyPr>
          <a:lstStyle/>
          <a:p>
            <a:pPr algn="ctr"/>
            <a:r>
              <a:rPr lang="fr-FR" sz="4800" b="1" dirty="0" smtClean="0">
                <a:solidFill>
                  <a:schemeClr val="tx2">
                    <a:lumMod val="75000"/>
                  </a:schemeClr>
                </a:solidFill>
              </a:rPr>
              <a:t>ETIOLOGIES DES  HTA </a:t>
            </a:r>
            <a:endParaRPr lang="fr-FR" sz="4800" b="1" dirty="0">
              <a:solidFill>
                <a:schemeClr val="tx2">
                  <a:lumMod val="75000"/>
                </a:schemeClr>
              </a:solidFill>
            </a:endParaRPr>
          </a:p>
        </p:txBody>
      </p:sp>
      <p:sp>
        <p:nvSpPr>
          <p:cNvPr id="3" name="Espace réservé du contenu 2"/>
          <p:cNvSpPr>
            <a:spLocks noGrp="1"/>
          </p:cNvSpPr>
          <p:nvPr>
            <p:ph idx="1"/>
          </p:nvPr>
        </p:nvSpPr>
        <p:spPr/>
        <p:txBody>
          <a:bodyPr>
            <a:normAutofit/>
          </a:bodyPr>
          <a:lstStyle/>
          <a:p>
            <a:r>
              <a:rPr lang="fr-FR" b="1" dirty="0" smtClean="0">
                <a:latin typeface="+mj-lt"/>
              </a:rPr>
              <a:t>HTA ESSENTIELLE  </a:t>
            </a:r>
            <a:r>
              <a:rPr lang="fr-FR" dirty="0" smtClean="0">
                <a:latin typeface="+mj-lt"/>
              </a:rPr>
              <a:t>95 % des cas, facteurs génétiques consommation sodée, prise de poids</a:t>
            </a:r>
          </a:p>
          <a:p>
            <a:pPr>
              <a:buNone/>
            </a:pPr>
            <a:endParaRPr lang="fr-FR" dirty="0" smtClean="0">
              <a:latin typeface="+mj-lt"/>
            </a:endParaRPr>
          </a:p>
          <a:p>
            <a:r>
              <a:rPr lang="fr-FR" b="1" dirty="0" smtClean="0">
                <a:latin typeface="+mj-lt"/>
              </a:rPr>
              <a:t>HTA SECONDAIRE </a:t>
            </a:r>
            <a:r>
              <a:rPr lang="fr-FR" dirty="0" smtClean="0">
                <a:latin typeface="+mj-lt"/>
              </a:rPr>
              <a:t>Concerne 5 % des HTA. </a:t>
            </a:r>
          </a:p>
          <a:p>
            <a:r>
              <a:rPr lang="fr-FR" dirty="0" err="1" smtClean="0">
                <a:latin typeface="+mj-lt"/>
              </a:rPr>
              <a:t>Iatrogene</a:t>
            </a:r>
            <a:r>
              <a:rPr lang="fr-FR" dirty="0" smtClean="0">
                <a:latin typeface="+mj-lt"/>
              </a:rPr>
              <a:t> ( AINS, </a:t>
            </a:r>
            <a:r>
              <a:rPr lang="fr-FR" dirty="0" err="1" smtClean="0">
                <a:latin typeface="+mj-lt"/>
              </a:rPr>
              <a:t>Corticoides</a:t>
            </a:r>
            <a:r>
              <a:rPr lang="fr-FR" dirty="0" smtClean="0">
                <a:latin typeface="+mj-lt"/>
              </a:rPr>
              <a:t>, </a:t>
            </a:r>
            <a:r>
              <a:rPr lang="fr-FR" dirty="0" err="1" smtClean="0">
                <a:latin typeface="+mj-lt"/>
              </a:rPr>
              <a:t>reglisse</a:t>
            </a:r>
            <a:r>
              <a:rPr lang="fr-FR" dirty="0" smtClean="0">
                <a:latin typeface="+mj-lt"/>
              </a:rPr>
              <a:t>…)</a:t>
            </a:r>
            <a:endParaRPr lang="fr-FR" dirty="0" smtClean="0">
              <a:latin typeface="+mj-lt"/>
            </a:endParaRPr>
          </a:p>
          <a:p>
            <a:r>
              <a:rPr lang="fr-FR" dirty="0" smtClean="0">
                <a:latin typeface="+mj-lt"/>
              </a:rPr>
              <a:t>Endocrinienne</a:t>
            </a:r>
          </a:p>
          <a:p>
            <a:r>
              <a:rPr lang="fr-FR" dirty="0" smtClean="0">
                <a:latin typeface="+mj-lt"/>
              </a:rPr>
              <a:t>R</a:t>
            </a:r>
            <a:r>
              <a:rPr lang="fr-FR" dirty="0" smtClean="0">
                <a:latin typeface="+mj-lt"/>
              </a:rPr>
              <a:t>énale( </a:t>
            </a:r>
            <a:r>
              <a:rPr lang="fr-FR" dirty="0" err="1" smtClean="0">
                <a:latin typeface="+mj-lt"/>
              </a:rPr>
              <a:t>Stenose</a:t>
            </a:r>
            <a:r>
              <a:rPr lang="fr-FR" dirty="0" smtClean="0">
                <a:latin typeface="+mj-lt"/>
              </a:rPr>
              <a:t> </a:t>
            </a:r>
            <a:r>
              <a:rPr lang="fr-FR" dirty="0" err="1" smtClean="0">
                <a:latin typeface="+mj-lt"/>
              </a:rPr>
              <a:t>artere</a:t>
            </a:r>
            <a:r>
              <a:rPr lang="fr-FR" dirty="0" smtClean="0">
                <a:latin typeface="+mj-lt"/>
              </a:rPr>
              <a:t> </a:t>
            </a:r>
            <a:r>
              <a:rPr lang="fr-FR" dirty="0" err="1" smtClean="0">
                <a:latin typeface="+mj-lt"/>
              </a:rPr>
              <a:t>rénale,polykystose</a:t>
            </a:r>
            <a:r>
              <a:rPr lang="fr-FR" dirty="0" smtClean="0">
                <a:latin typeface="+mj-lt"/>
              </a:rPr>
              <a:t>, insuffisance)</a:t>
            </a:r>
          </a:p>
          <a:p>
            <a:r>
              <a:rPr lang="fr-FR" dirty="0" smtClean="0">
                <a:latin typeface="+mj-lt"/>
              </a:rPr>
              <a:t>Coarctation de l’aorte</a:t>
            </a:r>
            <a:endParaRPr lang="fr-FR"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lstStyle/>
          <a:p>
            <a:pPr algn="ctr"/>
            <a:r>
              <a:rPr lang="fr-FR" b="1" dirty="0" smtClean="0"/>
              <a:t>PHEOCHROMOCYTOME</a:t>
            </a:r>
            <a:endParaRPr lang="fr-FR" b="1" dirty="0"/>
          </a:p>
        </p:txBody>
      </p:sp>
      <p:sp>
        <p:nvSpPr>
          <p:cNvPr id="3" name="Espace réservé du contenu 2"/>
          <p:cNvSpPr>
            <a:spLocks noGrp="1"/>
          </p:cNvSpPr>
          <p:nvPr>
            <p:ph idx="1"/>
          </p:nvPr>
        </p:nvSpPr>
        <p:spPr>
          <a:xfrm>
            <a:off x="251520" y="1484784"/>
            <a:ext cx="8640960" cy="5184576"/>
          </a:xfrm>
        </p:spPr>
        <p:txBody>
          <a:bodyPr>
            <a:normAutofit/>
          </a:bodyPr>
          <a:lstStyle/>
          <a:p>
            <a:r>
              <a:rPr lang="fr-FR" dirty="0" smtClean="0">
                <a:latin typeface="+mj-lt"/>
              </a:rPr>
              <a:t>T</a:t>
            </a:r>
            <a:r>
              <a:rPr lang="fr-FR" dirty="0" smtClean="0">
                <a:latin typeface="+mj-lt"/>
              </a:rPr>
              <a:t>umeur </a:t>
            </a:r>
            <a:r>
              <a:rPr lang="fr-FR" dirty="0" err="1" smtClean="0">
                <a:latin typeface="+mj-lt"/>
              </a:rPr>
              <a:t>médullo</a:t>
            </a:r>
            <a:r>
              <a:rPr lang="fr-FR" dirty="0" smtClean="0">
                <a:latin typeface="+mj-lt"/>
              </a:rPr>
              <a:t>-surrénalienne </a:t>
            </a:r>
            <a:r>
              <a:rPr lang="fr-FR" dirty="0" err="1" smtClean="0">
                <a:latin typeface="+mj-lt"/>
              </a:rPr>
              <a:t>secrétante</a:t>
            </a:r>
            <a:r>
              <a:rPr lang="fr-FR" dirty="0" smtClean="0">
                <a:latin typeface="+mj-lt"/>
              </a:rPr>
              <a:t> de </a:t>
            </a:r>
            <a:r>
              <a:rPr lang="fr-FR" dirty="0" smtClean="0">
                <a:latin typeface="+mj-lt"/>
              </a:rPr>
              <a:t>catécholamines</a:t>
            </a:r>
          </a:p>
          <a:p>
            <a:r>
              <a:rPr lang="fr-FR" dirty="0" smtClean="0">
                <a:latin typeface="+mj-lt"/>
              </a:rPr>
              <a:t>I</a:t>
            </a:r>
            <a:r>
              <a:rPr lang="fr-FR" dirty="0" smtClean="0">
                <a:latin typeface="+mj-lt"/>
              </a:rPr>
              <a:t>ncidence 0,5 </a:t>
            </a:r>
            <a:r>
              <a:rPr lang="fr-FR" dirty="0" smtClean="0">
                <a:latin typeface="+mj-lt"/>
              </a:rPr>
              <a:t>% des </a:t>
            </a:r>
            <a:r>
              <a:rPr lang="fr-FR" dirty="0" smtClean="0">
                <a:latin typeface="+mj-lt"/>
              </a:rPr>
              <a:t>hypertendus</a:t>
            </a:r>
          </a:p>
          <a:p>
            <a:r>
              <a:rPr lang="fr-FR" dirty="0" smtClean="0">
                <a:latin typeface="+mj-lt"/>
              </a:rPr>
              <a:t>Cause très rare, associée à une HTA dans seulement 70 % des cas.</a:t>
            </a:r>
          </a:p>
          <a:p>
            <a:r>
              <a:rPr lang="fr-FR" dirty="0" smtClean="0">
                <a:latin typeface="+mj-lt"/>
              </a:rPr>
              <a:t>HTA permanente ou paroxystique, avec la triade de Ménard</a:t>
            </a:r>
          </a:p>
          <a:p>
            <a:r>
              <a:rPr lang="fr-FR" dirty="0" smtClean="0">
                <a:latin typeface="+mj-lt"/>
              </a:rPr>
              <a:t>Plusieurs </a:t>
            </a:r>
            <a:r>
              <a:rPr lang="fr-FR" dirty="0" smtClean="0">
                <a:latin typeface="+mj-lt"/>
              </a:rPr>
              <a:t>affections familiales sont associées au phéochromocytome devant faire proposer aux patients et à leur famille des tests génétiques : NEM 2, VHL,NF1</a:t>
            </a:r>
          </a:p>
          <a:p>
            <a:endParaRPr lang="fr-FR"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endParaRPr lang="fr-FR" dirty="0" smtClean="0">
              <a:latin typeface="+mj-lt"/>
            </a:endParaRPr>
          </a:p>
          <a:p>
            <a:r>
              <a:rPr lang="fr-FR" dirty="0" smtClean="0">
                <a:latin typeface="+mj-lt"/>
              </a:rPr>
              <a:t>Dosage urinaire des </a:t>
            </a:r>
            <a:r>
              <a:rPr lang="fr-FR" dirty="0" err="1" smtClean="0">
                <a:latin typeface="+mj-lt"/>
              </a:rPr>
              <a:t>métanéphrines</a:t>
            </a:r>
            <a:r>
              <a:rPr lang="fr-FR" dirty="0" smtClean="0">
                <a:latin typeface="+mj-lt"/>
              </a:rPr>
              <a:t> et catécholamines.</a:t>
            </a:r>
          </a:p>
          <a:p>
            <a:r>
              <a:rPr lang="fr-FR" dirty="0" smtClean="0">
                <a:latin typeface="+mj-lt"/>
              </a:rPr>
              <a:t>TDM ou IRM pour localiser la tumeur.</a:t>
            </a:r>
          </a:p>
          <a:p>
            <a:r>
              <a:rPr lang="fr-FR" dirty="0" smtClean="0">
                <a:latin typeface="+mj-lt"/>
              </a:rPr>
              <a:t> Scintigraphie au MIBG </a:t>
            </a:r>
            <a:r>
              <a:rPr lang="fr-FR" dirty="0" smtClean="0">
                <a:latin typeface="+mj-lt"/>
              </a:rPr>
              <a:t>++++</a:t>
            </a:r>
            <a:endParaRPr lang="fr-FR" dirty="0" smtClean="0">
              <a:latin typeface="+mj-lt"/>
            </a:endParaRPr>
          </a:p>
          <a:p>
            <a:r>
              <a:rPr lang="fr-FR" dirty="0" smtClean="0">
                <a:latin typeface="+mj-lt"/>
              </a:rPr>
              <a:t>Traitement par α-bloqueurs débutés à </a:t>
            </a:r>
            <a:r>
              <a:rPr lang="fr-FR" dirty="0" err="1" smtClean="0">
                <a:latin typeface="+mj-lt"/>
              </a:rPr>
              <a:t>doseprogressive</a:t>
            </a:r>
            <a:r>
              <a:rPr lang="fr-FR" dirty="0" smtClean="0">
                <a:latin typeface="+mj-lt"/>
              </a:rPr>
              <a:t>, </a:t>
            </a:r>
            <a:r>
              <a:rPr lang="fr-FR" dirty="0" smtClean="0">
                <a:latin typeface="+mj-lt"/>
              </a:rPr>
              <a:t>puis </a:t>
            </a:r>
            <a:r>
              <a:rPr lang="fr-FR" dirty="0" smtClean="0">
                <a:latin typeface="+mj-lt"/>
              </a:rPr>
              <a:t> </a:t>
            </a:r>
            <a:r>
              <a:rPr lang="fr-FR" dirty="0" smtClean="0">
                <a:latin typeface="+mj-lt"/>
              </a:rPr>
              <a:t>associés aux β-bloqueurs. </a:t>
            </a:r>
            <a:endParaRPr lang="fr-FR" dirty="0" smtClean="0">
              <a:latin typeface="+mj-lt"/>
            </a:endParaRPr>
          </a:p>
          <a:p>
            <a:r>
              <a:rPr lang="fr-FR" dirty="0" smtClean="0">
                <a:latin typeface="+mj-lt"/>
              </a:rPr>
              <a:t>Exérèse </a:t>
            </a:r>
            <a:r>
              <a:rPr lang="fr-FR" dirty="0" smtClean="0">
                <a:latin typeface="+mj-lt"/>
              </a:rPr>
              <a:t>chirurgicale de la tumeur par laparoscopie à risque : poussée hypertensive, déplétion </a:t>
            </a:r>
            <a:r>
              <a:rPr lang="fr-FR" dirty="0" err="1" smtClean="0">
                <a:latin typeface="+mj-lt"/>
              </a:rPr>
              <a:t>volémique</a:t>
            </a:r>
            <a:r>
              <a:rPr lang="fr-FR" dirty="0" smtClean="0">
                <a:latin typeface="+mj-lt"/>
              </a:rPr>
              <a:t> avec hypotension sévère</a:t>
            </a:r>
            <a:endParaRPr lang="fr-FR"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323528" y="1412776"/>
            <a:ext cx="8568952" cy="5184576"/>
          </a:xfrm>
        </p:spPr>
        <p:txBody>
          <a:bodyPr>
            <a:normAutofit lnSpcReduction="10000"/>
          </a:bodyPr>
          <a:lstStyle/>
          <a:p>
            <a:r>
              <a:rPr lang="fr-FR" dirty="0" smtClean="0">
                <a:latin typeface="+mj-lt"/>
              </a:rPr>
              <a:t>Formes familiales, de tumeurs multiples, bilatérales, </a:t>
            </a:r>
          </a:p>
          <a:p>
            <a:pPr>
              <a:buNone/>
            </a:pPr>
            <a:endParaRPr lang="fr-FR" dirty="0" smtClean="0">
              <a:latin typeface="+mj-lt"/>
            </a:endParaRPr>
          </a:p>
          <a:p>
            <a:r>
              <a:rPr lang="fr-FR" dirty="0" smtClean="0">
                <a:latin typeface="+mj-lt"/>
              </a:rPr>
              <a:t>Formes </a:t>
            </a:r>
            <a:r>
              <a:rPr lang="fr-FR" dirty="0" smtClean="0">
                <a:latin typeface="+mj-lt"/>
              </a:rPr>
              <a:t>extras-</a:t>
            </a:r>
            <a:r>
              <a:rPr lang="fr-FR" dirty="0" err="1" smtClean="0">
                <a:latin typeface="+mj-lt"/>
              </a:rPr>
              <a:t>urrénaliennes</a:t>
            </a:r>
            <a:r>
              <a:rPr lang="fr-FR" dirty="0" smtClean="0">
                <a:latin typeface="+mj-lt"/>
              </a:rPr>
              <a:t>, </a:t>
            </a:r>
          </a:p>
          <a:p>
            <a:pPr>
              <a:buNone/>
            </a:pPr>
            <a:endParaRPr lang="fr-FR" dirty="0" smtClean="0">
              <a:latin typeface="+mj-lt"/>
            </a:endParaRPr>
          </a:p>
          <a:p>
            <a:r>
              <a:rPr lang="fr-FR" dirty="0" smtClean="0">
                <a:latin typeface="+mj-lt"/>
              </a:rPr>
              <a:t>Formes </a:t>
            </a:r>
            <a:r>
              <a:rPr lang="fr-FR" dirty="0" smtClean="0">
                <a:latin typeface="+mj-lt"/>
              </a:rPr>
              <a:t>extra-abdominales</a:t>
            </a:r>
            <a:r>
              <a:rPr lang="fr-FR" dirty="0" smtClean="0">
                <a:latin typeface="+mj-lt"/>
              </a:rPr>
              <a:t>.</a:t>
            </a:r>
          </a:p>
          <a:p>
            <a:pPr>
              <a:buNone/>
            </a:pPr>
            <a:endParaRPr lang="fr-FR" dirty="0" smtClean="0">
              <a:latin typeface="+mj-lt"/>
            </a:endParaRPr>
          </a:p>
          <a:p>
            <a:r>
              <a:rPr lang="fr-FR" dirty="0" smtClean="0">
                <a:latin typeface="+mj-lt"/>
              </a:rPr>
              <a:t>Néoplasie endocrinienne multiple ( NEM 2)</a:t>
            </a:r>
          </a:p>
          <a:p>
            <a:endParaRPr lang="fr-FR" dirty="0" smtClean="0">
              <a:latin typeface="+mj-lt"/>
            </a:endParaRPr>
          </a:p>
          <a:p>
            <a:r>
              <a:rPr lang="fr-FR" dirty="0" smtClean="0">
                <a:latin typeface="+mj-lt"/>
              </a:rPr>
              <a:t>Neurofibromatose de Recklinghausen NF1</a:t>
            </a:r>
          </a:p>
          <a:p>
            <a:pPr>
              <a:buNone/>
            </a:pPr>
            <a:endParaRPr lang="fr-FR" dirty="0" smtClean="0">
              <a:latin typeface="+mj-lt"/>
            </a:endParaRPr>
          </a:p>
          <a:p>
            <a:r>
              <a:rPr lang="fr-FR" dirty="0" smtClean="0">
                <a:latin typeface="+mj-lt"/>
              </a:rPr>
              <a:t>Syndrome de Von </a:t>
            </a:r>
            <a:r>
              <a:rPr lang="fr-FR" dirty="0" err="1" smtClean="0">
                <a:latin typeface="+mj-lt"/>
              </a:rPr>
              <a:t>Hipple</a:t>
            </a:r>
            <a:r>
              <a:rPr lang="fr-FR" dirty="0" smtClean="0">
                <a:latin typeface="+mj-lt"/>
              </a:rPr>
              <a:t>-Lindau) VHL</a:t>
            </a:r>
            <a:endParaRPr lang="fr-FR"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1781</TotalTime>
  <Words>1929</Words>
  <Application>Microsoft Office PowerPoint</Application>
  <PresentationFormat>Affichage à l'écran (4:3)</PresentationFormat>
  <Paragraphs>118</Paragraphs>
  <Slides>15</Slides>
  <Notes>10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Débit</vt:lpstr>
      <vt:lpstr>HTA ENDOCRINIENNE</vt:lpstr>
      <vt:lpstr>INTRODUCTION</vt:lpstr>
      <vt:lpstr>Diapositive 3</vt:lpstr>
      <vt:lpstr>Diapositive 4</vt:lpstr>
      <vt:lpstr>Bilan OMS d’un hypertendu</vt:lpstr>
      <vt:lpstr>ETIOLOGIES DES  HTA </vt:lpstr>
      <vt:lpstr>PHEOCHROMOCYTOME</vt:lpstr>
      <vt:lpstr>Diapositive 8</vt:lpstr>
      <vt:lpstr>   </vt:lpstr>
      <vt:lpstr>Diapositive 10</vt:lpstr>
      <vt:lpstr>HYPERALDOSTERONISME</vt:lpstr>
      <vt:lpstr>Diapositive 12</vt:lpstr>
      <vt:lpstr>HYPERCORTICISME</vt:lpstr>
      <vt:lpstr>ACROMEGALIE</vt:lpstr>
      <vt:lpstr>HYPERPARATHYROIDIE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HTA ENDOCRINIENNE</dc:title>
  <dc:creator>khalil arioua</dc:creator>
  <cp:lastModifiedBy>khalil arioua</cp:lastModifiedBy>
  <cp:revision>10</cp:revision>
  <dcterms:created xsi:type="dcterms:W3CDTF">2019-10-13T20:51:07Z</dcterms:created>
  <dcterms:modified xsi:type="dcterms:W3CDTF">2019-10-16T00:19:54Z</dcterms:modified>
</cp:coreProperties>
</file>