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84"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B56D1-24A4-435F-BA56-7EB8D0A99B26}" type="datetimeFigureOut">
              <a:rPr lang="fr-FR" smtClean="0"/>
              <a:t>04/05/2018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193FE-CD58-4776-BE02-D02A03E87D14}" type="slidenum">
              <a:rPr lang="fr-FR" smtClean="0"/>
              <a:t>‹N°›</a:t>
            </a:fld>
            <a:endParaRPr lang="fr-FR"/>
          </a:p>
        </p:txBody>
      </p:sp>
    </p:spTree>
    <p:extLst>
      <p:ext uri="{BB962C8B-B14F-4D97-AF65-F5344CB8AC3E}">
        <p14:creationId xmlns:p14="http://schemas.microsoft.com/office/powerpoint/2010/main" val="304441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C3E62A-8E1B-4A66-A26A-41CD47E566DC}" type="slidenum">
              <a:rPr lang="fr-FR" altLang="fr-FR"/>
              <a:pPr eaLnBrk="1" hangingPunct="1"/>
              <a:t>1</a:t>
            </a:fld>
            <a:endParaRPr lang="fr-FR" altLang="fr-FR"/>
          </a:p>
        </p:txBody>
      </p:sp>
    </p:spTree>
    <p:extLst>
      <p:ext uri="{BB962C8B-B14F-4D97-AF65-F5344CB8AC3E}">
        <p14:creationId xmlns:p14="http://schemas.microsoft.com/office/powerpoint/2010/main" val="357828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A7846-41DF-4EB0-9A96-304A27BC2F79}" type="slidenum">
              <a:rPr lang="fr-FR" altLang="fr-FR" smtClean="0">
                <a:latin typeface="Arial" panose="020B0604020202020204" pitchFamily="34" charset="0"/>
              </a:rPr>
              <a:pPr>
                <a:spcBef>
                  <a:spcPct val="0"/>
                </a:spcBef>
              </a:pPr>
              <a:t>10</a:t>
            </a:fld>
            <a:endParaRPr lang="fr-FR" altLang="fr-FR" smtClean="0">
              <a:latin typeface="Arial" panose="020B0604020202020204" pitchFamily="34" charset="0"/>
            </a:endParaRPr>
          </a:p>
        </p:txBody>
      </p:sp>
    </p:spTree>
    <p:extLst>
      <p:ext uri="{BB962C8B-B14F-4D97-AF65-F5344CB8AC3E}">
        <p14:creationId xmlns:p14="http://schemas.microsoft.com/office/powerpoint/2010/main" val="401061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38047E-5342-4BF1-960C-1466E9D8853C}" type="slidenum">
              <a:rPr lang="fr-FR" altLang="fr-FR" smtClean="0">
                <a:latin typeface="Arial" panose="020B0604020202020204" pitchFamily="34" charset="0"/>
              </a:rPr>
              <a:pPr>
                <a:spcBef>
                  <a:spcPct val="0"/>
                </a:spcBef>
              </a:pPr>
              <a:t>11</a:t>
            </a:fld>
            <a:endParaRPr lang="fr-FR" altLang="fr-FR" smtClean="0">
              <a:latin typeface="Arial" panose="020B0604020202020204" pitchFamily="34" charset="0"/>
            </a:endParaRPr>
          </a:p>
        </p:txBody>
      </p:sp>
    </p:spTree>
    <p:extLst>
      <p:ext uri="{BB962C8B-B14F-4D97-AF65-F5344CB8AC3E}">
        <p14:creationId xmlns:p14="http://schemas.microsoft.com/office/powerpoint/2010/main" val="11648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853D7F-1198-4B38-A884-7423E85642A0}" type="slidenum">
              <a:rPr lang="fr-FR" altLang="fr-FR" smtClean="0">
                <a:latin typeface="Arial" panose="020B0604020202020204" pitchFamily="34" charset="0"/>
              </a:rPr>
              <a:pPr>
                <a:spcBef>
                  <a:spcPct val="0"/>
                </a:spcBef>
              </a:pPr>
              <a:t>12</a:t>
            </a:fld>
            <a:endParaRPr lang="fr-FR" altLang="fr-FR" smtClean="0">
              <a:latin typeface="Arial" panose="020B0604020202020204" pitchFamily="34" charset="0"/>
            </a:endParaRPr>
          </a:p>
        </p:txBody>
      </p:sp>
    </p:spTree>
    <p:extLst>
      <p:ext uri="{BB962C8B-B14F-4D97-AF65-F5344CB8AC3E}">
        <p14:creationId xmlns:p14="http://schemas.microsoft.com/office/powerpoint/2010/main" val="411588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F0667A-E064-4282-A18B-50D2A5D00C8F}" type="slidenum">
              <a:rPr lang="fr-FR" altLang="fr-FR" smtClean="0">
                <a:latin typeface="Arial" panose="020B0604020202020204" pitchFamily="34" charset="0"/>
              </a:rPr>
              <a:pPr>
                <a:spcBef>
                  <a:spcPct val="0"/>
                </a:spcBef>
              </a:pPr>
              <a:t>13</a:t>
            </a:fld>
            <a:endParaRPr lang="fr-FR" altLang="fr-FR" smtClean="0">
              <a:latin typeface="Arial" panose="020B0604020202020204" pitchFamily="34" charset="0"/>
            </a:endParaRPr>
          </a:p>
        </p:txBody>
      </p:sp>
    </p:spTree>
    <p:extLst>
      <p:ext uri="{BB962C8B-B14F-4D97-AF65-F5344CB8AC3E}">
        <p14:creationId xmlns:p14="http://schemas.microsoft.com/office/powerpoint/2010/main" val="84694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6228BF-D06B-44C4-ACEA-9F37D13CC437}" type="slidenum">
              <a:rPr lang="fr-FR" altLang="fr-FR" smtClean="0">
                <a:latin typeface="Arial" panose="020B0604020202020204" pitchFamily="34" charset="0"/>
              </a:rPr>
              <a:pPr>
                <a:spcBef>
                  <a:spcPct val="0"/>
                </a:spcBef>
              </a:pPr>
              <a:t>14</a:t>
            </a:fld>
            <a:endParaRPr lang="fr-FR" altLang="fr-FR" smtClean="0">
              <a:latin typeface="Arial" panose="020B0604020202020204" pitchFamily="34" charset="0"/>
            </a:endParaRPr>
          </a:p>
        </p:txBody>
      </p:sp>
    </p:spTree>
    <p:extLst>
      <p:ext uri="{BB962C8B-B14F-4D97-AF65-F5344CB8AC3E}">
        <p14:creationId xmlns:p14="http://schemas.microsoft.com/office/powerpoint/2010/main" val="36035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7733C2-A290-40A1-8A3F-AE1971F51D17}" type="slidenum">
              <a:rPr lang="fr-FR" altLang="fr-FR" smtClean="0">
                <a:latin typeface="Arial" panose="020B0604020202020204" pitchFamily="34" charset="0"/>
              </a:rPr>
              <a:pPr>
                <a:spcBef>
                  <a:spcPct val="0"/>
                </a:spcBef>
              </a:pPr>
              <a:t>15</a:t>
            </a:fld>
            <a:endParaRPr lang="fr-FR" altLang="fr-FR" smtClean="0">
              <a:latin typeface="Arial" panose="020B0604020202020204" pitchFamily="34" charset="0"/>
            </a:endParaRPr>
          </a:p>
        </p:txBody>
      </p:sp>
    </p:spTree>
    <p:extLst>
      <p:ext uri="{BB962C8B-B14F-4D97-AF65-F5344CB8AC3E}">
        <p14:creationId xmlns:p14="http://schemas.microsoft.com/office/powerpoint/2010/main" val="62224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771121-7791-4A7D-8A12-8E0507C799E2}" type="slidenum">
              <a:rPr lang="fr-FR" altLang="fr-FR" smtClean="0">
                <a:latin typeface="Arial" panose="020B0604020202020204" pitchFamily="34" charset="0"/>
              </a:rPr>
              <a:pPr>
                <a:spcBef>
                  <a:spcPct val="0"/>
                </a:spcBef>
              </a:pPr>
              <a:t>16</a:t>
            </a:fld>
            <a:endParaRPr lang="fr-FR" altLang="fr-FR" smtClean="0">
              <a:latin typeface="Arial" panose="020B0604020202020204" pitchFamily="34" charset="0"/>
            </a:endParaRPr>
          </a:p>
        </p:txBody>
      </p:sp>
    </p:spTree>
    <p:extLst>
      <p:ext uri="{BB962C8B-B14F-4D97-AF65-F5344CB8AC3E}">
        <p14:creationId xmlns:p14="http://schemas.microsoft.com/office/powerpoint/2010/main" val="333088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D3627D-F2AE-4124-BB52-9C35B1A45BE8}" type="slidenum">
              <a:rPr lang="fr-FR" altLang="fr-FR" smtClean="0">
                <a:latin typeface="Arial" panose="020B0604020202020204" pitchFamily="34" charset="0"/>
              </a:rPr>
              <a:pPr>
                <a:spcBef>
                  <a:spcPct val="0"/>
                </a:spcBef>
              </a:pPr>
              <a:t>17</a:t>
            </a:fld>
            <a:endParaRPr lang="fr-FR" altLang="fr-FR" smtClean="0">
              <a:latin typeface="Arial" panose="020B0604020202020204" pitchFamily="34" charset="0"/>
            </a:endParaRPr>
          </a:p>
        </p:txBody>
      </p:sp>
    </p:spTree>
    <p:extLst>
      <p:ext uri="{BB962C8B-B14F-4D97-AF65-F5344CB8AC3E}">
        <p14:creationId xmlns:p14="http://schemas.microsoft.com/office/powerpoint/2010/main" val="150265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B7A790-DD7B-4313-A5A3-A0E772C4A4D3}" type="slidenum">
              <a:rPr lang="fr-FR" altLang="fr-FR" smtClean="0">
                <a:latin typeface="Arial" panose="020B0604020202020204" pitchFamily="34" charset="0"/>
              </a:rPr>
              <a:pPr>
                <a:spcBef>
                  <a:spcPct val="0"/>
                </a:spcBef>
              </a:pPr>
              <a:t>18</a:t>
            </a:fld>
            <a:endParaRPr lang="fr-FR" altLang="fr-FR" smtClean="0">
              <a:latin typeface="Arial" panose="020B0604020202020204" pitchFamily="34" charset="0"/>
            </a:endParaRPr>
          </a:p>
        </p:txBody>
      </p:sp>
    </p:spTree>
    <p:extLst>
      <p:ext uri="{BB962C8B-B14F-4D97-AF65-F5344CB8AC3E}">
        <p14:creationId xmlns:p14="http://schemas.microsoft.com/office/powerpoint/2010/main" val="955821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7B220C-F1D5-4387-906D-788A892329CA}" type="slidenum">
              <a:rPr lang="fr-FR" altLang="fr-FR" smtClean="0">
                <a:latin typeface="Arial" panose="020B0604020202020204" pitchFamily="34" charset="0"/>
              </a:rPr>
              <a:pPr>
                <a:spcBef>
                  <a:spcPct val="0"/>
                </a:spcBef>
              </a:pPr>
              <a:t>19</a:t>
            </a:fld>
            <a:endParaRPr lang="fr-FR" altLang="fr-FR" smtClean="0">
              <a:latin typeface="Arial" panose="020B0604020202020204" pitchFamily="34" charset="0"/>
            </a:endParaRPr>
          </a:p>
        </p:txBody>
      </p:sp>
    </p:spTree>
    <p:extLst>
      <p:ext uri="{BB962C8B-B14F-4D97-AF65-F5344CB8AC3E}">
        <p14:creationId xmlns:p14="http://schemas.microsoft.com/office/powerpoint/2010/main" val="30212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3E9FBB-5CD0-458B-B9D8-F51BCE897652}" type="slidenum">
              <a:rPr lang="fr-FR" altLang="fr-FR" smtClean="0">
                <a:latin typeface="Arial" panose="020B0604020202020204" pitchFamily="34" charset="0"/>
              </a:rPr>
              <a:pPr>
                <a:spcBef>
                  <a:spcPct val="0"/>
                </a:spcBef>
              </a:pPr>
              <a:t>2</a:t>
            </a:fld>
            <a:endParaRPr lang="fr-FR" altLang="fr-FR" smtClean="0">
              <a:latin typeface="Arial" panose="020B0604020202020204" pitchFamily="34" charset="0"/>
            </a:endParaRPr>
          </a:p>
        </p:txBody>
      </p:sp>
    </p:spTree>
    <p:extLst>
      <p:ext uri="{BB962C8B-B14F-4D97-AF65-F5344CB8AC3E}">
        <p14:creationId xmlns:p14="http://schemas.microsoft.com/office/powerpoint/2010/main" val="221709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B3F2D4-7007-46D3-BE72-AEDB74571B30}" type="slidenum">
              <a:rPr lang="fr-FR" altLang="fr-FR" smtClean="0">
                <a:latin typeface="Arial" panose="020B0604020202020204" pitchFamily="34" charset="0"/>
              </a:rPr>
              <a:pPr>
                <a:spcBef>
                  <a:spcPct val="0"/>
                </a:spcBef>
              </a:pPr>
              <a:t>20</a:t>
            </a:fld>
            <a:endParaRPr lang="fr-FR" altLang="fr-FR" smtClean="0">
              <a:latin typeface="Arial" panose="020B0604020202020204" pitchFamily="34" charset="0"/>
            </a:endParaRPr>
          </a:p>
        </p:txBody>
      </p:sp>
    </p:spTree>
    <p:extLst>
      <p:ext uri="{BB962C8B-B14F-4D97-AF65-F5344CB8AC3E}">
        <p14:creationId xmlns:p14="http://schemas.microsoft.com/office/powerpoint/2010/main" val="3156039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167131-FFA9-42F2-B037-7F0694CF04AC}" type="slidenum">
              <a:rPr lang="fr-FR" altLang="fr-FR" smtClean="0">
                <a:latin typeface="Arial" panose="020B0604020202020204" pitchFamily="34" charset="0"/>
              </a:rPr>
              <a:pPr>
                <a:spcBef>
                  <a:spcPct val="0"/>
                </a:spcBef>
              </a:pPr>
              <a:t>21</a:t>
            </a:fld>
            <a:endParaRPr lang="fr-FR" altLang="fr-FR" smtClean="0">
              <a:latin typeface="Arial" panose="020B0604020202020204" pitchFamily="34" charset="0"/>
            </a:endParaRPr>
          </a:p>
        </p:txBody>
      </p:sp>
    </p:spTree>
    <p:extLst>
      <p:ext uri="{BB962C8B-B14F-4D97-AF65-F5344CB8AC3E}">
        <p14:creationId xmlns:p14="http://schemas.microsoft.com/office/powerpoint/2010/main" val="320639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D27E89-A492-4823-91D8-5371714A16C7}" type="slidenum">
              <a:rPr lang="fr-FR" altLang="fr-FR" smtClean="0">
                <a:latin typeface="Arial" panose="020B0604020202020204" pitchFamily="34" charset="0"/>
              </a:rPr>
              <a:pPr>
                <a:spcBef>
                  <a:spcPct val="0"/>
                </a:spcBef>
              </a:pPr>
              <a:t>3</a:t>
            </a:fld>
            <a:endParaRPr lang="fr-FR" altLang="fr-FR" smtClean="0">
              <a:latin typeface="Arial" panose="020B0604020202020204" pitchFamily="34" charset="0"/>
            </a:endParaRPr>
          </a:p>
        </p:txBody>
      </p:sp>
    </p:spTree>
    <p:extLst>
      <p:ext uri="{BB962C8B-B14F-4D97-AF65-F5344CB8AC3E}">
        <p14:creationId xmlns:p14="http://schemas.microsoft.com/office/powerpoint/2010/main" val="223967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C511A3-72A0-4E3B-BC1C-3EA2013F0589}" type="slidenum">
              <a:rPr lang="fr-FR" altLang="fr-FR" smtClean="0">
                <a:latin typeface="Arial" panose="020B0604020202020204" pitchFamily="34" charset="0"/>
              </a:rPr>
              <a:pPr>
                <a:spcBef>
                  <a:spcPct val="0"/>
                </a:spcBef>
              </a:pPr>
              <a:t>4</a:t>
            </a:fld>
            <a:endParaRPr lang="fr-FR" altLang="fr-FR" smtClean="0">
              <a:latin typeface="Arial" panose="020B0604020202020204" pitchFamily="34" charset="0"/>
            </a:endParaRPr>
          </a:p>
        </p:txBody>
      </p:sp>
    </p:spTree>
    <p:extLst>
      <p:ext uri="{BB962C8B-B14F-4D97-AF65-F5344CB8AC3E}">
        <p14:creationId xmlns:p14="http://schemas.microsoft.com/office/powerpoint/2010/main" val="132113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01FCA7-C246-4737-B885-F260E9925B18}" type="slidenum">
              <a:rPr lang="fr-FR" altLang="fr-FR" smtClean="0">
                <a:latin typeface="Arial" panose="020B0604020202020204" pitchFamily="34" charset="0"/>
              </a:rPr>
              <a:pPr>
                <a:spcBef>
                  <a:spcPct val="0"/>
                </a:spcBef>
              </a:pPr>
              <a:t>5</a:t>
            </a:fld>
            <a:endParaRPr lang="fr-FR" altLang="fr-FR" smtClean="0">
              <a:latin typeface="Arial" panose="020B0604020202020204" pitchFamily="34" charset="0"/>
            </a:endParaRPr>
          </a:p>
        </p:txBody>
      </p:sp>
    </p:spTree>
    <p:extLst>
      <p:ext uri="{BB962C8B-B14F-4D97-AF65-F5344CB8AC3E}">
        <p14:creationId xmlns:p14="http://schemas.microsoft.com/office/powerpoint/2010/main" val="262882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235F2E-D2FA-4324-9838-8831F974907B}" type="slidenum">
              <a:rPr lang="fr-FR" altLang="fr-FR" smtClean="0">
                <a:latin typeface="Arial" panose="020B0604020202020204" pitchFamily="34" charset="0"/>
              </a:rPr>
              <a:pPr>
                <a:spcBef>
                  <a:spcPct val="0"/>
                </a:spcBef>
              </a:pPr>
              <a:t>6</a:t>
            </a:fld>
            <a:endParaRPr lang="fr-FR" altLang="fr-FR" smtClean="0">
              <a:latin typeface="Arial" panose="020B0604020202020204" pitchFamily="34" charset="0"/>
            </a:endParaRPr>
          </a:p>
        </p:txBody>
      </p:sp>
    </p:spTree>
    <p:extLst>
      <p:ext uri="{BB962C8B-B14F-4D97-AF65-F5344CB8AC3E}">
        <p14:creationId xmlns:p14="http://schemas.microsoft.com/office/powerpoint/2010/main" val="26705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2C07B4-FF47-48F7-A4DA-2C0C07969ADF}" type="slidenum">
              <a:rPr lang="fr-FR" altLang="fr-FR" smtClean="0">
                <a:latin typeface="Arial" panose="020B0604020202020204" pitchFamily="34" charset="0"/>
              </a:rPr>
              <a:pPr>
                <a:spcBef>
                  <a:spcPct val="0"/>
                </a:spcBef>
              </a:pPr>
              <a:t>7</a:t>
            </a:fld>
            <a:endParaRPr lang="fr-FR" altLang="fr-FR" smtClean="0">
              <a:latin typeface="Arial" panose="020B0604020202020204" pitchFamily="34" charset="0"/>
            </a:endParaRPr>
          </a:p>
        </p:txBody>
      </p:sp>
    </p:spTree>
    <p:extLst>
      <p:ext uri="{BB962C8B-B14F-4D97-AF65-F5344CB8AC3E}">
        <p14:creationId xmlns:p14="http://schemas.microsoft.com/office/powerpoint/2010/main" val="167067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7E14B6-84BC-42A5-B6B3-41DF7E79CBA9}" type="slidenum">
              <a:rPr lang="fr-FR" altLang="fr-FR" smtClean="0">
                <a:latin typeface="Arial" panose="020B0604020202020204" pitchFamily="34" charset="0"/>
              </a:rPr>
              <a:pPr>
                <a:spcBef>
                  <a:spcPct val="0"/>
                </a:spcBef>
              </a:pPr>
              <a:t>8</a:t>
            </a:fld>
            <a:endParaRPr lang="fr-FR" altLang="fr-FR" smtClean="0">
              <a:latin typeface="Arial" panose="020B0604020202020204" pitchFamily="34" charset="0"/>
            </a:endParaRPr>
          </a:p>
        </p:txBody>
      </p:sp>
    </p:spTree>
    <p:extLst>
      <p:ext uri="{BB962C8B-B14F-4D97-AF65-F5344CB8AC3E}">
        <p14:creationId xmlns:p14="http://schemas.microsoft.com/office/powerpoint/2010/main" val="40336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B66B1C-22EF-492E-BC55-A091DCC38F4E}" type="slidenum">
              <a:rPr lang="fr-FR" altLang="fr-FR" smtClean="0">
                <a:latin typeface="Arial" panose="020B0604020202020204" pitchFamily="34" charset="0"/>
              </a:rPr>
              <a:pPr>
                <a:spcBef>
                  <a:spcPct val="0"/>
                </a:spcBef>
              </a:pPr>
              <a:t>9</a:t>
            </a:fld>
            <a:endParaRPr lang="fr-FR" altLang="fr-FR" smtClean="0">
              <a:latin typeface="Arial" panose="020B0604020202020204" pitchFamily="34" charset="0"/>
            </a:endParaRPr>
          </a:p>
        </p:txBody>
      </p:sp>
    </p:spTree>
    <p:extLst>
      <p:ext uri="{BB962C8B-B14F-4D97-AF65-F5344CB8AC3E}">
        <p14:creationId xmlns:p14="http://schemas.microsoft.com/office/powerpoint/2010/main" val="159205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308162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386112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427491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4174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317298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BDE3686-2DE0-45CC-94A2-DAA238608E6C}" type="datetimeFigureOut">
              <a:rPr lang="fr-FR" smtClean="0"/>
              <a:t>04/05/2018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411452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DE3686-2DE0-45CC-94A2-DAA238608E6C}" type="datetimeFigureOut">
              <a:rPr lang="fr-FR" smtClean="0"/>
              <a:t>04/05/2018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240385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BDE3686-2DE0-45CC-94A2-DAA238608E6C}" type="datetimeFigureOut">
              <a:rPr lang="fr-FR" smtClean="0"/>
              <a:t>04/05/2018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248627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DE3686-2DE0-45CC-94A2-DAA238608E6C}" type="datetimeFigureOut">
              <a:rPr lang="fr-FR" smtClean="0"/>
              <a:t>04/05/2018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117006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DE3686-2DE0-45CC-94A2-DAA238608E6C}" type="datetimeFigureOut">
              <a:rPr lang="fr-FR" smtClean="0"/>
              <a:t>04/05/2018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378542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DE3686-2DE0-45CC-94A2-DAA238608E6C}" type="datetimeFigureOut">
              <a:rPr lang="fr-FR" smtClean="0"/>
              <a:t>04/05/2018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5D5D11-13F9-4E71-AFED-467CB9750C9D}" type="slidenum">
              <a:rPr lang="fr-FR" smtClean="0"/>
              <a:t>‹N°›</a:t>
            </a:fld>
            <a:endParaRPr lang="fr-FR"/>
          </a:p>
        </p:txBody>
      </p:sp>
    </p:spTree>
    <p:extLst>
      <p:ext uri="{BB962C8B-B14F-4D97-AF65-F5344CB8AC3E}">
        <p14:creationId xmlns:p14="http://schemas.microsoft.com/office/powerpoint/2010/main" val="307534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E3686-2DE0-45CC-94A2-DAA238608E6C}" type="datetimeFigureOut">
              <a:rPr lang="fr-FR" smtClean="0"/>
              <a:t>04/05/2018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D5D11-13F9-4E71-AFED-467CB9750C9D}" type="slidenum">
              <a:rPr lang="fr-FR" smtClean="0"/>
              <a:t>‹N°›</a:t>
            </a:fld>
            <a:endParaRPr lang="fr-FR"/>
          </a:p>
        </p:txBody>
      </p:sp>
    </p:spTree>
    <p:extLst>
      <p:ext uri="{BB962C8B-B14F-4D97-AF65-F5344CB8AC3E}">
        <p14:creationId xmlns:p14="http://schemas.microsoft.com/office/powerpoint/2010/main" val="834232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wmf"/><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wmf"/><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7.wmf"/><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15.wmf"/><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87713" y="0"/>
            <a:ext cx="6049962" cy="1570037"/>
          </a:xfrm>
          <a:prstGeom prst="rect">
            <a:avLst/>
          </a:prstGeom>
          <a:solidFill>
            <a:schemeClr val="accent1">
              <a:lumMod val="40000"/>
              <a:lumOff val="60000"/>
            </a:schemeClr>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400" b="1" dirty="0">
                <a:solidFill>
                  <a:srgbClr val="FF3399"/>
                </a:solidFill>
              </a:rPr>
              <a:t>Chapitre </a:t>
            </a:r>
            <a:r>
              <a:rPr lang="fr-FR" altLang="fr-FR" sz="2400" b="1" dirty="0" smtClean="0">
                <a:solidFill>
                  <a:srgbClr val="FF3399"/>
                </a:solidFill>
              </a:rPr>
              <a:t>II:</a:t>
            </a:r>
            <a:endParaRPr lang="fr-FR" altLang="fr-FR" sz="2400" b="1" dirty="0">
              <a:solidFill>
                <a:srgbClr val="FF3399"/>
              </a:solidFill>
            </a:endParaRPr>
          </a:p>
          <a:p>
            <a:pPr algn="ctr" eaLnBrk="1" hangingPunct="1"/>
            <a:endParaRPr lang="fr-FR" altLang="fr-FR" sz="2400" b="1" dirty="0">
              <a:solidFill>
                <a:srgbClr val="FF3399"/>
              </a:solidFill>
            </a:endParaRPr>
          </a:p>
          <a:p>
            <a:pPr algn="ctr" eaLnBrk="1" hangingPunct="1"/>
            <a:r>
              <a:rPr lang="fr-FR" altLang="fr-FR" sz="2400" b="1" dirty="0">
                <a:solidFill>
                  <a:srgbClr val="3399FF"/>
                </a:solidFill>
              </a:rPr>
              <a:t>Modulations numériques</a:t>
            </a:r>
          </a:p>
          <a:p>
            <a:pPr algn="ctr" eaLnBrk="1" hangingPunct="1"/>
            <a:r>
              <a:rPr lang="fr-FR" altLang="fr-FR" sz="2400" b="1" dirty="0">
                <a:solidFill>
                  <a:srgbClr val="3399FF"/>
                </a:solidFill>
              </a:rPr>
              <a:t>Partie </a:t>
            </a:r>
            <a:r>
              <a:rPr lang="fr-FR" altLang="fr-FR" sz="2400" b="1" dirty="0" smtClean="0">
                <a:solidFill>
                  <a:srgbClr val="3399FF"/>
                </a:solidFill>
              </a:rPr>
              <a:t>2</a:t>
            </a:r>
            <a:endParaRPr lang="fr-FR" altLang="fr-FR" sz="2400" b="1" dirty="0">
              <a:solidFill>
                <a:srgbClr val="3399FF"/>
              </a:solidFill>
            </a:endParaRPr>
          </a:p>
        </p:txBody>
      </p:sp>
      <p:sp>
        <p:nvSpPr>
          <p:cNvPr id="3075" name="Rectangle 3"/>
          <p:cNvSpPr>
            <a:spLocks noChangeArrowheads="1"/>
          </p:cNvSpPr>
          <p:nvPr/>
        </p:nvSpPr>
        <p:spPr bwMode="auto">
          <a:xfrm>
            <a:off x="1631951" y="2576513"/>
            <a:ext cx="87852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400" b="1">
                <a:solidFill>
                  <a:srgbClr val="FF3399"/>
                </a:solidFill>
              </a:rPr>
              <a:t>Introduction</a:t>
            </a:r>
          </a:p>
          <a:p>
            <a:pPr algn="ctr" eaLnBrk="1" hangingPunct="1"/>
            <a:endParaRPr lang="fr-FR" altLang="fr-FR" sz="2400" b="1">
              <a:solidFill>
                <a:srgbClr val="FF3399"/>
              </a:solidFill>
            </a:endParaRPr>
          </a:p>
          <a:p>
            <a:pPr algn="just" eaLnBrk="1" hangingPunct="1"/>
            <a:r>
              <a:rPr lang="fr-FR" altLang="fr-FR" sz="2000" b="1"/>
              <a:t>Dans ce chapitre, On propose d'étudier les principes de base de modulation permettant de transmettre des signaux numériques sur une porteuse. Ces procédés sont abondamment utilisés dans le domaine des faisceaux hertziens et téléphonie cellulaire. </a:t>
            </a:r>
            <a:endParaRPr lang="fr-FR" altLang="fr-FR" sz="2000" b="1">
              <a:solidFill>
                <a:srgbClr val="FF3399"/>
              </a:solidFill>
            </a:endParaRPr>
          </a:p>
          <a:p>
            <a:pPr algn="justLow" eaLnBrk="1" hangingPunct="1"/>
            <a:endParaRPr lang="fr-FR" altLang="fr-FR" sz="2400" b="1">
              <a:solidFill>
                <a:srgbClr val="FF3399"/>
              </a:solidFill>
            </a:endParaRPr>
          </a:p>
        </p:txBody>
      </p:sp>
      <p:sp>
        <p:nvSpPr>
          <p:cNvPr id="307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1F0641-E46C-4E95-AF14-62C5B1B8C8A5}" type="slidenum">
              <a:rPr lang="fr-FR" altLang="fr-FR"/>
              <a:pPr eaLnBrk="1" hangingPunct="1"/>
              <a:t>1</a:t>
            </a:fld>
            <a:endParaRPr lang="fr-FR" altLang="fr-FR"/>
          </a:p>
        </p:txBody>
      </p:sp>
    </p:spTree>
    <p:extLst>
      <p:ext uri="{BB962C8B-B14F-4D97-AF65-F5344CB8AC3E}">
        <p14:creationId xmlns:p14="http://schemas.microsoft.com/office/powerpoint/2010/main" val="14031045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524000" y="79376"/>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Translation vers f=0</a:t>
            </a:r>
          </a:p>
          <a:p>
            <a:pPr eaLnBrk="1" hangingPunct="1">
              <a:spcBef>
                <a:spcPct val="0"/>
              </a:spcBef>
              <a:buFontTx/>
              <a:buNone/>
            </a:pPr>
            <a:r>
              <a:rPr lang="fr-FR" altLang="fr-FR" sz="2000" b="1"/>
              <a:t>  Signal analytique : signal passe-bande.</a:t>
            </a:r>
          </a:p>
          <a:p>
            <a:pPr eaLnBrk="1" hangingPunct="1">
              <a:spcBef>
                <a:spcPct val="0"/>
              </a:spcBef>
              <a:buClr>
                <a:srgbClr val="FF3399"/>
              </a:buClr>
              <a:buFont typeface="Wingdings" panose="05000000000000000000" pitchFamily="2" charset="2"/>
              <a:buChar char="Ø"/>
            </a:pPr>
            <a:r>
              <a:rPr lang="fr-FR" altLang="fr-FR" sz="2000" b="1"/>
              <a:t> Obtention d’un signal passe-bas par translation de –fc du signal analytique : enveloppe complexe s</a:t>
            </a:r>
            <a:r>
              <a:rPr lang="fr-FR" altLang="fr-FR" sz="2000" b="1" baseline="-25000"/>
              <a:t>l</a:t>
            </a:r>
            <a:r>
              <a:rPr lang="fr-FR" altLang="fr-FR" sz="2000" b="1"/>
              <a:t>(t) de spectre S</a:t>
            </a:r>
            <a:r>
              <a:rPr lang="fr-FR" altLang="fr-FR" sz="2000" b="1" baseline="-25000"/>
              <a:t>l</a:t>
            </a:r>
            <a:r>
              <a:rPr lang="fr-FR" altLang="fr-FR" sz="2000" b="1"/>
              <a:t>(f).</a:t>
            </a:r>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Tx/>
              <a:buNone/>
            </a:pPr>
            <a:endParaRPr lang="fr-FR" altLang="fr-FR" sz="2000" b="1"/>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1357313"/>
            <a:ext cx="655955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4D4B8ED-B375-4A5C-8934-1659B39E0B2C}" type="slidenum">
              <a:rPr lang="fr-FR" altLang="fr-FR" sz="1400"/>
              <a:pPr>
                <a:spcBef>
                  <a:spcPct val="0"/>
                </a:spcBef>
                <a:buFontTx/>
                <a:buNone/>
              </a:pPr>
              <a:t>10</a:t>
            </a:fld>
            <a:endParaRPr lang="fr-FR" altLang="fr-FR" sz="1400"/>
          </a:p>
        </p:txBody>
      </p:sp>
      <p:pic>
        <p:nvPicPr>
          <p:cNvPr id="440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3257550"/>
            <a:ext cx="4883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4889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524000" y="7937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a:solidFill>
                  <a:srgbClr val="3399FF"/>
                </a:solidFill>
              </a:rPr>
              <a:t>Génération de l’enveloppe complexe </a:t>
            </a:r>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 typeface="Wingdings" panose="05000000000000000000" pitchFamily="2" charset="2"/>
              <a:buChar char="Ø"/>
            </a:pPr>
            <a:endParaRPr lang="fr-FR" altLang="fr-FR" sz="2000" b="1"/>
          </a:p>
          <a:p>
            <a:pPr eaLnBrk="1" hangingPunct="1">
              <a:spcBef>
                <a:spcPct val="0"/>
              </a:spcBef>
              <a:buClr>
                <a:srgbClr val="FF3399"/>
              </a:buClr>
              <a:buFont typeface="Wingdings" panose="05000000000000000000" pitchFamily="2" charset="2"/>
              <a:buChar char="Ø"/>
            </a:pPr>
            <a:r>
              <a:rPr lang="fr-FR" altLang="fr-FR" sz="2000" b="1"/>
              <a:t>Génération de l’enveloppe complexe s</a:t>
            </a:r>
            <a:r>
              <a:rPr lang="fr-FR" altLang="fr-FR" sz="2000" b="1" baseline="-25000"/>
              <a:t>l</a:t>
            </a:r>
            <a:r>
              <a:rPr lang="fr-FR" altLang="fr-FR" sz="2000" b="1"/>
              <a:t>(t) associée au signal s(t) :</a:t>
            </a:r>
          </a:p>
        </p:txBody>
      </p:sp>
      <p:pic>
        <p:nvPicPr>
          <p:cNvPr id="460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6" y="1714501"/>
            <a:ext cx="6964363"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79FDB7F-2C3D-4320-B593-E4CF2C6069B6}" type="slidenum">
              <a:rPr lang="fr-FR" altLang="fr-FR" sz="1400"/>
              <a:pPr>
                <a:spcBef>
                  <a:spcPct val="0"/>
                </a:spcBef>
                <a:buFontTx/>
                <a:buNone/>
              </a:pPr>
              <a:t>11</a:t>
            </a:fld>
            <a:endParaRPr lang="fr-FR" altLang="fr-FR" sz="1400"/>
          </a:p>
        </p:txBody>
      </p:sp>
    </p:spTree>
    <p:extLst>
      <p:ext uri="{BB962C8B-B14F-4D97-AF65-F5344CB8AC3E}">
        <p14:creationId xmlns:p14="http://schemas.microsoft.com/office/powerpoint/2010/main" val="17573567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225926" y="44451"/>
            <a:ext cx="4430713"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000" b="1">
                <a:solidFill>
                  <a:srgbClr val="FF3399"/>
                </a:solidFill>
              </a:rPr>
              <a:t>Étude des chaînes de transmission</a:t>
            </a:r>
          </a:p>
        </p:txBody>
      </p:sp>
      <p:sp>
        <p:nvSpPr>
          <p:cNvPr id="48131" name="Rectangle 5"/>
          <p:cNvSpPr>
            <a:spLocks noChangeArrowheads="1"/>
          </p:cNvSpPr>
          <p:nvPr/>
        </p:nvSpPr>
        <p:spPr bwMode="auto">
          <a:xfrm>
            <a:off x="1524000" y="549276"/>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Low" eaLnBrk="1" hangingPunct="1">
              <a:spcBef>
                <a:spcPct val="0"/>
              </a:spcBef>
              <a:buClr>
                <a:srgbClr val="FF6600"/>
              </a:buClr>
              <a:buFont typeface="Wingdings" panose="05000000000000000000" pitchFamily="2" charset="2"/>
              <a:buChar char="q"/>
            </a:pPr>
            <a:r>
              <a:rPr lang="fr-FR" altLang="fr-FR" sz="1800" b="1"/>
              <a:t>Dans l’émetteur : transposition du signal passe-bas dans la bande allouée au système.</a:t>
            </a:r>
          </a:p>
          <a:p>
            <a:pPr algn="justLow" eaLnBrk="1" hangingPunct="1">
              <a:spcBef>
                <a:spcPct val="0"/>
              </a:spcBef>
              <a:buClr>
                <a:srgbClr val="FF6600"/>
              </a:buClr>
              <a:buFont typeface="Wingdings" panose="05000000000000000000" pitchFamily="2" charset="2"/>
              <a:buChar char="q"/>
            </a:pPr>
            <a:r>
              <a:rPr lang="fr-FR" altLang="fr-FR" sz="1800" b="1"/>
              <a:t> Dans le récepteur : retour à la bande de base.</a:t>
            </a:r>
          </a:p>
          <a:p>
            <a:pPr algn="justLow" eaLnBrk="1" hangingPunct="1">
              <a:spcBef>
                <a:spcPct val="0"/>
              </a:spcBef>
              <a:buClr>
                <a:srgbClr val="FF6600"/>
              </a:buClr>
              <a:buFont typeface="Wingdings" panose="05000000000000000000" pitchFamily="2" charset="2"/>
              <a:buChar char="q"/>
            </a:pPr>
            <a:r>
              <a:rPr lang="fr-FR" altLang="fr-FR" sz="1800" b="1"/>
              <a:t> Dans le canal : filtrage passe-bande.</a:t>
            </a: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773239"/>
            <a:ext cx="78533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1524000" y="3503614"/>
            <a:ext cx="91440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Chaîne passe-bas équivalente</a:t>
            </a:r>
          </a:p>
          <a:p>
            <a:pPr algn="justLow" eaLnBrk="1" hangingPunct="1">
              <a:spcBef>
                <a:spcPct val="0"/>
              </a:spcBef>
              <a:buClr>
                <a:srgbClr val="FF6600"/>
              </a:buClr>
              <a:buFont typeface="Wingdings" panose="05000000000000000000" pitchFamily="2" charset="2"/>
              <a:buChar char="q"/>
            </a:pPr>
            <a:r>
              <a:rPr lang="fr-FR" altLang="fr-FR" sz="1800" b="1"/>
              <a:t>Objectif : simplifier l’étude des communications numériques en s’affranchissant de la transposition en fréquence. Question : comment modifier le filtre passe-bande en conséquence ?</a:t>
            </a:r>
          </a:p>
        </p:txBody>
      </p:sp>
      <p:pic>
        <p:nvPicPr>
          <p:cNvPr id="481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724400"/>
            <a:ext cx="6999288"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E54D7CD-B872-400C-B405-5B49E92C12D1}" type="slidenum">
              <a:rPr lang="fr-FR" altLang="fr-FR" sz="1400"/>
              <a:pPr>
                <a:spcBef>
                  <a:spcPct val="0"/>
                </a:spcBef>
                <a:buFontTx/>
                <a:buNone/>
              </a:pPr>
              <a:t>12</a:t>
            </a:fld>
            <a:endParaRPr lang="fr-FR" altLang="fr-FR" sz="1400"/>
          </a:p>
        </p:txBody>
      </p:sp>
    </p:spTree>
    <p:extLst>
      <p:ext uri="{BB962C8B-B14F-4D97-AF65-F5344CB8AC3E}">
        <p14:creationId xmlns:p14="http://schemas.microsoft.com/office/powerpoint/2010/main" val="2482331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1524000" y="44450"/>
            <a:ext cx="9144000"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Hypothèses</a:t>
            </a:r>
          </a:p>
          <a:p>
            <a:pPr algn="ctr" eaLnBrk="1" hangingPunct="1">
              <a:spcBef>
                <a:spcPct val="0"/>
              </a:spcBef>
              <a:buFontTx/>
              <a:buNone/>
            </a:pPr>
            <a:endParaRPr lang="fr-FR" altLang="fr-FR" sz="2000" b="1">
              <a:solidFill>
                <a:srgbClr val="3399FF"/>
              </a:solidFill>
            </a:endParaRPr>
          </a:p>
          <a:p>
            <a:pPr algn="justLow" eaLnBrk="1" hangingPunct="1">
              <a:spcBef>
                <a:spcPct val="0"/>
              </a:spcBef>
              <a:buClr>
                <a:srgbClr val="FF6600"/>
              </a:buClr>
              <a:buFont typeface="Wingdings" panose="05000000000000000000" pitchFamily="2" charset="2"/>
              <a:buChar char="q"/>
            </a:pPr>
            <a:r>
              <a:rPr lang="fr-FR" altLang="fr-FR" sz="1800" b="1"/>
              <a:t> C(f) : fonction de transfert du canal, filtre passe-bande.</a:t>
            </a:r>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r>
              <a:rPr lang="fr-FR" altLang="fr-FR" sz="1800" b="1"/>
              <a:t> Soit x(t), l’entrée du filtre et y(t), la sortie du filtre.</a:t>
            </a:r>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Char char="q"/>
            </a:pPr>
            <a:endParaRPr lang="fr-FR" altLang="fr-FR" sz="1800" b="1"/>
          </a:p>
          <a:p>
            <a:pPr algn="justLow" eaLnBrk="1" hangingPunct="1">
              <a:spcBef>
                <a:spcPct val="0"/>
              </a:spcBef>
              <a:buClr>
                <a:srgbClr val="FF6600"/>
              </a:buClr>
              <a:buFont typeface="Wingdings" panose="05000000000000000000" pitchFamily="2" charset="2"/>
              <a:buNone/>
            </a:pPr>
            <a:endParaRPr lang="fr-FR" altLang="fr-FR" sz="1800" b="1"/>
          </a:p>
          <a:p>
            <a:pPr algn="justLow" eaLnBrk="1" hangingPunct="1">
              <a:spcBef>
                <a:spcPct val="0"/>
              </a:spcBef>
              <a:buClr>
                <a:srgbClr val="FF6600"/>
              </a:buClr>
              <a:buFont typeface="Wingdings" panose="05000000000000000000" pitchFamily="2" charset="2"/>
              <a:buChar char="q"/>
            </a:pPr>
            <a:r>
              <a:rPr lang="fr-FR" altLang="fr-FR" sz="1800" b="1"/>
              <a:t> Les signaux x(t) et y(t) sont des signaux passe-bande, à bande étroite, contenant f</a:t>
            </a:r>
            <a:r>
              <a:rPr lang="fr-FR" altLang="fr-FR" sz="1800" b="1" baseline="-25000"/>
              <a:t>c</a:t>
            </a:r>
            <a:r>
              <a:rPr lang="fr-FR" altLang="fr-FR" sz="1800" b="1"/>
              <a:t>.</a:t>
            </a:r>
          </a:p>
          <a:p>
            <a:pPr algn="ctr" eaLnBrk="1" hangingPunct="1">
              <a:spcBef>
                <a:spcPct val="0"/>
              </a:spcBef>
              <a:buClr>
                <a:srgbClr val="FF6600"/>
              </a:buClr>
              <a:buFont typeface="Wingdings" panose="05000000000000000000" pitchFamily="2" charset="2"/>
              <a:buNone/>
            </a:pPr>
            <a:r>
              <a:rPr lang="fr-FR" altLang="fr-FR" sz="2000">
                <a:solidFill>
                  <a:srgbClr val="3399FF"/>
                </a:solidFill>
              </a:rPr>
              <a:t> </a:t>
            </a:r>
            <a:r>
              <a:rPr lang="fr-FR" altLang="fr-FR" sz="2000" b="1">
                <a:solidFill>
                  <a:srgbClr val="3399FF"/>
                </a:solidFill>
              </a:rPr>
              <a:t>Filtre passe-bas équivalent</a:t>
            </a:r>
          </a:p>
          <a:p>
            <a:pPr algn="ctr" eaLnBrk="1" hangingPunct="1">
              <a:spcBef>
                <a:spcPct val="0"/>
              </a:spcBef>
              <a:buClr>
                <a:srgbClr val="FF6600"/>
              </a:buClr>
              <a:buFont typeface="Wingdings" panose="05000000000000000000" pitchFamily="2" charset="2"/>
              <a:buNone/>
            </a:pPr>
            <a:endParaRPr lang="fr-FR" altLang="fr-FR" sz="2000" b="1">
              <a:solidFill>
                <a:srgbClr val="3399FF"/>
              </a:solidFill>
            </a:endParaRPr>
          </a:p>
          <a:p>
            <a:pPr algn="ctr" eaLnBrk="1" hangingPunct="1">
              <a:spcBef>
                <a:spcPct val="0"/>
              </a:spcBef>
              <a:buClr>
                <a:srgbClr val="FF6600"/>
              </a:buClr>
              <a:buFont typeface="Wingdings" panose="05000000000000000000" pitchFamily="2" charset="2"/>
              <a:buNone/>
            </a:pPr>
            <a:endParaRPr lang="fr-FR" altLang="fr-FR" sz="2000" b="1">
              <a:solidFill>
                <a:srgbClr val="3399FF"/>
              </a:solidFill>
            </a:endParaRPr>
          </a:p>
          <a:p>
            <a:pPr algn="ctr" eaLnBrk="1" hangingPunct="1">
              <a:spcBef>
                <a:spcPct val="0"/>
              </a:spcBef>
              <a:buClr>
                <a:srgbClr val="FF6600"/>
              </a:buClr>
              <a:buFont typeface="Wingdings" panose="05000000000000000000" pitchFamily="2" charset="2"/>
              <a:buNone/>
            </a:pPr>
            <a:endParaRPr lang="fr-FR" altLang="fr-FR" sz="2000" b="1">
              <a:solidFill>
                <a:srgbClr val="3399FF"/>
              </a:solidFill>
            </a:endParaRPr>
          </a:p>
          <a:p>
            <a:pPr algn="ctr" eaLnBrk="1" hangingPunct="1">
              <a:spcBef>
                <a:spcPct val="0"/>
              </a:spcBef>
              <a:buClr>
                <a:srgbClr val="FF6600"/>
              </a:buClr>
              <a:buFont typeface="Wingdings" panose="05000000000000000000" pitchFamily="2" charset="2"/>
              <a:buNone/>
            </a:pPr>
            <a:endParaRPr lang="fr-FR" altLang="fr-FR" sz="2000" b="1">
              <a:solidFill>
                <a:srgbClr val="3399FF"/>
              </a:solidFill>
            </a:endParaRPr>
          </a:p>
          <a:p>
            <a:pPr algn="ctr" eaLnBrk="1" hangingPunct="1">
              <a:spcBef>
                <a:spcPct val="0"/>
              </a:spcBef>
              <a:buClr>
                <a:srgbClr val="FF6600"/>
              </a:buClr>
              <a:buFont typeface="Wingdings" panose="05000000000000000000" pitchFamily="2" charset="2"/>
              <a:buNone/>
            </a:pPr>
            <a:endParaRPr lang="fr-FR" altLang="fr-FR" sz="2000" b="1">
              <a:solidFill>
                <a:srgbClr val="3399FF"/>
              </a:solidFill>
            </a:endParaRPr>
          </a:p>
          <a:p>
            <a:pPr algn="justLow" eaLnBrk="1" hangingPunct="1">
              <a:spcBef>
                <a:spcPct val="0"/>
              </a:spcBef>
              <a:buClr>
                <a:srgbClr val="FF6600"/>
              </a:buClr>
              <a:buFont typeface="Wingdings" panose="05000000000000000000" pitchFamily="2" charset="2"/>
              <a:buChar char="q"/>
            </a:pPr>
            <a:r>
              <a:rPr lang="fr-FR" altLang="fr-FR" sz="1800" b="1"/>
              <a:t> C</a:t>
            </a:r>
            <a:r>
              <a:rPr lang="fr-FR" altLang="fr-FR" sz="1800" b="1" baseline="30000"/>
              <a:t>+</a:t>
            </a:r>
            <a:r>
              <a:rPr lang="fr-FR" altLang="fr-FR" sz="1800" b="1"/>
              <a:t>(f+fc) : fonction de transfert du filtre passe-bas équivalent au filtre passe-bande C(f).</a:t>
            </a:r>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4" y="1052514"/>
            <a:ext cx="25542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1" y="3003550"/>
            <a:ext cx="1789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1" y="4746626"/>
            <a:ext cx="23288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264" y="4724401"/>
            <a:ext cx="28463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EEB6CA-B179-49C4-8226-01AB578AC4D1}" type="slidenum">
              <a:rPr lang="fr-FR" altLang="fr-FR" sz="1400"/>
              <a:pPr>
                <a:spcBef>
                  <a:spcPct val="0"/>
                </a:spcBef>
                <a:buFontTx/>
                <a:buNone/>
              </a:pPr>
              <a:t>13</a:t>
            </a:fld>
            <a:endParaRPr lang="fr-FR" altLang="fr-FR" sz="1400"/>
          </a:p>
        </p:txBody>
      </p:sp>
    </p:spTree>
    <p:extLst>
      <p:ext uri="{BB962C8B-B14F-4D97-AF65-F5344CB8AC3E}">
        <p14:creationId xmlns:p14="http://schemas.microsoft.com/office/powerpoint/2010/main" val="32752179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524000" y="1"/>
            <a:ext cx="41084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FF6600"/>
              </a:buClr>
              <a:buFont typeface="Wingdings" panose="05000000000000000000" pitchFamily="2" charset="2"/>
              <a:buChar char="q"/>
            </a:pPr>
            <a:r>
              <a:rPr lang="fr-FR" altLang="fr-FR" sz="2000" b="1">
                <a:solidFill>
                  <a:srgbClr val="3399FF"/>
                </a:solidFill>
              </a:rPr>
              <a:t> Démonstration</a:t>
            </a: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r>
              <a:rPr lang="fr-FR" altLang="fr-FR" sz="2000" b="1">
                <a:solidFill>
                  <a:srgbClr val="3399FF"/>
                </a:solidFill>
              </a:rPr>
              <a:t> Chaîne passe-bas équivalente</a:t>
            </a:r>
          </a:p>
        </p:txBody>
      </p:sp>
      <p:pic>
        <p:nvPicPr>
          <p:cNvPr id="52227"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446464" y="765176"/>
            <a:ext cx="52990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64" y="3738564"/>
            <a:ext cx="68738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293F7BB-4530-4BEC-BD7F-F44EB5878AAF}" type="slidenum">
              <a:rPr lang="fr-FR" altLang="fr-FR" sz="1400"/>
              <a:pPr>
                <a:spcBef>
                  <a:spcPct val="0"/>
                </a:spcBef>
                <a:buFontTx/>
                <a:buNone/>
              </a:pPr>
              <a:t>14</a:t>
            </a:fld>
            <a:endParaRPr lang="fr-FR" altLang="fr-FR" sz="1400"/>
          </a:p>
        </p:txBody>
      </p:sp>
    </p:spTree>
    <p:extLst>
      <p:ext uri="{BB962C8B-B14F-4D97-AF65-F5344CB8AC3E}">
        <p14:creationId xmlns:p14="http://schemas.microsoft.com/office/powerpoint/2010/main" val="37144791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524000" y="1"/>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RI du filtre passe-bas équivalent</a:t>
            </a:r>
          </a:p>
          <a:p>
            <a:pPr algn="ctr" eaLnBrk="1" hangingPunct="1">
              <a:spcBef>
                <a:spcPct val="0"/>
              </a:spcBef>
              <a:buFontTx/>
              <a:buNone/>
            </a:pPr>
            <a:endParaRPr lang="fr-FR" altLang="fr-FR" sz="2000" b="1">
              <a:solidFill>
                <a:srgbClr val="3399FF"/>
              </a:solidFill>
            </a:endParaRPr>
          </a:p>
          <a:p>
            <a:pPr algn="justLow" eaLnBrk="1" hangingPunct="1">
              <a:spcBef>
                <a:spcPct val="0"/>
              </a:spcBef>
              <a:buFontTx/>
              <a:buNone/>
            </a:pPr>
            <a:r>
              <a:rPr lang="fr-FR" altLang="fr-FR" sz="2000" b="1"/>
              <a:t>• La RI du filtre passe-bas équivalent c</a:t>
            </a:r>
            <a:r>
              <a:rPr lang="fr-FR" altLang="fr-FR" sz="2000" b="1" baseline="-25000"/>
              <a:t>ELP</a:t>
            </a:r>
            <a:r>
              <a:rPr lang="fr-FR" altLang="fr-FR" sz="2000" b="1"/>
              <a:t>(t) est égal à la moitié de l’enveloppe complexe de la RI du filtre passe-bande.</a:t>
            </a:r>
          </a:p>
        </p:txBody>
      </p:sp>
      <p:pic>
        <p:nvPicPr>
          <p:cNvPr id="542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13" y="1700214"/>
            <a:ext cx="30035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39" y="3933826"/>
            <a:ext cx="2778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5373688"/>
            <a:ext cx="25082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2EB288-EF11-4E93-BAF8-475BB6ED0D54}" type="slidenum">
              <a:rPr lang="fr-FR" altLang="fr-FR" sz="1400"/>
              <a:pPr>
                <a:spcBef>
                  <a:spcPct val="0"/>
                </a:spcBef>
                <a:buFontTx/>
                <a:buNone/>
              </a:pPr>
              <a:t>15</a:t>
            </a:fld>
            <a:endParaRPr lang="fr-FR" altLang="fr-FR" sz="1400"/>
          </a:p>
        </p:txBody>
      </p:sp>
    </p:spTree>
    <p:extLst>
      <p:ext uri="{BB962C8B-B14F-4D97-AF65-F5344CB8AC3E}">
        <p14:creationId xmlns:p14="http://schemas.microsoft.com/office/powerpoint/2010/main" val="32140201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3695700" y="25401"/>
            <a:ext cx="5310188"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FF3399"/>
                </a:solidFill>
              </a:rPr>
              <a:t>Propriétés liées aux processus aléatoires</a:t>
            </a:r>
          </a:p>
        </p:txBody>
      </p:sp>
      <p:sp>
        <p:nvSpPr>
          <p:cNvPr id="56323" name="Rectangle 6"/>
          <p:cNvSpPr>
            <a:spLocks noChangeArrowheads="1"/>
          </p:cNvSpPr>
          <p:nvPr/>
        </p:nvSpPr>
        <p:spPr bwMode="auto">
          <a:xfrm>
            <a:off x="1524000" y="765176"/>
            <a:ext cx="9144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FF3399"/>
              </a:buClr>
              <a:buFont typeface="Wingdings" panose="05000000000000000000" pitchFamily="2" charset="2"/>
              <a:buChar char="q"/>
            </a:pPr>
            <a:r>
              <a:rPr lang="fr-FR" altLang="fr-FR" sz="1800" b="1"/>
              <a:t> Signal s(t) : processus aléatoire</a:t>
            </a:r>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eaLnBrk="1" hangingPunct="1">
              <a:spcBef>
                <a:spcPct val="0"/>
              </a:spcBef>
              <a:buClr>
                <a:srgbClr val="FF3399"/>
              </a:buClr>
              <a:buFont typeface="Wingdings" panose="05000000000000000000" pitchFamily="2" charset="2"/>
              <a:buChar char="q"/>
            </a:pPr>
            <a:endParaRPr lang="fr-FR" altLang="fr-FR" sz="1800" b="1"/>
          </a:p>
          <a:p>
            <a:pPr algn="justLow" eaLnBrk="1" hangingPunct="1">
              <a:spcBef>
                <a:spcPct val="0"/>
              </a:spcBef>
              <a:buClr>
                <a:srgbClr val="FF3399"/>
              </a:buClr>
              <a:buFont typeface="Wingdings" panose="05000000000000000000" pitchFamily="2" charset="2"/>
              <a:buChar char="q"/>
            </a:pPr>
            <a:r>
              <a:rPr lang="fr-FR" altLang="fr-FR" sz="1800" b="1"/>
              <a:t> Signaux i(t) et q(t) : processus aléatoires (PAs) réels, stationnaires (au sens large) et centrés.</a:t>
            </a:r>
          </a:p>
          <a:p>
            <a:pPr algn="justLow" eaLnBrk="1" hangingPunct="1">
              <a:spcBef>
                <a:spcPct val="0"/>
              </a:spcBef>
              <a:buClr>
                <a:srgbClr val="FF3399"/>
              </a:buClr>
              <a:buFont typeface="Wingdings" panose="05000000000000000000" pitchFamily="2" charset="2"/>
              <a:buNone/>
            </a:pPr>
            <a:endParaRPr lang="fr-FR" altLang="fr-FR" sz="1800" b="1"/>
          </a:p>
          <a:p>
            <a:pPr lvl="1" eaLnBrk="1" hangingPunct="1">
              <a:spcBef>
                <a:spcPct val="0"/>
              </a:spcBef>
              <a:buClr>
                <a:srgbClr val="66FF99"/>
              </a:buClr>
              <a:buFont typeface="Wingdings" panose="05000000000000000000" pitchFamily="2" charset="2"/>
              <a:buChar char="ü"/>
            </a:pPr>
            <a:r>
              <a:rPr lang="fr-FR" altLang="fr-FR" sz="1800" b="1"/>
              <a:t> Le signal s(t) est stationnaire ssi les processus i(t) et q(t) sont centrés et tels que</a:t>
            </a:r>
          </a:p>
          <a:p>
            <a:pPr lvl="1" eaLnBrk="1" hangingPunct="1">
              <a:spcBef>
                <a:spcPct val="0"/>
              </a:spcBef>
              <a:buClr>
                <a:srgbClr val="66FF99"/>
              </a:buClr>
              <a:buFont typeface="Wingdings" panose="05000000000000000000" pitchFamily="2" charset="2"/>
              <a:buChar char="ü"/>
            </a:pPr>
            <a:endParaRPr lang="fr-FR" altLang="fr-FR" sz="1800" b="1"/>
          </a:p>
          <a:p>
            <a:pPr lvl="1" eaLnBrk="1" hangingPunct="1">
              <a:spcBef>
                <a:spcPct val="0"/>
              </a:spcBef>
              <a:buClr>
                <a:srgbClr val="66FF99"/>
              </a:buClr>
              <a:buFont typeface="Wingdings" panose="05000000000000000000" pitchFamily="2" charset="2"/>
              <a:buChar char="ü"/>
            </a:pPr>
            <a:endParaRPr lang="fr-FR" altLang="fr-FR" sz="1800" b="1"/>
          </a:p>
          <a:p>
            <a:pPr lvl="1" eaLnBrk="1" hangingPunct="1">
              <a:spcBef>
                <a:spcPct val="0"/>
              </a:spcBef>
              <a:buClr>
                <a:srgbClr val="66FF99"/>
              </a:buClr>
              <a:buFont typeface="Wingdings" panose="05000000000000000000" pitchFamily="2" charset="2"/>
              <a:buChar char="ü"/>
            </a:pPr>
            <a:endParaRPr lang="fr-FR" altLang="fr-FR" sz="1800" b="1"/>
          </a:p>
          <a:p>
            <a:pPr lvl="1" eaLnBrk="1" hangingPunct="1">
              <a:spcBef>
                <a:spcPct val="0"/>
              </a:spcBef>
              <a:buClr>
                <a:srgbClr val="66FF99"/>
              </a:buClr>
              <a:buFont typeface="Wingdings" panose="05000000000000000000" pitchFamily="2" charset="2"/>
              <a:buChar char="ü"/>
            </a:pPr>
            <a:r>
              <a:rPr lang="fr-FR" altLang="fr-FR" sz="1800" b="1"/>
              <a:t> Fonction d’auto-corrélation de s(t)</a:t>
            </a:r>
          </a:p>
        </p:txBody>
      </p:sp>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1" y="1341439"/>
            <a:ext cx="54340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4365625"/>
            <a:ext cx="35433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5734051"/>
            <a:ext cx="4578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EC640E3-505B-4191-982E-284B250BEC35}" type="slidenum">
              <a:rPr lang="fr-FR" altLang="fr-FR" sz="1400"/>
              <a:pPr>
                <a:spcBef>
                  <a:spcPct val="0"/>
                </a:spcBef>
                <a:buFontTx/>
                <a:buNone/>
              </a:pPr>
              <a:t>16</a:t>
            </a:fld>
            <a:endParaRPr lang="fr-FR" altLang="fr-FR" sz="1400"/>
          </a:p>
        </p:txBody>
      </p:sp>
    </p:spTree>
    <p:extLst>
      <p:ext uri="{BB962C8B-B14F-4D97-AF65-F5344CB8AC3E}">
        <p14:creationId xmlns:p14="http://schemas.microsoft.com/office/powerpoint/2010/main" val="2000386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1524000" y="0"/>
            <a:ext cx="9144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Propriétés de i(t) et q(t)</a:t>
            </a:r>
          </a:p>
          <a:p>
            <a:pPr algn="ctr" eaLnBrk="1" hangingPunct="1">
              <a:spcBef>
                <a:spcPct val="0"/>
              </a:spcBef>
              <a:buClr>
                <a:srgbClr val="FF6600"/>
              </a:buClr>
              <a:buFont typeface="Wingdings" panose="05000000000000000000" pitchFamily="2" charset="2"/>
              <a:buChar char="q"/>
            </a:pPr>
            <a:endParaRPr lang="fr-FR" altLang="fr-FR" sz="2000">
              <a:solidFill>
                <a:srgbClr val="3399FF"/>
              </a:solidFill>
            </a:endParaRPr>
          </a:p>
          <a:p>
            <a:pPr eaLnBrk="1" hangingPunct="1">
              <a:spcBef>
                <a:spcPct val="0"/>
              </a:spcBef>
              <a:buClr>
                <a:srgbClr val="FF6600"/>
              </a:buClr>
              <a:buFont typeface="Wingdings" panose="05000000000000000000" pitchFamily="2" charset="2"/>
              <a:buChar char="q"/>
            </a:pPr>
            <a:r>
              <a:rPr lang="fr-FR" altLang="fr-FR" sz="1800"/>
              <a:t> </a:t>
            </a:r>
            <a:r>
              <a:rPr lang="fr-FR" altLang="fr-FR" sz="1800" b="1"/>
              <a:t>Densités spectrales de puissance des composantes en phase et en quadrature i(t) et q(t) :</a:t>
            </a:r>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r>
              <a:rPr lang="fr-FR" altLang="fr-FR" sz="1800" b="1"/>
              <a:t> Puissances des signaux i(t), q(t) et s(t) égales.</a:t>
            </a:r>
          </a:p>
        </p:txBody>
      </p:sp>
      <p:pic>
        <p:nvPicPr>
          <p:cNvPr id="583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1341439"/>
            <a:ext cx="48402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7"/>
          <p:cNvPicPr>
            <a:picLocks noChangeAspect="1" noChangeArrowheads="1"/>
          </p:cNvPicPr>
          <p:nvPr/>
        </p:nvPicPr>
        <p:blipFill>
          <a:blip r:embed="rId4">
            <a:extLst>
              <a:ext uri="{28A0092B-C50C-407E-A947-70E740481C1C}">
                <a14:useLocalDpi xmlns:a14="http://schemas.microsoft.com/office/drawing/2010/main" val="0"/>
              </a:ext>
            </a:extLst>
          </a:blip>
          <a:srcRect l="-1295"/>
          <a:stretch>
            <a:fillRect/>
          </a:stretch>
        </p:blipFill>
        <p:spPr bwMode="auto">
          <a:xfrm>
            <a:off x="2208214" y="2719388"/>
            <a:ext cx="15446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18"/>
          <p:cNvGrpSpPr>
            <a:grpSpLocks/>
          </p:cNvGrpSpPr>
          <p:nvPr/>
        </p:nvGrpSpPr>
        <p:grpSpPr bwMode="auto">
          <a:xfrm>
            <a:off x="5808664" y="2454276"/>
            <a:ext cx="3959225" cy="4403725"/>
            <a:chOff x="2699" y="1546"/>
            <a:chExt cx="2494" cy="2774"/>
          </a:xfrm>
        </p:grpSpPr>
        <p:sp>
          <p:nvSpPr>
            <p:cNvPr id="58375" name="Rectangle 12"/>
            <p:cNvSpPr>
              <a:spLocks noChangeArrowheads="1"/>
            </p:cNvSpPr>
            <p:nvPr/>
          </p:nvSpPr>
          <p:spPr bwMode="auto">
            <a:xfrm>
              <a:off x="2699" y="4065"/>
              <a:ext cx="499" cy="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pic>
          <p:nvPicPr>
            <p:cNvPr id="583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 y="1549"/>
              <a:ext cx="2431" cy="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Rectangle 9"/>
            <p:cNvSpPr>
              <a:spLocks noChangeArrowheads="1"/>
            </p:cNvSpPr>
            <p:nvPr/>
          </p:nvSpPr>
          <p:spPr bwMode="auto">
            <a:xfrm>
              <a:off x="2789" y="1546"/>
              <a:ext cx="681"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78" name="Rectangle 13"/>
            <p:cNvSpPr>
              <a:spLocks noChangeArrowheads="1"/>
            </p:cNvSpPr>
            <p:nvPr/>
          </p:nvSpPr>
          <p:spPr bwMode="auto">
            <a:xfrm>
              <a:off x="2744" y="2931"/>
              <a:ext cx="499" cy="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79" name="Rectangle 14"/>
            <p:cNvSpPr>
              <a:spLocks noChangeArrowheads="1"/>
            </p:cNvSpPr>
            <p:nvPr/>
          </p:nvSpPr>
          <p:spPr bwMode="auto">
            <a:xfrm>
              <a:off x="4422" y="4065"/>
              <a:ext cx="499" cy="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0" name="Rectangle 16"/>
            <p:cNvSpPr>
              <a:spLocks noChangeArrowheads="1"/>
            </p:cNvSpPr>
            <p:nvPr/>
          </p:nvSpPr>
          <p:spPr bwMode="auto">
            <a:xfrm>
              <a:off x="2744" y="4065"/>
              <a:ext cx="499" cy="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1" name="Rectangle 17"/>
            <p:cNvSpPr>
              <a:spLocks noChangeArrowheads="1"/>
            </p:cNvSpPr>
            <p:nvPr/>
          </p:nvSpPr>
          <p:spPr bwMode="auto">
            <a:xfrm>
              <a:off x="2744" y="2387"/>
              <a:ext cx="1089" cy="4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grpSp>
      <p:sp>
        <p:nvSpPr>
          <p:cNvPr id="58374" name="Espace réservé du numéro de diapositive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4EA6C9-4CA9-4477-A60E-85384118927F}" type="slidenum">
              <a:rPr lang="fr-FR" altLang="fr-FR" sz="1400"/>
              <a:pPr>
                <a:spcBef>
                  <a:spcPct val="0"/>
                </a:spcBef>
                <a:buFontTx/>
                <a:buNone/>
              </a:pPr>
              <a:t>17</a:t>
            </a:fld>
            <a:endParaRPr lang="fr-FR" altLang="fr-FR" sz="1400"/>
          </a:p>
        </p:txBody>
      </p:sp>
    </p:spTree>
    <p:extLst>
      <p:ext uri="{BB962C8B-B14F-4D97-AF65-F5344CB8AC3E}">
        <p14:creationId xmlns:p14="http://schemas.microsoft.com/office/powerpoint/2010/main" val="7138642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1524000" y="1"/>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PSDs des signaux passe-bas et passe-bande</a:t>
            </a:r>
          </a:p>
          <a:p>
            <a:pPr algn="justLow" eaLnBrk="1" hangingPunct="1">
              <a:spcBef>
                <a:spcPct val="0"/>
              </a:spcBef>
              <a:buFontTx/>
              <a:buNone/>
            </a:pPr>
            <a:endParaRPr lang="fr-FR" altLang="fr-FR" sz="2000" b="1">
              <a:solidFill>
                <a:srgbClr val="3399FF"/>
              </a:solidFill>
            </a:endParaRPr>
          </a:p>
          <a:p>
            <a:pPr algn="justLow" eaLnBrk="1" hangingPunct="1">
              <a:spcBef>
                <a:spcPct val="0"/>
              </a:spcBef>
              <a:buFontTx/>
              <a:buNone/>
            </a:pPr>
            <a:endParaRPr lang="fr-FR" altLang="fr-FR" sz="2000" b="1">
              <a:solidFill>
                <a:srgbClr val="3399FF"/>
              </a:solidFill>
            </a:endParaRPr>
          </a:p>
        </p:txBody>
      </p:sp>
      <p:pic>
        <p:nvPicPr>
          <p:cNvPr id="604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64" y="476251"/>
            <a:ext cx="68738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9811905-DEDB-499D-A791-BC744441659C}" type="slidenum">
              <a:rPr lang="fr-FR" altLang="fr-FR" sz="1400"/>
              <a:pPr>
                <a:spcBef>
                  <a:spcPct val="0"/>
                </a:spcBef>
                <a:buFontTx/>
                <a:buNone/>
              </a:pPr>
              <a:t>18</a:t>
            </a:fld>
            <a:endParaRPr lang="fr-FR" altLang="fr-FR" sz="1400"/>
          </a:p>
        </p:txBody>
      </p:sp>
      <p:pic>
        <p:nvPicPr>
          <p:cNvPr id="6042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3639" y="4125913"/>
            <a:ext cx="73247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6620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1595438" y="77789"/>
            <a:ext cx="89646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Équivalent passe-bas d’un bruit</a:t>
            </a:r>
          </a:p>
          <a:p>
            <a:pPr algn="ctr" eaLnBrk="1" hangingPunct="1">
              <a:spcBef>
                <a:spcPct val="0"/>
              </a:spcBef>
              <a:buFontTx/>
              <a:buNone/>
            </a:pPr>
            <a:r>
              <a:rPr lang="fr-FR" altLang="fr-FR" sz="2000" b="1">
                <a:solidFill>
                  <a:srgbClr val="3399FF"/>
                </a:solidFill>
              </a:rPr>
              <a:t>blanc passe-bande</a:t>
            </a:r>
          </a:p>
          <a:p>
            <a:pPr algn="ctr" eaLnBrk="1" hangingPunct="1">
              <a:spcBef>
                <a:spcPct val="0"/>
              </a:spcBef>
              <a:buFontTx/>
              <a:buNone/>
            </a:pPr>
            <a:endParaRPr lang="fr-FR" altLang="fr-FR" sz="2000">
              <a:solidFill>
                <a:srgbClr val="3399FF"/>
              </a:solidFill>
            </a:endParaRPr>
          </a:p>
          <a:p>
            <a:pPr eaLnBrk="1" hangingPunct="1">
              <a:spcBef>
                <a:spcPct val="0"/>
              </a:spcBef>
              <a:buClr>
                <a:srgbClr val="FF6600"/>
              </a:buClr>
              <a:buFont typeface="Wingdings" panose="05000000000000000000" pitchFamily="2" charset="2"/>
              <a:buChar char="q"/>
            </a:pPr>
            <a:r>
              <a:rPr lang="fr-FR" altLang="fr-FR" sz="2000" b="1"/>
              <a:t> Soit un bruit blanc gaussien n(t) de PSD N</a:t>
            </a:r>
            <a:r>
              <a:rPr lang="fr-FR" altLang="fr-FR" sz="2000" b="1" baseline="-25000"/>
              <a:t>0</a:t>
            </a:r>
            <a:r>
              <a:rPr lang="fr-FR" altLang="fr-FR" sz="2000" b="1"/>
              <a:t>/2.</a:t>
            </a:r>
          </a:p>
          <a:p>
            <a:pPr eaLnBrk="1" hangingPunct="1">
              <a:spcBef>
                <a:spcPct val="0"/>
              </a:spcBef>
              <a:buClr>
                <a:srgbClr val="FF6600"/>
              </a:buClr>
              <a:buFont typeface="Wingdings" panose="05000000000000000000" pitchFamily="2" charset="2"/>
              <a:buChar char="q"/>
            </a:pPr>
            <a:r>
              <a:rPr lang="fr-FR" altLang="fr-FR" sz="2000" b="1"/>
              <a:t> Hypothèses :</a:t>
            </a:r>
          </a:p>
          <a:p>
            <a:pPr eaLnBrk="1" hangingPunct="1">
              <a:spcBef>
                <a:spcPct val="0"/>
              </a:spcBef>
              <a:buFontTx/>
              <a:buNone/>
            </a:pPr>
            <a:r>
              <a:rPr lang="fr-FR" altLang="fr-FR" sz="2000" b="1"/>
              <a:t>– W &lt;&lt; f</a:t>
            </a:r>
            <a:r>
              <a:rPr lang="fr-FR" altLang="fr-FR" sz="2000" b="1" baseline="-25000"/>
              <a:t>c</a:t>
            </a:r>
            <a:r>
              <a:rPr lang="fr-FR" altLang="fr-FR" sz="2000" b="1"/>
              <a:t> ,</a:t>
            </a:r>
          </a:p>
          <a:p>
            <a:pPr eaLnBrk="1" hangingPunct="1">
              <a:spcBef>
                <a:spcPct val="0"/>
              </a:spcBef>
              <a:buFontTx/>
              <a:buNone/>
            </a:pPr>
            <a:r>
              <a:rPr lang="fr-FR" altLang="fr-FR" sz="2000" b="1"/>
              <a:t>– Bande passante plus grande que celle des signaux transmis.</a:t>
            </a:r>
          </a:p>
          <a:p>
            <a:pPr eaLnBrk="1" hangingPunct="1">
              <a:spcBef>
                <a:spcPct val="0"/>
              </a:spcBef>
              <a:buClr>
                <a:srgbClr val="FF6600"/>
              </a:buClr>
              <a:buFont typeface="Wingdings" panose="05000000000000000000" pitchFamily="2" charset="2"/>
              <a:buChar char="q"/>
            </a:pPr>
            <a:r>
              <a:rPr lang="fr-FR" altLang="fr-FR" sz="2000" b="1"/>
              <a:t> Le bruit blanc gaussien n</a:t>
            </a:r>
            <a:r>
              <a:rPr lang="fr-FR" altLang="fr-FR" sz="2000" b="1" baseline="-25000"/>
              <a:t>l</a:t>
            </a:r>
            <a:r>
              <a:rPr lang="fr-FR" altLang="fr-FR" sz="2000" b="1"/>
              <a:t>(t) équivalent en bande de base a une PSD de 2N</a:t>
            </a:r>
            <a:r>
              <a:rPr lang="fr-FR" altLang="fr-FR" sz="2000" b="1" baseline="-25000"/>
              <a:t>0</a:t>
            </a:r>
            <a:r>
              <a:rPr lang="fr-FR" altLang="fr-FR" sz="2000" b="1"/>
              <a:t>.</a:t>
            </a:r>
          </a:p>
        </p:txBody>
      </p:sp>
      <p:pic>
        <p:nvPicPr>
          <p:cNvPr id="624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863" y="2786064"/>
            <a:ext cx="32639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A384C88-5EAF-4162-8389-568E774577FC}" type="slidenum">
              <a:rPr lang="fr-FR" altLang="fr-FR" sz="1400"/>
              <a:pPr>
                <a:spcBef>
                  <a:spcPct val="0"/>
                </a:spcBef>
                <a:buFontTx/>
                <a:buNone/>
              </a:pPr>
              <a:t>19</a:t>
            </a:fld>
            <a:endParaRPr lang="fr-FR" altLang="fr-FR" sz="1400"/>
          </a:p>
        </p:txBody>
      </p:sp>
    </p:spTree>
    <p:extLst>
      <p:ext uri="{BB962C8B-B14F-4D97-AF65-F5344CB8AC3E}">
        <p14:creationId xmlns:p14="http://schemas.microsoft.com/office/powerpoint/2010/main" val="27057213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575051" y="-25400"/>
            <a:ext cx="5434013"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000" b="1" dirty="0">
                <a:solidFill>
                  <a:srgbClr val="FF3399"/>
                </a:solidFill>
              </a:rPr>
              <a:t>Du signal passe-bas au signal passe-bande</a:t>
            </a:r>
          </a:p>
        </p:txBody>
      </p:sp>
      <p:sp>
        <p:nvSpPr>
          <p:cNvPr id="27651" name="Rectangle 3"/>
          <p:cNvSpPr>
            <a:spLocks noChangeArrowheads="1"/>
          </p:cNvSpPr>
          <p:nvPr/>
        </p:nvSpPr>
        <p:spPr bwMode="auto">
          <a:xfrm>
            <a:off x="1524000" y="725489"/>
            <a:ext cx="91440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66FF99"/>
              </a:buClr>
              <a:buFont typeface="Wingdings" panose="05000000000000000000" pitchFamily="2" charset="2"/>
              <a:buNone/>
            </a:pPr>
            <a:r>
              <a:rPr lang="fr-FR" altLang="fr-FR" sz="1800" b="1" dirty="0">
                <a:solidFill>
                  <a:srgbClr val="3399FF"/>
                </a:solidFill>
              </a:rPr>
              <a:t>Signal modulant</a:t>
            </a:r>
            <a:r>
              <a:rPr lang="fr-FR" altLang="fr-FR" sz="1800" b="1" dirty="0"/>
              <a:t> </a:t>
            </a:r>
          </a:p>
          <a:p>
            <a:pPr algn="justLow" eaLnBrk="1" hangingPunct="1">
              <a:spcBef>
                <a:spcPct val="0"/>
              </a:spcBef>
              <a:buClr>
                <a:srgbClr val="66FF99"/>
              </a:buClr>
              <a:buFont typeface="Wingdings" panose="05000000000000000000" pitchFamily="2" charset="2"/>
              <a:buChar char="q"/>
            </a:pPr>
            <a:r>
              <a:rPr lang="fr-FR" altLang="fr-FR" sz="1800" b="1" dirty="0"/>
              <a:t>Signal analogique (à valeurs continues) véhiculant l’information numérique à transmettre (à valeurs discrètes).</a:t>
            </a:r>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b="1" dirty="0"/>
          </a:p>
          <a:p>
            <a:pPr algn="justLow" eaLnBrk="1" hangingPunct="1">
              <a:spcBef>
                <a:spcPct val="0"/>
              </a:spcBef>
              <a:buClr>
                <a:srgbClr val="66FF99"/>
              </a:buClr>
              <a:buFont typeface="Wingdings" panose="05000000000000000000" pitchFamily="2" charset="2"/>
              <a:buChar char="q"/>
            </a:pPr>
            <a:endParaRPr lang="fr-FR" altLang="fr-FR" sz="1800" dirty="0"/>
          </a:p>
          <a:p>
            <a:pPr algn="justLow" eaLnBrk="1" hangingPunct="1">
              <a:spcBef>
                <a:spcPct val="0"/>
              </a:spcBef>
              <a:buClr>
                <a:srgbClr val="66FF99"/>
              </a:buClr>
              <a:buFont typeface="Wingdings" panose="05000000000000000000" pitchFamily="2" charset="2"/>
              <a:buChar char="q"/>
            </a:pPr>
            <a:r>
              <a:rPr lang="fr-FR" altLang="fr-FR" sz="1800" b="1" dirty="0"/>
              <a:t>Exemple : modulation d’amplitude</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1" y="1628776"/>
            <a:ext cx="54340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005263"/>
            <a:ext cx="571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91CBA7F-8374-42F5-B5D6-4FECE7CDD0A4}" type="slidenum">
              <a:rPr lang="fr-FR" altLang="fr-FR" sz="1400"/>
              <a:pPr>
                <a:spcBef>
                  <a:spcPct val="0"/>
                </a:spcBef>
                <a:buFontTx/>
                <a:buNone/>
              </a:pPr>
              <a:t>2</a:t>
            </a:fld>
            <a:endParaRPr lang="fr-FR" altLang="fr-FR" sz="1400"/>
          </a:p>
        </p:txBody>
      </p:sp>
    </p:spTree>
    <p:extLst>
      <p:ext uri="{BB962C8B-B14F-4D97-AF65-F5344CB8AC3E}">
        <p14:creationId xmlns:p14="http://schemas.microsoft.com/office/powerpoint/2010/main" val="15887804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1524000" y="88901"/>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Modèle temporel d’un bruit</a:t>
            </a:r>
          </a:p>
          <a:p>
            <a:pPr algn="ctr" eaLnBrk="1" hangingPunct="1">
              <a:spcBef>
                <a:spcPct val="0"/>
              </a:spcBef>
              <a:buFontTx/>
              <a:buNone/>
            </a:pPr>
            <a:r>
              <a:rPr lang="fr-FR" altLang="fr-FR" sz="2000" b="1">
                <a:solidFill>
                  <a:srgbClr val="3399FF"/>
                </a:solidFill>
              </a:rPr>
              <a:t>blanc passe-bande</a:t>
            </a:r>
          </a:p>
          <a:p>
            <a:pPr algn="ctr" eaLnBrk="1" hangingPunct="1">
              <a:spcBef>
                <a:spcPct val="0"/>
              </a:spcBef>
              <a:buFontTx/>
              <a:buNone/>
            </a:pPr>
            <a:endParaRPr lang="fr-FR" altLang="fr-FR" sz="2000" b="1">
              <a:solidFill>
                <a:srgbClr val="3399FF"/>
              </a:solidFill>
            </a:endParaRPr>
          </a:p>
          <a:p>
            <a:pPr algn="ctr" eaLnBrk="1" hangingPunct="1">
              <a:spcBef>
                <a:spcPct val="0"/>
              </a:spcBef>
              <a:buFontTx/>
              <a:buNone/>
            </a:pPr>
            <a:endParaRPr lang="fr-FR" altLang="fr-FR" sz="2000" b="1">
              <a:solidFill>
                <a:srgbClr val="3399FF"/>
              </a:solidFill>
            </a:endParaRPr>
          </a:p>
          <a:p>
            <a:pPr algn="ctr" eaLnBrk="1" hangingPunct="1">
              <a:spcBef>
                <a:spcPct val="0"/>
              </a:spcBef>
              <a:buFontTx/>
              <a:buNone/>
            </a:pPr>
            <a:endParaRPr lang="fr-FR" altLang="fr-FR" sz="2000" b="1">
              <a:solidFill>
                <a:srgbClr val="3399FF"/>
              </a:solidFill>
            </a:endParaRPr>
          </a:p>
          <a:p>
            <a:pPr algn="ctr" eaLnBrk="1" hangingPunct="1">
              <a:spcBef>
                <a:spcPct val="0"/>
              </a:spcBef>
              <a:buFontTx/>
              <a:buNone/>
            </a:pPr>
            <a:endParaRPr lang="fr-FR" altLang="fr-FR" sz="2000" b="1">
              <a:solidFill>
                <a:srgbClr val="3399FF"/>
              </a:solidFill>
            </a:endParaRPr>
          </a:p>
          <a:p>
            <a:pPr algn="ctr" eaLnBrk="1" hangingPunct="1">
              <a:spcBef>
                <a:spcPct val="0"/>
              </a:spcBef>
              <a:buFontTx/>
              <a:buNone/>
            </a:pPr>
            <a:endParaRPr lang="fr-FR" altLang="fr-FR" sz="2000" b="1">
              <a:solidFill>
                <a:srgbClr val="3399FF"/>
              </a:solidFill>
            </a:endParaRPr>
          </a:p>
          <a:p>
            <a:pPr algn="ctr" eaLnBrk="1" hangingPunct="1">
              <a:spcBef>
                <a:spcPct val="0"/>
              </a:spcBef>
              <a:buFontTx/>
              <a:buNone/>
            </a:pPr>
            <a:endParaRPr lang="fr-FR" altLang="fr-FR" sz="2000" b="1">
              <a:solidFill>
                <a:srgbClr val="3399FF"/>
              </a:solidFill>
            </a:endParaRPr>
          </a:p>
          <a:p>
            <a:pPr algn="just" eaLnBrk="1" hangingPunct="1">
              <a:spcBef>
                <a:spcPct val="0"/>
              </a:spcBef>
              <a:buFontTx/>
              <a:buNone/>
            </a:pPr>
            <a:endParaRPr lang="fr-FR" altLang="fr-FR" sz="2000" b="1">
              <a:solidFill>
                <a:srgbClr val="3399FF"/>
              </a:solidFill>
            </a:endParaRPr>
          </a:p>
          <a:p>
            <a:pPr algn="just" eaLnBrk="1" hangingPunct="1">
              <a:spcBef>
                <a:spcPct val="0"/>
              </a:spcBef>
              <a:buClr>
                <a:srgbClr val="FF6600"/>
              </a:buClr>
              <a:buFont typeface="Wingdings" panose="05000000000000000000" pitchFamily="2" charset="2"/>
              <a:buChar char="q"/>
            </a:pPr>
            <a:r>
              <a:rPr lang="fr-FR" altLang="fr-FR" sz="2000" b="1"/>
              <a:t> Soit un bruit blanc gaussien n(t) de PSD N</a:t>
            </a:r>
            <a:r>
              <a:rPr lang="fr-FR" altLang="fr-FR" sz="2000" b="1" baseline="-25000"/>
              <a:t>0</a:t>
            </a:r>
            <a:r>
              <a:rPr lang="fr-FR" altLang="fr-FR" sz="2000" b="1"/>
              <a:t>/2.</a:t>
            </a:r>
          </a:p>
          <a:p>
            <a:pPr algn="just" eaLnBrk="1" hangingPunct="1">
              <a:spcBef>
                <a:spcPct val="0"/>
              </a:spcBef>
              <a:buClr>
                <a:srgbClr val="FF6600"/>
              </a:buClr>
              <a:buFont typeface="Wingdings" panose="05000000000000000000" pitchFamily="2" charset="2"/>
              <a:buNone/>
            </a:pPr>
            <a:endParaRPr lang="fr-FR" altLang="fr-FR" sz="2000" b="1"/>
          </a:p>
          <a:p>
            <a:pPr algn="just" eaLnBrk="1" hangingPunct="1">
              <a:spcBef>
                <a:spcPct val="0"/>
              </a:spcBef>
              <a:buClr>
                <a:srgbClr val="FF6600"/>
              </a:buClr>
              <a:buFont typeface="Wingdings" panose="05000000000000000000" pitchFamily="2" charset="2"/>
              <a:buChar char="q"/>
            </a:pPr>
            <a:r>
              <a:rPr lang="fr-FR" altLang="fr-FR" sz="2000" b="1"/>
              <a:t> Décomposition en composante en phase n</a:t>
            </a:r>
            <a:r>
              <a:rPr lang="fr-FR" altLang="fr-FR" sz="2000" b="1" baseline="-25000"/>
              <a:t>c</a:t>
            </a:r>
            <a:r>
              <a:rPr lang="fr-FR" altLang="fr-FR" sz="2000" b="1"/>
              <a:t>(t) et en quadrature n</a:t>
            </a:r>
            <a:r>
              <a:rPr lang="fr-FR" altLang="fr-FR" sz="2000" b="1" baseline="-25000"/>
              <a:t>s</a:t>
            </a:r>
            <a:r>
              <a:rPr lang="fr-FR" altLang="fr-FR" sz="2000" b="1"/>
              <a:t>(t) de PSD N</a:t>
            </a:r>
            <a:r>
              <a:rPr lang="fr-FR" altLang="fr-FR" sz="2000" b="1" baseline="-25000"/>
              <a:t>0</a:t>
            </a:r>
            <a:r>
              <a:rPr lang="fr-FR" altLang="fr-FR" sz="2000" b="1"/>
              <a:t>. </a:t>
            </a:r>
          </a:p>
          <a:p>
            <a:pPr algn="just" eaLnBrk="1" hangingPunct="1">
              <a:spcBef>
                <a:spcPct val="0"/>
              </a:spcBef>
              <a:buClr>
                <a:srgbClr val="FF6600"/>
              </a:buClr>
              <a:buFont typeface="Wingdings" panose="05000000000000000000" pitchFamily="2" charset="2"/>
              <a:buNone/>
            </a:pPr>
            <a:endParaRPr lang="fr-FR" altLang="fr-FR" sz="2000" b="1"/>
          </a:p>
          <a:p>
            <a:pPr algn="just" eaLnBrk="1" hangingPunct="1">
              <a:spcBef>
                <a:spcPct val="0"/>
              </a:spcBef>
              <a:buClr>
                <a:srgbClr val="FF6600"/>
              </a:buClr>
              <a:buFont typeface="Wingdings" panose="05000000000000000000" pitchFamily="2" charset="2"/>
              <a:buChar char="q"/>
            </a:pPr>
            <a:r>
              <a:rPr lang="fr-FR" altLang="fr-FR" sz="2000" b="1"/>
              <a:t> Bruit passe-bas n</a:t>
            </a:r>
            <a:r>
              <a:rPr lang="fr-FR" altLang="fr-FR" sz="2000" b="1" baseline="-25000"/>
              <a:t>l</a:t>
            </a:r>
            <a:r>
              <a:rPr lang="fr-FR" altLang="fr-FR" sz="2000" b="1"/>
              <a:t>(t) de PSD 2N</a:t>
            </a:r>
            <a:r>
              <a:rPr lang="fr-FR" altLang="fr-FR" sz="2000" b="1" baseline="-25000"/>
              <a:t>0</a:t>
            </a:r>
            <a:r>
              <a:rPr lang="fr-FR" altLang="fr-FR" sz="2000" b="1"/>
              <a:t>.</a:t>
            </a:r>
          </a:p>
        </p:txBody>
      </p:sp>
      <p:pic>
        <p:nvPicPr>
          <p:cNvPr id="645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88" y="1484313"/>
            <a:ext cx="43942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E354836-848E-4251-89B3-B0083B0E6599}" type="slidenum">
              <a:rPr lang="fr-FR" altLang="fr-FR" sz="1400"/>
              <a:pPr>
                <a:spcBef>
                  <a:spcPct val="0"/>
                </a:spcBef>
                <a:buFontTx/>
                <a:buNone/>
              </a:pPr>
              <a:t>20</a:t>
            </a:fld>
            <a:endParaRPr lang="fr-FR" altLang="fr-FR" sz="1400"/>
          </a:p>
        </p:txBody>
      </p:sp>
    </p:spTree>
    <p:extLst>
      <p:ext uri="{BB962C8B-B14F-4D97-AF65-F5344CB8AC3E}">
        <p14:creationId xmlns:p14="http://schemas.microsoft.com/office/powerpoint/2010/main" val="11705505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EDA4D73-7807-4B8B-B60B-7D55E072A2FF}" type="slidenum">
              <a:rPr lang="fr-FR" altLang="fr-FR" sz="1400"/>
              <a:pPr>
                <a:spcBef>
                  <a:spcPct val="0"/>
                </a:spcBef>
                <a:buFontTx/>
                <a:buNone/>
              </a:pPr>
              <a:t>21</a:t>
            </a:fld>
            <a:endParaRPr lang="fr-FR" altLang="fr-FR" sz="140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214313"/>
            <a:ext cx="74691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e 7"/>
          <p:cNvGrpSpPr>
            <a:grpSpLocks/>
          </p:cNvGrpSpPr>
          <p:nvPr/>
        </p:nvGrpSpPr>
        <p:grpSpPr bwMode="auto">
          <a:xfrm>
            <a:off x="1952626" y="2903539"/>
            <a:ext cx="8404225" cy="3252787"/>
            <a:chOff x="428596" y="2903644"/>
            <a:chExt cx="8403750" cy="3252142"/>
          </a:xfrm>
        </p:grpSpPr>
        <p:pic>
          <p:nvPicPr>
            <p:cNvPr id="665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2903644"/>
              <a:ext cx="840375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ZoneTexte 6"/>
            <p:cNvSpPr txBox="1">
              <a:spLocks noChangeArrowheads="1"/>
            </p:cNvSpPr>
            <p:nvPr/>
          </p:nvSpPr>
          <p:spPr bwMode="auto">
            <a:xfrm>
              <a:off x="3143240" y="5786454"/>
              <a:ext cx="3929090" cy="369332"/>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grpSp>
    </p:spTree>
    <p:extLst>
      <p:ext uri="{BB962C8B-B14F-4D97-AF65-F5344CB8AC3E}">
        <p14:creationId xmlns:p14="http://schemas.microsoft.com/office/powerpoint/2010/main" val="6241497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0" y="57151"/>
            <a:ext cx="9144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a:solidFill>
                  <a:srgbClr val="3399FF"/>
                </a:solidFill>
              </a:rPr>
              <a:t>Signal porteur ou porteuse</a:t>
            </a:r>
          </a:p>
          <a:p>
            <a:pPr algn="ctr" eaLnBrk="1" hangingPunct="1">
              <a:spcBef>
                <a:spcPct val="0"/>
              </a:spcBef>
              <a:buFontTx/>
              <a:buNone/>
            </a:pPr>
            <a:endParaRPr lang="fr-FR" altLang="fr-FR" sz="1800" b="1">
              <a:solidFill>
                <a:srgbClr val="3399FF"/>
              </a:solidFill>
            </a:endParaRPr>
          </a:p>
          <a:p>
            <a:pPr algn="justLow" eaLnBrk="1" hangingPunct="1">
              <a:spcBef>
                <a:spcPct val="0"/>
              </a:spcBef>
              <a:buClr>
                <a:srgbClr val="66FF99"/>
              </a:buClr>
              <a:buFont typeface="Wingdings" panose="05000000000000000000" pitchFamily="2" charset="2"/>
              <a:buChar char="q"/>
            </a:pPr>
            <a:r>
              <a:rPr lang="fr-FR" altLang="fr-FR" sz="1800" b="1"/>
              <a:t> Porteuse : onde sinusoïdale utilisée pour transmettre le signal passe-bas dans la bande de fréquence allouée au système.</a:t>
            </a:r>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Char char="q"/>
            </a:pPr>
            <a:endParaRPr lang="fr-FR" altLang="fr-FR" sz="1800" b="1"/>
          </a:p>
          <a:p>
            <a:pPr algn="justLow" eaLnBrk="1" hangingPunct="1">
              <a:spcBef>
                <a:spcPct val="0"/>
              </a:spcBef>
              <a:buClr>
                <a:srgbClr val="66FF99"/>
              </a:buClr>
              <a:buFont typeface="Wingdings" panose="05000000000000000000" pitchFamily="2" charset="2"/>
              <a:buNone/>
            </a:pPr>
            <a:endParaRPr lang="fr-FR" altLang="fr-FR" sz="1800" b="1"/>
          </a:p>
          <a:p>
            <a:pPr algn="justLow" eaLnBrk="1" hangingPunct="1">
              <a:spcBef>
                <a:spcPct val="0"/>
              </a:spcBef>
              <a:buClr>
                <a:srgbClr val="66FF99"/>
              </a:buClr>
              <a:buFont typeface="Wingdings" panose="05000000000000000000" pitchFamily="2" charset="2"/>
              <a:buChar char="q"/>
            </a:pPr>
            <a:r>
              <a:rPr lang="fr-FR" altLang="fr-FR" sz="1800" b="1"/>
              <a:t> Mise en oeuvre théorique de la transposition en fréquence</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1" y="1484314"/>
            <a:ext cx="543401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4" y="3808414"/>
            <a:ext cx="5703887"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C1AB4E-BCD3-4ECC-9F1D-8B11447E8309}" type="slidenum">
              <a:rPr lang="fr-FR" altLang="fr-FR" sz="1400"/>
              <a:pPr>
                <a:spcBef>
                  <a:spcPct val="0"/>
                </a:spcBef>
                <a:buFontTx/>
                <a:buNone/>
              </a:pPr>
              <a:t>3</a:t>
            </a:fld>
            <a:endParaRPr lang="fr-FR" altLang="fr-FR" sz="1400"/>
          </a:p>
        </p:txBody>
      </p:sp>
    </p:spTree>
    <p:extLst>
      <p:ext uri="{BB962C8B-B14F-4D97-AF65-F5344CB8AC3E}">
        <p14:creationId xmlns:p14="http://schemas.microsoft.com/office/powerpoint/2010/main" val="29597313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524000" y="18256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66FF99"/>
              </a:buClr>
              <a:buFont typeface="Wingdings" panose="05000000000000000000" pitchFamily="2" charset="2"/>
              <a:buChar char="q"/>
            </a:pPr>
            <a:r>
              <a:rPr lang="fr-FR" altLang="fr-FR" sz="1800" b="1"/>
              <a:t>  Exemple : modulation d’amplitude</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1781175"/>
            <a:ext cx="60166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5E2E0C9-062F-4718-BB09-7522EF750006}" type="slidenum">
              <a:rPr lang="fr-FR" altLang="fr-FR" sz="1400"/>
              <a:pPr>
                <a:spcBef>
                  <a:spcPct val="0"/>
                </a:spcBef>
                <a:buFontTx/>
                <a:buNone/>
              </a:pPr>
              <a:t>4</a:t>
            </a:fld>
            <a:endParaRPr lang="fr-FR" altLang="fr-FR" sz="1400"/>
          </a:p>
        </p:txBody>
      </p:sp>
    </p:spTree>
    <p:extLst>
      <p:ext uri="{BB962C8B-B14F-4D97-AF65-F5344CB8AC3E}">
        <p14:creationId xmlns:p14="http://schemas.microsoft.com/office/powerpoint/2010/main" val="34261623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24000" y="44450"/>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a:solidFill>
                  <a:srgbClr val="3399FF"/>
                </a:solidFill>
              </a:rPr>
              <a:t>Décomposition en phase et en quadrature de s(t)</a:t>
            </a:r>
          </a:p>
          <a:p>
            <a:pPr algn="justLow" eaLnBrk="1" hangingPunct="1">
              <a:spcBef>
                <a:spcPct val="0"/>
              </a:spcBef>
              <a:buFontTx/>
              <a:buNone/>
            </a:pPr>
            <a:endParaRPr lang="fr-FR" altLang="fr-FR" sz="1800" b="1"/>
          </a:p>
          <a:p>
            <a:pPr eaLnBrk="1" hangingPunct="1">
              <a:spcBef>
                <a:spcPct val="0"/>
              </a:spcBef>
              <a:buClr>
                <a:srgbClr val="66FF99"/>
              </a:buClr>
              <a:buFont typeface="Wingdings" panose="05000000000000000000" pitchFamily="2" charset="2"/>
              <a:buChar char="q"/>
            </a:pPr>
            <a:r>
              <a:rPr lang="fr-FR" altLang="fr-FR" sz="1800" b="1"/>
              <a:t>  Le signal passe-bande s(t) est constitué de deux porteuses en quadrature.</a:t>
            </a:r>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None/>
            </a:pPr>
            <a:endParaRPr lang="fr-FR" altLang="fr-FR" sz="1800" b="1"/>
          </a:p>
          <a:p>
            <a:pPr eaLnBrk="1" hangingPunct="1">
              <a:spcBef>
                <a:spcPct val="0"/>
              </a:spcBef>
              <a:buClr>
                <a:srgbClr val="66FF99"/>
              </a:buClr>
              <a:buFont typeface="Wingdings" panose="05000000000000000000" pitchFamily="2" charset="2"/>
              <a:buNone/>
            </a:pPr>
            <a:endParaRPr lang="fr-FR" altLang="fr-FR" sz="1800" b="1"/>
          </a:p>
          <a:p>
            <a:pPr eaLnBrk="1" hangingPunct="1">
              <a:spcBef>
                <a:spcPct val="0"/>
              </a:spcBef>
              <a:buClr>
                <a:srgbClr val="66FF99"/>
              </a:buClr>
              <a:buFont typeface="Wingdings" panose="05000000000000000000" pitchFamily="2" charset="2"/>
              <a:buChar char="q"/>
            </a:pPr>
            <a:endParaRPr lang="fr-FR" altLang="fr-FR" sz="1800" b="1"/>
          </a:p>
          <a:p>
            <a:pPr eaLnBrk="1" hangingPunct="1">
              <a:spcBef>
                <a:spcPct val="0"/>
              </a:spcBef>
              <a:buClr>
                <a:srgbClr val="66FF99"/>
              </a:buClr>
              <a:buFont typeface="Wingdings" panose="05000000000000000000" pitchFamily="2" charset="2"/>
              <a:buChar char="q"/>
            </a:pPr>
            <a:r>
              <a:rPr lang="fr-FR" altLang="fr-FR" sz="1800" b="1"/>
              <a:t>  Mise en oeuvre pratique de la transposition en fréquence</a:t>
            </a:r>
          </a:p>
          <a:p>
            <a:pPr eaLnBrk="1" hangingPunct="1">
              <a:spcBef>
                <a:spcPct val="0"/>
              </a:spcBef>
              <a:buClr>
                <a:srgbClr val="66FF99"/>
              </a:buClr>
              <a:buFont typeface="Wingdings" panose="05000000000000000000" pitchFamily="2" charset="2"/>
              <a:buNone/>
            </a:pPr>
            <a:endParaRPr lang="fr-FR" altLang="fr-FR" sz="1800" b="1"/>
          </a:p>
          <a:p>
            <a:pPr algn="ctr" eaLnBrk="1" hangingPunct="1">
              <a:spcBef>
                <a:spcPct val="0"/>
              </a:spcBef>
              <a:buFontTx/>
              <a:buNone/>
            </a:pPr>
            <a:endParaRPr lang="fr-FR" altLang="fr-FR" sz="1800" b="1">
              <a:solidFill>
                <a:srgbClr val="3399FF"/>
              </a:solidFill>
            </a:endParaRPr>
          </a:p>
          <a:p>
            <a:pPr algn="ctr" eaLnBrk="1" hangingPunct="1">
              <a:spcBef>
                <a:spcPct val="0"/>
              </a:spcBef>
              <a:buFontTx/>
              <a:buNone/>
            </a:pPr>
            <a:endParaRPr lang="fr-FR" altLang="fr-FR" sz="1800" b="1">
              <a:solidFill>
                <a:srgbClr val="3399FF"/>
              </a:solidFill>
            </a:endParaRPr>
          </a:p>
          <a:p>
            <a:pPr algn="ctr" eaLnBrk="1" hangingPunct="1">
              <a:spcBef>
                <a:spcPct val="0"/>
              </a:spcBef>
              <a:buFontTx/>
              <a:buNone/>
            </a:pPr>
            <a:endParaRPr lang="fr-FR" altLang="fr-FR" sz="1800" b="1">
              <a:solidFill>
                <a:srgbClr val="3399FF"/>
              </a:solidFill>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185863"/>
            <a:ext cx="56594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4" y="4076700"/>
            <a:ext cx="570388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4570025-E9F4-4C98-A074-00BEAA3A0574}" type="slidenum">
              <a:rPr lang="fr-FR" altLang="fr-FR" sz="1400"/>
              <a:pPr>
                <a:spcBef>
                  <a:spcPct val="0"/>
                </a:spcBef>
                <a:buFontTx/>
                <a:buNone/>
              </a:pPr>
              <a:t>5</a:t>
            </a:fld>
            <a:endParaRPr lang="fr-FR" altLang="fr-FR" sz="1400"/>
          </a:p>
        </p:txBody>
      </p:sp>
    </p:spTree>
    <p:extLst>
      <p:ext uri="{BB962C8B-B14F-4D97-AF65-F5344CB8AC3E}">
        <p14:creationId xmlns:p14="http://schemas.microsoft.com/office/powerpoint/2010/main" val="10851177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11675" y="44451"/>
            <a:ext cx="3568700"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000" b="1">
                <a:solidFill>
                  <a:srgbClr val="FF3399"/>
                </a:solidFill>
              </a:rPr>
              <a:t>Modulation et démodulation</a:t>
            </a:r>
          </a:p>
        </p:txBody>
      </p:sp>
      <p:sp>
        <p:nvSpPr>
          <p:cNvPr id="35843" name="Rectangle 3"/>
          <p:cNvSpPr>
            <a:spLocks noChangeArrowheads="1"/>
          </p:cNvSpPr>
          <p:nvPr/>
        </p:nvSpPr>
        <p:spPr bwMode="auto">
          <a:xfrm>
            <a:off x="1524000" y="908051"/>
            <a:ext cx="9144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66FF99"/>
              </a:buClr>
              <a:buFont typeface="Wingdings" panose="05000000000000000000" pitchFamily="2" charset="2"/>
              <a:buChar char="q"/>
            </a:pPr>
            <a:r>
              <a:rPr lang="fr-FR" altLang="fr-FR" sz="2000" b="1"/>
              <a:t> </a:t>
            </a:r>
            <a:r>
              <a:rPr lang="fr-FR" altLang="fr-FR" sz="2000" b="1">
                <a:solidFill>
                  <a:srgbClr val="00CC00"/>
                </a:solidFill>
              </a:rPr>
              <a:t>MODULATION :</a:t>
            </a:r>
            <a:r>
              <a:rPr lang="fr-FR" altLang="fr-FR" sz="2000" b="1"/>
              <a:t> passage du signal</a:t>
            </a:r>
          </a:p>
          <a:p>
            <a:pPr eaLnBrk="1" hangingPunct="1">
              <a:spcBef>
                <a:spcPct val="0"/>
              </a:spcBef>
              <a:buClr>
                <a:srgbClr val="66FF99"/>
              </a:buClr>
              <a:buFont typeface="Wingdings" panose="05000000000000000000" pitchFamily="2" charset="2"/>
              <a:buNone/>
            </a:pPr>
            <a:r>
              <a:rPr lang="fr-FR" altLang="fr-FR" sz="2000" b="1"/>
              <a:t>passe-bas au signal passe-bande.</a:t>
            </a:r>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eaLnBrk="1" hangingPunct="1">
              <a:spcBef>
                <a:spcPct val="0"/>
              </a:spcBef>
              <a:buClr>
                <a:srgbClr val="66FF99"/>
              </a:buClr>
              <a:buFont typeface="Wingdings" panose="05000000000000000000" pitchFamily="2" charset="2"/>
              <a:buNone/>
            </a:pPr>
            <a:endParaRPr lang="fr-FR" altLang="fr-FR" sz="2000" b="1"/>
          </a:p>
          <a:p>
            <a:pPr algn="justLow" eaLnBrk="1" hangingPunct="1">
              <a:spcBef>
                <a:spcPct val="0"/>
              </a:spcBef>
              <a:buClr>
                <a:srgbClr val="66FF99"/>
              </a:buClr>
              <a:buFont typeface="Wingdings" panose="05000000000000000000" pitchFamily="2" charset="2"/>
              <a:buChar char="q"/>
            </a:pPr>
            <a:r>
              <a:rPr lang="fr-FR" altLang="fr-FR" sz="2000" b="1"/>
              <a:t> </a:t>
            </a:r>
            <a:r>
              <a:rPr lang="fr-FR" altLang="fr-FR" sz="2000" b="1">
                <a:solidFill>
                  <a:srgbClr val="FF6600"/>
                </a:solidFill>
              </a:rPr>
              <a:t>DEMODULATION :</a:t>
            </a:r>
            <a:r>
              <a:rPr lang="fr-FR" altLang="fr-FR" sz="2000" b="1"/>
              <a:t> passage du signal </a:t>
            </a:r>
          </a:p>
          <a:p>
            <a:pPr algn="justLow" eaLnBrk="1" hangingPunct="1">
              <a:spcBef>
                <a:spcPct val="0"/>
              </a:spcBef>
              <a:buFontTx/>
              <a:buNone/>
            </a:pPr>
            <a:r>
              <a:rPr lang="fr-FR" altLang="fr-FR" sz="2000" b="1"/>
              <a:t>passe-bande à un signal passe-bas</a:t>
            </a:r>
          </a:p>
          <a:p>
            <a:pPr algn="justLow" eaLnBrk="1" hangingPunct="1">
              <a:spcBef>
                <a:spcPct val="0"/>
              </a:spcBef>
              <a:buFontTx/>
              <a:buNone/>
            </a:pPr>
            <a:r>
              <a:rPr lang="fr-FR" altLang="fr-FR" sz="2000" b="1"/>
              <a:t>différent de celui qui a été émis.</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1825626"/>
            <a:ext cx="39481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9" y="1855788"/>
            <a:ext cx="619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381625"/>
            <a:ext cx="6191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42B5E60-14BA-4BF3-83F1-5559787FF969}" type="slidenum">
              <a:rPr lang="fr-FR" altLang="fr-FR" sz="1400"/>
              <a:pPr>
                <a:spcBef>
                  <a:spcPct val="0"/>
                </a:spcBef>
                <a:buFontTx/>
                <a:buNone/>
              </a:pPr>
              <a:t>6</a:t>
            </a:fld>
            <a:endParaRPr lang="fr-FR" altLang="fr-FR" sz="1400"/>
          </a:p>
        </p:txBody>
      </p:sp>
    </p:spTree>
    <p:extLst>
      <p:ext uri="{BB962C8B-B14F-4D97-AF65-F5344CB8AC3E}">
        <p14:creationId xmlns:p14="http://schemas.microsoft.com/office/powerpoint/2010/main" val="37796589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24000" y="55564"/>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FF3399"/>
              </a:buClr>
              <a:buFont typeface="Wingdings" panose="05000000000000000000" pitchFamily="2" charset="2"/>
              <a:buNone/>
            </a:pPr>
            <a:r>
              <a:rPr lang="fr-FR" altLang="fr-FR" sz="2000" b="1">
                <a:solidFill>
                  <a:srgbClr val="3399FF"/>
                </a:solidFill>
              </a:rPr>
              <a:t> </a:t>
            </a:r>
            <a:r>
              <a:rPr lang="fr-FR" altLang="fr-FR" sz="2400" b="1">
                <a:solidFill>
                  <a:srgbClr val="3399FF"/>
                </a:solidFill>
              </a:rPr>
              <a:t>Objectif de la démodulation : minimiser la probabilité d’erreur </a:t>
            </a:r>
          </a:p>
          <a:p>
            <a:pPr eaLnBrk="1" hangingPunct="1">
              <a:spcBef>
                <a:spcPct val="0"/>
              </a:spcBef>
              <a:buClr>
                <a:srgbClr val="FF3399"/>
              </a:buClr>
              <a:buFont typeface="Wingdings" panose="05000000000000000000" pitchFamily="2" charset="2"/>
              <a:buNone/>
            </a:pPr>
            <a:endParaRPr lang="fr-FR" altLang="fr-FR" sz="2400" b="1">
              <a:solidFill>
                <a:srgbClr val="3399FF"/>
              </a:solidFill>
            </a:endParaRPr>
          </a:p>
          <a:p>
            <a:pPr algn="justLow" eaLnBrk="1" hangingPunct="1">
              <a:spcBef>
                <a:spcPct val="0"/>
              </a:spcBef>
              <a:buClr>
                <a:srgbClr val="FF3399"/>
              </a:buClr>
              <a:buFont typeface="Wingdings" panose="05000000000000000000" pitchFamily="2" charset="2"/>
              <a:buChar char="q"/>
            </a:pPr>
            <a:r>
              <a:rPr lang="fr-FR" altLang="fr-FR" sz="2400" b="1">
                <a:solidFill>
                  <a:srgbClr val="3399FF"/>
                </a:solidFill>
              </a:rPr>
              <a:t> </a:t>
            </a:r>
            <a:r>
              <a:rPr lang="fr-FR" altLang="fr-FR" sz="2400" b="1"/>
              <a:t>Modulation : passer d’un signal passe-bas à un signal passe-bande. </a:t>
            </a:r>
          </a:p>
          <a:p>
            <a:pPr algn="justLow" eaLnBrk="1" hangingPunct="1">
              <a:spcBef>
                <a:spcPct val="0"/>
              </a:spcBef>
              <a:buClr>
                <a:srgbClr val="FF3399"/>
              </a:buClr>
              <a:buFont typeface="Wingdings" panose="05000000000000000000" pitchFamily="2" charset="2"/>
              <a:buChar char="q"/>
            </a:pPr>
            <a:endParaRPr lang="fr-FR" altLang="fr-FR" sz="2400" b="1"/>
          </a:p>
          <a:p>
            <a:pPr algn="justLow" eaLnBrk="1" hangingPunct="1">
              <a:spcBef>
                <a:spcPct val="0"/>
              </a:spcBef>
              <a:buClr>
                <a:srgbClr val="FF3399"/>
              </a:buClr>
              <a:buFont typeface="Wingdings" panose="05000000000000000000" pitchFamily="2" charset="2"/>
              <a:buChar char="q"/>
            </a:pPr>
            <a:r>
              <a:rPr lang="fr-FR" altLang="fr-FR" sz="2400" b="1"/>
              <a:t> Démodulation : passer du signal passe-bande à un (autre) signal passe-bas. </a:t>
            </a:r>
          </a:p>
          <a:p>
            <a:pPr algn="justLow" eaLnBrk="1" hangingPunct="1">
              <a:spcBef>
                <a:spcPct val="0"/>
              </a:spcBef>
              <a:buClr>
                <a:srgbClr val="FF3399"/>
              </a:buClr>
              <a:buFont typeface="Wingdings" panose="05000000000000000000" pitchFamily="2" charset="2"/>
              <a:buChar char="q"/>
            </a:pPr>
            <a:endParaRPr lang="fr-FR" altLang="fr-FR" sz="2400" b="1"/>
          </a:p>
          <a:p>
            <a:pPr algn="justLow" eaLnBrk="1" hangingPunct="1">
              <a:spcBef>
                <a:spcPct val="0"/>
              </a:spcBef>
              <a:buClr>
                <a:srgbClr val="FF3399"/>
              </a:buClr>
              <a:buFont typeface="Wingdings" panose="05000000000000000000" pitchFamily="2" charset="2"/>
              <a:buChar char="q"/>
            </a:pPr>
            <a:r>
              <a:rPr lang="fr-FR" altLang="fr-FR" sz="2400" b="1"/>
              <a:t> La démodulation n’a pour objectif de restituer le signal passe-bas d’origine mais de maximiser le rapport signal à bruit de façon à minimiser la probabilité d’erreur P</a:t>
            </a:r>
            <a:r>
              <a:rPr lang="fr-FR" altLang="fr-FR" sz="2400" b="1" baseline="-25000"/>
              <a:t>e</a:t>
            </a:r>
            <a:r>
              <a:rPr lang="fr-FR" altLang="fr-FR" sz="2400" b="1"/>
              <a:t>.</a:t>
            </a:r>
          </a:p>
          <a:p>
            <a:pPr algn="justLow" eaLnBrk="1" hangingPunct="1">
              <a:spcBef>
                <a:spcPct val="0"/>
              </a:spcBef>
              <a:buClr>
                <a:srgbClr val="FF3399"/>
              </a:buClr>
              <a:buFont typeface="Wingdings" panose="05000000000000000000" pitchFamily="2" charset="2"/>
              <a:buChar char="q"/>
            </a:pPr>
            <a:endParaRPr lang="fr-FR" altLang="fr-FR" sz="2400" b="1"/>
          </a:p>
          <a:p>
            <a:pPr algn="justLow" eaLnBrk="1" hangingPunct="1">
              <a:spcBef>
                <a:spcPct val="0"/>
              </a:spcBef>
              <a:buClr>
                <a:srgbClr val="FF3399"/>
              </a:buClr>
              <a:buFont typeface="Wingdings" panose="05000000000000000000" pitchFamily="2" charset="2"/>
              <a:buChar char="q"/>
            </a:pPr>
            <a:r>
              <a:rPr lang="fr-FR" altLang="fr-FR" sz="2400" b="1"/>
              <a:t> Il est néanmoins possible de retrouver exactement le signal passe-bas à partir du signal passe-bande; et ce, par le calcul de l’enveloppe complexe du signal passe-bande.</a:t>
            </a:r>
          </a:p>
        </p:txBody>
      </p:sp>
      <p:sp>
        <p:nvSpPr>
          <p:cNvPr id="37891"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03A652B-D545-47AF-B861-7F7B762EA232}" type="slidenum">
              <a:rPr lang="fr-FR" altLang="fr-FR" sz="1400"/>
              <a:pPr>
                <a:spcBef>
                  <a:spcPct val="0"/>
                </a:spcBef>
                <a:buFontTx/>
                <a:buNone/>
              </a:pPr>
              <a:t>7</a:t>
            </a:fld>
            <a:endParaRPr lang="fr-FR" altLang="fr-FR" sz="1400"/>
          </a:p>
        </p:txBody>
      </p:sp>
    </p:spTree>
    <p:extLst>
      <p:ext uri="{BB962C8B-B14F-4D97-AF65-F5344CB8AC3E}">
        <p14:creationId xmlns:p14="http://schemas.microsoft.com/office/powerpoint/2010/main" val="11713842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524000" y="0"/>
            <a:ext cx="9144000" cy="62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Spectre S(f) d’un signal passe-bande s(t)</a:t>
            </a:r>
          </a:p>
          <a:p>
            <a:pPr algn="just" eaLnBrk="1" hangingPunct="1">
              <a:spcBef>
                <a:spcPct val="0"/>
              </a:spcBef>
              <a:buFont typeface="Wingdings" panose="05000000000000000000" pitchFamily="2" charset="2"/>
              <a:buChar char="Ø"/>
            </a:pPr>
            <a:r>
              <a:rPr lang="fr-FR" altLang="fr-FR" sz="1800" b="1"/>
              <a:t> Signal s(t) à bande étroite centrée en f</a:t>
            </a:r>
            <a:r>
              <a:rPr lang="fr-FR" altLang="fr-FR" sz="1800" b="1" baseline="-25000"/>
              <a:t>c</a:t>
            </a:r>
            <a:r>
              <a:rPr lang="fr-FR" altLang="fr-FR" sz="1800" b="1"/>
              <a:t>.</a:t>
            </a:r>
          </a:p>
          <a:p>
            <a:pPr algn="just" eaLnBrk="1" hangingPunct="1">
              <a:spcBef>
                <a:spcPct val="0"/>
              </a:spcBef>
              <a:buFont typeface="Wingdings" panose="05000000000000000000" pitchFamily="2" charset="2"/>
              <a:buChar char="Ø"/>
            </a:pPr>
            <a:r>
              <a:rPr lang="fr-FR" altLang="fr-FR" sz="1800" b="1"/>
              <a:t> Bande étroite W : W&lt;&lt;f</a:t>
            </a:r>
            <a:r>
              <a:rPr lang="fr-FR" altLang="fr-FR" sz="1800" b="1" baseline="-25000"/>
              <a:t>c</a:t>
            </a:r>
            <a:r>
              <a:rPr lang="fr-FR" altLang="fr-FR" sz="1800" b="1"/>
              <a:t>.</a:t>
            </a:r>
          </a:p>
          <a:p>
            <a:pPr algn="just" eaLnBrk="1" hangingPunct="1">
              <a:spcBef>
                <a:spcPct val="0"/>
              </a:spcBef>
              <a:buFont typeface="Wingdings" panose="05000000000000000000" pitchFamily="2" charset="2"/>
              <a:buChar char="Ø"/>
            </a:pPr>
            <a:r>
              <a:rPr lang="fr-FR" altLang="fr-FR" sz="1800" b="1"/>
              <a:t> S</a:t>
            </a:r>
            <a:r>
              <a:rPr lang="fr-FR" altLang="fr-FR" sz="1800" b="1" baseline="30000"/>
              <a:t>+</a:t>
            </a:r>
            <a:r>
              <a:rPr lang="fr-FR" altLang="fr-FR" sz="1800" b="1"/>
              <a:t>(f) (resp. S</a:t>
            </a:r>
            <a:r>
              <a:rPr lang="fr-FR" altLang="fr-FR" sz="1800" b="1" baseline="30000"/>
              <a:t>-</a:t>
            </a:r>
            <a:r>
              <a:rPr lang="fr-FR" altLang="fr-FR" sz="1800" b="1"/>
              <a:t>(f)) partie du spectre de s(t) correspondant aux fréquences positives (resp. négatives).</a:t>
            </a:r>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just" eaLnBrk="1" hangingPunct="1">
              <a:spcBef>
                <a:spcPct val="0"/>
              </a:spcBef>
              <a:buFont typeface="Wingdings" panose="05000000000000000000" pitchFamily="2" charset="2"/>
              <a:buChar char="Ø"/>
            </a:pPr>
            <a:endParaRPr lang="fr-FR" altLang="fr-FR" sz="1800" b="1"/>
          </a:p>
          <a:p>
            <a:pPr algn="ctr" eaLnBrk="1" hangingPunct="1">
              <a:spcBef>
                <a:spcPct val="0"/>
              </a:spcBef>
              <a:buFontTx/>
              <a:buNone/>
            </a:pPr>
            <a:r>
              <a:rPr lang="fr-FR" altLang="fr-FR" sz="2000" b="1">
                <a:solidFill>
                  <a:srgbClr val="3399FF"/>
                </a:solidFill>
              </a:rPr>
              <a:t>Passage de signaux passe-bande aux signaux passe-bas</a:t>
            </a:r>
          </a:p>
          <a:p>
            <a:pPr algn="justLow" eaLnBrk="1" hangingPunct="1">
              <a:spcBef>
                <a:spcPct val="0"/>
              </a:spcBef>
              <a:buFontTx/>
              <a:buNone/>
            </a:pPr>
            <a:endParaRPr lang="fr-FR" altLang="fr-FR" sz="2000" b="1">
              <a:solidFill>
                <a:srgbClr val="3399FF"/>
              </a:solidFill>
            </a:endParaRPr>
          </a:p>
          <a:p>
            <a:pPr eaLnBrk="1" hangingPunct="1">
              <a:spcBef>
                <a:spcPct val="0"/>
              </a:spcBef>
              <a:buFont typeface="Wingdings" panose="05000000000000000000" pitchFamily="2" charset="2"/>
              <a:buChar char="Ø"/>
            </a:pPr>
            <a:r>
              <a:rPr lang="fr-FR" altLang="fr-FR" sz="1800" b="1"/>
              <a:t>Sélection des fréquences positives</a:t>
            </a:r>
          </a:p>
          <a:p>
            <a:pPr eaLnBrk="1" hangingPunct="1">
              <a:spcBef>
                <a:spcPct val="0"/>
              </a:spcBef>
              <a:buFontTx/>
              <a:buNone/>
            </a:pPr>
            <a:endParaRPr lang="fr-FR" altLang="fr-FR" sz="1800" b="1"/>
          </a:p>
          <a:p>
            <a:pPr eaLnBrk="1" hangingPunct="1">
              <a:spcBef>
                <a:spcPct val="0"/>
              </a:spcBef>
              <a:buFontTx/>
              <a:buNone/>
            </a:pPr>
            <a:endParaRPr lang="fr-FR" altLang="fr-FR" sz="1800"/>
          </a:p>
          <a:p>
            <a:pPr eaLnBrk="1" hangingPunct="1">
              <a:spcBef>
                <a:spcPct val="0"/>
              </a:spcBef>
              <a:buFontTx/>
              <a:buNone/>
            </a:pPr>
            <a:endParaRPr lang="fr-FR" altLang="fr-FR" sz="1800"/>
          </a:p>
          <a:p>
            <a:pPr eaLnBrk="1" hangingPunct="1">
              <a:spcBef>
                <a:spcPct val="0"/>
              </a:spcBef>
              <a:buFontTx/>
              <a:buNone/>
            </a:pPr>
            <a:endParaRPr lang="fr-FR" altLang="fr-FR" sz="1800"/>
          </a:p>
          <a:p>
            <a:pPr eaLnBrk="1" hangingPunct="1">
              <a:spcBef>
                <a:spcPct val="0"/>
              </a:spcBef>
              <a:buFontTx/>
              <a:buNone/>
            </a:pPr>
            <a:endParaRPr lang="fr-FR" altLang="fr-FR" sz="1800"/>
          </a:p>
          <a:p>
            <a:pPr eaLnBrk="1" hangingPunct="1">
              <a:spcBef>
                <a:spcPct val="0"/>
              </a:spcBef>
              <a:buFont typeface="Wingdings" panose="05000000000000000000" pitchFamily="2" charset="2"/>
              <a:buChar char="Ø"/>
            </a:pPr>
            <a:r>
              <a:rPr lang="fr-FR" altLang="fr-FR" sz="1800" b="1"/>
              <a:t>Translation vers f=0.</a:t>
            </a:r>
          </a:p>
        </p:txBody>
      </p:sp>
      <p:grpSp>
        <p:nvGrpSpPr>
          <p:cNvPr id="39939" name="Group 6"/>
          <p:cNvGrpSpPr>
            <a:grpSpLocks/>
          </p:cNvGrpSpPr>
          <p:nvPr/>
        </p:nvGrpSpPr>
        <p:grpSpPr bwMode="auto">
          <a:xfrm>
            <a:off x="3863976" y="1484314"/>
            <a:ext cx="4608513" cy="1944687"/>
            <a:chOff x="1292" y="1322"/>
            <a:chExt cx="3172" cy="1536"/>
          </a:xfrm>
        </p:grpSpPr>
        <p:pic>
          <p:nvPicPr>
            <p:cNvPr id="399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341"/>
              <a:ext cx="3168"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5"/>
            <p:cNvSpPr>
              <a:spLocks noChangeArrowheads="1"/>
            </p:cNvSpPr>
            <p:nvPr/>
          </p:nvSpPr>
          <p:spPr bwMode="auto">
            <a:xfrm>
              <a:off x="1292" y="1322"/>
              <a:ext cx="545"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grpSp>
      <p:grpSp>
        <p:nvGrpSpPr>
          <p:cNvPr id="39940" name="Group 10"/>
          <p:cNvGrpSpPr>
            <a:grpSpLocks/>
          </p:cNvGrpSpPr>
          <p:nvPr/>
        </p:nvGrpSpPr>
        <p:grpSpPr bwMode="auto">
          <a:xfrm>
            <a:off x="6324601" y="3911600"/>
            <a:ext cx="4200525" cy="2947988"/>
            <a:chOff x="3016" y="2472"/>
            <a:chExt cx="2646" cy="1857"/>
          </a:xfrm>
        </p:grpSpPr>
        <p:pic>
          <p:nvPicPr>
            <p:cNvPr id="399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2533"/>
              <a:ext cx="2646"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p:cNvSpPr>
              <a:spLocks noChangeArrowheads="1"/>
            </p:cNvSpPr>
            <p:nvPr/>
          </p:nvSpPr>
          <p:spPr bwMode="auto">
            <a:xfrm>
              <a:off x="3288" y="2496"/>
              <a:ext cx="453"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39944" name="Rectangle 9"/>
            <p:cNvSpPr>
              <a:spLocks noChangeArrowheads="1"/>
            </p:cNvSpPr>
            <p:nvPr/>
          </p:nvSpPr>
          <p:spPr bwMode="auto">
            <a:xfrm>
              <a:off x="4830" y="2472"/>
              <a:ext cx="453"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grpSp>
      <p:sp>
        <p:nvSpPr>
          <p:cNvPr id="39941" name="Espace réservé du numéro de diapositive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C833D2E-2C9C-4682-B41F-F46546A7A05A}" type="slidenum">
              <a:rPr lang="fr-FR" altLang="fr-FR" sz="1400"/>
              <a:pPr>
                <a:spcBef>
                  <a:spcPct val="0"/>
                </a:spcBef>
                <a:buFontTx/>
                <a:buNone/>
              </a:pPr>
              <a:t>8</a:t>
            </a:fld>
            <a:endParaRPr lang="fr-FR" altLang="fr-FR" sz="1400"/>
          </a:p>
        </p:txBody>
      </p:sp>
    </p:spTree>
    <p:extLst>
      <p:ext uri="{BB962C8B-B14F-4D97-AF65-F5344CB8AC3E}">
        <p14:creationId xmlns:p14="http://schemas.microsoft.com/office/powerpoint/2010/main" val="17892326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1524000" y="6350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a:solidFill>
                  <a:srgbClr val="3399FF"/>
                </a:solidFill>
              </a:rPr>
              <a:t>Sélection des fréquences positives</a:t>
            </a:r>
          </a:p>
          <a:p>
            <a:pPr algn="ctr" eaLnBrk="1" hangingPunct="1">
              <a:spcBef>
                <a:spcPct val="0"/>
              </a:spcBef>
              <a:buFontTx/>
              <a:buNone/>
            </a:pPr>
            <a:endParaRPr lang="fr-FR" altLang="fr-FR" sz="2000" b="1">
              <a:solidFill>
                <a:srgbClr val="3399FF"/>
              </a:solidFill>
            </a:endParaRPr>
          </a:p>
          <a:p>
            <a:pPr eaLnBrk="1" hangingPunct="1">
              <a:spcBef>
                <a:spcPct val="0"/>
              </a:spcBef>
              <a:buClr>
                <a:srgbClr val="FF6600"/>
              </a:buClr>
              <a:buFont typeface="Wingdings" panose="05000000000000000000" pitchFamily="2" charset="2"/>
              <a:buChar char="q"/>
            </a:pPr>
            <a:r>
              <a:rPr lang="fr-FR" altLang="fr-FR" sz="1800" b="1"/>
              <a:t> Signal analytique s</a:t>
            </a:r>
            <a:r>
              <a:rPr lang="fr-FR" altLang="fr-FR" sz="1800" b="1" baseline="-25000"/>
              <a:t>A</a:t>
            </a:r>
            <a:r>
              <a:rPr lang="fr-FR" altLang="fr-FR" sz="1800" b="1"/>
              <a:t>(t) associé à s(t) : signal tel que son spectre S</a:t>
            </a:r>
            <a:r>
              <a:rPr lang="fr-FR" altLang="fr-FR" sz="1800" b="1" baseline="-25000"/>
              <a:t>A</a:t>
            </a:r>
            <a:r>
              <a:rPr lang="fr-FR" altLang="fr-FR" sz="1800" b="1"/>
              <a:t>(f) est égal à 2S</a:t>
            </a:r>
            <a:r>
              <a:rPr lang="fr-FR" altLang="fr-FR" sz="1800" b="1" baseline="30000"/>
              <a:t>+</a:t>
            </a:r>
            <a:r>
              <a:rPr lang="fr-FR" altLang="fr-FR" sz="1800" b="1"/>
              <a:t>(f).</a:t>
            </a:r>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endParaRPr lang="fr-FR" altLang="fr-FR" sz="1000" b="1"/>
          </a:p>
          <a:p>
            <a:pPr eaLnBrk="1" hangingPunct="1">
              <a:spcBef>
                <a:spcPct val="0"/>
              </a:spcBef>
              <a:buClr>
                <a:srgbClr val="FF6600"/>
              </a:buClr>
              <a:buFont typeface="Wingdings" panose="05000000000000000000" pitchFamily="2" charset="2"/>
              <a:buChar char="q"/>
            </a:pPr>
            <a:endParaRPr lang="fr-FR" altLang="fr-FR" sz="1800" b="1"/>
          </a:p>
          <a:p>
            <a:pPr eaLnBrk="1" hangingPunct="1">
              <a:spcBef>
                <a:spcPct val="0"/>
              </a:spcBef>
              <a:buClr>
                <a:srgbClr val="FF6600"/>
              </a:buClr>
              <a:buFont typeface="Wingdings" panose="05000000000000000000" pitchFamily="2" charset="2"/>
              <a:buChar char="q"/>
            </a:pPr>
            <a:r>
              <a:rPr lang="fr-FR" altLang="fr-FR" sz="1800" b="1"/>
              <a:t>  Génération du signal analytique</a:t>
            </a:r>
          </a:p>
          <a:p>
            <a:pPr eaLnBrk="1" hangingPunct="1">
              <a:spcBef>
                <a:spcPct val="0"/>
              </a:spcBef>
              <a:buFont typeface="Wingdings" panose="05000000000000000000" pitchFamily="2" charset="2"/>
              <a:buChar char="Ø"/>
            </a:pPr>
            <a:endParaRPr lang="fr-FR" altLang="fr-FR" sz="1800" b="1"/>
          </a:p>
          <a:p>
            <a:pPr eaLnBrk="1" hangingPunct="1">
              <a:spcBef>
                <a:spcPct val="0"/>
              </a:spcBef>
              <a:buFont typeface="Wingdings" panose="05000000000000000000" pitchFamily="2" charset="2"/>
              <a:buChar char="Ø"/>
            </a:pPr>
            <a:endParaRPr lang="fr-FR" altLang="fr-FR" sz="1800" b="1"/>
          </a:p>
          <a:p>
            <a:pPr eaLnBrk="1" hangingPunct="1">
              <a:spcBef>
                <a:spcPct val="0"/>
              </a:spcBef>
              <a:buFont typeface="Wingdings" panose="05000000000000000000" pitchFamily="2" charset="2"/>
              <a:buChar char="Ø"/>
            </a:pPr>
            <a:endParaRPr lang="fr-FR" altLang="fr-FR" sz="1800" b="1"/>
          </a:p>
          <a:p>
            <a:pPr eaLnBrk="1" hangingPunct="1">
              <a:spcBef>
                <a:spcPct val="0"/>
              </a:spcBef>
              <a:buFont typeface="Wingdings" panose="05000000000000000000" pitchFamily="2" charset="2"/>
              <a:buChar char="Ø"/>
            </a:pPr>
            <a:endParaRPr lang="fr-FR" altLang="fr-FR" sz="1800" b="1"/>
          </a:p>
          <a:p>
            <a:pPr eaLnBrk="1" hangingPunct="1">
              <a:spcBef>
                <a:spcPct val="0"/>
              </a:spcBef>
              <a:buFont typeface="Wingdings" panose="05000000000000000000" pitchFamily="2" charset="2"/>
              <a:buChar char="Ø"/>
            </a:pPr>
            <a:endParaRPr lang="fr-FR" altLang="fr-FR" sz="1800" b="1"/>
          </a:p>
          <a:p>
            <a:pPr eaLnBrk="1" hangingPunct="1">
              <a:spcBef>
                <a:spcPct val="0"/>
              </a:spcBef>
              <a:buFont typeface="Wingdings" panose="05000000000000000000" pitchFamily="2" charset="2"/>
              <a:buChar char="Ø"/>
            </a:pPr>
            <a:endParaRPr lang="fr-FR" altLang="fr-FR" sz="1800" b="1"/>
          </a:p>
          <a:p>
            <a:pPr eaLnBrk="1" hangingPunct="1">
              <a:spcBef>
                <a:spcPct val="0"/>
              </a:spcBef>
              <a:buClr>
                <a:srgbClr val="FF6600"/>
              </a:buClr>
              <a:buFont typeface="Wingdings" panose="05000000000000000000" pitchFamily="2" charset="2"/>
              <a:buChar char="q"/>
            </a:pPr>
            <a:r>
              <a:rPr lang="fr-FR" altLang="fr-FR" sz="1800" b="1"/>
              <a:t> TH[s(t)] : transformée de Hilbert du signal s(t).</a:t>
            </a:r>
          </a:p>
          <a:p>
            <a:pPr eaLnBrk="1" hangingPunct="1">
              <a:spcBef>
                <a:spcPct val="0"/>
              </a:spcBef>
              <a:buFontTx/>
              <a:buNone/>
            </a:pPr>
            <a:r>
              <a:rPr lang="fr-FR" altLang="fr-FR" sz="1800"/>
              <a:t>• TH : déphaseur de –pi/2.</a:t>
            </a:r>
          </a:p>
          <a:p>
            <a:pPr eaLnBrk="1" hangingPunct="1">
              <a:spcBef>
                <a:spcPct val="0"/>
              </a:spcBef>
              <a:buFontTx/>
              <a:buNone/>
            </a:pPr>
            <a:r>
              <a:rPr lang="fr-FR" altLang="fr-FR" sz="1800"/>
              <a:t>• TH d’un signal x(t) : filtrage de x(t) par un filtre de réponse impulsionnelle (RI) h(t).</a:t>
            </a:r>
          </a:p>
        </p:txBody>
      </p:sp>
      <p:pic>
        <p:nvPicPr>
          <p:cNvPr id="419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6" y="1143000"/>
            <a:ext cx="60166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3284538"/>
            <a:ext cx="23241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388" y="6237289"/>
            <a:ext cx="28686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0" name="Object 7"/>
          <p:cNvGraphicFramePr>
            <a:graphicFrameLocks noChangeAspect="1"/>
          </p:cNvGraphicFramePr>
          <p:nvPr/>
        </p:nvGraphicFramePr>
        <p:xfrm>
          <a:off x="5016501" y="6165851"/>
          <a:ext cx="1223963" cy="561975"/>
        </p:xfrm>
        <a:graphic>
          <a:graphicData uri="http://schemas.openxmlformats.org/presentationml/2006/ole">
            <mc:AlternateContent xmlns:mc="http://schemas.openxmlformats.org/markup-compatibility/2006">
              <mc:Choice xmlns:v="urn:schemas-microsoft-com:vml" Requires="v">
                <p:oleObj spid="_x0000_s1036" name="Equation" r:id="rId7" imgW="609600" imgH="419100" progId="Equation.3">
                  <p:embed/>
                </p:oleObj>
              </mc:Choice>
              <mc:Fallback>
                <p:oleObj name="Equation" r:id="rId7" imgW="6096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1" y="6165851"/>
                        <a:ext cx="1223963" cy="5619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8"/>
          <p:cNvGraphicFramePr>
            <a:graphicFrameLocks noChangeAspect="1"/>
          </p:cNvGraphicFramePr>
          <p:nvPr/>
        </p:nvGraphicFramePr>
        <p:xfrm>
          <a:off x="6778626" y="6308726"/>
          <a:ext cx="2270125" cy="288925"/>
        </p:xfrm>
        <a:graphic>
          <a:graphicData uri="http://schemas.openxmlformats.org/presentationml/2006/ole">
            <mc:AlternateContent xmlns:mc="http://schemas.openxmlformats.org/markup-compatibility/2006">
              <mc:Choice xmlns:v="urn:schemas-microsoft-com:vml" Requires="v">
                <p:oleObj spid="_x0000_s1037" name="Equation" r:id="rId9" imgW="1129810" imgH="215806" progId="Equation.3">
                  <p:embed/>
                </p:oleObj>
              </mc:Choice>
              <mc:Fallback>
                <p:oleObj name="Equation" r:id="rId9" imgW="1129810"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8626" y="6308726"/>
                        <a:ext cx="2270125" cy="2889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2"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9B3BCE7-589C-4DCB-8F5B-BBEE2F96705E}" type="slidenum">
              <a:rPr lang="fr-FR" altLang="fr-FR" sz="1400"/>
              <a:pPr>
                <a:spcBef>
                  <a:spcPct val="0"/>
                </a:spcBef>
                <a:buFontTx/>
                <a:buNone/>
              </a:pPr>
              <a:t>9</a:t>
            </a:fld>
            <a:endParaRPr lang="fr-FR" altLang="fr-FR" sz="1400"/>
          </a:p>
        </p:txBody>
      </p:sp>
    </p:spTree>
    <p:extLst>
      <p:ext uri="{BB962C8B-B14F-4D97-AF65-F5344CB8AC3E}">
        <p14:creationId xmlns:p14="http://schemas.microsoft.com/office/powerpoint/2010/main" val="17839218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888</Words>
  <Application>Microsoft Office PowerPoint</Application>
  <PresentationFormat>Grand écran</PresentationFormat>
  <Paragraphs>251</Paragraphs>
  <Slides>21</Slides>
  <Notes>21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Wingdings</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Utilisateur Windows</cp:lastModifiedBy>
  <cp:revision>6</cp:revision>
  <dcterms:created xsi:type="dcterms:W3CDTF">2017-04-10T09:37:08Z</dcterms:created>
  <dcterms:modified xsi:type="dcterms:W3CDTF">2018-05-04T16:31:20Z</dcterms:modified>
</cp:coreProperties>
</file>