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8" r:id="rId2"/>
    <p:sldMasterId id="2147483794" r:id="rId3"/>
    <p:sldMasterId id="2147483806" r:id="rId4"/>
    <p:sldMasterId id="2147483873" r:id="rId5"/>
    <p:sldMasterId id="2147483885" r:id="rId6"/>
  </p:sldMasterIdLst>
  <p:notesMasterIdLst>
    <p:notesMasterId r:id="rId63"/>
  </p:notesMasterIdLst>
  <p:sldIdLst>
    <p:sldId id="256" r:id="rId7"/>
    <p:sldId id="336" r:id="rId8"/>
    <p:sldId id="300" r:id="rId9"/>
    <p:sldId id="384" r:id="rId10"/>
    <p:sldId id="301" r:id="rId11"/>
    <p:sldId id="385" r:id="rId12"/>
    <p:sldId id="386" r:id="rId13"/>
    <p:sldId id="374" r:id="rId14"/>
    <p:sldId id="387" r:id="rId15"/>
    <p:sldId id="389" r:id="rId16"/>
    <p:sldId id="390" r:id="rId17"/>
    <p:sldId id="388" r:id="rId18"/>
    <p:sldId id="375" r:id="rId19"/>
    <p:sldId id="376" r:id="rId20"/>
    <p:sldId id="377" r:id="rId21"/>
    <p:sldId id="380" r:id="rId22"/>
    <p:sldId id="379" r:id="rId23"/>
    <p:sldId id="391" r:id="rId24"/>
    <p:sldId id="392" r:id="rId25"/>
    <p:sldId id="393" r:id="rId26"/>
    <p:sldId id="394" r:id="rId27"/>
    <p:sldId id="337" r:id="rId28"/>
    <p:sldId id="338" r:id="rId29"/>
    <p:sldId id="339" r:id="rId30"/>
    <p:sldId id="395" r:id="rId31"/>
    <p:sldId id="396" r:id="rId32"/>
    <p:sldId id="340" r:id="rId33"/>
    <p:sldId id="341" r:id="rId34"/>
    <p:sldId id="342" r:id="rId35"/>
    <p:sldId id="343" r:id="rId36"/>
    <p:sldId id="344" r:id="rId37"/>
    <p:sldId id="345" r:id="rId38"/>
    <p:sldId id="346" r:id="rId39"/>
    <p:sldId id="347" r:id="rId40"/>
    <p:sldId id="348" r:id="rId41"/>
    <p:sldId id="352" r:id="rId42"/>
    <p:sldId id="355" r:id="rId43"/>
    <p:sldId id="356" r:id="rId44"/>
    <p:sldId id="397" r:id="rId45"/>
    <p:sldId id="402" r:id="rId46"/>
    <p:sldId id="398" r:id="rId47"/>
    <p:sldId id="399" r:id="rId48"/>
    <p:sldId id="403" r:id="rId49"/>
    <p:sldId id="404" r:id="rId50"/>
    <p:sldId id="406" r:id="rId51"/>
    <p:sldId id="407" r:id="rId52"/>
    <p:sldId id="409" r:id="rId53"/>
    <p:sldId id="410" r:id="rId54"/>
    <p:sldId id="411" r:id="rId55"/>
    <p:sldId id="412" r:id="rId56"/>
    <p:sldId id="413" r:id="rId57"/>
    <p:sldId id="414" r:id="rId58"/>
    <p:sldId id="405" r:id="rId59"/>
    <p:sldId id="415" r:id="rId60"/>
    <p:sldId id="400" r:id="rId61"/>
    <p:sldId id="401"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89496"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17/03/2018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A309A6D-C09C-4548-B29A-6CF363A7E532}" type="datetimeFigureOut">
              <a:rPr lang="fr-FR" smtClean="0"/>
              <a:t>17/03/2018</a:t>
            </a:fld>
            <a:endParaRPr lang="fr-BE"/>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17/03/2018</a:t>
            </a:fld>
            <a:endParaRPr lang="fr-BE"/>
          </a:p>
        </p:txBody>
      </p:sp>
      <p:sp>
        <p:nvSpPr>
          <p:cNvPr id="8" name="Slide Number Placeholder 7"/>
          <p:cNvSpPr>
            <a:spLocks noGrp="1"/>
          </p:cNvSpPr>
          <p:nvPr>
            <p:ph type="sldNum" sz="quarter" idx="11"/>
          </p:nvPr>
        </p:nvSpPr>
        <p:spPr/>
        <p:txBody>
          <a:bodyPr/>
          <a:lstStyle/>
          <a:p>
            <a:fld id="{CF4668DC-857F-487D-BFFA-8C0CA5037977}" type="slidenum">
              <a:rPr lang="fr-BE" smtClean="0"/>
              <a:t>‹N°›</a:t>
            </a:fld>
            <a:endParaRPr lang="fr-BE"/>
          </a:p>
        </p:txBody>
      </p:sp>
      <p:sp>
        <p:nvSpPr>
          <p:cNvPr id="9" name="Footer Placeholder 8"/>
          <p:cNvSpPr>
            <a:spLocks noGrp="1"/>
          </p:cNvSpPr>
          <p:nvPr>
            <p:ph type="ftr" sz="quarter" idx="12"/>
          </p:nvPr>
        </p:nvSpPr>
        <p:spPr/>
        <p:txBody>
          <a:bodyPr/>
          <a:lstStyle/>
          <a:p>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AA309A6D-C09C-4548-B29A-6CF363A7E532}" type="datetimeFigureOut">
              <a:rPr lang="fr-FR" smtClean="0"/>
              <a:t>17/03/2018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17/03/2018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17/03/2018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fr-FR">
              <a:solidFill>
                <a:srgbClr val="000514"/>
              </a:solidFill>
            </a:endParaRPr>
          </a:p>
        </p:txBody>
      </p:sp>
      <p:sp>
        <p:nvSpPr>
          <p:cNvPr id="5" name="Footer Placeholder 4"/>
          <p:cNvSpPr>
            <a:spLocks noGrp="1"/>
          </p:cNvSpPr>
          <p:nvPr>
            <p:ph type="ftr" sz="quarter" idx="11"/>
          </p:nvPr>
        </p:nvSpPr>
        <p:spPr>
          <a:xfrm>
            <a:off x="1174044" y="5357592"/>
            <a:ext cx="5034845" cy="365125"/>
          </a:xfrm>
        </p:spPr>
        <p:txBody>
          <a:bodyPr/>
          <a:lstStyle/>
          <a:p>
            <a:r>
              <a:rPr lang="fr-FR" smtClean="0">
                <a:solidFill>
                  <a:srgbClr val="000514"/>
                </a:solidFill>
              </a:rPr>
              <a:t>bisgambiglia@univ-corse.fr</a:t>
            </a:r>
            <a:endParaRPr lang="fr-FR">
              <a:solidFill>
                <a:srgbClr val="000514"/>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2AA1EE4-F79A-42FD-A6AF-F29B5685E149}" type="slidenum">
              <a:rPr lang="fr-FR" smtClean="0">
                <a:solidFill>
                  <a:srgbClr val="000514"/>
                </a:solidFill>
              </a:rPr>
              <a:pPr/>
              <a:t>‹N°›</a:t>
            </a:fld>
            <a:endParaRPr lang="fr-FR">
              <a:solidFill>
                <a:srgbClr val="000514"/>
              </a:solidFill>
            </a:endParaRPr>
          </a:p>
        </p:txBody>
      </p:sp>
      <p:sp>
        <p:nvSpPr>
          <p:cNvPr id="15" name="Rectangle 17"/>
          <p:cNvSpPr>
            <a:spLocks noChangeArrowheads="1"/>
          </p:cNvSpPr>
          <p:nvPr userDrawn="1"/>
        </p:nvSpPr>
        <p:spPr bwMode="auto">
          <a:xfrm>
            <a:off x="0" y="6324600"/>
            <a:ext cx="91440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16" name="Freeform 22"/>
          <p:cNvSpPr>
            <a:spLocks/>
          </p:cNvSpPr>
          <p:nvPr userDrawn="1"/>
        </p:nvSpPr>
        <p:spPr bwMode="auto">
          <a:xfrm>
            <a:off x="-114300" y="190500"/>
            <a:ext cx="2857500" cy="6057900"/>
          </a:xfrm>
          <a:custGeom>
            <a:avLst/>
            <a:gdLst>
              <a:gd name="T0" fmla="*/ 792 w 1800"/>
              <a:gd name="T1" fmla="*/ 3816 h 3816"/>
              <a:gd name="T2" fmla="*/ 264 w 1800"/>
              <a:gd name="T3" fmla="*/ 3384 h 3816"/>
              <a:gd name="T4" fmla="*/ 1800 w 1800"/>
              <a:gd name="T5" fmla="*/ 2232 h 3816"/>
              <a:gd name="T6" fmla="*/ 264 w 1800"/>
              <a:gd name="T7" fmla="*/ 1512 h 3816"/>
              <a:gd name="T8" fmla="*/ 1656 w 1800"/>
              <a:gd name="T9" fmla="*/ 696 h 3816"/>
              <a:gd name="T10" fmla="*/ 168 w 1800"/>
              <a:gd name="T11" fmla="*/ 24 h 3816"/>
              <a:gd name="T12" fmla="*/ 648 w 1800"/>
              <a:gd name="T13" fmla="*/ 840 h 3816"/>
            </a:gdLst>
            <a:ahLst/>
            <a:cxnLst>
              <a:cxn ang="0">
                <a:pos x="T0" y="T1"/>
              </a:cxn>
              <a:cxn ang="0">
                <a:pos x="T2" y="T3"/>
              </a:cxn>
              <a:cxn ang="0">
                <a:pos x="T4" y="T5"/>
              </a:cxn>
              <a:cxn ang="0">
                <a:pos x="T6" y="T7"/>
              </a:cxn>
              <a:cxn ang="0">
                <a:pos x="T8" y="T9"/>
              </a:cxn>
              <a:cxn ang="0">
                <a:pos x="T10" y="T11"/>
              </a:cxn>
              <a:cxn ang="0">
                <a:pos x="T12" y="T13"/>
              </a:cxn>
            </a:cxnLst>
            <a:rect l="0" t="0" r="r" b="b"/>
            <a:pathLst>
              <a:path w="1800" h="3816">
                <a:moveTo>
                  <a:pt x="792" y="3816"/>
                </a:moveTo>
                <a:cubicBezTo>
                  <a:pt x="444" y="3732"/>
                  <a:pt x="96" y="3648"/>
                  <a:pt x="264" y="3384"/>
                </a:cubicBezTo>
                <a:cubicBezTo>
                  <a:pt x="432" y="3120"/>
                  <a:pt x="1800" y="2544"/>
                  <a:pt x="1800" y="2232"/>
                </a:cubicBezTo>
                <a:cubicBezTo>
                  <a:pt x="1800" y="1920"/>
                  <a:pt x="288" y="1768"/>
                  <a:pt x="264" y="1512"/>
                </a:cubicBezTo>
                <a:cubicBezTo>
                  <a:pt x="240" y="1256"/>
                  <a:pt x="1672" y="944"/>
                  <a:pt x="1656" y="696"/>
                </a:cubicBezTo>
                <a:cubicBezTo>
                  <a:pt x="1640" y="448"/>
                  <a:pt x="336" y="0"/>
                  <a:pt x="168" y="24"/>
                </a:cubicBezTo>
                <a:cubicBezTo>
                  <a:pt x="0" y="48"/>
                  <a:pt x="324" y="444"/>
                  <a:pt x="648" y="840"/>
                </a:cubicBezTo>
              </a:path>
            </a:pathLst>
          </a:custGeom>
          <a:noFill/>
          <a:ln w="25400"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17" name="Text Box 23"/>
          <p:cNvSpPr txBox="1">
            <a:spLocks noChangeArrowheads="1"/>
          </p:cNvSpPr>
          <p:nvPr userDrawn="1"/>
        </p:nvSpPr>
        <p:spPr bwMode="auto">
          <a:xfrm>
            <a:off x="0" y="0"/>
            <a:ext cx="9144000" cy="366713"/>
          </a:xfrm>
          <a:prstGeom prst="rect">
            <a:avLst/>
          </a:prstGeom>
          <a:solidFill>
            <a:schemeClr val="tx1"/>
          </a:solidFill>
          <a:ln>
            <a:noFill/>
          </a:ln>
          <a:effectLst/>
          <a:extLs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buClr>
                <a:srgbClr val="FFCC00"/>
              </a:buClr>
              <a:buSzPct val="70000"/>
              <a:buFont typeface="Wingdings" pitchFamily="2" charset="2"/>
              <a:buNone/>
            </a:pPr>
            <a:r>
              <a:rPr lang="fr-FR" b="1" i="1" smtClean="0">
                <a:solidFill>
                  <a:srgbClr val="000514"/>
                </a:solidFill>
              </a:rPr>
              <a:t>http://www.ent-montecristo.org/paul-antoine2.bisgambiglia </a:t>
            </a:r>
            <a:endParaRPr lang="fr-FR" b="1" smtClean="0">
              <a:solidFill>
                <a:srgbClr val="000514"/>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Footer Placeholder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Slide Number Placeholder 5"/>
          <p:cNvSpPr>
            <a:spLocks noGrp="1"/>
          </p:cNvSpPr>
          <p:nvPr>
            <p:ph type="sldNum" sz="quarter" idx="12"/>
          </p:nvPr>
        </p:nvSpPr>
        <p:spPr/>
        <p:txBody>
          <a:bodyPr/>
          <a:lstStyle/>
          <a:p>
            <a:fld id="{907240A0-DA98-4707-A631-574C388CA812}"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Footer Placeholder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Slide Number Placeholder 5"/>
          <p:cNvSpPr>
            <a:spLocks noGrp="1"/>
          </p:cNvSpPr>
          <p:nvPr>
            <p:ph type="sldNum" sz="quarter" idx="12"/>
          </p:nvPr>
        </p:nvSpPr>
        <p:spPr/>
        <p:txBody>
          <a:bodyPr/>
          <a:lstStyle/>
          <a:p>
            <a:fld id="{9771325B-9C1A-473B-A99D-A67FACAC4016}"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6" name="Footer Placeholder 5"/>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7" name="Slide Number Placeholder 6"/>
          <p:cNvSpPr>
            <a:spLocks noGrp="1"/>
          </p:cNvSpPr>
          <p:nvPr>
            <p:ph type="sldNum" sz="quarter" idx="12"/>
          </p:nvPr>
        </p:nvSpPr>
        <p:spPr/>
        <p:txBody>
          <a:bodyPr/>
          <a:lstStyle/>
          <a:p>
            <a:fld id="{D55249E7-BFF1-48CC-8F92-2F0A7E6C4DC3}" type="slidenum">
              <a:rPr lang="fr-FR" smtClean="0">
                <a:solidFill>
                  <a:srgbClr val="FFFFFF"/>
                </a:solidFill>
              </a:rPr>
              <a:pPr/>
              <a:t>‹N°›</a:t>
            </a:fld>
            <a:endParaRPr lang="fr-FR">
              <a:solidFill>
                <a:srgbClr val="FFFFFF"/>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8" name="Footer Placeholder 7"/>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9" name="Slide Number Placeholder 8"/>
          <p:cNvSpPr>
            <a:spLocks noGrp="1"/>
          </p:cNvSpPr>
          <p:nvPr>
            <p:ph type="sldNum" sz="quarter" idx="12"/>
          </p:nvPr>
        </p:nvSpPr>
        <p:spPr/>
        <p:txBody>
          <a:bodyPr/>
          <a:lstStyle/>
          <a:p>
            <a:fld id="{E1EF5CE8-9C07-4C5B-A65B-EBE51D572A30}" type="slidenum">
              <a:rPr lang="fr-FR" smtClean="0">
                <a:solidFill>
                  <a:srgbClr val="FFFFFF"/>
                </a:solidFill>
              </a:rPr>
              <a:pPr/>
              <a:t>‹N°›</a:t>
            </a:fld>
            <a:endParaRPr lang="fr-FR">
              <a:solidFill>
                <a:srgbClr val="FFFFFF"/>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4" name="Footer Placeholder 3"/>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5" name="Slide Number Placeholder 4"/>
          <p:cNvSpPr>
            <a:spLocks noGrp="1"/>
          </p:cNvSpPr>
          <p:nvPr>
            <p:ph type="sldNum" sz="quarter" idx="12"/>
          </p:nvPr>
        </p:nvSpPr>
        <p:spPr/>
        <p:txBody>
          <a:bodyPr/>
          <a:lstStyle/>
          <a:p>
            <a:fld id="{24D6033E-38CA-4E81-8ED4-1EAB89F2CA3E}"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3" name="Footer Placeholder 2"/>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4" name="Slide Number Placeholder 3"/>
          <p:cNvSpPr>
            <a:spLocks noGrp="1"/>
          </p:cNvSpPr>
          <p:nvPr>
            <p:ph type="sldNum" sz="quarter" idx="12"/>
          </p:nvPr>
        </p:nvSpPr>
        <p:spPr/>
        <p:txBody>
          <a:bodyPr/>
          <a:lstStyle/>
          <a:p>
            <a:fld id="{D41D8018-2F1E-42A6-B133-9740C49E3034}"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r>
              <a:rPr lang="fr-FR" smtClean="0">
                <a:solidFill>
                  <a:srgbClr val="FFFFFF"/>
                </a:solidFill>
              </a:rPr>
              <a:t>Réseaux</a:t>
            </a:r>
            <a:endParaRPr lang="fr-FR">
              <a:solidFill>
                <a:srgbClr val="FFFFFF"/>
              </a:solidFill>
            </a:endParaRPr>
          </a:p>
        </p:txBody>
      </p:sp>
      <p:sp>
        <p:nvSpPr>
          <p:cNvPr id="6" name="Footer Placeholder 5"/>
          <p:cNvSpPr>
            <a:spLocks noGrp="1"/>
          </p:cNvSpPr>
          <p:nvPr>
            <p:ph type="ftr" sz="quarter" idx="11"/>
          </p:nvPr>
        </p:nvSpPr>
        <p:spPr>
          <a:xfrm rot="-60000">
            <a:off x="914554" y="5829261"/>
            <a:ext cx="3522607" cy="365125"/>
          </a:xfrm>
        </p:spPr>
        <p:txBody>
          <a:bodyPr/>
          <a:lstStyle/>
          <a:p>
            <a:r>
              <a:rPr lang="fr-FR" smtClean="0">
                <a:solidFill>
                  <a:srgbClr val="FFFFFF"/>
                </a:solidFill>
              </a:rPr>
              <a:t>bisgambiglia@univ-corse.fr</a:t>
            </a:r>
            <a:endParaRPr lang="fr-FR">
              <a:solidFill>
                <a:srgbClr val="FFFFFF"/>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A97D691A-DF7D-4A49-A73D-4CFEF6E083B2}"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r>
              <a:rPr lang="fr-FR" smtClean="0">
                <a:solidFill>
                  <a:srgbClr val="FFFFFF"/>
                </a:solidFill>
              </a:rPr>
              <a:t>Réseaux</a:t>
            </a:r>
            <a:endParaRPr lang="fr-FR">
              <a:solidFill>
                <a:srgbClr val="FFFFFF"/>
              </a:solidFill>
            </a:endParaRPr>
          </a:p>
        </p:txBody>
      </p:sp>
      <p:sp>
        <p:nvSpPr>
          <p:cNvPr id="6" name="Footer Placeholder 5"/>
          <p:cNvSpPr>
            <a:spLocks noGrp="1"/>
          </p:cNvSpPr>
          <p:nvPr>
            <p:ph type="ftr" sz="quarter" idx="11"/>
          </p:nvPr>
        </p:nvSpPr>
        <p:spPr>
          <a:xfrm rot="-60000">
            <a:off x="914569" y="5831037"/>
            <a:ext cx="3319043" cy="365125"/>
          </a:xfrm>
        </p:spPr>
        <p:txBody>
          <a:bodyPr/>
          <a:lstStyle/>
          <a:p>
            <a:r>
              <a:rPr lang="fr-FR" smtClean="0">
                <a:solidFill>
                  <a:srgbClr val="FFFFFF"/>
                </a:solidFill>
              </a:rPr>
              <a:t>bisgambiglia@univ-corse.fr</a:t>
            </a:r>
            <a:endParaRPr lang="fr-FR">
              <a:solidFill>
                <a:srgbClr val="FFFFFF"/>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7B03B4BA-6A6F-438C-B458-9C1337814E06}"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Footer Placeholder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Slide Number Placeholder 5"/>
          <p:cNvSpPr>
            <a:spLocks noGrp="1"/>
          </p:cNvSpPr>
          <p:nvPr>
            <p:ph type="sldNum" sz="quarter" idx="12"/>
          </p:nvPr>
        </p:nvSpPr>
        <p:spPr/>
        <p:txBody>
          <a:bodyPr/>
          <a:lstStyle/>
          <a:p>
            <a:fld id="{3A1CEEA6-0C92-4B11-8CA1-5590A7B37B44}"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Footer Placeholder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Slide Number Placeholder 5"/>
          <p:cNvSpPr>
            <a:spLocks noGrp="1"/>
          </p:cNvSpPr>
          <p:nvPr>
            <p:ph type="sldNum" sz="quarter" idx="12"/>
          </p:nvPr>
        </p:nvSpPr>
        <p:spPr/>
        <p:txBody>
          <a:bodyPr/>
          <a:lstStyle/>
          <a:p>
            <a:fld id="{0DAC6484-FF24-4A62-A1E7-A3639D4BB5C0}"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251" name="Rectangle 11"/>
          <p:cNvSpPr>
            <a:spLocks noGrp="1" noChangeArrowheads="1"/>
          </p:cNvSpPr>
          <p:nvPr>
            <p:ph type="ctrTitle" sz="quarter"/>
          </p:nvPr>
        </p:nvSpPr>
        <p:spPr>
          <a:xfrm>
            <a:off x="685800" y="1736725"/>
            <a:ext cx="7772400" cy="1920875"/>
          </a:xfrm>
        </p:spPr>
        <p:txBody>
          <a:bodyPr/>
          <a:lstStyle>
            <a:lvl1pPr>
              <a:defRPr sz="5400">
                <a:solidFill>
                  <a:schemeClr val="tx1"/>
                </a:solidFill>
                <a:effectLst>
                  <a:outerShdw blurRad="38100" dist="38100" dir="2700000" algn="tl">
                    <a:srgbClr val="000514"/>
                  </a:outerShdw>
                </a:effectLst>
              </a:defRPr>
            </a:lvl1pPr>
          </a:lstStyle>
          <a:p>
            <a:pPr lvl="0"/>
            <a:r>
              <a:rPr lang="fr-FR" noProof="0" smtClean="0"/>
              <a:t>Modifiez le style du titre</a:t>
            </a:r>
          </a:p>
        </p:txBody>
      </p:sp>
      <p:sp>
        <p:nvSpPr>
          <p:cNvPr id="102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b="1" i="1">
                <a:solidFill>
                  <a:schemeClr val="tx1"/>
                </a:solidFill>
              </a:defRPr>
            </a:lvl1pPr>
          </a:lstStyle>
          <a:p>
            <a:pPr lvl="0"/>
            <a:r>
              <a:rPr lang="fr-FR" noProof="0" smtClean="0"/>
              <a:t>Modifiez le style des sous-titres du masque</a:t>
            </a:r>
          </a:p>
        </p:txBody>
      </p:sp>
      <p:sp>
        <p:nvSpPr>
          <p:cNvPr id="10257" name="Rectangle 17"/>
          <p:cNvSpPr>
            <a:spLocks noChangeArrowheads="1"/>
          </p:cNvSpPr>
          <p:nvPr userDrawn="1"/>
        </p:nvSpPr>
        <p:spPr bwMode="auto">
          <a:xfrm>
            <a:off x="0" y="6324600"/>
            <a:ext cx="91440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10258" name="Rectangle 18"/>
          <p:cNvSpPr>
            <a:spLocks noGrp="1" noChangeArrowheads="1"/>
          </p:cNvSpPr>
          <p:nvPr>
            <p:ph type="dt" sz="quarter" idx="2"/>
          </p:nvPr>
        </p:nvSpPr>
        <p:spPr>
          <a:xfrm>
            <a:off x="457200" y="6248400"/>
            <a:ext cx="2133600" cy="476250"/>
          </a:xfrm>
        </p:spPr>
        <p:txBody>
          <a:bodyPr/>
          <a:lstStyle>
            <a:lvl1pPr algn="l">
              <a:defRPr>
                <a:solidFill>
                  <a:schemeClr val="bg2"/>
                </a:solidFill>
              </a:defRPr>
            </a:lvl1pPr>
          </a:lstStyle>
          <a:p>
            <a:endParaRPr lang="fr-FR">
              <a:solidFill>
                <a:srgbClr val="000514"/>
              </a:solidFill>
            </a:endParaRPr>
          </a:p>
        </p:txBody>
      </p:sp>
      <p:sp>
        <p:nvSpPr>
          <p:cNvPr id="10259" name="Rectangle 19"/>
          <p:cNvSpPr>
            <a:spLocks noGrp="1" noChangeArrowheads="1"/>
          </p:cNvSpPr>
          <p:nvPr>
            <p:ph type="ftr" sz="quarter" idx="3"/>
          </p:nvPr>
        </p:nvSpPr>
        <p:spPr>
          <a:xfrm>
            <a:off x="3124200" y="6324600"/>
            <a:ext cx="2895600" cy="476250"/>
          </a:xfrm>
        </p:spPr>
        <p:txBody>
          <a:bodyPr/>
          <a:lstStyle>
            <a:lvl1pPr>
              <a:defRPr>
                <a:solidFill>
                  <a:schemeClr val="bg2"/>
                </a:solidFill>
              </a:defRPr>
            </a:lvl1pPr>
          </a:lstStyle>
          <a:p>
            <a:r>
              <a:rPr lang="fr-FR">
                <a:solidFill>
                  <a:srgbClr val="000514"/>
                </a:solidFill>
              </a:rPr>
              <a:t>bisgambiglia@univ-corse.fr</a:t>
            </a:r>
          </a:p>
        </p:txBody>
      </p:sp>
      <p:sp>
        <p:nvSpPr>
          <p:cNvPr id="10260" name="Rectangle 20"/>
          <p:cNvSpPr>
            <a:spLocks noGrp="1" noChangeArrowheads="1"/>
          </p:cNvSpPr>
          <p:nvPr>
            <p:ph type="sldNum" sz="quarter" idx="4"/>
          </p:nvPr>
        </p:nvSpPr>
        <p:spPr>
          <a:xfrm>
            <a:off x="6553200" y="6254750"/>
            <a:ext cx="2133600" cy="476250"/>
          </a:xfrm>
        </p:spPr>
        <p:txBody>
          <a:bodyPr/>
          <a:lstStyle>
            <a:lvl1pPr>
              <a:defRPr>
                <a:solidFill>
                  <a:schemeClr val="bg2"/>
                </a:solidFill>
                <a:effectLst/>
                <a:latin typeface="Arial" charset="0"/>
              </a:defRPr>
            </a:lvl1pPr>
          </a:lstStyle>
          <a:p>
            <a:fld id="{A2AA1EE4-F79A-42FD-A6AF-F29B5685E149}" type="slidenum">
              <a:rPr lang="fr-FR">
                <a:solidFill>
                  <a:srgbClr val="000514"/>
                </a:solidFill>
              </a:rPr>
              <a:pPr/>
              <a:t>‹N°›</a:t>
            </a:fld>
            <a:endParaRPr lang="fr-FR">
              <a:solidFill>
                <a:srgbClr val="000514"/>
              </a:solidFill>
            </a:endParaRPr>
          </a:p>
        </p:txBody>
      </p:sp>
      <p:sp>
        <p:nvSpPr>
          <p:cNvPr id="10262" name="Freeform 22"/>
          <p:cNvSpPr>
            <a:spLocks/>
          </p:cNvSpPr>
          <p:nvPr userDrawn="1"/>
        </p:nvSpPr>
        <p:spPr bwMode="auto">
          <a:xfrm>
            <a:off x="-114300" y="190500"/>
            <a:ext cx="2857500" cy="6057900"/>
          </a:xfrm>
          <a:custGeom>
            <a:avLst/>
            <a:gdLst>
              <a:gd name="T0" fmla="*/ 792 w 1800"/>
              <a:gd name="T1" fmla="*/ 3816 h 3816"/>
              <a:gd name="T2" fmla="*/ 264 w 1800"/>
              <a:gd name="T3" fmla="*/ 3384 h 3816"/>
              <a:gd name="T4" fmla="*/ 1800 w 1800"/>
              <a:gd name="T5" fmla="*/ 2232 h 3816"/>
              <a:gd name="T6" fmla="*/ 264 w 1800"/>
              <a:gd name="T7" fmla="*/ 1512 h 3816"/>
              <a:gd name="T8" fmla="*/ 1656 w 1800"/>
              <a:gd name="T9" fmla="*/ 696 h 3816"/>
              <a:gd name="T10" fmla="*/ 168 w 1800"/>
              <a:gd name="T11" fmla="*/ 24 h 3816"/>
              <a:gd name="T12" fmla="*/ 648 w 1800"/>
              <a:gd name="T13" fmla="*/ 840 h 3816"/>
            </a:gdLst>
            <a:ahLst/>
            <a:cxnLst>
              <a:cxn ang="0">
                <a:pos x="T0" y="T1"/>
              </a:cxn>
              <a:cxn ang="0">
                <a:pos x="T2" y="T3"/>
              </a:cxn>
              <a:cxn ang="0">
                <a:pos x="T4" y="T5"/>
              </a:cxn>
              <a:cxn ang="0">
                <a:pos x="T6" y="T7"/>
              </a:cxn>
              <a:cxn ang="0">
                <a:pos x="T8" y="T9"/>
              </a:cxn>
              <a:cxn ang="0">
                <a:pos x="T10" y="T11"/>
              </a:cxn>
              <a:cxn ang="0">
                <a:pos x="T12" y="T13"/>
              </a:cxn>
            </a:cxnLst>
            <a:rect l="0" t="0" r="r" b="b"/>
            <a:pathLst>
              <a:path w="1800" h="3816">
                <a:moveTo>
                  <a:pt x="792" y="3816"/>
                </a:moveTo>
                <a:cubicBezTo>
                  <a:pt x="444" y="3732"/>
                  <a:pt x="96" y="3648"/>
                  <a:pt x="264" y="3384"/>
                </a:cubicBezTo>
                <a:cubicBezTo>
                  <a:pt x="432" y="3120"/>
                  <a:pt x="1800" y="2544"/>
                  <a:pt x="1800" y="2232"/>
                </a:cubicBezTo>
                <a:cubicBezTo>
                  <a:pt x="1800" y="1920"/>
                  <a:pt x="288" y="1768"/>
                  <a:pt x="264" y="1512"/>
                </a:cubicBezTo>
                <a:cubicBezTo>
                  <a:pt x="240" y="1256"/>
                  <a:pt x="1672" y="944"/>
                  <a:pt x="1656" y="696"/>
                </a:cubicBezTo>
                <a:cubicBezTo>
                  <a:pt x="1640" y="448"/>
                  <a:pt x="336" y="0"/>
                  <a:pt x="168" y="24"/>
                </a:cubicBezTo>
                <a:cubicBezTo>
                  <a:pt x="0" y="48"/>
                  <a:pt x="324" y="444"/>
                  <a:pt x="648" y="840"/>
                </a:cubicBezTo>
              </a:path>
            </a:pathLst>
          </a:custGeom>
          <a:noFill/>
          <a:ln w="25400"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10263" name="Text Box 23"/>
          <p:cNvSpPr txBox="1">
            <a:spLocks noChangeArrowheads="1"/>
          </p:cNvSpPr>
          <p:nvPr userDrawn="1"/>
        </p:nvSpPr>
        <p:spPr bwMode="auto">
          <a:xfrm>
            <a:off x="0" y="0"/>
            <a:ext cx="9144000" cy="366713"/>
          </a:xfrm>
          <a:prstGeom prst="rect">
            <a:avLst/>
          </a:prstGeom>
          <a:solidFill>
            <a:schemeClr val="tx1"/>
          </a:solidFill>
          <a:ln>
            <a:noFill/>
          </a:ln>
          <a:effectLst/>
          <a:extLs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buClr>
                <a:srgbClr val="FFCC00"/>
              </a:buClr>
              <a:buSzPct val="70000"/>
              <a:buFont typeface="Wingdings" pitchFamily="2" charset="2"/>
              <a:buNone/>
            </a:pPr>
            <a:r>
              <a:rPr lang="fr-FR" b="1" i="1" smtClean="0">
                <a:solidFill>
                  <a:srgbClr val="000514"/>
                </a:solidFill>
              </a:rPr>
              <a:t>http://www.ent-montecristo.org/paul-antoine2.bisgambiglia </a:t>
            </a:r>
            <a:endParaRPr lang="fr-FR" b="1" smtClean="0">
              <a:solidFill>
                <a:srgbClr val="000514"/>
              </a:solidFill>
            </a:endParaRPr>
          </a:p>
        </p:txBody>
      </p:sp>
    </p:spTree>
    <p:extLst>
      <p:ext uri="{BB962C8B-B14F-4D97-AF65-F5344CB8AC3E}">
        <p14:creationId xmlns:p14="http://schemas.microsoft.com/office/powerpoint/2010/main" val="6093011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Réseaux</a:t>
            </a:r>
          </a:p>
        </p:txBody>
      </p:sp>
      <p:sp>
        <p:nvSpPr>
          <p:cNvPr id="5" name="Espace réservé du numéro de diapositive 4"/>
          <p:cNvSpPr>
            <a:spLocks noGrp="1"/>
          </p:cNvSpPr>
          <p:nvPr>
            <p:ph type="sldNum" sz="quarter" idx="11"/>
          </p:nvPr>
        </p:nvSpPr>
        <p:spPr/>
        <p:txBody>
          <a:bodyPr/>
          <a:lstStyle>
            <a:lvl1pPr>
              <a:defRPr/>
            </a:lvl1pPr>
          </a:lstStyle>
          <a:p>
            <a:fld id="{907240A0-DA98-4707-A631-574C388CA812}" type="slidenum">
              <a:rPr lang="fr-FR">
                <a:solidFill>
                  <a:srgbClr val="FFFFFF"/>
                </a:solidFill>
              </a:rPr>
              <a:pPr/>
              <a:t>‹N°›</a:t>
            </a:fld>
            <a:endParaRPr lang="fr-FR">
              <a:solidFill>
                <a:srgbClr val="FFFFFF"/>
              </a:solidFill>
            </a:endParaRPr>
          </a:p>
        </p:txBody>
      </p:sp>
      <p:sp>
        <p:nvSpPr>
          <p:cNvPr id="6" name="Espace réservé du pied de page 5"/>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13690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Réseaux</a:t>
            </a:r>
          </a:p>
        </p:txBody>
      </p:sp>
      <p:sp>
        <p:nvSpPr>
          <p:cNvPr id="5" name="Espace réservé du numéro de diapositive 4"/>
          <p:cNvSpPr>
            <a:spLocks noGrp="1"/>
          </p:cNvSpPr>
          <p:nvPr>
            <p:ph type="sldNum" sz="quarter" idx="11"/>
          </p:nvPr>
        </p:nvSpPr>
        <p:spPr/>
        <p:txBody>
          <a:bodyPr/>
          <a:lstStyle>
            <a:lvl1pPr>
              <a:defRPr/>
            </a:lvl1pPr>
          </a:lstStyle>
          <a:p>
            <a:fld id="{9771325B-9C1A-473B-A99D-A67FACAC4016}" type="slidenum">
              <a:rPr lang="fr-FR">
                <a:solidFill>
                  <a:srgbClr val="FFFFFF"/>
                </a:solidFill>
              </a:rPr>
              <a:pPr/>
              <a:t>‹N°›</a:t>
            </a:fld>
            <a:endParaRPr lang="fr-FR">
              <a:solidFill>
                <a:srgbClr val="FFFFFF"/>
              </a:solidFill>
            </a:endParaRPr>
          </a:p>
        </p:txBody>
      </p:sp>
      <p:sp>
        <p:nvSpPr>
          <p:cNvPr id="6" name="Espace réservé du pied de page 5"/>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1451686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Réseaux</a:t>
            </a:r>
          </a:p>
        </p:txBody>
      </p:sp>
      <p:sp>
        <p:nvSpPr>
          <p:cNvPr id="6" name="Espace réservé du numéro de diapositive 5"/>
          <p:cNvSpPr>
            <a:spLocks noGrp="1"/>
          </p:cNvSpPr>
          <p:nvPr>
            <p:ph type="sldNum" sz="quarter" idx="11"/>
          </p:nvPr>
        </p:nvSpPr>
        <p:spPr/>
        <p:txBody>
          <a:bodyPr/>
          <a:lstStyle>
            <a:lvl1pPr>
              <a:defRPr/>
            </a:lvl1pPr>
          </a:lstStyle>
          <a:p>
            <a:fld id="{D55249E7-BFF1-48CC-8F92-2F0A7E6C4DC3}" type="slidenum">
              <a:rPr lang="fr-FR">
                <a:solidFill>
                  <a:srgbClr val="FFFFFF"/>
                </a:solidFill>
              </a:rPr>
              <a:pPr/>
              <a:t>‹N°›</a:t>
            </a:fld>
            <a:endParaRPr lang="fr-FR">
              <a:solidFill>
                <a:srgbClr val="FFFFFF"/>
              </a:solidFill>
            </a:endParaRPr>
          </a:p>
        </p:txBody>
      </p:sp>
      <p:sp>
        <p:nvSpPr>
          <p:cNvPr id="7" name="Espace réservé du pied de page 6"/>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3705418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solidFill>
                  <a:srgbClr val="FFFFFF"/>
                </a:solidFill>
              </a:rPr>
              <a:t>Réseaux</a:t>
            </a:r>
          </a:p>
        </p:txBody>
      </p:sp>
      <p:sp>
        <p:nvSpPr>
          <p:cNvPr id="8" name="Espace réservé du numéro de diapositive 7"/>
          <p:cNvSpPr>
            <a:spLocks noGrp="1"/>
          </p:cNvSpPr>
          <p:nvPr>
            <p:ph type="sldNum" sz="quarter" idx="11"/>
          </p:nvPr>
        </p:nvSpPr>
        <p:spPr/>
        <p:txBody>
          <a:bodyPr/>
          <a:lstStyle>
            <a:lvl1pPr>
              <a:defRPr/>
            </a:lvl1pPr>
          </a:lstStyle>
          <a:p>
            <a:fld id="{E1EF5CE8-9C07-4C5B-A65B-EBE51D572A30}" type="slidenum">
              <a:rPr lang="fr-FR">
                <a:solidFill>
                  <a:srgbClr val="FFFFFF"/>
                </a:solidFill>
              </a:rPr>
              <a:pPr/>
              <a:t>‹N°›</a:t>
            </a:fld>
            <a:endParaRPr lang="fr-FR">
              <a:solidFill>
                <a:srgbClr val="FFFFFF"/>
              </a:solidFill>
            </a:endParaRPr>
          </a:p>
        </p:txBody>
      </p:sp>
      <p:sp>
        <p:nvSpPr>
          <p:cNvPr id="9" name="Espace réservé du pied de page 8"/>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218239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solidFill>
                  <a:srgbClr val="FFFFFF"/>
                </a:solidFill>
              </a:rPr>
              <a:t>Réseaux</a:t>
            </a:r>
          </a:p>
        </p:txBody>
      </p:sp>
      <p:sp>
        <p:nvSpPr>
          <p:cNvPr id="4" name="Espace réservé du numéro de diapositive 3"/>
          <p:cNvSpPr>
            <a:spLocks noGrp="1"/>
          </p:cNvSpPr>
          <p:nvPr>
            <p:ph type="sldNum" sz="quarter" idx="11"/>
          </p:nvPr>
        </p:nvSpPr>
        <p:spPr/>
        <p:txBody>
          <a:bodyPr/>
          <a:lstStyle>
            <a:lvl1pPr>
              <a:defRPr/>
            </a:lvl1pPr>
          </a:lstStyle>
          <a:p>
            <a:fld id="{24D6033E-38CA-4E81-8ED4-1EAB89F2CA3E}" type="slidenum">
              <a:rPr lang="fr-FR">
                <a:solidFill>
                  <a:srgbClr val="FFFFFF"/>
                </a:solidFill>
              </a:rPr>
              <a:pPr/>
              <a:t>‹N°›</a:t>
            </a:fld>
            <a:endParaRPr lang="fr-FR">
              <a:solidFill>
                <a:srgbClr val="FFFFFF"/>
              </a:solidFill>
            </a:endParaRPr>
          </a:p>
        </p:txBody>
      </p:sp>
      <p:sp>
        <p:nvSpPr>
          <p:cNvPr id="5" name="Espace réservé du pied de page 4"/>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343891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solidFill>
                  <a:srgbClr val="FFFFFF"/>
                </a:solidFill>
              </a:rPr>
              <a:t>Réseaux</a:t>
            </a:r>
          </a:p>
        </p:txBody>
      </p:sp>
      <p:sp>
        <p:nvSpPr>
          <p:cNvPr id="3" name="Espace réservé du numéro de diapositive 2"/>
          <p:cNvSpPr>
            <a:spLocks noGrp="1"/>
          </p:cNvSpPr>
          <p:nvPr>
            <p:ph type="sldNum" sz="quarter" idx="11"/>
          </p:nvPr>
        </p:nvSpPr>
        <p:spPr/>
        <p:txBody>
          <a:bodyPr/>
          <a:lstStyle>
            <a:lvl1pPr>
              <a:defRPr/>
            </a:lvl1pPr>
          </a:lstStyle>
          <a:p>
            <a:fld id="{D41D8018-2F1E-42A6-B133-9740C49E3034}" type="slidenum">
              <a:rPr lang="fr-FR">
                <a:solidFill>
                  <a:srgbClr val="FFFFFF"/>
                </a:solidFill>
              </a:rPr>
              <a:pPr/>
              <a:t>‹N°›</a:t>
            </a:fld>
            <a:endParaRPr lang="fr-FR">
              <a:solidFill>
                <a:srgbClr val="FFFFFF"/>
              </a:solidFill>
            </a:endParaRPr>
          </a:p>
        </p:txBody>
      </p:sp>
      <p:sp>
        <p:nvSpPr>
          <p:cNvPr id="4" name="Espace réservé du pied de page 3"/>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3239625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Réseaux</a:t>
            </a:r>
          </a:p>
        </p:txBody>
      </p:sp>
      <p:sp>
        <p:nvSpPr>
          <p:cNvPr id="6" name="Espace réservé du numéro de diapositive 5"/>
          <p:cNvSpPr>
            <a:spLocks noGrp="1"/>
          </p:cNvSpPr>
          <p:nvPr>
            <p:ph type="sldNum" sz="quarter" idx="11"/>
          </p:nvPr>
        </p:nvSpPr>
        <p:spPr/>
        <p:txBody>
          <a:bodyPr/>
          <a:lstStyle>
            <a:lvl1pPr>
              <a:defRPr/>
            </a:lvl1pPr>
          </a:lstStyle>
          <a:p>
            <a:fld id="{A97D691A-DF7D-4A49-A73D-4CFEF6E083B2}" type="slidenum">
              <a:rPr lang="fr-FR">
                <a:solidFill>
                  <a:srgbClr val="FFFFFF"/>
                </a:solidFill>
              </a:rPr>
              <a:pPr/>
              <a:t>‹N°›</a:t>
            </a:fld>
            <a:endParaRPr lang="fr-FR">
              <a:solidFill>
                <a:srgbClr val="FFFFFF"/>
              </a:solidFill>
            </a:endParaRPr>
          </a:p>
        </p:txBody>
      </p:sp>
      <p:sp>
        <p:nvSpPr>
          <p:cNvPr id="7" name="Espace réservé du pied de page 6"/>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413101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a:solidFill>
                  <a:srgbClr val="FFFFFF"/>
                </a:solidFill>
              </a:rPr>
              <a:t>Réseaux</a:t>
            </a:r>
          </a:p>
        </p:txBody>
      </p:sp>
      <p:sp>
        <p:nvSpPr>
          <p:cNvPr id="6" name="Espace réservé du numéro de diapositive 5"/>
          <p:cNvSpPr>
            <a:spLocks noGrp="1"/>
          </p:cNvSpPr>
          <p:nvPr>
            <p:ph type="sldNum" sz="quarter" idx="11"/>
          </p:nvPr>
        </p:nvSpPr>
        <p:spPr/>
        <p:txBody>
          <a:bodyPr/>
          <a:lstStyle>
            <a:lvl1pPr>
              <a:defRPr/>
            </a:lvl1pPr>
          </a:lstStyle>
          <a:p>
            <a:fld id="{7B03B4BA-6A6F-438C-B458-9C1337814E06}" type="slidenum">
              <a:rPr lang="fr-FR">
                <a:solidFill>
                  <a:srgbClr val="FFFFFF"/>
                </a:solidFill>
              </a:rPr>
              <a:pPr/>
              <a:t>‹N°›</a:t>
            </a:fld>
            <a:endParaRPr lang="fr-FR">
              <a:solidFill>
                <a:srgbClr val="FFFFFF"/>
              </a:solidFill>
            </a:endParaRPr>
          </a:p>
        </p:txBody>
      </p:sp>
      <p:sp>
        <p:nvSpPr>
          <p:cNvPr id="7" name="Espace réservé du pied de page 6"/>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373151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Réseaux</a:t>
            </a:r>
          </a:p>
        </p:txBody>
      </p:sp>
      <p:sp>
        <p:nvSpPr>
          <p:cNvPr id="5" name="Espace réservé du numéro de diapositive 4"/>
          <p:cNvSpPr>
            <a:spLocks noGrp="1"/>
          </p:cNvSpPr>
          <p:nvPr>
            <p:ph type="sldNum" sz="quarter" idx="11"/>
          </p:nvPr>
        </p:nvSpPr>
        <p:spPr/>
        <p:txBody>
          <a:bodyPr/>
          <a:lstStyle>
            <a:lvl1pPr>
              <a:defRPr/>
            </a:lvl1pPr>
          </a:lstStyle>
          <a:p>
            <a:fld id="{3A1CEEA6-0C92-4B11-8CA1-5590A7B37B44}" type="slidenum">
              <a:rPr lang="fr-FR">
                <a:solidFill>
                  <a:srgbClr val="FFFFFF"/>
                </a:solidFill>
              </a:rPr>
              <a:pPr/>
              <a:t>‹N°›</a:t>
            </a:fld>
            <a:endParaRPr lang="fr-FR">
              <a:solidFill>
                <a:srgbClr val="FFFFFF"/>
              </a:solidFill>
            </a:endParaRPr>
          </a:p>
        </p:txBody>
      </p:sp>
      <p:sp>
        <p:nvSpPr>
          <p:cNvPr id="6" name="Espace réservé du pied de page 5"/>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4166953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61261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61261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solidFill>
                  <a:srgbClr val="FFFFFF"/>
                </a:solidFill>
              </a:rPr>
              <a:t>Réseaux</a:t>
            </a:r>
          </a:p>
        </p:txBody>
      </p:sp>
      <p:sp>
        <p:nvSpPr>
          <p:cNvPr id="5" name="Espace réservé du numéro de diapositive 4"/>
          <p:cNvSpPr>
            <a:spLocks noGrp="1"/>
          </p:cNvSpPr>
          <p:nvPr>
            <p:ph type="sldNum" sz="quarter" idx="11"/>
          </p:nvPr>
        </p:nvSpPr>
        <p:spPr/>
        <p:txBody>
          <a:bodyPr/>
          <a:lstStyle>
            <a:lvl1pPr>
              <a:defRPr/>
            </a:lvl1pPr>
          </a:lstStyle>
          <a:p>
            <a:fld id="{0DAC6484-FF24-4A62-A1E7-A3639D4BB5C0}" type="slidenum">
              <a:rPr lang="fr-FR">
                <a:solidFill>
                  <a:srgbClr val="FFFFFF"/>
                </a:solidFill>
              </a:rPr>
              <a:pPr/>
              <a:t>‹N°›</a:t>
            </a:fld>
            <a:endParaRPr lang="fr-FR">
              <a:solidFill>
                <a:srgbClr val="FFFFFF"/>
              </a:solidFill>
            </a:endParaRPr>
          </a:p>
        </p:txBody>
      </p:sp>
      <p:sp>
        <p:nvSpPr>
          <p:cNvPr id="6" name="Espace réservé du pied de page 5"/>
          <p:cNvSpPr>
            <a:spLocks noGrp="1"/>
          </p:cNvSpPr>
          <p:nvPr>
            <p:ph type="ftr" sz="quarter" idx="12"/>
          </p:nvPr>
        </p:nvSpPr>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3064151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6126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381750"/>
            <a:ext cx="2133600" cy="476250"/>
          </a:xfrm>
        </p:spPr>
        <p:txBody>
          <a:bodyPr/>
          <a:lstStyle>
            <a:lvl1pPr>
              <a:defRPr/>
            </a:lvl1pPr>
          </a:lstStyle>
          <a:p>
            <a:r>
              <a:rPr lang="fr-FR">
                <a:solidFill>
                  <a:srgbClr val="FFFFFF"/>
                </a:solidFill>
              </a:rPr>
              <a:t>Réseaux</a:t>
            </a:r>
          </a:p>
        </p:txBody>
      </p:sp>
      <p:sp>
        <p:nvSpPr>
          <p:cNvPr id="4" name="Espace réservé du numéro de diapositive 3"/>
          <p:cNvSpPr>
            <a:spLocks noGrp="1"/>
          </p:cNvSpPr>
          <p:nvPr>
            <p:ph type="sldNum" sz="quarter" idx="11"/>
          </p:nvPr>
        </p:nvSpPr>
        <p:spPr>
          <a:xfrm>
            <a:off x="6553200" y="6381750"/>
            <a:ext cx="2133600" cy="476250"/>
          </a:xfrm>
        </p:spPr>
        <p:txBody>
          <a:bodyPr/>
          <a:lstStyle>
            <a:lvl1pPr>
              <a:defRPr/>
            </a:lvl1pPr>
          </a:lstStyle>
          <a:p>
            <a:fld id="{AB66E568-E9D8-42A6-AFDB-1A8AD1AE7137}" type="slidenum">
              <a:rPr lang="fr-FR">
                <a:solidFill>
                  <a:srgbClr val="FFFFFF"/>
                </a:solidFill>
              </a:rPr>
              <a:pPr/>
              <a:t>‹N°›</a:t>
            </a:fld>
            <a:endParaRPr lang="fr-FR">
              <a:solidFill>
                <a:srgbClr val="FFFFFF"/>
              </a:solidFill>
            </a:endParaRPr>
          </a:p>
        </p:txBody>
      </p:sp>
      <p:sp>
        <p:nvSpPr>
          <p:cNvPr id="5" name="Espace réservé du pied de page 4"/>
          <p:cNvSpPr>
            <a:spLocks noGrp="1"/>
          </p:cNvSpPr>
          <p:nvPr>
            <p:ph type="ftr" sz="quarter" idx="12"/>
          </p:nvPr>
        </p:nvSpPr>
        <p:spPr>
          <a:xfrm>
            <a:off x="3124200" y="6381750"/>
            <a:ext cx="2895600" cy="476250"/>
          </a:xfrm>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2006183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800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800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81750"/>
            <a:ext cx="2133600" cy="476250"/>
          </a:xfrm>
        </p:spPr>
        <p:txBody>
          <a:bodyPr/>
          <a:lstStyle>
            <a:lvl1pPr>
              <a:defRPr/>
            </a:lvl1pPr>
          </a:lstStyle>
          <a:p>
            <a:r>
              <a:rPr lang="fr-FR">
                <a:solidFill>
                  <a:srgbClr val="FFFFFF"/>
                </a:solidFill>
              </a:rPr>
              <a:t>Réseaux</a:t>
            </a:r>
          </a:p>
        </p:txBody>
      </p:sp>
      <p:sp>
        <p:nvSpPr>
          <p:cNvPr id="6" name="Espace réservé du numéro de diapositive 5"/>
          <p:cNvSpPr>
            <a:spLocks noGrp="1"/>
          </p:cNvSpPr>
          <p:nvPr>
            <p:ph type="sldNum" sz="quarter" idx="11"/>
          </p:nvPr>
        </p:nvSpPr>
        <p:spPr>
          <a:xfrm>
            <a:off x="6553200" y="6381750"/>
            <a:ext cx="2133600" cy="476250"/>
          </a:xfrm>
        </p:spPr>
        <p:txBody>
          <a:bodyPr/>
          <a:lstStyle>
            <a:lvl1pPr>
              <a:defRPr/>
            </a:lvl1pPr>
          </a:lstStyle>
          <a:p>
            <a:fld id="{8120AC41-9116-466A-B428-6C5C52DD11F5}" type="slidenum">
              <a:rPr lang="fr-FR">
                <a:solidFill>
                  <a:srgbClr val="FFFFFF"/>
                </a:solidFill>
              </a:rPr>
              <a:pPr/>
              <a:t>‹N°›</a:t>
            </a:fld>
            <a:endParaRPr lang="fr-FR">
              <a:solidFill>
                <a:srgbClr val="FFFFFF"/>
              </a:solidFill>
            </a:endParaRPr>
          </a:p>
        </p:txBody>
      </p:sp>
      <p:sp>
        <p:nvSpPr>
          <p:cNvPr id="7" name="Espace réservé du pied de page 6"/>
          <p:cNvSpPr>
            <a:spLocks noGrp="1"/>
          </p:cNvSpPr>
          <p:nvPr>
            <p:ph type="ftr" sz="quarter" idx="12"/>
          </p:nvPr>
        </p:nvSpPr>
        <p:spPr>
          <a:xfrm>
            <a:off x="3124200" y="6381750"/>
            <a:ext cx="2895600" cy="476250"/>
          </a:xfrm>
        </p:spPr>
        <p:txBody>
          <a:bodyPr/>
          <a:lstStyle>
            <a:lvl1pPr>
              <a:defRPr/>
            </a:lvl1pPr>
          </a:lstStyle>
          <a:p>
            <a:r>
              <a:rPr lang="fr-FR">
                <a:solidFill>
                  <a:srgbClr val="FFFFFF"/>
                </a:solidFill>
              </a:rPr>
              <a:t>bisgambiglia@univ-corse.fr</a:t>
            </a:r>
          </a:p>
        </p:txBody>
      </p:sp>
    </p:spTree>
    <p:extLst>
      <p:ext uri="{BB962C8B-B14F-4D97-AF65-F5344CB8AC3E}">
        <p14:creationId xmlns:p14="http://schemas.microsoft.com/office/powerpoint/2010/main" val="614203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endParaRPr lang="fr-FR" altLang="fr-FR">
              <a:solidFill>
                <a:srgbClr val="000000"/>
              </a:solidFill>
            </a:endParaRP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ltLang="fr-FR">
              <a:solidFill>
                <a:srgbClr val="000000"/>
              </a:solidFill>
            </a:endParaRP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9EE0986-1927-40FC-884A-1DF7D771CE33}"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p>
            <a:fld id="{DBA4E872-0BDF-489A-ABB5-0A1187DDE6F7}"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p>
            <a:fld id="{E4A826A0-F662-4B8A-B3F1-FA1CEC409FA8}"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t>17/03/2018</a:t>
            </a:fld>
            <a:endParaRPr lang="fr-BE"/>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t>‹N°›</a:t>
            </a:fld>
            <a:endParaRPr lang="fr-BE"/>
          </a:p>
        </p:txBody>
      </p:sp>
      <p:sp>
        <p:nvSpPr>
          <p:cNvPr id="28" name="Espace réservé du pied de page 27"/>
          <p:cNvSpPr>
            <a:spLocks noGrp="1"/>
          </p:cNvSpPr>
          <p:nvPr>
            <p:ph type="ftr" sz="quarter" idx="12"/>
          </p:nvPr>
        </p:nvSpPr>
        <p:spPr/>
        <p:txBody>
          <a:bodyPr rtlCol="0"/>
          <a:lstStyle/>
          <a:p>
            <a:endParaRPr lang="fr-B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p>
            <a:fld id="{2FECF99E-D28B-4621-A33A-A88B3D051997}"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endParaRPr lang="fr-FR" altLang="fr-FR">
              <a:solidFill>
                <a:srgbClr val="000000"/>
              </a:solidFill>
            </a:endParaRPr>
          </a:p>
        </p:txBody>
      </p:sp>
      <p:sp>
        <p:nvSpPr>
          <p:cNvPr id="27" name="Espace réservé du numéro de diapositive 26"/>
          <p:cNvSpPr>
            <a:spLocks noGrp="1"/>
          </p:cNvSpPr>
          <p:nvPr>
            <p:ph type="sldNum" sz="quarter" idx="11"/>
          </p:nvPr>
        </p:nvSpPr>
        <p:spPr/>
        <p:txBody>
          <a:bodyPr rtlCol="0"/>
          <a:lstStyle/>
          <a:p>
            <a:fld id="{E1170360-CD84-4550-AAB1-E9EF387693AB}" type="slidenum">
              <a:rPr lang="fr-FR" altLang="fr-FR" smtClean="0">
                <a:solidFill>
                  <a:srgbClr val="000000"/>
                </a:solidFill>
              </a:rPr>
              <a:pPr/>
              <a:t>‹N°›</a:t>
            </a:fld>
            <a:endParaRPr lang="fr-FR" altLang="fr-FR">
              <a:solidFill>
                <a:srgbClr val="000000"/>
              </a:solidFill>
            </a:endParaRPr>
          </a:p>
        </p:txBody>
      </p:sp>
      <p:sp>
        <p:nvSpPr>
          <p:cNvPr id="28" name="Espace réservé du pied de page 27"/>
          <p:cNvSpPr>
            <a:spLocks noGrp="1"/>
          </p:cNvSpPr>
          <p:nvPr>
            <p:ph type="ftr" sz="quarter" idx="12"/>
          </p:nvPr>
        </p:nvSpPr>
        <p:spPr/>
        <p:txBody>
          <a:bodyPr rtlCol="0"/>
          <a:lstStyle/>
          <a:p>
            <a:endParaRPr lang="fr-FR" altLang="fr-F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endParaRPr lang="fr-FR" altLang="fr-FR">
              <a:solidFill>
                <a:srgbClr val="000000"/>
              </a:solidFill>
            </a:endParaRP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ltLang="fr-FR">
              <a:solidFill>
                <a:srgbClr val="000000"/>
              </a:solidFill>
            </a:endParaRPr>
          </a:p>
        </p:txBody>
      </p:sp>
      <p:sp>
        <p:nvSpPr>
          <p:cNvPr id="5" name="Espace réservé du numéro de diapositive 4"/>
          <p:cNvSpPr>
            <a:spLocks noGrp="1"/>
          </p:cNvSpPr>
          <p:nvPr>
            <p:ph type="sldNum" sz="quarter" idx="12"/>
          </p:nvPr>
        </p:nvSpPr>
        <p:spPr>
          <a:xfrm>
            <a:off x="8174736" y="2272"/>
            <a:ext cx="762000" cy="365760"/>
          </a:xfrm>
        </p:spPr>
        <p:txBody>
          <a:bodyPr/>
          <a:lstStyle/>
          <a:p>
            <a:fld id="{A5D673AF-82E6-4720-A31C-7CF1CF98F414}"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ltLang="fr-FR">
              <a:solidFill>
                <a:srgbClr val="000000"/>
              </a:solidFill>
            </a:endParaRPr>
          </a:p>
        </p:txBody>
      </p:sp>
      <p:sp>
        <p:nvSpPr>
          <p:cNvPr id="3" name="Espace réservé du pied de page 2"/>
          <p:cNvSpPr>
            <a:spLocks noGrp="1"/>
          </p:cNvSpPr>
          <p:nvPr>
            <p:ph type="ftr" sz="quarter" idx="11"/>
          </p:nvPr>
        </p:nvSpPr>
        <p:spPr/>
        <p:txBody>
          <a:bodyPr/>
          <a:lstStyle/>
          <a:p>
            <a:endParaRPr lang="fr-FR" altLang="fr-FR">
              <a:solidFill>
                <a:srgbClr val="000000"/>
              </a:solidFill>
            </a:endParaRPr>
          </a:p>
        </p:txBody>
      </p:sp>
      <p:sp>
        <p:nvSpPr>
          <p:cNvPr id="4" name="Espace réservé du numéro de diapositive 3"/>
          <p:cNvSpPr>
            <a:spLocks noGrp="1"/>
          </p:cNvSpPr>
          <p:nvPr>
            <p:ph type="sldNum" sz="quarter" idx="12"/>
          </p:nvPr>
        </p:nvSpPr>
        <p:spPr/>
        <p:txBody>
          <a:bodyPr/>
          <a:lstStyle/>
          <a:p>
            <a:fld id="{CC223248-2408-468F-B084-81E5C77ACC1C}"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p>
            <a:fld id="{50848CFC-1010-42E9-8383-47C1C48B44F0}"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endParaRPr lang="fr-FR" altLang="fr-FR">
              <a:solidFill>
                <a:srgbClr val="000000"/>
              </a:solidFill>
            </a:endParaRPr>
          </a:p>
        </p:txBody>
      </p:sp>
      <p:sp>
        <p:nvSpPr>
          <p:cNvPr id="6" name="Espace réservé du pied de page 5"/>
          <p:cNvSpPr>
            <a:spLocks noGrp="1"/>
          </p:cNvSpPr>
          <p:nvPr>
            <p:ph type="ftr" sz="quarter" idx="11"/>
          </p:nvPr>
        </p:nvSpPr>
        <p:spPr/>
        <p:txBody>
          <a:bodyPr/>
          <a:lstStyle/>
          <a:p>
            <a:endParaRPr lang="fr-FR" altLang="fr-FR">
              <a:solidFill>
                <a:srgbClr val="000000"/>
              </a:solidFill>
            </a:endParaRPr>
          </a:p>
        </p:txBody>
      </p:sp>
      <p:sp>
        <p:nvSpPr>
          <p:cNvPr id="7" name="Espace réservé du numéro de diapositive 6"/>
          <p:cNvSpPr>
            <a:spLocks noGrp="1"/>
          </p:cNvSpPr>
          <p:nvPr>
            <p:ph type="sldNum" sz="quarter" idx="12"/>
          </p:nvPr>
        </p:nvSpPr>
        <p:spPr/>
        <p:txBody>
          <a:bodyPr/>
          <a:lstStyle/>
          <a:p>
            <a:fld id="{76EFAC8D-9B0C-48D1-BEFD-183C1F2A0141}"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p>
            <a:fld id="{67A9EAD8-7445-42E6-A3BB-11CADEB1D6B5}"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endParaRPr lang="fr-FR" altLang="fr-FR">
              <a:solidFill>
                <a:srgbClr val="000000"/>
              </a:solidFill>
            </a:endParaRPr>
          </a:p>
        </p:txBody>
      </p:sp>
      <p:sp>
        <p:nvSpPr>
          <p:cNvPr id="5" name="Espace réservé du pied de page 4"/>
          <p:cNvSpPr>
            <a:spLocks noGrp="1"/>
          </p:cNvSpPr>
          <p:nvPr>
            <p:ph type="ftr" sz="quarter" idx="11"/>
          </p:nvPr>
        </p:nvSpPr>
        <p:spPr/>
        <p:txBody>
          <a:body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p:txBody>
          <a:bodyPr/>
          <a:lstStyle/>
          <a:p>
            <a:fld id="{C841678C-EE17-4189-9931-2EE017452F3B}"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endParaRPr lang="fr-FR">
              <a:solidFill>
                <a:srgbClr val="000514"/>
              </a:solidFill>
            </a:endParaRPr>
          </a:p>
        </p:txBody>
      </p:sp>
      <p:sp>
        <p:nvSpPr>
          <p:cNvPr id="17" name="Espace réservé du pied de page 16"/>
          <p:cNvSpPr>
            <a:spLocks noGrp="1"/>
          </p:cNvSpPr>
          <p:nvPr>
            <p:ph type="ftr" sz="quarter" idx="11"/>
          </p:nvPr>
        </p:nvSpPr>
        <p:spPr/>
        <p:txBody>
          <a:bodyPr/>
          <a:lstStyle/>
          <a:p>
            <a:r>
              <a:rPr lang="fr-FR" smtClean="0">
                <a:solidFill>
                  <a:srgbClr val="000514"/>
                </a:solidFill>
              </a:rPr>
              <a:t>bisgambiglia@univ-corse.fr</a:t>
            </a:r>
            <a:endParaRPr lang="fr-FR">
              <a:solidFill>
                <a:srgbClr val="000514"/>
              </a:solidFill>
            </a:endParaRP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2AA1EE4-F79A-42FD-A6AF-F29B5685E149}" type="slidenum">
              <a:rPr lang="fr-FR" smtClean="0">
                <a:solidFill>
                  <a:srgbClr val="000514"/>
                </a:solidFill>
              </a:rPr>
              <a:pPr/>
              <a:t>‹N°›</a:t>
            </a:fld>
            <a:endParaRPr lang="fr-FR">
              <a:solidFill>
                <a:srgbClr val="000514"/>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
        <p:nvSpPr>
          <p:cNvPr id="20" name="Rectangle 17"/>
          <p:cNvSpPr>
            <a:spLocks noChangeArrowheads="1"/>
          </p:cNvSpPr>
          <p:nvPr userDrawn="1"/>
        </p:nvSpPr>
        <p:spPr bwMode="auto">
          <a:xfrm>
            <a:off x="0" y="6324600"/>
            <a:ext cx="91440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21" name="Freeform 22"/>
          <p:cNvSpPr>
            <a:spLocks/>
          </p:cNvSpPr>
          <p:nvPr userDrawn="1"/>
        </p:nvSpPr>
        <p:spPr bwMode="auto">
          <a:xfrm>
            <a:off x="-114300" y="190500"/>
            <a:ext cx="2857500" cy="6057900"/>
          </a:xfrm>
          <a:custGeom>
            <a:avLst/>
            <a:gdLst>
              <a:gd name="T0" fmla="*/ 792 w 1800"/>
              <a:gd name="T1" fmla="*/ 3816 h 3816"/>
              <a:gd name="T2" fmla="*/ 264 w 1800"/>
              <a:gd name="T3" fmla="*/ 3384 h 3816"/>
              <a:gd name="T4" fmla="*/ 1800 w 1800"/>
              <a:gd name="T5" fmla="*/ 2232 h 3816"/>
              <a:gd name="T6" fmla="*/ 264 w 1800"/>
              <a:gd name="T7" fmla="*/ 1512 h 3816"/>
              <a:gd name="T8" fmla="*/ 1656 w 1800"/>
              <a:gd name="T9" fmla="*/ 696 h 3816"/>
              <a:gd name="T10" fmla="*/ 168 w 1800"/>
              <a:gd name="T11" fmla="*/ 24 h 3816"/>
              <a:gd name="T12" fmla="*/ 648 w 1800"/>
              <a:gd name="T13" fmla="*/ 840 h 3816"/>
            </a:gdLst>
            <a:ahLst/>
            <a:cxnLst>
              <a:cxn ang="0">
                <a:pos x="T0" y="T1"/>
              </a:cxn>
              <a:cxn ang="0">
                <a:pos x="T2" y="T3"/>
              </a:cxn>
              <a:cxn ang="0">
                <a:pos x="T4" y="T5"/>
              </a:cxn>
              <a:cxn ang="0">
                <a:pos x="T6" y="T7"/>
              </a:cxn>
              <a:cxn ang="0">
                <a:pos x="T8" y="T9"/>
              </a:cxn>
              <a:cxn ang="0">
                <a:pos x="T10" y="T11"/>
              </a:cxn>
              <a:cxn ang="0">
                <a:pos x="T12" y="T13"/>
              </a:cxn>
            </a:cxnLst>
            <a:rect l="0" t="0" r="r" b="b"/>
            <a:pathLst>
              <a:path w="1800" h="3816">
                <a:moveTo>
                  <a:pt x="792" y="3816"/>
                </a:moveTo>
                <a:cubicBezTo>
                  <a:pt x="444" y="3732"/>
                  <a:pt x="96" y="3648"/>
                  <a:pt x="264" y="3384"/>
                </a:cubicBezTo>
                <a:cubicBezTo>
                  <a:pt x="432" y="3120"/>
                  <a:pt x="1800" y="2544"/>
                  <a:pt x="1800" y="2232"/>
                </a:cubicBezTo>
                <a:cubicBezTo>
                  <a:pt x="1800" y="1920"/>
                  <a:pt x="288" y="1768"/>
                  <a:pt x="264" y="1512"/>
                </a:cubicBezTo>
                <a:cubicBezTo>
                  <a:pt x="240" y="1256"/>
                  <a:pt x="1672" y="944"/>
                  <a:pt x="1656" y="696"/>
                </a:cubicBezTo>
                <a:cubicBezTo>
                  <a:pt x="1640" y="448"/>
                  <a:pt x="336" y="0"/>
                  <a:pt x="168" y="24"/>
                </a:cubicBezTo>
                <a:cubicBezTo>
                  <a:pt x="0" y="48"/>
                  <a:pt x="324" y="444"/>
                  <a:pt x="648" y="840"/>
                </a:cubicBezTo>
              </a:path>
            </a:pathLst>
          </a:custGeom>
          <a:noFill/>
          <a:ln w="25400"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22" name="Text Box 23"/>
          <p:cNvSpPr txBox="1">
            <a:spLocks noChangeArrowheads="1"/>
          </p:cNvSpPr>
          <p:nvPr userDrawn="1"/>
        </p:nvSpPr>
        <p:spPr bwMode="auto">
          <a:xfrm>
            <a:off x="0" y="0"/>
            <a:ext cx="9144000" cy="366713"/>
          </a:xfrm>
          <a:prstGeom prst="rect">
            <a:avLst/>
          </a:prstGeom>
          <a:solidFill>
            <a:schemeClr val="tx1"/>
          </a:solidFill>
          <a:ln>
            <a:noFill/>
          </a:ln>
          <a:effectLst/>
          <a:extLs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buClr>
                <a:srgbClr val="FFCC00"/>
              </a:buClr>
              <a:buSzPct val="70000"/>
              <a:buFont typeface="Wingdings" pitchFamily="2" charset="2"/>
              <a:buNone/>
            </a:pPr>
            <a:r>
              <a:rPr lang="fr-FR" b="1" i="1" smtClean="0">
                <a:solidFill>
                  <a:srgbClr val="000514"/>
                </a:solidFill>
              </a:rPr>
              <a:t>http://www.ent-montecristo.org/paul-antoine2.bisgambiglia </a:t>
            </a:r>
            <a:endParaRPr lang="fr-FR" b="1" smtClean="0">
              <a:solidFill>
                <a:srgbClr val="000514"/>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Espace réservé du pied de page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907240A0-DA98-4707-A631-574C388CA812}" type="slidenum">
              <a:rPr lang="fr-FR" smtClean="0">
                <a:solidFill>
                  <a:srgbClr val="FFFFFF"/>
                </a:solidFill>
              </a:rPr>
              <a:pPr/>
              <a:t>‹N°›</a:t>
            </a:fld>
            <a:endParaRPr lang="fr-FR">
              <a:solidFill>
                <a:srgbClr val="FFFFFF"/>
              </a:solidFill>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A309A6D-C09C-4548-B29A-6CF363A7E532}" type="datetimeFigureOut">
              <a:rPr lang="fr-FR" smtClean="0"/>
              <a:t>17/03/2018</a:t>
            </a:fld>
            <a:endParaRPr lang="fr-BE"/>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t>‹N°›</a:t>
            </a:fld>
            <a:endParaRPr lang="fr-B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4" name="Espace réservé de la date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71325B-9C1A-473B-A99D-A67FACAC4016}" type="slidenum">
              <a:rPr lang="fr-FR" smtClean="0">
                <a:solidFill>
                  <a:srgbClr val="FFFFFF"/>
                </a:solidFill>
              </a:rPr>
              <a:pPr/>
              <a:t>‹N°›</a:t>
            </a:fld>
            <a:endParaRPr lang="fr-FR">
              <a:solidFill>
                <a:srgbClr val="FFFFFF"/>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r>
              <a:rPr lang="fr-FR" smtClean="0">
                <a:solidFill>
                  <a:srgbClr val="FFFFFF"/>
                </a:solidFill>
              </a:rPr>
              <a:t>Réseaux</a:t>
            </a:r>
            <a:endParaRPr lang="fr-FR">
              <a:solidFill>
                <a:srgbClr val="FFFFFF"/>
              </a:solidFill>
            </a:endParaRPr>
          </a:p>
        </p:txBody>
      </p:sp>
      <p:sp>
        <p:nvSpPr>
          <p:cNvPr id="6" name="Espace réservé du pied de page 5"/>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p>
            <a:fld id="{D55249E7-BFF1-48CC-8F92-2F0A7E6C4DC3}" type="slidenum">
              <a:rPr lang="fr-FR" smtClean="0">
                <a:solidFill>
                  <a:srgbClr val="FFFFFF"/>
                </a:solidFill>
              </a:rPr>
              <a:pPr/>
              <a:t>‹N°›</a:t>
            </a:fld>
            <a:endParaRPr lang="fr-FR">
              <a:solidFill>
                <a:srgbClr val="FFFFFF"/>
              </a:solidFill>
            </a:endParaRP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8" name="Espace réservé du pied de page 7"/>
          <p:cNvSpPr>
            <a:spLocks noGrp="1"/>
          </p:cNvSpPr>
          <p:nvPr>
            <p:ph type="ftr" sz="quarter" idx="11"/>
          </p:nvPr>
        </p:nvSpPr>
        <p:spPr>
          <a:xfrm>
            <a:off x="304800" y="6409944"/>
            <a:ext cx="3581400" cy="365760"/>
          </a:xfrm>
        </p:spPr>
        <p:txBody>
          <a:bodyPr/>
          <a:lstStyle/>
          <a:p>
            <a:r>
              <a:rPr lang="fr-FR" smtClean="0">
                <a:solidFill>
                  <a:srgbClr val="FFFFFF"/>
                </a:solidFill>
              </a:rPr>
              <a:t>bisgambiglia@univ-corse.fr</a:t>
            </a:r>
            <a:endParaRPr lang="fr-FR">
              <a:solidFill>
                <a:srgbClr val="FFFFFF"/>
              </a:solidFill>
            </a:endParaRP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E1EF5CE8-9C07-4C5B-A65B-EBE51D572A30}" type="slidenum">
              <a:rPr lang="fr-FR" smtClean="0">
                <a:solidFill>
                  <a:srgbClr val="FFFFFF"/>
                </a:solidFill>
              </a:rPr>
              <a:pPr/>
              <a:t>‹N°›</a:t>
            </a:fld>
            <a:endParaRPr lang="fr-FR">
              <a:solidFill>
                <a:srgbClr val="FFFFFF"/>
              </a:solidFill>
            </a:endParaRP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4" name="Espace réservé du pied de page 3"/>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24D6033E-38CA-4E81-8ED4-1EAB89F2CA3E}"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3" name="Espace réservé du pied de page 2"/>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41D8018-2F1E-42A6-B133-9740C49E3034}" type="slidenum">
              <a:rPr lang="fr-FR" smtClean="0">
                <a:solidFill>
                  <a:srgbClr val="FFFFFF"/>
                </a:solidFill>
              </a:rPr>
              <a:pPr/>
              <a:t>‹N°›</a:t>
            </a:fld>
            <a:endParaRPr lang="fr-FR">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97D691A-DF7D-4A49-A73D-4CFEF6E083B2}" type="slidenum">
              <a:rPr lang="fr-FR" smtClean="0">
                <a:solidFill>
                  <a:srgbClr val="FFFFFF"/>
                </a:solidFill>
              </a:rPr>
              <a:pPr/>
              <a:t>‹N°›</a:t>
            </a:fld>
            <a:endParaRPr lang="fr-FR">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6" name="Espace réservé du pied de page 5"/>
          <p:cNvSpPr>
            <a:spLocks noGrp="1"/>
          </p:cNvSpPr>
          <p:nvPr>
            <p:ph type="ftr" sz="quarter" idx="11"/>
          </p:nvPr>
        </p:nvSpPr>
        <p:spPr>
          <a:xfrm>
            <a:off x="301752" y="6410848"/>
            <a:ext cx="3383280" cy="365760"/>
          </a:xfrm>
        </p:spPr>
        <p:txBody>
          <a:bodyPr/>
          <a:lstStyle/>
          <a:p>
            <a:r>
              <a:rPr lang="fr-FR" smtClean="0">
                <a:solidFill>
                  <a:srgbClr val="FFFFFF"/>
                </a:solidFill>
              </a:rPr>
              <a:t>bisgambiglia@univ-corse.fr</a:t>
            </a:r>
            <a:endParaRPr lang="fr-FR">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7B03B4BA-6A6F-438C-B458-9C1337814E06}" type="slidenum">
              <a:rPr lang="fr-FR" smtClean="0">
                <a:solidFill>
                  <a:srgbClr val="FFFFFF"/>
                </a:solidFill>
              </a:rPr>
              <a:pPr/>
              <a:t>‹N°›</a:t>
            </a:fld>
            <a:endParaRPr lang="fr-FR">
              <a:solidFill>
                <a:srgbClr val="FFFFFF"/>
              </a:solidFill>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r>
              <a:rPr lang="fr-FR" smtClean="0">
                <a:solidFill>
                  <a:srgbClr val="FFFFFF"/>
                </a:solidFill>
              </a:rPr>
              <a:t>Réseaux</a:t>
            </a:r>
            <a:endParaRPr lang="fr-FR">
              <a:solidFill>
                <a:srgbClr val="FFFFFF"/>
              </a:solidFill>
            </a:endParaRPr>
          </a:p>
        </p:txBody>
      </p:sp>
      <p:sp>
        <p:nvSpPr>
          <p:cNvPr id="6" name="Espace réservé du pied de page 5"/>
          <p:cNvSpPr>
            <a:spLocks noGrp="1"/>
          </p:cNvSpPr>
          <p:nvPr>
            <p:ph type="ftr" sz="quarter" idx="11"/>
          </p:nvPr>
        </p:nvSpPr>
        <p:spPr>
          <a:xfrm>
            <a:off x="301752" y="6410848"/>
            <a:ext cx="3584448" cy="365760"/>
          </a:xfrm>
        </p:spPr>
        <p:txBody>
          <a:bodyPr/>
          <a:lstStyle/>
          <a:p>
            <a:r>
              <a:rPr lang="fr-FR" smtClean="0">
                <a:solidFill>
                  <a:srgbClr val="FFFFFF"/>
                </a:solidFill>
              </a:rPr>
              <a:t>bisgambiglia@univ-corse.fr</a:t>
            </a:r>
            <a:endParaRPr lang="fr-FR">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Espace réservé du pied de page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3A1CEEA6-0C92-4B11-8CA1-5590A7B37B44}" type="slidenum">
              <a:rPr lang="fr-FR" smtClean="0">
                <a:solidFill>
                  <a:srgbClr val="FFFFFF"/>
                </a:solidFill>
              </a:rPr>
              <a:pPr/>
              <a:t>‹N°›</a:t>
            </a:fld>
            <a:endParaRPr lang="fr-FR">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0DAC6484-FF24-4A62-A1E7-A3639D4BB5C0}" type="slidenum">
              <a:rPr lang="fr-FR" smtClean="0">
                <a:solidFill>
                  <a:srgbClr val="FFFFFF"/>
                </a:solidFill>
              </a:rPr>
              <a:pPr/>
              <a:t>‹N°›</a:t>
            </a:fld>
            <a:endParaRPr lang="fr-FR">
              <a:solidFill>
                <a:srgbClr val="FFFFFF"/>
              </a:solidFill>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solidFill>
                  <a:srgbClr val="FFFFFF"/>
                </a:solidFill>
              </a:rPr>
              <a:t>Réseaux</a:t>
            </a:r>
            <a:endParaRPr lang="fr-FR">
              <a:solidFill>
                <a:srgbClr val="FFFFFF"/>
              </a:solidFill>
            </a:endParaRPr>
          </a:p>
        </p:txBody>
      </p:sp>
      <p:sp>
        <p:nvSpPr>
          <p:cNvPr id="5" name="Espace réservé du pied de page 4"/>
          <p:cNvSpPr>
            <a:spLocks noGrp="1"/>
          </p:cNvSpPr>
          <p:nvPr>
            <p:ph type="ftr" sz="quarter" idx="11"/>
          </p:nvPr>
        </p:nvSpPr>
        <p:spPr/>
        <p:txBody>
          <a:bodyPr/>
          <a:lstStyle/>
          <a:p>
            <a:r>
              <a:rPr lang="fr-FR" smtClean="0">
                <a:solidFill>
                  <a:srgbClr val="FFFFFF"/>
                </a:solidFill>
              </a:rPr>
              <a:t>bisgambiglia@univ-corse.fr</a:t>
            </a:r>
            <a:endParaRPr lang="fr-FR">
              <a:solidFill>
                <a:srgbClr val="FFFFFF"/>
              </a:solidFill>
            </a:endParaRP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17/03/2018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t>17/03/2018</a:t>
            </a:fld>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A309A6D-C09C-4548-B29A-6CF363A7E532}" type="datetimeFigureOut">
              <a:rPr lang="fr-FR" smtClean="0"/>
              <a:t>17/03/2018</a:t>
            </a:fld>
            <a:endParaRPr lang="fr-B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B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F4668DC-857F-487D-BFFA-8C0CA5037977}" type="slidenum">
              <a:rPr lang="fr-BE" smtClean="0"/>
              <a:t>‹N°›</a:t>
            </a:fld>
            <a:endParaRPr lang="fr-B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A309A6D-C09C-4548-B29A-6CF363A7E532}" type="datetimeFigureOut">
              <a:rPr lang="fr-FR" smtClean="0"/>
              <a:t>17/03/2018</a:t>
            </a:fld>
            <a:endParaRPr lang="fr-BE"/>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BE"/>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3" name="AutoShape 17"/>
          <p:cNvSpPr>
            <a:spLocks noChangeArrowheads="1"/>
          </p:cNvSpPr>
          <p:nvPr/>
        </p:nvSpPr>
        <p:spPr bwMode="auto">
          <a:xfrm>
            <a:off x="228600" y="228600"/>
            <a:ext cx="8686800" cy="6400800"/>
          </a:xfrm>
          <a:prstGeom prst="flowChartAlternateProcess">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smtClean="0">
              <a:solidFill>
                <a:srgbClr val="FFFFFF"/>
              </a:solidFill>
            </a:endParaRPr>
          </a:p>
        </p:txBody>
      </p:sp>
      <p:sp>
        <p:nvSpPr>
          <p:cNvPr id="9234" name="Rectangle 18"/>
          <p:cNvSpPr>
            <a:spLocks noGrp="1" noChangeArrowheads="1"/>
          </p:cNvSpPr>
          <p:nvPr>
            <p:ph type="dt" sz="half" idx="2"/>
          </p:nvPr>
        </p:nvSpPr>
        <p:spPr bwMode="auto">
          <a:xfrm>
            <a:off x="457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lgn="ctr" fontAlgn="base">
              <a:spcBef>
                <a:spcPct val="0"/>
              </a:spcBef>
              <a:spcAft>
                <a:spcPct val="0"/>
              </a:spcAft>
            </a:pPr>
            <a:r>
              <a:rPr lang="fr-FR" b="1" smtClean="0">
                <a:solidFill>
                  <a:srgbClr val="FFFFFF"/>
                </a:solidFill>
              </a:rPr>
              <a:t>Réseaux</a:t>
            </a:r>
          </a:p>
        </p:txBody>
      </p:sp>
      <p:sp>
        <p:nvSpPr>
          <p:cNvPr id="9235" name="Rectangle 19"/>
          <p:cNvSpPr>
            <a:spLocks noGrp="1" noChangeArrowheads="1"/>
          </p:cNvSpPr>
          <p:nvPr>
            <p:ph type="sldNum" sz="quarter" idx="4"/>
          </p:nvPr>
        </p:nvSpPr>
        <p:spPr bwMode="auto">
          <a:xfrm>
            <a:off x="6553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effectLst>
                  <a:outerShdw blurRad="38100" dist="38100" dir="2700000" algn="tl">
                    <a:srgbClr val="000514"/>
                  </a:outerShdw>
                </a:effectLst>
                <a:latin typeface="Tahoma" pitchFamily="34" charset="0"/>
              </a:defRPr>
            </a:lvl1pPr>
          </a:lstStyle>
          <a:p>
            <a:pPr fontAlgn="base">
              <a:spcBef>
                <a:spcPct val="0"/>
              </a:spcBef>
              <a:spcAft>
                <a:spcPct val="0"/>
              </a:spcAft>
            </a:pPr>
            <a:fld id="{A09FEE3B-418D-4377-B95E-944D34ACB153}" type="slidenum">
              <a:rPr lang="fr-FR" b="1" smtClean="0">
                <a:solidFill>
                  <a:srgbClr val="FFFFFF"/>
                </a:solidFill>
              </a:rPr>
              <a:pPr fontAlgn="base">
                <a:spcBef>
                  <a:spcPct val="0"/>
                </a:spcBef>
                <a:spcAft>
                  <a:spcPct val="0"/>
                </a:spcAft>
              </a:pPr>
              <a:t>‹N°›</a:t>
            </a:fld>
            <a:endParaRPr lang="fr-FR" b="1" smtClean="0">
              <a:solidFill>
                <a:srgbClr val="FFFFFF"/>
              </a:solidFill>
            </a:endParaRPr>
          </a:p>
        </p:txBody>
      </p:sp>
      <p:sp>
        <p:nvSpPr>
          <p:cNvPr id="9245" name="Rectangle 29"/>
          <p:cNvSpPr>
            <a:spLocks noGrp="1" noRot="1" noChangeArrowheads="1"/>
          </p:cNvSpPr>
          <p:nvPr>
            <p:ph type="title"/>
          </p:nvPr>
        </p:nvSpPr>
        <p:spPr bwMode="auto">
          <a:xfrm>
            <a:off x="457200" y="2746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9246" name="Rectangle 30"/>
          <p:cNvSpPr>
            <a:spLocks noGrp="1" noChangeArrowheads="1"/>
          </p:cNvSpPr>
          <p:nvPr>
            <p:ph type="ftr" sz="quarter" idx="3"/>
          </p:nvPr>
        </p:nvSpPr>
        <p:spPr bwMode="auto">
          <a:xfrm>
            <a:off x="3124200" y="63817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lgn="ctr" fontAlgn="base">
              <a:spcBef>
                <a:spcPct val="0"/>
              </a:spcBef>
              <a:spcAft>
                <a:spcPct val="0"/>
              </a:spcAft>
            </a:pPr>
            <a:r>
              <a:rPr lang="fr-FR" b="1" smtClean="0">
                <a:solidFill>
                  <a:srgbClr val="FFFFFF"/>
                </a:solidFill>
              </a:rPr>
              <a:t>bisgambiglia@univ-corse.fr</a:t>
            </a:r>
          </a:p>
        </p:txBody>
      </p:sp>
      <p:sp>
        <p:nvSpPr>
          <p:cNvPr id="9247" name="Rectangle 31"/>
          <p:cNvSpPr>
            <a:spLocks noGrp="1" noChangeArrowheads="1"/>
          </p:cNvSpPr>
          <p:nvPr>
            <p:ph type="body" idx="1"/>
          </p:nvPr>
        </p:nvSpPr>
        <p:spPr bwMode="auto">
          <a:xfrm>
            <a:off x="457200" y="1600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249" name="Text Box 33"/>
          <p:cNvSpPr txBox="1">
            <a:spLocks noChangeArrowheads="1"/>
          </p:cNvSpPr>
          <p:nvPr/>
        </p:nvSpPr>
        <p:spPr bwMode="auto">
          <a:xfrm>
            <a:off x="152400" y="1157288"/>
            <a:ext cx="8763000" cy="366712"/>
          </a:xfrm>
          <a:prstGeom prst="rect">
            <a:avLst/>
          </a:prstGeom>
          <a:gradFill rotWithShape="1">
            <a:gsLst>
              <a:gs pos="0">
                <a:srgbClr val="1C1C1C"/>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fr-FR" smtClean="0">
              <a:solidFill>
                <a:srgbClr val="FFFFFF"/>
              </a:solidFill>
            </a:endParaRPr>
          </a:p>
        </p:txBody>
      </p:sp>
    </p:spTree>
    <p:extLst>
      <p:ext uri="{BB962C8B-B14F-4D97-AF65-F5344CB8AC3E}">
        <p14:creationId xmlns:p14="http://schemas.microsoft.com/office/powerpoint/2010/main" val="1437353419"/>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iming>
    <p:tnLst>
      <p:par>
        <p:cTn id="1" dur="indefinite" restart="never" nodeType="tmRoot"/>
      </p:par>
    </p:tnLst>
  </p:timing>
  <p:hf hdr="0"/>
  <p:txStyles>
    <p:titleStyle>
      <a:lvl1pPr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2pPr>
      <a:lvl3pPr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3pPr>
      <a:lvl4pPr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4pPr>
      <a:lvl5pPr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5pPr>
      <a:lvl6pPr marL="457200"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6pPr>
      <a:lvl7pPr marL="914400"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7pPr>
      <a:lvl8pPr marL="1371600"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8pPr>
      <a:lvl9pPr marL="1828800" algn="ctr" rtl="0" eaLnBrk="1" fontAlgn="base" hangingPunct="1">
        <a:spcBef>
          <a:spcPct val="0"/>
        </a:spcBef>
        <a:spcAft>
          <a:spcPct val="0"/>
        </a:spcAft>
        <a:defRPr sz="4000" b="1">
          <a:solidFill>
            <a:schemeClr val="bg2"/>
          </a:solidFill>
          <a:effectLst>
            <a:outerShdw blurRad="38100" dist="38100" dir="2700000" algn="tl">
              <a:srgbClr val="FFFFFF"/>
            </a:outerShdw>
          </a:effectLst>
          <a:latin typeface="Garamond" pitchFamily="18" charset="0"/>
        </a:defRPr>
      </a:lvl9pPr>
    </p:titleStyle>
    <p:bodyStyle>
      <a:lvl1pPr marL="342900" indent="-342900" algn="just" rtl="0" eaLnBrk="1" fontAlgn="base" hangingPunct="1">
        <a:spcBef>
          <a:spcPct val="20000"/>
        </a:spcBef>
        <a:spcAft>
          <a:spcPct val="0"/>
        </a:spcAft>
        <a:buClr>
          <a:schemeClr val="hlink"/>
        </a:buClr>
        <a:buSzPct val="70000"/>
        <a:buFont typeface="Wingdings" pitchFamily="2" charset="2"/>
        <a:buChar char="n"/>
        <a:defRPr sz="2800">
          <a:solidFill>
            <a:schemeClr val="bg2"/>
          </a:solidFill>
          <a:latin typeface="+mn-lt"/>
          <a:ea typeface="+mn-ea"/>
          <a:cs typeface="+mn-cs"/>
        </a:defRPr>
      </a:lvl1pPr>
      <a:lvl2pPr marL="742950" indent="-285750" algn="just" rtl="0" eaLnBrk="1" fontAlgn="base" hangingPunct="1">
        <a:spcBef>
          <a:spcPct val="20000"/>
        </a:spcBef>
        <a:spcAft>
          <a:spcPct val="0"/>
        </a:spcAft>
        <a:buClr>
          <a:schemeClr val="accent2"/>
        </a:buClr>
        <a:buSzPct val="70000"/>
        <a:buFont typeface="Wingdings" pitchFamily="2" charset="2"/>
        <a:buChar char="n"/>
        <a:defRPr sz="2400">
          <a:solidFill>
            <a:schemeClr val="bg2"/>
          </a:solidFill>
          <a:latin typeface="+mn-lt"/>
        </a:defRPr>
      </a:lvl2pPr>
      <a:lvl3pPr marL="1143000" indent="-228600" algn="just" rtl="0" eaLnBrk="1" fontAlgn="base" hangingPunct="1">
        <a:spcBef>
          <a:spcPct val="20000"/>
        </a:spcBef>
        <a:spcAft>
          <a:spcPct val="0"/>
        </a:spcAft>
        <a:buClr>
          <a:schemeClr val="tx2"/>
        </a:buClr>
        <a:buSzPct val="70000"/>
        <a:buFont typeface="Wingdings" pitchFamily="2" charset="2"/>
        <a:buChar char="n"/>
        <a:defRPr sz="2000">
          <a:solidFill>
            <a:schemeClr val="bg2"/>
          </a:solidFill>
          <a:latin typeface="+mn-lt"/>
        </a:defRPr>
      </a:lvl3pPr>
      <a:lvl4pPr marL="1600200" indent="-228600" algn="just" rtl="0" eaLnBrk="1" fontAlgn="base" hangingPunct="1">
        <a:spcBef>
          <a:spcPct val="20000"/>
        </a:spcBef>
        <a:spcAft>
          <a:spcPct val="0"/>
        </a:spcAft>
        <a:buClr>
          <a:schemeClr val="accent2"/>
        </a:buClr>
        <a:buSzPct val="70000"/>
        <a:buFont typeface="Wingdings" pitchFamily="2" charset="2"/>
        <a:buChar char="n"/>
        <a:defRPr>
          <a:solidFill>
            <a:schemeClr val="bg2"/>
          </a:solidFill>
          <a:latin typeface="+mn-lt"/>
        </a:defRPr>
      </a:lvl4pPr>
      <a:lvl5pPr marL="2057400" indent="-228600" algn="just" rtl="0" eaLnBrk="1" fontAlgn="base" hangingPunct="1">
        <a:spcBef>
          <a:spcPct val="20000"/>
        </a:spcBef>
        <a:spcAft>
          <a:spcPct val="0"/>
        </a:spcAft>
        <a:buClr>
          <a:schemeClr val="hlink"/>
        </a:buClr>
        <a:buSzPct val="70000"/>
        <a:buFont typeface="Wingdings" pitchFamily="2" charset="2"/>
        <a:buChar char="n"/>
        <a:defRPr>
          <a:solidFill>
            <a:schemeClr val="bg2"/>
          </a:solidFill>
          <a:latin typeface="+mn-lt"/>
        </a:defRPr>
      </a:lvl5pPr>
      <a:lvl6pPr marL="2514600" indent="-228600" algn="just" rtl="0" eaLnBrk="1" fontAlgn="base" hangingPunct="1">
        <a:spcBef>
          <a:spcPct val="20000"/>
        </a:spcBef>
        <a:spcAft>
          <a:spcPct val="0"/>
        </a:spcAft>
        <a:buClr>
          <a:schemeClr val="hlink"/>
        </a:buClr>
        <a:buSzPct val="70000"/>
        <a:buFont typeface="Wingdings" pitchFamily="2" charset="2"/>
        <a:buChar char="n"/>
        <a:defRPr>
          <a:solidFill>
            <a:schemeClr val="bg2"/>
          </a:solidFill>
          <a:latin typeface="+mn-lt"/>
        </a:defRPr>
      </a:lvl6pPr>
      <a:lvl7pPr marL="2971800" indent="-228600" algn="just" rtl="0" eaLnBrk="1" fontAlgn="base" hangingPunct="1">
        <a:spcBef>
          <a:spcPct val="20000"/>
        </a:spcBef>
        <a:spcAft>
          <a:spcPct val="0"/>
        </a:spcAft>
        <a:buClr>
          <a:schemeClr val="hlink"/>
        </a:buClr>
        <a:buSzPct val="70000"/>
        <a:buFont typeface="Wingdings" pitchFamily="2" charset="2"/>
        <a:buChar char="n"/>
        <a:defRPr>
          <a:solidFill>
            <a:schemeClr val="bg2"/>
          </a:solidFill>
          <a:latin typeface="+mn-lt"/>
        </a:defRPr>
      </a:lvl7pPr>
      <a:lvl8pPr marL="3429000" indent="-228600" algn="just" rtl="0" eaLnBrk="1" fontAlgn="base" hangingPunct="1">
        <a:spcBef>
          <a:spcPct val="20000"/>
        </a:spcBef>
        <a:spcAft>
          <a:spcPct val="0"/>
        </a:spcAft>
        <a:buClr>
          <a:schemeClr val="hlink"/>
        </a:buClr>
        <a:buSzPct val="70000"/>
        <a:buFont typeface="Wingdings" pitchFamily="2" charset="2"/>
        <a:buChar char="n"/>
        <a:defRPr>
          <a:solidFill>
            <a:schemeClr val="bg2"/>
          </a:solidFill>
          <a:latin typeface="+mn-lt"/>
        </a:defRPr>
      </a:lvl8pPr>
      <a:lvl9pPr marL="3886200" indent="-228600" algn="just" rtl="0" eaLnBrk="1" fontAlgn="base" hangingPunct="1">
        <a:spcBef>
          <a:spcPct val="20000"/>
        </a:spcBef>
        <a:spcAft>
          <a:spcPct val="0"/>
        </a:spcAft>
        <a:buClr>
          <a:schemeClr val="hlink"/>
        </a:buClr>
        <a:buSzPct val="70000"/>
        <a:buFont typeface="Wingdings" pitchFamily="2" charset="2"/>
        <a:buChar char="n"/>
        <a:defRPr>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t>17/03/2018</a:t>
            </a:fld>
            <a:endParaRPr lang="fr-BE"/>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309A6D-C09C-4548-B29A-6CF363A7E532}" type="datetimeFigureOut">
              <a:rPr lang="fr-FR" smtClean="0"/>
              <a:t>17/03/2018</a:t>
            </a:fld>
            <a:endParaRPr lang="fr-BE"/>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BE"/>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4668DC-857F-487D-BFFA-8C0CA5037977}" type="slidenum">
              <a:rPr lang="fr-BE" smtClean="0"/>
              <a:t>‹N°›</a:t>
            </a:fld>
            <a:endParaRPr lang="fr-BE"/>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9.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9.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fr/"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37631" y="5767196"/>
            <a:ext cx="4248473"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fr-FR"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Dr.Hafs</a:t>
            </a: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a:t>
            </a:r>
            <a:endPar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0" y="0"/>
            <a:ext cx="9144000" cy="1754326"/>
          </a:xfrm>
          <a:prstGeom prst="rect">
            <a:avLst/>
          </a:prstGeom>
          <a:solidFill>
            <a:schemeClr val="bg1"/>
          </a:solidFill>
          <a:ln>
            <a:solidFill>
              <a:schemeClr val="tx1"/>
            </a:solidFill>
          </a:ln>
        </p:spPr>
        <p:txBody>
          <a:bodyPr wrap="square" lIns="91440" tIns="45720" rIns="91440" bIns="45720">
            <a:spAutoFit/>
          </a:bodyPr>
          <a:lstStyle/>
          <a:p>
            <a:pPr algn="ctr"/>
            <a:r>
              <a:rPr lang="fr-FR" sz="5400" b="1" dirty="0" smtClean="0">
                <a:ln w="18000">
                  <a:solidFill>
                    <a:schemeClr val="bg2">
                      <a:lumMod val="50000"/>
                    </a:schemeClr>
                  </a:solidFill>
                  <a:prstDash val="solid"/>
                  <a:miter lim="800000"/>
                </a:ln>
                <a:solidFill>
                  <a:schemeClr val="accent3">
                    <a:lumMod val="75000"/>
                  </a:schemeClr>
                </a:solidFill>
                <a:effectLst>
                  <a:outerShdw blurRad="25500" dist="23000" dir="7020000" algn="tl">
                    <a:srgbClr val="000000">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Chapitre III</a:t>
            </a:r>
          </a:p>
          <a:p>
            <a:pPr algn="ctr"/>
            <a:r>
              <a:rPr lang="fr-FR" sz="5400" b="1" dirty="0">
                <a:ln w="18000">
                  <a:solidFill>
                    <a:schemeClr val="bg2">
                      <a:lumMod val="50000"/>
                    </a:schemeClr>
                  </a:solidFill>
                  <a:prstDash val="solid"/>
                  <a:miter lim="800000"/>
                </a:ln>
                <a:solidFill>
                  <a:schemeClr val="accent3">
                    <a:lumMod val="75000"/>
                  </a:schemeClr>
                </a:solidFill>
                <a:effectLst>
                  <a:outerShdw blurRad="25500" dist="23000" dir="7020000" algn="tl">
                    <a:srgbClr val="000000">
                      <a:alpha val="5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Les services annuaires</a:t>
            </a:r>
          </a:p>
        </p:txBody>
      </p:sp>
      <p:pic>
        <p:nvPicPr>
          <p:cNvPr id="1028" name="Picture 4" descr="Résultat de recherche d'images pour &quot;réseaux informat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4326"/>
            <a:ext cx="9144000" cy="3916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zertaf.com/images/yootheme/icons_clu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 y="4672405"/>
            <a:ext cx="2385979" cy="219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8514" name="Rectangle 2"/>
          <p:cNvSpPr>
            <a:spLocks noGrp="1" noRot="1" noChangeArrowheads="1"/>
          </p:cNvSpPr>
          <p:nvPr>
            <p:ph type="title"/>
          </p:nvPr>
        </p:nvSpPr>
        <p:spPr/>
        <p:txBody>
          <a:bodyPr/>
          <a:lstStyle/>
          <a:p>
            <a:r>
              <a:rPr lang="fr-FR"/>
              <a:t>Résolution de noms</a:t>
            </a:r>
          </a:p>
        </p:txBody>
      </p:sp>
      <p:sp>
        <p:nvSpPr>
          <p:cNvPr id="448515" name="Rectangle 3"/>
          <p:cNvSpPr>
            <a:spLocks noGrp="1" noChangeArrowheads="1"/>
          </p:cNvSpPr>
          <p:nvPr>
            <p:ph type="body" idx="1"/>
          </p:nvPr>
        </p:nvSpPr>
        <p:spPr>
          <a:xfrm>
            <a:off x="457200" y="1600200"/>
            <a:ext cx="8229600" cy="2057400"/>
          </a:xfrm>
        </p:spPr>
        <p:txBody>
          <a:bodyPr/>
          <a:lstStyle/>
          <a:p>
            <a:r>
              <a:rPr lang="fr-FR" sz="2400" dirty="0"/>
              <a:t> Connectés au réseau Internet, des ordinateurs disposent de tables établissant la correspondance entre un </a:t>
            </a:r>
            <a:r>
              <a:rPr lang="fr-FR" sz="2400" dirty="0" err="1"/>
              <a:t>n°IP</a:t>
            </a:r>
            <a:r>
              <a:rPr lang="fr-FR" sz="2400" dirty="0"/>
              <a:t> et un nom : ce sont des serveurs DNS. </a:t>
            </a:r>
          </a:p>
          <a:p>
            <a:r>
              <a:rPr lang="fr-FR" sz="2400" dirty="0"/>
              <a:t> Un client adresse au serveur une requête DNS à laquelle il répondra.</a:t>
            </a:r>
          </a:p>
        </p:txBody>
      </p:sp>
      <p:sp>
        <p:nvSpPr>
          <p:cNvPr id="448516"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DNS</a:t>
            </a:r>
          </a:p>
        </p:txBody>
      </p:sp>
      <p:sp>
        <p:nvSpPr>
          <p:cNvPr id="448528" name="Text Box 16"/>
          <p:cNvSpPr txBox="1">
            <a:spLocks noChangeArrowheads="1"/>
          </p:cNvSpPr>
          <p:nvPr/>
        </p:nvSpPr>
        <p:spPr bwMode="auto">
          <a:xfrm>
            <a:off x="1447800" y="3810000"/>
            <a:ext cx="1447800" cy="366713"/>
          </a:xfrm>
          <a:prstGeom prst="rect">
            <a:avLst/>
          </a:prstGeom>
          <a:noFill/>
          <a:ln>
            <a:noFill/>
          </a:ln>
          <a:effectLst/>
          <a:extLst>
            <a:ext uri="{909E8E84-426E-40DD-AFC4-6F175D3DCCD1}">
              <a14:hiddenFill xmlns:a14="http://schemas.microsoft.com/office/drawing/2010/main">
                <a:solidFill>
                  <a:srgbClr val="9CE157"/>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smtClean="0">
                <a:solidFill>
                  <a:srgbClr val="000514"/>
                </a:solidFill>
                <a:latin typeface="Tahoma" pitchFamily="34" charset="0"/>
              </a:rPr>
              <a:t>Client</a:t>
            </a:r>
          </a:p>
        </p:txBody>
      </p:sp>
      <p:sp>
        <p:nvSpPr>
          <p:cNvPr id="448529" name="Text Box 17"/>
          <p:cNvSpPr txBox="1">
            <a:spLocks noChangeArrowheads="1"/>
          </p:cNvSpPr>
          <p:nvPr/>
        </p:nvSpPr>
        <p:spPr bwMode="auto">
          <a:xfrm>
            <a:off x="5638800" y="3810000"/>
            <a:ext cx="2286000" cy="366713"/>
          </a:xfrm>
          <a:prstGeom prst="rect">
            <a:avLst/>
          </a:prstGeom>
          <a:noFill/>
          <a:ln>
            <a:noFill/>
          </a:ln>
          <a:effectLst/>
          <a:extLst>
            <a:ext uri="{909E8E84-426E-40DD-AFC4-6F175D3DCCD1}">
              <a14:hiddenFill xmlns:a14="http://schemas.microsoft.com/office/drawing/2010/main">
                <a:solidFill>
                  <a:srgbClr val="9CE157"/>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smtClean="0">
                <a:solidFill>
                  <a:srgbClr val="000514"/>
                </a:solidFill>
                <a:latin typeface="Tahoma" pitchFamily="34" charset="0"/>
              </a:rPr>
              <a:t>Serveur DNS</a:t>
            </a:r>
          </a:p>
        </p:txBody>
      </p:sp>
      <p:sp>
        <p:nvSpPr>
          <p:cNvPr id="448530" name="Rectangle 18"/>
          <p:cNvSpPr>
            <a:spLocks noChangeArrowheads="1"/>
          </p:cNvSpPr>
          <p:nvPr/>
        </p:nvSpPr>
        <p:spPr bwMode="auto">
          <a:xfrm>
            <a:off x="1143000" y="3733800"/>
            <a:ext cx="1676400" cy="1981200"/>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9CE15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8531" name="Rectangle 19"/>
          <p:cNvSpPr>
            <a:spLocks noChangeArrowheads="1"/>
          </p:cNvSpPr>
          <p:nvPr/>
        </p:nvSpPr>
        <p:spPr bwMode="auto">
          <a:xfrm>
            <a:off x="5638800" y="3733800"/>
            <a:ext cx="2514600" cy="1981200"/>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9CE15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8532" name="Text Box 20"/>
          <p:cNvSpPr txBox="1">
            <a:spLocks noChangeArrowheads="1"/>
          </p:cNvSpPr>
          <p:nvPr/>
        </p:nvSpPr>
        <p:spPr bwMode="auto">
          <a:xfrm>
            <a:off x="5791200" y="4572000"/>
            <a:ext cx="2133600" cy="385763"/>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9CE15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fr-FR" smtClean="0">
                <a:solidFill>
                  <a:srgbClr val="000514"/>
                </a:solidFill>
                <a:latin typeface="Tahoma" pitchFamily="34" charset="0"/>
              </a:rPr>
              <a:t>table n°/nom</a:t>
            </a:r>
          </a:p>
        </p:txBody>
      </p:sp>
      <p:sp>
        <p:nvSpPr>
          <p:cNvPr id="448533" name="Line 21"/>
          <p:cNvSpPr>
            <a:spLocks noChangeShapeType="1"/>
          </p:cNvSpPr>
          <p:nvPr/>
        </p:nvSpPr>
        <p:spPr bwMode="auto">
          <a:xfrm>
            <a:off x="2895600" y="4191000"/>
            <a:ext cx="2590800"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8534" name="Line 22"/>
          <p:cNvSpPr>
            <a:spLocks noChangeShapeType="1"/>
          </p:cNvSpPr>
          <p:nvPr/>
        </p:nvSpPr>
        <p:spPr bwMode="auto">
          <a:xfrm flipH="1">
            <a:off x="2895600" y="5257800"/>
            <a:ext cx="2590800"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8535" name="Text Box 23"/>
          <p:cNvSpPr txBox="1">
            <a:spLocks noChangeArrowheads="1"/>
          </p:cNvSpPr>
          <p:nvPr/>
        </p:nvSpPr>
        <p:spPr bwMode="auto">
          <a:xfrm>
            <a:off x="2895600" y="3657600"/>
            <a:ext cx="2286000" cy="366713"/>
          </a:xfrm>
          <a:prstGeom prst="rect">
            <a:avLst/>
          </a:prstGeom>
          <a:noFill/>
          <a:ln>
            <a:noFill/>
          </a:ln>
          <a:effectLst/>
          <a:extLst>
            <a:ext uri="{909E8E84-426E-40DD-AFC4-6F175D3DCCD1}">
              <a14:hiddenFill xmlns:a14="http://schemas.microsoft.com/office/drawing/2010/main">
                <a:solidFill>
                  <a:srgbClr val="9CE157"/>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b="1" smtClean="0">
                <a:solidFill>
                  <a:srgbClr val="000514"/>
                </a:solidFill>
                <a:latin typeface="Tahoma" pitchFamily="34" charset="0"/>
              </a:rPr>
              <a:t>www.cisco.com  ?</a:t>
            </a:r>
          </a:p>
        </p:txBody>
      </p:sp>
      <p:sp>
        <p:nvSpPr>
          <p:cNvPr id="448536" name="Text Box 24"/>
          <p:cNvSpPr txBox="1">
            <a:spLocks noChangeArrowheads="1"/>
          </p:cNvSpPr>
          <p:nvPr/>
        </p:nvSpPr>
        <p:spPr bwMode="auto">
          <a:xfrm>
            <a:off x="3352800" y="4800600"/>
            <a:ext cx="2209800" cy="366713"/>
          </a:xfrm>
          <a:prstGeom prst="rect">
            <a:avLst/>
          </a:prstGeom>
          <a:noFill/>
          <a:ln>
            <a:noFill/>
          </a:ln>
          <a:effectLst/>
          <a:extLst>
            <a:ext uri="{909E8E84-426E-40DD-AFC4-6F175D3DCCD1}">
              <a14:hiddenFill xmlns:a14="http://schemas.microsoft.com/office/drawing/2010/main">
                <a:solidFill>
                  <a:srgbClr val="9CE157"/>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fr-FR" b="1" smtClean="0">
                <a:solidFill>
                  <a:srgbClr val="000514"/>
                </a:solidFill>
                <a:latin typeface="Tahoma" pitchFamily="34" charset="0"/>
              </a:rPr>
              <a:t>198.133.219.25</a:t>
            </a:r>
          </a:p>
        </p:txBody>
      </p:sp>
      <p:pic>
        <p:nvPicPr>
          <p:cNvPr id="448537" name="Picture 25"/>
          <p:cNvPicPr>
            <a:picLocks noChangeAspect="1" noChangeArrowheads="1"/>
          </p:cNvPicPr>
          <p:nvPr/>
        </p:nvPicPr>
        <p:blipFill>
          <a:blip r:embed="rId2">
            <a:extLst>
              <a:ext uri="{28A0092B-C50C-407E-A947-70E740481C1C}">
                <a14:useLocalDpi xmlns:a14="http://schemas.microsoft.com/office/drawing/2010/main" val="0"/>
              </a:ext>
            </a:extLst>
          </a:blip>
          <a:srcRect t="70203" r="3030"/>
          <a:stretch>
            <a:fillRect/>
          </a:stretch>
        </p:blipFill>
        <p:spPr bwMode="auto">
          <a:xfrm>
            <a:off x="381000" y="3886200"/>
            <a:ext cx="8305800" cy="16732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27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8537"/>
                                        </p:tgtEl>
                                        <p:attrNameLst>
                                          <p:attrName>style.visibility</p:attrName>
                                        </p:attrNameLst>
                                      </p:cBhvr>
                                      <p:to>
                                        <p:strVal val="visible"/>
                                      </p:to>
                                    </p:set>
                                    <p:animEffect transition="in" filter="box(in)">
                                      <p:cBhvr>
                                        <p:cTn id="7" dur="500"/>
                                        <p:tgtEl>
                                          <p:spTgt spid="44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Résultat de recherche d'images pour &quot;réseau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112"/>
            <a:ext cx="9144000" cy="2420888"/>
          </a:xfrm>
          <a:prstGeom prst="rect">
            <a:avLst/>
          </a:prstGeom>
          <a:noFill/>
          <a:extLst>
            <a:ext uri="{909E8E84-426E-40DD-AFC4-6F175D3DCCD1}">
              <a14:hiddenFill xmlns:a14="http://schemas.microsoft.com/office/drawing/2010/main">
                <a:solidFill>
                  <a:srgbClr val="FFFFFF"/>
                </a:solidFill>
              </a14:hiddenFill>
            </a:ext>
          </a:extLst>
        </p:spPr>
      </p:pic>
      <p:sp>
        <p:nvSpPr>
          <p:cNvPr id="449538" name="Rectangle 2"/>
          <p:cNvSpPr>
            <a:spLocks noGrp="1" noRot="1" noChangeArrowheads="1"/>
          </p:cNvSpPr>
          <p:nvPr>
            <p:ph type="title"/>
          </p:nvPr>
        </p:nvSpPr>
        <p:spPr/>
        <p:txBody>
          <a:bodyPr/>
          <a:lstStyle/>
          <a:p>
            <a:r>
              <a:rPr lang="fr-FR"/>
              <a:t>Résolution de noms</a:t>
            </a:r>
          </a:p>
        </p:txBody>
      </p:sp>
      <p:sp>
        <p:nvSpPr>
          <p:cNvPr id="449539" name="Rectangle 3"/>
          <p:cNvSpPr>
            <a:spLocks noGrp="1" noChangeArrowheads="1"/>
          </p:cNvSpPr>
          <p:nvPr>
            <p:ph type="body" idx="1"/>
          </p:nvPr>
        </p:nvSpPr>
        <p:spPr>
          <a:xfrm>
            <a:off x="457200" y="1600200"/>
            <a:ext cx="8229600" cy="2908920"/>
          </a:xfrm>
        </p:spPr>
        <p:txBody>
          <a:bodyPr/>
          <a:lstStyle/>
          <a:p>
            <a:r>
              <a:rPr lang="fr-FR" sz="2400" dirty="0"/>
              <a:t> Protocole fondamental d'Internet, DNS utilise une base de données répartie : les correspondances nom - </a:t>
            </a:r>
            <a:r>
              <a:rPr lang="fr-FR" sz="2400" dirty="0" err="1"/>
              <a:t>n°IP</a:t>
            </a:r>
            <a:r>
              <a:rPr lang="fr-FR" sz="2400" dirty="0"/>
              <a:t> sont enregistrées dans différents serveurs.</a:t>
            </a:r>
          </a:p>
          <a:p>
            <a:r>
              <a:rPr lang="fr-FR" sz="2400" dirty="0"/>
              <a:t> La requête d'un client est soumise à un premier serveur ; si elle ne peut être traitée par le premier serveur contacté, elle est transmise par ce serveur à un autre serveur.</a:t>
            </a:r>
          </a:p>
          <a:p>
            <a:r>
              <a:rPr lang="fr-FR" sz="2400" dirty="0"/>
              <a:t> La réponse sera apportée directement par ce dernier au client.</a:t>
            </a:r>
          </a:p>
          <a:p>
            <a:endParaRPr lang="fr-FR" sz="2400" dirty="0"/>
          </a:p>
        </p:txBody>
      </p:sp>
      <p:sp>
        <p:nvSpPr>
          <p:cNvPr id="449540"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DNS</a:t>
            </a:r>
          </a:p>
        </p:txBody>
      </p:sp>
    </p:spTree>
    <p:extLst>
      <p:ext uri="{BB962C8B-B14F-4D97-AF65-F5344CB8AC3E}">
        <p14:creationId xmlns:p14="http://schemas.microsoft.com/office/powerpoint/2010/main" val="567580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5631" y="188640"/>
            <a:ext cx="5325137" cy="891480"/>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altLang="fr-FR" dirty="0"/>
              <a:t>Les noms de domaine</a:t>
            </a:r>
          </a:p>
        </p:txBody>
      </p:sp>
      <p:sp>
        <p:nvSpPr>
          <p:cNvPr id="13315" name="Rectangle 3"/>
          <p:cNvSpPr>
            <a:spLocks noGrp="1" noChangeArrowheads="1"/>
          </p:cNvSpPr>
          <p:nvPr>
            <p:ph idx="1"/>
          </p:nvPr>
        </p:nvSpPr>
        <p:spPr>
          <a:xfrm>
            <a:off x="228600" y="1295400"/>
            <a:ext cx="8686800" cy="760413"/>
          </a:xfrm>
          <a:noFill/>
          <a:ln/>
        </p:spPr>
        <p:txBody>
          <a:bodyPr>
            <a:normAutofit fontScale="85000" lnSpcReduction="10000"/>
          </a:bodyPr>
          <a:lstStyle/>
          <a:p>
            <a:pPr indent="38100">
              <a:buFont typeface="Monotype Sorts" charset="2"/>
              <a:buNone/>
            </a:pPr>
            <a:r>
              <a:rPr lang="fr-FR" altLang="fr-FR"/>
              <a:t>Un nom de domaine est est la séquence de labels depuis le noeud de l’arbre correspondant jusqu’à la racine</a:t>
            </a:r>
          </a:p>
        </p:txBody>
      </p:sp>
      <p:sp>
        <p:nvSpPr>
          <p:cNvPr id="13316" name="Oval 4"/>
          <p:cNvSpPr>
            <a:spLocks noChangeArrowheads="1"/>
          </p:cNvSpPr>
          <p:nvPr/>
        </p:nvSpPr>
        <p:spPr bwMode="auto">
          <a:xfrm>
            <a:off x="2139950" y="2216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7" name="Line 5"/>
          <p:cNvSpPr>
            <a:spLocks noChangeShapeType="1"/>
          </p:cNvSpPr>
          <p:nvPr/>
        </p:nvSpPr>
        <p:spPr bwMode="auto">
          <a:xfrm flipH="1">
            <a:off x="1295400" y="2438400"/>
            <a:ext cx="914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8" name="Line 6"/>
          <p:cNvSpPr>
            <a:spLocks noChangeShapeType="1"/>
          </p:cNvSpPr>
          <p:nvPr/>
        </p:nvSpPr>
        <p:spPr bwMode="auto">
          <a:xfrm>
            <a:off x="2209800" y="24384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9" name="Line 7"/>
          <p:cNvSpPr>
            <a:spLocks noChangeShapeType="1"/>
          </p:cNvSpPr>
          <p:nvPr/>
        </p:nvSpPr>
        <p:spPr bwMode="auto">
          <a:xfrm>
            <a:off x="2286000" y="2514600"/>
            <a:ext cx="68580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0" name="Line 8"/>
          <p:cNvSpPr>
            <a:spLocks noChangeShapeType="1"/>
          </p:cNvSpPr>
          <p:nvPr/>
        </p:nvSpPr>
        <p:spPr bwMode="auto">
          <a:xfrm>
            <a:off x="2286000" y="2438400"/>
            <a:ext cx="28956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1" name="Oval 9"/>
          <p:cNvSpPr>
            <a:spLocks noChangeArrowheads="1"/>
          </p:cNvSpPr>
          <p:nvPr/>
        </p:nvSpPr>
        <p:spPr bwMode="auto">
          <a:xfrm>
            <a:off x="1149350" y="29019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2" name="Oval 10"/>
          <p:cNvSpPr>
            <a:spLocks noChangeArrowheads="1"/>
          </p:cNvSpPr>
          <p:nvPr/>
        </p:nvSpPr>
        <p:spPr bwMode="auto">
          <a:xfrm>
            <a:off x="2139950" y="2978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3" name="Oval 11"/>
          <p:cNvSpPr>
            <a:spLocks noChangeArrowheads="1"/>
          </p:cNvSpPr>
          <p:nvPr/>
        </p:nvSpPr>
        <p:spPr bwMode="auto">
          <a:xfrm>
            <a:off x="28257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4" name="Oval 12"/>
          <p:cNvSpPr>
            <a:spLocks noChangeArrowheads="1"/>
          </p:cNvSpPr>
          <p:nvPr/>
        </p:nvSpPr>
        <p:spPr bwMode="auto">
          <a:xfrm>
            <a:off x="5111750" y="29781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5" name="Line 13"/>
          <p:cNvSpPr>
            <a:spLocks noChangeShapeType="1"/>
          </p:cNvSpPr>
          <p:nvPr/>
        </p:nvSpPr>
        <p:spPr bwMode="auto">
          <a:xfrm>
            <a:off x="1295400" y="3124200"/>
            <a:ext cx="381000" cy="60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6" name="Line 14"/>
          <p:cNvSpPr>
            <a:spLocks noChangeShapeType="1"/>
          </p:cNvSpPr>
          <p:nvPr/>
        </p:nvSpPr>
        <p:spPr bwMode="auto">
          <a:xfrm flipH="1">
            <a:off x="762000" y="3124200"/>
            <a:ext cx="4572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7" name="Line 15"/>
          <p:cNvSpPr>
            <a:spLocks noChangeShapeType="1"/>
          </p:cNvSpPr>
          <p:nvPr/>
        </p:nvSpPr>
        <p:spPr bwMode="auto">
          <a:xfrm>
            <a:off x="2133600" y="32766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8" name="Line 16"/>
          <p:cNvSpPr>
            <a:spLocks noChangeShapeType="1"/>
          </p:cNvSpPr>
          <p:nvPr/>
        </p:nvSpPr>
        <p:spPr bwMode="auto">
          <a:xfrm>
            <a:off x="2209800" y="3276600"/>
            <a:ext cx="152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9" name="Line 17"/>
          <p:cNvSpPr>
            <a:spLocks noChangeShapeType="1"/>
          </p:cNvSpPr>
          <p:nvPr/>
        </p:nvSpPr>
        <p:spPr bwMode="auto">
          <a:xfrm>
            <a:off x="3048000" y="3200400"/>
            <a:ext cx="83820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0" name="Line 18"/>
          <p:cNvSpPr>
            <a:spLocks noChangeShapeType="1"/>
          </p:cNvSpPr>
          <p:nvPr/>
        </p:nvSpPr>
        <p:spPr bwMode="auto">
          <a:xfrm>
            <a:off x="3048000" y="3276600"/>
            <a:ext cx="2286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1" name="Line 19"/>
          <p:cNvSpPr>
            <a:spLocks noChangeShapeType="1"/>
          </p:cNvSpPr>
          <p:nvPr/>
        </p:nvSpPr>
        <p:spPr bwMode="auto">
          <a:xfrm flipH="1">
            <a:off x="2895600" y="3276600"/>
            <a:ext cx="762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2" name="Line 20"/>
          <p:cNvSpPr>
            <a:spLocks noChangeShapeType="1"/>
          </p:cNvSpPr>
          <p:nvPr/>
        </p:nvSpPr>
        <p:spPr bwMode="auto">
          <a:xfrm>
            <a:off x="5257800" y="3352800"/>
            <a:ext cx="7620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3" name="Line 21"/>
          <p:cNvSpPr>
            <a:spLocks noChangeShapeType="1"/>
          </p:cNvSpPr>
          <p:nvPr/>
        </p:nvSpPr>
        <p:spPr bwMode="auto">
          <a:xfrm flipH="1">
            <a:off x="5029200" y="3352800"/>
            <a:ext cx="15240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4" name="Line 22"/>
          <p:cNvSpPr>
            <a:spLocks noChangeShapeType="1"/>
          </p:cNvSpPr>
          <p:nvPr/>
        </p:nvSpPr>
        <p:spPr bwMode="auto">
          <a:xfrm flipH="1">
            <a:off x="4648200" y="3276600"/>
            <a:ext cx="533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35" name="Oval 23"/>
          <p:cNvSpPr>
            <a:spLocks noChangeArrowheads="1"/>
          </p:cNvSpPr>
          <p:nvPr/>
        </p:nvSpPr>
        <p:spPr bwMode="auto">
          <a:xfrm>
            <a:off x="16065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6" name="Oval 24"/>
          <p:cNvSpPr>
            <a:spLocks noChangeArrowheads="1"/>
          </p:cNvSpPr>
          <p:nvPr/>
        </p:nvSpPr>
        <p:spPr bwMode="auto">
          <a:xfrm>
            <a:off x="2901950" y="29019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7" name="Oval 25"/>
          <p:cNvSpPr>
            <a:spLocks noChangeArrowheads="1"/>
          </p:cNvSpPr>
          <p:nvPr/>
        </p:nvSpPr>
        <p:spPr bwMode="auto">
          <a:xfrm>
            <a:off x="20637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8" name="Oval 26"/>
          <p:cNvSpPr>
            <a:spLocks noChangeArrowheads="1"/>
          </p:cNvSpPr>
          <p:nvPr/>
        </p:nvSpPr>
        <p:spPr bwMode="auto">
          <a:xfrm>
            <a:off x="22923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39" name="Oval 27"/>
          <p:cNvSpPr>
            <a:spLocks noChangeArrowheads="1"/>
          </p:cNvSpPr>
          <p:nvPr/>
        </p:nvSpPr>
        <p:spPr bwMode="auto">
          <a:xfrm>
            <a:off x="32829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0" name="Oval 28"/>
          <p:cNvSpPr>
            <a:spLocks noChangeArrowheads="1"/>
          </p:cNvSpPr>
          <p:nvPr/>
        </p:nvSpPr>
        <p:spPr bwMode="auto">
          <a:xfrm>
            <a:off x="45783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1" name="Oval 29"/>
          <p:cNvSpPr>
            <a:spLocks noChangeArrowheads="1"/>
          </p:cNvSpPr>
          <p:nvPr/>
        </p:nvSpPr>
        <p:spPr bwMode="auto">
          <a:xfrm>
            <a:off x="49593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2" name="Oval 30"/>
          <p:cNvSpPr>
            <a:spLocks noChangeArrowheads="1"/>
          </p:cNvSpPr>
          <p:nvPr/>
        </p:nvSpPr>
        <p:spPr bwMode="auto">
          <a:xfrm>
            <a:off x="53403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3" name="Oval 31"/>
          <p:cNvSpPr>
            <a:spLocks noChangeArrowheads="1"/>
          </p:cNvSpPr>
          <p:nvPr/>
        </p:nvSpPr>
        <p:spPr bwMode="auto">
          <a:xfrm>
            <a:off x="692150" y="3816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44" name="Rectangle 32"/>
          <p:cNvSpPr>
            <a:spLocks noChangeArrowheads="1"/>
          </p:cNvSpPr>
          <p:nvPr/>
        </p:nvSpPr>
        <p:spPr bwMode="auto">
          <a:xfrm>
            <a:off x="3184525" y="27733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altLang="fr-FR"/>
              <a:t>fr</a:t>
            </a:r>
          </a:p>
        </p:txBody>
      </p:sp>
      <p:sp>
        <p:nvSpPr>
          <p:cNvPr id="13345" name="Rectangle 33"/>
          <p:cNvSpPr>
            <a:spLocks noChangeArrowheads="1"/>
          </p:cNvSpPr>
          <p:nvPr/>
        </p:nvSpPr>
        <p:spPr bwMode="auto">
          <a:xfrm>
            <a:off x="3556227" y="3668626"/>
            <a:ext cx="68608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altLang="fr-FR" dirty="0" err="1" smtClean="0"/>
              <a:t>upec</a:t>
            </a:r>
            <a:endParaRPr lang="fr-FR" altLang="fr-FR" dirty="0"/>
          </a:p>
        </p:txBody>
      </p:sp>
      <p:sp>
        <p:nvSpPr>
          <p:cNvPr id="13346" name="Rectangle 34"/>
          <p:cNvSpPr>
            <a:spLocks noChangeArrowheads="1"/>
          </p:cNvSpPr>
          <p:nvPr/>
        </p:nvSpPr>
        <p:spPr bwMode="auto">
          <a:xfrm>
            <a:off x="2346325" y="2011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altLang="fr-FR"/>
              <a:t>.</a:t>
            </a:r>
          </a:p>
        </p:txBody>
      </p:sp>
      <p:sp>
        <p:nvSpPr>
          <p:cNvPr id="13347" name="Line 35"/>
          <p:cNvSpPr>
            <a:spLocks noChangeShapeType="1"/>
          </p:cNvSpPr>
          <p:nvPr/>
        </p:nvSpPr>
        <p:spPr bwMode="auto">
          <a:xfrm>
            <a:off x="3352800" y="40386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48" name="Rectangle 36"/>
          <p:cNvSpPr>
            <a:spLocks noChangeArrowheads="1"/>
          </p:cNvSpPr>
          <p:nvPr/>
        </p:nvSpPr>
        <p:spPr bwMode="auto">
          <a:xfrm>
            <a:off x="3489325" y="4449763"/>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altLang="fr-FR" dirty="0"/>
              <a:t>m1</a:t>
            </a:r>
          </a:p>
        </p:txBody>
      </p:sp>
      <p:sp>
        <p:nvSpPr>
          <p:cNvPr id="13350" name="Line 38"/>
          <p:cNvSpPr>
            <a:spLocks noChangeShapeType="1"/>
          </p:cNvSpPr>
          <p:nvPr/>
        </p:nvSpPr>
        <p:spPr bwMode="auto">
          <a:xfrm flipH="1">
            <a:off x="2971800" y="4114800"/>
            <a:ext cx="22860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51" name="Line 39"/>
          <p:cNvSpPr>
            <a:spLocks noChangeShapeType="1"/>
          </p:cNvSpPr>
          <p:nvPr/>
        </p:nvSpPr>
        <p:spPr bwMode="auto">
          <a:xfrm flipH="1">
            <a:off x="2438400" y="4038600"/>
            <a:ext cx="6858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52" name="Oval 40"/>
          <p:cNvSpPr>
            <a:spLocks noChangeArrowheads="1"/>
          </p:cNvSpPr>
          <p:nvPr/>
        </p:nvSpPr>
        <p:spPr bwMode="auto">
          <a:xfrm>
            <a:off x="2292350" y="4578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3" name="Oval 41"/>
          <p:cNvSpPr>
            <a:spLocks noChangeArrowheads="1"/>
          </p:cNvSpPr>
          <p:nvPr/>
        </p:nvSpPr>
        <p:spPr bwMode="auto">
          <a:xfrm>
            <a:off x="2901950" y="4578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4" name="Oval 42"/>
          <p:cNvSpPr>
            <a:spLocks noChangeArrowheads="1"/>
          </p:cNvSpPr>
          <p:nvPr/>
        </p:nvSpPr>
        <p:spPr bwMode="auto">
          <a:xfrm>
            <a:off x="3282950" y="4578350"/>
            <a:ext cx="139700" cy="1397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55" name="Rectangle 43"/>
          <p:cNvSpPr>
            <a:spLocks noChangeArrowheads="1"/>
          </p:cNvSpPr>
          <p:nvPr/>
        </p:nvSpPr>
        <p:spPr bwMode="auto">
          <a:xfrm>
            <a:off x="228600" y="51816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8100">
              <a:defRPr sz="2400">
                <a:solidFill>
                  <a:schemeClr val="tx1"/>
                </a:solidFill>
                <a:latin typeface="Times New Roman" pitchFamily="18" charset="0"/>
              </a:defRPr>
            </a:lvl1pPr>
            <a:lvl2pPr marL="857250" indent="-285750">
              <a:defRPr sz="2400">
                <a:solidFill>
                  <a:schemeClr val="tx1"/>
                </a:solidFill>
                <a:latin typeface="Times New Roman" pitchFamily="18" charset="0"/>
              </a:defRPr>
            </a:lvl2pPr>
            <a:lvl3pPr marL="1276350" indent="-228600">
              <a:defRPr sz="2400">
                <a:solidFill>
                  <a:schemeClr val="tx1"/>
                </a:solidFill>
                <a:latin typeface="Times New Roman" pitchFamily="18" charset="0"/>
              </a:defRPr>
            </a:lvl3pPr>
            <a:lvl4pPr marL="1695450" indent="-228600">
              <a:defRPr sz="2400">
                <a:solidFill>
                  <a:schemeClr val="tx1"/>
                </a:solidFill>
                <a:latin typeface="Times New Roman" pitchFamily="18" charset="0"/>
              </a:defRPr>
            </a:lvl4pPr>
            <a:lvl5pPr marL="2114550" indent="-228600">
              <a:defRPr sz="2400">
                <a:solidFill>
                  <a:schemeClr val="tx1"/>
                </a:solidFill>
                <a:latin typeface="Times New Roman" pitchFamily="18" charset="0"/>
              </a:defRPr>
            </a:lvl5pPr>
            <a:lvl6pPr marL="2571750" indent="-228600" fontAlgn="base">
              <a:spcBef>
                <a:spcPct val="0"/>
              </a:spcBef>
              <a:spcAft>
                <a:spcPct val="0"/>
              </a:spcAft>
              <a:defRPr sz="2400">
                <a:solidFill>
                  <a:schemeClr val="tx1"/>
                </a:solidFill>
                <a:latin typeface="Times New Roman" pitchFamily="18" charset="0"/>
              </a:defRPr>
            </a:lvl6pPr>
            <a:lvl7pPr marL="3028950" indent="-228600" fontAlgn="base">
              <a:spcBef>
                <a:spcPct val="0"/>
              </a:spcBef>
              <a:spcAft>
                <a:spcPct val="0"/>
              </a:spcAft>
              <a:defRPr sz="2400">
                <a:solidFill>
                  <a:schemeClr val="tx1"/>
                </a:solidFill>
                <a:latin typeface="Times New Roman" pitchFamily="18" charset="0"/>
              </a:defRPr>
            </a:lvl7pPr>
            <a:lvl8pPr marL="3486150" indent="-228600" fontAlgn="base">
              <a:spcBef>
                <a:spcPct val="0"/>
              </a:spcBef>
              <a:spcAft>
                <a:spcPct val="0"/>
              </a:spcAft>
              <a:defRPr sz="2400">
                <a:solidFill>
                  <a:schemeClr val="tx1"/>
                </a:solidFill>
                <a:latin typeface="Times New Roman" pitchFamily="18" charset="0"/>
              </a:defRPr>
            </a:lvl8pPr>
            <a:lvl9pPr marL="3943350" indent="-228600" fontAlgn="base">
              <a:spcBef>
                <a:spcPct val="0"/>
              </a:spcBef>
              <a:spcAft>
                <a:spcPct val="0"/>
              </a:spcAft>
              <a:defRPr sz="2400">
                <a:solidFill>
                  <a:schemeClr val="tx1"/>
                </a:solidFill>
                <a:latin typeface="Times New Roman" pitchFamily="18" charset="0"/>
              </a:defRPr>
            </a:lvl9pPr>
          </a:lstStyle>
          <a:p>
            <a:pPr>
              <a:spcBef>
                <a:spcPct val="20000"/>
              </a:spcBef>
            </a:pPr>
            <a:r>
              <a:rPr lang="fr-FR" altLang="fr-FR" sz="2000" dirty="0">
                <a:latin typeface="Arial" pitchFamily="34" charset="0"/>
              </a:rPr>
              <a:t>Deux </a:t>
            </a:r>
            <a:r>
              <a:rPr lang="fr-FR" altLang="fr-FR" sz="2000" dirty="0" err="1">
                <a:latin typeface="Arial" pitchFamily="34" charset="0"/>
              </a:rPr>
              <a:t>noeuds</a:t>
            </a:r>
            <a:r>
              <a:rPr lang="fr-FR" altLang="fr-FR" sz="2000" dirty="0">
                <a:latin typeface="Arial" pitchFamily="34" charset="0"/>
              </a:rPr>
              <a:t> fils ne peuvent avoir le même nom ==&gt; unicité d’un nom de domaine au niveau mondial</a:t>
            </a:r>
          </a:p>
        </p:txBody>
      </p:sp>
    </p:spTree>
    <p:extLst>
      <p:ext uri="{BB962C8B-B14F-4D97-AF65-F5344CB8AC3E}">
        <p14:creationId xmlns:p14="http://schemas.microsoft.com/office/powerpoint/2010/main" val="75974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p:style>
          <a:lnRef idx="0">
            <a:schemeClr val="accent6"/>
          </a:lnRef>
          <a:fillRef idx="3">
            <a:schemeClr val="accent6"/>
          </a:fillRef>
          <a:effectRef idx="3">
            <a:schemeClr val="accent6"/>
          </a:effectRef>
          <a:fontRef idx="minor">
            <a:schemeClr val="lt1"/>
          </a:fontRef>
        </p:style>
        <p:txBody>
          <a:bodyPr/>
          <a:lstStyle/>
          <a:p>
            <a:pPr marL="762000" indent="-762000"/>
            <a:r>
              <a:rPr lang="fr-FR" dirty="0"/>
              <a:t>Résolution de noms</a:t>
            </a:r>
          </a:p>
        </p:txBody>
      </p:sp>
      <p:sp>
        <p:nvSpPr>
          <p:cNvPr id="438291" name="Rectangle 19"/>
          <p:cNvSpPr>
            <a:spLocks noChangeArrowheads="1"/>
          </p:cNvSpPr>
          <p:nvPr/>
        </p:nvSpPr>
        <p:spPr bwMode="auto">
          <a:xfrm>
            <a:off x="609600" y="2057400"/>
            <a:ext cx="2607637" cy="46166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400" dirty="0" smtClean="0">
                <a:solidFill>
                  <a:srgbClr val="003366"/>
                </a:solidFill>
                <a:latin typeface="Times New Roman" pitchFamily="18" charset="0"/>
              </a:rPr>
              <a:t>http://www.u-pec.fr</a:t>
            </a:r>
          </a:p>
        </p:txBody>
      </p:sp>
      <p:sp>
        <p:nvSpPr>
          <p:cNvPr id="438292" name="Text Box 20"/>
          <p:cNvSpPr txBox="1">
            <a:spLocks noChangeArrowheads="1"/>
          </p:cNvSpPr>
          <p:nvPr/>
        </p:nvSpPr>
        <p:spPr bwMode="auto">
          <a:xfrm>
            <a:off x="4565650" y="2819400"/>
            <a:ext cx="184150" cy="45720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fr-FR" sz="2400" smtClean="0">
              <a:solidFill>
                <a:srgbClr val="FFFFFF"/>
              </a:solidFill>
              <a:latin typeface="Times New Roman" pitchFamily="18" charset="0"/>
            </a:endParaRPr>
          </a:p>
        </p:txBody>
      </p:sp>
      <p:grpSp>
        <p:nvGrpSpPr>
          <p:cNvPr id="438293" name="Group 21"/>
          <p:cNvGrpSpPr>
            <a:grpSpLocks/>
          </p:cNvGrpSpPr>
          <p:nvPr/>
        </p:nvGrpSpPr>
        <p:grpSpPr bwMode="auto">
          <a:xfrm>
            <a:off x="1625600" y="2514601"/>
            <a:ext cx="5092701" cy="2671763"/>
            <a:chOff x="1440" y="2304"/>
            <a:chExt cx="3208" cy="1683"/>
          </a:xfrm>
        </p:grpSpPr>
        <p:sp>
          <p:nvSpPr>
            <p:cNvPr id="438294" name="Text Box 22"/>
            <p:cNvSpPr txBox="1">
              <a:spLocks noChangeArrowheads="1"/>
            </p:cNvSpPr>
            <p:nvPr/>
          </p:nvSpPr>
          <p:spPr bwMode="auto">
            <a:xfrm>
              <a:off x="1440" y="3696"/>
              <a:ext cx="3208" cy="29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400" dirty="0" smtClean="0">
                  <a:solidFill>
                    <a:srgbClr val="003366"/>
                  </a:solidFill>
                  <a:latin typeface="Times New Roman" pitchFamily="18" charset="0"/>
                </a:rPr>
                <a:t>Machine ‘www’ du sous domaine u-pec</a:t>
              </a:r>
            </a:p>
          </p:txBody>
        </p:sp>
        <p:sp>
          <p:nvSpPr>
            <p:cNvPr id="438295" name="Line 23"/>
            <p:cNvSpPr>
              <a:spLocks noChangeShapeType="1"/>
            </p:cNvSpPr>
            <p:nvPr/>
          </p:nvSpPr>
          <p:spPr bwMode="auto">
            <a:xfrm flipH="1" flipV="1">
              <a:off x="1488" y="2304"/>
              <a:ext cx="336" cy="1344"/>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grpSp>
      <p:grpSp>
        <p:nvGrpSpPr>
          <p:cNvPr id="438296" name="Group 24"/>
          <p:cNvGrpSpPr>
            <a:grpSpLocks/>
          </p:cNvGrpSpPr>
          <p:nvPr/>
        </p:nvGrpSpPr>
        <p:grpSpPr bwMode="auto">
          <a:xfrm>
            <a:off x="2484440" y="2519362"/>
            <a:ext cx="3268664" cy="1676400"/>
            <a:chOff x="1981" y="2307"/>
            <a:chExt cx="2059" cy="1056"/>
          </a:xfrm>
        </p:grpSpPr>
        <p:sp>
          <p:nvSpPr>
            <p:cNvPr id="438297" name="Text Box 25"/>
            <p:cNvSpPr txBox="1">
              <a:spLocks noChangeArrowheads="1"/>
            </p:cNvSpPr>
            <p:nvPr/>
          </p:nvSpPr>
          <p:spPr bwMode="auto">
            <a:xfrm>
              <a:off x="2352" y="3072"/>
              <a:ext cx="1688" cy="29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400" dirty="0" smtClean="0">
                  <a:solidFill>
                    <a:srgbClr val="003366"/>
                  </a:solidFill>
                  <a:latin typeface="Times New Roman" pitchFamily="18" charset="0"/>
                </a:rPr>
                <a:t>Sous domaine u-pec</a:t>
              </a:r>
            </a:p>
          </p:txBody>
        </p:sp>
        <p:sp>
          <p:nvSpPr>
            <p:cNvPr id="438298" name="Line 26"/>
            <p:cNvSpPr>
              <a:spLocks noChangeShapeType="1"/>
            </p:cNvSpPr>
            <p:nvPr/>
          </p:nvSpPr>
          <p:spPr bwMode="auto">
            <a:xfrm flipH="1" flipV="1">
              <a:off x="1981" y="2307"/>
              <a:ext cx="371" cy="861"/>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grpSp>
      <p:grpSp>
        <p:nvGrpSpPr>
          <p:cNvPr id="438299" name="Group 27"/>
          <p:cNvGrpSpPr>
            <a:grpSpLocks/>
          </p:cNvGrpSpPr>
          <p:nvPr/>
        </p:nvGrpSpPr>
        <p:grpSpPr bwMode="auto">
          <a:xfrm>
            <a:off x="3073400" y="2349500"/>
            <a:ext cx="4016375" cy="1155700"/>
            <a:chOff x="2352" y="2200"/>
            <a:chExt cx="2530" cy="728"/>
          </a:xfrm>
        </p:grpSpPr>
        <p:sp>
          <p:nvSpPr>
            <p:cNvPr id="438300" name="Text Box 28"/>
            <p:cNvSpPr txBox="1">
              <a:spLocks noChangeArrowheads="1"/>
            </p:cNvSpPr>
            <p:nvPr/>
          </p:nvSpPr>
          <p:spPr bwMode="auto">
            <a:xfrm>
              <a:off x="3408" y="2640"/>
              <a:ext cx="1474" cy="288"/>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400" smtClean="0">
                  <a:solidFill>
                    <a:srgbClr val="003366"/>
                  </a:solidFill>
                  <a:latin typeface="Times New Roman" pitchFamily="18" charset="0"/>
                </a:rPr>
                <a:t>Domaine français</a:t>
              </a:r>
            </a:p>
          </p:txBody>
        </p:sp>
        <p:sp>
          <p:nvSpPr>
            <p:cNvPr id="438301" name="Line 29"/>
            <p:cNvSpPr>
              <a:spLocks noChangeShapeType="1"/>
            </p:cNvSpPr>
            <p:nvPr/>
          </p:nvSpPr>
          <p:spPr bwMode="auto">
            <a:xfrm flipH="1" flipV="1">
              <a:off x="2352" y="2200"/>
              <a:ext cx="1056" cy="584"/>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grpSp>
      <p:sp>
        <p:nvSpPr>
          <p:cNvPr id="438302" name="Text Box 30"/>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Exemple</a:t>
            </a:r>
          </a:p>
        </p:txBody>
      </p:sp>
      <p:sp>
        <p:nvSpPr>
          <p:cNvPr id="438303" name="Text Box 31"/>
          <p:cNvSpPr txBox="1">
            <a:spLocks noChangeArrowheads="1"/>
          </p:cNvSpPr>
          <p:nvPr/>
        </p:nvSpPr>
        <p:spPr bwMode="auto">
          <a:xfrm>
            <a:off x="2657475" y="5715000"/>
            <a:ext cx="1663700" cy="385763"/>
          </a:xfrm>
          <a:prstGeom prst="rect">
            <a:avLst/>
          </a:prstGeom>
          <a:noFill/>
          <a:ln w="19050" algn="ctr">
            <a:solidFill>
              <a:schemeClr val="bg2"/>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b="1" smtClean="0">
                <a:solidFill>
                  <a:srgbClr val="000514"/>
                </a:solidFill>
              </a:rPr>
              <a:t>IP: 193.48.28.14</a:t>
            </a:r>
          </a:p>
        </p:txBody>
      </p:sp>
      <p:sp>
        <p:nvSpPr>
          <p:cNvPr id="438304" name="Line 32"/>
          <p:cNvSpPr>
            <a:spLocks noChangeShapeType="1"/>
          </p:cNvSpPr>
          <p:nvPr/>
        </p:nvSpPr>
        <p:spPr bwMode="auto">
          <a:xfrm>
            <a:off x="3505200" y="5257800"/>
            <a:ext cx="0" cy="38100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endParaRPr lang="fr-FR" b="1" smtClean="0">
              <a:solidFill>
                <a:srgbClr val="000514"/>
              </a:solidFill>
            </a:endParaRPr>
          </a:p>
        </p:txBody>
      </p:sp>
    </p:spTree>
    <p:extLst>
      <p:ext uri="{BB962C8B-B14F-4D97-AF65-F5344CB8AC3E}">
        <p14:creationId xmlns:p14="http://schemas.microsoft.com/office/powerpoint/2010/main" val="1787316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8291"/>
                                        </p:tgtEl>
                                        <p:attrNameLst>
                                          <p:attrName>style.visibility</p:attrName>
                                        </p:attrNameLst>
                                      </p:cBhvr>
                                      <p:to>
                                        <p:strVal val="visible"/>
                                      </p:to>
                                    </p:set>
                                    <p:anim calcmode="lin" valueType="num">
                                      <p:cBhvr additive="base">
                                        <p:cTn id="7" dur="500" fill="hold"/>
                                        <p:tgtEl>
                                          <p:spTgt spid="438291"/>
                                        </p:tgtEl>
                                        <p:attrNameLst>
                                          <p:attrName>ppt_x</p:attrName>
                                        </p:attrNameLst>
                                      </p:cBhvr>
                                      <p:tavLst>
                                        <p:tav tm="0">
                                          <p:val>
                                            <p:strVal val="0-#ppt_w/2"/>
                                          </p:val>
                                        </p:tav>
                                        <p:tav tm="100000">
                                          <p:val>
                                            <p:strVal val="#ppt_x"/>
                                          </p:val>
                                        </p:tav>
                                      </p:tavLst>
                                    </p:anim>
                                    <p:anim calcmode="lin" valueType="num">
                                      <p:cBhvr additive="base">
                                        <p:cTn id="8" dur="500" fill="hold"/>
                                        <p:tgtEl>
                                          <p:spTgt spid="438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38299"/>
                                        </p:tgtEl>
                                        <p:attrNameLst>
                                          <p:attrName>style.visibility</p:attrName>
                                        </p:attrNameLst>
                                      </p:cBhvr>
                                      <p:to>
                                        <p:strVal val="visible"/>
                                      </p:to>
                                    </p:set>
                                    <p:anim calcmode="lin" valueType="num">
                                      <p:cBhvr additive="base">
                                        <p:cTn id="13" dur="500" fill="hold"/>
                                        <p:tgtEl>
                                          <p:spTgt spid="438299"/>
                                        </p:tgtEl>
                                        <p:attrNameLst>
                                          <p:attrName>ppt_x</p:attrName>
                                        </p:attrNameLst>
                                      </p:cBhvr>
                                      <p:tavLst>
                                        <p:tav tm="0">
                                          <p:val>
                                            <p:strVal val="1+#ppt_w/2"/>
                                          </p:val>
                                        </p:tav>
                                        <p:tav tm="100000">
                                          <p:val>
                                            <p:strVal val="#ppt_x"/>
                                          </p:val>
                                        </p:tav>
                                      </p:tavLst>
                                    </p:anim>
                                    <p:anim calcmode="lin" valueType="num">
                                      <p:cBhvr additive="base">
                                        <p:cTn id="14" dur="500" fill="hold"/>
                                        <p:tgtEl>
                                          <p:spTgt spid="4382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38296"/>
                                        </p:tgtEl>
                                        <p:attrNameLst>
                                          <p:attrName>style.visibility</p:attrName>
                                        </p:attrNameLst>
                                      </p:cBhvr>
                                      <p:to>
                                        <p:strVal val="visible"/>
                                      </p:to>
                                    </p:set>
                                    <p:anim calcmode="lin" valueType="num">
                                      <p:cBhvr additive="base">
                                        <p:cTn id="19" dur="500" fill="hold"/>
                                        <p:tgtEl>
                                          <p:spTgt spid="438296"/>
                                        </p:tgtEl>
                                        <p:attrNameLst>
                                          <p:attrName>ppt_x</p:attrName>
                                        </p:attrNameLst>
                                      </p:cBhvr>
                                      <p:tavLst>
                                        <p:tav tm="0">
                                          <p:val>
                                            <p:strVal val="1+#ppt_w/2"/>
                                          </p:val>
                                        </p:tav>
                                        <p:tav tm="100000">
                                          <p:val>
                                            <p:strVal val="#ppt_x"/>
                                          </p:val>
                                        </p:tav>
                                      </p:tavLst>
                                    </p:anim>
                                    <p:anim calcmode="lin" valueType="num">
                                      <p:cBhvr additive="base">
                                        <p:cTn id="20" dur="500" fill="hold"/>
                                        <p:tgtEl>
                                          <p:spTgt spid="4382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38293"/>
                                        </p:tgtEl>
                                        <p:attrNameLst>
                                          <p:attrName>style.visibility</p:attrName>
                                        </p:attrNameLst>
                                      </p:cBhvr>
                                      <p:to>
                                        <p:strVal val="visible"/>
                                      </p:to>
                                    </p:set>
                                    <p:anim calcmode="lin" valueType="num">
                                      <p:cBhvr additive="base">
                                        <p:cTn id="25" dur="500" fill="hold"/>
                                        <p:tgtEl>
                                          <p:spTgt spid="438293"/>
                                        </p:tgtEl>
                                        <p:attrNameLst>
                                          <p:attrName>ppt_x</p:attrName>
                                        </p:attrNameLst>
                                      </p:cBhvr>
                                      <p:tavLst>
                                        <p:tav tm="0">
                                          <p:val>
                                            <p:strVal val="1+#ppt_w/2"/>
                                          </p:val>
                                        </p:tav>
                                        <p:tav tm="100000">
                                          <p:val>
                                            <p:strVal val="#ppt_x"/>
                                          </p:val>
                                        </p:tav>
                                      </p:tavLst>
                                    </p:anim>
                                    <p:anim calcmode="lin" valueType="num">
                                      <p:cBhvr additive="base">
                                        <p:cTn id="26" dur="500" fill="hold"/>
                                        <p:tgtEl>
                                          <p:spTgt spid="438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9298" name="Rectangle 2"/>
          <p:cNvSpPr>
            <a:spLocks noGrp="1" noRot="1" noChangeArrowheads="1"/>
          </p:cNvSpPr>
          <p:nvPr>
            <p:ph type="title"/>
          </p:nvPr>
        </p:nvSpPr>
        <p:spPr>
          <a:xfrm>
            <a:off x="400311" y="875"/>
            <a:ext cx="8229600" cy="792162"/>
          </a:xfrm>
        </p:spPr>
        <p:txBody>
          <a:bodyPr/>
          <a:lstStyle/>
          <a:p>
            <a:r>
              <a:rPr lang="fr-FR" dirty="0"/>
              <a:t>Résolution de noms</a:t>
            </a:r>
          </a:p>
        </p:txBody>
      </p:sp>
      <p:sp>
        <p:nvSpPr>
          <p:cNvPr id="439299" name="Rectangle 3"/>
          <p:cNvSpPr>
            <a:spLocks noGrp="1" noChangeArrowheads="1"/>
          </p:cNvSpPr>
          <p:nvPr>
            <p:ph type="body" idx="1"/>
          </p:nvPr>
        </p:nvSpPr>
        <p:spPr>
          <a:xfrm>
            <a:off x="457200" y="1600200"/>
            <a:ext cx="8229600" cy="1066800"/>
          </a:xfrm>
        </p:spPr>
        <p:txBody>
          <a:bodyPr/>
          <a:lstStyle/>
          <a:p>
            <a:r>
              <a:rPr lang="fr-FR" sz="2400" dirty="0"/>
              <a:t>Base de données distribuée au niveau mondial</a:t>
            </a:r>
          </a:p>
          <a:p>
            <a:r>
              <a:rPr lang="fr-FR" sz="2400" dirty="0" err="1"/>
              <a:t>INTERNic</a:t>
            </a:r>
            <a:r>
              <a:rPr lang="fr-FR" sz="2400" dirty="0"/>
              <a:t> </a:t>
            </a:r>
            <a:r>
              <a:rPr lang="fr-FR" sz="2400" dirty="0" smtClean="0"/>
              <a:t>=&gt; </a:t>
            </a:r>
            <a:r>
              <a:rPr lang="fr-FR" sz="2400" dirty="0"/>
              <a:t>Pour enregistrer son nom de domaine</a:t>
            </a:r>
          </a:p>
          <a:p>
            <a:endParaRPr lang="fr-FR" sz="2400" dirty="0"/>
          </a:p>
        </p:txBody>
      </p:sp>
      <p:sp>
        <p:nvSpPr>
          <p:cNvPr id="439350" name="Rectangle 54"/>
          <p:cNvSpPr>
            <a:spLocks noChangeArrowheads="1"/>
          </p:cNvSpPr>
          <p:nvPr/>
        </p:nvSpPr>
        <p:spPr bwMode="auto">
          <a:xfrm>
            <a:off x="404371" y="3498244"/>
            <a:ext cx="2971800" cy="91440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fontAlgn="base">
              <a:spcBef>
                <a:spcPct val="20000"/>
              </a:spcBef>
              <a:spcAft>
                <a:spcPct val="0"/>
              </a:spcAft>
              <a:buClr>
                <a:srgbClr val="FFFFFF"/>
              </a:buClr>
              <a:buSzPct val="75000"/>
              <a:buFont typeface="Wingdings" pitchFamily="2" charset="2"/>
              <a:buNone/>
            </a:pPr>
            <a:r>
              <a:rPr lang="fr-FR" dirty="0" smtClean="0">
                <a:solidFill>
                  <a:srgbClr val="000514"/>
                </a:solidFill>
                <a:latin typeface="Times New Roman" panose="02020603050405020304" pitchFamily="18" charset="0"/>
                <a:cs typeface="Times New Roman" panose="02020603050405020304" pitchFamily="18" charset="0"/>
              </a:rPr>
              <a:t>Un domaine est un </a:t>
            </a:r>
            <a:r>
              <a:rPr lang="fr-FR" dirty="0" err="1" smtClean="0">
                <a:solidFill>
                  <a:srgbClr val="000514"/>
                </a:solidFill>
                <a:latin typeface="Times New Roman" panose="02020603050405020304" pitchFamily="18" charset="0"/>
                <a:cs typeface="Times New Roman" panose="02020603050405020304" pitchFamily="18" charset="0"/>
              </a:rPr>
              <a:t>sous-arbre</a:t>
            </a:r>
            <a:r>
              <a:rPr lang="fr-FR" dirty="0" smtClean="0">
                <a:solidFill>
                  <a:srgbClr val="000514"/>
                </a:solidFill>
                <a:latin typeface="Times New Roman" panose="02020603050405020304" pitchFamily="18" charset="0"/>
                <a:cs typeface="Times New Roman" panose="02020603050405020304" pitchFamily="18" charset="0"/>
              </a:rPr>
              <a:t> de l’espace nom de domaine</a:t>
            </a:r>
          </a:p>
        </p:txBody>
      </p:sp>
      <p:grpSp>
        <p:nvGrpSpPr>
          <p:cNvPr id="439351" name="Group 55"/>
          <p:cNvGrpSpPr>
            <a:grpSpLocks/>
          </p:cNvGrpSpPr>
          <p:nvPr/>
        </p:nvGrpSpPr>
        <p:grpSpPr bwMode="auto">
          <a:xfrm>
            <a:off x="3393548" y="2389082"/>
            <a:ext cx="5815013" cy="3810000"/>
            <a:chOff x="2622" y="1872"/>
            <a:chExt cx="2702" cy="1457"/>
          </a:xfrm>
        </p:grpSpPr>
        <p:sp>
          <p:nvSpPr>
            <p:cNvPr id="439352" name="Oval 56"/>
            <p:cNvSpPr>
              <a:spLocks noChangeArrowheads="1"/>
            </p:cNvSpPr>
            <p:nvPr/>
          </p:nvSpPr>
          <p:spPr bwMode="auto">
            <a:xfrm>
              <a:off x="2622" y="1872"/>
              <a:ext cx="1571" cy="1457"/>
            </a:xfrm>
            <a:prstGeom prst="ellipse">
              <a:avLst/>
            </a:prstGeom>
            <a:solidFill>
              <a:srgbClr val="CC99FF"/>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53" name="Oval 57"/>
            <p:cNvSpPr>
              <a:spLocks noChangeArrowheads="1"/>
            </p:cNvSpPr>
            <p:nvPr/>
          </p:nvSpPr>
          <p:spPr bwMode="auto">
            <a:xfrm>
              <a:off x="3160" y="2068"/>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54" name="Line 58"/>
            <p:cNvSpPr>
              <a:spLocks noChangeShapeType="1"/>
            </p:cNvSpPr>
            <p:nvPr/>
          </p:nvSpPr>
          <p:spPr bwMode="auto">
            <a:xfrm flipH="1">
              <a:off x="2911" y="2136"/>
              <a:ext cx="270" cy="139"/>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55" name="Line 59"/>
            <p:cNvSpPr>
              <a:spLocks noChangeShapeType="1"/>
            </p:cNvSpPr>
            <p:nvPr/>
          </p:nvSpPr>
          <p:spPr bwMode="auto">
            <a:xfrm>
              <a:off x="3181" y="2136"/>
              <a:ext cx="0" cy="139"/>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56" name="Line 60"/>
            <p:cNvSpPr>
              <a:spLocks noChangeShapeType="1"/>
            </p:cNvSpPr>
            <p:nvPr/>
          </p:nvSpPr>
          <p:spPr bwMode="auto">
            <a:xfrm>
              <a:off x="3203" y="2159"/>
              <a:ext cx="180" cy="116"/>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57" name="Line 61"/>
            <p:cNvSpPr>
              <a:spLocks noChangeShapeType="1"/>
            </p:cNvSpPr>
            <p:nvPr/>
          </p:nvSpPr>
          <p:spPr bwMode="auto">
            <a:xfrm>
              <a:off x="3203" y="2136"/>
              <a:ext cx="855" cy="139"/>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58" name="Oval 62"/>
            <p:cNvSpPr>
              <a:spLocks noChangeArrowheads="1"/>
            </p:cNvSpPr>
            <p:nvPr/>
          </p:nvSpPr>
          <p:spPr bwMode="auto">
            <a:xfrm>
              <a:off x="2867" y="2277"/>
              <a:ext cx="42"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59" name="Oval 63"/>
            <p:cNvSpPr>
              <a:spLocks noChangeArrowheads="1"/>
            </p:cNvSpPr>
            <p:nvPr/>
          </p:nvSpPr>
          <p:spPr bwMode="auto">
            <a:xfrm>
              <a:off x="3160" y="2300"/>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0" name="Oval 64"/>
            <p:cNvSpPr>
              <a:spLocks noChangeArrowheads="1"/>
            </p:cNvSpPr>
            <p:nvPr/>
          </p:nvSpPr>
          <p:spPr bwMode="auto">
            <a:xfrm>
              <a:off x="4038" y="2300"/>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1" name="Line 65"/>
            <p:cNvSpPr>
              <a:spLocks noChangeShapeType="1"/>
            </p:cNvSpPr>
            <p:nvPr/>
          </p:nvSpPr>
          <p:spPr bwMode="auto">
            <a:xfrm>
              <a:off x="2911" y="2345"/>
              <a:ext cx="22" cy="185"/>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62" name="Line 66"/>
            <p:cNvSpPr>
              <a:spLocks noChangeShapeType="1"/>
            </p:cNvSpPr>
            <p:nvPr/>
          </p:nvSpPr>
          <p:spPr bwMode="auto">
            <a:xfrm flipH="1">
              <a:off x="2753" y="2345"/>
              <a:ext cx="135" cy="162"/>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63" name="Line 67"/>
            <p:cNvSpPr>
              <a:spLocks noChangeShapeType="1"/>
            </p:cNvSpPr>
            <p:nvPr/>
          </p:nvSpPr>
          <p:spPr bwMode="auto">
            <a:xfrm flipH="1">
              <a:off x="3046" y="2391"/>
              <a:ext cx="112" cy="14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64" name="Line 68"/>
            <p:cNvSpPr>
              <a:spLocks noChangeShapeType="1"/>
            </p:cNvSpPr>
            <p:nvPr/>
          </p:nvSpPr>
          <p:spPr bwMode="auto">
            <a:xfrm flipH="1">
              <a:off x="3136" y="2391"/>
              <a:ext cx="45" cy="163"/>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65" name="Oval 69"/>
            <p:cNvSpPr>
              <a:spLocks noChangeArrowheads="1"/>
            </p:cNvSpPr>
            <p:nvPr/>
          </p:nvSpPr>
          <p:spPr bwMode="auto">
            <a:xfrm>
              <a:off x="2890" y="2555"/>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6" name="Oval 70"/>
            <p:cNvSpPr>
              <a:spLocks noChangeArrowheads="1"/>
            </p:cNvSpPr>
            <p:nvPr/>
          </p:nvSpPr>
          <p:spPr bwMode="auto">
            <a:xfrm>
              <a:off x="3002" y="2555"/>
              <a:ext cx="42"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7" name="Oval 71"/>
            <p:cNvSpPr>
              <a:spLocks noChangeArrowheads="1"/>
            </p:cNvSpPr>
            <p:nvPr/>
          </p:nvSpPr>
          <p:spPr bwMode="auto">
            <a:xfrm>
              <a:off x="2732" y="2555"/>
              <a:ext cx="42"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8" name="Oval 72"/>
            <p:cNvSpPr>
              <a:spLocks noChangeArrowheads="1"/>
            </p:cNvSpPr>
            <p:nvPr/>
          </p:nvSpPr>
          <p:spPr bwMode="auto">
            <a:xfrm>
              <a:off x="3160" y="2231"/>
              <a:ext cx="941" cy="924"/>
            </a:xfrm>
            <a:prstGeom prst="ellipse">
              <a:avLst/>
            </a:prstGeom>
            <a:solidFill>
              <a:srgbClr val="FF66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69" name="Oval 73"/>
            <p:cNvSpPr>
              <a:spLocks noChangeArrowheads="1"/>
            </p:cNvSpPr>
            <p:nvPr/>
          </p:nvSpPr>
          <p:spPr bwMode="auto">
            <a:xfrm>
              <a:off x="3115" y="2555"/>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70" name="Line 74"/>
            <p:cNvSpPr>
              <a:spLocks noChangeShapeType="1"/>
            </p:cNvSpPr>
            <p:nvPr/>
          </p:nvSpPr>
          <p:spPr bwMode="auto">
            <a:xfrm>
              <a:off x="3428" y="2345"/>
              <a:ext cx="248" cy="209"/>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71" name="Line 75"/>
            <p:cNvSpPr>
              <a:spLocks noChangeShapeType="1"/>
            </p:cNvSpPr>
            <p:nvPr/>
          </p:nvSpPr>
          <p:spPr bwMode="auto">
            <a:xfrm>
              <a:off x="3406" y="2345"/>
              <a:ext cx="0" cy="185"/>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72" name="Line 76"/>
            <p:cNvSpPr>
              <a:spLocks noChangeShapeType="1"/>
            </p:cNvSpPr>
            <p:nvPr/>
          </p:nvSpPr>
          <p:spPr bwMode="auto">
            <a:xfrm flipH="1">
              <a:off x="3248" y="2322"/>
              <a:ext cx="135" cy="208"/>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73" name="Oval 77"/>
            <p:cNvSpPr>
              <a:spLocks noChangeArrowheads="1"/>
            </p:cNvSpPr>
            <p:nvPr/>
          </p:nvSpPr>
          <p:spPr bwMode="auto">
            <a:xfrm>
              <a:off x="3385" y="2277"/>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74" name="Oval 78"/>
            <p:cNvSpPr>
              <a:spLocks noChangeArrowheads="1"/>
            </p:cNvSpPr>
            <p:nvPr/>
          </p:nvSpPr>
          <p:spPr bwMode="auto">
            <a:xfrm>
              <a:off x="3700" y="2555"/>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75" name="Rectangle 79"/>
            <p:cNvSpPr>
              <a:spLocks noChangeArrowheads="1"/>
            </p:cNvSpPr>
            <p:nvPr/>
          </p:nvSpPr>
          <p:spPr bwMode="auto">
            <a:xfrm>
              <a:off x="3378" y="2168"/>
              <a:ext cx="144"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fr</a:t>
              </a:r>
            </a:p>
          </p:txBody>
        </p:sp>
        <p:sp>
          <p:nvSpPr>
            <p:cNvPr id="439376" name="Line 80"/>
            <p:cNvSpPr>
              <a:spLocks noChangeShapeType="1"/>
            </p:cNvSpPr>
            <p:nvPr/>
          </p:nvSpPr>
          <p:spPr bwMode="auto">
            <a:xfrm>
              <a:off x="3428" y="2322"/>
              <a:ext cx="563" cy="255"/>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77" name="Oval 81"/>
            <p:cNvSpPr>
              <a:spLocks noChangeArrowheads="1"/>
            </p:cNvSpPr>
            <p:nvPr/>
          </p:nvSpPr>
          <p:spPr bwMode="auto">
            <a:xfrm>
              <a:off x="4015" y="2555"/>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78" name="Rectangle 82"/>
            <p:cNvSpPr>
              <a:spLocks noChangeArrowheads="1"/>
            </p:cNvSpPr>
            <p:nvPr/>
          </p:nvSpPr>
          <p:spPr bwMode="auto">
            <a:xfrm>
              <a:off x="3896" y="2609"/>
              <a:ext cx="246"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inria</a:t>
              </a:r>
            </a:p>
          </p:txBody>
        </p:sp>
        <p:sp>
          <p:nvSpPr>
            <p:cNvPr id="439379" name="Oval 83"/>
            <p:cNvSpPr>
              <a:spLocks noChangeArrowheads="1"/>
            </p:cNvSpPr>
            <p:nvPr/>
          </p:nvSpPr>
          <p:spPr bwMode="auto">
            <a:xfrm>
              <a:off x="3250" y="2555"/>
              <a:ext cx="356" cy="345"/>
            </a:xfrm>
            <a:prstGeom prst="ellipse">
              <a:avLst/>
            </a:prstGeom>
            <a:solidFill>
              <a:srgbClr val="006666"/>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80" name="Oval 84"/>
            <p:cNvSpPr>
              <a:spLocks noChangeArrowheads="1"/>
            </p:cNvSpPr>
            <p:nvPr/>
          </p:nvSpPr>
          <p:spPr bwMode="auto">
            <a:xfrm>
              <a:off x="3408" y="2555"/>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81" name="Rectangle 85"/>
            <p:cNvSpPr>
              <a:spLocks noChangeArrowheads="1"/>
            </p:cNvSpPr>
            <p:nvPr/>
          </p:nvSpPr>
          <p:spPr bwMode="auto">
            <a:xfrm>
              <a:off x="3401" y="2471"/>
              <a:ext cx="484"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centralweb</a:t>
              </a:r>
            </a:p>
          </p:txBody>
        </p:sp>
        <p:sp>
          <p:nvSpPr>
            <p:cNvPr id="439382" name="Line 86"/>
            <p:cNvSpPr>
              <a:spLocks noChangeShapeType="1"/>
            </p:cNvSpPr>
            <p:nvPr/>
          </p:nvSpPr>
          <p:spPr bwMode="auto">
            <a:xfrm>
              <a:off x="3451" y="2623"/>
              <a:ext cx="90" cy="1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83" name="Rectangle 87"/>
            <p:cNvSpPr>
              <a:spLocks noChangeArrowheads="1"/>
            </p:cNvSpPr>
            <p:nvPr/>
          </p:nvSpPr>
          <p:spPr bwMode="auto">
            <a:xfrm>
              <a:off x="3581" y="2771"/>
              <a:ext cx="198"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m1</a:t>
              </a:r>
            </a:p>
          </p:txBody>
        </p:sp>
        <p:sp>
          <p:nvSpPr>
            <p:cNvPr id="439384" name="Line 88"/>
            <p:cNvSpPr>
              <a:spLocks noChangeShapeType="1"/>
            </p:cNvSpPr>
            <p:nvPr/>
          </p:nvSpPr>
          <p:spPr bwMode="auto">
            <a:xfrm>
              <a:off x="3428" y="2646"/>
              <a:ext cx="0" cy="11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85" name="Line 89"/>
            <p:cNvSpPr>
              <a:spLocks noChangeShapeType="1"/>
            </p:cNvSpPr>
            <p:nvPr/>
          </p:nvSpPr>
          <p:spPr bwMode="auto">
            <a:xfrm flipH="1">
              <a:off x="3316" y="2623"/>
              <a:ext cx="90" cy="1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86" name="Oval 90"/>
            <p:cNvSpPr>
              <a:spLocks noChangeArrowheads="1"/>
            </p:cNvSpPr>
            <p:nvPr/>
          </p:nvSpPr>
          <p:spPr bwMode="auto">
            <a:xfrm>
              <a:off x="3273" y="2764"/>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87" name="Oval 91"/>
            <p:cNvSpPr>
              <a:spLocks noChangeArrowheads="1"/>
            </p:cNvSpPr>
            <p:nvPr/>
          </p:nvSpPr>
          <p:spPr bwMode="auto">
            <a:xfrm>
              <a:off x="3408" y="2811"/>
              <a:ext cx="41" cy="42"/>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88" name="Oval 92"/>
            <p:cNvSpPr>
              <a:spLocks noChangeArrowheads="1"/>
            </p:cNvSpPr>
            <p:nvPr/>
          </p:nvSpPr>
          <p:spPr bwMode="auto">
            <a:xfrm>
              <a:off x="3543" y="2787"/>
              <a:ext cx="41"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89" name="Oval 93"/>
            <p:cNvSpPr>
              <a:spLocks noChangeArrowheads="1"/>
            </p:cNvSpPr>
            <p:nvPr/>
          </p:nvSpPr>
          <p:spPr bwMode="auto">
            <a:xfrm>
              <a:off x="3227" y="2555"/>
              <a:ext cx="42" cy="43"/>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90" name="Oval 94"/>
            <p:cNvSpPr>
              <a:spLocks noChangeArrowheads="1"/>
            </p:cNvSpPr>
            <p:nvPr/>
          </p:nvSpPr>
          <p:spPr bwMode="auto">
            <a:xfrm>
              <a:off x="4308" y="2068"/>
              <a:ext cx="109" cy="112"/>
            </a:xfrm>
            <a:prstGeom prst="ellipse">
              <a:avLst/>
            </a:prstGeom>
            <a:solidFill>
              <a:srgbClr val="CC99FF"/>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91" name="Oval 95"/>
            <p:cNvSpPr>
              <a:spLocks noChangeArrowheads="1"/>
            </p:cNvSpPr>
            <p:nvPr/>
          </p:nvSpPr>
          <p:spPr bwMode="auto">
            <a:xfrm>
              <a:off x="4308" y="2277"/>
              <a:ext cx="109" cy="112"/>
            </a:xfrm>
            <a:prstGeom prst="ellipse">
              <a:avLst/>
            </a:prstGeom>
            <a:solidFill>
              <a:srgbClr val="FF66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92" name="Oval 96"/>
            <p:cNvSpPr>
              <a:spLocks noChangeArrowheads="1"/>
            </p:cNvSpPr>
            <p:nvPr/>
          </p:nvSpPr>
          <p:spPr bwMode="auto">
            <a:xfrm>
              <a:off x="4308" y="2463"/>
              <a:ext cx="109" cy="112"/>
            </a:xfrm>
            <a:prstGeom prst="ellipse">
              <a:avLst/>
            </a:prstGeom>
            <a:solidFill>
              <a:srgbClr val="006666"/>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39393" name="Rectangle 97"/>
            <p:cNvSpPr>
              <a:spLocks noChangeArrowheads="1"/>
            </p:cNvSpPr>
            <p:nvPr/>
          </p:nvSpPr>
          <p:spPr bwMode="auto">
            <a:xfrm>
              <a:off x="4483" y="2052"/>
              <a:ext cx="708"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Domaine complet</a:t>
              </a:r>
            </a:p>
          </p:txBody>
        </p:sp>
        <p:sp>
          <p:nvSpPr>
            <p:cNvPr id="439394" name="Rectangle 98"/>
            <p:cNvSpPr>
              <a:spLocks noChangeArrowheads="1"/>
            </p:cNvSpPr>
            <p:nvPr/>
          </p:nvSpPr>
          <p:spPr bwMode="auto">
            <a:xfrm>
              <a:off x="4504" y="2261"/>
              <a:ext cx="480"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Domaine fr</a:t>
              </a:r>
            </a:p>
          </p:txBody>
        </p:sp>
        <p:sp>
          <p:nvSpPr>
            <p:cNvPr id="439395" name="Rectangle 99"/>
            <p:cNvSpPr>
              <a:spLocks noChangeArrowheads="1"/>
            </p:cNvSpPr>
            <p:nvPr/>
          </p:nvSpPr>
          <p:spPr bwMode="auto">
            <a:xfrm>
              <a:off x="4504" y="2471"/>
              <a:ext cx="820" cy="10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Domaine centralweb</a:t>
              </a:r>
            </a:p>
          </p:txBody>
        </p:sp>
        <p:sp>
          <p:nvSpPr>
            <p:cNvPr id="439396" name="Line 100"/>
            <p:cNvSpPr>
              <a:spLocks noChangeShapeType="1"/>
            </p:cNvSpPr>
            <p:nvPr/>
          </p:nvSpPr>
          <p:spPr bwMode="auto">
            <a:xfrm>
              <a:off x="3788" y="2832"/>
              <a:ext cx="540" cy="0"/>
            </a:xfrm>
            <a:prstGeom prst="line">
              <a:avLst/>
            </a:prstGeom>
            <a:noFill/>
            <a:ln w="12700">
              <a:solidFill>
                <a:srgbClr val="66FF33"/>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39397" name="Rectangle 101"/>
            <p:cNvSpPr>
              <a:spLocks noChangeArrowheads="1"/>
            </p:cNvSpPr>
            <p:nvPr/>
          </p:nvSpPr>
          <p:spPr bwMode="auto">
            <a:xfrm>
              <a:off x="4326" y="2773"/>
              <a:ext cx="946" cy="110"/>
            </a:xfrm>
            <a:prstGeom prst="rect">
              <a:avLst/>
            </a:prstGeom>
            <a:noFill/>
            <a:ln w="12700">
              <a:solidFill>
                <a:srgbClr val="66FF33"/>
              </a:solidFill>
              <a:miter lim="800000"/>
              <a:headEnd/>
              <a:tailEnd/>
            </a:ln>
            <a:effectLst/>
            <a:extLst>
              <a:ext uri="{909E8E84-426E-40DD-AFC4-6F175D3DCCD1}">
                <a14:hiddenFill xmlns:a14="http://schemas.microsoft.com/office/drawing/2010/main">
                  <a:solidFill>
                    <a:srgbClr val="99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1200" b="1" smtClean="0">
                  <a:solidFill>
                    <a:srgbClr val="000514"/>
                  </a:solidFill>
                  <a:latin typeface="Tahoma" pitchFamily="34" charset="0"/>
                </a:rPr>
                <a:t>noeud m1.centralweb.fr</a:t>
              </a:r>
            </a:p>
          </p:txBody>
        </p:sp>
      </p:grpSp>
      <p:sp>
        <p:nvSpPr>
          <p:cNvPr id="439398" name="Rectangle 102"/>
          <p:cNvSpPr>
            <a:spLocks noChangeArrowheads="1"/>
          </p:cNvSpPr>
          <p:nvPr/>
        </p:nvSpPr>
        <p:spPr bwMode="auto">
          <a:xfrm>
            <a:off x="187016" y="5122741"/>
            <a:ext cx="3733800" cy="10699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fr-FR" sz="1600" b="1" dirty="0" smtClean="0">
                <a:solidFill>
                  <a:srgbClr val="000514"/>
                </a:solidFill>
                <a:latin typeface="Times New Roman" panose="02020603050405020304" pitchFamily="18" charset="0"/>
                <a:cs typeface="Times New Roman" panose="02020603050405020304" pitchFamily="18" charset="0"/>
              </a:rPr>
              <a:t>Des </a:t>
            </a:r>
            <a:r>
              <a:rPr lang="fr-FR" sz="1600" b="1" dirty="0" err="1" smtClean="0">
                <a:solidFill>
                  <a:srgbClr val="000514"/>
                </a:solidFill>
                <a:latin typeface="Times New Roman" panose="02020603050405020304" pitchFamily="18" charset="0"/>
                <a:cs typeface="Times New Roman" panose="02020603050405020304" pitchFamily="18" charset="0"/>
              </a:rPr>
              <a:t>noeuds</a:t>
            </a:r>
            <a:r>
              <a:rPr lang="fr-FR" sz="1600" b="1" dirty="0" smtClean="0">
                <a:solidFill>
                  <a:srgbClr val="000514"/>
                </a:solidFill>
                <a:latin typeface="Times New Roman" panose="02020603050405020304" pitchFamily="18" charset="0"/>
                <a:cs typeface="Times New Roman" panose="02020603050405020304" pitchFamily="18" charset="0"/>
              </a:rPr>
              <a:t> peuvent avoir les </a:t>
            </a:r>
          </a:p>
          <a:p>
            <a:pPr eaLnBrk="0" fontAlgn="base" hangingPunct="0">
              <a:spcBef>
                <a:spcPct val="0"/>
              </a:spcBef>
              <a:spcAft>
                <a:spcPct val="0"/>
              </a:spcAft>
            </a:pPr>
            <a:r>
              <a:rPr lang="fr-FR" sz="1600" b="1" dirty="0" smtClean="0">
                <a:solidFill>
                  <a:srgbClr val="000514"/>
                </a:solidFill>
                <a:latin typeface="Times New Roman" panose="02020603050405020304" pitchFamily="18" charset="0"/>
                <a:cs typeface="Times New Roman" panose="02020603050405020304" pitchFamily="18" charset="0"/>
              </a:rPr>
              <a:t>mêmes noms dans des domaines différents : </a:t>
            </a:r>
          </a:p>
          <a:p>
            <a:pPr eaLnBrk="0" fontAlgn="base" hangingPunct="0">
              <a:spcBef>
                <a:spcPct val="0"/>
              </a:spcBef>
              <a:spcAft>
                <a:spcPct val="0"/>
              </a:spcAft>
            </a:pPr>
            <a:r>
              <a:rPr lang="fr-FR" sz="1600" b="1" dirty="0" smtClean="0">
                <a:solidFill>
                  <a:srgbClr val="000514"/>
                </a:solidFill>
                <a:latin typeface="Times New Roman" panose="02020603050405020304" pitchFamily="18" charset="0"/>
                <a:cs typeface="Times New Roman" panose="02020603050405020304" pitchFamily="18" charset="0"/>
              </a:rPr>
              <a:t>ns.centralweb.fr et ns.renault.fr</a:t>
            </a:r>
          </a:p>
        </p:txBody>
      </p:sp>
    </p:spTree>
    <p:extLst>
      <p:ext uri="{BB962C8B-B14F-4D97-AF65-F5344CB8AC3E}">
        <p14:creationId xmlns:p14="http://schemas.microsoft.com/office/powerpoint/2010/main" val="297159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9351"/>
                                        </p:tgtEl>
                                        <p:attrNameLst>
                                          <p:attrName>style.visibility</p:attrName>
                                        </p:attrNameLst>
                                      </p:cBhvr>
                                      <p:to>
                                        <p:strVal val="visible"/>
                                      </p:to>
                                    </p:set>
                                    <p:anim calcmode="lin" valueType="num">
                                      <p:cBhvr additive="base">
                                        <p:cTn id="7" dur="500" fill="hold"/>
                                        <p:tgtEl>
                                          <p:spTgt spid="439351"/>
                                        </p:tgtEl>
                                        <p:attrNameLst>
                                          <p:attrName>ppt_x</p:attrName>
                                        </p:attrNameLst>
                                      </p:cBhvr>
                                      <p:tavLst>
                                        <p:tav tm="0">
                                          <p:val>
                                            <p:strVal val="0-#ppt_w/2"/>
                                          </p:val>
                                        </p:tav>
                                        <p:tav tm="100000">
                                          <p:val>
                                            <p:strVal val="#ppt_x"/>
                                          </p:val>
                                        </p:tav>
                                      </p:tavLst>
                                    </p:anim>
                                    <p:anim calcmode="lin" valueType="num">
                                      <p:cBhvr additive="base">
                                        <p:cTn id="8" dur="500" fill="hold"/>
                                        <p:tgtEl>
                                          <p:spTgt spid="4393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9350"/>
                                        </p:tgtEl>
                                        <p:attrNameLst>
                                          <p:attrName>style.visibility</p:attrName>
                                        </p:attrNameLst>
                                      </p:cBhvr>
                                      <p:to>
                                        <p:strVal val="visible"/>
                                      </p:to>
                                    </p:set>
                                    <p:anim calcmode="lin" valueType="num">
                                      <p:cBhvr additive="base">
                                        <p:cTn id="13" dur="500" fill="hold"/>
                                        <p:tgtEl>
                                          <p:spTgt spid="439350"/>
                                        </p:tgtEl>
                                        <p:attrNameLst>
                                          <p:attrName>ppt_x</p:attrName>
                                        </p:attrNameLst>
                                      </p:cBhvr>
                                      <p:tavLst>
                                        <p:tav tm="0">
                                          <p:val>
                                            <p:strVal val="0-#ppt_w/2"/>
                                          </p:val>
                                        </p:tav>
                                        <p:tav tm="100000">
                                          <p:val>
                                            <p:strVal val="#ppt_x"/>
                                          </p:val>
                                        </p:tav>
                                      </p:tavLst>
                                    </p:anim>
                                    <p:anim calcmode="lin" valueType="num">
                                      <p:cBhvr additive="base">
                                        <p:cTn id="14" dur="500" fill="hold"/>
                                        <p:tgtEl>
                                          <p:spTgt spid="4393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9398"/>
                                        </p:tgtEl>
                                        <p:attrNameLst>
                                          <p:attrName>style.visibility</p:attrName>
                                        </p:attrNameLst>
                                      </p:cBhvr>
                                      <p:to>
                                        <p:strVal val="visible"/>
                                      </p:to>
                                    </p:set>
                                    <p:anim calcmode="lin" valueType="num">
                                      <p:cBhvr additive="base">
                                        <p:cTn id="19" dur="500" fill="hold"/>
                                        <p:tgtEl>
                                          <p:spTgt spid="439398"/>
                                        </p:tgtEl>
                                        <p:attrNameLst>
                                          <p:attrName>ppt_x</p:attrName>
                                        </p:attrNameLst>
                                      </p:cBhvr>
                                      <p:tavLst>
                                        <p:tav tm="0">
                                          <p:val>
                                            <p:strVal val="0-#ppt_w/2"/>
                                          </p:val>
                                        </p:tav>
                                        <p:tav tm="100000">
                                          <p:val>
                                            <p:strVal val="#ppt_x"/>
                                          </p:val>
                                        </p:tav>
                                      </p:tavLst>
                                    </p:anim>
                                    <p:anim calcmode="lin" valueType="num">
                                      <p:cBhvr additive="base">
                                        <p:cTn id="20" dur="500" fill="hold"/>
                                        <p:tgtEl>
                                          <p:spTgt spid="439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50" grpId="0" autoUpdateAnimBg="0"/>
      <p:bldP spid="43939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22" name="Rectangle 2"/>
          <p:cNvSpPr>
            <a:spLocks noGrp="1" noRot="1" noChangeArrowheads="1"/>
          </p:cNvSpPr>
          <p:nvPr>
            <p:ph type="title"/>
          </p:nvPr>
        </p:nvSpPr>
        <p:spPr/>
        <p:style>
          <a:lnRef idx="1">
            <a:schemeClr val="dk1"/>
          </a:lnRef>
          <a:fillRef idx="2">
            <a:schemeClr val="dk1"/>
          </a:fillRef>
          <a:effectRef idx="1">
            <a:schemeClr val="dk1"/>
          </a:effectRef>
          <a:fontRef idx="minor">
            <a:schemeClr val="dk1"/>
          </a:fontRef>
        </p:style>
        <p:txBody>
          <a:bodyPr/>
          <a:lstStyle/>
          <a:p>
            <a:r>
              <a:rPr lang="fr-FR" dirty="0"/>
              <a:t>Résolution de noms</a:t>
            </a:r>
          </a:p>
        </p:txBody>
      </p:sp>
      <p:sp>
        <p:nvSpPr>
          <p:cNvPr id="440323" name="Rectangle 3"/>
          <p:cNvSpPr>
            <a:spLocks noGrp="1" noChangeArrowheads="1"/>
          </p:cNvSpPr>
          <p:nvPr>
            <p:ph type="body" idx="1"/>
          </p:nvPr>
        </p:nvSpPr>
        <p:spPr>
          <a:xfrm>
            <a:off x="457200" y="1600200"/>
            <a:ext cx="8229600" cy="4648200"/>
          </a:xfrm>
        </p:spPr>
        <p:txBody>
          <a:bodyPr/>
          <a:lstStyle/>
          <a:p>
            <a:r>
              <a:rPr lang="fr-FR"/>
              <a:t>7 domaines racines prédéfinis :</a:t>
            </a:r>
          </a:p>
          <a:p>
            <a:pPr lvl="1"/>
            <a:r>
              <a:rPr lang="fr-FR"/>
              <a:t>com : organisations commerciales ; ibm.com</a:t>
            </a:r>
          </a:p>
          <a:p>
            <a:pPr lvl="1"/>
            <a:r>
              <a:rPr lang="fr-FR"/>
              <a:t>edu : organisations concernant l’education ; mit.edu</a:t>
            </a:r>
          </a:p>
          <a:p>
            <a:pPr lvl="1"/>
            <a:r>
              <a:rPr lang="fr-FR"/>
              <a:t>gov : organisations gouvernementales ; nsf.gov</a:t>
            </a:r>
          </a:p>
          <a:p>
            <a:pPr lvl="1"/>
            <a:r>
              <a:rPr lang="fr-FR"/>
              <a:t>mil : organisations  militaires ; army.mil</a:t>
            </a:r>
          </a:p>
          <a:p>
            <a:pPr lvl="1"/>
            <a:r>
              <a:rPr lang="fr-FR"/>
              <a:t>net : organisations réseau Internet ; worldnet.net</a:t>
            </a:r>
          </a:p>
          <a:p>
            <a:pPr lvl="1"/>
            <a:r>
              <a:rPr lang="fr-FR"/>
              <a:t>org : organisations non commerciales ; eff.org</a:t>
            </a:r>
          </a:p>
          <a:p>
            <a:pPr lvl="1"/>
            <a:r>
              <a:rPr lang="fr-FR"/>
              <a:t>int : organisations internationales ; nato.int</a:t>
            </a:r>
          </a:p>
          <a:p>
            <a:r>
              <a:rPr lang="fr-FR"/>
              <a:t>Organisations nationales : fr, uk, de, it, us, au, ca, se, etc.</a:t>
            </a:r>
          </a:p>
        </p:txBody>
      </p:sp>
      <p:sp>
        <p:nvSpPr>
          <p:cNvPr id="440324"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Top Level Domain</a:t>
            </a:r>
          </a:p>
        </p:txBody>
      </p:sp>
    </p:spTree>
    <p:extLst>
      <p:ext uri="{BB962C8B-B14F-4D97-AF65-F5344CB8AC3E}">
        <p14:creationId xmlns:p14="http://schemas.microsoft.com/office/powerpoint/2010/main" val="1957139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p:txBody>
          <a:bodyPr/>
          <a:lstStyle/>
          <a:p>
            <a:r>
              <a:rPr lang="fr-FR"/>
              <a:t>Résolution de noms</a:t>
            </a:r>
          </a:p>
        </p:txBody>
      </p:sp>
      <p:sp>
        <p:nvSpPr>
          <p:cNvPr id="443396"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Principe</a:t>
            </a:r>
          </a:p>
        </p:txBody>
      </p:sp>
      <p:sp>
        <p:nvSpPr>
          <p:cNvPr id="443414" name="Rectangle 22"/>
          <p:cNvSpPr>
            <a:spLocks noGrp="1" noChangeArrowheads="1"/>
          </p:cNvSpPr>
          <p:nvPr>
            <p:ph type="body" idx="1"/>
          </p:nvPr>
        </p:nvSpPr>
        <p:spPr>
          <a:xfrm>
            <a:off x="228600" y="2286000"/>
            <a:ext cx="3505200" cy="838200"/>
          </a:xfrm>
          <a:noFill/>
          <a:ln/>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Lst>
        </p:spPr>
        <p:txBody>
          <a:bodyPr/>
          <a:lstStyle/>
          <a:p>
            <a:pPr>
              <a:buFont typeface="Wingdings" pitchFamily="2" charset="2"/>
              <a:buNone/>
            </a:pPr>
            <a:r>
              <a:rPr lang="fr-FR">
                <a:solidFill>
                  <a:srgbClr val="003366"/>
                </a:solidFill>
                <a:latin typeface="Tahoma" pitchFamily="34" charset="0"/>
              </a:rPr>
              <a:t>www.machin.com?</a:t>
            </a:r>
          </a:p>
        </p:txBody>
      </p:sp>
      <p:sp>
        <p:nvSpPr>
          <p:cNvPr id="443415" name="Line 23"/>
          <p:cNvSpPr>
            <a:spLocks noChangeShapeType="1"/>
          </p:cNvSpPr>
          <p:nvPr/>
        </p:nvSpPr>
        <p:spPr bwMode="auto">
          <a:xfrm>
            <a:off x="2819400" y="2819400"/>
            <a:ext cx="990600" cy="9144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43416" name="Oval 24"/>
          <p:cNvSpPr>
            <a:spLocks noChangeArrowheads="1"/>
          </p:cNvSpPr>
          <p:nvPr/>
        </p:nvSpPr>
        <p:spPr bwMode="auto">
          <a:xfrm>
            <a:off x="3810000" y="3733800"/>
            <a:ext cx="10668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z="2400" smtClean="0">
                <a:solidFill>
                  <a:srgbClr val="003366"/>
                </a:solidFill>
                <a:latin typeface="Tahoma" pitchFamily="34" charset="0"/>
              </a:rPr>
              <a:t>DNS</a:t>
            </a:r>
          </a:p>
        </p:txBody>
      </p:sp>
      <p:sp>
        <p:nvSpPr>
          <p:cNvPr id="443417" name="Line 25"/>
          <p:cNvSpPr>
            <a:spLocks noChangeShapeType="1"/>
          </p:cNvSpPr>
          <p:nvPr/>
        </p:nvSpPr>
        <p:spPr bwMode="auto">
          <a:xfrm flipH="1" flipV="1">
            <a:off x="2209800" y="2743200"/>
            <a:ext cx="1295400" cy="12954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43418" name="Oval 26"/>
          <p:cNvSpPr>
            <a:spLocks noChangeArrowheads="1"/>
          </p:cNvSpPr>
          <p:nvPr/>
        </p:nvSpPr>
        <p:spPr bwMode="auto">
          <a:xfrm>
            <a:off x="4876800" y="5257800"/>
            <a:ext cx="2743200" cy="8382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z="2400" smtClean="0">
                <a:solidFill>
                  <a:srgbClr val="003366"/>
                </a:solidFill>
                <a:latin typeface="Tahoma" pitchFamily="34" charset="0"/>
              </a:rPr>
              <a:t>Serveur Racine</a:t>
            </a:r>
          </a:p>
        </p:txBody>
      </p:sp>
      <p:sp>
        <p:nvSpPr>
          <p:cNvPr id="443419" name="Line 27"/>
          <p:cNvSpPr>
            <a:spLocks noChangeShapeType="1"/>
          </p:cNvSpPr>
          <p:nvPr/>
        </p:nvSpPr>
        <p:spPr bwMode="auto">
          <a:xfrm>
            <a:off x="4343400" y="4495800"/>
            <a:ext cx="533400" cy="10668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43420" name="Oval 28"/>
          <p:cNvSpPr>
            <a:spLocks noChangeArrowheads="1"/>
          </p:cNvSpPr>
          <p:nvPr/>
        </p:nvSpPr>
        <p:spPr bwMode="auto">
          <a:xfrm>
            <a:off x="7162800" y="4191000"/>
            <a:ext cx="13716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mtClean="0">
                <a:solidFill>
                  <a:srgbClr val="003366"/>
                </a:solidFill>
                <a:latin typeface="Tahoma" pitchFamily="34" charset="0"/>
              </a:rPr>
              <a:t>Serveur DNS</a:t>
            </a:r>
          </a:p>
        </p:txBody>
      </p:sp>
      <p:sp>
        <p:nvSpPr>
          <p:cNvPr id="443421" name="Oval 29"/>
          <p:cNvSpPr>
            <a:spLocks noChangeArrowheads="1"/>
          </p:cNvSpPr>
          <p:nvPr/>
        </p:nvSpPr>
        <p:spPr bwMode="auto">
          <a:xfrm>
            <a:off x="7162800" y="1981200"/>
            <a:ext cx="13716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mtClean="0">
                <a:solidFill>
                  <a:srgbClr val="003366"/>
                </a:solidFill>
                <a:latin typeface="Tahoma" pitchFamily="34" charset="0"/>
              </a:rPr>
              <a:t>Serveur DNS</a:t>
            </a:r>
          </a:p>
        </p:txBody>
      </p:sp>
      <p:sp>
        <p:nvSpPr>
          <p:cNvPr id="443422" name="Oval 30"/>
          <p:cNvSpPr>
            <a:spLocks noChangeArrowheads="1"/>
          </p:cNvSpPr>
          <p:nvPr/>
        </p:nvSpPr>
        <p:spPr bwMode="auto">
          <a:xfrm>
            <a:off x="7162800" y="3124200"/>
            <a:ext cx="13716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mtClean="0">
                <a:solidFill>
                  <a:srgbClr val="003366"/>
                </a:solidFill>
                <a:latin typeface="Tahoma" pitchFamily="34" charset="0"/>
              </a:rPr>
              <a:t>Serveur DNS</a:t>
            </a:r>
          </a:p>
        </p:txBody>
      </p:sp>
      <p:sp>
        <p:nvSpPr>
          <p:cNvPr id="443423" name="Oval 31"/>
          <p:cNvSpPr>
            <a:spLocks noChangeArrowheads="1"/>
          </p:cNvSpPr>
          <p:nvPr/>
        </p:nvSpPr>
        <p:spPr bwMode="auto">
          <a:xfrm>
            <a:off x="3886200" y="2819400"/>
            <a:ext cx="10668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z="2400" smtClean="0">
                <a:solidFill>
                  <a:srgbClr val="003366"/>
                </a:solidFill>
                <a:latin typeface="Tahoma" pitchFamily="34" charset="0"/>
              </a:rPr>
              <a:t>DNS</a:t>
            </a:r>
          </a:p>
        </p:txBody>
      </p:sp>
      <p:sp>
        <p:nvSpPr>
          <p:cNvPr id="443424" name="Oval 32"/>
          <p:cNvSpPr>
            <a:spLocks noChangeArrowheads="1"/>
          </p:cNvSpPr>
          <p:nvPr/>
        </p:nvSpPr>
        <p:spPr bwMode="auto">
          <a:xfrm>
            <a:off x="3886200" y="1905000"/>
            <a:ext cx="1066800" cy="762000"/>
          </a:xfrm>
          <a:prstGeom prst="ellipse">
            <a:avLst/>
          </a:prstGeom>
          <a:solidFill>
            <a:srgbClr val="99CC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sz="2400" smtClean="0">
                <a:solidFill>
                  <a:srgbClr val="003366"/>
                </a:solidFill>
                <a:latin typeface="Tahoma" pitchFamily="34" charset="0"/>
              </a:rPr>
              <a:t>DNS</a:t>
            </a:r>
          </a:p>
        </p:txBody>
      </p:sp>
      <p:cxnSp>
        <p:nvCxnSpPr>
          <p:cNvPr id="443425" name="AutoShape 33"/>
          <p:cNvCxnSpPr>
            <a:cxnSpLocks noChangeShapeType="1"/>
            <a:stCxn id="443418" idx="6"/>
            <a:endCxn id="443421" idx="6"/>
          </p:cNvCxnSpPr>
          <p:nvPr/>
        </p:nvCxnSpPr>
        <p:spPr bwMode="auto">
          <a:xfrm flipV="1">
            <a:off x="7620000" y="2362200"/>
            <a:ext cx="914400" cy="3314700"/>
          </a:xfrm>
          <a:prstGeom prst="bentConnector3">
            <a:avLst>
              <a:gd name="adj1" fmla="val 125000"/>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26" name="Line 34"/>
          <p:cNvSpPr>
            <a:spLocks noChangeShapeType="1"/>
          </p:cNvSpPr>
          <p:nvPr/>
        </p:nvSpPr>
        <p:spPr bwMode="auto">
          <a:xfrm flipH="1">
            <a:off x="4953000" y="2286000"/>
            <a:ext cx="2057400" cy="6096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43427" name="Line 35"/>
          <p:cNvSpPr>
            <a:spLocks noChangeShapeType="1"/>
          </p:cNvSpPr>
          <p:nvPr/>
        </p:nvSpPr>
        <p:spPr bwMode="auto">
          <a:xfrm flipV="1">
            <a:off x="4953000" y="2514600"/>
            <a:ext cx="2133600" cy="6858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cxnSp>
        <p:nvCxnSpPr>
          <p:cNvPr id="443428" name="AutoShape 36"/>
          <p:cNvCxnSpPr>
            <a:cxnSpLocks noChangeShapeType="1"/>
            <a:stCxn id="443421" idx="5"/>
            <a:endCxn id="443418" idx="5"/>
          </p:cNvCxnSpPr>
          <p:nvPr/>
        </p:nvCxnSpPr>
        <p:spPr bwMode="auto">
          <a:xfrm rot="5400000">
            <a:off x="6104732" y="3745706"/>
            <a:ext cx="3341688" cy="1114425"/>
          </a:xfrm>
          <a:prstGeom prst="bentConnector3">
            <a:avLst>
              <a:gd name="adj1" fmla="val 110500"/>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3429" name="Line 37"/>
          <p:cNvSpPr>
            <a:spLocks noChangeShapeType="1"/>
          </p:cNvSpPr>
          <p:nvPr/>
        </p:nvSpPr>
        <p:spPr bwMode="auto">
          <a:xfrm flipH="1" flipV="1">
            <a:off x="4800600" y="4495800"/>
            <a:ext cx="457200" cy="8382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pic>
        <p:nvPicPr>
          <p:cNvPr id="2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 y="4365104"/>
            <a:ext cx="380045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60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414">
                                            <p:txEl>
                                              <p:pRg st="0" end="0"/>
                                            </p:txEl>
                                          </p:spTgt>
                                        </p:tgtEl>
                                        <p:attrNameLst>
                                          <p:attrName>style.visibility</p:attrName>
                                        </p:attrNameLst>
                                      </p:cBhvr>
                                      <p:to>
                                        <p:strVal val="visible"/>
                                      </p:to>
                                    </p:set>
                                    <p:anim calcmode="lin" valueType="num">
                                      <p:cBhvr additive="base">
                                        <p:cTn id="7" dur="500" fill="hold"/>
                                        <p:tgtEl>
                                          <p:spTgt spid="4434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34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43416"/>
                                        </p:tgtEl>
                                        <p:attrNameLst>
                                          <p:attrName>style.visibility</p:attrName>
                                        </p:attrNameLst>
                                      </p:cBhvr>
                                      <p:to>
                                        <p:strVal val="visible"/>
                                      </p:to>
                                    </p:set>
                                    <p:anim calcmode="lin" valueType="num">
                                      <p:cBhvr>
                                        <p:cTn id="13" dur="1000" fill="hold"/>
                                        <p:tgtEl>
                                          <p:spTgt spid="443416"/>
                                        </p:tgtEl>
                                        <p:attrNameLst>
                                          <p:attrName>ppt_w</p:attrName>
                                        </p:attrNameLst>
                                      </p:cBhvr>
                                      <p:tavLst>
                                        <p:tav tm="0">
                                          <p:val>
                                            <p:strVal val="#ppt_w*0.70"/>
                                          </p:val>
                                        </p:tav>
                                        <p:tav tm="100000">
                                          <p:val>
                                            <p:strVal val="#ppt_w"/>
                                          </p:val>
                                        </p:tav>
                                      </p:tavLst>
                                    </p:anim>
                                    <p:anim calcmode="lin" valueType="num">
                                      <p:cBhvr>
                                        <p:cTn id="14" dur="1000" fill="hold"/>
                                        <p:tgtEl>
                                          <p:spTgt spid="443416"/>
                                        </p:tgtEl>
                                        <p:attrNameLst>
                                          <p:attrName>ppt_h</p:attrName>
                                        </p:attrNameLst>
                                      </p:cBhvr>
                                      <p:tavLst>
                                        <p:tav tm="0">
                                          <p:val>
                                            <p:strVal val="#ppt_h"/>
                                          </p:val>
                                        </p:tav>
                                        <p:tav tm="100000">
                                          <p:val>
                                            <p:strVal val="#ppt_h"/>
                                          </p:val>
                                        </p:tav>
                                      </p:tavLst>
                                    </p:anim>
                                    <p:animEffect transition="in" filter="fade">
                                      <p:cBhvr>
                                        <p:cTn id="15" dur="1000"/>
                                        <p:tgtEl>
                                          <p:spTgt spid="44341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443415"/>
                                        </p:tgtEl>
                                        <p:attrNameLst>
                                          <p:attrName>style.visibility</p:attrName>
                                        </p:attrNameLst>
                                      </p:cBhvr>
                                      <p:to>
                                        <p:strVal val="visible"/>
                                      </p:to>
                                    </p:set>
                                    <p:anim calcmode="lin" valueType="num">
                                      <p:cBhvr>
                                        <p:cTn id="18" dur="1000" fill="hold"/>
                                        <p:tgtEl>
                                          <p:spTgt spid="443415"/>
                                        </p:tgtEl>
                                        <p:attrNameLst>
                                          <p:attrName>ppt_w</p:attrName>
                                        </p:attrNameLst>
                                      </p:cBhvr>
                                      <p:tavLst>
                                        <p:tav tm="0">
                                          <p:val>
                                            <p:strVal val="#ppt_w*0.70"/>
                                          </p:val>
                                        </p:tav>
                                        <p:tav tm="100000">
                                          <p:val>
                                            <p:strVal val="#ppt_w"/>
                                          </p:val>
                                        </p:tav>
                                      </p:tavLst>
                                    </p:anim>
                                    <p:anim calcmode="lin" valueType="num">
                                      <p:cBhvr>
                                        <p:cTn id="19" dur="1000" fill="hold"/>
                                        <p:tgtEl>
                                          <p:spTgt spid="443415"/>
                                        </p:tgtEl>
                                        <p:attrNameLst>
                                          <p:attrName>ppt_h</p:attrName>
                                        </p:attrNameLst>
                                      </p:cBhvr>
                                      <p:tavLst>
                                        <p:tav tm="0">
                                          <p:val>
                                            <p:strVal val="#ppt_h"/>
                                          </p:val>
                                        </p:tav>
                                        <p:tav tm="100000">
                                          <p:val>
                                            <p:strVal val="#ppt_h"/>
                                          </p:val>
                                        </p:tav>
                                      </p:tavLst>
                                    </p:anim>
                                    <p:animEffect transition="in" filter="fade">
                                      <p:cBhvr>
                                        <p:cTn id="20" dur="1000"/>
                                        <p:tgtEl>
                                          <p:spTgt spid="443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443417"/>
                                        </p:tgtEl>
                                        <p:attrNameLst>
                                          <p:attrName>style.visibility</p:attrName>
                                        </p:attrNameLst>
                                      </p:cBhvr>
                                      <p:to>
                                        <p:strVal val="visible"/>
                                      </p:to>
                                    </p:set>
                                    <p:anim calcmode="lin" valueType="num">
                                      <p:cBhvr>
                                        <p:cTn id="25" dur="1000" fill="hold"/>
                                        <p:tgtEl>
                                          <p:spTgt spid="443417"/>
                                        </p:tgtEl>
                                        <p:attrNameLst>
                                          <p:attrName>ppt_w</p:attrName>
                                        </p:attrNameLst>
                                      </p:cBhvr>
                                      <p:tavLst>
                                        <p:tav tm="0">
                                          <p:val>
                                            <p:strVal val="#ppt_w*0.70"/>
                                          </p:val>
                                        </p:tav>
                                        <p:tav tm="100000">
                                          <p:val>
                                            <p:strVal val="#ppt_w"/>
                                          </p:val>
                                        </p:tav>
                                      </p:tavLst>
                                    </p:anim>
                                    <p:anim calcmode="lin" valueType="num">
                                      <p:cBhvr>
                                        <p:cTn id="26" dur="1000" fill="hold"/>
                                        <p:tgtEl>
                                          <p:spTgt spid="443417"/>
                                        </p:tgtEl>
                                        <p:attrNameLst>
                                          <p:attrName>ppt_h</p:attrName>
                                        </p:attrNameLst>
                                      </p:cBhvr>
                                      <p:tavLst>
                                        <p:tav tm="0">
                                          <p:val>
                                            <p:strVal val="#ppt_h"/>
                                          </p:val>
                                        </p:tav>
                                        <p:tav tm="100000">
                                          <p:val>
                                            <p:strVal val="#ppt_h"/>
                                          </p:val>
                                        </p:tav>
                                      </p:tavLst>
                                    </p:anim>
                                    <p:animEffect transition="in" filter="fade">
                                      <p:cBhvr>
                                        <p:cTn id="27" dur="1000"/>
                                        <p:tgtEl>
                                          <p:spTgt spid="443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2000"/>
                                        <p:tgtEl>
                                          <p:spTgt spid="443417"/>
                                        </p:tgtEl>
                                      </p:cBhvr>
                                    </p:animEffect>
                                    <p:set>
                                      <p:cBhvr>
                                        <p:cTn id="32" dur="1" fill="hold">
                                          <p:stCondLst>
                                            <p:cond delay="1999"/>
                                          </p:stCondLst>
                                        </p:cTn>
                                        <p:tgtEl>
                                          <p:spTgt spid="443417"/>
                                        </p:tgtEl>
                                        <p:attrNameLst>
                                          <p:attrName>style.visibility</p:attrName>
                                        </p:attrNameLst>
                                      </p:cBhvr>
                                      <p:to>
                                        <p:strVal val="hidden"/>
                                      </p:to>
                                    </p:set>
                                  </p:childTnLst>
                                </p:cTn>
                              </p:par>
                            </p:childTnLst>
                          </p:cTn>
                        </p:par>
                        <p:par>
                          <p:cTn id="33" fill="hold" nodeType="afterGroup">
                            <p:stCondLst>
                              <p:cond delay="2000"/>
                            </p:stCondLst>
                            <p:childTnLst>
                              <p:par>
                                <p:cTn id="34" presetID="55" presetClass="entr" presetSubtype="0" fill="hold" grpId="0" nodeType="afterEffect">
                                  <p:stCondLst>
                                    <p:cond delay="0"/>
                                  </p:stCondLst>
                                  <p:childTnLst>
                                    <p:set>
                                      <p:cBhvr>
                                        <p:cTn id="35" dur="1" fill="hold">
                                          <p:stCondLst>
                                            <p:cond delay="0"/>
                                          </p:stCondLst>
                                        </p:cTn>
                                        <p:tgtEl>
                                          <p:spTgt spid="443419"/>
                                        </p:tgtEl>
                                        <p:attrNameLst>
                                          <p:attrName>style.visibility</p:attrName>
                                        </p:attrNameLst>
                                      </p:cBhvr>
                                      <p:to>
                                        <p:strVal val="visible"/>
                                      </p:to>
                                    </p:set>
                                    <p:anim calcmode="lin" valueType="num">
                                      <p:cBhvr>
                                        <p:cTn id="36" dur="1000" fill="hold"/>
                                        <p:tgtEl>
                                          <p:spTgt spid="443419"/>
                                        </p:tgtEl>
                                        <p:attrNameLst>
                                          <p:attrName>ppt_w</p:attrName>
                                        </p:attrNameLst>
                                      </p:cBhvr>
                                      <p:tavLst>
                                        <p:tav tm="0">
                                          <p:val>
                                            <p:strVal val="#ppt_w*0.70"/>
                                          </p:val>
                                        </p:tav>
                                        <p:tav tm="100000">
                                          <p:val>
                                            <p:strVal val="#ppt_w"/>
                                          </p:val>
                                        </p:tav>
                                      </p:tavLst>
                                    </p:anim>
                                    <p:anim calcmode="lin" valueType="num">
                                      <p:cBhvr>
                                        <p:cTn id="37" dur="1000" fill="hold"/>
                                        <p:tgtEl>
                                          <p:spTgt spid="443419"/>
                                        </p:tgtEl>
                                        <p:attrNameLst>
                                          <p:attrName>ppt_h</p:attrName>
                                        </p:attrNameLst>
                                      </p:cBhvr>
                                      <p:tavLst>
                                        <p:tav tm="0">
                                          <p:val>
                                            <p:strVal val="#ppt_h"/>
                                          </p:val>
                                        </p:tav>
                                        <p:tav tm="100000">
                                          <p:val>
                                            <p:strVal val="#ppt_h"/>
                                          </p:val>
                                        </p:tav>
                                      </p:tavLst>
                                    </p:anim>
                                    <p:animEffect transition="in" filter="fade">
                                      <p:cBhvr>
                                        <p:cTn id="38" dur="1000"/>
                                        <p:tgtEl>
                                          <p:spTgt spid="443419"/>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443418"/>
                                        </p:tgtEl>
                                        <p:attrNameLst>
                                          <p:attrName>style.visibility</p:attrName>
                                        </p:attrNameLst>
                                      </p:cBhvr>
                                      <p:to>
                                        <p:strVal val="visible"/>
                                      </p:to>
                                    </p:set>
                                    <p:anim calcmode="lin" valueType="num">
                                      <p:cBhvr>
                                        <p:cTn id="41" dur="1000" fill="hold"/>
                                        <p:tgtEl>
                                          <p:spTgt spid="443418"/>
                                        </p:tgtEl>
                                        <p:attrNameLst>
                                          <p:attrName>ppt_w</p:attrName>
                                        </p:attrNameLst>
                                      </p:cBhvr>
                                      <p:tavLst>
                                        <p:tav tm="0">
                                          <p:val>
                                            <p:strVal val="#ppt_w*0.70"/>
                                          </p:val>
                                        </p:tav>
                                        <p:tav tm="100000">
                                          <p:val>
                                            <p:strVal val="#ppt_w"/>
                                          </p:val>
                                        </p:tav>
                                      </p:tavLst>
                                    </p:anim>
                                    <p:anim calcmode="lin" valueType="num">
                                      <p:cBhvr>
                                        <p:cTn id="42" dur="1000" fill="hold"/>
                                        <p:tgtEl>
                                          <p:spTgt spid="443418"/>
                                        </p:tgtEl>
                                        <p:attrNameLst>
                                          <p:attrName>ppt_h</p:attrName>
                                        </p:attrNameLst>
                                      </p:cBhvr>
                                      <p:tavLst>
                                        <p:tav tm="0">
                                          <p:val>
                                            <p:strVal val="#ppt_h"/>
                                          </p:val>
                                        </p:tav>
                                        <p:tav tm="100000">
                                          <p:val>
                                            <p:strVal val="#ppt_h"/>
                                          </p:val>
                                        </p:tav>
                                      </p:tavLst>
                                    </p:anim>
                                    <p:animEffect transition="in" filter="fade">
                                      <p:cBhvr>
                                        <p:cTn id="43" dur="1000"/>
                                        <p:tgtEl>
                                          <p:spTgt spid="4434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43420"/>
                                        </p:tgtEl>
                                        <p:attrNameLst>
                                          <p:attrName>style.visibility</p:attrName>
                                        </p:attrNameLst>
                                      </p:cBhvr>
                                      <p:to>
                                        <p:strVal val="visible"/>
                                      </p:to>
                                    </p:set>
                                    <p:anim calcmode="lin" valueType="num">
                                      <p:cBhvr>
                                        <p:cTn id="48" dur="1000" fill="hold"/>
                                        <p:tgtEl>
                                          <p:spTgt spid="443420"/>
                                        </p:tgtEl>
                                        <p:attrNameLst>
                                          <p:attrName>ppt_w</p:attrName>
                                        </p:attrNameLst>
                                      </p:cBhvr>
                                      <p:tavLst>
                                        <p:tav tm="0">
                                          <p:val>
                                            <p:strVal val="#ppt_w*0.70"/>
                                          </p:val>
                                        </p:tav>
                                        <p:tav tm="100000">
                                          <p:val>
                                            <p:strVal val="#ppt_w"/>
                                          </p:val>
                                        </p:tav>
                                      </p:tavLst>
                                    </p:anim>
                                    <p:anim calcmode="lin" valueType="num">
                                      <p:cBhvr>
                                        <p:cTn id="49" dur="1000" fill="hold"/>
                                        <p:tgtEl>
                                          <p:spTgt spid="443420"/>
                                        </p:tgtEl>
                                        <p:attrNameLst>
                                          <p:attrName>ppt_h</p:attrName>
                                        </p:attrNameLst>
                                      </p:cBhvr>
                                      <p:tavLst>
                                        <p:tav tm="0">
                                          <p:val>
                                            <p:strVal val="#ppt_h"/>
                                          </p:val>
                                        </p:tav>
                                        <p:tav tm="100000">
                                          <p:val>
                                            <p:strVal val="#ppt_h"/>
                                          </p:val>
                                        </p:tav>
                                      </p:tavLst>
                                    </p:anim>
                                    <p:animEffect transition="in" filter="fade">
                                      <p:cBhvr>
                                        <p:cTn id="50" dur="1000"/>
                                        <p:tgtEl>
                                          <p:spTgt spid="443420"/>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443422"/>
                                        </p:tgtEl>
                                        <p:attrNameLst>
                                          <p:attrName>style.visibility</p:attrName>
                                        </p:attrNameLst>
                                      </p:cBhvr>
                                      <p:to>
                                        <p:strVal val="visible"/>
                                      </p:to>
                                    </p:set>
                                    <p:anim calcmode="lin" valueType="num">
                                      <p:cBhvr>
                                        <p:cTn id="53" dur="1000" fill="hold"/>
                                        <p:tgtEl>
                                          <p:spTgt spid="443422"/>
                                        </p:tgtEl>
                                        <p:attrNameLst>
                                          <p:attrName>ppt_w</p:attrName>
                                        </p:attrNameLst>
                                      </p:cBhvr>
                                      <p:tavLst>
                                        <p:tav tm="0">
                                          <p:val>
                                            <p:strVal val="#ppt_w*0.70"/>
                                          </p:val>
                                        </p:tav>
                                        <p:tav tm="100000">
                                          <p:val>
                                            <p:strVal val="#ppt_w"/>
                                          </p:val>
                                        </p:tav>
                                      </p:tavLst>
                                    </p:anim>
                                    <p:anim calcmode="lin" valueType="num">
                                      <p:cBhvr>
                                        <p:cTn id="54" dur="1000" fill="hold"/>
                                        <p:tgtEl>
                                          <p:spTgt spid="443422"/>
                                        </p:tgtEl>
                                        <p:attrNameLst>
                                          <p:attrName>ppt_h</p:attrName>
                                        </p:attrNameLst>
                                      </p:cBhvr>
                                      <p:tavLst>
                                        <p:tav tm="0">
                                          <p:val>
                                            <p:strVal val="#ppt_h"/>
                                          </p:val>
                                        </p:tav>
                                        <p:tav tm="100000">
                                          <p:val>
                                            <p:strVal val="#ppt_h"/>
                                          </p:val>
                                        </p:tav>
                                      </p:tavLst>
                                    </p:anim>
                                    <p:animEffect transition="in" filter="fade">
                                      <p:cBhvr>
                                        <p:cTn id="55" dur="1000"/>
                                        <p:tgtEl>
                                          <p:spTgt spid="443422"/>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443421"/>
                                        </p:tgtEl>
                                        <p:attrNameLst>
                                          <p:attrName>style.visibility</p:attrName>
                                        </p:attrNameLst>
                                      </p:cBhvr>
                                      <p:to>
                                        <p:strVal val="visible"/>
                                      </p:to>
                                    </p:set>
                                    <p:anim calcmode="lin" valueType="num">
                                      <p:cBhvr>
                                        <p:cTn id="58" dur="1000" fill="hold"/>
                                        <p:tgtEl>
                                          <p:spTgt spid="443421"/>
                                        </p:tgtEl>
                                        <p:attrNameLst>
                                          <p:attrName>ppt_w</p:attrName>
                                        </p:attrNameLst>
                                      </p:cBhvr>
                                      <p:tavLst>
                                        <p:tav tm="0">
                                          <p:val>
                                            <p:strVal val="#ppt_w*0.70"/>
                                          </p:val>
                                        </p:tav>
                                        <p:tav tm="100000">
                                          <p:val>
                                            <p:strVal val="#ppt_w"/>
                                          </p:val>
                                        </p:tav>
                                      </p:tavLst>
                                    </p:anim>
                                    <p:anim calcmode="lin" valueType="num">
                                      <p:cBhvr>
                                        <p:cTn id="59" dur="1000" fill="hold"/>
                                        <p:tgtEl>
                                          <p:spTgt spid="443421"/>
                                        </p:tgtEl>
                                        <p:attrNameLst>
                                          <p:attrName>ppt_h</p:attrName>
                                        </p:attrNameLst>
                                      </p:cBhvr>
                                      <p:tavLst>
                                        <p:tav tm="0">
                                          <p:val>
                                            <p:strVal val="#ppt_h"/>
                                          </p:val>
                                        </p:tav>
                                        <p:tav tm="100000">
                                          <p:val>
                                            <p:strVal val="#ppt_h"/>
                                          </p:val>
                                        </p:tav>
                                      </p:tavLst>
                                    </p:anim>
                                    <p:animEffect transition="in" filter="fade">
                                      <p:cBhvr>
                                        <p:cTn id="60" dur="1000"/>
                                        <p:tgtEl>
                                          <p:spTgt spid="4434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443425"/>
                                        </p:tgtEl>
                                        <p:attrNameLst>
                                          <p:attrName>style.visibility</p:attrName>
                                        </p:attrNameLst>
                                      </p:cBhvr>
                                      <p:to>
                                        <p:strVal val="visible"/>
                                      </p:to>
                                    </p:set>
                                    <p:anim calcmode="lin" valueType="num">
                                      <p:cBhvr>
                                        <p:cTn id="65" dur="1000" fill="hold"/>
                                        <p:tgtEl>
                                          <p:spTgt spid="443425"/>
                                        </p:tgtEl>
                                        <p:attrNameLst>
                                          <p:attrName>ppt_w</p:attrName>
                                        </p:attrNameLst>
                                      </p:cBhvr>
                                      <p:tavLst>
                                        <p:tav tm="0">
                                          <p:val>
                                            <p:strVal val="#ppt_w*0.70"/>
                                          </p:val>
                                        </p:tav>
                                        <p:tav tm="100000">
                                          <p:val>
                                            <p:strVal val="#ppt_w"/>
                                          </p:val>
                                        </p:tav>
                                      </p:tavLst>
                                    </p:anim>
                                    <p:anim calcmode="lin" valueType="num">
                                      <p:cBhvr>
                                        <p:cTn id="66" dur="1000" fill="hold"/>
                                        <p:tgtEl>
                                          <p:spTgt spid="443425"/>
                                        </p:tgtEl>
                                        <p:attrNameLst>
                                          <p:attrName>ppt_h</p:attrName>
                                        </p:attrNameLst>
                                      </p:cBhvr>
                                      <p:tavLst>
                                        <p:tav tm="0">
                                          <p:val>
                                            <p:strVal val="#ppt_h"/>
                                          </p:val>
                                        </p:tav>
                                        <p:tav tm="100000">
                                          <p:val>
                                            <p:strVal val="#ppt_h"/>
                                          </p:val>
                                        </p:tav>
                                      </p:tavLst>
                                    </p:anim>
                                    <p:animEffect transition="in" filter="fade">
                                      <p:cBhvr>
                                        <p:cTn id="67" dur="1000"/>
                                        <p:tgtEl>
                                          <p:spTgt spid="4434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443423"/>
                                        </p:tgtEl>
                                        <p:attrNameLst>
                                          <p:attrName>style.visibility</p:attrName>
                                        </p:attrNameLst>
                                      </p:cBhvr>
                                      <p:to>
                                        <p:strVal val="visible"/>
                                      </p:to>
                                    </p:set>
                                    <p:anim calcmode="lin" valueType="num">
                                      <p:cBhvr>
                                        <p:cTn id="72" dur="1000" fill="hold"/>
                                        <p:tgtEl>
                                          <p:spTgt spid="443423"/>
                                        </p:tgtEl>
                                        <p:attrNameLst>
                                          <p:attrName>ppt_w</p:attrName>
                                        </p:attrNameLst>
                                      </p:cBhvr>
                                      <p:tavLst>
                                        <p:tav tm="0">
                                          <p:val>
                                            <p:strVal val="#ppt_w*0.70"/>
                                          </p:val>
                                        </p:tav>
                                        <p:tav tm="100000">
                                          <p:val>
                                            <p:strVal val="#ppt_w"/>
                                          </p:val>
                                        </p:tav>
                                      </p:tavLst>
                                    </p:anim>
                                    <p:anim calcmode="lin" valueType="num">
                                      <p:cBhvr>
                                        <p:cTn id="73" dur="1000" fill="hold"/>
                                        <p:tgtEl>
                                          <p:spTgt spid="443423"/>
                                        </p:tgtEl>
                                        <p:attrNameLst>
                                          <p:attrName>ppt_h</p:attrName>
                                        </p:attrNameLst>
                                      </p:cBhvr>
                                      <p:tavLst>
                                        <p:tav tm="0">
                                          <p:val>
                                            <p:strVal val="#ppt_h"/>
                                          </p:val>
                                        </p:tav>
                                        <p:tav tm="100000">
                                          <p:val>
                                            <p:strVal val="#ppt_h"/>
                                          </p:val>
                                        </p:tav>
                                      </p:tavLst>
                                    </p:anim>
                                    <p:animEffect transition="in" filter="fade">
                                      <p:cBhvr>
                                        <p:cTn id="74" dur="1000"/>
                                        <p:tgtEl>
                                          <p:spTgt spid="44342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43424"/>
                                        </p:tgtEl>
                                        <p:attrNameLst>
                                          <p:attrName>style.visibility</p:attrName>
                                        </p:attrNameLst>
                                      </p:cBhvr>
                                      <p:to>
                                        <p:strVal val="visible"/>
                                      </p:to>
                                    </p:set>
                                    <p:anim calcmode="lin" valueType="num">
                                      <p:cBhvr>
                                        <p:cTn id="77" dur="1000" fill="hold"/>
                                        <p:tgtEl>
                                          <p:spTgt spid="443424"/>
                                        </p:tgtEl>
                                        <p:attrNameLst>
                                          <p:attrName>ppt_w</p:attrName>
                                        </p:attrNameLst>
                                      </p:cBhvr>
                                      <p:tavLst>
                                        <p:tav tm="0">
                                          <p:val>
                                            <p:strVal val="#ppt_w*0.70"/>
                                          </p:val>
                                        </p:tav>
                                        <p:tav tm="100000">
                                          <p:val>
                                            <p:strVal val="#ppt_w"/>
                                          </p:val>
                                        </p:tav>
                                      </p:tavLst>
                                    </p:anim>
                                    <p:anim calcmode="lin" valueType="num">
                                      <p:cBhvr>
                                        <p:cTn id="78" dur="1000" fill="hold"/>
                                        <p:tgtEl>
                                          <p:spTgt spid="443424"/>
                                        </p:tgtEl>
                                        <p:attrNameLst>
                                          <p:attrName>ppt_h</p:attrName>
                                        </p:attrNameLst>
                                      </p:cBhvr>
                                      <p:tavLst>
                                        <p:tav tm="0">
                                          <p:val>
                                            <p:strVal val="#ppt_h"/>
                                          </p:val>
                                        </p:tav>
                                        <p:tav tm="100000">
                                          <p:val>
                                            <p:strVal val="#ppt_h"/>
                                          </p:val>
                                        </p:tav>
                                      </p:tavLst>
                                    </p:anim>
                                    <p:animEffect transition="in" filter="fade">
                                      <p:cBhvr>
                                        <p:cTn id="79" dur="1000"/>
                                        <p:tgtEl>
                                          <p:spTgt spid="44342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43426"/>
                                        </p:tgtEl>
                                        <p:attrNameLst>
                                          <p:attrName>style.visibility</p:attrName>
                                        </p:attrNameLst>
                                      </p:cBhvr>
                                      <p:to>
                                        <p:strVal val="visible"/>
                                      </p:to>
                                    </p:set>
                                    <p:anim calcmode="lin" valueType="num">
                                      <p:cBhvr>
                                        <p:cTn id="84" dur="1000" fill="hold"/>
                                        <p:tgtEl>
                                          <p:spTgt spid="443426"/>
                                        </p:tgtEl>
                                        <p:attrNameLst>
                                          <p:attrName>ppt_w</p:attrName>
                                        </p:attrNameLst>
                                      </p:cBhvr>
                                      <p:tavLst>
                                        <p:tav tm="0">
                                          <p:val>
                                            <p:strVal val="#ppt_w*0.70"/>
                                          </p:val>
                                        </p:tav>
                                        <p:tav tm="100000">
                                          <p:val>
                                            <p:strVal val="#ppt_w"/>
                                          </p:val>
                                        </p:tav>
                                      </p:tavLst>
                                    </p:anim>
                                    <p:anim calcmode="lin" valueType="num">
                                      <p:cBhvr>
                                        <p:cTn id="85" dur="1000" fill="hold"/>
                                        <p:tgtEl>
                                          <p:spTgt spid="443426"/>
                                        </p:tgtEl>
                                        <p:attrNameLst>
                                          <p:attrName>ppt_h</p:attrName>
                                        </p:attrNameLst>
                                      </p:cBhvr>
                                      <p:tavLst>
                                        <p:tav tm="0">
                                          <p:val>
                                            <p:strVal val="#ppt_h"/>
                                          </p:val>
                                        </p:tav>
                                        <p:tav tm="100000">
                                          <p:val>
                                            <p:strVal val="#ppt_h"/>
                                          </p:val>
                                        </p:tav>
                                      </p:tavLst>
                                    </p:anim>
                                    <p:animEffect transition="in" filter="fade">
                                      <p:cBhvr>
                                        <p:cTn id="86" dur="1000"/>
                                        <p:tgtEl>
                                          <p:spTgt spid="44342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43427"/>
                                        </p:tgtEl>
                                        <p:attrNameLst>
                                          <p:attrName>style.visibility</p:attrName>
                                        </p:attrNameLst>
                                      </p:cBhvr>
                                      <p:to>
                                        <p:strVal val="visible"/>
                                      </p:to>
                                    </p:set>
                                    <p:anim calcmode="lin" valueType="num">
                                      <p:cBhvr>
                                        <p:cTn id="91" dur="1000" fill="hold"/>
                                        <p:tgtEl>
                                          <p:spTgt spid="443427"/>
                                        </p:tgtEl>
                                        <p:attrNameLst>
                                          <p:attrName>ppt_w</p:attrName>
                                        </p:attrNameLst>
                                      </p:cBhvr>
                                      <p:tavLst>
                                        <p:tav tm="0">
                                          <p:val>
                                            <p:strVal val="#ppt_w*0.70"/>
                                          </p:val>
                                        </p:tav>
                                        <p:tav tm="100000">
                                          <p:val>
                                            <p:strVal val="#ppt_w"/>
                                          </p:val>
                                        </p:tav>
                                      </p:tavLst>
                                    </p:anim>
                                    <p:anim calcmode="lin" valueType="num">
                                      <p:cBhvr>
                                        <p:cTn id="92" dur="1000" fill="hold"/>
                                        <p:tgtEl>
                                          <p:spTgt spid="443427"/>
                                        </p:tgtEl>
                                        <p:attrNameLst>
                                          <p:attrName>ppt_h</p:attrName>
                                        </p:attrNameLst>
                                      </p:cBhvr>
                                      <p:tavLst>
                                        <p:tav tm="0">
                                          <p:val>
                                            <p:strVal val="#ppt_h"/>
                                          </p:val>
                                        </p:tav>
                                        <p:tav tm="100000">
                                          <p:val>
                                            <p:strVal val="#ppt_h"/>
                                          </p:val>
                                        </p:tav>
                                      </p:tavLst>
                                    </p:anim>
                                    <p:animEffect transition="in" filter="fade">
                                      <p:cBhvr>
                                        <p:cTn id="93" dur="1000"/>
                                        <p:tgtEl>
                                          <p:spTgt spid="443427"/>
                                        </p:tgtEl>
                                      </p:cBhvr>
                                    </p:animEffect>
                                  </p:childTnLst>
                                </p:cTn>
                              </p:par>
                            </p:childTnLst>
                          </p:cTn>
                        </p:par>
                        <p:par>
                          <p:cTn id="94" fill="hold" nodeType="afterGroup">
                            <p:stCondLst>
                              <p:cond delay="1000"/>
                            </p:stCondLst>
                            <p:childTnLst>
                              <p:par>
                                <p:cTn id="95" presetID="55" presetClass="entr" presetSubtype="0" fill="hold" nodeType="afterEffect">
                                  <p:stCondLst>
                                    <p:cond delay="0"/>
                                  </p:stCondLst>
                                  <p:childTnLst>
                                    <p:set>
                                      <p:cBhvr>
                                        <p:cTn id="96" dur="1" fill="hold">
                                          <p:stCondLst>
                                            <p:cond delay="0"/>
                                          </p:stCondLst>
                                        </p:cTn>
                                        <p:tgtEl>
                                          <p:spTgt spid="443428"/>
                                        </p:tgtEl>
                                        <p:attrNameLst>
                                          <p:attrName>style.visibility</p:attrName>
                                        </p:attrNameLst>
                                      </p:cBhvr>
                                      <p:to>
                                        <p:strVal val="visible"/>
                                      </p:to>
                                    </p:set>
                                    <p:anim calcmode="lin" valueType="num">
                                      <p:cBhvr>
                                        <p:cTn id="97" dur="1000" fill="hold"/>
                                        <p:tgtEl>
                                          <p:spTgt spid="443428"/>
                                        </p:tgtEl>
                                        <p:attrNameLst>
                                          <p:attrName>ppt_w</p:attrName>
                                        </p:attrNameLst>
                                      </p:cBhvr>
                                      <p:tavLst>
                                        <p:tav tm="0">
                                          <p:val>
                                            <p:strVal val="#ppt_w*0.70"/>
                                          </p:val>
                                        </p:tav>
                                        <p:tav tm="100000">
                                          <p:val>
                                            <p:strVal val="#ppt_w"/>
                                          </p:val>
                                        </p:tav>
                                      </p:tavLst>
                                    </p:anim>
                                    <p:anim calcmode="lin" valueType="num">
                                      <p:cBhvr>
                                        <p:cTn id="98" dur="1000" fill="hold"/>
                                        <p:tgtEl>
                                          <p:spTgt spid="443428"/>
                                        </p:tgtEl>
                                        <p:attrNameLst>
                                          <p:attrName>ppt_h</p:attrName>
                                        </p:attrNameLst>
                                      </p:cBhvr>
                                      <p:tavLst>
                                        <p:tav tm="0">
                                          <p:val>
                                            <p:strVal val="#ppt_h"/>
                                          </p:val>
                                        </p:tav>
                                        <p:tav tm="100000">
                                          <p:val>
                                            <p:strVal val="#ppt_h"/>
                                          </p:val>
                                        </p:tav>
                                      </p:tavLst>
                                    </p:anim>
                                    <p:animEffect transition="in" filter="fade">
                                      <p:cBhvr>
                                        <p:cTn id="99" dur="1000"/>
                                        <p:tgtEl>
                                          <p:spTgt spid="443428"/>
                                        </p:tgtEl>
                                      </p:cBhvr>
                                    </p:animEffect>
                                  </p:childTnLst>
                                </p:cTn>
                              </p:par>
                            </p:childTnLst>
                          </p:cTn>
                        </p:par>
                        <p:par>
                          <p:cTn id="100" fill="hold" nodeType="afterGroup">
                            <p:stCondLst>
                              <p:cond delay="2000"/>
                            </p:stCondLst>
                            <p:childTnLst>
                              <p:par>
                                <p:cTn id="101" presetID="55" presetClass="entr" presetSubtype="0" fill="hold" grpId="0" nodeType="afterEffect">
                                  <p:stCondLst>
                                    <p:cond delay="0"/>
                                  </p:stCondLst>
                                  <p:childTnLst>
                                    <p:set>
                                      <p:cBhvr>
                                        <p:cTn id="102" dur="1" fill="hold">
                                          <p:stCondLst>
                                            <p:cond delay="0"/>
                                          </p:stCondLst>
                                        </p:cTn>
                                        <p:tgtEl>
                                          <p:spTgt spid="443429"/>
                                        </p:tgtEl>
                                        <p:attrNameLst>
                                          <p:attrName>style.visibility</p:attrName>
                                        </p:attrNameLst>
                                      </p:cBhvr>
                                      <p:to>
                                        <p:strVal val="visible"/>
                                      </p:to>
                                    </p:set>
                                    <p:anim calcmode="lin" valueType="num">
                                      <p:cBhvr>
                                        <p:cTn id="103" dur="1000" fill="hold"/>
                                        <p:tgtEl>
                                          <p:spTgt spid="443429"/>
                                        </p:tgtEl>
                                        <p:attrNameLst>
                                          <p:attrName>ppt_w</p:attrName>
                                        </p:attrNameLst>
                                      </p:cBhvr>
                                      <p:tavLst>
                                        <p:tav tm="0">
                                          <p:val>
                                            <p:strVal val="#ppt_w*0.70"/>
                                          </p:val>
                                        </p:tav>
                                        <p:tav tm="100000">
                                          <p:val>
                                            <p:strVal val="#ppt_w"/>
                                          </p:val>
                                        </p:tav>
                                      </p:tavLst>
                                    </p:anim>
                                    <p:anim calcmode="lin" valueType="num">
                                      <p:cBhvr>
                                        <p:cTn id="104" dur="1000" fill="hold"/>
                                        <p:tgtEl>
                                          <p:spTgt spid="443429"/>
                                        </p:tgtEl>
                                        <p:attrNameLst>
                                          <p:attrName>ppt_h</p:attrName>
                                        </p:attrNameLst>
                                      </p:cBhvr>
                                      <p:tavLst>
                                        <p:tav tm="0">
                                          <p:val>
                                            <p:strVal val="#ppt_h"/>
                                          </p:val>
                                        </p:tav>
                                        <p:tav tm="100000">
                                          <p:val>
                                            <p:strVal val="#ppt_h"/>
                                          </p:val>
                                        </p:tav>
                                      </p:tavLst>
                                    </p:anim>
                                    <p:animEffect transition="in" filter="fade">
                                      <p:cBhvr>
                                        <p:cTn id="105" dur="1000"/>
                                        <p:tgtEl>
                                          <p:spTgt spid="443429"/>
                                        </p:tgtEl>
                                      </p:cBhvr>
                                    </p:animEffect>
                                  </p:childTnLst>
                                </p:cTn>
                              </p:par>
                            </p:childTnLst>
                          </p:cTn>
                        </p:par>
                        <p:par>
                          <p:cTn id="106" fill="hold" nodeType="afterGroup">
                            <p:stCondLst>
                              <p:cond delay="3000"/>
                            </p:stCondLst>
                            <p:childTnLst>
                              <p:par>
                                <p:cTn id="107" presetID="55" presetClass="entr" presetSubtype="0" fill="hold" grpId="2" nodeType="afterEffect">
                                  <p:stCondLst>
                                    <p:cond delay="0"/>
                                  </p:stCondLst>
                                  <p:childTnLst>
                                    <p:set>
                                      <p:cBhvr>
                                        <p:cTn id="108" dur="1" fill="hold">
                                          <p:stCondLst>
                                            <p:cond delay="0"/>
                                          </p:stCondLst>
                                        </p:cTn>
                                        <p:tgtEl>
                                          <p:spTgt spid="443417"/>
                                        </p:tgtEl>
                                        <p:attrNameLst>
                                          <p:attrName>style.visibility</p:attrName>
                                        </p:attrNameLst>
                                      </p:cBhvr>
                                      <p:to>
                                        <p:strVal val="visible"/>
                                      </p:to>
                                    </p:set>
                                    <p:anim calcmode="lin" valueType="num">
                                      <p:cBhvr>
                                        <p:cTn id="109" dur="1000" fill="hold"/>
                                        <p:tgtEl>
                                          <p:spTgt spid="443417"/>
                                        </p:tgtEl>
                                        <p:attrNameLst>
                                          <p:attrName>ppt_w</p:attrName>
                                        </p:attrNameLst>
                                      </p:cBhvr>
                                      <p:tavLst>
                                        <p:tav tm="0">
                                          <p:val>
                                            <p:strVal val="#ppt_w*0.70"/>
                                          </p:val>
                                        </p:tav>
                                        <p:tav tm="100000">
                                          <p:val>
                                            <p:strVal val="#ppt_w"/>
                                          </p:val>
                                        </p:tav>
                                      </p:tavLst>
                                    </p:anim>
                                    <p:anim calcmode="lin" valueType="num">
                                      <p:cBhvr>
                                        <p:cTn id="110" dur="1000" fill="hold"/>
                                        <p:tgtEl>
                                          <p:spTgt spid="443417"/>
                                        </p:tgtEl>
                                        <p:attrNameLst>
                                          <p:attrName>ppt_h</p:attrName>
                                        </p:attrNameLst>
                                      </p:cBhvr>
                                      <p:tavLst>
                                        <p:tav tm="0">
                                          <p:val>
                                            <p:strVal val="#ppt_h"/>
                                          </p:val>
                                        </p:tav>
                                        <p:tav tm="100000">
                                          <p:val>
                                            <p:strVal val="#ppt_h"/>
                                          </p:val>
                                        </p:tav>
                                      </p:tavLst>
                                    </p:anim>
                                    <p:animEffect transition="in" filter="fade">
                                      <p:cBhvr>
                                        <p:cTn id="111" dur="1000"/>
                                        <p:tgtEl>
                                          <p:spTgt spid="443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4" grpId="0" build="p" autoUpdateAnimBg="0"/>
      <p:bldP spid="443415" grpId="0" animBg="1"/>
      <p:bldP spid="443416" grpId="0" animBg="1"/>
      <p:bldP spid="443417" grpId="0" animBg="1"/>
      <p:bldP spid="443417" grpId="1" animBg="1"/>
      <p:bldP spid="443417" grpId="2" animBg="1"/>
      <p:bldP spid="443418" grpId="0" animBg="1"/>
      <p:bldP spid="443419" grpId="0" animBg="1"/>
      <p:bldP spid="443420" grpId="0" animBg="1"/>
      <p:bldP spid="443421" grpId="0" animBg="1"/>
      <p:bldP spid="443422" grpId="0" animBg="1"/>
      <p:bldP spid="443423" grpId="0" animBg="1"/>
      <p:bldP spid="443424" grpId="0" animBg="1"/>
      <p:bldP spid="443426" grpId="0" animBg="1"/>
      <p:bldP spid="443427" grpId="0" animBg="1"/>
      <p:bldP spid="4434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2370" name="Rectangle 2"/>
          <p:cNvSpPr>
            <a:spLocks noGrp="1" noRot="1" noChangeArrowheads="1"/>
          </p:cNvSpPr>
          <p:nvPr>
            <p:ph type="title"/>
          </p:nvPr>
        </p:nvSpPr>
        <p:spPr/>
        <p:txBody>
          <a:bodyPr/>
          <a:lstStyle/>
          <a:p>
            <a:r>
              <a:rPr lang="fr-FR"/>
              <a:t>Résolution de noms</a:t>
            </a:r>
          </a:p>
        </p:txBody>
      </p:sp>
      <p:sp>
        <p:nvSpPr>
          <p:cNvPr id="442371" name="Rectangle 3"/>
          <p:cNvSpPr>
            <a:spLocks noGrp="1" noChangeArrowheads="1"/>
          </p:cNvSpPr>
          <p:nvPr>
            <p:ph type="body" idx="1"/>
          </p:nvPr>
        </p:nvSpPr>
        <p:spPr>
          <a:xfrm>
            <a:off x="457200" y="1600200"/>
            <a:ext cx="8229600" cy="914400"/>
          </a:xfrm>
        </p:spPr>
        <p:txBody>
          <a:bodyPr/>
          <a:lstStyle/>
          <a:p>
            <a:pPr>
              <a:lnSpc>
                <a:spcPct val="90000"/>
              </a:lnSpc>
            </a:pPr>
            <a:r>
              <a:rPr lang="fr-FR"/>
              <a:t>Un serveur de noms enregistre les données propres à une partie de l’espace nom de domaine dans une zone.</a:t>
            </a:r>
          </a:p>
        </p:txBody>
      </p:sp>
      <p:sp>
        <p:nvSpPr>
          <p:cNvPr id="442372"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Serveurs de noms (name servers)</a:t>
            </a:r>
          </a:p>
        </p:txBody>
      </p:sp>
      <p:sp>
        <p:nvSpPr>
          <p:cNvPr id="442422" name="Oval 54"/>
          <p:cNvSpPr>
            <a:spLocks noChangeArrowheads="1"/>
          </p:cNvSpPr>
          <p:nvPr/>
        </p:nvSpPr>
        <p:spPr bwMode="auto">
          <a:xfrm>
            <a:off x="3810000" y="29718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23" name="Line 55"/>
          <p:cNvSpPr>
            <a:spLocks noChangeShapeType="1"/>
          </p:cNvSpPr>
          <p:nvPr/>
        </p:nvSpPr>
        <p:spPr bwMode="auto">
          <a:xfrm flipH="1">
            <a:off x="2965450" y="3194050"/>
            <a:ext cx="914400" cy="45720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24" name="Line 56"/>
          <p:cNvSpPr>
            <a:spLocks noChangeShapeType="1"/>
          </p:cNvSpPr>
          <p:nvPr/>
        </p:nvSpPr>
        <p:spPr bwMode="auto">
          <a:xfrm>
            <a:off x="3879850" y="3194050"/>
            <a:ext cx="304800" cy="38100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25" name="Line 57"/>
          <p:cNvSpPr>
            <a:spLocks noChangeShapeType="1"/>
          </p:cNvSpPr>
          <p:nvPr/>
        </p:nvSpPr>
        <p:spPr bwMode="auto">
          <a:xfrm>
            <a:off x="3886200" y="3200400"/>
            <a:ext cx="1136650" cy="45085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26" name="Line 58"/>
          <p:cNvSpPr>
            <a:spLocks noChangeShapeType="1"/>
          </p:cNvSpPr>
          <p:nvPr/>
        </p:nvSpPr>
        <p:spPr bwMode="auto">
          <a:xfrm>
            <a:off x="3886200" y="3200400"/>
            <a:ext cx="2965450" cy="45085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27" name="Oval 59"/>
          <p:cNvSpPr>
            <a:spLocks noChangeArrowheads="1"/>
          </p:cNvSpPr>
          <p:nvPr/>
        </p:nvSpPr>
        <p:spPr bwMode="auto">
          <a:xfrm>
            <a:off x="4191000" y="36576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28" name="Oval 60"/>
          <p:cNvSpPr>
            <a:spLocks noChangeArrowheads="1"/>
          </p:cNvSpPr>
          <p:nvPr/>
        </p:nvSpPr>
        <p:spPr bwMode="auto">
          <a:xfrm>
            <a:off x="6781800" y="37338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29" name="Oval 61"/>
          <p:cNvSpPr>
            <a:spLocks noChangeArrowheads="1"/>
          </p:cNvSpPr>
          <p:nvPr/>
        </p:nvSpPr>
        <p:spPr bwMode="auto">
          <a:xfrm>
            <a:off x="5105400" y="36576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30" name="Rectangle 62"/>
          <p:cNvSpPr>
            <a:spLocks noChangeArrowheads="1"/>
          </p:cNvSpPr>
          <p:nvPr/>
        </p:nvSpPr>
        <p:spPr bwMode="auto">
          <a:xfrm>
            <a:off x="5311775" y="3529013"/>
            <a:ext cx="368300"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003366"/>
                </a:solidFill>
                <a:latin typeface="Arial" charset="0"/>
              </a:rPr>
              <a:t>fr</a:t>
            </a:r>
          </a:p>
        </p:txBody>
      </p:sp>
      <p:sp>
        <p:nvSpPr>
          <p:cNvPr id="442431" name="Oval 63"/>
          <p:cNvSpPr>
            <a:spLocks noChangeArrowheads="1"/>
          </p:cNvSpPr>
          <p:nvPr/>
        </p:nvSpPr>
        <p:spPr bwMode="auto">
          <a:xfrm>
            <a:off x="457200" y="3581400"/>
            <a:ext cx="4864100" cy="2501900"/>
          </a:xfrm>
          <a:prstGeom prst="ellipse">
            <a:avLst/>
          </a:prstGeom>
          <a:solidFill>
            <a:srgbClr val="33CC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32" name="Oval 64"/>
          <p:cNvSpPr>
            <a:spLocks noChangeArrowheads="1"/>
          </p:cNvSpPr>
          <p:nvPr/>
        </p:nvSpPr>
        <p:spPr bwMode="auto">
          <a:xfrm>
            <a:off x="2286000" y="45720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33" name="Oval 65"/>
          <p:cNvSpPr>
            <a:spLocks noChangeArrowheads="1"/>
          </p:cNvSpPr>
          <p:nvPr/>
        </p:nvSpPr>
        <p:spPr bwMode="auto">
          <a:xfrm>
            <a:off x="1295400" y="45720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34" name="Line 66"/>
          <p:cNvSpPr>
            <a:spLocks noChangeShapeType="1"/>
          </p:cNvSpPr>
          <p:nvPr/>
        </p:nvSpPr>
        <p:spPr bwMode="auto">
          <a:xfrm flipH="1">
            <a:off x="1441450" y="3879850"/>
            <a:ext cx="1219200" cy="6096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35" name="Line 67"/>
          <p:cNvSpPr>
            <a:spLocks noChangeShapeType="1"/>
          </p:cNvSpPr>
          <p:nvPr/>
        </p:nvSpPr>
        <p:spPr bwMode="auto">
          <a:xfrm flipH="1">
            <a:off x="908050" y="4794250"/>
            <a:ext cx="3810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36" name="Line 68"/>
          <p:cNvSpPr>
            <a:spLocks noChangeShapeType="1"/>
          </p:cNvSpPr>
          <p:nvPr/>
        </p:nvSpPr>
        <p:spPr bwMode="auto">
          <a:xfrm>
            <a:off x="1441450" y="4794250"/>
            <a:ext cx="2286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37" name="Line 69"/>
          <p:cNvSpPr>
            <a:spLocks noChangeShapeType="1"/>
          </p:cNvSpPr>
          <p:nvPr/>
        </p:nvSpPr>
        <p:spPr bwMode="auto">
          <a:xfrm flipH="1">
            <a:off x="1974850" y="4870450"/>
            <a:ext cx="3810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38" name="Line 70"/>
          <p:cNvSpPr>
            <a:spLocks noChangeShapeType="1"/>
          </p:cNvSpPr>
          <p:nvPr/>
        </p:nvSpPr>
        <p:spPr bwMode="auto">
          <a:xfrm>
            <a:off x="2508250" y="4870450"/>
            <a:ext cx="2286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39" name="Line 71"/>
          <p:cNvSpPr>
            <a:spLocks noChangeShapeType="1"/>
          </p:cNvSpPr>
          <p:nvPr/>
        </p:nvSpPr>
        <p:spPr bwMode="auto">
          <a:xfrm flipH="1">
            <a:off x="3956050" y="4870450"/>
            <a:ext cx="3810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40" name="Oval 72"/>
          <p:cNvSpPr>
            <a:spLocks noChangeArrowheads="1"/>
          </p:cNvSpPr>
          <p:nvPr/>
        </p:nvSpPr>
        <p:spPr bwMode="auto">
          <a:xfrm>
            <a:off x="2667000" y="54102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1" name="Oval 73"/>
          <p:cNvSpPr>
            <a:spLocks noChangeArrowheads="1"/>
          </p:cNvSpPr>
          <p:nvPr/>
        </p:nvSpPr>
        <p:spPr bwMode="auto">
          <a:xfrm>
            <a:off x="1828800" y="54102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2" name="Oval 74"/>
          <p:cNvSpPr>
            <a:spLocks noChangeArrowheads="1"/>
          </p:cNvSpPr>
          <p:nvPr/>
        </p:nvSpPr>
        <p:spPr bwMode="auto">
          <a:xfrm>
            <a:off x="1600200" y="54102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3" name="Oval 75"/>
          <p:cNvSpPr>
            <a:spLocks noChangeArrowheads="1"/>
          </p:cNvSpPr>
          <p:nvPr/>
        </p:nvSpPr>
        <p:spPr bwMode="auto">
          <a:xfrm>
            <a:off x="914400" y="53340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4" name="Rectangle 76"/>
          <p:cNvSpPr>
            <a:spLocks noChangeArrowheads="1"/>
          </p:cNvSpPr>
          <p:nvPr/>
        </p:nvSpPr>
        <p:spPr bwMode="auto">
          <a:xfrm>
            <a:off x="892175" y="4443413"/>
            <a:ext cx="481013"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FF0033"/>
                </a:solidFill>
                <a:latin typeface="Arial" charset="0"/>
              </a:rPr>
              <a:t>bc</a:t>
            </a:r>
          </a:p>
        </p:txBody>
      </p:sp>
      <p:sp>
        <p:nvSpPr>
          <p:cNvPr id="442445" name="Rectangle 77"/>
          <p:cNvSpPr>
            <a:spLocks noChangeArrowheads="1"/>
          </p:cNvSpPr>
          <p:nvPr/>
        </p:nvSpPr>
        <p:spPr bwMode="auto">
          <a:xfrm>
            <a:off x="1806575" y="4443413"/>
            <a:ext cx="481013"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FF0033"/>
                </a:solidFill>
                <a:latin typeface="Arial" charset="0"/>
              </a:rPr>
              <a:t>ab</a:t>
            </a:r>
          </a:p>
        </p:txBody>
      </p:sp>
      <p:sp>
        <p:nvSpPr>
          <p:cNvPr id="442446" name="Oval 78"/>
          <p:cNvSpPr>
            <a:spLocks noChangeArrowheads="1"/>
          </p:cNvSpPr>
          <p:nvPr/>
        </p:nvSpPr>
        <p:spPr bwMode="auto">
          <a:xfrm rot="18180000">
            <a:off x="2760662" y="3273426"/>
            <a:ext cx="1647825" cy="2724150"/>
          </a:xfrm>
          <a:prstGeom prst="ellipse">
            <a:avLst/>
          </a:prstGeom>
          <a:solidFill>
            <a:srgbClr val="FFFF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7" name="Oval 79"/>
          <p:cNvSpPr>
            <a:spLocks noChangeArrowheads="1"/>
          </p:cNvSpPr>
          <p:nvPr/>
        </p:nvSpPr>
        <p:spPr bwMode="auto">
          <a:xfrm>
            <a:off x="2819400" y="3657600"/>
            <a:ext cx="139700" cy="122238"/>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48" name="Line 80"/>
          <p:cNvSpPr>
            <a:spLocks noChangeShapeType="1"/>
          </p:cNvSpPr>
          <p:nvPr/>
        </p:nvSpPr>
        <p:spPr bwMode="auto">
          <a:xfrm>
            <a:off x="2965450" y="3879850"/>
            <a:ext cx="381000" cy="538163"/>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49" name="Line 81"/>
          <p:cNvSpPr>
            <a:spLocks noChangeShapeType="1"/>
          </p:cNvSpPr>
          <p:nvPr/>
        </p:nvSpPr>
        <p:spPr bwMode="auto">
          <a:xfrm flipH="1">
            <a:off x="2432050" y="3879850"/>
            <a:ext cx="457200" cy="6096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50" name="Oval 82"/>
          <p:cNvSpPr>
            <a:spLocks noChangeArrowheads="1"/>
          </p:cNvSpPr>
          <p:nvPr/>
        </p:nvSpPr>
        <p:spPr bwMode="auto">
          <a:xfrm>
            <a:off x="3276600" y="45720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51" name="Rectangle 83"/>
          <p:cNvSpPr>
            <a:spLocks noChangeArrowheads="1"/>
          </p:cNvSpPr>
          <p:nvPr/>
        </p:nvSpPr>
        <p:spPr bwMode="auto">
          <a:xfrm>
            <a:off x="2339975" y="3529013"/>
            <a:ext cx="466725"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fr-FR" sz="2000" b="1" smtClean="0">
                <a:solidFill>
                  <a:srgbClr val="FF0033"/>
                </a:solidFill>
                <a:latin typeface="Arial" charset="0"/>
              </a:rPr>
              <a:t>ca</a:t>
            </a:r>
          </a:p>
        </p:txBody>
      </p:sp>
      <p:sp>
        <p:nvSpPr>
          <p:cNvPr id="442452" name="Oval 84"/>
          <p:cNvSpPr>
            <a:spLocks noChangeArrowheads="1"/>
          </p:cNvSpPr>
          <p:nvPr/>
        </p:nvSpPr>
        <p:spPr bwMode="auto">
          <a:xfrm>
            <a:off x="4343400" y="45720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53" name="Line 85"/>
          <p:cNvSpPr>
            <a:spLocks noChangeShapeType="1"/>
          </p:cNvSpPr>
          <p:nvPr/>
        </p:nvSpPr>
        <p:spPr bwMode="auto">
          <a:xfrm>
            <a:off x="3041650" y="3803650"/>
            <a:ext cx="1219200" cy="606425"/>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54" name="Line 86"/>
          <p:cNvSpPr>
            <a:spLocks noChangeShapeType="1"/>
          </p:cNvSpPr>
          <p:nvPr/>
        </p:nvSpPr>
        <p:spPr bwMode="auto">
          <a:xfrm>
            <a:off x="3422650" y="4870450"/>
            <a:ext cx="228600" cy="5334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55" name="Line 87"/>
          <p:cNvSpPr>
            <a:spLocks noChangeShapeType="1"/>
          </p:cNvSpPr>
          <p:nvPr/>
        </p:nvSpPr>
        <p:spPr bwMode="auto">
          <a:xfrm>
            <a:off x="4489450" y="4870450"/>
            <a:ext cx="152400" cy="3810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56" name="Oval 88"/>
          <p:cNvSpPr>
            <a:spLocks noChangeArrowheads="1"/>
          </p:cNvSpPr>
          <p:nvPr/>
        </p:nvSpPr>
        <p:spPr bwMode="auto">
          <a:xfrm>
            <a:off x="4572000" y="51816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57" name="Oval 89"/>
          <p:cNvSpPr>
            <a:spLocks noChangeArrowheads="1"/>
          </p:cNvSpPr>
          <p:nvPr/>
        </p:nvSpPr>
        <p:spPr bwMode="auto">
          <a:xfrm>
            <a:off x="3886200" y="54102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58" name="Oval 90"/>
          <p:cNvSpPr>
            <a:spLocks noChangeArrowheads="1"/>
          </p:cNvSpPr>
          <p:nvPr/>
        </p:nvSpPr>
        <p:spPr bwMode="auto">
          <a:xfrm>
            <a:off x="3505200" y="54102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59" name="Rectangle 91"/>
          <p:cNvSpPr>
            <a:spLocks noChangeArrowheads="1"/>
          </p:cNvSpPr>
          <p:nvPr/>
        </p:nvSpPr>
        <p:spPr bwMode="auto">
          <a:xfrm>
            <a:off x="2873375" y="4443413"/>
            <a:ext cx="493713"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FF0033"/>
                </a:solidFill>
                <a:latin typeface="Arial" charset="0"/>
              </a:rPr>
              <a:t>on</a:t>
            </a:r>
          </a:p>
        </p:txBody>
      </p:sp>
      <p:sp>
        <p:nvSpPr>
          <p:cNvPr id="442460" name="Rectangle 92"/>
          <p:cNvSpPr>
            <a:spLocks noChangeArrowheads="1"/>
          </p:cNvSpPr>
          <p:nvPr/>
        </p:nvSpPr>
        <p:spPr bwMode="auto">
          <a:xfrm>
            <a:off x="3940175" y="4443413"/>
            <a:ext cx="493713" cy="7016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fr-FR" sz="2000" b="1" smtClean="0">
                <a:solidFill>
                  <a:srgbClr val="FF0033"/>
                </a:solidFill>
                <a:latin typeface="Arial" charset="0"/>
              </a:rPr>
              <a:t>qb</a:t>
            </a:r>
          </a:p>
        </p:txBody>
      </p:sp>
      <p:sp>
        <p:nvSpPr>
          <p:cNvPr id="442461" name="Line 93"/>
          <p:cNvSpPr>
            <a:spLocks noChangeShapeType="1"/>
          </p:cNvSpPr>
          <p:nvPr/>
        </p:nvSpPr>
        <p:spPr bwMode="auto">
          <a:xfrm flipH="1">
            <a:off x="4032250" y="4870450"/>
            <a:ext cx="304800" cy="4572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62" name="Line 94"/>
          <p:cNvSpPr>
            <a:spLocks noChangeShapeType="1"/>
          </p:cNvSpPr>
          <p:nvPr/>
        </p:nvSpPr>
        <p:spPr bwMode="auto">
          <a:xfrm flipH="1">
            <a:off x="3194050" y="4870450"/>
            <a:ext cx="152400" cy="228600"/>
          </a:xfrm>
          <a:prstGeom prst="line">
            <a:avLst/>
          </a:prstGeom>
          <a:noFill/>
          <a:ln w="12700">
            <a:solidFill>
              <a:srgbClr val="6666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fr-FR" b="1" smtClean="0">
              <a:solidFill>
                <a:srgbClr val="000514"/>
              </a:solidFill>
            </a:endParaRPr>
          </a:p>
        </p:txBody>
      </p:sp>
      <p:sp>
        <p:nvSpPr>
          <p:cNvPr id="442463" name="Oval 95"/>
          <p:cNvSpPr>
            <a:spLocks noChangeArrowheads="1"/>
          </p:cNvSpPr>
          <p:nvPr/>
        </p:nvSpPr>
        <p:spPr bwMode="auto">
          <a:xfrm>
            <a:off x="3048000" y="5105400"/>
            <a:ext cx="139700" cy="139700"/>
          </a:xfrm>
          <a:prstGeom prst="ellipse">
            <a:avLst/>
          </a:prstGeom>
          <a:solidFill>
            <a:srgbClr val="99CC99"/>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64" name="Oval 96"/>
          <p:cNvSpPr>
            <a:spLocks noChangeArrowheads="1"/>
          </p:cNvSpPr>
          <p:nvPr/>
        </p:nvSpPr>
        <p:spPr bwMode="auto">
          <a:xfrm>
            <a:off x="6324600" y="4267200"/>
            <a:ext cx="596900" cy="520700"/>
          </a:xfrm>
          <a:prstGeom prst="ellipse">
            <a:avLst/>
          </a:prstGeom>
          <a:solidFill>
            <a:srgbClr val="33CC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65" name="Rectangle 97"/>
          <p:cNvSpPr>
            <a:spLocks noChangeArrowheads="1"/>
          </p:cNvSpPr>
          <p:nvPr/>
        </p:nvSpPr>
        <p:spPr bwMode="auto">
          <a:xfrm>
            <a:off x="7064375" y="4443413"/>
            <a:ext cx="1228725"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003366"/>
                </a:solidFill>
                <a:latin typeface="Arial" charset="0"/>
              </a:rPr>
              <a:t>domaine</a:t>
            </a:r>
          </a:p>
        </p:txBody>
      </p:sp>
      <p:sp>
        <p:nvSpPr>
          <p:cNvPr id="442466" name="Oval 98"/>
          <p:cNvSpPr>
            <a:spLocks noChangeArrowheads="1"/>
          </p:cNvSpPr>
          <p:nvPr/>
        </p:nvSpPr>
        <p:spPr bwMode="auto">
          <a:xfrm>
            <a:off x="6324600" y="5029200"/>
            <a:ext cx="596900" cy="520700"/>
          </a:xfrm>
          <a:prstGeom prst="ellipse">
            <a:avLst/>
          </a:prstGeom>
          <a:solidFill>
            <a:srgbClr val="FFFFCC"/>
          </a:solidFill>
          <a:ln w="1270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b="1" smtClean="0">
              <a:solidFill>
                <a:srgbClr val="000514"/>
              </a:solidFill>
            </a:endParaRPr>
          </a:p>
        </p:txBody>
      </p:sp>
      <p:sp>
        <p:nvSpPr>
          <p:cNvPr id="442467" name="Rectangle 99"/>
          <p:cNvSpPr>
            <a:spLocks noChangeArrowheads="1"/>
          </p:cNvSpPr>
          <p:nvPr/>
        </p:nvSpPr>
        <p:spPr bwMode="auto">
          <a:xfrm>
            <a:off x="7140575" y="5129213"/>
            <a:ext cx="762000" cy="3968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fr-FR" sz="2000" b="1" smtClean="0">
                <a:solidFill>
                  <a:srgbClr val="003366"/>
                </a:solidFill>
                <a:latin typeface="Arial" charset="0"/>
              </a:rPr>
              <a:t>zone</a:t>
            </a:r>
          </a:p>
        </p:txBody>
      </p:sp>
      <p:sp>
        <p:nvSpPr>
          <p:cNvPr id="442468" name="Text Box 100"/>
          <p:cNvSpPr txBox="1">
            <a:spLocks noChangeArrowheads="1"/>
          </p:cNvSpPr>
          <p:nvPr/>
        </p:nvSpPr>
        <p:spPr bwMode="auto">
          <a:xfrm>
            <a:off x="5403850" y="2743200"/>
            <a:ext cx="3386138" cy="701675"/>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Tx/>
              <a:buChar char="•"/>
            </a:pPr>
            <a:r>
              <a:rPr lang="fr-FR" sz="2000" smtClean="0">
                <a:solidFill>
                  <a:srgbClr val="003366"/>
                </a:solidFill>
                <a:latin typeface="Times New Roman" pitchFamily="18" charset="0"/>
              </a:rPr>
              <a:t> Serveurs de noms primaires</a:t>
            </a:r>
          </a:p>
          <a:p>
            <a:pPr fontAlgn="base">
              <a:spcBef>
                <a:spcPct val="0"/>
              </a:spcBef>
              <a:spcAft>
                <a:spcPct val="0"/>
              </a:spcAft>
              <a:buFontTx/>
              <a:buChar char="•"/>
            </a:pPr>
            <a:r>
              <a:rPr lang="fr-FR" sz="2000" smtClean="0">
                <a:solidFill>
                  <a:srgbClr val="003366"/>
                </a:solidFill>
                <a:latin typeface="Times New Roman" pitchFamily="18" charset="0"/>
              </a:rPr>
              <a:t> Serveurs de noms secondaires</a:t>
            </a:r>
          </a:p>
        </p:txBody>
      </p:sp>
    </p:spTree>
    <p:extLst>
      <p:ext uri="{BB962C8B-B14F-4D97-AF65-F5344CB8AC3E}">
        <p14:creationId xmlns:p14="http://schemas.microsoft.com/office/powerpoint/2010/main" val="167632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2468"/>
                                        </p:tgtEl>
                                        <p:attrNameLst>
                                          <p:attrName>style.visibility</p:attrName>
                                        </p:attrNameLst>
                                      </p:cBhvr>
                                      <p:to>
                                        <p:strVal val="visible"/>
                                      </p:to>
                                    </p:set>
                                    <p:anim calcmode="lin" valueType="num">
                                      <p:cBhvr additive="base">
                                        <p:cTn id="7" dur="500" fill="hold"/>
                                        <p:tgtEl>
                                          <p:spTgt spid="442468"/>
                                        </p:tgtEl>
                                        <p:attrNameLst>
                                          <p:attrName>ppt_x</p:attrName>
                                        </p:attrNameLst>
                                      </p:cBhvr>
                                      <p:tavLst>
                                        <p:tav tm="0">
                                          <p:val>
                                            <p:strVal val="0-#ppt_w/2"/>
                                          </p:val>
                                        </p:tav>
                                        <p:tav tm="100000">
                                          <p:val>
                                            <p:strVal val="#ppt_x"/>
                                          </p:val>
                                        </p:tav>
                                      </p:tavLst>
                                    </p:anim>
                                    <p:anim calcmode="lin" valueType="num">
                                      <p:cBhvr additive="base">
                                        <p:cTn id="8" dur="500" fill="hold"/>
                                        <p:tgtEl>
                                          <p:spTgt spid="442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46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478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112"/>
            <a:ext cx="9144000" cy="2420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188639"/>
            <a:ext cx="86409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a:effectLst>
                  <a:outerShdw blurRad="38100" dist="38100" dir="2700000" algn="tl">
                    <a:srgbClr val="000000">
                      <a:alpha val="43137"/>
                    </a:srgbClr>
                  </a:outerShdw>
                </a:effectLst>
              </a:rPr>
              <a:t>Les grands types d’attaques visant le </a:t>
            </a:r>
            <a:r>
              <a:rPr lang="fr-FR" sz="2800" b="1" dirty="0" smtClean="0">
                <a:effectLst>
                  <a:outerShdw blurRad="38100" dist="38100" dir="2700000" algn="tl">
                    <a:srgbClr val="000000">
                      <a:alpha val="43137"/>
                    </a:srgbClr>
                  </a:outerShdw>
                </a:effectLst>
              </a:rPr>
              <a:t>DNS et </a:t>
            </a:r>
            <a:r>
              <a:rPr lang="fr-FR" sz="2800" b="1" dirty="0">
                <a:effectLst>
                  <a:outerShdw blurRad="38100" dist="38100" dir="2700000" algn="tl">
                    <a:srgbClr val="000000">
                      <a:alpha val="43137"/>
                    </a:srgbClr>
                  </a:outerShdw>
                </a:effectLst>
              </a:rPr>
              <a:t>les noms de domaine</a:t>
            </a:r>
          </a:p>
        </p:txBody>
      </p:sp>
      <p:sp>
        <p:nvSpPr>
          <p:cNvPr id="5" name="Rectangle 4"/>
          <p:cNvSpPr/>
          <p:nvPr/>
        </p:nvSpPr>
        <p:spPr>
          <a:xfrm>
            <a:off x="107504" y="1412776"/>
            <a:ext cx="8640960" cy="954107"/>
          </a:xfrm>
          <a:prstGeom prst="rect">
            <a:avLst/>
          </a:prstGeom>
        </p:spPr>
        <p:txBody>
          <a:bodyPr wrap="square">
            <a:spAutoFit/>
          </a:bodyPr>
          <a:lstStyle/>
          <a:p>
            <a:r>
              <a:rPr lang="fr-FR" sz="2800" b="1" dirty="0"/>
              <a:t>1 – Attaques ne visant pas directement le DNS</a:t>
            </a:r>
            <a:r>
              <a:rPr lang="fr-FR" sz="2800" dirty="0"/>
              <a:t/>
            </a:r>
            <a:br>
              <a:rPr lang="fr-FR" sz="2800" dirty="0"/>
            </a:br>
            <a:endParaRPr lang="fr-FR" sz="2800" dirty="0"/>
          </a:p>
        </p:txBody>
      </p:sp>
      <p:sp>
        <p:nvSpPr>
          <p:cNvPr id="6" name="Rectangle 5"/>
          <p:cNvSpPr/>
          <p:nvPr/>
        </p:nvSpPr>
        <p:spPr>
          <a:xfrm>
            <a:off x="611560" y="2081270"/>
            <a:ext cx="4320480"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 Le </a:t>
            </a:r>
            <a:r>
              <a:rPr lang="fr-FR" sz="2800" b="1" dirty="0" err="1">
                <a:effectLst>
                  <a:outerShdw blurRad="38100" dist="38100" dir="2700000" algn="tl">
                    <a:srgbClr val="000000">
                      <a:alpha val="43137"/>
                    </a:srgbClr>
                  </a:outerShdw>
                </a:effectLst>
              </a:rPr>
              <a:t>cybersquatting</a:t>
            </a:r>
            <a:endParaRPr lang="fr-FR" sz="2800" b="1" dirty="0">
              <a:effectLst>
                <a:outerShdw blurRad="38100" dist="38100" dir="2700000" algn="tl">
                  <a:srgbClr val="000000">
                    <a:alpha val="43137"/>
                  </a:srgbClr>
                </a:outerShdw>
              </a:effectLst>
            </a:endParaRPr>
          </a:p>
        </p:txBody>
      </p:sp>
      <p:sp>
        <p:nvSpPr>
          <p:cNvPr id="7" name="Rectangle 6"/>
          <p:cNvSpPr/>
          <p:nvPr/>
        </p:nvSpPr>
        <p:spPr>
          <a:xfrm>
            <a:off x="611560" y="2996952"/>
            <a:ext cx="6264696" cy="954107"/>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 Le </a:t>
            </a:r>
            <a:r>
              <a:rPr lang="fr-FR" sz="2800" b="1" dirty="0">
                <a:effectLst>
                  <a:outerShdw blurRad="38100" dist="38100" dir="2700000" algn="tl">
                    <a:srgbClr val="000000">
                      <a:alpha val="43137"/>
                    </a:srgbClr>
                  </a:outerShdw>
                </a:effectLst>
              </a:rPr>
              <a:t>« détournement » ou le vol</a:t>
            </a:r>
            <a:r>
              <a:rPr lang="fr-FR" sz="2800" dirty="0">
                <a:effectLst>
                  <a:outerShdw blurRad="38100" dist="38100" dir="2700000" algn="tl">
                    <a:srgbClr val="000000">
                      <a:alpha val="43137"/>
                    </a:srgbClr>
                  </a:outerShdw>
                </a:effectLst>
              </a:rPr>
              <a:t/>
            </a:r>
            <a:br>
              <a:rPr lang="fr-FR" sz="2800" dirty="0">
                <a:effectLst>
                  <a:outerShdw blurRad="38100" dist="38100" dir="2700000" algn="tl">
                    <a:srgbClr val="000000">
                      <a:alpha val="43137"/>
                    </a:srgbClr>
                  </a:outerShdw>
                </a:effectLst>
              </a:rPr>
            </a:br>
            <a:endParaRPr lang="fr-FR"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337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3815" y="7707"/>
            <a:ext cx="6997245" cy="829005"/>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5400" b="1" i="0" dirty="0" smtClean="0">
                <a:solidFill>
                  <a:schemeClr val="accent2"/>
                </a:solidFill>
                <a:effectLst>
                  <a:outerShdw blurRad="38100" dist="38100" dir="2700000" algn="tl">
                    <a:srgbClr val="000000">
                      <a:alpha val="43137"/>
                    </a:srgbClr>
                  </a:outerShdw>
                </a:effectLst>
              </a:rPr>
              <a:t>PLAN</a:t>
            </a:r>
          </a:p>
        </p:txBody>
      </p:sp>
      <p:sp>
        <p:nvSpPr>
          <p:cNvPr id="4" name="Rectangle 3"/>
          <p:cNvSpPr/>
          <p:nvPr/>
        </p:nvSpPr>
        <p:spPr>
          <a:xfrm>
            <a:off x="287962" y="1044366"/>
            <a:ext cx="8568952" cy="3065455"/>
          </a:xfrm>
          <a:prstGeom prst="rect">
            <a:avLst/>
          </a:prstGeom>
        </p:spPr>
        <p:txBody>
          <a:bodyPr wrap="square">
            <a:spAutoFit/>
          </a:bodyPr>
          <a:lstStyle/>
          <a:p>
            <a:pPr marL="556260" indent="-285750" algn="just">
              <a:lnSpc>
                <a:spcPct val="115000"/>
              </a:lnSpc>
              <a:spcAft>
                <a:spcPts val="0"/>
              </a:spcAft>
              <a:buFont typeface="Arial" panose="020B0604020202020204" pitchFamily="34" charset="0"/>
              <a:buChar char="•"/>
            </a:pPr>
            <a:r>
              <a:rPr lang="fr-FR" sz="2800" dirty="0">
                <a:effectLst>
                  <a:outerShdw blurRad="38100" dist="38100" dir="2700000" algn="tl">
                    <a:srgbClr val="000000">
                      <a:alpha val="43137"/>
                    </a:srgbClr>
                  </a:outerShdw>
                </a:effectLst>
                <a:latin typeface="Cambria"/>
                <a:ea typeface="Times New Roman"/>
                <a:cs typeface="Times New Roman"/>
              </a:rPr>
              <a:t>Les différents services annuaires</a:t>
            </a:r>
            <a:endParaRPr lang="fr-FR" sz="2800" dirty="0">
              <a:effectLst>
                <a:outerShdw blurRad="38100" dist="38100" dir="2700000" algn="tl">
                  <a:srgbClr val="000000">
                    <a:alpha val="43137"/>
                  </a:srgbClr>
                </a:outerShdw>
              </a:effectLst>
              <a:latin typeface="Calibri"/>
              <a:ea typeface="Calibri"/>
              <a:cs typeface="Arial"/>
            </a:endParaRPr>
          </a:p>
          <a:p>
            <a:pPr marL="556260" indent="-285750" algn="just">
              <a:lnSpc>
                <a:spcPct val="115000"/>
              </a:lnSpc>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Domain </a:t>
            </a:r>
            <a:r>
              <a:rPr lang="fr-FR" sz="2800" dirty="0">
                <a:effectLst>
                  <a:outerShdw blurRad="38100" dist="38100" dir="2700000" algn="tl">
                    <a:srgbClr val="000000">
                      <a:alpha val="43137"/>
                    </a:srgbClr>
                  </a:outerShdw>
                </a:effectLst>
                <a:latin typeface="Cambria"/>
                <a:ea typeface="Times New Roman"/>
                <a:cs typeface="Times New Roman"/>
              </a:rPr>
              <a:t>Name System (DNS)</a:t>
            </a:r>
            <a:endParaRPr lang="fr-FR" sz="2800" dirty="0">
              <a:effectLst>
                <a:outerShdw blurRad="38100" dist="38100" dir="2700000" algn="tl">
                  <a:srgbClr val="000000">
                    <a:alpha val="43137"/>
                  </a:srgbClr>
                </a:outerShdw>
              </a:effectLst>
              <a:latin typeface="Calibri"/>
              <a:ea typeface="Calibri"/>
              <a:cs typeface="Arial"/>
            </a:endParaRPr>
          </a:p>
          <a:p>
            <a:pPr marL="556260" indent="-285750" algn="just">
              <a:lnSpc>
                <a:spcPct val="115000"/>
              </a:lnSpc>
              <a:spcAft>
                <a:spcPts val="0"/>
              </a:spcAft>
              <a:buFont typeface="Arial" panose="020B0604020202020204" pitchFamily="34" charset="0"/>
              <a:buChar char="•"/>
            </a:pPr>
            <a:r>
              <a:rPr lang="fr-FR" sz="2800" dirty="0" err="1" smtClean="0">
                <a:effectLst>
                  <a:outerShdw blurRad="38100" dist="38100" dir="2700000" algn="tl">
                    <a:srgbClr val="000000">
                      <a:alpha val="43137"/>
                    </a:srgbClr>
                  </a:outerShdw>
                </a:effectLst>
                <a:latin typeface="Cambria"/>
                <a:ea typeface="Times New Roman"/>
                <a:cs typeface="Times New Roman"/>
              </a:rPr>
              <a:t>Dynamic</a:t>
            </a:r>
            <a:r>
              <a:rPr lang="fr-FR" sz="2800" dirty="0" smtClean="0">
                <a:effectLst>
                  <a:outerShdw blurRad="38100" dist="38100" dir="2700000" algn="tl">
                    <a:srgbClr val="000000">
                      <a:alpha val="43137"/>
                    </a:srgbClr>
                  </a:outerShdw>
                </a:effectLst>
                <a:latin typeface="Cambria"/>
                <a:ea typeface="Times New Roman"/>
                <a:cs typeface="Times New Roman"/>
              </a:rPr>
              <a:t> </a:t>
            </a:r>
            <a:r>
              <a:rPr lang="fr-FR" sz="2800" dirty="0">
                <a:effectLst>
                  <a:outerShdw blurRad="38100" dist="38100" dir="2700000" algn="tl">
                    <a:srgbClr val="000000">
                      <a:alpha val="43137"/>
                    </a:srgbClr>
                  </a:outerShdw>
                </a:effectLst>
                <a:latin typeface="Cambria"/>
                <a:ea typeface="Times New Roman"/>
                <a:cs typeface="Times New Roman"/>
              </a:rPr>
              <a:t>Host Configuration Protocol (DHCP) </a:t>
            </a:r>
            <a:r>
              <a:rPr lang="fr-FR" sz="2800" dirty="0" smtClean="0">
                <a:effectLst>
                  <a:outerShdw blurRad="38100" dist="38100" dir="2700000" algn="tl">
                    <a:srgbClr val="000000">
                      <a:alpha val="43137"/>
                    </a:srgbClr>
                  </a:outerShdw>
                </a:effectLst>
                <a:latin typeface="Cambria"/>
                <a:ea typeface="Times New Roman"/>
                <a:cs typeface="Times New Roman"/>
              </a:rPr>
              <a:t>           et </a:t>
            </a:r>
            <a:r>
              <a:rPr lang="fr-FR" sz="2800" dirty="0">
                <a:effectLst>
                  <a:outerShdw blurRad="38100" dist="38100" dir="2700000" algn="tl">
                    <a:srgbClr val="000000">
                      <a:alpha val="43137"/>
                    </a:srgbClr>
                  </a:outerShdw>
                </a:effectLst>
                <a:latin typeface="Cambria"/>
                <a:ea typeface="Calibri"/>
                <a:cs typeface="Times New Roman"/>
              </a:rPr>
              <a:t>Gestion des adresses IP avec DHCP</a:t>
            </a:r>
            <a:endParaRPr lang="fr-FR" sz="2800" dirty="0">
              <a:effectLst>
                <a:outerShdw blurRad="38100" dist="38100" dir="2700000" algn="tl">
                  <a:srgbClr val="000000">
                    <a:alpha val="43137"/>
                  </a:srgbClr>
                </a:outerShdw>
              </a:effectLst>
              <a:latin typeface="Calibri"/>
              <a:ea typeface="Calibri"/>
              <a:cs typeface="Arial"/>
            </a:endParaRPr>
          </a:p>
          <a:p>
            <a:pPr marL="556260" indent="-285750" algn="just">
              <a:lnSpc>
                <a:spcPct val="115000"/>
              </a:lnSpc>
              <a:spcAft>
                <a:spcPts val="0"/>
              </a:spcAft>
              <a:buFont typeface="Arial" panose="020B0604020202020204" pitchFamily="34" charset="0"/>
              <a:buChar char="•"/>
            </a:pPr>
            <a:r>
              <a:rPr lang="en-US" sz="2800" dirty="0" smtClean="0">
                <a:effectLst>
                  <a:outerShdw blurRad="38100" dist="38100" dir="2700000" algn="tl">
                    <a:srgbClr val="000000">
                      <a:alpha val="43137"/>
                    </a:srgbClr>
                  </a:outerShdw>
                </a:effectLst>
                <a:latin typeface="Cambria"/>
                <a:ea typeface="Times New Roman"/>
                <a:cs typeface="Times New Roman"/>
              </a:rPr>
              <a:t>Lightweight </a:t>
            </a:r>
            <a:r>
              <a:rPr lang="en-US" sz="2800" dirty="0">
                <a:effectLst>
                  <a:outerShdw blurRad="38100" dist="38100" dir="2700000" algn="tl">
                    <a:srgbClr val="000000">
                      <a:alpha val="43137"/>
                    </a:srgbClr>
                  </a:outerShdw>
                </a:effectLst>
                <a:latin typeface="Cambria"/>
                <a:ea typeface="Times New Roman"/>
                <a:cs typeface="Times New Roman"/>
              </a:rPr>
              <a:t>Directory Access Protocol (LDAP). </a:t>
            </a:r>
            <a:r>
              <a:rPr lang="fr-FR" sz="2800" dirty="0">
                <a:effectLst>
                  <a:outerShdw blurRad="38100" dist="38100" dir="2700000" algn="tl">
                    <a:srgbClr val="000000">
                      <a:alpha val="43137"/>
                    </a:srgbClr>
                  </a:outerShdw>
                </a:effectLst>
                <a:latin typeface="Cambria"/>
                <a:ea typeface="Times New Roman"/>
                <a:cs typeface="Times New Roman"/>
              </a:rPr>
              <a:t>Configuration.</a:t>
            </a:r>
            <a:endParaRPr lang="fr-FR" sz="2800" dirty="0">
              <a:effectLst>
                <a:outerShdw blurRad="38100" dist="38100" dir="2700000" algn="tl">
                  <a:srgbClr val="000000">
                    <a:alpha val="43137"/>
                  </a:srgbClr>
                </a:outerShdw>
              </a:effectLst>
              <a:latin typeface="Calibri"/>
              <a:ea typeface="Calibri"/>
              <a:cs typeface="Arial"/>
            </a:endParaRPr>
          </a:p>
        </p:txBody>
      </p:sp>
      <p:pic>
        <p:nvPicPr>
          <p:cNvPr id="1026" name="Picture 2" descr="Résultat de recherche d'images pour &quot;réseaux informat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 y="4086224"/>
            <a:ext cx="9143121"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2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39"/>
            <a:ext cx="86409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b="1" dirty="0">
                <a:effectLst>
                  <a:outerShdw blurRad="38100" dist="38100" dir="2700000" algn="tl">
                    <a:srgbClr val="000000">
                      <a:alpha val="43137"/>
                    </a:srgbClr>
                  </a:outerShdw>
                </a:effectLst>
              </a:rPr>
              <a:t>Les grands types d’attaques visant le </a:t>
            </a:r>
            <a:r>
              <a:rPr lang="fr-FR" sz="2800" b="1" dirty="0" smtClean="0">
                <a:effectLst>
                  <a:outerShdw blurRad="38100" dist="38100" dir="2700000" algn="tl">
                    <a:srgbClr val="000000">
                      <a:alpha val="43137"/>
                    </a:srgbClr>
                  </a:outerShdw>
                </a:effectLst>
              </a:rPr>
              <a:t>DNS et </a:t>
            </a:r>
            <a:r>
              <a:rPr lang="fr-FR" sz="2800" b="1" dirty="0">
                <a:effectLst>
                  <a:outerShdw blurRad="38100" dist="38100" dir="2700000" algn="tl">
                    <a:srgbClr val="000000">
                      <a:alpha val="43137"/>
                    </a:srgbClr>
                  </a:outerShdw>
                </a:effectLst>
              </a:rPr>
              <a:t>les noms de domaine</a:t>
            </a:r>
          </a:p>
        </p:txBody>
      </p:sp>
      <p:sp>
        <p:nvSpPr>
          <p:cNvPr id="5" name="Rectangle 4"/>
          <p:cNvSpPr/>
          <p:nvPr/>
        </p:nvSpPr>
        <p:spPr>
          <a:xfrm>
            <a:off x="107504" y="1412776"/>
            <a:ext cx="8640960" cy="954107"/>
          </a:xfrm>
          <a:prstGeom prst="rect">
            <a:avLst/>
          </a:prstGeom>
        </p:spPr>
        <p:txBody>
          <a:bodyPr wrap="square">
            <a:spAutoFit/>
          </a:bodyPr>
          <a:lstStyle/>
          <a:p>
            <a:r>
              <a:rPr lang="fr-FR" sz="2800" b="1" dirty="0"/>
              <a:t>1 – Attaques visant directement le DNS</a:t>
            </a:r>
            <a:r>
              <a:rPr lang="fr-FR" sz="2800" dirty="0"/>
              <a:t/>
            </a:r>
            <a:br>
              <a:rPr lang="fr-FR" sz="2800" dirty="0"/>
            </a:br>
            <a:endParaRPr lang="fr-FR" sz="2800" dirty="0"/>
          </a:p>
        </p:txBody>
      </p:sp>
      <p:sp>
        <p:nvSpPr>
          <p:cNvPr id="6" name="Rectangle 5"/>
          <p:cNvSpPr/>
          <p:nvPr/>
        </p:nvSpPr>
        <p:spPr>
          <a:xfrm>
            <a:off x="611560" y="2081270"/>
            <a:ext cx="4320480"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 L’empoisonnement </a:t>
            </a:r>
            <a:endParaRPr lang="fr-FR" sz="2800" b="1" dirty="0">
              <a:effectLst>
                <a:outerShdw blurRad="38100" dist="38100" dir="2700000" algn="tl">
                  <a:srgbClr val="000000">
                    <a:alpha val="43137"/>
                  </a:srgbClr>
                </a:outerShdw>
              </a:effectLst>
            </a:endParaRPr>
          </a:p>
        </p:txBody>
      </p:sp>
      <p:sp>
        <p:nvSpPr>
          <p:cNvPr id="7" name="Rectangle 6"/>
          <p:cNvSpPr/>
          <p:nvPr/>
        </p:nvSpPr>
        <p:spPr>
          <a:xfrm>
            <a:off x="611560" y="2996952"/>
            <a:ext cx="6264696" cy="523220"/>
          </a:xfrm>
          <a:prstGeom prst="rect">
            <a:avLst/>
          </a:prstGeom>
        </p:spPr>
        <p:txBody>
          <a:bodyPr wrap="square">
            <a:spAutoFit/>
          </a:bodyPr>
          <a:lstStyle/>
          <a:p>
            <a:r>
              <a:rPr lang="fr-FR" sz="2800" b="1" dirty="0" smtClean="0">
                <a:effectLst>
                  <a:outerShdw blurRad="38100" dist="38100" dir="2700000" algn="tl">
                    <a:srgbClr val="000000">
                      <a:alpha val="43137"/>
                    </a:srgbClr>
                  </a:outerShdw>
                </a:effectLst>
              </a:rPr>
              <a:t>- </a:t>
            </a:r>
            <a:r>
              <a:rPr lang="fr-FR" sz="2800" b="1" dirty="0">
                <a:effectLst>
                  <a:outerShdw blurRad="38100" dist="38100" dir="2700000" algn="tl">
                    <a:srgbClr val="000000">
                      <a:alpha val="43137"/>
                    </a:srgbClr>
                  </a:outerShdw>
                </a:effectLst>
              </a:rPr>
              <a:t>Le </a:t>
            </a:r>
            <a:r>
              <a:rPr lang="fr-FR" sz="2800" b="1" dirty="0" smtClean="0">
                <a:effectLst>
                  <a:outerShdw blurRad="38100" dist="38100" dir="2700000" algn="tl">
                    <a:srgbClr val="000000">
                      <a:alpha val="43137"/>
                    </a:srgbClr>
                  </a:outerShdw>
                </a:effectLst>
              </a:rPr>
              <a:t>déni </a:t>
            </a:r>
            <a:r>
              <a:rPr lang="fr-FR" sz="2800" b="1" dirty="0">
                <a:effectLst>
                  <a:outerShdw blurRad="38100" dist="38100" dir="2700000" algn="tl">
                    <a:srgbClr val="000000">
                      <a:alpha val="43137"/>
                    </a:srgbClr>
                  </a:outerShdw>
                </a:effectLst>
              </a:rPr>
              <a:t>de service</a:t>
            </a:r>
            <a:endParaRPr lang="fr-FR" sz="2800" dirty="0">
              <a:effectLst>
                <a:outerShdw blurRad="38100" dist="38100" dir="2700000" algn="tl">
                  <a:srgbClr val="000000">
                    <a:alpha val="43137"/>
                  </a:srgbClr>
                </a:outerShdw>
              </a:effectLst>
            </a:endParaRPr>
          </a:p>
        </p:txBody>
      </p:sp>
      <p:sp>
        <p:nvSpPr>
          <p:cNvPr id="2" name="Rectangle 1"/>
          <p:cNvSpPr/>
          <p:nvPr/>
        </p:nvSpPr>
        <p:spPr>
          <a:xfrm>
            <a:off x="755576" y="3861048"/>
            <a:ext cx="2359941" cy="523220"/>
          </a:xfrm>
          <a:prstGeom prst="rect">
            <a:avLst/>
          </a:prstGeom>
        </p:spPr>
        <p:txBody>
          <a:bodyPr wrap="none">
            <a:spAutoFit/>
          </a:bodyPr>
          <a:lstStyle/>
          <a:p>
            <a:r>
              <a:rPr lang="fr-FR" sz="2800" b="1" dirty="0" smtClean="0">
                <a:effectLst>
                  <a:outerShdw blurRad="38100" dist="38100" dir="2700000" algn="tl">
                    <a:srgbClr val="000000">
                      <a:alpha val="43137"/>
                    </a:srgbClr>
                  </a:outerShdw>
                </a:effectLst>
              </a:rPr>
              <a:t>- La </a:t>
            </a:r>
            <a:r>
              <a:rPr lang="fr-FR" sz="2800" b="1" dirty="0">
                <a:effectLst>
                  <a:outerShdw blurRad="38100" dist="38100" dir="2700000" algn="tl">
                    <a:srgbClr val="000000">
                      <a:alpha val="43137"/>
                    </a:srgbClr>
                  </a:outerShdw>
                </a:effectLst>
              </a:rPr>
              <a:t>réflexion</a:t>
            </a:r>
          </a:p>
        </p:txBody>
      </p:sp>
      <p:sp>
        <p:nvSpPr>
          <p:cNvPr id="3" name="AutoShape 2" descr="Résultat de recherche d'images pour &quot;réseaux&quot;"/>
          <p:cNvSpPr>
            <a:spLocks noChangeAspect="1" noChangeArrowheads="1"/>
          </p:cNvSpPr>
          <p:nvPr/>
        </p:nvSpPr>
        <p:spPr bwMode="auto">
          <a:xfrm>
            <a:off x="155575" y="-846138"/>
            <a:ext cx="33337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7"/>
          <p:cNvSpPr/>
          <p:nvPr/>
        </p:nvSpPr>
        <p:spPr>
          <a:xfrm>
            <a:off x="971600" y="4869160"/>
            <a:ext cx="2379177" cy="523220"/>
          </a:xfrm>
          <a:prstGeom prst="rect">
            <a:avLst/>
          </a:prstGeom>
        </p:spPr>
        <p:txBody>
          <a:bodyPr wrap="none">
            <a:spAutoFit/>
          </a:bodyPr>
          <a:lstStyle/>
          <a:p>
            <a:r>
              <a:rPr lang="fr-FR" sz="2800" b="1" dirty="0" smtClean="0">
                <a:effectLst>
                  <a:outerShdw blurRad="38100" dist="38100" dir="2700000" algn="tl">
                    <a:srgbClr val="000000">
                      <a:alpha val="43137"/>
                    </a:srgbClr>
                  </a:outerShdw>
                </a:effectLst>
              </a:rPr>
              <a:t>- Le </a:t>
            </a:r>
            <a:r>
              <a:rPr lang="fr-FR" sz="2800" b="1" dirty="0" err="1">
                <a:effectLst>
                  <a:outerShdw blurRad="38100" dist="38100" dir="2700000" algn="tl">
                    <a:srgbClr val="000000">
                      <a:alpha val="43137"/>
                    </a:srgbClr>
                  </a:outerShdw>
                </a:effectLst>
              </a:rPr>
              <a:t>Fast</a:t>
            </a:r>
            <a:r>
              <a:rPr lang="fr-FR" sz="2800" b="1" dirty="0">
                <a:effectLst>
                  <a:outerShdw blurRad="38100" dist="38100" dir="2700000" algn="tl">
                    <a:srgbClr val="000000">
                      <a:alpha val="43137"/>
                    </a:srgbClr>
                  </a:outerShdw>
                </a:effectLst>
              </a:rPr>
              <a:t> flux </a:t>
            </a:r>
          </a:p>
        </p:txBody>
      </p:sp>
      <p:pic>
        <p:nvPicPr>
          <p:cNvPr id="8196" name="Picture 4" descr="Résultat de recherche d'images pour &quot;réseaux&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324" y="3520172"/>
            <a:ext cx="5654675" cy="333782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ésultat de recherche d'images pour &quot;S2CURITE réseaux informat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1" y="2996953"/>
            <a:ext cx="2483767" cy="1697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39"/>
            <a:ext cx="864096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3600" b="1" dirty="0">
                <a:effectLst>
                  <a:outerShdw blurRad="38100" dist="38100" dir="2700000" algn="tl">
                    <a:srgbClr val="000000">
                      <a:alpha val="43137"/>
                    </a:srgbClr>
                  </a:outerShdw>
                </a:effectLst>
              </a:rPr>
              <a:t>Les principales techniques de sécurisation</a:t>
            </a:r>
          </a:p>
        </p:txBody>
      </p:sp>
      <p:sp>
        <p:nvSpPr>
          <p:cNvPr id="5" name="Rectangle 4"/>
          <p:cNvSpPr/>
          <p:nvPr/>
        </p:nvSpPr>
        <p:spPr>
          <a:xfrm>
            <a:off x="2569" y="1556792"/>
            <a:ext cx="9036496" cy="1015663"/>
          </a:xfrm>
          <a:prstGeom prst="rect">
            <a:avLst/>
          </a:prstGeom>
        </p:spPr>
        <p:txBody>
          <a:bodyPr wrap="square">
            <a:spAutoFit/>
          </a:bodyPr>
          <a:lstStyle/>
          <a:p>
            <a:r>
              <a:rPr lang="fr-FR" sz="2000" b="1" dirty="0"/>
              <a:t>1 – A</a:t>
            </a:r>
            <a:r>
              <a:rPr lang="fr-FR" sz="2000" b="1" dirty="0" smtClean="0"/>
              <a:t>ssurer </a:t>
            </a:r>
            <a:r>
              <a:rPr lang="fr-FR" sz="2000" b="1" dirty="0"/>
              <a:t>la meilleure redondance possible, </a:t>
            </a:r>
            <a:r>
              <a:rPr lang="fr-FR" sz="2000" dirty="0"/>
              <a:t>de manière à ce qu’un </a:t>
            </a:r>
            <a:r>
              <a:rPr lang="fr-FR" sz="2000" dirty="0" smtClean="0"/>
              <a:t>serveur affecté </a:t>
            </a:r>
            <a:r>
              <a:rPr lang="fr-FR" sz="2000" dirty="0"/>
              <a:t>par une attaque puisse être remplacé en toute transparence </a:t>
            </a:r>
            <a:r>
              <a:rPr lang="fr-FR" sz="2000" dirty="0" smtClean="0"/>
              <a:t>par d’autres serveurs disposant </a:t>
            </a:r>
            <a:r>
              <a:rPr lang="fr-FR" sz="2000" dirty="0"/>
              <a:t>des mêmes informations mais situés sur d’autres réseaux</a:t>
            </a:r>
          </a:p>
        </p:txBody>
      </p:sp>
      <p:sp>
        <p:nvSpPr>
          <p:cNvPr id="3" name="AutoShape 2" descr="Résultat de recherche d'images pour &quot;réseaux&quot;"/>
          <p:cNvSpPr>
            <a:spLocks noChangeAspect="1" noChangeArrowheads="1"/>
          </p:cNvSpPr>
          <p:nvPr/>
        </p:nvSpPr>
        <p:spPr bwMode="auto">
          <a:xfrm>
            <a:off x="155575" y="-846138"/>
            <a:ext cx="33337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2569" y="2780928"/>
            <a:ext cx="8736906" cy="923330"/>
          </a:xfrm>
          <a:prstGeom prst="rect">
            <a:avLst/>
          </a:prstGeom>
        </p:spPr>
        <p:txBody>
          <a:bodyPr wrap="square">
            <a:spAutoFit/>
          </a:bodyPr>
          <a:lstStyle/>
          <a:p>
            <a:r>
              <a:rPr lang="fr-FR" b="1" dirty="0" smtClean="0"/>
              <a:t>2- veiller </a:t>
            </a:r>
            <a:r>
              <a:rPr lang="fr-FR" b="1" dirty="0"/>
              <a:t>à utiliser des versions à jour des logiciels DNS</a:t>
            </a:r>
            <a:r>
              <a:rPr lang="fr-FR" dirty="0"/>
              <a:t>, </a:t>
            </a:r>
            <a:r>
              <a:rPr lang="fr-FR" dirty="0" smtClean="0"/>
              <a:t>afin </a:t>
            </a:r>
            <a:r>
              <a:rPr lang="fr-FR" dirty="0"/>
              <a:t>de ne pas être vulnérable à des </a:t>
            </a:r>
            <a:r>
              <a:rPr lang="fr-FR" dirty="0" smtClean="0"/>
              <a:t>attaques portant </a:t>
            </a:r>
            <a:r>
              <a:rPr lang="fr-FR" dirty="0"/>
              <a:t>sur des failles de sécurité déjà bien identifiées ;</a:t>
            </a:r>
            <a:br>
              <a:rPr lang="fr-FR" dirty="0"/>
            </a:br>
            <a:endParaRPr lang="fr-FR" dirty="0"/>
          </a:p>
        </p:txBody>
      </p:sp>
      <p:sp>
        <p:nvSpPr>
          <p:cNvPr id="10" name="Rectangle 9"/>
          <p:cNvSpPr/>
          <p:nvPr/>
        </p:nvSpPr>
        <p:spPr>
          <a:xfrm>
            <a:off x="27991" y="3573016"/>
            <a:ext cx="8864489" cy="646331"/>
          </a:xfrm>
          <a:prstGeom prst="rect">
            <a:avLst/>
          </a:prstGeom>
        </p:spPr>
        <p:txBody>
          <a:bodyPr wrap="square">
            <a:spAutoFit/>
          </a:bodyPr>
          <a:lstStyle/>
          <a:p>
            <a:r>
              <a:rPr lang="fr-FR" b="1" dirty="0" smtClean="0"/>
              <a:t>3- assurer </a:t>
            </a:r>
            <a:r>
              <a:rPr lang="fr-FR" b="1" dirty="0"/>
              <a:t>une surveillance régulière de ses serveurs et de </a:t>
            </a:r>
            <a:r>
              <a:rPr lang="fr-FR" b="1" dirty="0" smtClean="0"/>
              <a:t>leur configuration</a:t>
            </a:r>
            <a:r>
              <a:rPr lang="fr-FR" b="1" dirty="0"/>
              <a:t>,</a:t>
            </a:r>
            <a:r>
              <a:rPr lang="fr-FR" dirty="0"/>
              <a:t> de préférence depuis plusieurs points de l’Internet. </a:t>
            </a:r>
          </a:p>
        </p:txBody>
      </p:sp>
      <p:sp>
        <p:nvSpPr>
          <p:cNvPr id="11" name="Rectangle 10"/>
          <p:cNvSpPr/>
          <p:nvPr/>
        </p:nvSpPr>
        <p:spPr>
          <a:xfrm>
            <a:off x="83026" y="4437111"/>
            <a:ext cx="5631974" cy="1200329"/>
          </a:xfrm>
          <a:prstGeom prst="rect">
            <a:avLst/>
          </a:prstGeom>
        </p:spPr>
        <p:txBody>
          <a:bodyPr wrap="square">
            <a:spAutoFit/>
          </a:bodyPr>
          <a:lstStyle/>
          <a:p>
            <a:pPr algn="just"/>
            <a:r>
              <a:rPr lang="fr-FR" b="1" dirty="0" smtClean="0"/>
              <a:t>4-envisager </a:t>
            </a:r>
            <a:r>
              <a:rPr lang="fr-FR" b="1" dirty="0"/>
              <a:t>de déployer DNSSEC</a:t>
            </a:r>
            <a:r>
              <a:rPr lang="fr-FR" dirty="0"/>
              <a:t>, protocole de sécurisation du DNS </a:t>
            </a:r>
            <a:r>
              <a:rPr lang="fr-FR" dirty="0" smtClean="0"/>
              <a:t>par l’authentification </a:t>
            </a:r>
            <a:r>
              <a:rPr lang="fr-FR" dirty="0"/>
              <a:t>des serveurs, ce système limitant notamment les attaques </a:t>
            </a:r>
            <a:r>
              <a:rPr lang="fr-FR" dirty="0" smtClean="0"/>
              <a:t>par empoisonnement.</a:t>
            </a:r>
            <a:endParaRPr lang="fr-FR" dirty="0"/>
          </a:p>
        </p:txBody>
      </p:sp>
      <p:pic>
        <p:nvPicPr>
          <p:cNvPr id="9218"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l="14312" r="14312"/>
          <a:stretch/>
        </p:blipFill>
        <p:spPr bwMode="auto">
          <a:xfrm>
            <a:off x="5652120" y="3896180"/>
            <a:ext cx="3523523" cy="296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01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rrowheads="1"/>
          </p:cNvSpPr>
          <p:nvPr>
            <p:ph type="title"/>
          </p:nvPr>
        </p:nvSpPr>
        <p:spPr>
          <a:xfrm>
            <a:off x="1043608" y="216963"/>
            <a:ext cx="6965245" cy="1202485"/>
          </a:xfrm>
        </p:spPr>
        <p:txBody>
          <a:bodyPr/>
          <a:lstStyle/>
          <a:p>
            <a:r>
              <a:rPr lang="fr-FR" dirty="0"/>
              <a:t>DHCP</a:t>
            </a:r>
          </a:p>
        </p:txBody>
      </p:sp>
      <p:sp>
        <p:nvSpPr>
          <p:cNvPr id="456707" name="Rectangle 3"/>
          <p:cNvSpPr>
            <a:spLocks noGrp="1" noChangeArrowheads="1"/>
          </p:cNvSpPr>
          <p:nvPr>
            <p:ph idx="1"/>
          </p:nvPr>
        </p:nvSpPr>
        <p:spPr>
          <a:xfrm>
            <a:off x="1403648" y="1453340"/>
            <a:ext cx="6196405" cy="3603812"/>
          </a:xfrm>
        </p:spPr>
        <p:txBody>
          <a:bodyPr>
            <a:normAutofit lnSpcReduction="10000"/>
          </a:bodyPr>
          <a:lstStyle/>
          <a:p>
            <a:r>
              <a:rPr lang="fr-FR" dirty="0"/>
              <a:t>Avantages :</a:t>
            </a:r>
          </a:p>
          <a:p>
            <a:pPr lvl="1"/>
            <a:r>
              <a:rPr lang="fr-FR" dirty="0"/>
              <a:t>Maîtrise des Paramètres</a:t>
            </a:r>
          </a:p>
          <a:p>
            <a:pPr lvl="1"/>
            <a:r>
              <a:rPr lang="fr-FR" dirty="0"/>
              <a:t>Configuration Opérationnelle au démarrage</a:t>
            </a:r>
          </a:p>
          <a:p>
            <a:r>
              <a:rPr lang="fr-FR" dirty="0"/>
              <a:t>Inconvénients</a:t>
            </a:r>
          </a:p>
          <a:p>
            <a:pPr lvl="1"/>
            <a:r>
              <a:rPr lang="fr-FR" dirty="0"/>
              <a:t>Nombres de postes sur le réseau</a:t>
            </a:r>
          </a:p>
          <a:p>
            <a:pPr lvl="1"/>
            <a:r>
              <a:rPr lang="fr-FR" dirty="0"/>
              <a:t>Erreurs de Saisie </a:t>
            </a:r>
          </a:p>
          <a:p>
            <a:pPr lvl="1"/>
            <a:r>
              <a:rPr lang="fr-FR" dirty="0"/>
              <a:t>Conflits d'adresses IP</a:t>
            </a:r>
          </a:p>
          <a:p>
            <a:pPr lvl="1"/>
            <a:r>
              <a:rPr lang="fr-FR" dirty="0"/>
              <a:t>Changements de configuration </a:t>
            </a:r>
          </a:p>
          <a:p>
            <a:pPr lvl="1"/>
            <a:endParaRPr lang="fr-FR" dirty="0"/>
          </a:p>
          <a:p>
            <a:pPr lvl="1"/>
            <a:endParaRPr lang="fr-FR" dirty="0"/>
          </a:p>
        </p:txBody>
      </p:sp>
      <p:sp>
        <p:nvSpPr>
          <p:cNvPr id="456708" name="Text Box 4"/>
          <p:cNvSpPr txBox="1">
            <a:spLocks noChangeArrowheads="1"/>
          </p:cNvSpPr>
          <p:nvPr/>
        </p:nvSpPr>
        <p:spPr bwMode="auto">
          <a:xfrm>
            <a:off x="24424" y="1052736"/>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smtClean="0">
                <a:solidFill>
                  <a:srgbClr val="003399"/>
                </a:solidFill>
              </a:rPr>
              <a:t>Adressage Statique</a:t>
            </a:r>
          </a:p>
        </p:txBody>
      </p:sp>
    </p:spTree>
    <p:extLst>
      <p:ext uri="{BB962C8B-B14F-4D97-AF65-F5344CB8AC3E}">
        <p14:creationId xmlns:p14="http://schemas.microsoft.com/office/powerpoint/2010/main" val="2865159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6707">
                                            <p:txEl>
                                              <p:pRg st="1" end="1"/>
                                            </p:txEl>
                                          </p:spTgt>
                                        </p:tgtEl>
                                        <p:attrNameLst>
                                          <p:attrName>style.visibility</p:attrName>
                                        </p:attrNameLst>
                                      </p:cBhvr>
                                      <p:to>
                                        <p:strVal val="visible"/>
                                      </p:to>
                                    </p:set>
                                    <p:animEffect transition="in" filter="box(in)">
                                      <p:cBhvr>
                                        <p:cTn id="7" dur="500"/>
                                        <p:tgtEl>
                                          <p:spTgt spid="456707">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56707">
                                            <p:txEl>
                                              <p:pRg st="2" end="2"/>
                                            </p:txEl>
                                          </p:spTgt>
                                        </p:tgtEl>
                                        <p:attrNameLst>
                                          <p:attrName>style.visibility</p:attrName>
                                        </p:attrNameLst>
                                      </p:cBhvr>
                                      <p:to>
                                        <p:strVal val="visible"/>
                                      </p:to>
                                    </p:set>
                                    <p:animEffect transition="in" filter="box(in)">
                                      <p:cBhvr>
                                        <p:cTn id="10" dur="500"/>
                                        <p:tgtEl>
                                          <p:spTgt spid="4567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56707">
                                            <p:txEl>
                                              <p:pRg st="3" end="3"/>
                                            </p:txEl>
                                          </p:spTgt>
                                        </p:tgtEl>
                                        <p:attrNameLst>
                                          <p:attrName>style.visibility</p:attrName>
                                        </p:attrNameLst>
                                      </p:cBhvr>
                                      <p:to>
                                        <p:strVal val="visible"/>
                                      </p:to>
                                    </p:set>
                                    <p:animEffect transition="in" filter="fade">
                                      <p:cBhvr>
                                        <p:cTn id="15" dur="800" decel="100000"/>
                                        <p:tgtEl>
                                          <p:spTgt spid="456707">
                                            <p:txEl>
                                              <p:pRg st="3" end="3"/>
                                            </p:txEl>
                                          </p:spTgt>
                                        </p:tgtEl>
                                      </p:cBhvr>
                                    </p:animEffect>
                                    <p:anim calcmode="lin" valueType="num">
                                      <p:cBhvr>
                                        <p:cTn id="16" dur="800" decel="100000" fill="hold"/>
                                        <p:tgtEl>
                                          <p:spTgt spid="456707">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56707">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56707">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56707">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56707">
                                            <p:txEl>
                                              <p:pRg st="3" end="3"/>
                                            </p:txEl>
                                          </p:spTgt>
                                        </p:tgtEl>
                                        <p:attrNameLst>
                                          <p:attrName>ppt_y</p:attrName>
                                        </p:attrNameLst>
                                      </p:cBhvr>
                                      <p:tavLst>
                                        <p:tav tm="0">
                                          <p:val>
                                            <p:strVal val="#ppt_y+0.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56707">
                                            <p:txEl>
                                              <p:pRg st="4" end="4"/>
                                            </p:txEl>
                                          </p:spTgt>
                                        </p:tgtEl>
                                        <p:attrNameLst>
                                          <p:attrName>style.visibility</p:attrName>
                                        </p:attrNameLst>
                                      </p:cBhvr>
                                      <p:to>
                                        <p:strVal val="visible"/>
                                      </p:to>
                                    </p:set>
                                    <p:animEffect transition="in" filter="fade">
                                      <p:cBhvr>
                                        <p:cTn id="23" dur="500"/>
                                        <p:tgtEl>
                                          <p:spTgt spid="456707">
                                            <p:txEl>
                                              <p:pRg st="4" end="4"/>
                                            </p:txEl>
                                          </p:spTgt>
                                        </p:tgtEl>
                                      </p:cBhvr>
                                    </p:animEffect>
                                    <p:anim calcmode="lin" valueType="num">
                                      <p:cBhvr>
                                        <p:cTn id="24" dur="500" fill="hold"/>
                                        <p:tgtEl>
                                          <p:spTgt spid="45670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56707">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56707">
                                            <p:txEl>
                                              <p:pRg st="5" end="5"/>
                                            </p:txEl>
                                          </p:spTgt>
                                        </p:tgtEl>
                                        <p:attrNameLst>
                                          <p:attrName>style.visibility</p:attrName>
                                        </p:attrNameLst>
                                      </p:cBhvr>
                                      <p:to>
                                        <p:strVal val="visible"/>
                                      </p:to>
                                    </p:set>
                                    <p:animEffect transition="in" filter="fade">
                                      <p:cBhvr>
                                        <p:cTn id="28" dur="500"/>
                                        <p:tgtEl>
                                          <p:spTgt spid="456707">
                                            <p:txEl>
                                              <p:pRg st="5" end="5"/>
                                            </p:txEl>
                                          </p:spTgt>
                                        </p:tgtEl>
                                      </p:cBhvr>
                                    </p:animEffect>
                                    <p:anim calcmode="lin" valueType="num">
                                      <p:cBhvr>
                                        <p:cTn id="29" dur="500" fill="hold"/>
                                        <p:tgtEl>
                                          <p:spTgt spid="456707">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456707">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56707">
                                            <p:txEl>
                                              <p:pRg st="6" end="6"/>
                                            </p:txEl>
                                          </p:spTgt>
                                        </p:tgtEl>
                                        <p:attrNameLst>
                                          <p:attrName>style.visibility</p:attrName>
                                        </p:attrNameLst>
                                      </p:cBhvr>
                                      <p:to>
                                        <p:strVal val="visible"/>
                                      </p:to>
                                    </p:set>
                                    <p:animEffect transition="in" filter="fade">
                                      <p:cBhvr>
                                        <p:cTn id="33" dur="500"/>
                                        <p:tgtEl>
                                          <p:spTgt spid="456707">
                                            <p:txEl>
                                              <p:pRg st="6" end="6"/>
                                            </p:txEl>
                                          </p:spTgt>
                                        </p:tgtEl>
                                      </p:cBhvr>
                                    </p:animEffect>
                                    <p:anim calcmode="lin" valueType="num">
                                      <p:cBhvr>
                                        <p:cTn id="34" dur="500" fill="hold"/>
                                        <p:tgtEl>
                                          <p:spTgt spid="456707">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456707">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6707">
                                            <p:txEl>
                                              <p:pRg st="7" end="7"/>
                                            </p:txEl>
                                          </p:spTgt>
                                        </p:tgtEl>
                                        <p:attrNameLst>
                                          <p:attrName>style.visibility</p:attrName>
                                        </p:attrNameLst>
                                      </p:cBhvr>
                                      <p:to>
                                        <p:strVal val="visible"/>
                                      </p:to>
                                    </p:set>
                                    <p:animEffect transition="in" filter="fade">
                                      <p:cBhvr>
                                        <p:cTn id="38" dur="500"/>
                                        <p:tgtEl>
                                          <p:spTgt spid="456707">
                                            <p:txEl>
                                              <p:pRg st="7" end="7"/>
                                            </p:txEl>
                                          </p:spTgt>
                                        </p:tgtEl>
                                      </p:cBhvr>
                                    </p:animEffect>
                                    <p:anim calcmode="lin" valueType="num">
                                      <p:cBhvr>
                                        <p:cTn id="39" dur="500" fill="hold"/>
                                        <p:tgtEl>
                                          <p:spTgt spid="456707">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67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rrowheads="1"/>
          </p:cNvSpPr>
          <p:nvPr>
            <p:ph type="title"/>
          </p:nvPr>
        </p:nvSpPr>
        <p:spPr>
          <a:xfrm>
            <a:off x="1065310" y="-137638"/>
            <a:ext cx="6965245" cy="902342"/>
          </a:xfrm>
        </p:spPr>
        <p:txBody>
          <a:bodyPr/>
          <a:lstStyle/>
          <a:p>
            <a:r>
              <a:rPr lang="fr-FR" dirty="0"/>
              <a:t>DHCP</a:t>
            </a:r>
          </a:p>
        </p:txBody>
      </p:sp>
      <p:sp>
        <p:nvSpPr>
          <p:cNvPr id="492547" name="Rectangle 3"/>
          <p:cNvSpPr>
            <a:spLocks noGrp="1" noChangeArrowheads="1"/>
          </p:cNvSpPr>
          <p:nvPr>
            <p:ph idx="1"/>
          </p:nvPr>
        </p:nvSpPr>
        <p:spPr>
          <a:xfrm>
            <a:off x="755576" y="1628800"/>
            <a:ext cx="3962400" cy="4800600"/>
          </a:xfrm>
        </p:spPr>
        <p:txBody>
          <a:bodyPr/>
          <a:lstStyle/>
          <a:p>
            <a:r>
              <a:rPr lang="fr-FR" dirty="0"/>
              <a:t>Obtention automatique d'une IP et des paramètres associés</a:t>
            </a:r>
          </a:p>
          <a:p>
            <a:r>
              <a:rPr lang="fr-FR" dirty="0"/>
              <a:t>Facilité d'ajout de postes dans le réseau</a:t>
            </a:r>
          </a:p>
          <a:p>
            <a:r>
              <a:rPr lang="fr-FR" dirty="0"/>
              <a:t>Reconfiguration automatique</a:t>
            </a:r>
          </a:p>
          <a:p>
            <a:endParaRPr lang="fr-FR" dirty="0"/>
          </a:p>
          <a:p>
            <a:endParaRPr lang="fr-FR" dirty="0"/>
          </a:p>
        </p:txBody>
      </p:sp>
      <p:sp>
        <p:nvSpPr>
          <p:cNvPr id="492548" name="Text Box 4"/>
          <p:cNvSpPr txBox="1">
            <a:spLocks noChangeArrowheads="1"/>
          </p:cNvSpPr>
          <p:nvPr/>
        </p:nvSpPr>
        <p:spPr bwMode="auto">
          <a:xfrm>
            <a:off x="166433" y="764704"/>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smtClean="0">
                <a:solidFill>
                  <a:srgbClr val="003399"/>
                </a:solidFill>
              </a:rPr>
              <a:t>Adressage Dynamique</a:t>
            </a:r>
          </a:p>
        </p:txBody>
      </p:sp>
      <p:pic>
        <p:nvPicPr>
          <p:cNvPr id="492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50357"/>
            <a:ext cx="4283968" cy="558924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176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a:xfrm>
            <a:off x="1089377" y="0"/>
            <a:ext cx="6965245" cy="864096"/>
          </a:xfrm>
        </p:spPr>
        <p:txBody>
          <a:bodyPr/>
          <a:lstStyle/>
          <a:p>
            <a:r>
              <a:rPr lang="fr-FR" dirty="0"/>
              <a:t>DHCP</a:t>
            </a:r>
          </a:p>
        </p:txBody>
      </p:sp>
      <p:sp>
        <p:nvSpPr>
          <p:cNvPr id="446467" name="Rectangle 3"/>
          <p:cNvSpPr>
            <a:spLocks noGrp="1" noChangeArrowheads="1"/>
          </p:cNvSpPr>
          <p:nvPr>
            <p:ph idx="1"/>
          </p:nvPr>
        </p:nvSpPr>
        <p:spPr>
          <a:xfrm>
            <a:off x="899592" y="1556792"/>
            <a:ext cx="7560840" cy="4608512"/>
          </a:xfrm>
        </p:spPr>
        <p:txBody>
          <a:bodyPr>
            <a:normAutofit lnSpcReduction="10000"/>
          </a:bodyPr>
          <a:lstStyle/>
          <a:p>
            <a:r>
              <a:rPr lang="fr-FR" sz="2400" dirty="0"/>
              <a:t>Inconvénient des adresses IP statiques :</a:t>
            </a:r>
          </a:p>
          <a:p>
            <a:pPr lvl="1"/>
            <a:r>
              <a:rPr lang="fr-FR" sz="2000" dirty="0"/>
              <a:t>"Gaspillage" d'adresses</a:t>
            </a:r>
          </a:p>
          <a:p>
            <a:pPr lvl="1"/>
            <a:r>
              <a:rPr lang="fr-FR" sz="2000" dirty="0"/>
              <a:t>Rigidité </a:t>
            </a:r>
          </a:p>
          <a:p>
            <a:pPr lvl="1"/>
            <a:r>
              <a:rPr lang="fr-FR" sz="2000" dirty="0"/>
              <a:t>Configuration personnalisée</a:t>
            </a:r>
          </a:p>
          <a:p>
            <a:endParaRPr lang="fr-FR" sz="2400" dirty="0"/>
          </a:p>
          <a:p>
            <a:r>
              <a:rPr lang="fr-FR" sz="2400" dirty="0"/>
              <a:t>La solution : DHCP</a:t>
            </a:r>
          </a:p>
          <a:p>
            <a:pPr marL="273050" lvl="1" indent="-273050" algn="just"/>
            <a:r>
              <a:rPr lang="fr-FR" sz="2000" dirty="0"/>
              <a:t>DHCP signifie </a:t>
            </a:r>
            <a:r>
              <a:rPr lang="fr-FR" sz="2000" dirty="0" err="1"/>
              <a:t>Dynamic</a:t>
            </a:r>
            <a:r>
              <a:rPr lang="fr-FR" sz="2000" dirty="0"/>
              <a:t> Host Configuration Protocol. Il s'agit d'un protocole qui permet à un ordinateur qui se connecte sur un réseau d'obtenir dynamiquement (c'est-à-dire sans intervention particulière) sa configuration (principalement, sa configuration réseau). Vous n'avez qu'à spécifier à l'ordinateur de se trouver une adresse IP tout seul par DHCP. Le but principal étant la simplification de l'administration d'un réseau.</a:t>
            </a:r>
          </a:p>
        </p:txBody>
      </p:sp>
      <p:sp>
        <p:nvSpPr>
          <p:cNvPr id="446468" name="Text Box 4"/>
          <p:cNvSpPr txBox="1">
            <a:spLocks noChangeArrowheads="1"/>
          </p:cNvSpPr>
          <p:nvPr/>
        </p:nvSpPr>
        <p:spPr bwMode="auto">
          <a:xfrm>
            <a:off x="737708" y="764704"/>
            <a:ext cx="7632848" cy="646331"/>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fr-FR" b="1" dirty="0" err="1" smtClean="0">
                <a:solidFill>
                  <a:srgbClr val="003399"/>
                </a:solidFill>
              </a:rPr>
              <a:t>Dynamic</a:t>
            </a:r>
            <a:r>
              <a:rPr lang="fr-FR" b="1" dirty="0" smtClean="0">
                <a:solidFill>
                  <a:srgbClr val="003399"/>
                </a:solidFill>
              </a:rPr>
              <a:t> Host Configuration Protocol Attribution dynamique d'adresses IP</a:t>
            </a:r>
          </a:p>
        </p:txBody>
      </p:sp>
    </p:spTree>
    <p:extLst>
      <p:ext uri="{BB962C8B-B14F-4D97-AF65-F5344CB8AC3E}">
        <p14:creationId xmlns:p14="http://schemas.microsoft.com/office/powerpoint/2010/main" val="2676582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rrowheads="1"/>
          </p:cNvSpPr>
          <p:nvPr>
            <p:ph type="title"/>
          </p:nvPr>
        </p:nvSpPr>
        <p:spPr>
          <a:xfrm>
            <a:off x="1035755" y="260648"/>
            <a:ext cx="6965245" cy="1202485"/>
          </a:xfrm>
        </p:spPr>
        <p:txBody>
          <a:bodyPr/>
          <a:lstStyle/>
          <a:p>
            <a:r>
              <a:rPr lang="fr-FR" dirty="0"/>
              <a:t>DHCP</a:t>
            </a:r>
          </a:p>
        </p:txBody>
      </p:sp>
      <p:sp>
        <p:nvSpPr>
          <p:cNvPr id="494595" name="Text Box 3"/>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Fonctionnement</a:t>
            </a:r>
          </a:p>
        </p:txBody>
      </p:sp>
      <p:grpSp>
        <p:nvGrpSpPr>
          <p:cNvPr id="494596" name="Group 4"/>
          <p:cNvGrpSpPr>
            <a:grpSpLocks/>
          </p:cNvGrpSpPr>
          <p:nvPr/>
        </p:nvGrpSpPr>
        <p:grpSpPr bwMode="auto">
          <a:xfrm>
            <a:off x="2279650" y="2819400"/>
            <a:ext cx="2368550" cy="595313"/>
            <a:chOff x="1676" y="1920"/>
            <a:chExt cx="1492" cy="375"/>
          </a:xfrm>
        </p:grpSpPr>
        <p:sp>
          <p:nvSpPr>
            <p:cNvPr id="494597" name="Text Box 5"/>
            <p:cNvSpPr txBox="1">
              <a:spLocks noChangeArrowheads="1"/>
            </p:cNvSpPr>
            <p:nvPr/>
          </p:nvSpPr>
          <p:spPr bwMode="auto">
            <a:xfrm>
              <a:off x="1680" y="2064"/>
              <a:ext cx="1488" cy="231"/>
            </a:xfrm>
            <a:prstGeom prst="rect">
              <a:avLst/>
            </a:prstGeom>
            <a:solidFill>
              <a:srgbClr val="C0C0C0"/>
            </a:solidFill>
            <a:ln>
              <a:noFill/>
            </a:ln>
            <a:effectLst/>
            <a:extLs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b="1" smtClean="0">
                  <a:solidFill>
                    <a:srgbClr val="FF0000"/>
                  </a:solidFill>
                  <a:latin typeface="Times New Roman" pitchFamily="18" charset="0"/>
                </a:rPr>
                <a:t>Adresse IP, svp !</a:t>
              </a:r>
            </a:p>
          </p:txBody>
        </p:sp>
        <p:sp>
          <p:nvSpPr>
            <p:cNvPr id="494598" name="Text Box 6"/>
            <p:cNvSpPr txBox="1">
              <a:spLocks noChangeArrowheads="1"/>
            </p:cNvSpPr>
            <p:nvPr/>
          </p:nvSpPr>
          <p:spPr bwMode="auto">
            <a:xfrm>
              <a:off x="1676" y="1920"/>
              <a:ext cx="72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003366"/>
                  </a:solidFill>
                  <a:latin typeface="Times New Roman" pitchFamily="18" charset="0"/>
                </a:rPr>
                <a:t>broadcast</a:t>
              </a:r>
            </a:p>
          </p:txBody>
        </p:sp>
      </p:grpSp>
      <p:grpSp>
        <p:nvGrpSpPr>
          <p:cNvPr id="494599" name="Group 7"/>
          <p:cNvGrpSpPr>
            <a:grpSpLocks/>
          </p:cNvGrpSpPr>
          <p:nvPr/>
        </p:nvGrpSpPr>
        <p:grpSpPr bwMode="auto">
          <a:xfrm>
            <a:off x="2279650" y="2819400"/>
            <a:ext cx="2368550" cy="595313"/>
            <a:chOff x="1676" y="1920"/>
            <a:chExt cx="1492" cy="375"/>
          </a:xfrm>
        </p:grpSpPr>
        <p:sp>
          <p:nvSpPr>
            <p:cNvPr id="494600" name="Text Box 8"/>
            <p:cNvSpPr txBox="1">
              <a:spLocks noChangeArrowheads="1"/>
            </p:cNvSpPr>
            <p:nvPr/>
          </p:nvSpPr>
          <p:spPr bwMode="auto">
            <a:xfrm>
              <a:off x="1680" y="2064"/>
              <a:ext cx="1488" cy="231"/>
            </a:xfrm>
            <a:prstGeom prst="rect">
              <a:avLst/>
            </a:prstGeom>
            <a:solidFill>
              <a:srgbClr val="C0C0C0"/>
            </a:solidFill>
            <a:ln>
              <a:noFill/>
            </a:ln>
            <a:effectLst/>
            <a:extLs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b="1" smtClean="0">
                  <a:solidFill>
                    <a:srgbClr val="FF0000"/>
                  </a:solidFill>
                  <a:latin typeface="Times New Roman" pitchFamily="18" charset="0"/>
                </a:rPr>
                <a:t>172.24.56.13 , ça va ?</a:t>
              </a:r>
            </a:p>
          </p:txBody>
        </p:sp>
        <p:sp>
          <p:nvSpPr>
            <p:cNvPr id="494601" name="Text Box 9"/>
            <p:cNvSpPr txBox="1">
              <a:spLocks noChangeArrowheads="1"/>
            </p:cNvSpPr>
            <p:nvPr/>
          </p:nvSpPr>
          <p:spPr bwMode="auto">
            <a:xfrm>
              <a:off x="1676" y="1920"/>
              <a:ext cx="72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003366"/>
                  </a:solidFill>
                  <a:latin typeface="Times New Roman" pitchFamily="18" charset="0"/>
                </a:rPr>
                <a:t>broadcast</a:t>
              </a:r>
            </a:p>
          </p:txBody>
        </p:sp>
      </p:grpSp>
      <p:pic>
        <p:nvPicPr>
          <p:cNvPr id="494602" name="Picture 10" descr="Cliquez pour afficher un aper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900488"/>
            <a:ext cx="731838" cy="731837"/>
          </a:xfrm>
          <a:prstGeom prst="rect">
            <a:avLst/>
          </a:prstGeom>
          <a:noFill/>
          <a:extLst>
            <a:ext uri="{909E8E84-426E-40DD-AFC4-6F175D3DCCD1}">
              <a14:hiddenFill xmlns:a14="http://schemas.microsoft.com/office/drawing/2010/main">
                <a:solidFill>
                  <a:srgbClr val="FFFFFF"/>
                </a:solidFill>
              </a14:hiddenFill>
            </a:ext>
          </a:extLst>
        </p:spPr>
      </p:pic>
      <p:pic>
        <p:nvPicPr>
          <p:cNvPr id="494603" name="Picture 11" descr="Cliquez pour afficher un aper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163" y="2819400"/>
            <a:ext cx="731837" cy="731838"/>
          </a:xfrm>
          <a:prstGeom prst="rect">
            <a:avLst/>
          </a:prstGeom>
          <a:noFill/>
          <a:extLst>
            <a:ext uri="{909E8E84-426E-40DD-AFC4-6F175D3DCCD1}">
              <a14:hiddenFill xmlns:a14="http://schemas.microsoft.com/office/drawing/2010/main">
                <a:solidFill>
                  <a:srgbClr val="FFFFFF"/>
                </a:solidFill>
              </a14:hiddenFill>
            </a:ext>
          </a:extLst>
        </p:spPr>
      </p:pic>
      <p:sp>
        <p:nvSpPr>
          <p:cNvPr id="494604" name="Text Box 12"/>
          <p:cNvSpPr txBox="1">
            <a:spLocks noChangeArrowheads="1"/>
          </p:cNvSpPr>
          <p:nvPr/>
        </p:nvSpPr>
        <p:spPr bwMode="auto">
          <a:xfrm>
            <a:off x="822325" y="4710113"/>
            <a:ext cx="1273175" cy="33655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1600" smtClean="0">
                <a:solidFill>
                  <a:srgbClr val="003366"/>
                </a:solidFill>
                <a:latin typeface="Times New Roman" pitchFamily="18" charset="0"/>
              </a:rPr>
              <a:t>Client DHCP</a:t>
            </a:r>
          </a:p>
        </p:txBody>
      </p:sp>
      <p:sp>
        <p:nvSpPr>
          <p:cNvPr id="494605" name="Line 13"/>
          <p:cNvSpPr>
            <a:spLocks noChangeShapeType="1"/>
          </p:cNvSpPr>
          <p:nvPr/>
        </p:nvSpPr>
        <p:spPr bwMode="auto">
          <a:xfrm>
            <a:off x="609600" y="3733800"/>
            <a:ext cx="7772400"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4606" name="Line 14"/>
          <p:cNvSpPr>
            <a:spLocks noChangeShapeType="1"/>
          </p:cNvSpPr>
          <p:nvPr/>
        </p:nvSpPr>
        <p:spPr bwMode="auto">
          <a:xfrm>
            <a:off x="1752600" y="3733800"/>
            <a:ext cx="0" cy="22860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4607" name="Line 15"/>
          <p:cNvSpPr>
            <a:spLocks noChangeShapeType="1"/>
          </p:cNvSpPr>
          <p:nvPr/>
        </p:nvSpPr>
        <p:spPr bwMode="auto">
          <a:xfrm>
            <a:off x="7620000" y="3505200"/>
            <a:ext cx="0" cy="22860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grpSp>
        <p:nvGrpSpPr>
          <p:cNvPr id="494608" name="Group 16"/>
          <p:cNvGrpSpPr>
            <a:grpSpLocks/>
          </p:cNvGrpSpPr>
          <p:nvPr/>
        </p:nvGrpSpPr>
        <p:grpSpPr bwMode="auto">
          <a:xfrm>
            <a:off x="2286000" y="2819400"/>
            <a:ext cx="2368550" cy="595313"/>
            <a:chOff x="1676" y="1920"/>
            <a:chExt cx="1492" cy="375"/>
          </a:xfrm>
        </p:grpSpPr>
        <p:sp>
          <p:nvSpPr>
            <p:cNvPr id="494609" name="Text Box 17"/>
            <p:cNvSpPr txBox="1">
              <a:spLocks noChangeArrowheads="1"/>
            </p:cNvSpPr>
            <p:nvPr/>
          </p:nvSpPr>
          <p:spPr bwMode="auto">
            <a:xfrm>
              <a:off x="1680" y="2064"/>
              <a:ext cx="1488" cy="231"/>
            </a:xfrm>
            <a:prstGeom prst="rect">
              <a:avLst/>
            </a:prstGeom>
            <a:solidFill>
              <a:srgbClr val="C0C0C0"/>
            </a:solidFill>
            <a:ln>
              <a:noFill/>
            </a:ln>
            <a:effectLst/>
            <a:extLs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b="1" smtClean="0">
                  <a:solidFill>
                    <a:srgbClr val="FF0000"/>
                  </a:solidFill>
                  <a:latin typeface="Times New Roman" pitchFamily="18" charset="0"/>
                </a:rPr>
                <a:t>OK pour 172.24.56.13</a:t>
              </a:r>
            </a:p>
          </p:txBody>
        </p:sp>
        <p:sp>
          <p:nvSpPr>
            <p:cNvPr id="494610" name="Text Box 18"/>
            <p:cNvSpPr txBox="1">
              <a:spLocks noChangeArrowheads="1"/>
            </p:cNvSpPr>
            <p:nvPr/>
          </p:nvSpPr>
          <p:spPr bwMode="auto">
            <a:xfrm>
              <a:off x="1676" y="1920"/>
              <a:ext cx="72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003366"/>
                  </a:solidFill>
                  <a:latin typeface="Times New Roman" pitchFamily="18" charset="0"/>
                </a:rPr>
                <a:t>broadcast</a:t>
              </a:r>
            </a:p>
          </p:txBody>
        </p:sp>
      </p:grpSp>
      <p:grpSp>
        <p:nvGrpSpPr>
          <p:cNvPr id="494611" name="Group 19"/>
          <p:cNvGrpSpPr>
            <a:grpSpLocks/>
          </p:cNvGrpSpPr>
          <p:nvPr/>
        </p:nvGrpSpPr>
        <p:grpSpPr bwMode="auto">
          <a:xfrm>
            <a:off x="2286000" y="2819400"/>
            <a:ext cx="2368550" cy="595313"/>
            <a:chOff x="1676" y="1920"/>
            <a:chExt cx="1492" cy="375"/>
          </a:xfrm>
        </p:grpSpPr>
        <p:sp>
          <p:nvSpPr>
            <p:cNvPr id="494612" name="Text Box 20"/>
            <p:cNvSpPr txBox="1">
              <a:spLocks noChangeArrowheads="1"/>
            </p:cNvSpPr>
            <p:nvPr/>
          </p:nvSpPr>
          <p:spPr bwMode="auto">
            <a:xfrm>
              <a:off x="1680" y="2064"/>
              <a:ext cx="1488" cy="231"/>
            </a:xfrm>
            <a:prstGeom prst="rect">
              <a:avLst/>
            </a:prstGeom>
            <a:solidFill>
              <a:srgbClr val="C0C0C0"/>
            </a:solidFill>
            <a:ln>
              <a:noFill/>
            </a:ln>
            <a:effectLst/>
            <a:extLs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b="1" smtClean="0">
                  <a:solidFill>
                    <a:srgbClr val="FF0000"/>
                  </a:solidFill>
                  <a:latin typeface="Times New Roman" pitchFamily="18" charset="0"/>
                </a:rPr>
                <a:t>@ IP = 172.24.56.13</a:t>
              </a:r>
            </a:p>
          </p:txBody>
        </p:sp>
        <p:sp>
          <p:nvSpPr>
            <p:cNvPr id="494613" name="Text Box 21"/>
            <p:cNvSpPr txBox="1">
              <a:spLocks noChangeArrowheads="1"/>
            </p:cNvSpPr>
            <p:nvPr/>
          </p:nvSpPr>
          <p:spPr bwMode="auto">
            <a:xfrm>
              <a:off x="1676" y="1920"/>
              <a:ext cx="72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003366"/>
                  </a:solidFill>
                  <a:latin typeface="Times New Roman" pitchFamily="18" charset="0"/>
                </a:rPr>
                <a:t>broadcast</a:t>
              </a:r>
            </a:p>
          </p:txBody>
        </p:sp>
      </p:grpSp>
      <p:sp>
        <p:nvSpPr>
          <p:cNvPr id="494614" name="Text Box 22"/>
          <p:cNvSpPr txBox="1">
            <a:spLocks noChangeArrowheads="1"/>
          </p:cNvSpPr>
          <p:nvPr/>
        </p:nvSpPr>
        <p:spPr bwMode="auto">
          <a:xfrm>
            <a:off x="5241925" y="4384675"/>
            <a:ext cx="184150" cy="45720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fr-FR" sz="2400" smtClean="0">
              <a:solidFill>
                <a:srgbClr val="FFFFFF"/>
              </a:solidFill>
              <a:latin typeface="Times New Roman" pitchFamily="18" charset="0"/>
            </a:endParaRPr>
          </a:p>
        </p:txBody>
      </p:sp>
      <p:grpSp>
        <p:nvGrpSpPr>
          <p:cNvPr id="494615" name="Group 23"/>
          <p:cNvGrpSpPr>
            <a:grpSpLocks/>
          </p:cNvGrpSpPr>
          <p:nvPr/>
        </p:nvGrpSpPr>
        <p:grpSpPr bwMode="auto">
          <a:xfrm>
            <a:off x="3810000" y="3505200"/>
            <a:ext cx="2911475" cy="2279650"/>
            <a:chOff x="2640" y="2304"/>
            <a:chExt cx="1834" cy="1436"/>
          </a:xfrm>
        </p:grpSpPr>
        <p:sp>
          <p:nvSpPr>
            <p:cNvPr id="494616" name="Line 24"/>
            <p:cNvSpPr>
              <a:spLocks noChangeShapeType="1"/>
            </p:cNvSpPr>
            <p:nvPr/>
          </p:nvSpPr>
          <p:spPr bwMode="auto">
            <a:xfrm flipH="1" flipV="1">
              <a:off x="2640" y="2304"/>
              <a:ext cx="768" cy="672"/>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4617" name="Text Box 25"/>
            <p:cNvSpPr txBox="1">
              <a:spLocks noChangeArrowheads="1"/>
            </p:cNvSpPr>
            <p:nvPr/>
          </p:nvSpPr>
          <p:spPr bwMode="auto">
            <a:xfrm>
              <a:off x="3446" y="2762"/>
              <a:ext cx="1028" cy="978"/>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z="2400" smtClean="0">
                  <a:solidFill>
                    <a:srgbClr val="003366"/>
                  </a:solidFill>
                  <a:latin typeface="Times New Roman" pitchFamily="18" charset="0"/>
                </a:rPr>
                <a:t>+ masque</a:t>
              </a:r>
            </a:p>
            <a:p>
              <a:pPr fontAlgn="base">
                <a:spcBef>
                  <a:spcPct val="0"/>
                </a:spcBef>
                <a:spcAft>
                  <a:spcPct val="0"/>
                </a:spcAft>
              </a:pPr>
              <a:r>
                <a:rPr lang="fr-FR" sz="2400" smtClean="0">
                  <a:solidFill>
                    <a:srgbClr val="003366"/>
                  </a:solidFill>
                  <a:latin typeface="Times New Roman" pitchFamily="18" charset="0"/>
                </a:rPr>
                <a:t>+ passerelle</a:t>
              </a:r>
            </a:p>
            <a:p>
              <a:pPr fontAlgn="base">
                <a:spcBef>
                  <a:spcPct val="0"/>
                </a:spcBef>
                <a:spcAft>
                  <a:spcPct val="0"/>
                </a:spcAft>
              </a:pPr>
              <a:r>
                <a:rPr lang="fr-FR" sz="2400" smtClean="0">
                  <a:solidFill>
                    <a:srgbClr val="003366"/>
                  </a:solidFill>
                  <a:latin typeface="Times New Roman" pitchFamily="18" charset="0"/>
                </a:rPr>
                <a:t>+ DNS</a:t>
              </a:r>
            </a:p>
            <a:p>
              <a:pPr fontAlgn="base">
                <a:spcBef>
                  <a:spcPct val="0"/>
                </a:spcBef>
                <a:spcAft>
                  <a:spcPct val="0"/>
                </a:spcAft>
              </a:pPr>
              <a:r>
                <a:rPr lang="fr-FR" sz="2400" smtClean="0">
                  <a:solidFill>
                    <a:srgbClr val="003366"/>
                  </a:solidFill>
                  <a:latin typeface="Times New Roman" pitchFamily="18" charset="0"/>
                </a:rPr>
                <a:t>+ </a:t>
              </a:r>
              <a:r>
                <a:rPr lang="fr-FR" sz="2400" i="1" smtClean="0">
                  <a:solidFill>
                    <a:srgbClr val="003366"/>
                  </a:solidFill>
                  <a:latin typeface="Times New Roman" pitchFamily="18" charset="0"/>
                </a:rPr>
                <a:t>Bail</a:t>
              </a:r>
            </a:p>
          </p:txBody>
        </p:sp>
      </p:grpSp>
    </p:spTree>
    <p:extLst>
      <p:ext uri="{BB962C8B-B14F-4D97-AF65-F5344CB8AC3E}">
        <p14:creationId xmlns:p14="http://schemas.microsoft.com/office/powerpoint/2010/main" val="2076125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4596"/>
                                        </p:tgtEl>
                                        <p:attrNameLst>
                                          <p:attrName>style.visibility</p:attrName>
                                        </p:attrNameLst>
                                      </p:cBhvr>
                                      <p:to>
                                        <p:strVal val="visible"/>
                                      </p:to>
                                    </p:set>
                                    <p:anim calcmode="lin" valueType="num">
                                      <p:cBhvr additive="base">
                                        <p:cTn id="7" dur="500" fill="hold"/>
                                        <p:tgtEl>
                                          <p:spTgt spid="494596"/>
                                        </p:tgtEl>
                                        <p:attrNameLst>
                                          <p:attrName>ppt_x</p:attrName>
                                        </p:attrNameLst>
                                      </p:cBhvr>
                                      <p:tavLst>
                                        <p:tav tm="0">
                                          <p:val>
                                            <p:strVal val="0-#ppt_w/2"/>
                                          </p:val>
                                        </p:tav>
                                        <p:tav tm="100000">
                                          <p:val>
                                            <p:strVal val="#ppt_x"/>
                                          </p:val>
                                        </p:tav>
                                      </p:tavLst>
                                    </p:anim>
                                    <p:anim calcmode="lin" valueType="num">
                                      <p:cBhvr additive="base">
                                        <p:cTn id="8" dur="500" fill="hold"/>
                                        <p:tgtEl>
                                          <p:spTgt spid="4945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94599"/>
                                        </p:tgtEl>
                                        <p:attrNameLst>
                                          <p:attrName>style.visibility</p:attrName>
                                        </p:attrNameLst>
                                      </p:cBhvr>
                                      <p:to>
                                        <p:strVal val="visible"/>
                                      </p:to>
                                    </p:set>
                                    <p:anim calcmode="lin" valueType="num">
                                      <p:cBhvr additive="base">
                                        <p:cTn id="13" dur="500" fill="hold"/>
                                        <p:tgtEl>
                                          <p:spTgt spid="494599"/>
                                        </p:tgtEl>
                                        <p:attrNameLst>
                                          <p:attrName>ppt_x</p:attrName>
                                        </p:attrNameLst>
                                      </p:cBhvr>
                                      <p:tavLst>
                                        <p:tav tm="0">
                                          <p:val>
                                            <p:strVal val="1+#ppt_w/2"/>
                                          </p:val>
                                        </p:tav>
                                        <p:tav tm="100000">
                                          <p:val>
                                            <p:strVal val="#ppt_x"/>
                                          </p:val>
                                        </p:tav>
                                      </p:tavLst>
                                    </p:anim>
                                    <p:anim calcmode="lin" valueType="num">
                                      <p:cBhvr additive="base">
                                        <p:cTn id="14" dur="500" fill="hold"/>
                                        <p:tgtEl>
                                          <p:spTgt spid="4945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94608"/>
                                        </p:tgtEl>
                                        <p:attrNameLst>
                                          <p:attrName>style.visibility</p:attrName>
                                        </p:attrNameLst>
                                      </p:cBhvr>
                                      <p:to>
                                        <p:strVal val="visible"/>
                                      </p:to>
                                    </p:set>
                                    <p:anim calcmode="lin" valueType="num">
                                      <p:cBhvr additive="base">
                                        <p:cTn id="19" dur="500" fill="hold"/>
                                        <p:tgtEl>
                                          <p:spTgt spid="494608"/>
                                        </p:tgtEl>
                                        <p:attrNameLst>
                                          <p:attrName>ppt_x</p:attrName>
                                        </p:attrNameLst>
                                      </p:cBhvr>
                                      <p:tavLst>
                                        <p:tav tm="0">
                                          <p:val>
                                            <p:strVal val="0-#ppt_w/2"/>
                                          </p:val>
                                        </p:tav>
                                        <p:tav tm="100000">
                                          <p:val>
                                            <p:strVal val="#ppt_x"/>
                                          </p:val>
                                        </p:tav>
                                      </p:tavLst>
                                    </p:anim>
                                    <p:anim calcmode="lin" valueType="num">
                                      <p:cBhvr additive="base">
                                        <p:cTn id="20" dur="500" fill="hold"/>
                                        <p:tgtEl>
                                          <p:spTgt spid="4946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94611"/>
                                        </p:tgtEl>
                                        <p:attrNameLst>
                                          <p:attrName>style.visibility</p:attrName>
                                        </p:attrNameLst>
                                      </p:cBhvr>
                                      <p:to>
                                        <p:strVal val="visible"/>
                                      </p:to>
                                    </p:set>
                                    <p:anim calcmode="lin" valueType="num">
                                      <p:cBhvr additive="base">
                                        <p:cTn id="25" dur="500" fill="hold"/>
                                        <p:tgtEl>
                                          <p:spTgt spid="494611"/>
                                        </p:tgtEl>
                                        <p:attrNameLst>
                                          <p:attrName>ppt_x</p:attrName>
                                        </p:attrNameLst>
                                      </p:cBhvr>
                                      <p:tavLst>
                                        <p:tav tm="0">
                                          <p:val>
                                            <p:strVal val="1+#ppt_w/2"/>
                                          </p:val>
                                        </p:tav>
                                        <p:tav tm="100000">
                                          <p:val>
                                            <p:strVal val="#ppt_x"/>
                                          </p:val>
                                        </p:tav>
                                      </p:tavLst>
                                    </p:anim>
                                    <p:anim calcmode="lin" valueType="num">
                                      <p:cBhvr additive="base">
                                        <p:cTn id="26" dur="500" fill="hold"/>
                                        <p:tgtEl>
                                          <p:spTgt spid="4946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94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a:xfrm>
            <a:off x="1051277" y="321515"/>
            <a:ext cx="6965245" cy="1202485"/>
          </a:xfrm>
        </p:spPr>
        <p:txBody>
          <a:bodyPr/>
          <a:lstStyle/>
          <a:p>
            <a:r>
              <a:rPr lang="fr-FR" dirty="0"/>
              <a:t>DHCP</a:t>
            </a:r>
          </a:p>
        </p:txBody>
      </p:sp>
      <p:sp>
        <p:nvSpPr>
          <p:cNvPr id="495619" name="Rectangle 3"/>
          <p:cNvSpPr>
            <a:spLocks noGrp="1" noChangeArrowheads="1"/>
          </p:cNvSpPr>
          <p:nvPr>
            <p:ph idx="1"/>
          </p:nvPr>
        </p:nvSpPr>
        <p:spPr/>
        <p:txBody>
          <a:bodyPr/>
          <a:lstStyle/>
          <a:p>
            <a:r>
              <a:rPr lang="fr-FR"/>
              <a:t>But : ne pas </a:t>
            </a:r>
            <a:r>
              <a:rPr lang="fr-FR" i="1"/>
              <a:t>monopoliser</a:t>
            </a:r>
            <a:r>
              <a:rPr lang="fr-FR"/>
              <a:t> une adresse</a:t>
            </a:r>
          </a:p>
          <a:p>
            <a:r>
              <a:rPr lang="fr-FR"/>
              <a:t>Principe </a:t>
            </a:r>
          </a:p>
          <a:p>
            <a:endParaRPr lang="fr-FR"/>
          </a:p>
        </p:txBody>
      </p:sp>
      <p:sp>
        <p:nvSpPr>
          <p:cNvPr id="495620" name="Text Box 4"/>
          <p:cNvSpPr txBox="1">
            <a:spLocks noChangeArrowheads="1"/>
          </p:cNvSpPr>
          <p:nvPr/>
        </p:nvSpPr>
        <p:spPr bwMode="auto">
          <a:xfrm>
            <a:off x="152400" y="1157288"/>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smtClean="0">
                <a:solidFill>
                  <a:srgbClr val="003399"/>
                </a:solidFill>
              </a:rPr>
              <a:t>La notion de "bail"</a:t>
            </a:r>
          </a:p>
        </p:txBody>
      </p:sp>
      <p:grpSp>
        <p:nvGrpSpPr>
          <p:cNvPr id="495621" name="Group 5"/>
          <p:cNvGrpSpPr>
            <a:grpSpLocks/>
          </p:cNvGrpSpPr>
          <p:nvPr/>
        </p:nvGrpSpPr>
        <p:grpSpPr bwMode="auto">
          <a:xfrm>
            <a:off x="469900" y="2514600"/>
            <a:ext cx="7912100" cy="3505200"/>
            <a:chOff x="432" y="1968"/>
            <a:chExt cx="4984" cy="2208"/>
          </a:xfrm>
        </p:grpSpPr>
        <p:sp>
          <p:nvSpPr>
            <p:cNvPr id="495622" name="Line 6"/>
            <p:cNvSpPr>
              <a:spLocks noChangeShapeType="1"/>
            </p:cNvSpPr>
            <p:nvPr/>
          </p:nvSpPr>
          <p:spPr bwMode="auto">
            <a:xfrm>
              <a:off x="2160" y="1968"/>
              <a:ext cx="0" cy="2208"/>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23" name="Line 7"/>
            <p:cNvSpPr>
              <a:spLocks noChangeShapeType="1"/>
            </p:cNvSpPr>
            <p:nvPr/>
          </p:nvSpPr>
          <p:spPr bwMode="auto">
            <a:xfrm>
              <a:off x="1968" y="2352"/>
              <a:ext cx="0" cy="1536"/>
            </a:xfrm>
            <a:prstGeom prst="line">
              <a:avLst/>
            </a:prstGeom>
            <a:noFill/>
            <a:ln w="9525">
              <a:solidFill>
                <a:srgbClr val="003366"/>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24" name="Text Box 8"/>
            <p:cNvSpPr txBox="1">
              <a:spLocks noChangeArrowheads="1"/>
            </p:cNvSpPr>
            <p:nvPr/>
          </p:nvSpPr>
          <p:spPr bwMode="auto">
            <a:xfrm>
              <a:off x="432" y="2937"/>
              <a:ext cx="1526"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Durée totale d'allocation</a:t>
              </a:r>
            </a:p>
          </p:txBody>
        </p:sp>
        <p:sp>
          <p:nvSpPr>
            <p:cNvPr id="495625" name="Line 9"/>
            <p:cNvSpPr>
              <a:spLocks noChangeShapeType="1"/>
            </p:cNvSpPr>
            <p:nvPr/>
          </p:nvSpPr>
          <p:spPr bwMode="auto">
            <a:xfrm>
              <a:off x="2160" y="2400"/>
              <a:ext cx="48"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26" name="Text Box 10"/>
            <p:cNvSpPr txBox="1">
              <a:spLocks noChangeArrowheads="1"/>
            </p:cNvSpPr>
            <p:nvPr/>
          </p:nvSpPr>
          <p:spPr bwMode="auto">
            <a:xfrm>
              <a:off x="2314" y="2265"/>
              <a:ext cx="1966"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Attribution d'une adresse par S1</a:t>
              </a:r>
            </a:p>
          </p:txBody>
        </p:sp>
        <p:sp>
          <p:nvSpPr>
            <p:cNvPr id="495627" name="Text Box 11"/>
            <p:cNvSpPr txBox="1">
              <a:spLocks noChangeArrowheads="1"/>
            </p:cNvSpPr>
            <p:nvPr/>
          </p:nvSpPr>
          <p:spPr bwMode="auto">
            <a:xfrm>
              <a:off x="2330" y="2688"/>
              <a:ext cx="2272"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Demande de renouvellement vers S1 </a:t>
              </a:r>
            </a:p>
          </p:txBody>
        </p:sp>
        <p:sp>
          <p:nvSpPr>
            <p:cNvPr id="495628" name="Line 12"/>
            <p:cNvSpPr>
              <a:spLocks noChangeShapeType="1"/>
            </p:cNvSpPr>
            <p:nvPr/>
          </p:nvSpPr>
          <p:spPr bwMode="auto">
            <a:xfrm>
              <a:off x="2160" y="2823"/>
              <a:ext cx="48"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29" name="Text Box 13"/>
            <p:cNvSpPr txBox="1">
              <a:spLocks noChangeArrowheads="1"/>
            </p:cNvSpPr>
            <p:nvPr/>
          </p:nvSpPr>
          <p:spPr bwMode="auto">
            <a:xfrm>
              <a:off x="2308" y="3465"/>
              <a:ext cx="3108"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Demande de renouvellement vers un serveur DHCP</a:t>
              </a:r>
            </a:p>
          </p:txBody>
        </p:sp>
        <p:sp>
          <p:nvSpPr>
            <p:cNvPr id="495630" name="Line 14"/>
            <p:cNvSpPr>
              <a:spLocks noChangeShapeType="1"/>
            </p:cNvSpPr>
            <p:nvPr/>
          </p:nvSpPr>
          <p:spPr bwMode="auto">
            <a:xfrm>
              <a:off x="2160" y="3552"/>
              <a:ext cx="48"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31" name="Line 15"/>
            <p:cNvSpPr>
              <a:spLocks noChangeShapeType="1"/>
            </p:cNvSpPr>
            <p:nvPr/>
          </p:nvSpPr>
          <p:spPr bwMode="auto">
            <a:xfrm>
              <a:off x="2256" y="2352"/>
              <a:ext cx="0" cy="864"/>
            </a:xfrm>
            <a:prstGeom prst="line">
              <a:avLst/>
            </a:prstGeom>
            <a:noFill/>
            <a:ln w="9525">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32" name="Text Box 16"/>
            <p:cNvSpPr txBox="1">
              <a:spLocks noChangeArrowheads="1"/>
            </p:cNvSpPr>
            <p:nvPr/>
          </p:nvSpPr>
          <p:spPr bwMode="auto">
            <a:xfrm>
              <a:off x="2352" y="2496"/>
              <a:ext cx="28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FF0000"/>
                  </a:solidFill>
                  <a:latin typeface="Times New Roman" pitchFamily="18" charset="0"/>
                </a:rPr>
                <a:t>T1</a:t>
              </a:r>
            </a:p>
          </p:txBody>
        </p:sp>
        <p:sp>
          <p:nvSpPr>
            <p:cNvPr id="495633" name="Line 17"/>
            <p:cNvSpPr>
              <a:spLocks noChangeShapeType="1"/>
            </p:cNvSpPr>
            <p:nvPr/>
          </p:nvSpPr>
          <p:spPr bwMode="auto">
            <a:xfrm>
              <a:off x="2256" y="3216"/>
              <a:ext cx="0" cy="672"/>
            </a:xfrm>
            <a:prstGeom prst="line">
              <a:avLst/>
            </a:prstGeom>
            <a:noFill/>
            <a:ln w="9525">
              <a:solidFill>
                <a:srgbClr val="33CC33"/>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34" name="Text Box 18"/>
            <p:cNvSpPr txBox="1">
              <a:spLocks noChangeArrowheads="1"/>
            </p:cNvSpPr>
            <p:nvPr/>
          </p:nvSpPr>
          <p:spPr bwMode="auto">
            <a:xfrm>
              <a:off x="2352" y="3225"/>
              <a:ext cx="284"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b="1" smtClean="0">
                  <a:solidFill>
                    <a:srgbClr val="33CC33"/>
                  </a:solidFill>
                  <a:latin typeface="Times New Roman" pitchFamily="18" charset="0"/>
                </a:rPr>
                <a:t>T2</a:t>
              </a:r>
            </a:p>
          </p:txBody>
        </p:sp>
        <p:sp>
          <p:nvSpPr>
            <p:cNvPr id="495635" name="Text Box 19"/>
            <p:cNvSpPr txBox="1">
              <a:spLocks noChangeArrowheads="1"/>
            </p:cNvSpPr>
            <p:nvPr/>
          </p:nvSpPr>
          <p:spPr bwMode="auto">
            <a:xfrm>
              <a:off x="2330" y="2937"/>
              <a:ext cx="2272"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Demande de renouvellement vers S1 </a:t>
              </a:r>
            </a:p>
          </p:txBody>
        </p:sp>
        <p:sp>
          <p:nvSpPr>
            <p:cNvPr id="495636" name="Line 20"/>
            <p:cNvSpPr>
              <a:spLocks noChangeShapeType="1"/>
            </p:cNvSpPr>
            <p:nvPr/>
          </p:nvSpPr>
          <p:spPr bwMode="auto">
            <a:xfrm>
              <a:off x="2160" y="3072"/>
              <a:ext cx="48"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95637" name="Text Box 21"/>
            <p:cNvSpPr txBox="1">
              <a:spLocks noChangeArrowheads="1"/>
            </p:cNvSpPr>
            <p:nvPr/>
          </p:nvSpPr>
          <p:spPr bwMode="auto">
            <a:xfrm>
              <a:off x="2308" y="3705"/>
              <a:ext cx="3108" cy="231"/>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003366"/>
                  </a:solidFill>
                  <a:latin typeface="Times New Roman" pitchFamily="18" charset="0"/>
                </a:rPr>
                <a:t>Demande de renouvellement vers un serveur DHCP</a:t>
              </a:r>
            </a:p>
          </p:txBody>
        </p:sp>
        <p:sp>
          <p:nvSpPr>
            <p:cNvPr id="495638" name="Line 22"/>
            <p:cNvSpPr>
              <a:spLocks noChangeShapeType="1"/>
            </p:cNvSpPr>
            <p:nvPr/>
          </p:nvSpPr>
          <p:spPr bwMode="auto">
            <a:xfrm>
              <a:off x="2160" y="3792"/>
              <a:ext cx="48" cy="0"/>
            </a:xfrm>
            <a:prstGeom prst="line">
              <a:avLst/>
            </a:prstGeom>
            <a:noFill/>
            <a:ln w="9525">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grpSp>
    </p:spTree>
    <p:extLst>
      <p:ext uri="{BB962C8B-B14F-4D97-AF65-F5344CB8AC3E}">
        <p14:creationId xmlns:p14="http://schemas.microsoft.com/office/powerpoint/2010/main" val="766078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5621"/>
                                        </p:tgtEl>
                                        <p:attrNameLst>
                                          <p:attrName>style.visibility</p:attrName>
                                        </p:attrNameLst>
                                      </p:cBhvr>
                                      <p:to>
                                        <p:strVal val="visible"/>
                                      </p:to>
                                    </p:set>
                                    <p:anim calcmode="lin" valueType="num">
                                      <p:cBhvr additive="base">
                                        <p:cTn id="7" dur="500" fill="hold"/>
                                        <p:tgtEl>
                                          <p:spTgt spid="495621"/>
                                        </p:tgtEl>
                                        <p:attrNameLst>
                                          <p:attrName>ppt_x</p:attrName>
                                        </p:attrNameLst>
                                      </p:cBhvr>
                                      <p:tavLst>
                                        <p:tav tm="0">
                                          <p:val>
                                            <p:strVal val="0-#ppt_w/2"/>
                                          </p:val>
                                        </p:tav>
                                        <p:tav tm="100000">
                                          <p:val>
                                            <p:strVal val="#ppt_x"/>
                                          </p:val>
                                        </p:tav>
                                      </p:tavLst>
                                    </p:anim>
                                    <p:anim calcmode="lin" valueType="num">
                                      <p:cBhvr additive="base">
                                        <p:cTn id="8" dur="500" fill="hold"/>
                                        <p:tgtEl>
                                          <p:spTgt spid="4956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rrowheads="1"/>
          </p:cNvSpPr>
          <p:nvPr>
            <p:ph type="title"/>
          </p:nvPr>
        </p:nvSpPr>
        <p:spPr>
          <a:xfrm>
            <a:off x="755576" y="138159"/>
            <a:ext cx="6965245" cy="1202485"/>
          </a:xfrm>
        </p:spPr>
        <p:txBody>
          <a:bodyPr/>
          <a:lstStyle/>
          <a:p>
            <a:r>
              <a:rPr lang="fr-FR" dirty="0"/>
              <a:t>DHCP</a:t>
            </a:r>
          </a:p>
        </p:txBody>
      </p:sp>
      <p:sp>
        <p:nvSpPr>
          <p:cNvPr id="459779" name="Rectangle 3"/>
          <p:cNvSpPr>
            <a:spLocks noGrp="1" noChangeArrowheads="1"/>
          </p:cNvSpPr>
          <p:nvPr>
            <p:ph idx="1"/>
          </p:nvPr>
        </p:nvSpPr>
        <p:spPr>
          <a:xfrm>
            <a:off x="1331640" y="1700808"/>
            <a:ext cx="6196405" cy="2376264"/>
          </a:xfrm>
        </p:spPr>
        <p:txBody>
          <a:bodyPr/>
          <a:lstStyle/>
          <a:p>
            <a:endParaRPr lang="fr-FR" dirty="0"/>
          </a:p>
          <a:p>
            <a:r>
              <a:rPr lang="fr-FR" dirty="0"/>
              <a:t>Protocole Client / Serveur</a:t>
            </a:r>
          </a:p>
          <a:p>
            <a:r>
              <a:rPr lang="fr-FR" dirty="0" smtClean="0"/>
              <a:t>Port </a:t>
            </a:r>
            <a:r>
              <a:rPr lang="fr-FR" dirty="0"/>
              <a:t>UDP 67 (Serveur)</a:t>
            </a:r>
          </a:p>
          <a:p>
            <a:r>
              <a:rPr lang="fr-FR" dirty="0"/>
              <a:t>Port UDP 68 (Client)</a:t>
            </a:r>
          </a:p>
          <a:p>
            <a:r>
              <a:rPr lang="fr-FR" dirty="0"/>
              <a:t>Communique à l'aide de Broadcast</a:t>
            </a:r>
          </a:p>
          <a:p>
            <a:pPr>
              <a:buFont typeface="Wingdings" pitchFamily="2" charset="2"/>
              <a:buNone/>
            </a:pPr>
            <a:endParaRPr lang="fr-FR" dirty="0"/>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7E570248-2086-4808-A1B5-53E514545900}" type="slidenum">
              <a:rPr lang="fr-FR">
                <a:solidFill>
                  <a:srgbClr val="FFFFFF"/>
                </a:solidFill>
              </a:rPr>
              <a:pPr/>
              <a:t>27</a:t>
            </a:fld>
            <a:endParaRPr lang="fr-FR">
              <a:solidFill>
                <a:srgbClr val="FFFFFF"/>
              </a:solidFill>
            </a:endParaRPr>
          </a:p>
        </p:txBody>
      </p:sp>
      <p:sp>
        <p:nvSpPr>
          <p:cNvPr id="459780" name="Text Box 4"/>
          <p:cNvSpPr txBox="1">
            <a:spLocks noChangeArrowheads="1"/>
          </p:cNvSpPr>
          <p:nvPr/>
        </p:nvSpPr>
        <p:spPr bwMode="auto">
          <a:xfrm>
            <a:off x="-108520" y="1182462"/>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smtClean="0">
                <a:solidFill>
                  <a:srgbClr val="003399"/>
                </a:solidFill>
              </a:rPr>
              <a:t>Présentation</a:t>
            </a:r>
          </a:p>
        </p:txBody>
      </p:sp>
    </p:spTree>
    <p:extLst>
      <p:ext uri="{BB962C8B-B14F-4D97-AF65-F5344CB8AC3E}">
        <p14:creationId xmlns:p14="http://schemas.microsoft.com/office/powerpoint/2010/main" val="2222198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rrowheads="1"/>
          </p:cNvSpPr>
          <p:nvPr>
            <p:ph type="title"/>
          </p:nvPr>
        </p:nvSpPr>
        <p:spPr>
          <a:xfrm>
            <a:off x="1065544" y="476672"/>
            <a:ext cx="6965245" cy="1202485"/>
          </a:xfrm>
        </p:spPr>
        <p:txBody>
          <a:bodyPr/>
          <a:lstStyle/>
          <a:p>
            <a:r>
              <a:rPr lang="fr-FR" dirty="0"/>
              <a:t>DHCP</a:t>
            </a:r>
          </a:p>
        </p:txBody>
      </p:sp>
      <p:sp>
        <p:nvSpPr>
          <p:cNvPr id="460803" name="Rectangle 3"/>
          <p:cNvSpPr>
            <a:spLocks noGrp="1" noChangeArrowheads="1"/>
          </p:cNvSpPr>
          <p:nvPr>
            <p:ph idx="1"/>
          </p:nvPr>
        </p:nvSpPr>
        <p:spPr/>
        <p:txBody>
          <a:bodyPr/>
          <a:lstStyle/>
          <a:p>
            <a:r>
              <a:rPr lang="fr-FR" dirty="0"/>
              <a:t>L'attribution d'une adresse à un nouveau poste nécessite l'envoi de 4 messages  :</a:t>
            </a:r>
          </a:p>
          <a:p>
            <a:pPr lvl="1">
              <a:buFont typeface="Wingdings" pitchFamily="2" charset="2"/>
              <a:buNone/>
            </a:pPr>
            <a:endParaRPr lang="fr-FR" dirty="0"/>
          </a:p>
          <a:p>
            <a:pPr lvl="1"/>
            <a:r>
              <a:rPr lang="fr-FR" dirty="0"/>
              <a:t> </a:t>
            </a:r>
            <a:r>
              <a:rPr lang="fr-FR" dirty="0" err="1"/>
              <a:t>DHCPDiscover</a:t>
            </a:r>
            <a:endParaRPr lang="fr-FR" dirty="0"/>
          </a:p>
          <a:p>
            <a:pPr lvl="1"/>
            <a:r>
              <a:rPr lang="fr-FR" dirty="0"/>
              <a:t> </a:t>
            </a:r>
            <a:r>
              <a:rPr lang="fr-FR" dirty="0" err="1"/>
              <a:t>DHCPOffer</a:t>
            </a:r>
            <a:endParaRPr lang="fr-FR" dirty="0"/>
          </a:p>
          <a:p>
            <a:pPr lvl="1"/>
            <a:r>
              <a:rPr lang="fr-FR" dirty="0"/>
              <a:t> </a:t>
            </a:r>
            <a:r>
              <a:rPr lang="fr-FR" dirty="0" err="1"/>
              <a:t>DHCPRequest</a:t>
            </a:r>
            <a:endParaRPr lang="fr-FR" dirty="0"/>
          </a:p>
          <a:p>
            <a:pPr lvl="1"/>
            <a:r>
              <a:rPr lang="fr-FR" dirty="0"/>
              <a:t> </a:t>
            </a:r>
            <a:r>
              <a:rPr lang="fr-FR" dirty="0" err="1"/>
              <a:t>DHCPAck</a:t>
            </a:r>
            <a:endParaRPr lang="fr-FR" dirty="0"/>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165B35DF-0325-4D2D-86F6-FDD31B89CF5C}" type="slidenum">
              <a:rPr lang="fr-FR">
                <a:solidFill>
                  <a:srgbClr val="FFFFFF"/>
                </a:solidFill>
              </a:rPr>
              <a:pPr/>
              <a:t>28</a:t>
            </a:fld>
            <a:endParaRPr lang="fr-FR">
              <a:solidFill>
                <a:srgbClr val="FFFFFF"/>
              </a:solidFill>
            </a:endParaRPr>
          </a:p>
        </p:txBody>
      </p:sp>
      <p:sp>
        <p:nvSpPr>
          <p:cNvPr id="460804" name="Text Box 4"/>
          <p:cNvSpPr txBox="1">
            <a:spLocks noChangeArrowheads="1"/>
          </p:cNvSpPr>
          <p:nvPr/>
        </p:nvSpPr>
        <p:spPr bwMode="auto">
          <a:xfrm>
            <a:off x="166667" y="1478112"/>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smtClean="0">
                <a:solidFill>
                  <a:srgbClr val="003399"/>
                </a:solidFill>
              </a:rPr>
              <a:t>Présentation</a:t>
            </a:r>
          </a:p>
        </p:txBody>
      </p:sp>
    </p:spTree>
    <p:extLst>
      <p:ext uri="{BB962C8B-B14F-4D97-AF65-F5344CB8AC3E}">
        <p14:creationId xmlns:p14="http://schemas.microsoft.com/office/powerpoint/2010/main" val="256532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rrowheads="1"/>
          </p:cNvSpPr>
          <p:nvPr>
            <p:ph type="title"/>
          </p:nvPr>
        </p:nvSpPr>
        <p:spPr>
          <a:xfrm>
            <a:off x="1043608" y="404664"/>
            <a:ext cx="6965245" cy="1202485"/>
          </a:xfrm>
        </p:spPr>
        <p:txBody>
          <a:bodyPr/>
          <a:lstStyle/>
          <a:p>
            <a:r>
              <a:rPr lang="fr-FR" dirty="0"/>
              <a:t>DHCP</a:t>
            </a:r>
          </a:p>
        </p:txBody>
      </p:sp>
      <p:sp>
        <p:nvSpPr>
          <p:cNvPr id="461827" name="Rectangle 3"/>
          <p:cNvSpPr>
            <a:spLocks noGrp="1" noChangeArrowheads="1"/>
          </p:cNvSpPr>
          <p:nvPr>
            <p:ph idx="1"/>
          </p:nvPr>
        </p:nvSpPr>
        <p:spPr/>
        <p:txBody>
          <a:bodyPr/>
          <a:lstStyle/>
          <a:p>
            <a:r>
              <a:rPr lang="fr-FR"/>
              <a:t>Message émis par le client</a:t>
            </a:r>
          </a:p>
          <a:p>
            <a:r>
              <a:rPr lang="fr-FR"/>
              <a:t>Demande de Bail</a:t>
            </a:r>
          </a:p>
          <a:p>
            <a:r>
              <a:rPr lang="fr-FR"/>
              <a:t>Fonctionnalités IP réduites sur le poste client :</a:t>
            </a:r>
          </a:p>
          <a:p>
            <a:pPr lvl="2"/>
            <a:r>
              <a:rPr lang="fr-FR"/>
              <a:t>Adresse IP : 0.0.0.0</a:t>
            </a:r>
          </a:p>
          <a:p>
            <a:pPr lvl="2"/>
            <a:r>
              <a:rPr lang="fr-FR"/>
              <a:t>Ne connaît pas l'adresse du serveur DHCP</a:t>
            </a:r>
          </a:p>
          <a:p>
            <a:r>
              <a:rPr lang="fr-FR"/>
              <a:t>Recherche d'un serveur DHCP</a:t>
            </a:r>
          </a:p>
          <a:p>
            <a:r>
              <a:rPr lang="fr-FR"/>
              <a:t>Trame émise en Broadcasting</a:t>
            </a: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07642871-4826-4109-8F1C-538511FD4EC4}" type="slidenum">
              <a:rPr lang="fr-FR">
                <a:solidFill>
                  <a:srgbClr val="FFFFFF"/>
                </a:solidFill>
              </a:rPr>
              <a:pPr/>
              <a:t>29</a:t>
            </a:fld>
            <a:endParaRPr lang="fr-FR">
              <a:solidFill>
                <a:srgbClr val="FFFFFF"/>
              </a:solidFill>
            </a:endParaRPr>
          </a:p>
        </p:txBody>
      </p:sp>
      <p:sp>
        <p:nvSpPr>
          <p:cNvPr id="461828" name="Text Box 4"/>
          <p:cNvSpPr txBox="1">
            <a:spLocks noChangeArrowheads="1"/>
          </p:cNvSpPr>
          <p:nvPr/>
        </p:nvSpPr>
        <p:spPr bwMode="auto">
          <a:xfrm>
            <a:off x="-21704" y="1393663"/>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err="1" smtClean="0">
                <a:solidFill>
                  <a:srgbClr val="003399"/>
                </a:solidFill>
              </a:rPr>
              <a:t>DHCPDiscover</a:t>
            </a:r>
            <a:endParaRPr lang="fr-FR" b="1" dirty="0" smtClean="0">
              <a:solidFill>
                <a:srgbClr val="003399"/>
              </a:solidFill>
            </a:endParaRPr>
          </a:p>
        </p:txBody>
      </p:sp>
    </p:spTree>
    <p:extLst>
      <p:ext uri="{BB962C8B-B14F-4D97-AF65-F5344CB8AC3E}">
        <p14:creationId xmlns:p14="http://schemas.microsoft.com/office/powerpoint/2010/main" val="281169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504" y="116632"/>
            <a:ext cx="8784976" cy="936104"/>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accent2"/>
                </a:solidFill>
                <a:effectLst>
                  <a:outerShdw blurRad="38100" dist="38100" dir="2700000" algn="tl">
                    <a:srgbClr val="000000">
                      <a:alpha val="43137"/>
                    </a:srgbClr>
                  </a:outerShdw>
                </a:effectLst>
              </a:rPr>
              <a:t>Les différents services annuaires</a:t>
            </a:r>
          </a:p>
        </p:txBody>
      </p:sp>
      <p:sp>
        <p:nvSpPr>
          <p:cNvPr id="254978" name="Rectangle 2"/>
          <p:cNvSpPr>
            <a:spLocks noGrp="1" noChangeArrowheads="1"/>
          </p:cNvSpPr>
          <p:nvPr>
            <p:ph idx="1"/>
          </p:nvPr>
        </p:nvSpPr>
        <p:spPr>
          <a:xfrm>
            <a:off x="-108520" y="1196752"/>
            <a:ext cx="8892480" cy="2160240"/>
          </a:xfrm>
        </p:spPr>
        <p:txBody>
          <a:bodyPr>
            <a:normAutofit/>
          </a:bodyPr>
          <a:lstStyle/>
          <a:p>
            <a:pPr algn="just"/>
            <a:r>
              <a:rPr lang="fr-FR" alt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ANNUAIRE : </a:t>
            </a:r>
            <a:r>
              <a:rPr lang="fr-FR" alt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Définition</a:t>
            </a:r>
          </a:p>
          <a:p>
            <a:pPr marL="109728" indent="0" algn="just">
              <a:buNone/>
            </a:pPr>
            <a:r>
              <a:rPr lang="fr-FR" sz="2400" dirty="0"/>
              <a:t>L’annuaire est une sorte de base de données permettant de retrouver facilement des personnes ou des ressources (imprimantes, ordinateurs, applications…)</a:t>
            </a:r>
            <a:endParaRPr lang="fr-FR" alt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79512" y="3022104"/>
            <a:ext cx="8245424" cy="2739211"/>
          </a:xfrm>
          <a:prstGeom prst="rect">
            <a:avLst/>
          </a:prstGeom>
        </p:spPr>
        <p:txBody>
          <a:bodyPr wrap="square">
            <a:spAutoFit/>
          </a:bodyPr>
          <a:lstStyle/>
          <a:p>
            <a:pPr algn="just"/>
            <a:r>
              <a:rPr lang="fr-FR" altLang="fr-FR"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Rôle  d’une </a:t>
            </a:r>
            <a:r>
              <a:rPr lang="fr-FR" altLang="fr-FR" sz="2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ANNUAIRE </a:t>
            </a:r>
            <a:r>
              <a:rPr lang="fr-FR" altLang="fr-FR" sz="28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Tx/>
              <a:buChar char="-"/>
            </a:pP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 </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annuaires électroniques servent à localiser n’importe quoi et on pourra y trouver tout confondu , des personnes, des groupes de </a:t>
            </a:r>
            <a:r>
              <a:rPr lang="fr-FR"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personnes,des</a:t>
            </a: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ordinateurs, des sites </a:t>
            </a:r>
            <a:r>
              <a:rPr lang="fr-FR"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webs</a:t>
            </a: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applications </a:t>
            </a:r>
            <a:endPar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Tx/>
              <a:buChar char="-"/>
            </a:pP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Toute </a:t>
            </a:r>
            <a:r>
              <a:rPr lang="fr-FR"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chose dont un utilisateur peut vouloir consulter de l’information.</a:t>
            </a:r>
          </a:p>
        </p:txBody>
      </p:sp>
    </p:spTree>
    <p:extLst>
      <p:ext uri="{BB962C8B-B14F-4D97-AF65-F5344CB8AC3E}">
        <p14:creationId xmlns:p14="http://schemas.microsoft.com/office/powerpoint/2010/main" val="2722887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rrowheads="1"/>
          </p:cNvSpPr>
          <p:nvPr>
            <p:ph type="title"/>
          </p:nvPr>
        </p:nvSpPr>
        <p:spPr>
          <a:xfrm>
            <a:off x="1051277" y="192735"/>
            <a:ext cx="6965245" cy="1202485"/>
          </a:xfrm>
        </p:spPr>
        <p:txBody>
          <a:bodyPr/>
          <a:lstStyle/>
          <a:p>
            <a:r>
              <a:rPr lang="fr-FR" dirty="0"/>
              <a:t>DHCP</a:t>
            </a:r>
          </a:p>
        </p:txBody>
      </p:sp>
      <p:sp>
        <p:nvSpPr>
          <p:cNvPr id="462851" name="Rectangle 3"/>
          <p:cNvSpPr>
            <a:spLocks noGrp="1" noChangeArrowheads="1"/>
          </p:cNvSpPr>
          <p:nvPr>
            <p:ph idx="1"/>
          </p:nvPr>
        </p:nvSpPr>
        <p:spPr>
          <a:xfrm>
            <a:off x="1463040" y="2119257"/>
            <a:ext cx="6565344" cy="3603812"/>
          </a:xfrm>
        </p:spPr>
        <p:txBody>
          <a:bodyPr/>
          <a:lstStyle/>
          <a:p>
            <a:r>
              <a:rPr lang="fr-FR"/>
              <a:t>Message émis par le(s) serveur(s) DHCP</a:t>
            </a:r>
          </a:p>
          <a:p>
            <a:pPr lvl="1"/>
            <a:r>
              <a:rPr lang="fr-FR"/>
              <a:t>Tous les serveurs ayant reçus la trame DHCPDiscover et disposant d'une adresse IP libre répondent.</a:t>
            </a:r>
          </a:p>
          <a:p>
            <a:r>
              <a:rPr lang="fr-FR"/>
              <a:t>Proposition d'une adresse IP</a:t>
            </a:r>
          </a:p>
          <a:p>
            <a:r>
              <a:rPr lang="fr-FR"/>
              <a:t>Trame émise vers l'adresse MAC du poste client </a:t>
            </a:r>
          </a:p>
          <a:p>
            <a:endParaRPr lang="fr-F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E1131643-908C-43E6-AF36-E09DABF12464}" type="slidenum">
              <a:rPr lang="fr-FR">
                <a:solidFill>
                  <a:srgbClr val="FFFFFF"/>
                </a:solidFill>
              </a:rPr>
              <a:pPr/>
              <a:t>30</a:t>
            </a:fld>
            <a:endParaRPr lang="fr-FR">
              <a:solidFill>
                <a:srgbClr val="FFFFFF"/>
              </a:solidFill>
            </a:endParaRPr>
          </a:p>
        </p:txBody>
      </p:sp>
      <p:sp>
        <p:nvSpPr>
          <p:cNvPr id="462852" name="Text Box 4"/>
          <p:cNvSpPr txBox="1">
            <a:spLocks noChangeArrowheads="1"/>
          </p:cNvSpPr>
          <p:nvPr/>
        </p:nvSpPr>
        <p:spPr bwMode="auto">
          <a:xfrm>
            <a:off x="152400" y="1160690"/>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err="1" smtClean="0">
                <a:solidFill>
                  <a:srgbClr val="003399"/>
                </a:solidFill>
              </a:rPr>
              <a:t>DHCPOffer</a:t>
            </a:r>
            <a:endParaRPr lang="fr-FR" b="1" dirty="0" smtClean="0">
              <a:solidFill>
                <a:srgbClr val="003399"/>
              </a:solidFill>
            </a:endParaRPr>
          </a:p>
        </p:txBody>
      </p:sp>
    </p:spTree>
    <p:extLst>
      <p:ext uri="{BB962C8B-B14F-4D97-AF65-F5344CB8AC3E}">
        <p14:creationId xmlns:p14="http://schemas.microsoft.com/office/powerpoint/2010/main" val="3323266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Rot="1" noChangeArrowheads="1"/>
          </p:cNvSpPr>
          <p:nvPr>
            <p:ph type="title"/>
          </p:nvPr>
        </p:nvSpPr>
        <p:spPr>
          <a:xfrm>
            <a:off x="1122034" y="130793"/>
            <a:ext cx="6965245" cy="1202485"/>
          </a:xfrm>
        </p:spPr>
        <p:txBody>
          <a:bodyPr/>
          <a:lstStyle/>
          <a:p>
            <a:r>
              <a:rPr lang="fr-FR" dirty="0"/>
              <a:t>DHCP</a:t>
            </a:r>
          </a:p>
        </p:txBody>
      </p:sp>
      <p:sp>
        <p:nvSpPr>
          <p:cNvPr id="463875" name="Rectangle 3"/>
          <p:cNvSpPr>
            <a:spLocks noGrp="1" noChangeArrowheads="1"/>
          </p:cNvSpPr>
          <p:nvPr>
            <p:ph idx="1"/>
          </p:nvPr>
        </p:nvSpPr>
        <p:spPr/>
        <p:txBody>
          <a:bodyPr/>
          <a:lstStyle/>
          <a:p>
            <a:r>
              <a:rPr lang="fr-FR" dirty="0"/>
              <a:t>Message émis par le client</a:t>
            </a:r>
          </a:p>
          <a:p>
            <a:r>
              <a:rPr lang="fr-FR" dirty="0"/>
              <a:t>Sélection de Bail IP</a:t>
            </a:r>
          </a:p>
          <a:p>
            <a:pPr lvl="1"/>
            <a:r>
              <a:rPr lang="fr-FR" dirty="0"/>
              <a:t>Le client choisit une offre parmi celles réceptionnées (</a:t>
            </a:r>
            <a:r>
              <a:rPr lang="fr-FR" dirty="0" err="1"/>
              <a:t>DHCPOffer</a:t>
            </a:r>
            <a:r>
              <a:rPr lang="fr-FR" dirty="0"/>
              <a:t>)</a:t>
            </a:r>
          </a:p>
          <a:p>
            <a:r>
              <a:rPr lang="fr-FR" dirty="0"/>
              <a:t>Trame émise en </a:t>
            </a:r>
            <a:r>
              <a:rPr lang="fr-FR" dirty="0" err="1"/>
              <a:t>Broadcasting</a:t>
            </a:r>
            <a:endParaRPr lang="fr-FR" dirty="0"/>
          </a:p>
          <a:p>
            <a:pPr lvl="1"/>
            <a:r>
              <a:rPr lang="fr-FR" dirty="0"/>
              <a:t>Le client envoie une copie à tous les serveurs DHCP présents</a:t>
            </a:r>
          </a:p>
          <a:p>
            <a:pPr>
              <a:buFont typeface="Wingdings" pitchFamily="2" charset="2"/>
              <a:buNone/>
            </a:pPr>
            <a:endParaRPr lang="fr-FR" dirty="0"/>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C80FE5E1-E34F-4B83-8025-BBE74033847F}" type="slidenum">
              <a:rPr lang="fr-FR">
                <a:solidFill>
                  <a:srgbClr val="FFFFFF"/>
                </a:solidFill>
              </a:rPr>
              <a:pPr/>
              <a:t>31</a:t>
            </a:fld>
            <a:endParaRPr lang="fr-FR">
              <a:solidFill>
                <a:srgbClr val="FFFFFF"/>
              </a:solidFill>
            </a:endParaRPr>
          </a:p>
        </p:txBody>
      </p:sp>
      <p:sp>
        <p:nvSpPr>
          <p:cNvPr id="463876" name="Text Box 4"/>
          <p:cNvSpPr txBox="1">
            <a:spLocks noChangeArrowheads="1"/>
          </p:cNvSpPr>
          <p:nvPr/>
        </p:nvSpPr>
        <p:spPr bwMode="auto">
          <a:xfrm>
            <a:off x="223157" y="1124744"/>
            <a:ext cx="8763000" cy="366712"/>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b="1" dirty="0" err="1" smtClean="0">
                <a:solidFill>
                  <a:srgbClr val="003399"/>
                </a:solidFill>
              </a:rPr>
              <a:t>DHCPRequest</a:t>
            </a:r>
            <a:endParaRPr lang="fr-FR" b="1" dirty="0" smtClean="0">
              <a:solidFill>
                <a:srgbClr val="003399"/>
              </a:solidFill>
            </a:endParaRPr>
          </a:p>
        </p:txBody>
      </p:sp>
    </p:spTree>
    <p:extLst>
      <p:ext uri="{BB962C8B-B14F-4D97-AF65-F5344CB8AC3E}">
        <p14:creationId xmlns:p14="http://schemas.microsoft.com/office/powerpoint/2010/main" val="2487000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rrowheads="1"/>
          </p:cNvSpPr>
          <p:nvPr>
            <p:ph type="title"/>
          </p:nvPr>
        </p:nvSpPr>
        <p:spPr>
          <a:xfrm>
            <a:off x="933224" y="342542"/>
            <a:ext cx="6965245" cy="1202485"/>
          </a:xfrm>
        </p:spPr>
        <p:txBody>
          <a:bodyPr/>
          <a:lstStyle/>
          <a:p>
            <a:r>
              <a:rPr lang="fr-FR" b="1" dirty="0">
                <a:effectLst>
                  <a:outerShdw blurRad="38100" dist="38100" dir="2700000" algn="tl">
                    <a:srgbClr val="000000">
                      <a:alpha val="43137"/>
                    </a:srgbClr>
                  </a:outerShdw>
                </a:effectLst>
              </a:rPr>
              <a:t>DHCP</a:t>
            </a:r>
          </a:p>
        </p:txBody>
      </p:sp>
      <p:sp>
        <p:nvSpPr>
          <p:cNvPr id="464899" name="Rectangle 3"/>
          <p:cNvSpPr>
            <a:spLocks noGrp="1" noChangeArrowheads="1"/>
          </p:cNvSpPr>
          <p:nvPr>
            <p:ph idx="1"/>
          </p:nvPr>
        </p:nvSpPr>
        <p:spPr>
          <a:xfrm>
            <a:off x="1317644" y="1988840"/>
            <a:ext cx="6854756" cy="3888432"/>
          </a:xfrm>
        </p:spPr>
        <p:txBody>
          <a:bodyPr>
            <a:noAutofit/>
          </a:bodyPr>
          <a:lstStyle/>
          <a:p>
            <a:pPr>
              <a:lnSpc>
                <a:spcPct val="90000"/>
              </a:lnSpc>
            </a:pPr>
            <a:r>
              <a:rPr lang="fr-FR" sz="2200" dirty="0">
                <a:latin typeface="+mj-lt"/>
              </a:rPr>
              <a:t>Message émis par le Serveur DHCP retenu par le client</a:t>
            </a:r>
          </a:p>
          <a:p>
            <a:pPr>
              <a:lnSpc>
                <a:spcPct val="90000"/>
              </a:lnSpc>
            </a:pPr>
            <a:r>
              <a:rPr lang="fr-FR" sz="2200" dirty="0">
                <a:latin typeface="+mj-lt"/>
              </a:rPr>
              <a:t>Confirmation de Bail IP</a:t>
            </a:r>
          </a:p>
          <a:p>
            <a:pPr lvl="1">
              <a:lnSpc>
                <a:spcPct val="90000"/>
              </a:lnSpc>
            </a:pPr>
            <a:r>
              <a:rPr lang="fr-FR" dirty="0">
                <a:latin typeface="+mj-lt"/>
              </a:rPr>
              <a:t>Le serveur envoi alors toutes les infos de configuration au poste (IP, masque, Passerelle, DNS , …)</a:t>
            </a:r>
          </a:p>
          <a:p>
            <a:pPr lvl="1">
              <a:lnSpc>
                <a:spcPct val="90000"/>
              </a:lnSpc>
            </a:pPr>
            <a:r>
              <a:rPr lang="fr-FR" dirty="0">
                <a:latin typeface="+mj-lt"/>
              </a:rPr>
              <a:t>Le client pourra utiliser ces paramètres dès réception</a:t>
            </a:r>
          </a:p>
          <a:p>
            <a:pPr>
              <a:lnSpc>
                <a:spcPct val="90000"/>
              </a:lnSpc>
            </a:pPr>
            <a:r>
              <a:rPr lang="fr-FR" sz="2200" dirty="0">
                <a:latin typeface="+mj-lt"/>
              </a:rPr>
              <a:t>Trame émise vers l'adresse MAC du poste</a:t>
            </a:r>
          </a:p>
          <a:p>
            <a:pPr>
              <a:lnSpc>
                <a:spcPct val="90000"/>
              </a:lnSpc>
            </a:pPr>
            <a:r>
              <a:rPr lang="fr-FR" sz="2200" dirty="0">
                <a:latin typeface="+mj-lt"/>
              </a:rPr>
              <a:t>Souvent suivi d'une requête ARP du client qui valide ainsi le couple MAC/IP</a:t>
            </a: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20F8DD88-616A-4F5F-A468-26D96776BEC2}" type="slidenum">
              <a:rPr lang="fr-FR">
                <a:solidFill>
                  <a:srgbClr val="FFFFFF"/>
                </a:solidFill>
              </a:rPr>
              <a:pPr/>
              <a:t>32</a:t>
            </a:fld>
            <a:endParaRPr lang="fr-FR">
              <a:solidFill>
                <a:srgbClr val="FFFFFF"/>
              </a:solidFill>
            </a:endParaRPr>
          </a:p>
        </p:txBody>
      </p:sp>
      <p:sp>
        <p:nvSpPr>
          <p:cNvPr id="464900" name="Text Box 4"/>
          <p:cNvSpPr txBox="1">
            <a:spLocks noChangeArrowheads="1"/>
          </p:cNvSpPr>
          <p:nvPr/>
        </p:nvSpPr>
        <p:spPr bwMode="auto">
          <a:xfrm>
            <a:off x="34347" y="1340768"/>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dirty="0" err="1" smtClean="0">
                <a:solidFill>
                  <a:srgbClr val="003399"/>
                </a:solidFill>
              </a:rPr>
              <a:t>DHCPAck</a:t>
            </a:r>
            <a:endParaRPr lang="fr-FR" sz="2400" b="1" dirty="0" smtClean="0">
              <a:solidFill>
                <a:srgbClr val="003399"/>
              </a:solidFill>
            </a:endParaRPr>
          </a:p>
        </p:txBody>
      </p:sp>
    </p:spTree>
    <p:extLst>
      <p:ext uri="{BB962C8B-B14F-4D97-AF65-F5344CB8AC3E}">
        <p14:creationId xmlns:p14="http://schemas.microsoft.com/office/powerpoint/2010/main" val="1056064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rrowheads="1"/>
          </p:cNvSpPr>
          <p:nvPr>
            <p:ph type="title"/>
          </p:nvPr>
        </p:nvSpPr>
        <p:spPr>
          <a:xfrm>
            <a:off x="971600" y="138159"/>
            <a:ext cx="6965245" cy="1202485"/>
          </a:xfrm>
        </p:spPr>
        <p:txBody>
          <a:bodyPr/>
          <a:lstStyle/>
          <a:p>
            <a:r>
              <a:rPr lang="fr-FR" b="1" dirty="0">
                <a:effectLst>
                  <a:outerShdw blurRad="38100" dist="38100" dir="2700000" algn="tl">
                    <a:srgbClr val="000000">
                      <a:alpha val="43137"/>
                    </a:srgbClr>
                  </a:outerShdw>
                </a:effectLst>
              </a:rPr>
              <a:t>DHCP</a:t>
            </a:r>
          </a:p>
        </p:txBody>
      </p:sp>
      <p:sp>
        <p:nvSpPr>
          <p:cNvPr id="465923" name="Rectangle 3"/>
          <p:cNvSpPr>
            <a:spLocks noGrp="1" noChangeArrowheads="1"/>
          </p:cNvSpPr>
          <p:nvPr>
            <p:ph idx="1"/>
          </p:nvPr>
        </p:nvSpPr>
        <p:spPr>
          <a:xfrm>
            <a:off x="971600" y="2119257"/>
            <a:ext cx="7344816" cy="3037935"/>
          </a:xfrm>
        </p:spPr>
        <p:txBody>
          <a:bodyPr/>
          <a:lstStyle/>
          <a:p>
            <a:r>
              <a:rPr lang="fr-FR" dirty="0" err="1">
                <a:latin typeface="+mj-lt"/>
              </a:rPr>
              <a:t>DHCPDiscover</a:t>
            </a:r>
            <a:r>
              <a:rPr lang="fr-FR" dirty="0">
                <a:latin typeface="+mj-lt"/>
              </a:rPr>
              <a:t> : Demande de Bail, Recherche du Serveur DHCP</a:t>
            </a:r>
          </a:p>
          <a:p>
            <a:r>
              <a:rPr lang="fr-FR" dirty="0" err="1">
                <a:latin typeface="+mj-lt"/>
              </a:rPr>
              <a:t>DHCPOffer</a:t>
            </a:r>
            <a:r>
              <a:rPr lang="fr-FR" dirty="0">
                <a:latin typeface="+mj-lt"/>
              </a:rPr>
              <a:t> : Offre IP des Serveurs</a:t>
            </a:r>
          </a:p>
          <a:p>
            <a:r>
              <a:rPr lang="fr-FR" dirty="0" err="1">
                <a:latin typeface="+mj-lt"/>
              </a:rPr>
              <a:t>DHCPRequest</a:t>
            </a:r>
            <a:r>
              <a:rPr lang="fr-FR" dirty="0">
                <a:latin typeface="+mj-lt"/>
              </a:rPr>
              <a:t> : Sélection du Bail IP (et du serveur DHCP) par le client</a:t>
            </a:r>
          </a:p>
          <a:p>
            <a:r>
              <a:rPr lang="fr-FR" dirty="0" err="1">
                <a:latin typeface="+mj-lt"/>
              </a:rPr>
              <a:t>DHCPAck</a:t>
            </a:r>
            <a:r>
              <a:rPr lang="fr-FR" dirty="0">
                <a:latin typeface="+mj-lt"/>
              </a:rPr>
              <a:t> : Attribution définitive des paramètres IP au poste</a:t>
            </a:r>
          </a:p>
          <a:p>
            <a:pPr>
              <a:buFont typeface="Wingdings" pitchFamily="2" charset="2"/>
              <a:buNone/>
            </a:pPr>
            <a:endParaRPr lang="fr-FR" dirty="0">
              <a:latin typeface="+mj-lt"/>
            </a:endParaRP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4E2E5905-6AE6-46C3-B909-D188F641E424}" type="slidenum">
              <a:rPr lang="fr-FR">
                <a:solidFill>
                  <a:srgbClr val="FFFFFF"/>
                </a:solidFill>
              </a:rPr>
              <a:pPr/>
              <a:t>33</a:t>
            </a:fld>
            <a:endParaRPr lang="fr-FR">
              <a:solidFill>
                <a:srgbClr val="FFFFFF"/>
              </a:solidFill>
            </a:endParaRPr>
          </a:p>
        </p:txBody>
      </p:sp>
      <p:sp>
        <p:nvSpPr>
          <p:cNvPr id="465924" name="Text Box 4"/>
          <p:cNvSpPr txBox="1">
            <a:spLocks noChangeArrowheads="1"/>
          </p:cNvSpPr>
          <p:nvPr/>
        </p:nvSpPr>
        <p:spPr bwMode="auto">
          <a:xfrm>
            <a:off x="152400" y="1157288"/>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smtClean="0">
                <a:solidFill>
                  <a:srgbClr val="003399"/>
                </a:solidFill>
                <a:effectLst>
                  <a:outerShdw blurRad="38100" dist="38100" dir="2700000" algn="tl">
                    <a:srgbClr val="000000">
                      <a:alpha val="43137"/>
                    </a:srgbClr>
                  </a:outerShdw>
                </a:effectLst>
              </a:rPr>
              <a:t>Les Messages DHCP</a:t>
            </a:r>
          </a:p>
        </p:txBody>
      </p:sp>
    </p:spTree>
    <p:extLst>
      <p:ext uri="{BB962C8B-B14F-4D97-AF65-F5344CB8AC3E}">
        <p14:creationId xmlns:p14="http://schemas.microsoft.com/office/powerpoint/2010/main" val="2295651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rrowheads="1"/>
          </p:cNvSpPr>
          <p:nvPr>
            <p:ph type="title"/>
          </p:nvPr>
        </p:nvSpPr>
        <p:spPr>
          <a:xfrm>
            <a:off x="1041203" y="19445"/>
            <a:ext cx="6965245" cy="1202485"/>
          </a:xfrm>
        </p:spPr>
        <p:txBody>
          <a:bodyPr/>
          <a:lstStyle/>
          <a:p>
            <a:r>
              <a:rPr lang="fr-FR" b="1" dirty="0">
                <a:effectLst>
                  <a:outerShdw blurRad="38100" dist="38100" dir="2700000" algn="tl">
                    <a:srgbClr val="000000">
                      <a:alpha val="43137"/>
                    </a:srgbClr>
                  </a:outerShdw>
                </a:effectLst>
              </a:rPr>
              <a:t>DHCP</a:t>
            </a:r>
          </a:p>
        </p:txBody>
      </p:sp>
      <p:sp>
        <p:nvSpPr>
          <p:cNvPr id="466947" name="Rectangle 3"/>
          <p:cNvSpPr>
            <a:spLocks noGrp="1" noChangeArrowheads="1"/>
          </p:cNvSpPr>
          <p:nvPr>
            <p:ph idx="1"/>
          </p:nvPr>
        </p:nvSpPr>
        <p:spPr>
          <a:xfrm>
            <a:off x="1187624" y="2119257"/>
            <a:ext cx="6912768" cy="2533879"/>
          </a:xfrm>
        </p:spPr>
        <p:txBody>
          <a:bodyPr/>
          <a:lstStyle/>
          <a:p>
            <a:r>
              <a:rPr lang="fr-FR" dirty="0" err="1">
                <a:latin typeface="+mj-lt"/>
              </a:rPr>
              <a:t>DHCPNack</a:t>
            </a:r>
            <a:r>
              <a:rPr lang="fr-FR" dirty="0">
                <a:latin typeface="+mj-lt"/>
              </a:rPr>
              <a:t> : Réponse négative à une requête </a:t>
            </a:r>
            <a:r>
              <a:rPr lang="fr-FR" dirty="0" err="1">
                <a:latin typeface="+mj-lt"/>
              </a:rPr>
              <a:t>DHCPRequest</a:t>
            </a:r>
            <a:endParaRPr lang="fr-FR" dirty="0">
              <a:latin typeface="+mj-lt"/>
            </a:endParaRPr>
          </a:p>
          <a:p>
            <a:r>
              <a:rPr lang="fr-FR" dirty="0" err="1">
                <a:latin typeface="+mj-lt"/>
              </a:rPr>
              <a:t>DHCPRelease</a:t>
            </a:r>
            <a:r>
              <a:rPr lang="fr-FR" dirty="0">
                <a:latin typeface="+mj-lt"/>
              </a:rPr>
              <a:t> : Libération de l'adresse IP par le Client</a:t>
            </a:r>
          </a:p>
          <a:p>
            <a:r>
              <a:rPr lang="fr-FR" dirty="0" err="1">
                <a:latin typeface="+mj-lt"/>
              </a:rPr>
              <a:t>DHCPDecline</a:t>
            </a:r>
            <a:r>
              <a:rPr lang="fr-FR" dirty="0">
                <a:latin typeface="+mj-lt"/>
              </a:rPr>
              <a:t> : Message émis par le client pour signaler une adresse IP invalide</a:t>
            </a:r>
          </a:p>
          <a:p>
            <a:pPr>
              <a:buFont typeface="Wingdings" pitchFamily="2" charset="2"/>
              <a:buNone/>
            </a:pPr>
            <a:endParaRPr lang="fr-FR" dirty="0"/>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38D8ECE5-12B7-4F75-BE1A-02E8BDEAE557}" type="slidenum">
              <a:rPr lang="fr-FR">
                <a:solidFill>
                  <a:srgbClr val="FFFFFF"/>
                </a:solidFill>
              </a:rPr>
              <a:pPr/>
              <a:t>34</a:t>
            </a:fld>
            <a:endParaRPr lang="fr-FR">
              <a:solidFill>
                <a:srgbClr val="FFFFFF"/>
              </a:solidFill>
            </a:endParaRPr>
          </a:p>
        </p:txBody>
      </p:sp>
      <p:sp>
        <p:nvSpPr>
          <p:cNvPr id="466948" name="Text Box 4"/>
          <p:cNvSpPr txBox="1">
            <a:spLocks noChangeArrowheads="1"/>
          </p:cNvSpPr>
          <p:nvPr/>
        </p:nvSpPr>
        <p:spPr bwMode="auto">
          <a:xfrm>
            <a:off x="122312" y="1196752"/>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dirty="0" smtClean="0">
                <a:solidFill>
                  <a:srgbClr val="003399"/>
                </a:solidFill>
                <a:effectLst>
                  <a:outerShdw blurRad="38100" dist="38100" dir="2700000" algn="tl">
                    <a:srgbClr val="000000">
                      <a:alpha val="43137"/>
                    </a:srgbClr>
                  </a:outerShdw>
                </a:effectLst>
              </a:rPr>
              <a:t>Les Messages DHCP</a:t>
            </a:r>
          </a:p>
        </p:txBody>
      </p:sp>
    </p:spTree>
    <p:extLst>
      <p:ext uri="{BB962C8B-B14F-4D97-AF65-F5344CB8AC3E}">
        <p14:creationId xmlns:p14="http://schemas.microsoft.com/office/powerpoint/2010/main" val="1402945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rrowheads="1"/>
          </p:cNvSpPr>
          <p:nvPr>
            <p:ph type="title"/>
          </p:nvPr>
        </p:nvSpPr>
        <p:spPr>
          <a:xfrm>
            <a:off x="899592" y="138159"/>
            <a:ext cx="6965245" cy="1202485"/>
          </a:xfrm>
        </p:spPr>
        <p:txBody>
          <a:bodyPr/>
          <a:lstStyle/>
          <a:p>
            <a:r>
              <a:rPr lang="fr-FR" b="1" dirty="0">
                <a:effectLst>
                  <a:outerShdw blurRad="38100" dist="38100" dir="2700000" algn="tl">
                    <a:srgbClr val="000000">
                      <a:alpha val="43137"/>
                    </a:srgbClr>
                  </a:outerShdw>
                </a:effectLst>
              </a:rPr>
              <a:t>DHCP</a:t>
            </a:r>
          </a:p>
        </p:txBody>
      </p:sp>
      <p:sp>
        <p:nvSpPr>
          <p:cNvPr id="467971" name="Rectangle 3"/>
          <p:cNvSpPr>
            <a:spLocks noGrp="1" noChangeArrowheads="1"/>
          </p:cNvSpPr>
          <p:nvPr>
            <p:ph idx="1"/>
          </p:nvPr>
        </p:nvSpPr>
        <p:spPr>
          <a:xfrm>
            <a:off x="1463040" y="2119257"/>
            <a:ext cx="6565344" cy="2821911"/>
          </a:xfrm>
        </p:spPr>
        <p:txBody>
          <a:bodyPr>
            <a:noAutofit/>
          </a:bodyPr>
          <a:lstStyle/>
          <a:p>
            <a:pPr lvl="1" algn="just"/>
            <a:r>
              <a:rPr lang="fr-FR" sz="2400" dirty="0" smtClean="0">
                <a:latin typeface="+mj-lt"/>
              </a:rPr>
              <a:t>Configuration </a:t>
            </a:r>
            <a:r>
              <a:rPr lang="fr-FR" sz="2400" dirty="0">
                <a:latin typeface="+mj-lt"/>
              </a:rPr>
              <a:t>par défaut du protocole IP</a:t>
            </a:r>
          </a:p>
          <a:p>
            <a:pPr lvl="1" algn="just"/>
            <a:r>
              <a:rPr lang="fr-FR" sz="2400" dirty="0">
                <a:latin typeface="+mj-lt"/>
              </a:rPr>
              <a:t>Obtention d'une adresse IP Dynamique</a:t>
            </a:r>
          </a:p>
          <a:p>
            <a:pPr lvl="1" algn="just"/>
            <a:r>
              <a:rPr lang="fr-FR" sz="2400" dirty="0">
                <a:latin typeface="+mj-lt"/>
              </a:rPr>
              <a:t>Remarque :</a:t>
            </a:r>
          </a:p>
          <a:p>
            <a:pPr lvl="2" algn="just"/>
            <a:r>
              <a:rPr lang="fr-FR" sz="2400" dirty="0">
                <a:latin typeface="+mj-lt"/>
              </a:rPr>
              <a:t>L'IP peut être dynamique, mais les autres paramètres (Adresses DNS, passerelle, WINS) peuvent être </a:t>
            </a:r>
            <a:r>
              <a:rPr lang="fr-FR" sz="2400" dirty="0" smtClean="0">
                <a:latin typeface="+mj-lt"/>
              </a:rPr>
              <a:t>statiques</a:t>
            </a:r>
            <a:endParaRPr lang="fr-FR" sz="2400" dirty="0">
              <a:latin typeface="+mj-lt"/>
            </a:endParaRP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E490EC76-52DF-49CC-AB35-E5F48ABB5ED2}" type="slidenum">
              <a:rPr lang="fr-FR">
                <a:solidFill>
                  <a:srgbClr val="FFFFFF"/>
                </a:solidFill>
              </a:rPr>
              <a:pPr/>
              <a:t>35</a:t>
            </a:fld>
            <a:endParaRPr lang="fr-FR">
              <a:solidFill>
                <a:srgbClr val="FFFFFF"/>
              </a:solidFill>
            </a:endParaRPr>
          </a:p>
        </p:txBody>
      </p:sp>
      <p:sp>
        <p:nvSpPr>
          <p:cNvPr id="467972" name="Text Box 4"/>
          <p:cNvSpPr txBox="1">
            <a:spLocks noChangeArrowheads="1"/>
          </p:cNvSpPr>
          <p:nvPr/>
        </p:nvSpPr>
        <p:spPr bwMode="auto">
          <a:xfrm>
            <a:off x="152400" y="1157288"/>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dirty="0" smtClean="0">
                <a:solidFill>
                  <a:srgbClr val="003399"/>
                </a:solidFill>
                <a:effectLst>
                  <a:outerShdw blurRad="38100" dist="38100" dir="2700000" algn="tl">
                    <a:srgbClr val="000000">
                      <a:alpha val="43137"/>
                    </a:srgbClr>
                  </a:outerShdw>
                </a:effectLst>
              </a:rPr>
              <a:t>Configuration Client</a:t>
            </a:r>
          </a:p>
        </p:txBody>
      </p:sp>
    </p:spTree>
    <p:extLst>
      <p:ext uri="{BB962C8B-B14F-4D97-AF65-F5344CB8AC3E}">
        <p14:creationId xmlns:p14="http://schemas.microsoft.com/office/powerpoint/2010/main" val="1205981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rrowheads="1"/>
          </p:cNvSpPr>
          <p:nvPr>
            <p:ph type="title"/>
          </p:nvPr>
        </p:nvSpPr>
        <p:spPr>
          <a:xfrm>
            <a:off x="971600" y="242959"/>
            <a:ext cx="6965245" cy="1202485"/>
          </a:xfrm>
        </p:spPr>
        <p:txBody>
          <a:bodyPr>
            <a:normAutofit/>
          </a:bodyPr>
          <a:lstStyle/>
          <a:p>
            <a:r>
              <a:rPr lang="fr-FR" sz="5400" b="1" dirty="0">
                <a:effectLst>
                  <a:outerShdw blurRad="38100" dist="38100" dir="2700000" algn="tl">
                    <a:srgbClr val="000000">
                      <a:alpha val="43137"/>
                    </a:srgbClr>
                  </a:outerShdw>
                </a:effectLst>
              </a:rPr>
              <a:t>DHCP</a:t>
            </a:r>
          </a:p>
        </p:txBody>
      </p:sp>
      <p:sp>
        <p:nvSpPr>
          <p:cNvPr id="472067" name="Rectangle 3"/>
          <p:cNvSpPr>
            <a:spLocks noGrp="1" noChangeArrowheads="1"/>
          </p:cNvSpPr>
          <p:nvPr>
            <p:ph idx="1"/>
          </p:nvPr>
        </p:nvSpPr>
        <p:spPr>
          <a:xfrm>
            <a:off x="1475656" y="1916832"/>
            <a:ext cx="6565344" cy="3603812"/>
          </a:xfrm>
        </p:spPr>
        <p:txBody>
          <a:bodyPr>
            <a:noAutofit/>
          </a:bodyPr>
          <a:lstStyle/>
          <a:p>
            <a:pPr algn="just">
              <a:lnSpc>
                <a:spcPct val="90000"/>
              </a:lnSpc>
            </a:pPr>
            <a:r>
              <a:rPr lang="fr-FR" sz="2800" dirty="0">
                <a:latin typeface="+mj-lt"/>
              </a:rPr>
              <a:t>Précise une liste d'adresses comprise dans l'étendue qui ne doivent pas </a:t>
            </a:r>
            <a:r>
              <a:rPr lang="fr-FR" sz="2800" dirty="0" smtClean="0">
                <a:latin typeface="+mj-lt"/>
              </a:rPr>
              <a:t>être distribuées</a:t>
            </a:r>
            <a:endParaRPr lang="fr-FR" sz="2800" dirty="0">
              <a:latin typeface="+mj-lt"/>
            </a:endParaRPr>
          </a:p>
          <a:p>
            <a:pPr algn="just">
              <a:lnSpc>
                <a:spcPct val="90000"/>
              </a:lnSpc>
            </a:pPr>
            <a:r>
              <a:rPr lang="fr-FR" sz="2800" dirty="0">
                <a:latin typeface="+mj-lt"/>
              </a:rPr>
              <a:t>En règle général ces adresses sont utilisées de manière statique sur des machines nécessitant des IP fixes :</a:t>
            </a:r>
          </a:p>
          <a:p>
            <a:pPr lvl="1" algn="just">
              <a:lnSpc>
                <a:spcPct val="90000"/>
              </a:lnSpc>
            </a:pPr>
            <a:r>
              <a:rPr lang="fr-FR" sz="2400" dirty="0">
                <a:latin typeface="+mj-lt"/>
              </a:rPr>
              <a:t>Serveurs</a:t>
            </a:r>
          </a:p>
          <a:p>
            <a:pPr lvl="1" algn="just">
              <a:lnSpc>
                <a:spcPct val="90000"/>
              </a:lnSpc>
            </a:pPr>
            <a:r>
              <a:rPr lang="fr-FR" sz="2400" dirty="0">
                <a:latin typeface="+mj-lt"/>
              </a:rPr>
              <a:t>Imprimantes</a:t>
            </a:r>
          </a:p>
          <a:p>
            <a:pPr lvl="1" algn="just">
              <a:lnSpc>
                <a:spcPct val="90000"/>
              </a:lnSpc>
            </a:pPr>
            <a:r>
              <a:rPr lang="fr-FR" sz="2400" dirty="0">
                <a:latin typeface="+mj-lt"/>
              </a:rPr>
              <a:t>Routeurs</a:t>
            </a:r>
          </a:p>
          <a:p>
            <a:pPr lvl="1" algn="just">
              <a:lnSpc>
                <a:spcPct val="90000"/>
              </a:lnSpc>
            </a:pPr>
            <a:r>
              <a:rPr lang="fr-FR" sz="2400" dirty="0">
                <a:latin typeface="+mj-lt"/>
              </a:rPr>
              <a:t>….</a:t>
            </a: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5D53AE19-20FA-4653-80FD-0400D2DFD2E5}" type="slidenum">
              <a:rPr lang="fr-FR">
                <a:solidFill>
                  <a:srgbClr val="FFFFFF"/>
                </a:solidFill>
              </a:rPr>
              <a:pPr/>
              <a:t>36</a:t>
            </a:fld>
            <a:endParaRPr lang="fr-FR">
              <a:solidFill>
                <a:srgbClr val="FFFFFF"/>
              </a:solidFill>
            </a:endParaRPr>
          </a:p>
        </p:txBody>
      </p:sp>
      <p:sp>
        <p:nvSpPr>
          <p:cNvPr id="472068" name="Text Box 4"/>
          <p:cNvSpPr txBox="1">
            <a:spLocks noChangeArrowheads="1"/>
          </p:cNvSpPr>
          <p:nvPr/>
        </p:nvSpPr>
        <p:spPr bwMode="auto">
          <a:xfrm>
            <a:off x="1907704" y="1272319"/>
            <a:ext cx="5256584"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fr-FR" sz="2400" b="1" dirty="0" smtClean="0">
                <a:solidFill>
                  <a:srgbClr val="003399"/>
                </a:solidFill>
                <a:effectLst>
                  <a:outerShdw blurRad="38100" dist="38100" dir="2700000" algn="tl">
                    <a:srgbClr val="000000">
                      <a:alpha val="43137"/>
                    </a:srgbClr>
                  </a:outerShdw>
                </a:effectLst>
                <a:latin typeface="+mj-lt"/>
              </a:rPr>
              <a:t>Exclusions d'adresses</a:t>
            </a:r>
          </a:p>
        </p:txBody>
      </p:sp>
    </p:spTree>
    <p:extLst>
      <p:ext uri="{BB962C8B-B14F-4D97-AF65-F5344CB8AC3E}">
        <p14:creationId xmlns:p14="http://schemas.microsoft.com/office/powerpoint/2010/main" val="4149782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rrowheads="1"/>
          </p:cNvSpPr>
          <p:nvPr>
            <p:ph type="title"/>
          </p:nvPr>
        </p:nvSpPr>
        <p:spPr>
          <a:xfrm>
            <a:off x="1798977" y="332656"/>
            <a:ext cx="5165045" cy="720080"/>
          </a:xfrm>
        </p:spPr>
        <p:txBody>
          <a:bodyPr>
            <a:normAutofit fontScale="90000"/>
          </a:bodyPr>
          <a:lstStyle/>
          <a:p>
            <a:r>
              <a:rPr lang="fr-FR" b="1" dirty="0">
                <a:effectLst>
                  <a:outerShdw blurRad="38100" dist="38100" dir="2700000" algn="tl">
                    <a:srgbClr val="000000">
                      <a:alpha val="43137"/>
                    </a:srgbClr>
                  </a:outerShdw>
                </a:effectLst>
              </a:rPr>
              <a:t>DHCP</a:t>
            </a:r>
          </a:p>
        </p:txBody>
      </p:sp>
      <p:sp>
        <p:nvSpPr>
          <p:cNvPr id="473091" name="Rectangle 3"/>
          <p:cNvSpPr>
            <a:spLocks noGrp="1" noChangeArrowheads="1"/>
          </p:cNvSpPr>
          <p:nvPr>
            <p:ph idx="1"/>
          </p:nvPr>
        </p:nvSpPr>
        <p:spPr>
          <a:xfrm>
            <a:off x="1463040" y="1700808"/>
            <a:ext cx="6493336" cy="4022261"/>
          </a:xfrm>
        </p:spPr>
        <p:txBody>
          <a:bodyPr>
            <a:normAutofit/>
          </a:bodyPr>
          <a:lstStyle/>
          <a:p>
            <a:pPr algn="just">
              <a:lnSpc>
                <a:spcPct val="90000"/>
              </a:lnSpc>
            </a:pPr>
            <a:r>
              <a:rPr lang="fr-FR" sz="2400" dirty="0">
                <a:latin typeface="+mj-lt"/>
              </a:rPr>
              <a:t>Les adresses IP ne sont pas attribuées de façon définitive au poste</a:t>
            </a:r>
          </a:p>
          <a:p>
            <a:pPr algn="just">
              <a:lnSpc>
                <a:spcPct val="90000"/>
              </a:lnSpc>
            </a:pPr>
            <a:r>
              <a:rPr lang="fr-FR" sz="2400" dirty="0">
                <a:latin typeface="+mj-lt"/>
              </a:rPr>
              <a:t>Si le nombre de postes potentiellement demandeurs est supérieur au nombre d'IP disponible, la durée du Bail doit être très courte</a:t>
            </a:r>
          </a:p>
          <a:p>
            <a:pPr algn="just">
              <a:lnSpc>
                <a:spcPct val="90000"/>
              </a:lnSpc>
            </a:pPr>
            <a:r>
              <a:rPr lang="fr-FR" sz="2400" dirty="0">
                <a:latin typeface="+mj-lt"/>
              </a:rPr>
              <a:t>Si le nombre d'adresses IP disponibles est supérieur au nombre de poste du réseau, la durée du Bail peut-être illimitée</a:t>
            </a:r>
          </a:p>
          <a:p>
            <a:pPr algn="just">
              <a:lnSpc>
                <a:spcPct val="90000"/>
              </a:lnSpc>
            </a:pPr>
            <a:r>
              <a:rPr lang="fr-FR" sz="2400" dirty="0">
                <a:latin typeface="+mj-lt"/>
              </a:rPr>
              <a:t>La valeur est généralement exprimée en secondes</a:t>
            </a:r>
          </a:p>
        </p:txBody>
      </p:sp>
      <p:sp>
        <p:nvSpPr>
          <p:cNvPr id="5" name="Espace réservé de la date 3"/>
          <p:cNvSpPr>
            <a:spLocks noGrp="1"/>
          </p:cNvSpPr>
          <p:nvPr>
            <p:ph type="dt" sz="half" idx="10"/>
          </p:nvPr>
        </p:nvSpPr>
        <p:spPr/>
        <p:txBody>
          <a:bodyPr/>
          <a:lstStyle/>
          <a:p>
            <a:r>
              <a:rPr lang="fr-FR">
                <a:solidFill>
                  <a:srgbClr val="FFFFFF"/>
                </a:solidFill>
              </a:rPr>
              <a:t>Réseaux</a:t>
            </a:r>
          </a:p>
        </p:txBody>
      </p:sp>
      <p:sp>
        <p:nvSpPr>
          <p:cNvPr id="7" name="Espace réservé du pied de page 5"/>
          <p:cNvSpPr>
            <a:spLocks noGrp="1"/>
          </p:cNvSpPr>
          <p:nvPr>
            <p:ph type="ftr" sz="quarter" idx="11"/>
          </p:nvPr>
        </p:nvSpPr>
        <p:spPr/>
        <p:txBody>
          <a:bodyPr/>
          <a:lstStyle/>
          <a:p>
            <a:r>
              <a:rPr lang="fr-FR">
                <a:solidFill>
                  <a:srgbClr val="FFFFFF"/>
                </a:solidFill>
              </a:rPr>
              <a:t>bisgambiglia@univ-corse.fr</a:t>
            </a:r>
          </a:p>
        </p:txBody>
      </p:sp>
      <p:sp>
        <p:nvSpPr>
          <p:cNvPr id="6" name="Espace réservé du numéro de diapositive 4"/>
          <p:cNvSpPr>
            <a:spLocks noGrp="1"/>
          </p:cNvSpPr>
          <p:nvPr>
            <p:ph type="sldNum" sz="quarter" idx="12"/>
          </p:nvPr>
        </p:nvSpPr>
        <p:spPr/>
        <p:txBody>
          <a:bodyPr/>
          <a:lstStyle/>
          <a:p>
            <a:fld id="{F51C9305-E286-403F-88A7-B1F786AEF311}" type="slidenum">
              <a:rPr lang="fr-FR">
                <a:solidFill>
                  <a:srgbClr val="FFFFFF"/>
                </a:solidFill>
              </a:rPr>
              <a:pPr/>
              <a:t>37</a:t>
            </a:fld>
            <a:endParaRPr lang="fr-FR">
              <a:solidFill>
                <a:srgbClr val="FFFFFF"/>
              </a:solidFill>
            </a:endParaRPr>
          </a:p>
        </p:txBody>
      </p:sp>
      <p:sp>
        <p:nvSpPr>
          <p:cNvPr id="473092" name="Text Box 4"/>
          <p:cNvSpPr txBox="1">
            <a:spLocks noChangeArrowheads="1"/>
          </p:cNvSpPr>
          <p:nvPr/>
        </p:nvSpPr>
        <p:spPr bwMode="auto">
          <a:xfrm>
            <a:off x="0" y="1124744"/>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dirty="0" smtClean="0">
                <a:solidFill>
                  <a:srgbClr val="003399"/>
                </a:solidFill>
                <a:effectLst>
                  <a:outerShdw blurRad="38100" dist="38100" dir="2700000" algn="tl">
                    <a:srgbClr val="000000">
                      <a:alpha val="43137"/>
                    </a:srgbClr>
                  </a:outerShdw>
                </a:effectLst>
              </a:rPr>
              <a:t>Durée du Bail</a:t>
            </a:r>
          </a:p>
        </p:txBody>
      </p:sp>
    </p:spTree>
    <p:extLst>
      <p:ext uri="{BB962C8B-B14F-4D97-AF65-F5344CB8AC3E}">
        <p14:creationId xmlns:p14="http://schemas.microsoft.com/office/powerpoint/2010/main" val="361981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rrowheads="1"/>
          </p:cNvSpPr>
          <p:nvPr>
            <p:ph type="title"/>
          </p:nvPr>
        </p:nvSpPr>
        <p:spPr>
          <a:xfrm>
            <a:off x="899592" y="31169"/>
            <a:ext cx="6965245" cy="1202485"/>
          </a:xfrm>
        </p:spPr>
        <p:txBody>
          <a:bodyPr/>
          <a:lstStyle/>
          <a:p>
            <a:r>
              <a:rPr lang="fr-FR" b="1" dirty="0">
                <a:effectLst>
                  <a:outerShdw blurRad="38100" dist="38100" dir="2700000" algn="tl">
                    <a:srgbClr val="000000">
                      <a:alpha val="43137"/>
                    </a:srgbClr>
                  </a:outerShdw>
                </a:effectLst>
              </a:rPr>
              <a:t>DHCP</a:t>
            </a:r>
          </a:p>
        </p:txBody>
      </p:sp>
      <p:sp>
        <p:nvSpPr>
          <p:cNvPr id="474115" name="Rectangle 3"/>
          <p:cNvSpPr>
            <a:spLocks noGrp="1" noChangeArrowheads="1"/>
          </p:cNvSpPr>
          <p:nvPr>
            <p:ph idx="1"/>
          </p:nvPr>
        </p:nvSpPr>
        <p:spPr>
          <a:xfrm>
            <a:off x="1463040" y="1772816"/>
            <a:ext cx="6637352" cy="3950253"/>
          </a:xfrm>
        </p:spPr>
        <p:txBody>
          <a:bodyPr>
            <a:normAutofit lnSpcReduction="10000"/>
          </a:bodyPr>
          <a:lstStyle/>
          <a:p>
            <a:pPr algn="just"/>
            <a:r>
              <a:rPr lang="fr-FR" sz="2400" dirty="0">
                <a:latin typeface="+mj-lt"/>
              </a:rPr>
              <a:t>En complément de l'adresse IP et du masque associé, le serveur DHCP peut aussi envoyé aux postes des paramètres supplémentaires</a:t>
            </a:r>
          </a:p>
          <a:p>
            <a:pPr algn="just"/>
            <a:r>
              <a:rPr lang="fr-FR" sz="2400" dirty="0">
                <a:latin typeface="+mj-lt"/>
              </a:rPr>
              <a:t>Ces options peuvent être associées au serveur, à une ou plusieurs étendues mais aussi à une adresse IP réservée</a:t>
            </a:r>
          </a:p>
          <a:p>
            <a:pPr algn="just"/>
            <a:r>
              <a:rPr lang="fr-FR" sz="2400" dirty="0">
                <a:latin typeface="+mj-lt"/>
              </a:rPr>
              <a:t>Elles peuvent être modifiées à tout moment mais ne sont effectives qu'à l'attribution ou au renouvellement de l'adresse par le poste.</a:t>
            </a:r>
          </a:p>
          <a:p>
            <a:pPr algn="just"/>
            <a:r>
              <a:rPr lang="fr-FR" sz="2400" dirty="0">
                <a:latin typeface="+mj-lt"/>
              </a:rPr>
              <a:t>Elles sont normalisées par des codes</a:t>
            </a:r>
          </a:p>
        </p:txBody>
      </p:sp>
      <p:sp>
        <p:nvSpPr>
          <p:cNvPr id="474116" name="Text Box 4"/>
          <p:cNvSpPr txBox="1">
            <a:spLocks noChangeArrowheads="1"/>
          </p:cNvSpPr>
          <p:nvPr/>
        </p:nvSpPr>
        <p:spPr bwMode="auto">
          <a:xfrm>
            <a:off x="0" y="1124744"/>
            <a:ext cx="8763000" cy="461665"/>
          </a:xfrm>
          <a:prstGeom prst="rect">
            <a:avLst/>
          </a:prstGeom>
          <a:noFill/>
          <a:ln>
            <a:noFill/>
          </a:ln>
          <a:effectLst/>
          <a:extLst>
            <a:ext uri="{909E8E84-426E-40DD-AFC4-6F175D3DCCD1}">
              <a14:hiddenFill xmlns:a14="http://schemas.microsoft.com/office/drawing/2010/main">
                <a:solidFill>
                  <a:schemeClr val="bg2">
                    <a:alpha val="10001"/>
                  </a:schemeClr>
                </a:solidFill>
              </a14:hiddenFill>
            </a:ext>
            <a:ext uri="{91240B29-F687-4F45-9708-019B960494DF}">
              <a14:hiddenLine xmlns:a14="http://schemas.microsoft.com/office/drawing/2010/main" w="1905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sz="2400" b="1" dirty="0" smtClean="0">
                <a:solidFill>
                  <a:srgbClr val="003399"/>
                </a:solidFill>
                <a:effectLst>
                  <a:outerShdw blurRad="38100" dist="38100" dir="2700000" algn="tl">
                    <a:srgbClr val="000000">
                      <a:alpha val="43137"/>
                    </a:srgbClr>
                  </a:outerShdw>
                </a:effectLst>
              </a:rPr>
              <a:t>Options d'étendues</a:t>
            </a:r>
          </a:p>
        </p:txBody>
      </p:sp>
    </p:spTree>
    <p:extLst>
      <p:ext uri="{BB962C8B-B14F-4D97-AF65-F5344CB8AC3E}">
        <p14:creationId xmlns:p14="http://schemas.microsoft.com/office/powerpoint/2010/main" val="954529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L’annuaire LDAP</a:t>
            </a:r>
          </a:p>
        </p:txBody>
      </p:sp>
      <p:sp>
        <p:nvSpPr>
          <p:cNvPr id="5" name="Rectangle 4"/>
          <p:cNvSpPr/>
          <p:nvPr/>
        </p:nvSpPr>
        <p:spPr>
          <a:xfrm>
            <a:off x="395536" y="1556792"/>
            <a:ext cx="8568952" cy="4662815"/>
          </a:xfrm>
          <a:prstGeom prst="rect">
            <a:avLst/>
          </a:prstGeom>
        </p:spPr>
        <p:txBody>
          <a:bodyPr wrap="square">
            <a:spAutoFit/>
          </a:bodyPr>
          <a:lstStyle/>
          <a:p>
            <a:pPr>
              <a:lnSpc>
                <a:spcPct val="150000"/>
              </a:lnSpc>
            </a:pPr>
            <a:r>
              <a:rPr lang="fr-FR" sz="2200" b="1" dirty="0">
                <a:solidFill>
                  <a:srgbClr val="7030A0"/>
                </a:solidFill>
              </a:rPr>
              <a:t>LDAP</a:t>
            </a:r>
            <a:r>
              <a:rPr lang="fr-FR" sz="2200" b="1" dirty="0"/>
              <a:t> </a:t>
            </a:r>
            <a:r>
              <a:rPr lang="fr-FR" sz="2200" i="1" dirty="0"/>
              <a:t>→ </a:t>
            </a:r>
            <a:r>
              <a:rPr lang="fr-FR" sz="2200" b="1" dirty="0" err="1">
                <a:solidFill>
                  <a:srgbClr val="7030A0"/>
                </a:solidFill>
              </a:rPr>
              <a:t>L</a:t>
            </a:r>
            <a:r>
              <a:rPr lang="fr-FR" sz="2200" dirty="0" err="1"/>
              <a:t>ightweight</a:t>
            </a:r>
            <a:r>
              <a:rPr lang="fr-FR" sz="2200" dirty="0"/>
              <a:t> </a:t>
            </a:r>
            <a:r>
              <a:rPr lang="fr-FR" sz="2200" b="1" dirty="0">
                <a:solidFill>
                  <a:srgbClr val="7030A0"/>
                </a:solidFill>
              </a:rPr>
              <a:t>D</a:t>
            </a:r>
            <a:r>
              <a:rPr lang="fr-FR" sz="2200" dirty="0"/>
              <a:t>irectory </a:t>
            </a:r>
            <a:r>
              <a:rPr lang="fr-FR" sz="2200" b="1" dirty="0">
                <a:solidFill>
                  <a:srgbClr val="7030A0"/>
                </a:solidFill>
              </a:rPr>
              <a:t>A</a:t>
            </a:r>
            <a:r>
              <a:rPr lang="fr-FR" sz="2200" dirty="0"/>
              <a:t>ccess </a:t>
            </a:r>
            <a:r>
              <a:rPr lang="fr-FR" sz="2200" b="1" dirty="0" smtClean="0">
                <a:solidFill>
                  <a:srgbClr val="7030A0"/>
                </a:solidFill>
              </a:rPr>
              <a:t>P</a:t>
            </a:r>
            <a:r>
              <a:rPr lang="fr-FR" sz="2200" dirty="0" smtClean="0"/>
              <a:t>rotocol</a:t>
            </a:r>
          </a:p>
          <a:p>
            <a:pPr marL="285750" indent="-285750">
              <a:lnSpc>
                <a:spcPct val="150000"/>
              </a:lnSpc>
              <a:buFont typeface="Arial" panose="020B0604020202020204" pitchFamily="34" charset="0"/>
              <a:buChar char="•"/>
            </a:pPr>
            <a:r>
              <a:rPr lang="fr-FR" sz="2200" dirty="0" smtClean="0"/>
              <a:t>Héritier </a:t>
            </a:r>
            <a:r>
              <a:rPr lang="fr-FR" sz="2200" dirty="0"/>
              <a:t>de l’annuaire X500 (proposé par l’ISO)</a:t>
            </a:r>
            <a:br>
              <a:rPr lang="fr-FR" sz="2200" dirty="0"/>
            </a:br>
            <a:r>
              <a:rPr lang="fr-FR" sz="2200" dirty="0" smtClean="0"/>
              <a:t>standard </a:t>
            </a:r>
            <a:r>
              <a:rPr lang="fr-FR" sz="2200" dirty="0"/>
              <a:t>conçu par les opérateurs télécom pour </a:t>
            </a:r>
            <a:r>
              <a:rPr lang="fr-FR" sz="2200" dirty="0" smtClean="0"/>
              <a:t>interconnecter leurs </a:t>
            </a:r>
            <a:r>
              <a:rPr lang="fr-FR" sz="2200" dirty="0"/>
              <a:t>annuaires </a:t>
            </a:r>
            <a:r>
              <a:rPr lang="fr-FR" sz="2200" dirty="0" smtClean="0"/>
              <a:t>téléphoniques</a:t>
            </a:r>
          </a:p>
          <a:p>
            <a:pPr marL="285750" indent="-285750">
              <a:lnSpc>
                <a:spcPct val="150000"/>
              </a:lnSpc>
              <a:buFont typeface="Arial" panose="020B0604020202020204" pitchFamily="34" charset="0"/>
              <a:buChar char="•"/>
            </a:pPr>
            <a:r>
              <a:rPr lang="fr-FR" sz="2200" dirty="0" smtClean="0"/>
              <a:t>X500 </a:t>
            </a:r>
            <a:r>
              <a:rPr lang="fr-FR" sz="2200" dirty="0"/>
              <a:t>adapté à l’internet </a:t>
            </a:r>
            <a:r>
              <a:rPr lang="fr-FR" sz="2200" i="1" dirty="0"/>
              <a:t>→ </a:t>
            </a:r>
            <a:r>
              <a:rPr lang="fr-FR" sz="2200" dirty="0"/>
              <a:t>LDAP (même modèle de schéma</a:t>
            </a:r>
            <a:r>
              <a:rPr lang="fr-FR" sz="2200" dirty="0" smtClean="0"/>
              <a:t>,. </a:t>
            </a:r>
            <a:r>
              <a:rPr lang="fr-FR" sz="2200" dirty="0"/>
              <a:t>. . )</a:t>
            </a:r>
            <a:br>
              <a:rPr lang="fr-FR" sz="2200" dirty="0"/>
            </a:br>
            <a:r>
              <a:rPr lang="fr-FR" sz="2200" dirty="0"/>
              <a:t>LDAP a été proposé en 1995 </a:t>
            </a:r>
            <a:r>
              <a:rPr lang="fr-FR" sz="2200" dirty="0" smtClean="0"/>
              <a:t>:</a:t>
            </a:r>
            <a:endParaRPr lang="fr-FR" sz="2200" dirty="0"/>
          </a:p>
          <a:p>
            <a:pPr marL="285750" indent="-285750">
              <a:lnSpc>
                <a:spcPct val="150000"/>
              </a:lnSpc>
              <a:buFont typeface="Arial" panose="020B0604020202020204" pitchFamily="34" charset="0"/>
              <a:buChar char="•"/>
            </a:pPr>
            <a:r>
              <a:rPr lang="fr-FR" sz="2200" dirty="0" smtClean="0"/>
              <a:t>Standard </a:t>
            </a:r>
            <a:r>
              <a:rPr lang="fr-FR" sz="2200" dirty="0"/>
              <a:t>d’annuaire au dessus de </a:t>
            </a:r>
            <a:r>
              <a:rPr lang="fr-FR" sz="2200" dirty="0" smtClean="0"/>
              <a:t>TCP/IP</a:t>
            </a:r>
          </a:p>
          <a:p>
            <a:pPr marL="285750" indent="-285750">
              <a:lnSpc>
                <a:spcPct val="150000"/>
              </a:lnSpc>
              <a:buFont typeface="Arial" panose="020B0604020202020204" pitchFamily="34" charset="0"/>
              <a:buChar char="•"/>
            </a:pPr>
            <a:r>
              <a:rPr lang="fr-FR" sz="2200" dirty="0" smtClean="0"/>
              <a:t>Le </a:t>
            </a:r>
            <a:r>
              <a:rPr lang="fr-FR" sz="2200" dirty="0"/>
              <a:t>protocole ne concerne pas le contrôle d’accès aux </a:t>
            </a:r>
            <a:r>
              <a:rPr lang="fr-FR" sz="2200" dirty="0" smtClean="0"/>
              <a:t>données de l’annuaire</a:t>
            </a:r>
            <a:endParaRPr lang="fr-FR" sz="2200" dirty="0"/>
          </a:p>
        </p:txBody>
      </p:sp>
    </p:spTree>
    <p:extLst>
      <p:ext uri="{BB962C8B-B14F-4D97-AF65-F5344CB8AC3E}">
        <p14:creationId xmlns:p14="http://schemas.microsoft.com/office/powerpoint/2010/main" val="2780596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755576" y="0"/>
            <a:ext cx="7789333" cy="907268"/>
          </a:xfrm>
          <a:extLst/>
        </p:spPr>
        <p:style>
          <a:lnRef idx="1">
            <a:schemeClr val="accent4"/>
          </a:lnRef>
          <a:fillRef idx="2">
            <a:schemeClr val="accent4"/>
          </a:fillRef>
          <a:effectRef idx="1">
            <a:schemeClr val="accent4"/>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5400" b="1" i="0" dirty="0" smtClean="0">
                <a:solidFill>
                  <a:schemeClr val="accent2"/>
                </a:solidFill>
                <a:effectLst>
                  <a:outerShdw blurRad="38100" dist="38100" dir="2700000" algn="tl">
                    <a:srgbClr val="000000">
                      <a:alpha val="43137"/>
                    </a:srgbClr>
                  </a:outerShdw>
                </a:effectLst>
              </a:rPr>
              <a:t>Généralités</a:t>
            </a:r>
          </a:p>
        </p:txBody>
      </p:sp>
      <p:sp>
        <p:nvSpPr>
          <p:cNvPr id="253954" name="Rectangle 2"/>
          <p:cNvSpPr>
            <a:spLocks noGrp="1" noChangeArrowheads="1"/>
          </p:cNvSpPr>
          <p:nvPr>
            <p:ph idx="1"/>
          </p:nvPr>
        </p:nvSpPr>
        <p:spPr>
          <a:xfrm>
            <a:off x="179513" y="980728"/>
            <a:ext cx="4968552" cy="5389240"/>
          </a:xfrm>
        </p:spPr>
        <p:txBody>
          <a:bodyPr>
            <a:normAutofit fontScale="85000" lnSpcReduction="10000"/>
          </a:bodyPr>
          <a:lstStyle/>
          <a:p>
            <a:pPr marL="109728" indent="0">
              <a:buNone/>
            </a:pPr>
            <a:endParaRPr lang="fr-FR" dirty="0"/>
          </a:p>
          <a:p>
            <a:pPr marL="109728" indent="0" algn="just">
              <a:lnSpc>
                <a:spcPct val="170000"/>
              </a:lnSpc>
              <a:buNone/>
            </a:pPr>
            <a:r>
              <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annuaire est un référentiel partagé de personnes et de ressources, dont la vocation est de les localiser à l’aide de fonctions élaborées de navigation et de recherche et d’offrir des mécanismes de sécurité pour protéger des informations et y accéder.</a:t>
            </a:r>
          </a:p>
        </p:txBody>
      </p:sp>
      <p:pic>
        <p:nvPicPr>
          <p:cNvPr id="3074" name="Picture 2" descr="Résultat de recherche d'images pour &quot;réseaux&quot;"/>
          <p:cNvPicPr>
            <a:picLocks noChangeAspect="1" noChangeArrowheads="1"/>
          </p:cNvPicPr>
          <p:nvPr/>
        </p:nvPicPr>
        <p:blipFill rotWithShape="1">
          <a:blip r:embed="rId2">
            <a:extLst>
              <a:ext uri="{28A0092B-C50C-407E-A947-70E740481C1C}">
                <a14:useLocalDpi xmlns:a14="http://schemas.microsoft.com/office/drawing/2010/main" val="0"/>
              </a:ext>
            </a:extLst>
          </a:blip>
          <a:srcRect l="12211" t="3326" r="10377" b="4657"/>
          <a:stretch/>
        </p:blipFill>
        <p:spPr bwMode="auto">
          <a:xfrm>
            <a:off x="5220072" y="1360714"/>
            <a:ext cx="3815071" cy="52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31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L’annuaire LDAP</a:t>
            </a:r>
          </a:p>
        </p:txBody>
      </p:sp>
      <p:sp>
        <p:nvSpPr>
          <p:cNvPr id="5" name="Rectangle 4"/>
          <p:cNvSpPr/>
          <p:nvPr/>
        </p:nvSpPr>
        <p:spPr>
          <a:xfrm>
            <a:off x="288593" y="1412776"/>
            <a:ext cx="8568952" cy="5078313"/>
          </a:xfrm>
          <a:prstGeom prst="rect">
            <a:avLst/>
          </a:prstGeom>
        </p:spPr>
        <p:txBody>
          <a:bodyPr wrap="square">
            <a:spAutoFit/>
          </a:bodyPr>
          <a:lstStyle/>
          <a:p>
            <a:pPr marL="342900" indent="-342900">
              <a:lnSpc>
                <a:spcPct val="150000"/>
              </a:lnSpc>
              <a:buFont typeface="Arial" pitchFamily="34" charset="0"/>
              <a:buChar char="•"/>
            </a:pPr>
            <a:r>
              <a:rPr lang="fr-FR" sz="2400" dirty="0" smtClean="0"/>
              <a:t>Fournir </a:t>
            </a:r>
            <a:r>
              <a:rPr lang="fr-FR" sz="2400" dirty="0"/>
              <a:t>aux utilisateurs des informations </a:t>
            </a:r>
            <a:r>
              <a:rPr lang="fr-FR" sz="2400" dirty="0" smtClean="0"/>
              <a:t>fiables, facilement accessibles.</a:t>
            </a:r>
            <a:endParaRPr lang="fr-FR" sz="2400" dirty="0"/>
          </a:p>
          <a:p>
            <a:pPr marL="342900" indent="-342900">
              <a:lnSpc>
                <a:spcPct val="150000"/>
              </a:lnSpc>
              <a:buFont typeface="Arial" pitchFamily="34" charset="0"/>
              <a:buChar char="•"/>
            </a:pPr>
            <a:r>
              <a:rPr lang="fr-FR" sz="2400" dirty="0" smtClean="0"/>
              <a:t>Permettre </a:t>
            </a:r>
            <a:r>
              <a:rPr lang="fr-FR" sz="2400" dirty="0"/>
              <a:t>aux utilisateurs de mettre à jour </a:t>
            </a:r>
            <a:r>
              <a:rPr lang="fr-FR" sz="2400" dirty="0" smtClean="0"/>
              <a:t>eux-mêmes leurs informations personnelles.</a:t>
            </a:r>
            <a:endParaRPr lang="fr-FR" sz="2400" dirty="0"/>
          </a:p>
          <a:p>
            <a:pPr marL="342900" indent="-342900">
              <a:lnSpc>
                <a:spcPct val="150000"/>
              </a:lnSpc>
              <a:buFont typeface="Arial" pitchFamily="34" charset="0"/>
              <a:buChar char="•"/>
            </a:pPr>
            <a:r>
              <a:rPr lang="fr-FR" sz="2400" dirty="0"/>
              <a:t>R</a:t>
            </a:r>
            <a:r>
              <a:rPr lang="fr-FR" sz="2400" dirty="0" smtClean="0"/>
              <a:t>endre </a:t>
            </a:r>
            <a:r>
              <a:rPr lang="fr-FR" sz="2400" dirty="0"/>
              <a:t>les informations accessibles de façon </a:t>
            </a:r>
            <a:r>
              <a:rPr lang="fr-FR" sz="2400" dirty="0" smtClean="0"/>
              <a:t>contrôlée</a:t>
            </a:r>
            <a:endParaRPr lang="fr-FR" sz="2400" dirty="0"/>
          </a:p>
          <a:p>
            <a:pPr marL="342900" indent="-342900">
              <a:lnSpc>
                <a:spcPct val="150000"/>
              </a:lnSpc>
              <a:buFont typeface="Arial" pitchFamily="34" charset="0"/>
              <a:buChar char="•"/>
            </a:pPr>
            <a:r>
              <a:rPr lang="fr-FR" sz="2400" dirty="0"/>
              <a:t>E</a:t>
            </a:r>
            <a:r>
              <a:rPr lang="fr-FR" sz="2400" dirty="0" smtClean="0"/>
              <a:t>viter </a:t>
            </a:r>
            <a:r>
              <a:rPr lang="fr-FR" sz="2400" dirty="0"/>
              <a:t>la redondance d’informations : un seul annuaire </a:t>
            </a:r>
            <a:r>
              <a:rPr lang="fr-FR" sz="2400" dirty="0" smtClean="0"/>
              <a:t>pour l’ensemble </a:t>
            </a:r>
            <a:r>
              <a:rPr lang="fr-FR" sz="2400" dirty="0"/>
              <a:t>des </a:t>
            </a:r>
            <a:r>
              <a:rPr lang="fr-FR" sz="2400" dirty="0" smtClean="0"/>
              <a:t>services.</a:t>
            </a:r>
            <a:endParaRPr lang="fr-FR" sz="2400" dirty="0"/>
          </a:p>
          <a:p>
            <a:pPr marL="342900" indent="-342900">
              <a:lnSpc>
                <a:spcPct val="150000"/>
              </a:lnSpc>
              <a:buFont typeface="Arial" pitchFamily="34" charset="0"/>
              <a:buChar char="•"/>
            </a:pPr>
            <a:r>
              <a:rPr lang="fr-FR" sz="2400" dirty="0"/>
              <a:t>F</a:t>
            </a:r>
            <a:r>
              <a:rPr lang="fr-FR" sz="2400" dirty="0" smtClean="0"/>
              <a:t>aciliter </a:t>
            </a:r>
            <a:r>
              <a:rPr lang="fr-FR" sz="2400" dirty="0"/>
              <a:t>la gestion (administration) des postes de travail, </a:t>
            </a:r>
            <a:r>
              <a:rPr lang="fr-FR" sz="2400" dirty="0" smtClean="0"/>
              <a:t>des équipements réseaux.</a:t>
            </a:r>
            <a:endParaRPr lang="fr-FR" sz="2200" dirty="0"/>
          </a:p>
        </p:txBody>
      </p:sp>
      <p:sp>
        <p:nvSpPr>
          <p:cNvPr id="6" name="Rectangle 5"/>
          <p:cNvSpPr/>
          <p:nvPr/>
        </p:nvSpPr>
        <p:spPr>
          <a:xfrm>
            <a:off x="2627784" y="1033572"/>
            <a:ext cx="410445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fr-FR" sz="2800" b="1" dirty="0" smtClean="0">
                <a:effectLst>
                  <a:outerShdw blurRad="38100" dist="38100" dir="2700000" algn="tl">
                    <a:srgbClr val="000000">
                      <a:alpha val="43137"/>
                    </a:srgbClr>
                  </a:outerShdw>
                </a:effectLst>
              </a:rPr>
              <a:t>Objectifs</a:t>
            </a:r>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746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L’annuaire LDAP</a:t>
            </a:r>
          </a:p>
        </p:txBody>
      </p:sp>
      <p:sp>
        <p:nvSpPr>
          <p:cNvPr id="5" name="Rectangle 4"/>
          <p:cNvSpPr/>
          <p:nvPr/>
        </p:nvSpPr>
        <p:spPr>
          <a:xfrm>
            <a:off x="198307" y="1412776"/>
            <a:ext cx="8945693" cy="4708981"/>
          </a:xfrm>
          <a:prstGeom prst="rect">
            <a:avLst/>
          </a:prstGeom>
        </p:spPr>
        <p:txBody>
          <a:bodyPr wrap="square">
            <a:spAutoFit/>
          </a:bodyPr>
          <a:lstStyle/>
          <a:p>
            <a:pPr>
              <a:lnSpc>
                <a:spcPct val="150000"/>
              </a:lnSpc>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LDAP est un protocole d'annuaire standard et extensible. </a:t>
            </a:r>
            <a:endPar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fournit : le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protocole</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permettant d'accéder à l'information contenue dans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l'annuaire.</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d'information</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définissant le type de données contenues dans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l'annuaire.</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de nommage</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définissant comment l'information est organisée et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référencée.</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fonctionnel </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qui définit comment on accède à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l'information.</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de sécurité</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 définit comment données et accès sont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protégés.</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modèle de duplication</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 définit comment la base est répartie entre serveurs,</a:t>
            </a:r>
          </a:p>
          <a:p>
            <a:pPr>
              <a:lnSpc>
                <a:spcPct val="150000"/>
              </a:lnSpc>
              <a:buFont typeface="Arial"/>
              <a:buChar char="•"/>
            </a:pP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t>
            </a: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APIs</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pour développer des applications </a:t>
            </a:r>
            <a:r>
              <a:rPr 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clientes.</a:t>
            </a: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buFont typeface="Arial"/>
              <a:buChar char="•"/>
            </a:pPr>
            <a:r>
              <a:rPr lang="fr-FR"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LDIF</a:t>
            </a:r>
            <a:r>
              <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format d'échange de données.</a:t>
            </a:r>
          </a:p>
        </p:txBody>
      </p:sp>
    </p:spTree>
    <p:extLst>
      <p:ext uri="{BB962C8B-B14F-4D97-AF65-F5344CB8AC3E}">
        <p14:creationId xmlns:p14="http://schemas.microsoft.com/office/powerpoint/2010/main" val="3264419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Le standard </a:t>
            </a:r>
            <a:r>
              <a:rPr lang="fr-FR" sz="4000" b="1" dirty="0" smtClean="0">
                <a:effectLst>
                  <a:outerShdw blurRad="38100" dist="38100" dir="2700000" algn="tl">
                    <a:srgbClr val="000000">
                      <a:alpha val="43137"/>
                    </a:srgbClr>
                  </a:outerShdw>
                </a:effectLst>
              </a:rPr>
              <a:t>LDAP</a:t>
            </a:r>
            <a:endParaRPr lang="fr-FR" sz="4000" b="1" dirty="0">
              <a:effectLst>
                <a:outerShdw blurRad="38100" dist="38100" dir="2700000" algn="tl">
                  <a:srgbClr val="000000">
                    <a:alpha val="43137"/>
                  </a:srgbClr>
                </a:outerShdw>
              </a:effectLst>
            </a:endParaRP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2321861406"/>
              </p:ext>
            </p:extLst>
          </p:nvPr>
        </p:nvGraphicFramePr>
        <p:xfrm>
          <a:off x="198307" y="3717032"/>
          <a:ext cx="8622165" cy="2160240"/>
        </p:xfrm>
        <a:graphic>
          <a:graphicData uri="http://schemas.openxmlformats.org/presentationml/2006/ole">
            <mc:AlternateContent xmlns:mc="http://schemas.openxmlformats.org/markup-compatibility/2006">
              <mc:Choice xmlns:v="urn:schemas-microsoft-com:vml" Requires="v">
                <p:oleObj spid="_x0000_s1044" name="Visio" r:id="rId3" imgW="5985777" imgH="1292307" progId="Visio.Drawing.6">
                  <p:embed/>
                </p:oleObj>
              </mc:Choice>
              <mc:Fallback>
                <p:oleObj name="Visio" r:id="rId3" imgW="5985777" imgH="1292307" progId="Visio.Drawing.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07" y="3717032"/>
                        <a:ext cx="8622165" cy="2160240"/>
                      </a:xfrm>
                      <a:prstGeom prst="rect">
                        <a:avLst/>
                      </a:prstGeom>
                      <a:noFill/>
                      <a:ln>
                        <a:noFill/>
                      </a:ln>
                    </p:spPr>
                  </p:pic>
                </p:oleObj>
              </mc:Fallback>
            </mc:AlternateContent>
          </a:graphicData>
        </a:graphic>
      </p:graphicFrame>
      <p:sp>
        <p:nvSpPr>
          <p:cNvPr id="6" name="Rectangle 9"/>
          <p:cNvSpPr>
            <a:spLocks noChangeArrowheads="1"/>
          </p:cNvSpPr>
          <p:nvPr/>
        </p:nvSpPr>
        <p:spPr bwMode="auto">
          <a:xfrm>
            <a:off x="467544" y="1759172"/>
            <a:ext cx="792088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a:spcBef>
                <a:spcPct val="20000"/>
              </a:spcBef>
              <a:buClr>
                <a:schemeClr val="accent2"/>
              </a:buClr>
              <a:buSzPct val="80000"/>
              <a:buFont typeface="Wingdings" pitchFamily="2" charset="2"/>
              <a:buChar char="l"/>
            </a:pPr>
            <a:r>
              <a:rPr kumimoji="0" lang="fr-FR" altLang="fr-FR" sz="2800" b="1" dirty="0">
                <a:cs typeface="Times New Roman" panose="02020603050405020304" pitchFamily="18" charset="0"/>
              </a:rPr>
              <a:t>Le protocole d’échange d’informations</a:t>
            </a:r>
          </a:p>
          <a:p>
            <a:pPr>
              <a:spcBef>
                <a:spcPct val="20000"/>
              </a:spcBef>
              <a:buClr>
                <a:schemeClr val="accent2"/>
              </a:buClr>
              <a:buSzPct val="80000"/>
              <a:buFont typeface="Wingdings" pitchFamily="2" charset="2"/>
              <a:buChar char="l"/>
            </a:pPr>
            <a:r>
              <a:rPr kumimoji="0" lang="fr-FR" altLang="fr-FR" sz="2800" b="1" dirty="0">
                <a:cs typeface="Times New Roman" panose="02020603050405020304" pitchFamily="18" charset="0"/>
              </a:rPr>
              <a:t>La nature des données : 4 modèles</a:t>
            </a:r>
          </a:p>
          <a:p>
            <a:pPr>
              <a:spcBef>
                <a:spcPct val="20000"/>
              </a:spcBef>
              <a:buClr>
                <a:schemeClr val="accent2"/>
              </a:buClr>
              <a:buSzPct val="80000"/>
              <a:buFont typeface="Wingdings" pitchFamily="2" charset="2"/>
              <a:buChar char="l"/>
            </a:pPr>
            <a:r>
              <a:rPr kumimoji="0" lang="fr-FR" altLang="fr-FR" sz="2800" b="1" dirty="0">
                <a:cs typeface="Times New Roman" panose="02020603050405020304" pitchFamily="18" charset="0"/>
              </a:rPr>
              <a:t>Les interfaces : LDIF</a:t>
            </a:r>
          </a:p>
          <a:p>
            <a:pPr>
              <a:spcBef>
                <a:spcPct val="20000"/>
              </a:spcBef>
              <a:buClr>
                <a:schemeClr val="accent2"/>
              </a:buClr>
              <a:buSzPct val="80000"/>
              <a:buFont typeface="Wingdings" pitchFamily="2" charset="2"/>
              <a:buChar char="l"/>
            </a:pPr>
            <a:endParaRPr kumimoji="0" lang="fr-FR" altLang="fr-FR" sz="2800" b="1" dirty="0">
              <a:cs typeface="Times New Roman" panose="02020603050405020304" pitchFamily="18" charset="0"/>
            </a:endParaRPr>
          </a:p>
          <a:p>
            <a:pPr>
              <a:spcBef>
                <a:spcPct val="20000"/>
              </a:spcBef>
              <a:buClr>
                <a:schemeClr val="accent2"/>
              </a:buClr>
              <a:buSzPct val="80000"/>
              <a:buFont typeface="Wingdings" pitchFamily="2" charset="2"/>
              <a:buChar char="l"/>
            </a:pPr>
            <a:endParaRPr kumimoji="0" lang="fr-FR" altLang="fr-FR" sz="3200" b="1" dirty="0">
              <a:cs typeface="Times New Roman" panose="02020603050405020304" pitchFamily="18" charset="0"/>
            </a:endParaRPr>
          </a:p>
        </p:txBody>
      </p:sp>
    </p:spTree>
    <p:extLst>
      <p:ext uri="{BB962C8B-B14F-4D97-AF65-F5344CB8AC3E}">
        <p14:creationId xmlns:p14="http://schemas.microsoft.com/office/powerpoint/2010/main" val="3225666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Protocole LDAP</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100367" y="1340768"/>
            <a:ext cx="885698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marL="0" indent="0">
              <a:spcBef>
                <a:spcPct val="20000"/>
              </a:spcBef>
              <a:buClr>
                <a:schemeClr val="accent2"/>
              </a:buClr>
              <a:buSzPct val="80000"/>
            </a:pPr>
            <a:r>
              <a:rPr lang="fr-FR" sz="2600" dirty="0"/>
              <a:t>Le protocole définit </a:t>
            </a:r>
            <a:r>
              <a:rPr lang="fr-FR" sz="2600" dirty="0" smtClean="0"/>
              <a:t>:</a:t>
            </a:r>
          </a:p>
          <a:p>
            <a:pPr>
              <a:spcBef>
                <a:spcPct val="20000"/>
              </a:spcBef>
              <a:buClr>
                <a:schemeClr val="accent2"/>
              </a:buClr>
              <a:buSzPct val="80000"/>
              <a:buFont typeface="Wingdings" pitchFamily="2" charset="2"/>
              <a:buChar char="q"/>
            </a:pPr>
            <a:r>
              <a:rPr lang="fr-FR" sz="2600" dirty="0" smtClean="0"/>
              <a:t>Comment </a:t>
            </a:r>
            <a:r>
              <a:rPr lang="fr-FR" sz="2600" dirty="0"/>
              <a:t>s’établit la communication client-serveur :</a:t>
            </a:r>
            <a:br>
              <a:rPr lang="fr-FR" sz="2600" dirty="0"/>
            </a:br>
            <a:r>
              <a:rPr lang="fr-FR" sz="2600" i="1" dirty="0"/>
              <a:t>→ </a:t>
            </a:r>
            <a:r>
              <a:rPr lang="fr-FR" sz="2600" dirty="0"/>
              <a:t>commandes pour se connecter ou </a:t>
            </a:r>
            <a:r>
              <a:rPr lang="fr-FR" sz="2600" dirty="0" smtClean="0"/>
              <a:t>se déconnecter</a:t>
            </a:r>
            <a:r>
              <a:rPr lang="fr-FR" sz="2600" dirty="0"/>
              <a:t>, </a:t>
            </a:r>
            <a:r>
              <a:rPr lang="fr-FR" sz="2600" dirty="0" smtClean="0"/>
              <a:t>pour rechercher</a:t>
            </a:r>
            <a:r>
              <a:rPr lang="fr-FR" sz="2600" dirty="0"/>
              <a:t>, comparer, </a:t>
            </a:r>
            <a:r>
              <a:rPr lang="fr-FR" sz="2600" dirty="0" smtClean="0"/>
              <a:t>créer, modifier </a:t>
            </a:r>
            <a:r>
              <a:rPr lang="fr-FR" sz="2600" dirty="0"/>
              <a:t>ou effacer des </a:t>
            </a:r>
            <a:r>
              <a:rPr lang="fr-FR" sz="2600" dirty="0" smtClean="0"/>
              <a:t>entrées.</a:t>
            </a:r>
            <a:endParaRPr lang="fr-FR" sz="2600" dirty="0"/>
          </a:p>
          <a:p>
            <a:pPr>
              <a:spcBef>
                <a:spcPct val="20000"/>
              </a:spcBef>
              <a:buClr>
                <a:schemeClr val="accent2"/>
              </a:buClr>
              <a:buSzPct val="80000"/>
              <a:buFont typeface="Wingdings" pitchFamily="2" charset="2"/>
              <a:buChar char="q"/>
            </a:pPr>
            <a:r>
              <a:rPr lang="fr-FR" sz="2600" dirty="0" smtClean="0"/>
              <a:t>Comment </a:t>
            </a:r>
            <a:r>
              <a:rPr lang="fr-FR" sz="2600" dirty="0"/>
              <a:t>s’établit la communication serveur-serveur :</a:t>
            </a:r>
            <a:br>
              <a:rPr lang="fr-FR" sz="2600" dirty="0"/>
            </a:br>
            <a:r>
              <a:rPr lang="fr-FR" sz="2600" i="1" dirty="0"/>
              <a:t>→ </a:t>
            </a:r>
            <a:r>
              <a:rPr lang="fr-FR" sz="2600" dirty="0"/>
              <a:t>échanger leur contenu et le </a:t>
            </a:r>
            <a:r>
              <a:rPr lang="fr-FR" sz="2600" dirty="0" smtClean="0"/>
              <a:t>synchroniser (réplication </a:t>
            </a:r>
            <a:r>
              <a:rPr lang="fr-FR" sz="2600" dirty="0"/>
              <a:t>service)</a:t>
            </a:r>
            <a:br>
              <a:rPr lang="fr-FR" sz="2600" dirty="0"/>
            </a:br>
            <a:r>
              <a:rPr lang="fr-FR" sz="2600" i="1" dirty="0"/>
              <a:t>→ </a:t>
            </a:r>
            <a:r>
              <a:rPr lang="fr-FR" sz="2600" dirty="0"/>
              <a:t>créer des liens permettant de relier des </a:t>
            </a:r>
            <a:r>
              <a:rPr lang="fr-FR" sz="2600" dirty="0" smtClean="0"/>
              <a:t>annuaires les </a:t>
            </a:r>
            <a:r>
              <a:rPr lang="fr-FR" sz="2600" dirty="0"/>
              <a:t>uns aux autres (</a:t>
            </a:r>
            <a:r>
              <a:rPr lang="fr-FR" sz="2600" dirty="0" err="1"/>
              <a:t>referral</a:t>
            </a:r>
            <a:r>
              <a:rPr lang="fr-FR" sz="2600" dirty="0"/>
              <a:t> service</a:t>
            </a:r>
            <a:r>
              <a:rPr lang="fr-FR" sz="2600" dirty="0" smtClean="0"/>
              <a:t>).</a:t>
            </a:r>
            <a:endParaRPr lang="fr-FR" sz="2600" dirty="0"/>
          </a:p>
          <a:p>
            <a:pPr>
              <a:spcBef>
                <a:spcPct val="20000"/>
              </a:spcBef>
              <a:buClr>
                <a:schemeClr val="accent2"/>
              </a:buClr>
              <a:buSzPct val="80000"/>
              <a:buFont typeface="Wingdings" pitchFamily="2" charset="2"/>
              <a:buChar char="q"/>
            </a:pPr>
            <a:r>
              <a:rPr lang="fr-FR" sz="2600" dirty="0" smtClean="0"/>
              <a:t>Le </a:t>
            </a:r>
            <a:r>
              <a:rPr lang="fr-FR" sz="2600" dirty="0"/>
              <a:t>format de transport de données :</a:t>
            </a:r>
            <a:br>
              <a:rPr lang="fr-FR" sz="2600" dirty="0"/>
            </a:br>
            <a:r>
              <a:rPr lang="fr-FR" sz="2600" i="1" dirty="0"/>
              <a:t>→ </a:t>
            </a:r>
            <a:r>
              <a:rPr lang="fr-FR" sz="2600" dirty="0"/>
              <a:t>pas l’ASCII (comme pour HTTP, SMTP. . . ) mais le</a:t>
            </a:r>
            <a:br>
              <a:rPr lang="fr-FR" sz="2600" dirty="0"/>
            </a:br>
            <a:r>
              <a:rPr lang="fr-FR" sz="2600" dirty="0"/>
              <a:t>Basic Encoding Rules (BER</a:t>
            </a:r>
            <a:r>
              <a:rPr lang="fr-FR" sz="2600" dirty="0" smtClean="0"/>
              <a:t>)</a:t>
            </a:r>
            <a:endParaRPr kumimoji="0" lang="fr-FR" altLang="fr-FR" sz="2600" b="1" dirty="0">
              <a:cs typeface="Times New Roman" panose="02020603050405020304" pitchFamily="18" charset="0"/>
            </a:endParaRPr>
          </a:p>
        </p:txBody>
      </p:sp>
    </p:spTree>
    <p:extLst>
      <p:ext uri="{BB962C8B-B14F-4D97-AF65-F5344CB8AC3E}">
        <p14:creationId xmlns:p14="http://schemas.microsoft.com/office/powerpoint/2010/main" val="385174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Le modèle d’information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100367" y="1340768"/>
            <a:ext cx="885698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marL="0" indent="0" algn="ctr">
              <a:spcBef>
                <a:spcPct val="20000"/>
              </a:spcBef>
              <a:buClr>
                <a:schemeClr val="accent2"/>
              </a:buClr>
              <a:buSzPct val="80000"/>
            </a:pPr>
            <a:r>
              <a:rPr lang="fr-FR" sz="2800" b="1" dirty="0">
                <a:solidFill>
                  <a:srgbClr val="FF0000"/>
                </a:solidFill>
                <a:effectLst>
                  <a:outerShdw blurRad="38100" dist="38100" dir="2700000" algn="tl">
                    <a:srgbClr val="000000">
                      <a:alpha val="43137"/>
                    </a:srgbClr>
                  </a:outerShdw>
                </a:effectLst>
              </a:rPr>
              <a:t>Le modèle d’information définit le type des </a:t>
            </a:r>
            <a:r>
              <a:rPr lang="fr-FR" sz="2800" b="1" dirty="0" smtClean="0">
                <a:solidFill>
                  <a:srgbClr val="FF0000"/>
                </a:solidFill>
                <a:effectLst>
                  <a:outerShdw blurRad="38100" dist="38100" dir="2700000" algn="tl">
                    <a:srgbClr val="000000">
                      <a:alpha val="43137"/>
                    </a:srgbClr>
                  </a:outerShdw>
                </a:effectLst>
              </a:rPr>
              <a:t>données pouvant être stockées </a:t>
            </a:r>
            <a:r>
              <a:rPr lang="fr-FR" sz="2800" b="1" dirty="0">
                <a:solidFill>
                  <a:srgbClr val="FF0000"/>
                </a:solidFill>
                <a:effectLst>
                  <a:outerShdw blurRad="38100" dist="38100" dir="2700000" algn="tl">
                    <a:srgbClr val="000000">
                      <a:alpha val="43137"/>
                    </a:srgbClr>
                  </a:outerShdw>
                </a:effectLst>
              </a:rPr>
              <a:t>dans </a:t>
            </a:r>
            <a:r>
              <a:rPr lang="fr-FR" sz="2800" b="1" dirty="0" smtClean="0">
                <a:solidFill>
                  <a:srgbClr val="FF0000"/>
                </a:solidFill>
                <a:effectLst>
                  <a:outerShdw blurRad="38100" dist="38100" dir="2700000" algn="tl">
                    <a:srgbClr val="000000">
                      <a:alpha val="43137"/>
                    </a:srgbClr>
                  </a:outerShdw>
                </a:effectLst>
              </a:rPr>
              <a:t>l’annuaire</a:t>
            </a:r>
          </a:p>
          <a:p>
            <a:pPr marL="0" indent="0" algn="just">
              <a:spcBef>
                <a:spcPct val="20000"/>
              </a:spcBef>
              <a:buClr>
                <a:schemeClr val="accent2"/>
              </a:buClr>
              <a:buSzPct val="80000"/>
            </a:pPr>
            <a:r>
              <a:rPr lang="fr-FR" sz="3200" dirty="0" smtClean="0"/>
              <a:t>- Ces </a:t>
            </a:r>
            <a:r>
              <a:rPr lang="fr-FR" sz="3200" dirty="0"/>
              <a:t>informations sont représentées sous la forme </a:t>
            </a:r>
            <a:r>
              <a:rPr lang="fr-FR" sz="3200" dirty="0" smtClean="0"/>
              <a:t>d’attributs décrivant </a:t>
            </a:r>
            <a:r>
              <a:rPr lang="fr-FR" sz="3200" dirty="0"/>
              <a:t>les caractéristiques de </a:t>
            </a:r>
            <a:r>
              <a:rPr lang="fr-FR" sz="3200" dirty="0" smtClean="0"/>
              <a:t>l’objet.</a:t>
            </a:r>
            <a:endParaRPr lang="fr-FR" sz="3200" dirty="0"/>
          </a:p>
          <a:p>
            <a:pPr marL="457200" indent="-457200" algn="just">
              <a:spcBef>
                <a:spcPct val="20000"/>
              </a:spcBef>
              <a:buClr>
                <a:schemeClr val="accent2"/>
              </a:buClr>
              <a:buSzPct val="80000"/>
              <a:buFontTx/>
              <a:buChar char="-"/>
            </a:pPr>
            <a:r>
              <a:rPr lang="fr-FR" sz="3200" dirty="0" smtClean="0"/>
              <a:t>Toute </a:t>
            </a:r>
            <a:r>
              <a:rPr lang="fr-FR" sz="3200" dirty="0"/>
              <a:t>sorte de classe d’objet (réel ou abstrait) peut </a:t>
            </a:r>
            <a:r>
              <a:rPr lang="fr-FR" sz="3200" dirty="0" smtClean="0"/>
              <a:t>être représentée.</a:t>
            </a:r>
          </a:p>
          <a:p>
            <a:pPr marL="457200" indent="-457200" algn="just">
              <a:spcBef>
                <a:spcPct val="20000"/>
              </a:spcBef>
              <a:buClr>
                <a:schemeClr val="accent2"/>
              </a:buClr>
              <a:buSzPct val="80000"/>
              <a:buFontTx/>
              <a:buChar char="-"/>
            </a:pPr>
            <a:r>
              <a:rPr lang="fr-FR" sz="3200" dirty="0"/>
              <a:t>Le </a:t>
            </a:r>
            <a:r>
              <a:rPr lang="fr-FR" sz="3200" i="1" dirty="0"/>
              <a:t>schéma </a:t>
            </a:r>
            <a:r>
              <a:rPr lang="fr-FR" sz="3200" dirty="0"/>
              <a:t>de l’annuaire définit la liste des classes </a:t>
            </a:r>
            <a:r>
              <a:rPr lang="fr-FR" sz="3200" dirty="0" smtClean="0"/>
              <a:t>d’objets qu’il </a:t>
            </a:r>
            <a:r>
              <a:rPr lang="fr-FR" sz="3200" dirty="0"/>
              <a:t>connaît</a:t>
            </a:r>
            <a:r>
              <a:rPr lang="fr-FR" sz="3200" dirty="0" smtClean="0"/>
              <a:t>.</a:t>
            </a:r>
          </a:p>
          <a:p>
            <a:pPr marL="0" indent="0" algn="just">
              <a:spcBef>
                <a:spcPct val="20000"/>
              </a:spcBef>
              <a:buClr>
                <a:schemeClr val="accent2"/>
              </a:buClr>
              <a:buSzPct val="80000"/>
            </a:pPr>
            <a:r>
              <a:rPr lang="fr-FR" sz="3200" dirty="0" smtClean="0"/>
              <a:t> </a:t>
            </a:r>
            <a:r>
              <a:rPr lang="fr-FR" sz="3200" dirty="0"/>
              <a:t/>
            </a:r>
            <a:br>
              <a:rPr lang="fr-FR" sz="3200" dirty="0"/>
            </a:br>
            <a:r>
              <a:rPr lang="fr-FR" sz="3200" dirty="0"/>
              <a:t/>
            </a:r>
            <a:br>
              <a:rPr lang="fr-FR" sz="3200" dirty="0"/>
            </a:br>
            <a:endParaRPr kumimoji="0" lang="fr-FR" altLang="fr-FR" sz="2800"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055149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Le modèle d’information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87597" y="1734115"/>
            <a:ext cx="885698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marL="0" indent="0" algn="just">
              <a:spcBef>
                <a:spcPct val="20000"/>
              </a:spcBef>
              <a:buClr>
                <a:schemeClr val="accent2"/>
              </a:buClr>
              <a:buSzPct val="80000"/>
            </a:pPr>
            <a:r>
              <a:rPr lang="fr-FR" sz="3200" dirty="0"/>
              <a:t>- Le schéma décrit les classes d’objets, leurs types d’attribut </a:t>
            </a:r>
            <a:r>
              <a:rPr lang="fr-FR" sz="3200" dirty="0" smtClean="0"/>
              <a:t>et leurs syntaxes.</a:t>
            </a:r>
            <a:endParaRPr lang="fr-FR" sz="3200" dirty="0"/>
          </a:p>
          <a:p>
            <a:pPr marL="0" indent="0" algn="just">
              <a:spcBef>
                <a:spcPct val="20000"/>
              </a:spcBef>
              <a:buClr>
                <a:schemeClr val="accent2"/>
              </a:buClr>
              <a:buSzPct val="80000"/>
            </a:pPr>
            <a:r>
              <a:rPr lang="fr-FR" sz="3200" dirty="0" smtClean="0"/>
              <a:t>- Chaque </a:t>
            </a:r>
            <a:r>
              <a:rPr lang="fr-FR" sz="3200" dirty="0"/>
              <a:t>entrée de l’annuaire fait obligatoirement référence </a:t>
            </a:r>
            <a:r>
              <a:rPr lang="fr-FR" sz="3200" dirty="0" smtClean="0"/>
              <a:t>à une </a:t>
            </a:r>
            <a:r>
              <a:rPr lang="fr-FR" sz="3200" dirty="0"/>
              <a:t>classe d’objet du schéma et ne doit contenir que </a:t>
            </a:r>
            <a:r>
              <a:rPr lang="fr-FR" sz="3200" dirty="0" smtClean="0"/>
              <a:t>des attributs </a:t>
            </a:r>
            <a:r>
              <a:rPr lang="fr-FR" sz="3200" dirty="0"/>
              <a:t>qui sont rattachés au type d’objet en question</a:t>
            </a:r>
            <a:r>
              <a:rPr lang="fr-FR" sz="3200" dirty="0" smtClean="0"/>
              <a:t>.</a:t>
            </a:r>
          </a:p>
          <a:p>
            <a:pPr marL="0" indent="0" algn="just">
              <a:spcBef>
                <a:spcPct val="20000"/>
              </a:spcBef>
              <a:buClr>
                <a:schemeClr val="accent2"/>
              </a:buClr>
              <a:buSzPct val="80000"/>
            </a:pPr>
            <a:r>
              <a:rPr lang="fr-FR" sz="3200" dirty="0" smtClean="0"/>
              <a:t> </a:t>
            </a:r>
            <a:r>
              <a:rPr lang="fr-FR" sz="3200" dirty="0"/>
              <a:t/>
            </a:r>
            <a:br>
              <a:rPr lang="fr-FR" sz="3200" dirty="0"/>
            </a:br>
            <a:r>
              <a:rPr lang="fr-FR" sz="3200" dirty="0"/>
              <a:t/>
            </a:r>
            <a:br>
              <a:rPr lang="fr-FR" sz="3200" dirty="0"/>
            </a:br>
            <a:endParaRPr kumimoji="0" lang="fr-FR" altLang="fr-FR" sz="2800"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654033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Le modèle d’information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87597" y="1734115"/>
            <a:ext cx="8856984" cy="378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marL="0" indent="0" algn="just">
              <a:spcBef>
                <a:spcPct val="20000"/>
              </a:spcBef>
              <a:buClr>
                <a:schemeClr val="accent2"/>
              </a:buClr>
              <a:buSzPct val="80000"/>
            </a:pPr>
            <a:r>
              <a:rPr lang="fr-FR" sz="2800" dirty="0"/>
              <a:t>- Un attribut est défini par :</a:t>
            </a:r>
          </a:p>
          <a:p>
            <a:pPr algn="just">
              <a:spcBef>
                <a:spcPct val="20000"/>
              </a:spcBef>
              <a:buClr>
                <a:schemeClr val="accent2"/>
              </a:buClr>
              <a:buSzPct val="80000"/>
              <a:buFont typeface="Arial" pitchFamily="34" charset="0"/>
              <a:buChar char="•"/>
            </a:pPr>
            <a:r>
              <a:rPr lang="fr-FR" sz="2800" dirty="0" smtClean="0"/>
              <a:t>un </a:t>
            </a:r>
            <a:r>
              <a:rPr lang="fr-FR" sz="2800" dirty="0"/>
              <a:t>nom, un identifiant unique (OID), mono/multi </a:t>
            </a:r>
            <a:r>
              <a:rPr lang="fr-FR" sz="2800" dirty="0" err="1"/>
              <a:t>valué</a:t>
            </a:r>
            <a:r>
              <a:rPr lang="fr-FR" sz="2800" dirty="0"/>
              <a:t>, </a:t>
            </a:r>
            <a:r>
              <a:rPr lang="fr-FR" sz="2800" dirty="0" smtClean="0"/>
              <a:t>une syntaxe </a:t>
            </a:r>
            <a:r>
              <a:rPr lang="fr-FR" sz="2800" dirty="0"/>
              <a:t>et des règles de comparaison (</a:t>
            </a:r>
            <a:r>
              <a:rPr lang="fr-FR" sz="2800" dirty="0" err="1"/>
              <a:t>matching</a:t>
            </a:r>
            <a:r>
              <a:rPr lang="fr-FR" sz="2800" dirty="0"/>
              <a:t> </a:t>
            </a:r>
            <a:r>
              <a:rPr lang="fr-FR" sz="2800" dirty="0" err="1"/>
              <a:t>rules</a:t>
            </a:r>
            <a:r>
              <a:rPr lang="fr-FR" sz="2800" dirty="0"/>
              <a:t>), </a:t>
            </a:r>
            <a:r>
              <a:rPr lang="fr-FR" sz="2800" dirty="0" smtClean="0"/>
              <a:t>une valeur </a:t>
            </a:r>
            <a:r>
              <a:rPr lang="fr-FR" sz="2800" dirty="0"/>
              <a:t>(</a:t>
            </a:r>
            <a:r>
              <a:rPr lang="fr-FR" sz="2800" dirty="0" err="1"/>
              <a:t>format+taille</a:t>
            </a:r>
            <a:r>
              <a:rPr lang="fr-FR" sz="2800" dirty="0"/>
              <a:t> limite), modifiable ou non</a:t>
            </a:r>
          </a:p>
          <a:p>
            <a:pPr marL="0" indent="0" algn="just">
              <a:spcBef>
                <a:spcPct val="20000"/>
              </a:spcBef>
              <a:buClr>
                <a:schemeClr val="accent2"/>
              </a:buClr>
              <a:buSzPct val="80000"/>
            </a:pPr>
            <a:r>
              <a:rPr lang="fr-FR" sz="2800" dirty="0" smtClean="0"/>
              <a:t>- Une </a:t>
            </a:r>
            <a:r>
              <a:rPr lang="fr-FR" sz="2800" dirty="0"/>
              <a:t>classe d’objet est définie </a:t>
            </a:r>
            <a:r>
              <a:rPr lang="fr-FR" sz="2800" dirty="0" smtClean="0"/>
              <a:t>par: Un </a:t>
            </a:r>
            <a:r>
              <a:rPr lang="fr-FR" sz="2800" dirty="0"/>
              <a:t>nom, OID, des attributs obligatoires, des attributs </a:t>
            </a:r>
            <a:r>
              <a:rPr lang="fr-FR" sz="2800" dirty="0" smtClean="0"/>
              <a:t>optionnels, un </a:t>
            </a:r>
            <a:r>
              <a:rPr lang="fr-FR" sz="2800" dirty="0"/>
              <a:t>type (structurel, auxiliaire ou abstrait</a:t>
            </a:r>
            <a:r>
              <a:rPr lang="fr-FR" sz="2800" dirty="0" smtClean="0"/>
              <a:t>)</a:t>
            </a:r>
          </a:p>
          <a:p>
            <a:pPr marL="0" indent="0" algn="just">
              <a:spcBef>
                <a:spcPct val="20000"/>
              </a:spcBef>
              <a:buClr>
                <a:schemeClr val="accent2"/>
              </a:buClr>
              <a:buSzPct val="80000"/>
            </a:pPr>
            <a:r>
              <a:rPr lang="fr-FR" sz="2800" dirty="0" smtClean="0"/>
              <a:t> </a:t>
            </a:r>
            <a:endParaRPr kumimoji="0" lang="fr-FR" altLang="fr-FR"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031582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a:effectLst>
                  <a:outerShdw blurRad="38100" dist="38100" dir="2700000" algn="tl">
                    <a:srgbClr val="000000">
                      <a:alpha val="43137"/>
                    </a:srgbClr>
                  </a:outerShdw>
                </a:effectLst>
              </a:rPr>
              <a:t>Le modèle d’information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67" y="1340768"/>
            <a:ext cx="323870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5896" y="1268760"/>
            <a:ext cx="5328592" cy="5909310"/>
          </a:xfrm>
          <a:prstGeom prst="rect">
            <a:avLst/>
          </a:prstGeom>
        </p:spPr>
        <p:txBody>
          <a:bodyPr wrap="square">
            <a:spAutoFit/>
          </a:bodyPr>
          <a:lstStyle/>
          <a:p>
            <a:pPr>
              <a:lnSpc>
                <a:spcPct val="150000"/>
              </a:lnSpc>
            </a:pPr>
            <a:r>
              <a:rPr lang="fr-FR" dirty="0" smtClean="0">
                <a:solidFill>
                  <a:srgbClr val="FF0000"/>
                </a:solidFill>
              </a:rPr>
              <a:t>- L’objet </a:t>
            </a:r>
            <a:r>
              <a:rPr lang="fr-FR" dirty="0" err="1">
                <a:solidFill>
                  <a:srgbClr val="FF0000"/>
                </a:solidFill>
              </a:rPr>
              <a:t>inetOrgPerson</a:t>
            </a:r>
            <a:r>
              <a:rPr lang="fr-FR" dirty="0">
                <a:solidFill>
                  <a:srgbClr val="FF0000"/>
                </a:solidFill>
              </a:rPr>
              <a:t> à la filiation suivante :</a:t>
            </a:r>
            <a:br>
              <a:rPr lang="fr-FR" dirty="0">
                <a:solidFill>
                  <a:srgbClr val="FF0000"/>
                </a:solidFill>
              </a:rPr>
            </a:br>
            <a:r>
              <a:rPr lang="fr-FR" dirty="0" err="1">
                <a:solidFill>
                  <a:srgbClr val="FF0000"/>
                </a:solidFill>
              </a:rPr>
              <a:t>objectClass</a:t>
            </a:r>
            <a:r>
              <a:rPr lang="fr-FR" dirty="0">
                <a:solidFill>
                  <a:srgbClr val="FF0000"/>
                </a:solidFill>
              </a:rPr>
              <a:t>: top</a:t>
            </a:r>
            <a:br>
              <a:rPr lang="fr-FR" dirty="0">
                <a:solidFill>
                  <a:srgbClr val="FF0000"/>
                </a:solidFill>
              </a:rPr>
            </a:br>
            <a:r>
              <a:rPr lang="fr-FR" dirty="0" err="1">
                <a:solidFill>
                  <a:srgbClr val="FF0000"/>
                </a:solidFill>
              </a:rPr>
              <a:t>objectClass</a:t>
            </a:r>
            <a:r>
              <a:rPr lang="fr-FR" dirty="0">
                <a:solidFill>
                  <a:srgbClr val="FF0000"/>
                </a:solidFill>
              </a:rPr>
              <a:t>: </a:t>
            </a:r>
            <a:r>
              <a:rPr lang="fr-FR" dirty="0" err="1">
                <a:solidFill>
                  <a:srgbClr val="FF0000"/>
                </a:solidFill>
              </a:rPr>
              <a:t>person</a:t>
            </a:r>
            <a:r>
              <a:rPr lang="fr-FR" dirty="0">
                <a:solidFill>
                  <a:srgbClr val="FF0000"/>
                </a:solidFill>
              </a:rPr>
              <a:t/>
            </a:r>
            <a:br>
              <a:rPr lang="fr-FR" dirty="0">
                <a:solidFill>
                  <a:srgbClr val="FF0000"/>
                </a:solidFill>
              </a:rPr>
            </a:br>
            <a:r>
              <a:rPr lang="fr-FR" dirty="0" err="1">
                <a:solidFill>
                  <a:srgbClr val="FF0000"/>
                </a:solidFill>
              </a:rPr>
              <a:t>objectClass</a:t>
            </a:r>
            <a:r>
              <a:rPr lang="fr-FR" dirty="0">
                <a:solidFill>
                  <a:srgbClr val="FF0000"/>
                </a:solidFill>
              </a:rPr>
              <a:t>: </a:t>
            </a:r>
            <a:r>
              <a:rPr lang="fr-FR" dirty="0" err="1">
                <a:solidFill>
                  <a:srgbClr val="FF0000"/>
                </a:solidFill>
              </a:rPr>
              <a:t>organizationalPerson</a:t>
            </a:r>
            <a:r>
              <a:rPr lang="fr-FR" dirty="0">
                <a:solidFill>
                  <a:srgbClr val="FF0000"/>
                </a:solidFill>
              </a:rPr>
              <a:t/>
            </a:r>
            <a:br>
              <a:rPr lang="fr-FR" dirty="0">
                <a:solidFill>
                  <a:srgbClr val="FF0000"/>
                </a:solidFill>
              </a:rPr>
            </a:br>
            <a:r>
              <a:rPr lang="fr-FR" dirty="0" err="1">
                <a:solidFill>
                  <a:srgbClr val="FF0000"/>
                </a:solidFill>
              </a:rPr>
              <a:t>objectClass</a:t>
            </a:r>
            <a:r>
              <a:rPr lang="fr-FR" dirty="0">
                <a:solidFill>
                  <a:srgbClr val="FF0000"/>
                </a:solidFill>
              </a:rPr>
              <a:t>: </a:t>
            </a:r>
            <a:r>
              <a:rPr lang="fr-FR" dirty="0" err="1">
                <a:solidFill>
                  <a:srgbClr val="FF0000"/>
                </a:solidFill>
              </a:rPr>
              <a:t>inetOrgPerson</a:t>
            </a:r>
            <a:r>
              <a:rPr lang="fr-FR" dirty="0">
                <a:solidFill>
                  <a:srgbClr val="FF0000"/>
                </a:solidFill>
              </a:rPr>
              <a:t/>
            </a:r>
            <a:br>
              <a:rPr lang="fr-FR" dirty="0">
                <a:solidFill>
                  <a:srgbClr val="FF0000"/>
                </a:solidFill>
              </a:rPr>
            </a:br>
            <a:r>
              <a:rPr lang="fr-FR" dirty="0" smtClean="0">
                <a:solidFill>
                  <a:srgbClr val="0070C0"/>
                </a:solidFill>
                <a:effectLst>
                  <a:outerShdw blurRad="38100" dist="38100" dir="2700000" algn="tl">
                    <a:srgbClr val="000000">
                      <a:alpha val="43137"/>
                    </a:srgbClr>
                  </a:outerShdw>
                </a:effectLst>
              </a:rPr>
              <a:t>- L’objet </a:t>
            </a:r>
            <a:r>
              <a:rPr lang="fr-FR" dirty="0" err="1">
                <a:solidFill>
                  <a:srgbClr val="0070C0"/>
                </a:solidFill>
                <a:effectLst>
                  <a:outerShdw blurRad="38100" dist="38100" dir="2700000" algn="tl">
                    <a:srgbClr val="000000">
                      <a:alpha val="43137"/>
                    </a:srgbClr>
                  </a:outerShdw>
                </a:effectLst>
              </a:rPr>
              <a:t>person</a:t>
            </a:r>
            <a:r>
              <a:rPr lang="fr-FR" dirty="0">
                <a:solidFill>
                  <a:srgbClr val="0070C0"/>
                </a:solidFill>
                <a:effectLst>
                  <a:outerShdw blurRad="38100" dist="38100" dir="2700000" algn="tl">
                    <a:srgbClr val="000000">
                      <a:alpha val="43137"/>
                    </a:srgbClr>
                  </a:outerShdw>
                </a:effectLst>
              </a:rPr>
              <a:t> a comme </a:t>
            </a:r>
            <a:r>
              <a:rPr lang="fr-FR" dirty="0" err="1" smtClean="0">
                <a:solidFill>
                  <a:srgbClr val="0070C0"/>
                </a:solidFill>
                <a:effectLst>
                  <a:outerShdw blurRad="38100" dist="38100" dir="2700000" algn="tl">
                    <a:srgbClr val="000000">
                      <a:alpha val="43137"/>
                    </a:srgbClr>
                  </a:outerShdw>
                </a:effectLst>
              </a:rPr>
              <a:t>attributs:commonName</a:t>
            </a:r>
            <a:r>
              <a:rPr lang="fr-FR" dirty="0">
                <a:solidFill>
                  <a:srgbClr val="0070C0"/>
                </a:solidFill>
                <a:effectLst>
                  <a:outerShdw blurRad="38100" dist="38100" dir="2700000" algn="tl">
                    <a:srgbClr val="000000">
                      <a:alpha val="43137"/>
                    </a:srgbClr>
                  </a:outerShdw>
                </a:effectLst>
              </a:rPr>
              <a:t>, </a:t>
            </a:r>
            <a:r>
              <a:rPr lang="fr-FR" dirty="0" err="1" smtClean="0">
                <a:solidFill>
                  <a:srgbClr val="0070C0"/>
                </a:solidFill>
                <a:effectLst>
                  <a:outerShdw blurRad="38100" dist="38100" dir="2700000" algn="tl">
                    <a:srgbClr val="000000">
                      <a:alpha val="43137"/>
                    </a:srgbClr>
                  </a:outerShdw>
                </a:effectLst>
              </a:rPr>
              <a:t>surname</a:t>
            </a:r>
            <a:r>
              <a:rPr lang="fr-FR" dirty="0" smtClean="0">
                <a:solidFill>
                  <a:srgbClr val="0070C0"/>
                </a:solidFill>
                <a:effectLst>
                  <a:outerShdw blurRad="38100" dist="38100" dir="2700000" algn="tl">
                    <a:srgbClr val="000000">
                      <a:alpha val="43137"/>
                    </a:srgbClr>
                  </a:outerShdw>
                </a:effectLst>
              </a:rPr>
              <a:t>, description</a:t>
            </a:r>
            <a:r>
              <a:rPr lang="fr-FR" dirty="0">
                <a:solidFill>
                  <a:srgbClr val="0070C0"/>
                </a:solidFill>
                <a:effectLst>
                  <a:outerShdw blurRad="38100" dist="38100" dir="2700000" algn="tl">
                    <a:srgbClr val="000000">
                      <a:alpha val="43137"/>
                    </a:srgbClr>
                  </a:outerShdw>
                </a:effectLst>
              </a:rPr>
              <a:t>, </a:t>
            </a:r>
            <a:r>
              <a:rPr lang="fr-FR" dirty="0" err="1">
                <a:solidFill>
                  <a:srgbClr val="0070C0"/>
                </a:solidFill>
                <a:effectLst>
                  <a:outerShdw blurRad="38100" dist="38100" dir="2700000" algn="tl">
                    <a:srgbClr val="000000">
                      <a:alpha val="43137"/>
                    </a:srgbClr>
                  </a:outerShdw>
                </a:effectLst>
              </a:rPr>
              <a:t>seeAlso</a:t>
            </a:r>
            <a:r>
              <a:rPr lang="fr-FR" dirty="0">
                <a:solidFill>
                  <a:srgbClr val="0070C0"/>
                </a:solidFill>
                <a:effectLst>
                  <a:outerShdw blurRad="38100" dist="38100" dir="2700000" algn="tl">
                    <a:srgbClr val="000000">
                      <a:alpha val="43137"/>
                    </a:srgbClr>
                  </a:outerShdw>
                </a:effectLst>
              </a:rPr>
              <a:t>, </a:t>
            </a:r>
            <a:r>
              <a:rPr lang="fr-FR" dirty="0" err="1">
                <a:solidFill>
                  <a:srgbClr val="0070C0"/>
                </a:solidFill>
                <a:effectLst>
                  <a:outerShdw blurRad="38100" dist="38100" dir="2700000" algn="tl">
                    <a:srgbClr val="000000">
                      <a:alpha val="43137"/>
                    </a:srgbClr>
                  </a:outerShdw>
                </a:effectLst>
              </a:rPr>
              <a:t>telephoneNumber</a:t>
            </a:r>
            <a:r>
              <a:rPr lang="fr-FR" dirty="0">
                <a:solidFill>
                  <a:srgbClr val="0070C0"/>
                </a:solidFill>
                <a:effectLst>
                  <a:outerShdw blurRad="38100" dist="38100" dir="2700000" algn="tl">
                    <a:srgbClr val="000000">
                      <a:alpha val="43137"/>
                    </a:srgbClr>
                  </a:outerShdw>
                </a:effectLst>
              </a:rPr>
              <a:t>, </a:t>
            </a:r>
            <a:r>
              <a:rPr lang="fr-FR" dirty="0" err="1">
                <a:solidFill>
                  <a:srgbClr val="0070C0"/>
                </a:solidFill>
                <a:effectLst>
                  <a:outerShdw blurRad="38100" dist="38100" dir="2700000" algn="tl">
                    <a:srgbClr val="000000">
                      <a:alpha val="43137"/>
                    </a:srgbClr>
                  </a:outerShdw>
                </a:effectLst>
              </a:rPr>
              <a:t>userPassword</a:t>
            </a:r>
            <a:r>
              <a:rPr lang="fr-FR" dirty="0">
                <a:solidFill>
                  <a:srgbClr val="0070C0"/>
                </a:solidFill>
                <a:effectLst>
                  <a:outerShdw blurRad="38100" dist="38100" dir="2700000" algn="tl">
                    <a:srgbClr val="000000">
                      <a:alpha val="43137"/>
                    </a:srgbClr>
                  </a:outerShdw>
                </a:effectLst>
              </a:rPr>
              <a:t/>
            </a:r>
            <a:br>
              <a:rPr lang="fr-FR" dirty="0">
                <a:solidFill>
                  <a:srgbClr val="0070C0"/>
                </a:solidFill>
                <a:effectLst>
                  <a:outerShdw blurRad="38100" dist="38100" dir="2700000" algn="tl">
                    <a:srgbClr val="000000">
                      <a:alpha val="43137"/>
                    </a:srgbClr>
                  </a:outerShdw>
                </a:effectLst>
              </a:rPr>
            </a:br>
            <a:r>
              <a:rPr lang="fr-FR" dirty="0" smtClean="0">
                <a:solidFill>
                  <a:srgbClr val="C00000"/>
                </a:solidFill>
              </a:rPr>
              <a:t>- L’objet </a:t>
            </a:r>
            <a:r>
              <a:rPr lang="fr-FR" dirty="0">
                <a:solidFill>
                  <a:srgbClr val="C00000"/>
                </a:solidFill>
              </a:rPr>
              <a:t>fils </a:t>
            </a:r>
            <a:r>
              <a:rPr lang="fr-FR" dirty="0" err="1">
                <a:solidFill>
                  <a:srgbClr val="C00000"/>
                </a:solidFill>
              </a:rPr>
              <a:t>organizationalPerson</a:t>
            </a:r>
            <a:r>
              <a:rPr lang="fr-FR" dirty="0">
                <a:solidFill>
                  <a:srgbClr val="C00000"/>
                </a:solidFill>
              </a:rPr>
              <a:t> ajoute des attributs comme </a:t>
            </a:r>
            <a:r>
              <a:rPr lang="fr-FR" dirty="0" smtClean="0">
                <a:solidFill>
                  <a:srgbClr val="C00000"/>
                </a:solidFill>
              </a:rPr>
              <a:t>:</a:t>
            </a:r>
            <a:r>
              <a:rPr lang="fr-FR" dirty="0" err="1" smtClean="0">
                <a:solidFill>
                  <a:srgbClr val="C00000"/>
                </a:solidFill>
              </a:rPr>
              <a:t>organizationUnitName</a:t>
            </a:r>
            <a:r>
              <a:rPr lang="fr-FR" dirty="0">
                <a:solidFill>
                  <a:srgbClr val="C00000"/>
                </a:solidFill>
              </a:rPr>
              <a:t>, </a:t>
            </a:r>
            <a:r>
              <a:rPr lang="fr-FR" dirty="0" err="1">
                <a:solidFill>
                  <a:srgbClr val="C00000"/>
                </a:solidFill>
              </a:rPr>
              <a:t>title</a:t>
            </a:r>
            <a:r>
              <a:rPr lang="fr-FR" dirty="0">
                <a:solidFill>
                  <a:srgbClr val="C00000"/>
                </a:solidFill>
              </a:rPr>
              <a:t>, </a:t>
            </a:r>
            <a:r>
              <a:rPr lang="fr-FR" dirty="0" err="1">
                <a:solidFill>
                  <a:srgbClr val="C00000"/>
                </a:solidFill>
              </a:rPr>
              <a:t>postalAddress</a:t>
            </a:r>
            <a:r>
              <a:rPr lang="fr-FR" dirty="0">
                <a:solidFill>
                  <a:srgbClr val="C00000"/>
                </a:solidFill>
              </a:rPr>
              <a:t>. . .</a:t>
            </a:r>
            <a:br>
              <a:rPr lang="fr-FR" dirty="0">
                <a:solidFill>
                  <a:srgbClr val="C00000"/>
                </a:solidFill>
              </a:rPr>
            </a:br>
            <a:r>
              <a:rPr lang="fr-FR" dirty="0" smtClean="0"/>
              <a:t>-L’objet </a:t>
            </a:r>
            <a:r>
              <a:rPr lang="fr-FR" dirty="0"/>
              <a:t>petit-fils </a:t>
            </a:r>
            <a:r>
              <a:rPr lang="fr-FR" dirty="0" err="1"/>
              <a:t>inetOrgPerson</a:t>
            </a:r>
            <a:r>
              <a:rPr lang="fr-FR" dirty="0"/>
              <a:t> lui rajoute des attributs comme </a:t>
            </a:r>
            <a:r>
              <a:rPr lang="fr-FR" dirty="0" smtClean="0"/>
              <a:t>: mail</a:t>
            </a:r>
            <a:r>
              <a:rPr lang="fr-FR" dirty="0"/>
              <a:t>, </a:t>
            </a:r>
            <a:r>
              <a:rPr lang="fr-FR" dirty="0" err="1"/>
              <a:t>labeledURI</a:t>
            </a:r>
            <a:r>
              <a:rPr lang="fr-FR" dirty="0"/>
              <a:t>, </a:t>
            </a:r>
            <a:r>
              <a:rPr lang="fr-FR" dirty="0" smtClean="0"/>
              <a:t>photo</a:t>
            </a:r>
            <a:r>
              <a:rPr lang="fr-FR" dirty="0"/>
              <a:t>. . .</a:t>
            </a:r>
            <a:br>
              <a:rPr lang="fr-FR" dirty="0"/>
            </a:br>
            <a:endParaRPr lang="fr-FR" dirty="0"/>
          </a:p>
        </p:txBody>
      </p:sp>
    </p:spTree>
    <p:extLst>
      <p:ext uri="{BB962C8B-B14F-4D97-AF65-F5344CB8AC3E}">
        <p14:creationId xmlns:p14="http://schemas.microsoft.com/office/powerpoint/2010/main" val="3682912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fr-FR" sz="4000" b="1" dirty="0" smtClean="0">
                <a:solidFill>
                  <a:prstClr val="black"/>
                </a:solidFill>
                <a:effectLst>
                  <a:outerShdw blurRad="38100" dist="38100" dir="2700000" algn="tl">
                    <a:srgbClr val="000000">
                      <a:alpha val="43137"/>
                    </a:srgbClr>
                  </a:outerShdw>
                </a:effectLst>
              </a:rPr>
              <a:t>Le </a:t>
            </a:r>
            <a:r>
              <a:rPr lang="fr-FR" sz="4000" b="1" dirty="0">
                <a:solidFill>
                  <a:prstClr val="black"/>
                </a:solidFill>
                <a:effectLst>
                  <a:outerShdw blurRad="38100" dist="38100" dir="2700000" algn="tl">
                    <a:srgbClr val="000000">
                      <a:alpha val="43137"/>
                    </a:srgbClr>
                  </a:outerShdw>
                </a:effectLst>
              </a:rPr>
              <a:t>modèle de nommage</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9"/>
          <p:cNvSpPr>
            <a:spLocks noChangeArrowheads="1"/>
          </p:cNvSpPr>
          <p:nvPr/>
        </p:nvSpPr>
        <p:spPr bwMode="auto">
          <a:xfrm>
            <a:off x="87597" y="1734115"/>
            <a:ext cx="8856984" cy="421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fontAlgn="base">
              <a:spcBef>
                <a:spcPct val="0"/>
              </a:spcBef>
              <a:spcAft>
                <a:spcPct val="0"/>
              </a:spcAft>
              <a:defRPr kumimoji="1" sz="2400">
                <a:solidFill>
                  <a:schemeClr val="tx1"/>
                </a:solidFill>
                <a:latin typeface="Times New Roman" pitchFamily="18" charset="0"/>
              </a:defRPr>
            </a:lvl6pPr>
            <a:lvl7pPr marL="2971800" indent="-228600" fontAlgn="base">
              <a:spcBef>
                <a:spcPct val="0"/>
              </a:spcBef>
              <a:spcAft>
                <a:spcPct val="0"/>
              </a:spcAft>
              <a:defRPr kumimoji="1" sz="2400">
                <a:solidFill>
                  <a:schemeClr val="tx1"/>
                </a:solidFill>
                <a:latin typeface="Times New Roman" pitchFamily="18" charset="0"/>
              </a:defRPr>
            </a:lvl7pPr>
            <a:lvl8pPr marL="3429000" indent="-228600" fontAlgn="base">
              <a:spcBef>
                <a:spcPct val="0"/>
              </a:spcBef>
              <a:spcAft>
                <a:spcPct val="0"/>
              </a:spcAft>
              <a:defRPr kumimoji="1" sz="2400">
                <a:solidFill>
                  <a:schemeClr val="tx1"/>
                </a:solidFill>
                <a:latin typeface="Times New Roman" pitchFamily="18" charset="0"/>
              </a:defRPr>
            </a:lvl8pPr>
            <a:lvl9pPr marL="3886200" indent="-228600" fontAlgn="base">
              <a:spcBef>
                <a:spcPct val="0"/>
              </a:spcBef>
              <a:spcAft>
                <a:spcPct val="0"/>
              </a:spcAft>
              <a:defRPr kumimoji="1" sz="2400">
                <a:solidFill>
                  <a:schemeClr val="tx1"/>
                </a:solidFill>
                <a:latin typeface="Times New Roman" pitchFamily="18" charset="0"/>
              </a:defRPr>
            </a:lvl9pPr>
          </a:lstStyle>
          <a:p>
            <a:pPr marL="0" indent="0" algn="just">
              <a:spcBef>
                <a:spcPct val="20000"/>
              </a:spcBef>
              <a:buClr>
                <a:srgbClr val="CCB400"/>
              </a:buClr>
              <a:buSzPct val="80000"/>
            </a:pPr>
            <a:r>
              <a:rPr lang="fr-FR" sz="2800" dirty="0">
                <a:solidFill>
                  <a:prstClr val="black"/>
                </a:solidFill>
              </a:rPr>
              <a:t>Structure arborescente contenant deux catégories d’objets :</a:t>
            </a:r>
          </a:p>
          <a:p>
            <a:pPr marL="457200" indent="-457200" algn="just">
              <a:spcBef>
                <a:spcPct val="20000"/>
              </a:spcBef>
              <a:buClr>
                <a:srgbClr val="CCB400"/>
              </a:buClr>
              <a:buSzPct val="80000"/>
              <a:buFont typeface="Arial" pitchFamily="34" charset="0"/>
              <a:buChar char="•"/>
            </a:pPr>
            <a:r>
              <a:rPr lang="fr-FR" sz="2800" dirty="0">
                <a:solidFill>
                  <a:prstClr val="black"/>
                </a:solidFill>
              </a:rPr>
              <a:t>les conteneurs : départ d’une nouvelle branche (nœud</a:t>
            </a:r>
          </a:p>
          <a:p>
            <a:pPr marL="0" indent="0" algn="just">
              <a:spcBef>
                <a:spcPct val="20000"/>
              </a:spcBef>
              <a:buClr>
                <a:srgbClr val="CCB400"/>
              </a:buClr>
              <a:buSzPct val="80000"/>
            </a:pPr>
            <a:r>
              <a:rPr lang="fr-FR" sz="2800" dirty="0">
                <a:solidFill>
                  <a:prstClr val="black"/>
                </a:solidFill>
              </a:rPr>
              <a:t>intermédiaire de l’arbre)</a:t>
            </a:r>
          </a:p>
          <a:p>
            <a:pPr marL="0" indent="0" algn="just">
              <a:spcBef>
                <a:spcPct val="20000"/>
              </a:spcBef>
              <a:buClr>
                <a:srgbClr val="CCB400"/>
              </a:buClr>
              <a:buSzPct val="80000"/>
            </a:pPr>
            <a:r>
              <a:rPr lang="fr-FR" sz="2800" dirty="0" smtClean="0">
                <a:solidFill>
                  <a:prstClr val="black"/>
                </a:solidFill>
              </a:rPr>
              <a:t>           - peuvent </a:t>
            </a:r>
            <a:r>
              <a:rPr lang="fr-FR" sz="2800" dirty="0">
                <a:solidFill>
                  <a:prstClr val="black"/>
                </a:solidFill>
              </a:rPr>
              <a:t>contenir des conteneurs ou des feuilles</a:t>
            </a:r>
          </a:p>
          <a:p>
            <a:pPr marL="0" indent="0" algn="just">
              <a:spcBef>
                <a:spcPct val="20000"/>
              </a:spcBef>
              <a:buClr>
                <a:srgbClr val="CCB400"/>
              </a:buClr>
              <a:buSzPct val="80000"/>
            </a:pPr>
            <a:r>
              <a:rPr lang="fr-FR" sz="2800" dirty="0" smtClean="0">
                <a:solidFill>
                  <a:prstClr val="black"/>
                </a:solidFill>
              </a:rPr>
              <a:t>           -généralement</a:t>
            </a:r>
            <a:r>
              <a:rPr lang="fr-FR" sz="2800" dirty="0">
                <a:solidFill>
                  <a:prstClr val="black"/>
                </a:solidFill>
              </a:rPr>
              <a:t>, une sous-organisation </a:t>
            </a:r>
            <a:r>
              <a:rPr lang="fr-FR" sz="2800" dirty="0" smtClean="0">
                <a:solidFill>
                  <a:prstClr val="black"/>
                </a:solidFill>
              </a:rPr>
              <a:t>de  </a:t>
            </a:r>
          </a:p>
          <a:p>
            <a:pPr marL="0" indent="0" algn="just">
              <a:spcBef>
                <a:spcPct val="20000"/>
              </a:spcBef>
              <a:buClr>
                <a:srgbClr val="CCB400"/>
              </a:buClr>
              <a:buSzPct val="80000"/>
            </a:pPr>
            <a:r>
              <a:rPr lang="fr-FR" sz="2800" dirty="0">
                <a:solidFill>
                  <a:prstClr val="black"/>
                </a:solidFill>
              </a:rPr>
              <a:t> </a:t>
            </a:r>
            <a:r>
              <a:rPr lang="fr-FR" sz="2800" dirty="0" smtClean="0">
                <a:solidFill>
                  <a:prstClr val="black"/>
                </a:solidFill>
              </a:rPr>
              <a:t>            l’organisation </a:t>
            </a:r>
            <a:r>
              <a:rPr lang="fr-FR" sz="2800" dirty="0">
                <a:solidFill>
                  <a:prstClr val="black"/>
                </a:solidFill>
              </a:rPr>
              <a:t>(zone géographique,. . . )</a:t>
            </a:r>
          </a:p>
          <a:p>
            <a:pPr marL="457200" indent="-457200" algn="just">
              <a:spcBef>
                <a:spcPct val="20000"/>
              </a:spcBef>
              <a:buClr>
                <a:srgbClr val="CCB400"/>
              </a:buClr>
              <a:buSzPct val="80000"/>
              <a:buFont typeface="Arial" pitchFamily="34" charset="0"/>
              <a:buChar char="•"/>
            </a:pPr>
            <a:r>
              <a:rPr lang="fr-FR" sz="2800" dirty="0">
                <a:solidFill>
                  <a:prstClr val="black"/>
                </a:solidFill>
              </a:rPr>
              <a:t>les feuilles : elles représentent les données (généralement </a:t>
            </a:r>
            <a:r>
              <a:rPr lang="fr-FR" sz="2800" dirty="0" smtClean="0">
                <a:solidFill>
                  <a:prstClr val="black"/>
                </a:solidFill>
              </a:rPr>
              <a:t>les machines</a:t>
            </a:r>
            <a:r>
              <a:rPr lang="fr-FR" sz="2800" dirty="0">
                <a:solidFill>
                  <a:prstClr val="black"/>
                </a:solidFill>
              </a:rPr>
              <a:t>, les utilisateurs,. . . ) </a:t>
            </a:r>
            <a:endParaRPr kumimoji="0" lang="fr-FR" altLang="fr-FR"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87797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fr-FR" sz="4000" b="1" dirty="0" smtClean="0">
                <a:solidFill>
                  <a:prstClr val="black"/>
                </a:solidFill>
                <a:effectLst>
                  <a:outerShdw blurRad="38100" dist="38100" dir="2700000" algn="tl">
                    <a:srgbClr val="000000">
                      <a:alpha val="43137"/>
                    </a:srgbClr>
                  </a:outerShdw>
                </a:effectLst>
              </a:rPr>
              <a:t>Le </a:t>
            </a:r>
            <a:r>
              <a:rPr lang="fr-FR" sz="4000" b="1" dirty="0">
                <a:solidFill>
                  <a:prstClr val="black"/>
                </a:solidFill>
                <a:effectLst>
                  <a:outerShdw blurRad="38100" dist="38100" dir="2700000" algn="tl">
                    <a:srgbClr val="000000">
                      <a:alpha val="43137"/>
                    </a:srgbClr>
                  </a:outerShdw>
                </a:effectLst>
              </a:rPr>
              <a:t>modèle de nommage</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90465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62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bwMode="auto">
          <a:xfrm>
            <a:off x="755576" y="0"/>
            <a:ext cx="7789333" cy="907268"/>
          </a:xfrm>
          <a:extLst/>
        </p:spPr>
        <p:style>
          <a:lnRef idx="1">
            <a:schemeClr val="accent4"/>
          </a:lnRef>
          <a:fillRef idx="2">
            <a:schemeClr val="accent4"/>
          </a:fillRef>
          <a:effectRef idx="1">
            <a:schemeClr val="accent4"/>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5400" b="1" i="0" dirty="0" smtClean="0">
                <a:solidFill>
                  <a:schemeClr val="accent2"/>
                </a:solidFill>
                <a:effectLst>
                  <a:outerShdw blurRad="38100" dist="38100" dir="2700000" algn="tl">
                    <a:srgbClr val="000000">
                      <a:alpha val="43137"/>
                    </a:srgbClr>
                  </a:outerShdw>
                </a:effectLst>
              </a:rPr>
              <a:t>Généralités</a:t>
            </a:r>
          </a:p>
        </p:txBody>
      </p:sp>
      <p:sp>
        <p:nvSpPr>
          <p:cNvPr id="253954" name="Rectangle 2"/>
          <p:cNvSpPr>
            <a:spLocks noGrp="1" noChangeArrowheads="1"/>
          </p:cNvSpPr>
          <p:nvPr>
            <p:ph idx="1"/>
          </p:nvPr>
        </p:nvSpPr>
        <p:spPr>
          <a:xfrm>
            <a:off x="179512" y="980728"/>
            <a:ext cx="8784976" cy="3466288"/>
          </a:xfrm>
        </p:spPr>
        <p:txBody>
          <a:bodyPr/>
          <a:lstStyle/>
          <a:p>
            <a:pPr marL="109728" indent="0">
              <a:buNone/>
            </a:pPr>
            <a:r>
              <a:rPr lang="fr-FR" altLang="fr-FR" dirty="0" smtClean="0"/>
              <a:t>Il </a:t>
            </a:r>
            <a:r>
              <a:rPr lang="fr-FR" altLang="fr-FR" dirty="0"/>
              <a:t>existe plusieurs types d’annuaire :</a:t>
            </a:r>
          </a:p>
          <a:p>
            <a:r>
              <a:rPr lang="fr-FR" altLang="fr-FR" dirty="0" smtClean="0"/>
              <a:t>X.500 </a:t>
            </a:r>
            <a:r>
              <a:rPr lang="fr-FR" altLang="fr-FR" dirty="0"/>
              <a:t>: normes définies par l’UIT-T</a:t>
            </a:r>
          </a:p>
          <a:p>
            <a:r>
              <a:rPr lang="fr-FR" altLang="fr-FR" dirty="0" smtClean="0"/>
              <a:t>Active </a:t>
            </a:r>
            <a:r>
              <a:rPr lang="fr-FR" altLang="fr-FR" dirty="0"/>
              <a:t>Directory : développé par Microsoft pour Windows</a:t>
            </a:r>
          </a:p>
          <a:p>
            <a:r>
              <a:rPr lang="fr-FR" altLang="fr-FR" dirty="0" smtClean="0"/>
              <a:t>NIS </a:t>
            </a:r>
            <a:r>
              <a:rPr lang="fr-FR" altLang="fr-FR" dirty="0"/>
              <a:t>: Network Information Service, développé par </a:t>
            </a:r>
            <a:r>
              <a:rPr lang="fr-FR" altLang="fr-FR" dirty="0" smtClean="0"/>
              <a:t>SUN</a:t>
            </a:r>
            <a:endParaRPr lang="fr-FR" altLang="fr-FR" dirty="0"/>
          </a:p>
          <a:p>
            <a:r>
              <a:rPr lang="fr-FR" altLang="fr-FR" dirty="0" smtClean="0"/>
              <a:t>LDAP </a:t>
            </a:r>
            <a:r>
              <a:rPr lang="fr-FR" altLang="fr-FR" dirty="0"/>
              <a:t>: protocole reposant sur TCP/IP</a:t>
            </a:r>
            <a:endParaRPr lang="fr-FR" altLang="fr-FR" dirty="0" smtClean="0"/>
          </a:p>
        </p:txBody>
      </p:sp>
      <p:pic>
        <p:nvPicPr>
          <p:cNvPr id="4098"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l="10198" r="5003" b="22085"/>
          <a:stretch/>
        </p:blipFill>
        <p:spPr bwMode="auto">
          <a:xfrm>
            <a:off x="1763688" y="4221088"/>
            <a:ext cx="612068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25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000" b="1" dirty="0">
                <a:solidFill>
                  <a:srgbClr val="7030A0"/>
                </a:solidFill>
                <a:effectLst>
                  <a:outerShdw blurRad="38100" dist="38100" dir="2700000" algn="tl">
                    <a:srgbClr val="000000">
                      <a:alpha val="43137"/>
                    </a:srgbClr>
                  </a:outerShdw>
                </a:effectLst>
              </a:rPr>
              <a:t>Le modèle fonctionnel</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23528" y="1628800"/>
            <a:ext cx="8352928" cy="923330"/>
          </a:xfrm>
          <a:prstGeom prst="rect">
            <a:avLst/>
          </a:prstGeom>
        </p:spPr>
        <p:txBody>
          <a:bodyPr wrap="square">
            <a:spAutoFit/>
          </a:bodyPr>
          <a:lstStyle/>
          <a:p>
            <a:r>
              <a:rPr lang="fr-FR" dirty="0"/>
              <a:t>Les opérations de base sont résumées dans </a:t>
            </a:r>
            <a:r>
              <a:rPr lang="fr-FR" dirty="0" smtClean="0"/>
              <a:t>le tableau suivant. </a:t>
            </a:r>
            <a:r>
              <a:rPr lang="fr-FR" dirty="0"/>
              <a:t>Elles permettent d'accéder au serveur ou de modifier la structure de l'arbre et/ou les entrées de l'annuaire</a:t>
            </a:r>
          </a:p>
        </p:txBody>
      </p:sp>
      <p:graphicFrame>
        <p:nvGraphicFramePr>
          <p:cNvPr id="3" name="Tableau 2"/>
          <p:cNvGraphicFramePr>
            <a:graphicFrameLocks noGrp="1"/>
          </p:cNvGraphicFramePr>
          <p:nvPr>
            <p:extLst>
              <p:ext uri="{D42A27DB-BD31-4B8C-83A1-F6EECF244321}">
                <p14:modId xmlns:p14="http://schemas.microsoft.com/office/powerpoint/2010/main" val="2270327916"/>
              </p:ext>
            </p:extLst>
          </p:nvPr>
        </p:nvGraphicFramePr>
        <p:xfrm>
          <a:off x="287791" y="2552130"/>
          <a:ext cx="8534400" cy="3710940"/>
        </p:xfrm>
        <a:graphic>
          <a:graphicData uri="http://schemas.openxmlformats.org/drawingml/2006/table">
            <a:tbl>
              <a:tblPr/>
              <a:tblGrid>
                <a:gridCol w="3204089"/>
                <a:gridCol w="5330311"/>
              </a:tblGrid>
              <a:tr h="0">
                <a:tc>
                  <a:txBody>
                    <a:bodyPr/>
                    <a:lstStyle/>
                    <a:p>
                      <a:pPr algn="l"/>
                      <a:r>
                        <a:rPr lang="fr-FR" b="1" dirty="0"/>
                        <a:t>Opération LDAP</a:t>
                      </a:r>
                      <a:endParaRPr lang="fr-FR" dirty="0"/>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l"/>
                      <a:r>
                        <a:rPr lang="fr-FR" b="1"/>
                        <a:t>Description</a:t>
                      </a:r>
                      <a:endParaRPr lang="fr-F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r>
              <a:tr h="0">
                <a:tc>
                  <a:txBody>
                    <a:bodyPr/>
                    <a:lstStyle/>
                    <a:p>
                      <a:pPr algn="l"/>
                      <a:r>
                        <a:rPr lang="fr-FR"/>
                        <a:t>Search</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recherche dans l'annuaire d'objets à partir de critères</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Compare</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comparaison du contenu de deux objets</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Add</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ajout d'une entrée</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Modify</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modification du contenu d'une entrée</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Delete</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suppression d'un objet</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Rename (Modify DN)</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modification du DN d'une entrée</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Bind</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connexion au serveur</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Unbind</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deconnexion</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Abandon</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a:t>abandon d'une opération en cours</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0">
                <a:tc>
                  <a:txBody>
                    <a:bodyPr/>
                    <a:lstStyle/>
                    <a:p>
                      <a:pPr algn="l"/>
                      <a:r>
                        <a:rPr lang="fr-FR"/>
                        <a:t>Extended</a:t>
                      </a: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l"/>
                      <a:r>
                        <a:rPr lang="fr-FR" dirty="0"/>
                        <a:t>opérations </a:t>
                      </a:r>
                      <a:r>
                        <a:rPr lang="fr-FR" dirty="0" smtClean="0"/>
                        <a:t>étendues</a:t>
                      </a:r>
                      <a:endParaRPr lang="fr-FR" dirty="0"/>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val="5140172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4000" b="1" dirty="0">
                <a:solidFill>
                  <a:srgbClr val="7030A0"/>
                </a:solidFill>
                <a:effectLst>
                  <a:outerShdw blurRad="38100" dist="38100" dir="2700000" algn="tl">
                    <a:srgbClr val="000000">
                      <a:alpha val="43137"/>
                    </a:srgbClr>
                  </a:outerShdw>
                </a:effectLst>
              </a:rPr>
              <a:t>LDIF</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9552" y="1997839"/>
            <a:ext cx="7632848" cy="3416320"/>
          </a:xfrm>
          <a:prstGeom prst="rect">
            <a:avLst/>
          </a:prstGeom>
        </p:spPr>
        <p:txBody>
          <a:bodyPr wrap="square">
            <a:spAutoFit/>
          </a:bodyPr>
          <a:lstStyle/>
          <a:p>
            <a:r>
              <a:rPr lang="fr-FR" sz="2400" b="1" dirty="0">
                <a:effectLst>
                  <a:outerShdw blurRad="38100" dist="38100" dir="2700000" algn="tl">
                    <a:srgbClr val="000000">
                      <a:alpha val="43137"/>
                    </a:srgbClr>
                  </a:outerShdw>
                </a:effectLst>
              </a:rPr>
              <a:t>LDIF </a:t>
            </a:r>
            <a:r>
              <a:rPr lang="fr-FR" sz="2400" i="1" dirty="0">
                <a:effectLst>
                  <a:outerShdw blurRad="38100" dist="38100" dir="2700000" algn="tl">
                    <a:srgbClr val="000000">
                      <a:alpha val="43137"/>
                    </a:srgbClr>
                  </a:outerShdw>
                </a:effectLst>
              </a:rPr>
              <a:t>→ </a:t>
            </a:r>
            <a:r>
              <a:rPr lang="fr-FR" sz="2400" b="1" dirty="0">
                <a:effectLst>
                  <a:outerShdw blurRad="38100" dist="38100" dir="2700000" algn="tl">
                    <a:srgbClr val="000000">
                      <a:alpha val="43137"/>
                    </a:srgbClr>
                  </a:outerShdw>
                </a:effectLst>
              </a:rPr>
              <a:t>L</a:t>
            </a:r>
            <a:r>
              <a:rPr lang="fr-FR" sz="2400" dirty="0">
                <a:effectLst>
                  <a:outerShdw blurRad="38100" dist="38100" dir="2700000" algn="tl">
                    <a:srgbClr val="000000">
                      <a:alpha val="43137"/>
                    </a:srgbClr>
                  </a:outerShdw>
                </a:effectLst>
              </a:rPr>
              <a:t>DAP </a:t>
            </a:r>
            <a:r>
              <a:rPr lang="fr-FR" sz="2400" b="1" dirty="0" err="1">
                <a:effectLst>
                  <a:outerShdw blurRad="38100" dist="38100" dir="2700000" algn="tl">
                    <a:srgbClr val="000000">
                      <a:alpha val="43137"/>
                    </a:srgbClr>
                  </a:outerShdw>
                </a:effectLst>
              </a:rPr>
              <a:t>I</a:t>
            </a:r>
            <a:r>
              <a:rPr lang="fr-FR" sz="2400" dirty="0" err="1">
                <a:effectLst>
                  <a:outerShdw blurRad="38100" dist="38100" dir="2700000" algn="tl">
                    <a:srgbClr val="000000">
                      <a:alpha val="43137"/>
                    </a:srgbClr>
                  </a:outerShdw>
                </a:effectLst>
              </a:rPr>
              <a:t>nterchange</a:t>
            </a:r>
            <a:r>
              <a:rPr lang="fr-FR" sz="2400" dirty="0">
                <a:effectLst>
                  <a:outerShdw blurRad="38100" dist="38100" dir="2700000" algn="tl">
                    <a:srgbClr val="000000">
                      <a:alpha val="43137"/>
                    </a:srgbClr>
                  </a:outerShdw>
                </a:effectLst>
              </a:rPr>
              <a:t> </a:t>
            </a:r>
            <a:r>
              <a:rPr lang="fr-FR" sz="2400" b="1" dirty="0">
                <a:effectLst>
                  <a:outerShdw blurRad="38100" dist="38100" dir="2700000" algn="tl">
                    <a:srgbClr val="000000">
                      <a:alpha val="43137"/>
                    </a:srgbClr>
                  </a:outerShdw>
                </a:effectLst>
              </a:rPr>
              <a:t>F</a:t>
            </a:r>
            <a:r>
              <a:rPr lang="fr-FR" sz="2400" dirty="0">
                <a:effectLst>
                  <a:outerShdw blurRad="38100" dist="38100" dir="2700000" algn="tl">
                    <a:srgbClr val="000000">
                      <a:alpha val="43137"/>
                    </a:srgbClr>
                  </a:outerShdw>
                </a:effectLst>
              </a:rPr>
              <a:t>ormat</a:t>
            </a:r>
            <a:br>
              <a:rPr lang="fr-FR" sz="2400" dirty="0">
                <a:effectLst>
                  <a:outerShdw blurRad="38100" dist="38100" dir="2700000" algn="tl">
                    <a:srgbClr val="000000">
                      <a:alpha val="43137"/>
                    </a:srgbClr>
                  </a:outerShdw>
                </a:effectLst>
              </a:rPr>
            </a:br>
            <a:r>
              <a:rPr lang="fr-FR" sz="2400" dirty="0" smtClean="0">
                <a:effectLst>
                  <a:outerShdw blurRad="38100" dist="38100" dir="2700000" algn="tl">
                    <a:srgbClr val="000000">
                      <a:alpha val="43137"/>
                    </a:srgbClr>
                  </a:outerShdw>
                </a:effectLst>
              </a:rPr>
              <a:t>Standard </a:t>
            </a:r>
            <a:r>
              <a:rPr lang="fr-FR" sz="2400" dirty="0">
                <a:effectLst>
                  <a:outerShdw blurRad="38100" dist="38100" dir="2700000" algn="tl">
                    <a:srgbClr val="000000">
                      <a:alpha val="43137"/>
                    </a:srgbClr>
                  </a:outerShdw>
                </a:effectLst>
              </a:rPr>
              <a:t>de représentation des entrées sous format texte.</a:t>
            </a:r>
            <a:br>
              <a:rPr lang="fr-FR" sz="2400" dirty="0">
                <a:effectLst>
                  <a:outerShdw blurRad="38100" dist="38100" dir="2700000" algn="tl">
                    <a:srgbClr val="000000">
                      <a:alpha val="43137"/>
                    </a:srgbClr>
                  </a:outerShdw>
                </a:effectLst>
              </a:rPr>
            </a:br>
            <a:r>
              <a:rPr lang="fr-FR" sz="2400" dirty="0" smtClean="0">
                <a:effectLst>
                  <a:outerShdw blurRad="38100" dist="38100" dir="2700000" algn="tl">
                    <a:srgbClr val="000000">
                      <a:alpha val="43137"/>
                    </a:srgbClr>
                  </a:outerShdw>
                </a:effectLst>
              </a:rPr>
              <a:t>- </a:t>
            </a:r>
            <a:r>
              <a:rPr lang="fr-FR" sz="2400" dirty="0">
                <a:effectLst>
                  <a:outerShdw blurRad="38100" dist="38100" dir="2700000" algn="tl">
                    <a:srgbClr val="000000">
                      <a:alpha val="43137"/>
                    </a:srgbClr>
                  </a:outerShdw>
                </a:effectLst>
              </a:rPr>
              <a:t>Permet de :</a:t>
            </a:r>
            <a:br>
              <a:rPr lang="fr-FR" sz="2400" dirty="0">
                <a:effectLst>
                  <a:outerShdw blurRad="38100" dist="38100" dir="2700000" algn="tl">
                    <a:srgbClr val="000000">
                      <a:alpha val="43137"/>
                    </a:srgbClr>
                  </a:outerShdw>
                </a:effectLst>
              </a:rPr>
            </a:br>
            <a:r>
              <a:rPr lang="fr-FR" sz="2400" dirty="0" smtClean="0">
                <a:effectLst>
                  <a:outerShdw blurRad="38100" dist="38100" dir="2700000" algn="tl">
                    <a:srgbClr val="000000">
                      <a:alpha val="43137"/>
                    </a:srgbClr>
                  </a:outerShdw>
                </a:effectLst>
              </a:rPr>
              <a:t>-  </a:t>
            </a:r>
            <a:r>
              <a:rPr lang="fr-FR" sz="2400" dirty="0">
                <a:effectLst>
                  <a:outerShdw blurRad="38100" dist="38100" dir="2700000" algn="tl">
                    <a:srgbClr val="000000">
                      <a:alpha val="43137"/>
                    </a:srgbClr>
                  </a:outerShdw>
                </a:effectLst>
              </a:rPr>
              <a:t>faire des </a:t>
            </a:r>
            <a:r>
              <a:rPr lang="fr-FR" sz="2400" i="1" dirty="0">
                <a:effectLst>
                  <a:outerShdw blurRad="38100" dist="38100" dir="2700000" algn="tl">
                    <a:srgbClr val="000000">
                      <a:alpha val="43137"/>
                    </a:srgbClr>
                  </a:outerShdw>
                </a:effectLst>
              </a:rPr>
              <a:t>imports/exports </a:t>
            </a:r>
            <a:r>
              <a:rPr lang="fr-FR" sz="2400" dirty="0">
                <a:effectLst>
                  <a:outerShdw blurRad="38100" dist="38100" dir="2700000" algn="tl">
                    <a:srgbClr val="000000">
                      <a:alpha val="43137"/>
                    </a:srgbClr>
                  </a:outerShdw>
                </a:effectLst>
              </a:rPr>
              <a:t>de la base ou d’une partie de la base</a:t>
            </a:r>
            <a:br>
              <a:rPr lang="fr-FR" sz="2400" dirty="0">
                <a:effectLst>
                  <a:outerShdw blurRad="38100" dist="38100" dir="2700000" algn="tl">
                    <a:srgbClr val="000000">
                      <a:alpha val="43137"/>
                    </a:srgbClr>
                  </a:outerShdw>
                </a:effectLst>
              </a:rPr>
            </a:br>
            <a:r>
              <a:rPr lang="fr-FR" sz="2400" dirty="0" smtClean="0">
                <a:effectLst>
                  <a:outerShdw blurRad="38100" dist="38100" dir="2700000" algn="tl">
                    <a:srgbClr val="000000">
                      <a:alpha val="43137"/>
                    </a:srgbClr>
                  </a:outerShdw>
                </a:effectLst>
              </a:rPr>
              <a:t>- créer</a:t>
            </a:r>
            <a:r>
              <a:rPr lang="fr-FR" sz="2400" dirty="0">
                <a:effectLst>
                  <a:outerShdw blurRad="38100" dist="38100" dir="2700000" algn="tl">
                    <a:srgbClr val="000000">
                      <a:alpha val="43137"/>
                    </a:srgbClr>
                  </a:outerShdw>
                </a:effectLst>
              </a:rPr>
              <a:t>, ajouter, modifier, . . . un grand nombre </a:t>
            </a:r>
            <a:r>
              <a:rPr lang="fr-FR" sz="2400">
                <a:effectLst>
                  <a:outerShdw blurRad="38100" dist="38100" dir="2700000" algn="tl">
                    <a:srgbClr val="000000">
                      <a:alpha val="43137"/>
                    </a:srgbClr>
                  </a:outerShdw>
                </a:effectLst>
              </a:rPr>
              <a:t>d’entrées </a:t>
            </a:r>
            <a:r>
              <a:rPr lang="fr-FR" sz="2400" smtClean="0">
                <a:effectLst>
                  <a:outerShdw blurRad="38100" dist="38100" dir="2700000" algn="tl">
                    <a:srgbClr val="000000">
                      <a:alpha val="43137"/>
                    </a:srgbClr>
                  </a:outerShdw>
                </a:effectLst>
              </a:rPr>
              <a:t>de manière </a:t>
            </a:r>
            <a:r>
              <a:rPr lang="fr-FR" sz="2400" dirty="0">
                <a:effectLst>
                  <a:outerShdw blurRad="38100" dist="38100" dir="2700000" algn="tl">
                    <a:srgbClr val="000000">
                      <a:alpha val="43137"/>
                    </a:srgbClr>
                  </a:outerShdw>
                </a:effectLst>
              </a:rPr>
              <a:t>automatisée</a:t>
            </a:r>
            <a:br>
              <a:rPr lang="fr-FR" sz="2400" dirty="0">
                <a:effectLst>
                  <a:outerShdw blurRad="38100" dist="38100" dir="2700000" algn="tl">
                    <a:srgbClr val="000000">
                      <a:alpha val="43137"/>
                    </a:srgbClr>
                  </a:outerShdw>
                </a:effectLst>
              </a:rPr>
            </a:br>
            <a:endParaRPr lang="fr-F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2199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fr-FR" sz="4000" b="1" dirty="0">
                <a:effectLst>
                  <a:outerShdw blurRad="38100" dist="38100" dir="2700000" algn="tl">
                    <a:srgbClr val="000000">
                      <a:alpha val="43137"/>
                    </a:srgbClr>
                  </a:outerShdw>
                </a:effectLst>
              </a:rPr>
              <a:t>Le modèle duplication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23528" y="1844824"/>
            <a:ext cx="8496944" cy="3785652"/>
          </a:xfrm>
          <a:prstGeom prst="rect">
            <a:avLst/>
          </a:prstGeom>
        </p:spPr>
        <p:txBody>
          <a:bodyPr wrap="square">
            <a:spAutoFit/>
          </a:bodyPr>
          <a:lstStyle/>
          <a:p>
            <a:r>
              <a:rPr lang="fr-FR" sz="2400" dirty="0"/>
              <a:t>Il définit comment dupliquer l’annuaire sur plusieurs </a:t>
            </a:r>
            <a:r>
              <a:rPr lang="fr-FR" sz="2400" dirty="0" smtClean="0"/>
              <a:t>serveurs.</a:t>
            </a:r>
            <a:endParaRPr lang="fr-FR" sz="2400" dirty="0"/>
          </a:p>
          <a:p>
            <a:r>
              <a:rPr lang="fr-FR" sz="2400" dirty="0" smtClean="0"/>
              <a:t>- améliorer </a:t>
            </a:r>
            <a:r>
              <a:rPr lang="fr-FR" sz="2400" dirty="0"/>
              <a:t>le temps de réponse</a:t>
            </a:r>
            <a:br>
              <a:rPr lang="fr-FR" sz="2400" dirty="0"/>
            </a:br>
            <a:r>
              <a:rPr lang="fr-FR" sz="2400" dirty="0" smtClean="0"/>
              <a:t>- </a:t>
            </a:r>
            <a:r>
              <a:rPr lang="fr-FR" sz="2400" dirty="0"/>
              <a:t>être tolérant aux pannes</a:t>
            </a:r>
            <a:br>
              <a:rPr lang="fr-FR" sz="2400" dirty="0"/>
            </a:br>
            <a:r>
              <a:rPr lang="fr-FR" sz="2400" dirty="0"/>
              <a:t>Deux types de serveurs LDAP</a:t>
            </a:r>
            <a:br>
              <a:rPr lang="fr-FR" sz="2400" dirty="0"/>
            </a:br>
            <a:r>
              <a:rPr lang="fr-FR" sz="2400" i="1" dirty="0"/>
              <a:t>supplier server: </a:t>
            </a:r>
            <a:r>
              <a:rPr lang="fr-FR" sz="2400" dirty="0"/>
              <a:t>fournit les données</a:t>
            </a:r>
            <a:br>
              <a:rPr lang="fr-FR" sz="2400" dirty="0"/>
            </a:br>
            <a:r>
              <a:rPr lang="fr-FR" sz="2400" i="1" dirty="0"/>
              <a:t>consumer server: </a:t>
            </a:r>
            <a:r>
              <a:rPr lang="fr-FR" sz="2400" dirty="0"/>
              <a:t>reçoit les données du maître</a:t>
            </a:r>
            <a:br>
              <a:rPr lang="fr-FR" sz="2400" dirty="0"/>
            </a:br>
            <a:r>
              <a:rPr lang="fr-FR" sz="2400" dirty="0"/>
              <a:t>Possibilité de partitionner l’annuaire (éclatement sur </a:t>
            </a:r>
            <a:r>
              <a:rPr lang="fr-FR" sz="2400" dirty="0" smtClean="0"/>
              <a:t>plusieurs serveurs</a:t>
            </a:r>
            <a:r>
              <a:rPr lang="fr-FR" sz="2400" dirty="0"/>
              <a:t>)</a:t>
            </a:r>
            <a:br>
              <a:rPr lang="fr-FR" sz="2400" dirty="0"/>
            </a:br>
            <a:endParaRPr lang="fr-FR" sz="2400" dirty="0"/>
          </a:p>
        </p:txBody>
      </p:sp>
    </p:spTree>
    <p:extLst>
      <p:ext uri="{BB962C8B-B14F-4D97-AF65-F5344CB8AC3E}">
        <p14:creationId xmlns:p14="http://schemas.microsoft.com/office/powerpoint/2010/main" val="900889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fr-FR" sz="4000" b="1" dirty="0">
                <a:effectLst>
                  <a:outerShdw blurRad="38100" dist="38100" dir="2700000" algn="tl">
                    <a:srgbClr val="000000">
                      <a:alpha val="43137"/>
                    </a:srgbClr>
                  </a:outerShdw>
                </a:effectLst>
              </a:rPr>
              <a:t>Le modèle duplication</a:t>
            </a: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multis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848872"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8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95198"/>
            <a:ext cx="763284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fr-FR" sz="4000" b="1" dirty="0">
                <a:effectLst>
                  <a:outerShdw blurRad="38100" dist="38100" dir="2700000" algn="tl">
                    <a:srgbClr val="000000">
                      <a:alpha val="43137"/>
                    </a:srgbClr>
                  </a:outerShdw>
                </a:effectLst>
              </a:rPr>
              <a:t>Le modèle </a:t>
            </a:r>
            <a:r>
              <a:rPr lang="fr-FR" sz="4000" b="1" dirty="0" smtClean="0">
                <a:effectLst>
                  <a:outerShdw blurRad="38100" dist="38100" dir="2700000" algn="tl">
                    <a:srgbClr val="000000">
                      <a:alpha val="43137"/>
                    </a:srgbClr>
                  </a:outerShdw>
                </a:effectLst>
              </a:rPr>
              <a:t>sécuritaire</a:t>
            </a:r>
            <a:endParaRPr lang="fr-FR" sz="4000" b="1" dirty="0">
              <a:effectLst>
                <a:outerShdw blurRad="38100" dist="38100" dir="2700000" algn="tl">
                  <a:srgbClr val="000000">
                    <a:alpha val="43137"/>
                  </a:srgbClr>
                </a:outerShdw>
              </a:effectLst>
            </a:endParaRPr>
          </a:p>
        </p:txBody>
      </p:sp>
      <p:sp>
        <p:nvSpPr>
          <p:cNvPr id="5" name="Rectangle 4"/>
          <p:cNvSpPr/>
          <p:nvPr/>
        </p:nvSpPr>
        <p:spPr>
          <a:xfrm>
            <a:off x="198307" y="1484784"/>
            <a:ext cx="8945693" cy="498663"/>
          </a:xfrm>
          <a:prstGeom prst="rect">
            <a:avLst/>
          </a:prstGeom>
        </p:spPr>
        <p:txBody>
          <a:bodyPr wrap="square">
            <a:spAutoFit/>
          </a:bodyPr>
          <a:lstStyle/>
          <a:p>
            <a:pPr>
              <a:lnSpc>
                <a:spcPct val="150000"/>
              </a:lnSpc>
            </a:pPr>
            <a:endParaRPr 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98307" y="1724533"/>
            <a:ext cx="8496944" cy="3416320"/>
          </a:xfrm>
          <a:prstGeom prst="rect">
            <a:avLst/>
          </a:prstGeom>
        </p:spPr>
        <p:txBody>
          <a:bodyPr wrap="square">
            <a:spAutoFit/>
          </a:bodyPr>
          <a:lstStyle/>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Authentification pour se connecter au service</a:t>
            </a:r>
          </a:p>
          <a:p>
            <a:pPr marL="342900" indent="-342900" algn="just">
              <a:buFontTx/>
              <a:buChar char="-"/>
            </a:pP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Anonymous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authentication</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Root</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DN/</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passwd</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authentication</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(administrateur), User DN/</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passwd</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Contrôle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l’accès aux données</a:t>
            </a:r>
          </a:p>
          <a:p>
            <a:pPr algn="just"/>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droits d’accès aux données (fonctions de l’utilisateur</a:t>
            </a:r>
          </a:p>
          <a:p>
            <a:pPr algn="just"/>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authentifié)</a:t>
            </a:r>
          </a:p>
          <a:p>
            <a:pPr algn="just"/>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règles définies sous forme d’ACL (Access Control List)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 niveau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sommet d’un </a:t>
            </a:r>
            <a:r>
              <a:rPr 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sous-arbre</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 d’une entrée.</a:t>
            </a:r>
          </a:p>
          <a:p>
            <a:pPr algn="just"/>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Chiffrement </a:t>
            </a: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transactions (LDAP+SSL, . . . )</a:t>
            </a:r>
          </a:p>
        </p:txBody>
      </p:sp>
    </p:spTree>
    <p:extLst>
      <p:ext uri="{BB962C8B-B14F-4D97-AF65-F5344CB8AC3E}">
        <p14:creationId xmlns:p14="http://schemas.microsoft.com/office/powerpoint/2010/main" val="2860571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r>
              <a:rPr lang="fr-FR" altLang="fr-FR" sz="4400" b="1" dirty="0">
                <a:effectLst>
                  <a:outerShdw blurRad="38100" dist="38100" dir="2700000" algn="tl">
                    <a:srgbClr val="000000">
                      <a:alpha val="43137"/>
                    </a:srgbClr>
                  </a:outerShdw>
                </a:effectLst>
              </a:rPr>
              <a:t>Les applications de LDAP</a:t>
            </a:r>
          </a:p>
        </p:txBody>
      </p:sp>
      <p:sp>
        <p:nvSpPr>
          <p:cNvPr id="37891" name="Rectangle 3"/>
          <p:cNvSpPr>
            <a:spLocks noGrp="1" noChangeArrowheads="1"/>
          </p:cNvSpPr>
          <p:nvPr>
            <p:ph type="body" idx="1"/>
          </p:nvPr>
        </p:nvSpPr>
        <p:spPr>
          <a:xfrm>
            <a:off x="467544" y="1772816"/>
            <a:ext cx="7772400" cy="2880320"/>
          </a:xfrm>
        </p:spPr>
        <p:txBody>
          <a:bodyPr/>
          <a:lstStyle/>
          <a:p>
            <a:r>
              <a:rPr lang="fr-FR" altLang="fr-FR" sz="2800" dirty="0"/>
              <a:t>Les applications système</a:t>
            </a:r>
          </a:p>
          <a:p>
            <a:pPr>
              <a:buFont typeface="Wingdings" pitchFamily="2" charset="2"/>
              <a:buNone/>
            </a:pPr>
            <a:endParaRPr lang="fr-FR" altLang="fr-FR" sz="1200" dirty="0"/>
          </a:p>
          <a:p>
            <a:r>
              <a:rPr lang="fr-FR" altLang="fr-FR" sz="2800" dirty="0"/>
              <a:t>Les applications Intranet/Extranet</a:t>
            </a:r>
          </a:p>
          <a:p>
            <a:pPr>
              <a:buFont typeface="Wingdings" pitchFamily="2" charset="2"/>
              <a:buNone/>
            </a:pPr>
            <a:endParaRPr lang="fr-FR" altLang="fr-FR" sz="1200" dirty="0"/>
          </a:p>
          <a:p>
            <a:r>
              <a:rPr lang="fr-FR" altLang="fr-FR" sz="2800" dirty="0"/>
              <a:t>Les applications Internet</a:t>
            </a:r>
          </a:p>
          <a:p>
            <a:pPr>
              <a:buFont typeface="Wingdings" pitchFamily="2" charset="2"/>
              <a:buNone/>
            </a:pPr>
            <a:endParaRPr lang="fr-FR" altLang="fr-FR" sz="1200" dirty="0"/>
          </a:p>
          <a:p>
            <a:r>
              <a:rPr lang="fr-FR" altLang="fr-FR" sz="2800" dirty="0"/>
              <a:t>Les bases de données</a:t>
            </a:r>
          </a:p>
        </p:txBody>
      </p:sp>
    </p:spTree>
    <p:extLst>
      <p:ext uri="{BB962C8B-B14F-4D97-AF65-F5344CB8AC3E}">
        <p14:creationId xmlns:p14="http://schemas.microsoft.com/office/powerpoint/2010/main" val="3591457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r-FR" altLang="fr-FR"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 logiciels </a:t>
            </a:r>
          </a:p>
        </p:txBody>
      </p:sp>
      <p:sp>
        <p:nvSpPr>
          <p:cNvPr id="38915" name="Rectangle 3"/>
          <p:cNvSpPr>
            <a:spLocks noGrp="1" noChangeArrowheads="1"/>
          </p:cNvSpPr>
          <p:nvPr>
            <p:ph type="body" idx="1"/>
          </p:nvPr>
        </p:nvSpPr>
        <p:spPr>
          <a:xfrm>
            <a:off x="323528" y="1772816"/>
            <a:ext cx="7772400" cy="4114800"/>
          </a:xfrm>
        </p:spPr>
        <p:txBody>
          <a:bodyPr/>
          <a:lstStyle/>
          <a:p>
            <a:r>
              <a:rPr lang="fr-FR" altLang="fr-FR" sz="2800" dirty="0"/>
              <a:t>Les logiciels serveurs</a:t>
            </a:r>
          </a:p>
          <a:p>
            <a:pPr lvl="1"/>
            <a:r>
              <a:rPr lang="fr-FR" altLang="fr-FR" sz="2000" b="1" dirty="0">
                <a:solidFill>
                  <a:srgbClr val="7030A0"/>
                </a:solidFill>
              </a:rPr>
              <a:t>Active Directory </a:t>
            </a:r>
            <a:endParaRPr lang="fr-FR" altLang="fr-FR" sz="2000" b="1" dirty="0" smtClean="0">
              <a:solidFill>
                <a:srgbClr val="7030A0"/>
              </a:solidFill>
            </a:endParaRPr>
          </a:p>
          <a:p>
            <a:pPr lvl="1"/>
            <a:r>
              <a:rPr lang="fr-FR" altLang="fr-FR" sz="2000" b="1" dirty="0" smtClean="0">
                <a:solidFill>
                  <a:srgbClr val="7030A0"/>
                </a:solidFill>
              </a:rPr>
              <a:t>Lotus Domino</a:t>
            </a:r>
          </a:p>
          <a:p>
            <a:pPr lvl="1"/>
            <a:r>
              <a:rPr lang="fr-FR" altLang="fr-FR" sz="2000" b="1" dirty="0" smtClean="0">
                <a:solidFill>
                  <a:srgbClr val="7030A0"/>
                </a:solidFill>
              </a:rPr>
              <a:t>Open LDAP</a:t>
            </a:r>
            <a:endParaRPr lang="fr-FR" altLang="fr-FR" sz="2000" b="1" dirty="0">
              <a:solidFill>
                <a:srgbClr val="7030A0"/>
              </a:solidFill>
            </a:endParaRPr>
          </a:p>
          <a:p>
            <a:pPr lvl="1">
              <a:buFontTx/>
              <a:buNone/>
            </a:pPr>
            <a:endParaRPr lang="fr-FR" altLang="fr-FR" sz="2000" dirty="0"/>
          </a:p>
          <a:p>
            <a:r>
              <a:rPr lang="fr-FR" altLang="fr-FR" sz="2800" dirty="0"/>
              <a:t>Les logiciels clients</a:t>
            </a:r>
          </a:p>
          <a:p>
            <a:pPr lvl="1"/>
            <a:r>
              <a:rPr lang="fr-FR" altLang="fr-FR" sz="2000" b="1" dirty="0">
                <a:solidFill>
                  <a:srgbClr val="FF0000"/>
                </a:solidFill>
              </a:rPr>
              <a:t>Microsoft Outlook, NetMeeting</a:t>
            </a:r>
          </a:p>
          <a:p>
            <a:pPr lvl="1"/>
            <a:r>
              <a:rPr lang="fr-FR" altLang="fr-FR" sz="2000" b="1" dirty="0">
                <a:solidFill>
                  <a:srgbClr val="FF0000"/>
                </a:solidFill>
              </a:rPr>
              <a:t>Netscape Communicator</a:t>
            </a:r>
          </a:p>
          <a:p>
            <a:pPr lvl="1"/>
            <a:r>
              <a:rPr lang="fr-FR" altLang="fr-FR" sz="2000" b="1" dirty="0">
                <a:solidFill>
                  <a:srgbClr val="FF0000"/>
                </a:solidFill>
              </a:rPr>
              <a:t>LDAP Browser</a:t>
            </a:r>
          </a:p>
          <a:p>
            <a:pPr lvl="1"/>
            <a:endParaRPr lang="fr-FR" altLang="fr-FR" sz="2000" dirty="0"/>
          </a:p>
        </p:txBody>
      </p:sp>
      <p:pic>
        <p:nvPicPr>
          <p:cNvPr id="2050" name="Picture 2" descr="Résultat de recherche d'images pour &quot;Active Directory&quot;"/>
          <p:cNvPicPr>
            <a:picLocks noChangeAspect="1" noChangeArrowheads="1"/>
          </p:cNvPicPr>
          <p:nvPr/>
        </p:nvPicPr>
        <p:blipFill rotWithShape="1">
          <a:blip r:embed="rId2">
            <a:extLst>
              <a:ext uri="{28A0092B-C50C-407E-A947-70E740481C1C}">
                <a14:useLocalDpi xmlns:a14="http://schemas.microsoft.com/office/drawing/2010/main" val="0"/>
              </a:ext>
            </a:extLst>
          </a:blip>
          <a:srcRect l="9998" t="27843" r="6034" b="25435"/>
          <a:stretch/>
        </p:blipFill>
        <p:spPr bwMode="auto">
          <a:xfrm>
            <a:off x="4932038" y="1556792"/>
            <a:ext cx="3816425" cy="1262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Lotus Domino&quot;"/>
          <p:cNvPicPr>
            <a:picLocks noChangeAspect="1" noChangeArrowheads="1"/>
          </p:cNvPicPr>
          <p:nvPr/>
        </p:nvPicPr>
        <p:blipFill rotWithShape="1">
          <a:blip r:embed="rId3">
            <a:extLst>
              <a:ext uri="{28A0092B-C50C-407E-A947-70E740481C1C}">
                <a14:useLocalDpi xmlns:a14="http://schemas.microsoft.com/office/drawing/2010/main" val="0"/>
              </a:ext>
            </a:extLst>
          </a:blip>
          <a:srcRect l="21647" t="13124" r="23098" b="14654"/>
          <a:stretch/>
        </p:blipFill>
        <p:spPr bwMode="auto">
          <a:xfrm>
            <a:off x="5977745" y="2845430"/>
            <a:ext cx="256706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outlook&quot;"/>
          <p:cNvPicPr>
            <a:picLocks noChangeAspect="1" noChangeArrowheads="1"/>
          </p:cNvPicPr>
          <p:nvPr/>
        </p:nvPicPr>
        <p:blipFill rotWithShape="1">
          <a:blip r:embed="rId4">
            <a:extLst>
              <a:ext uri="{28A0092B-C50C-407E-A947-70E740481C1C}">
                <a14:useLocalDpi xmlns:a14="http://schemas.microsoft.com/office/drawing/2010/main" val="0"/>
              </a:ext>
            </a:extLst>
          </a:blip>
          <a:srcRect l="2842" t="29976" r="3102" b="29855"/>
          <a:stretch/>
        </p:blipFill>
        <p:spPr bwMode="auto">
          <a:xfrm>
            <a:off x="3635896" y="5013176"/>
            <a:ext cx="5351512" cy="136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86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504" y="116632"/>
            <a:ext cx="8784976" cy="936104"/>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accent2"/>
                </a:solidFill>
                <a:effectLst>
                  <a:outerShdw blurRad="38100" dist="38100" dir="2700000" algn="tl">
                    <a:srgbClr val="000000">
                      <a:alpha val="43137"/>
                    </a:srgbClr>
                  </a:outerShdw>
                </a:effectLst>
              </a:rPr>
              <a:t>ANNUAIRE : Spécificités </a:t>
            </a:r>
          </a:p>
        </p:txBody>
      </p:sp>
      <p:sp>
        <p:nvSpPr>
          <p:cNvPr id="254978" name="Rectangle 2"/>
          <p:cNvSpPr>
            <a:spLocks noGrp="1" noChangeArrowheads="1"/>
          </p:cNvSpPr>
          <p:nvPr>
            <p:ph idx="1"/>
          </p:nvPr>
        </p:nvSpPr>
        <p:spPr>
          <a:xfrm>
            <a:off x="-108520" y="1196752"/>
            <a:ext cx="8892480" cy="2376264"/>
          </a:xfrm>
        </p:spPr>
        <p:txBody>
          <a:bodyPr>
            <a:normAutofit/>
          </a:bodyPr>
          <a:lstStyle/>
          <a:p>
            <a:pPr algn="just"/>
            <a:r>
              <a:rPr lang="fr-FR" sz="2400" dirty="0" smtClean="0"/>
              <a:t>On </a:t>
            </a:r>
            <a:r>
              <a:rPr lang="fr-FR" sz="2400" dirty="0"/>
              <a:t>peut dire qu’un annuaire est une base de données (puisqu’il stocke des données) mais par contre une base de données n’est pas forcément un annuaire</a:t>
            </a:r>
            <a:r>
              <a:rPr lang="fr-FR" sz="2400" dirty="0" smtClean="0"/>
              <a:t>.</a:t>
            </a:r>
          </a:p>
          <a:p>
            <a:pPr algn="just"/>
            <a:r>
              <a:rPr lang="fr-FR" sz="2400" dirty="0"/>
              <a:t>Un annuaire n’est pas fait pour gérer des transactions </a:t>
            </a:r>
            <a:r>
              <a:rPr lang="fr-FR" sz="2400" dirty="0" smtClean="0"/>
              <a:t>complexes</a:t>
            </a:r>
          </a:p>
          <a:p>
            <a:pPr algn="just"/>
            <a:r>
              <a:rPr lang="fr-FR" sz="2400" dirty="0"/>
              <a:t>un annuaire gère les données de manière hiérarchique</a:t>
            </a:r>
            <a:endParaRPr lang="fr-FR" alt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4" name="Group 1"/>
          <p:cNvGrpSpPr>
            <a:grpSpLocks noChangeAspect="1"/>
          </p:cNvGrpSpPr>
          <p:nvPr/>
        </p:nvGrpSpPr>
        <p:grpSpPr bwMode="auto">
          <a:xfrm>
            <a:off x="1551720" y="3581400"/>
            <a:ext cx="6692687" cy="2728119"/>
            <a:chOff x="2196" y="106"/>
            <a:chExt cx="7200" cy="3437"/>
          </a:xfrm>
        </p:grpSpPr>
        <p:sp>
          <p:nvSpPr>
            <p:cNvPr id="5" name="AutoShape 13"/>
            <p:cNvSpPr>
              <a:spLocks noChangeAspect="1" noChangeArrowheads="1" noTextEdit="1"/>
            </p:cNvSpPr>
            <p:nvPr/>
          </p:nvSpPr>
          <p:spPr bwMode="auto">
            <a:xfrm>
              <a:off x="2196" y="106"/>
              <a:ext cx="7200" cy="34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Oval 12"/>
            <p:cNvSpPr>
              <a:spLocks noChangeArrowheads="1"/>
            </p:cNvSpPr>
            <p:nvPr/>
          </p:nvSpPr>
          <p:spPr bwMode="auto">
            <a:xfrm>
              <a:off x="4788" y="394"/>
              <a:ext cx="201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Université</a:t>
              </a:r>
              <a:endParaRPr kumimoji="0" lang="fr-FR" alt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Oval 11"/>
            <p:cNvSpPr>
              <a:spLocks noChangeArrowheads="1"/>
            </p:cNvSpPr>
            <p:nvPr/>
          </p:nvSpPr>
          <p:spPr bwMode="auto">
            <a:xfrm>
              <a:off x="3492" y="1258"/>
              <a:ext cx="129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Fac A</a:t>
              </a:r>
              <a:endParaRPr kumimoji="0" lang="fr-FR" altLang="fr-FR" sz="2800" b="0" i="0" u="none" strike="noStrike" cap="none" normalizeH="0" baseline="0" dirty="0" smtClean="0">
                <a:ln>
                  <a:noFill/>
                </a:ln>
                <a:solidFill>
                  <a:srgbClr val="00B0F0"/>
                </a:solidFill>
                <a:effectLst/>
                <a:latin typeface="Arial" pitchFamily="34" charset="0"/>
                <a:cs typeface="Arial" pitchFamily="34" charset="0"/>
              </a:endParaRPr>
            </a:p>
          </p:txBody>
        </p:sp>
        <p:sp>
          <p:nvSpPr>
            <p:cNvPr id="8" name="Oval 10"/>
            <p:cNvSpPr>
              <a:spLocks noChangeArrowheads="1"/>
            </p:cNvSpPr>
            <p:nvPr/>
          </p:nvSpPr>
          <p:spPr bwMode="auto">
            <a:xfrm>
              <a:off x="6516" y="1258"/>
              <a:ext cx="129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Fac</a:t>
              </a:r>
              <a:r>
                <a:rPr kumimoji="0" lang="fr-FR" altLang="fr-FR" b="0" i="0" u="none" strike="noStrike" cap="none" normalizeH="0" dirty="0" smtClean="0">
                  <a:ln>
                    <a:noFill/>
                  </a:ln>
                  <a:solidFill>
                    <a:srgbClr val="00B050"/>
                  </a:solidFill>
                  <a:effectLst/>
                  <a:latin typeface="Arial" pitchFamily="34" charset="0"/>
                  <a:ea typeface="Times New Roman" pitchFamily="18" charset="0"/>
                  <a:cs typeface="Arial" pitchFamily="34" charset="0"/>
                </a:rPr>
                <a:t> B</a:t>
              </a:r>
              <a:endParaRPr kumimoji="0" lang="fr-FR" altLang="fr-FR" sz="2800" b="0" i="0" u="none" strike="noStrike" cap="none" normalizeH="0" baseline="0" dirty="0" smtClean="0">
                <a:ln>
                  <a:noFill/>
                </a:ln>
                <a:solidFill>
                  <a:srgbClr val="00B050"/>
                </a:solidFill>
                <a:effectLst/>
                <a:latin typeface="Arial" pitchFamily="34" charset="0"/>
                <a:cs typeface="Arial" pitchFamily="34" charset="0"/>
              </a:endParaRPr>
            </a:p>
          </p:txBody>
        </p:sp>
        <p:sp>
          <p:nvSpPr>
            <p:cNvPr id="9" name="Oval 9"/>
            <p:cNvSpPr>
              <a:spLocks noChangeArrowheads="1"/>
            </p:cNvSpPr>
            <p:nvPr/>
          </p:nvSpPr>
          <p:spPr bwMode="auto">
            <a:xfrm>
              <a:off x="2484" y="2410"/>
              <a:ext cx="129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Dpt</a:t>
              </a:r>
              <a:r>
                <a:rPr kumimoji="0" lang="fr-FR" alt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fr-FR" alt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8"/>
            <p:cNvSpPr>
              <a:spLocks noChangeArrowheads="1"/>
            </p:cNvSpPr>
            <p:nvPr/>
          </p:nvSpPr>
          <p:spPr bwMode="auto">
            <a:xfrm>
              <a:off x="4068" y="2410"/>
              <a:ext cx="129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altLang="fr-FR" dirty="0" err="1">
                  <a:latin typeface="Arial" pitchFamily="34" charset="0"/>
                  <a:ea typeface="Times New Roman" pitchFamily="18" charset="0"/>
                  <a:cs typeface="Arial" pitchFamily="34" charset="0"/>
                </a:rPr>
                <a:t>Dpt</a:t>
              </a:r>
              <a:r>
                <a:rPr lang="fr-FR" altLang="fr-FR" dirty="0">
                  <a:latin typeface="Arial" pitchFamily="34" charset="0"/>
                  <a:ea typeface="Times New Roman" pitchFamily="18" charset="0"/>
                  <a:cs typeface="Arial" pitchFamily="34" charset="0"/>
                </a:rPr>
                <a:t> </a:t>
              </a:r>
              <a:r>
                <a:rPr lang="fr-FR" altLang="fr-FR" dirty="0" smtClean="0">
                  <a:latin typeface="Arial" pitchFamily="34" charset="0"/>
                  <a:ea typeface="Times New Roman" pitchFamily="18" charset="0"/>
                  <a:cs typeface="Arial" pitchFamily="34" charset="0"/>
                </a:rPr>
                <a:t>2</a:t>
              </a:r>
              <a:endParaRPr lang="fr-FR" altLang="fr-FR" dirty="0">
                <a:latin typeface="Arial" pitchFamily="34" charset="0"/>
                <a:ea typeface="Times New Roman" pitchFamily="18" charset="0"/>
                <a:cs typeface="Arial" pitchFamily="34" charset="0"/>
              </a:endParaRPr>
            </a:p>
          </p:txBody>
        </p:sp>
        <p:sp>
          <p:nvSpPr>
            <p:cNvPr id="11" name="Oval 7"/>
            <p:cNvSpPr>
              <a:spLocks noChangeArrowheads="1"/>
            </p:cNvSpPr>
            <p:nvPr/>
          </p:nvSpPr>
          <p:spPr bwMode="auto">
            <a:xfrm>
              <a:off x="6516" y="2410"/>
              <a:ext cx="1296" cy="7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altLang="fr-FR" dirty="0" err="1">
                  <a:latin typeface="Arial" pitchFamily="34" charset="0"/>
                  <a:ea typeface="Times New Roman" pitchFamily="18" charset="0"/>
                  <a:cs typeface="Arial" pitchFamily="34" charset="0"/>
                </a:rPr>
                <a:t>Dpt</a:t>
              </a:r>
              <a:r>
                <a:rPr lang="fr-FR" altLang="fr-FR" dirty="0">
                  <a:latin typeface="Arial" pitchFamily="34" charset="0"/>
                  <a:ea typeface="Times New Roman" pitchFamily="18" charset="0"/>
                  <a:cs typeface="Arial" pitchFamily="34" charset="0"/>
                </a:rPr>
                <a:t> </a:t>
              </a:r>
              <a:r>
                <a:rPr lang="fr-FR" altLang="fr-FR" dirty="0" smtClean="0">
                  <a:latin typeface="Arial" pitchFamily="34" charset="0"/>
                  <a:ea typeface="Times New Roman" pitchFamily="18" charset="0"/>
                  <a:cs typeface="Arial" pitchFamily="34" charset="0"/>
                </a:rPr>
                <a:t>3</a:t>
              </a:r>
              <a:endParaRPr lang="fr-FR" altLang="fr-FR"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Line 6"/>
            <p:cNvSpPr>
              <a:spLocks noChangeShapeType="1"/>
            </p:cNvSpPr>
            <p:nvPr/>
          </p:nvSpPr>
          <p:spPr bwMode="auto">
            <a:xfrm flipH="1">
              <a:off x="4644" y="970"/>
              <a:ext cx="288"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5"/>
            <p:cNvSpPr>
              <a:spLocks noChangeShapeType="1"/>
            </p:cNvSpPr>
            <p:nvPr/>
          </p:nvSpPr>
          <p:spPr bwMode="auto">
            <a:xfrm flipH="1">
              <a:off x="3204" y="1978"/>
              <a:ext cx="72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4"/>
            <p:cNvSpPr>
              <a:spLocks noChangeShapeType="1"/>
            </p:cNvSpPr>
            <p:nvPr/>
          </p:nvSpPr>
          <p:spPr bwMode="auto">
            <a:xfrm>
              <a:off x="4212" y="1978"/>
              <a:ext cx="432"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3"/>
            <p:cNvSpPr>
              <a:spLocks noChangeShapeType="1"/>
            </p:cNvSpPr>
            <p:nvPr/>
          </p:nvSpPr>
          <p:spPr bwMode="auto">
            <a:xfrm>
              <a:off x="6804" y="826"/>
              <a:ext cx="288"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2"/>
            <p:cNvSpPr>
              <a:spLocks noChangeShapeType="1"/>
            </p:cNvSpPr>
            <p:nvPr/>
          </p:nvSpPr>
          <p:spPr bwMode="auto">
            <a:xfrm>
              <a:off x="7092" y="1978"/>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7652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504" y="116632"/>
            <a:ext cx="8784976" cy="936104"/>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accent2"/>
                </a:solidFill>
                <a:effectLst>
                  <a:outerShdw blurRad="38100" dist="38100" dir="2700000" algn="tl">
                    <a:srgbClr val="000000">
                      <a:alpha val="43137"/>
                    </a:srgbClr>
                  </a:outerShdw>
                </a:effectLst>
              </a:rPr>
              <a:t>ANNUAIRE : Spécificités </a:t>
            </a:r>
          </a:p>
        </p:txBody>
      </p:sp>
      <p:sp>
        <p:nvSpPr>
          <p:cNvPr id="254978" name="Rectangle 2"/>
          <p:cNvSpPr>
            <a:spLocks noGrp="1" noChangeArrowheads="1"/>
          </p:cNvSpPr>
          <p:nvPr>
            <p:ph idx="1"/>
          </p:nvPr>
        </p:nvSpPr>
        <p:spPr>
          <a:xfrm>
            <a:off x="-108520" y="1196752"/>
            <a:ext cx="8892480" cy="2376264"/>
          </a:xfrm>
        </p:spPr>
        <p:txBody>
          <a:bodyPr>
            <a:normAutofit fontScale="92500"/>
          </a:bodyPr>
          <a:lstStyle/>
          <a:p>
            <a:pPr marL="109728" indent="0" algn="just">
              <a:buNone/>
            </a:pPr>
            <a:r>
              <a:rPr lang="fr-FR" sz="2400" dirty="0"/>
              <a:t>En résumé :</a:t>
            </a:r>
          </a:p>
          <a:p>
            <a:pPr algn="just"/>
            <a:endParaRPr lang="fr-FR" sz="2400" dirty="0"/>
          </a:p>
          <a:p>
            <a:pPr algn="just"/>
            <a:r>
              <a:rPr lang="fr-FR" sz="2400" dirty="0"/>
              <a:t>Un annuaire est donc un progiciel stockant des données dans une base de données et proposant des services spécifiques pour répondre aux besoins de localisation de ressources, de navigation, de recherche, de gestion des habilitations et d’</a:t>
            </a:r>
            <a:r>
              <a:rPr lang="fr-FR" sz="2400" dirty="0" err="1"/>
              <a:t>intéropérabilité</a:t>
            </a:r>
            <a:r>
              <a:rPr lang="fr-FR" sz="2400" dirty="0"/>
              <a:t>.</a:t>
            </a:r>
          </a:p>
          <a:p>
            <a:pPr algn="just"/>
            <a:endParaRPr lang="fr-FR" sz="2400" dirty="0"/>
          </a:p>
        </p:txBody>
      </p:sp>
      <p:sp>
        <p:nvSpPr>
          <p:cNvPr id="3"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6" name="Picture 2" descr="Image associée"/>
          <p:cNvPicPr>
            <a:picLocks noChangeAspect="1" noChangeArrowheads="1"/>
          </p:cNvPicPr>
          <p:nvPr/>
        </p:nvPicPr>
        <p:blipFill rotWithShape="1">
          <a:blip r:embed="rId2">
            <a:extLst>
              <a:ext uri="{28A0092B-C50C-407E-A947-70E740481C1C}">
                <a14:useLocalDpi xmlns:a14="http://schemas.microsoft.com/office/drawing/2010/main" val="0"/>
              </a:ext>
            </a:extLst>
          </a:blip>
          <a:srcRect t="11704" b="15009"/>
          <a:stretch/>
        </p:blipFill>
        <p:spPr bwMode="auto">
          <a:xfrm>
            <a:off x="1907704" y="3429000"/>
            <a:ext cx="561662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88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2130" name="Rectangle 2"/>
          <p:cNvSpPr>
            <a:spLocks noGrp="1" noRot="1" noChangeArrowheads="1"/>
          </p:cNvSpPr>
          <p:nvPr>
            <p:ph type="title"/>
          </p:nvPr>
        </p:nvSpPr>
        <p:spPr>
          <a:xfrm>
            <a:off x="412541" y="27856"/>
            <a:ext cx="8229600" cy="792162"/>
          </a:xfrm>
        </p:spPr>
        <p:style>
          <a:lnRef idx="1">
            <a:schemeClr val="accent6"/>
          </a:lnRef>
          <a:fillRef idx="2">
            <a:schemeClr val="accent6"/>
          </a:fillRef>
          <a:effectRef idx="1">
            <a:schemeClr val="accent6"/>
          </a:effectRef>
          <a:fontRef idx="minor">
            <a:schemeClr val="dk1"/>
          </a:fontRef>
        </p:style>
        <p:txBody>
          <a:bodyPr/>
          <a:lstStyle/>
          <a:p>
            <a:pPr marL="762000" indent="-762000"/>
            <a:r>
              <a:rPr lang="fr-FR" dirty="0"/>
              <a:t>Résolution de noms</a:t>
            </a:r>
          </a:p>
        </p:txBody>
      </p:sp>
      <p:sp>
        <p:nvSpPr>
          <p:cNvPr id="432131" name="Rectangle 3"/>
          <p:cNvSpPr>
            <a:spLocks noGrp="1" noChangeArrowheads="1"/>
          </p:cNvSpPr>
          <p:nvPr>
            <p:ph type="body" idx="1"/>
          </p:nvPr>
        </p:nvSpPr>
        <p:spPr>
          <a:xfrm>
            <a:off x="457200" y="1600200"/>
            <a:ext cx="8229600" cy="2362200"/>
          </a:xfrm>
        </p:spPr>
        <p:txBody>
          <a:bodyPr/>
          <a:lstStyle/>
          <a:p>
            <a:r>
              <a:rPr lang="fr-FR" sz="2400" dirty="0"/>
              <a:t>Un ordinateur connecté à Internet possède une adresse unique, son numéro IP ; pour s'adresser à cet ordinateur, il faudrait utiliser son numéro IP, par exemple : 212.27.37.71.</a:t>
            </a:r>
          </a:p>
          <a:p>
            <a:r>
              <a:rPr lang="fr-FR" sz="2400"/>
              <a:t>On préfère lui attribuer un nom plus facile à retenir, par exemple </a:t>
            </a:r>
            <a:r>
              <a:rPr lang="fr-FR" sz="2400">
                <a:hlinkClick r:id="rId2"/>
              </a:rPr>
              <a:t>www.google.fr</a:t>
            </a:r>
            <a:r>
              <a:rPr lang="fr-FR" sz="2400"/>
              <a:t> [IP: 209.85229.105]</a:t>
            </a:r>
          </a:p>
        </p:txBody>
      </p:sp>
      <p:sp>
        <p:nvSpPr>
          <p:cNvPr id="432135" name="Rectangle 7"/>
          <p:cNvSpPr>
            <a:spLocks noChangeArrowheads="1"/>
          </p:cNvSpPr>
          <p:nvPr/>
        </p:nvSpPr>
        <p:spPr bwMode="auto">
          <a:xfrm>
            <a:off x="1739900" y="3581400"/>
            <a:ext cx="3505200" cy="83820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FFCC00"/>
              </a:buClr>
              <a:buSzPct val="70000"/>
              <a:buFont typeface="Wingdings" pitchFamily="2" charset="2"/>
              <a:buNone/>
            </a:pPr>
            <a:r>
              <a:rPr lang="fr-FR" sz="2600" smtClean="0">
                <a:solidFill>
                  <a:srgbClr val="003366"/>
                </a:solidFill>
                <a:latin typeface="Tahoma" pitchFamily="34" charset="0"/>
              </a:rPr>
              <a:t>www.machin.com   ?</a:t>
            </a:r>
          </a:p>
        </p:txBody>
      </p:sp>
      <p:sp>
        <p:nvSpPr>
          <p:cNvPr id="432136" name="Text Box 8"/>
          <p:cNvSpPr txBox="1">
            <a:spLocks noChangeArrowheads="1"/>
          </p:cNvSpPr>
          <p:nvPr/>
        </p:nvSpPr>
        <p:spPr bwMode="auto">
          <a:xfrm>
            <a:off x="3949700" y="4460875"/>
            <a:ext cx="30511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fr-FR" sz="2600" dirty="0" smtClean="0">
                <a:solidFill>
                  <a:srgbClr val="FF0000"/>
                </a:solidFill>
                <a:latin typeface="Tahoma" pitchFamily="34" charset="0"/>
              </a:rPr>
              <a:t>Résolution de noms</a:t>
            </a:r>
          </a:p>
        </p:txBody>
      </p:sp>
      <p:sp>
        <p:nvSpPr>
          <p:cNvPr id="432137" name="Line 9"/>
          <p:cNvSpPr>
            <a:spLocks noChangeShapeType="1"/>
          </p:cNvSpPr>
          <p:nvPr/>
        </p:nvSpPr>
        <p:spPr bwMode="auto">
          <a:xfrm>
            <a:off x="3187700" y="4267200"/>
            <a:ext cx="1905000" cy="1905000"/>
          </a:xfrm>
          <a:prstGeom prst="line">
            <a:avLst/>
          </a:prstGeom>
          <a:noFill/>
          <a:ln w="9525">
            <a:solidFill>
              <a:srgbClr val="0033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fr-FR" b="1" smtClean="0">
              <a:solidFill>
                <a:srgbClr val="000514"/>
              </a:solidFill>
            </a:endParaRPr>
          </a:p>
        </p:txBody>
      </p:sp>
      <p:sp>
        <p:nvSpPr>
          <p:cNvPr id="432139" name="Rectangle 11"/>
          <p:cNvSpPr>
            <a:spLocks noChangeArrowheads="1"/>
          </p:cNvSpPr>
          <p:nvPr/>
        </p:nvSpPr>
        <p:spPr bwMode="auto">
          <a:xfrm>
            <a:off x="5257800" y="5867400"/>
            <a:ext cx="3505200" cy="609600"/>
          </a:xfrm>
          <a:prstGeom prst="rect">
            <a:avLst/>
          </a:prstGeom>
          <a:noFill/>
          <a:ln>
            <a:noFill/>
          </a:ln>
          <a:effectLst/>
          <a:extLst>
            <a:ext uri="{909E8E84-426E-40DD-AFC4-6F175D3DCCD1}">
              <a14:hiddenFill xmlns:a14="http://schemas.microsoft.com/office/drawing/2010/main">
                <a:solidFill>
                  <a:srgbClr val="99CC99"/>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FFFFFF"/>
              </a:buClr>
              <a:buSzPct val="75000"/>
              <a:buFont typeface="Wingdings" pitchFamily="2" charset="2"/>
              <a:buNone/>
            </a:pPr>
            <a:r>
              <a:rPr lang="fr-FR" sz="2600" smtClean="0">
                <a:solidFill>
                  <a:srgbClr val="003366"/>
                </a:solidFill>
                <a:latin typeface="Tahoma" pitchFamily="34" charset="0"/>
              </a:rPr>
              <a:t>210.132.14.153</a:t>
            </a:r>
          </a:p>
        </p:txBody>
      </p:sp>
      <p:sp>
        <p:nvSpPr>
          <p:cNvPr id="432140" name="Text Box 12"/>
          <p:cNvSpPr txBox="1">
            <a:spLocks noChangeArrowheads="1"/>
          </p:cNvSpPr>
          <p:nvPr/>
        </p:nvSpPr>
        <p:spPr bwMode="auto">
          <a:xfrm>
            <a:off x="35294" y="993439"/>
            <a:ext cx="8763000" cy="52322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base">
              <a:spcBef>
                <a:spcPct val="0"/>
              </a:spcBef>
              <a:spcAft>
                <a:spcPct val="0"/>
              </a:spcAft>
            </a:pPr>
            <a:r>
              <a:rPr lang="fr-FR" sz="2800" b="1" smtClean="0">
                <a:solidFill>
                  <a:srgbClr val="003399"/>
                </a:solidFill>
              </a:rPr>
              <a:t>Présentation</a:t>
            </a:r>
          </a:p>
        </p:txBody>
      </p:sp>
      <p:pic>
        <p:nvPicPr>
          <p:cNvPr id="7170" name="Picture 2" descr="Résultat de recherche d'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05747"/>
            <a:ext cx="3419872" cy="214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9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2135">
                                            <p:txEl>
                                              <p:pRg st="0" end="0"/>
                                            </p:txEl>
                                          </p:spTgt>
                                        </p:tgtEl>
                                        <p:attrNameLst>
                                          <p:attrName>style.visibility</p:attrName>
                                        </p:attrNameLst>
                                      </p:cBhvr>
                                      <p:to>
                                        <p:strVal val="visible"/>
                                      </p:to>
                                    </p:set>
                                    <p:anim calcmode="lin" valueType="num">
                                      <p:cBhvr additive="base">
                                        <p:cTn id="7" dur="500" fill="hold"/>
                                        <p:tgtEl>
                                          <p:spTgt spid="4321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21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2137"/>
                                        </p:tgtEl>
                                        <p:attrNameLst>
                                          <p:attrName>style.visibility</p:attrName>
                                        </p:attrNameLst>
                                      </p:cBhvr>
                                      <p:to>
                                        <p:strVal val="visible"/>
                                      </p:to>
                                    </p:set>
                                    <p:anim calcmode="lin" valueType="num">
                                      <p:cBhvr additive="base">
                                        <p:cTn id="13" dur="500" fill="hold"/>
                                        <p:tgtEl>
                                          <p:spTgt spid="432137"/>
                                        </p:tgtEl>
                                        <p:attrNameLst>
                                          <p:attrName>ppt_x</p:attrName>
                                        </p:attrNameLst>
                                      </p:cBhvr>
                                      <p:tavLst>
                                        <p:tav tm="0">
                                          <p:val>
                                            <p:strVal val="0-#ppt_w/2"/>
                                          </p:val>
                                        </p:tav>
                                        <p:tav tm="100000">
                                          <p:val>
                                            <p:strVal val="#ppt_x"/>
                                          </p:val>
                                        </p:tav>
                                      </p:tavLst>
                                    </p:anim>
                                    <p:anim calcmode="lin" valueType="num">
                                      <p:cBhvr additive="base">
                                        <p:cTn id="14" dur="500" fill="hold"/>
                                        <p:tgtEl>
                                          <p:spTgt spid="4321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2136"/>
                                        </p:tgtEl>
                                        <p:attrNameLst>
                                          <p:attrName>style.visibility</p:attrName>
                                        </p:attrNameLst>
                                      </p:cBhvr>
                                      <p:to>
                                        <p:strVal val="visible"/>
                                      </p:to>
                                    </p:set>
                                    <p:anim calcmode="lin" valueType="num">
                                      <p:cBhvr additive="base">
                                        <p:cTn id="19" dur="500" fill="hold"/>
                                        <p:tgtEl>
                                          <p:spTgt spid="432136"/>
                                        </p:tgtEl>
                                        <p:attrNameLst>
                                          <p:attrName>ppt_x</p:attrName>
                                        </p:attrNameLst>
                                      </p:cBhvr>
                                      <p:tavLst>
                                        <p:tav tm="0">
                                          <p:val>
                                            <p:strVal val="0-#ppt_w/2"/>
                                          </p:val>
                                        </p:tav>
                                        <p:tav tm="100000">
                                          <p:val>
                                            <p:strVal val="#ppt_x"/>
                                          </p:val>
                                        </p:tav>
                                      </p:tavLst>
                                    </p:anim>
                                    <p:anim calcmode="lin" valueType="num">
                                      <p:cBhvr additive="base">
                                        <p:cTn id="20" dur="500" fill="hold"/>
                                        <p:tgtEl>
                                          <p:spTgt spid="4321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2139"/>
                                        </p:tgtEl>
                                        <p:attrNameLst>
                                          <p:attrName>style.visibility</p:attrName>
                                        </p:attrNameLst>
                                      </p:cBhvr>
                                      <p:to>
                                        <p:strVal val="visible"/>
                                      </p:to>
                                    </p:set>
                                    <p:anim calcmode="lin" valueType="num">
                                      <p:cBhvr additive="base">
                                        <p:cTn id="25" dur="500" fill="hold"/>
                                        <p:tgtEl>
                                          <p:spTgt spid="432139"/>
                                        </p:tgtEl>
                                        <p:attrNameLst>
                                          <p:attrName>ppt_x</p:attrName>
                                        </p:attrNameLst>
                                      </p:cBhvr>
                                      <p:tavLst>
                                        <p:tav tm="0">
                                          <p:val>
                                            <p:strVal val="0-#ppt_w/2"/>
                                          </p:val>
                                        </p:tav>
                                        <p:tav tm="100000">
                                          <p:val>
                                            <p:strVal val="#ppt_x"/>
                                          </p:val>
                                        </p:tav>
                                      </p:tavLst>
                                    </p:anim>
                                    <p:anim calcmode="lin" valueType="num">
                                      <p:cBhvr additive="base">
                                        <p:cTn id="26" dur="500" fill="hold"/>
                                        <p:tgtEl>
                                          <p:spTgt spid="432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5" grpId="0" build="p" autoUpdateAnimBg="0"/>
      <p:bldP spid="432136" grpId="0" autoUpdateAnimBg="0"/>
      <p:bldP spid="432137" grpId="0" animBg="1"/>
      <p:bldP spid="4321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251520" y="785061"/>
            <a:ext cx="8229600" cy="1143000"/>
          </a:xfrm>
        </p:spPr>
        <p:txBody>
          <a:bodyPr/>
          <a:lstStyle/>
          <a:p>
            <a:r>
              <a:rPr lang="fr-FR" altLang="fr-FR" dirty="0"/>
              <a:t>objectif</a:t>
            </a:r>
          </a:p>
        </p:txBody>
      </p:sp>
      <p:sp>
        <p:nvSpPr>
          <p:cNvPr id="40967" name="Rectangle 7"/>
          <p:cNvSpPr>
            <a:spLocks noGrp="1" noChangeArrowheads="1"/>
          </p:cNvSpPr>
          <p:nvPr>
            <p:ph idx="1"/>
          </p:nvPr>
        </p:nvSpPr>
        <p:spPr>
          <a:xfrm>
            <a:off x="412541" y="1907067"/>
            <a:ext cx="8229600" cy="1828800"/>
          </a:xfrm>
        </p:spPr>
        <p:txBody>
          <a:bodyPr/>
          <a:lstStyle/>
          <a:p>
            <a:pPr>
              <a:buClr>
                <a:srgbClr val="800000"/>
              </a:buClr>
              <a:buFont typeface="Wingdings" pitchFamily="2" charset="2"/>
              <a:buChar char="ü"/>
            </a:pPr>
            <a:r>
              <a:rPr lang="fr-FR" altLang="fr-FR" dirty="0"/>
              <a:t> 	</a:t>
            </a:r>
            <a:r>
              <a:rPr lang="fr-FR" altLang="fr-FR" dirty="0">
                <a:solidFill>
                  <a:schemeClr val="tx1"/>
                </a:solidFill>
              </a:rPr>
              <a:t>Le but de la résolution des noms sur un réseau est d’assurer la conversion entre les noms d’hôtes et les adresses </a:t>
            </a:r>
            <a:r>
              <a:rPr lang="fr-FR" altLang="fr-FR" dirty="0" err="1">
                <a:solidFill>
                  <a:schemeClr val="tx1"/>
                </a:solidFill>
              </a:rPr>
              <a:t>ip</a:t>
            </a:r>
            <a:r>
              <a:rPr lang="fr-FR" altLang="fr-FR" dirty="0">
                <a:solidFill>
                  <a:schemeClr val="tx1"/>
                </a:solidFill>
              </a:rPr>
              <a:t>.</a:t>
            </a:r>
          </a:p>
        </p:txBody>
      </p:sp>
      <p:sp>
        <p:nvSpPr>
          <p:cNvPr id="40968" name="Text Box 8"/>
          <p:cNvSpPr txBox="1">
            <a:spLocks noChangeArrowheads="1"/>
          </p:cNvSpPr>
          <p:nvPr/>
        </p:nvSpPr>
        <p:spPr bwMode="auto">
          <a:xfrm>
            <a:off x="2951163" y="3500438"/>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altLang="fr-FR" sz="2400" b="1" smtClean="0">
                <a:solidFill>
                  <a:srgbClr val="333399"/>
                </a:solidFill>
              </a:rPr>
              <a:t>machine.domaine.xz</a:t>
            </a:r>
          </a:p>
        </p:txBody>
      </p:sp>
      <p:sp>
        <p:nvSpPr>
          <p:cNvPr id="40969" name="Text Box 9"/>
          <p:cNvSpPr txBox="1">
            <a:spLocks noChangeArrowheads="1"/>
          </p:cNvSpPr>
          <p:nvPr/>
        </p:nvSpPr>
        <p:spPr bwMode="auto">
          <a:xfrm>
            <a:off x="3589338" y="5516563"/>
            <a:ext cx="196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400" b="1" smtClean="0">
                <a:solidFill>
                  <a:srgbClr val="000000"/>
                </a:solidFill>
              </a:rPr>
              <a:t>192.127.10.2</a:t>
            </a:r>
          </a:p>
        </p:txBody>
      </p:sp>
      <p:sp>
        <p:nvSpPr>
          <p:cNvPr id="40977" name="Text Box 17"/>
          <p:cNvSpPr txBox="1">
            <a:spLocks noChangeArrowheads="1"/>
          </p:cNvSpPr>
          <p:nvPr/>
        </p:nvSpPr>
        <p:spPr bwMode="auto">
          <a:xfrm>
            <a:off x="1547813" y="4724400"/>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400" b="1" smtClean="0">
                <a:solidFill>
                  <a:srgbClr val="800000"/>
                </a:solidFill>
              </a:rPr>
              <a:t>résolution</a:t>
            </a:r>
          </a:p>
        </p:txBody>
      </p:sp>
      <p:sp>
        <p:nvSpPr>
          <p:cNvPr id="40983" name="Text Box 23"/>
          <p:cNvSpPr txBox="1">
            <a:spLocks noChangeArrowheads="1"/>
          </p:cNvSpPr>
          <p:nvPr/>
        </p:nvSpPr>
        <p:spPr bwMode="auto">
          <a:xfrm>
            <a:off x="6084888" y="4195763"/>
            <a:ext cx="1252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400" b="1" smtClean="0">
                <a:solidFill>
                  <a:srgbClr val="800000"/>
                </a:solidFill>
              </a:rPr>
              <a:t>inverse</a:t>
            </a:r>
          </a:p>
        </p:txBody>
      </p:sp>
      <p:sp>
        <p:nvSpPr>
          <p:cNvPr id="40986" name="AutoShape 26"/>
          <p:cNvSpPr>
            <a:spLocks noChangeArrowheads="1"/>
          </p:cNvSpPr>
          <p:nvPr/>
        </p:nvSpPr>
        <p:spPr bwMode="auto">
          <a:xfrm>
            <a:off x="3706813" y="4149725"/>
            <a:ext cx="360362" cy="1079500"/>
          </a:xfrm>
          <a:prstGeom prst="downArrow">
            <a:avLst>
              <a:gd name="adj1" fmla="val 50000"/>
              <a:gd name="adj2" fmla="val 7489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40988" name="AutoShape 28"/>
          <p:cNvSpPr>
            <a:spLocks noChangeArrowheads="1"/>
          </p:cNvSpPr>
          <p:nvPr/>
        </p:nvSpPr>
        <p:spPr bwMode="auto">
          <a:xfrm>
            <a:off x="5076825" y="4149725"/>
            <a:ext cx="360363" cy="1079500"/>
          </a:xfrm>
          <a:prstGeom prst="upArrow">
            <a:avLst>
              <a:gd name="adj1" fmla="val 50000"/>
              <a:gd name="adj2" fmla="val 7489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000" smtClean="0">
              <a:solidFill>
                <a:srgbClr val="000000"/>
              </a:solidFill>
            </a:endParaRPr>
          </a:p>
        </p:txBody>
      </p:sp>
      <p:sp>
        <p:nvSpPr>
          <p:cNvPr id="10" name="Rectangle 2"/>
          <p:cNvSpPr txBox="1">
            <a:spLocks noRot="1" noChangeArrowheads="1"/>
          </p:cNvSpPr>
          <p:nvPr/>
        </p:nvSpPr>
        <p:spPr bwMode="auto">
          <a:xfrm>
            <a:off x="412541" y="27856"/>
            <a:ext cx="8229600" cy="792162"/>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dk1"/>
                </a:solidFill>
                <a:latin typeface="+mn-lt"/>
                <a:ea typeface="+mn-ea"/>
                <a:cs typeface="+mn-cs"/>
              </a:defRPr>
            </a:lvl1pPr>
            <a:lvl2pPr algn="ctr" rtl="0" fontAlgn="base">
              <a:spcBef>
                <a:spcPct val="0"/>
              </a:spcBef>
              <a:spcAft>
                <a:spcPct val="0"/>
              </a:spcAft>
              <a:defRPr sz="4400">
                <a:solidFill>
                  <a:schemeClr val="dk1"/>
                </a:solidFill>
                <a:latin typeface="+mn-lt"/>
                <a:ea typeface="+mn-ea"/>
                <a:cs typeface="+mn-cs"/>
              </a:defRPr>
            </a:lvl2pPr>
            <a:lvl3pPr algn="ctr" rtl="0" fontAlgn="base">
              <a:spcBef>
                <a:spcPct val="0"/>
              </a:spcBef>
              <a:spcAft>
                <a:spcPct val="0"/>
              </a:spcAft>
              <a:defRPr sz="4400">
                <a:solidFill>
                  <a:schemeClr val="dk1"/>
                </a:solidFill>
                <a:latin typeface="+mn-lt"/>
                <a:ea typeface="+mn-ea"/>
                <a:cs typeface="+mn-cs"/>
              </a:defRPr>
            </a:lvl3pPr>
            <a:lvl4pPr algn="ctr" rtl="0" fontAlgn="base">
              <a:spcBef>
                <a:spcPct val="0"/>
              </a:spcBef>
              <a:spcAft>
                <a:spcPct val="0"/>
              </a:spcAft>
              <a:defRPr sz="4400">
                <a:solidFill>
                  <a:schemeClr val="dk1"/>
                </a:solidFill>
                <a:latin typeface="+mn-lt"/>
                <a:ea typeface="+mn-ea"/>
                <a:cs typeface="+mn-cs"/>
              </a:defRPr>
            </a:lvl4pPr>
            <a:lvl5pPr algn="ctr" rtl="0" fontAlgn="base">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marL="762000" indent="-762000"/>
            <a:r>
              <a:rPr lang="fr-FR" kern="0" smtClean="0"/>
              <a:t>Résolution de noms</a:t>
            </a:r>
            <a:endParaRPr lang="fr-FR" kern="0" dirty="0"/>
          </a:p>
        </p:txBody>
      </p:sp>
    </p:spTree>
    <p:extLst>
      <p:ext uri="{BB962C8B-B14F-4D97-AF65-F5344CB8AC3E}">
        <p14:creationId xmlns:p14="http://schemas.microsoft.com/office/powerpoint/2010/main" val="1087393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77"/>
                                        </p:tgtEl>
                                        <p:attrNameLst>
                                          <p:attrName>style.visibility</p:attrName>
                                        </p:attrNameLst>
                                      </p:cBhvr>
                                      <p:to>
                                        <p:strVal val="visible"/>
                                      </p:to>
                                    </p:set>
                                    <p:anim calcmode="lin" valueType="num">
                                      <p:cBhvr>
                                        <p:cTn id="7" dur="1000" fill="hold"/>
                                        <p:tgtEl>
                                          <p:spTgt spid="40977"/>
                                        </p:tgtEl>
                                        <p:attrNameLst>
                                          <p:attrName>ppt_w</p:attrName>
                                        </p:attrNameLst>
                                      </p:cBhvr>
                                      <p:tavLst>
                                        <p:tav tm="0">
                                          <p:val>
                                            <p:strVal val="#ppt_w*0.70"/>
                                          </p:val>
                                        </p:tav>
                                        <p:tav tm="100000">
                                          <p:val>
                                            <p:strVal val="#ppt_w"/>
                                          </p:val>
                                        </p:tav>
                                      </p:tavLst>
                                    </p:anim>
                                    <p:anim calcmode="lin" valueType="num">
                                      <p:cBhvr>
                                        <p:cTn id="8" dur="1000" fill="hold"/>
                                        <p:tgtEl>
                                          <p:spTgt spid="40977"/>
                                        </p:tgtEl>
                                        <p:attrNameLst>
                                          <p:attrName>ppt_h</p:attrName>
                                        </p:attrNameLst>
                                      </p:cBhvr>
                                      <p:tavLst>
                                        <p:tav tm="0">
                                          <p:val>
                                            <p:strVal val="#ppt_h"/>
                                          </p:val>
                                        </p:tav>
                                        <p:tav tm="100000">
                                          <p:val>
                                            <p:strVal val="#ppt_h"/>
                                          </p:val>
                                        </p:tav>
                                      </p:tavLst>
                                    </p:anim>
                                    <p:animEffect transition="in" filter="fade">
                                      <p:cBhvr>
                                        <p:cTn id="9" dur="1000"/>
                                        <p:tgtEl>
                                          <p:spTgt spid="409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83"/>
                                        </p:tgtEl>
                                        <p:attrNameLst>
                                          <p:attrName>style.visibility</p:attrName>
                                        </p:attrNameLst>
                                      </p:cBhvr>
                                      <p:to>
                                        <p:strVal val="visible"/>
                                      </p:to>
                                    </p:set>
                                    <p:anim calcmode="lin" valueType="num">
                                      <p:cBhvr>
                                        <p:cTn id="14" dur="1000" fill="hold"/>
                                        <p:tgtEl>
                                          <p:spTgt spid="40983"/>
                                        </p:tgtEl>
                                        <p:attrNameLst>
                                          <p:attrName>ppt_w</p:attrName>
                                        </p:attrNameLst>
                                      </p:cBhvr>
                                      <p:tavLst>
                                        <p:tav tm="0">
                                          <p:val>
                                            <p:strVal val="#ppt_w*0.70"/>
                                          </p:val>
                                        </p:tav>
                                        <p:tav tm="100000">
                                          <p:val>
                                            <p:strVal val="#ppt_w"/>
                                          </p:val>
                                        </p:tav>
                                      </p:tavLst>
                                    </p:anim>
                                    <p:anim calcmode="lin" valueType="num">
                                      <p:cBhvr>
                                        <p:cTn id="15" dur="1000" fill="hold"/>
                                        <p:tgtEl>
                                          <p:spTgt spid="40983"/>
                                        </p:tgtEl>
                                        <p:attrNameLst>
                                          <p:attrName>ppt_h</p:attrName>
                                        </p:attrNameLst>
                                      </p:cBhvr>
                                      <p:tavLst>
                                        <p:tav tm="0">
                                          <p:val>
                                            <p:strVal val="#ppt_h"/>
                                          </p:val>
                                        </p:tav>
                                        <p:tav tm="100000">
                                          <p:val>
                                            <p:strVal val="#ppt_h"/>
                                          </p:val>
                                        </p:tav>
                                      </p:tavLst>
                                    </p:anim>
                                    <p:animEffect transition="in" filter="fade">
                                      <p:cBhvr>
                                        <p:cTn id="16" dur="1000"/>
                                        <p:tgtEl>
                                          <p:spTgt spid="40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p:bldP spid="4098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09-10_Support_Reseaux">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2"/>
            </a:solidFill>
            <a:effectLst/>
            <a:latin typeface="Garamond" pitchFamily="18" charset="0"/>
          </a:defRPr>
        </a:defPPr>
      </a:lstStyle>
    </a:spDef>
    <a:lnDef>
      <a:spPr bwMode="auto">
        <a:xfrm>
          <a:off x="0" y="0"/>
          <a:ext cx="1" cy="1"/>
        </a:xfrm>
        <a:custGeom>
          <a:avLst/>
          <a:gdLst/>
          <a:ahLst/>
          <a:cxnLst/>
          <a:rect l="0" t="0" r="0" b="0"/>
          <a:pathLst/>
        </a:custGeom>
        <a:solidFill>
          <a:schemeClr val="bg2"/>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bg2"/>
            </a:solidFill>
            <a:effectLst/>
            <a:latin typeface="Garamond" pitchFamily="18" charset="0"/>
          </a:defRPr>
        </a:defPPr>
      </a:lstStyle>
    </a:lnDef>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39096</TotalTime>
  <Words>2420</Words>
  <Application>Microsoft Office PowerPoint</Application>
  <PresentationFormat>Affichage à l'écran (4:3)</PresentationFormat>
  <Paragraphs>424</Paragraphs>
  <Slides>56</Slides>
  <Notes>0</Notes>
  <HiddenSlides>0</HiddenSlides>
  <MMClips>0</MMClips>
  <ScaleCrop>false</ScaleCrop>
  <HeadingPairs>
    <vt:vector size="8" baseType="variant">
      <vt:variant>
        <vt:lpstr>Polices utilisées</vt:lpstr>
      </vt:variant>
      <vt:variant>
        <vt:i4>19</vt:i4>
      </vt:variant>
      <vt:variant>
        <vt:lpstr>Thème</vt:lpstr>
      </vt:variant>
      <vt:variant>
        <vt:i4>6</vt:i4>
      </vt:variant>
      <vt:variant>
        <vt:lpstr>Serveurs OLE incorporés</vt:lpstr>
      </vt:variant>
      <vt:variant>
        <vt:i4>1</vt:i4>
      </vt:variant>
      <vt:variant>
        <vt:lpstr>Titres des diapositives</vt:lpstr>
      </vt:variant>
      <vt:variant>
        <vt:i4>56</vt:i4>
      </vt:variant>
    </vt:vector>
  </HeadingPairs>
  <TitlesOfParts>
    <vt:vector size="82" baseType="lpstr">
      <vt:lpstr>Arial Unicode MS</vt:lpstr>
      <vt:lpstr>Arial</vt:lpstr>
      <vt:lpstr>Brush Script MT</vt:lpstr>
      <vt:lpstr>Calibri</vt:lpstr>
      <vt:lpstr>Cambria</vt:lpstr>
      <vt:lpstr>Century Gothic</vt:lpstr>
      <vt:lpstr>Constantia</vt:lpstr>
      <vt:lpstr>Courier New</vt:lpstr>
      <vt:lpstr>Franklin Gothic Book</vt:lpstr>
      <vt:lpstr>Garamond</vt:lpstr>
      <vt:lpstr>Georgia</vt:lpstr>
      <vt:lpstr>Monotype Sorts</vt:lpstr>
      <vt:lpstr>Palatino Linotype</vt:lpstr>
      <vt:lpstr>Rage Italic</vt:lpstr>
      <vt:lpstr>Tahoma</vt:lpstr>
      <vt:lpstr>Times New Roman</vt:lpstr>
      <vt:lpstr>Trebuchet MS</vt:lpstr>
      <vt:lpstr>Wingdings</vt:lpstr>
      <vt:lpstr>Wingdings 2</vt:lpstr>
      <vt:lpstr>Urbain</vt:lpstr>
      <vt:lpstr>Exécutif</vt:lpstr>
      <vt:lpstr>Punaise</vt:lpstr>
      <vt:lpstr>09-10_Support_Reseaux</vt:lpstr>
      <vt:lpstr>1_Urbain</vt:lpstr>
      <vt:lpstr>Civil</vt:lpstr>
      <vt:lpstr>Visio</vt:lpstr>
      <vt:lpstr>Présentation PowerPoint</vt:lpstr>
      <vt:lpstr>PLAN</vt:lpstr>
      <vt:lpstr>Les différents services annuaires</vt:lpstr>
      <vt:lpstr>Généralités</vt:lpstr>
      <vt:lpstr>Généralités</vt:lpstr>
      <vt:lpstr>ANNUAIRE : Spécificités </vt:lpstr>
      <vt:lpstr>ANNUAIRE : Spécificités </vt:lpstr>
      <vt:lpstr>Résolution de noms</vt:lpstr>
      <vt:lpstr>objectif</vt:lpstr>
      <vt:lpstr>Résolution de noms</vt:lpstr>
      <vt:lpstr>Résolution de noms</vt:lpstr>
      <vt:lpstr>Les noms de domaine</vt:lpstr>
      <vt:lpstr>Résolution de noms</vt:lpstr>
      <vt:lpstr>Résolution de noms</vt:lpstr>
      <vt:lpstr>Résolution de noms</vt:lpstr>
      <vt:lpstr>Résolution de noms</vt:lpstr>
      <vt:lpstr>Résolution de noms</vt:lpstr>
      <vt:lpstr>Présentation PowerPoint</vt:lpstr>
      <vt:lpstr>Présentation PowerPoint</vt:lpstr>
      <vt:lpstr>Présentation PowerPoint</vt:lpstr>
      <vt:lpstr>Présentation PowerPoint</vt:lpstr>
      <vt:lpstr>DHCP</vt:lpstr>
      <vt:lpstr>DHCP</vt:lpstr>
      <vt:lpstr>DHCP</vt:lpstr>
      <vt:lpstr>DHCP</vt:lpstr>
      <vt:lpstr>DHCP</vt:lpstr>
      <vt:lpstr>DHCP</vt:lpstr>
      <vt:lpstr>DHCP</vt:lpstr>
      <vt:lpstr>DHCP</vt:lpstr>
      <vt:lpstr>DHCP</vt:lpstr>
      <vt:lpstr>DHCP</vt:lpstr>
      <vt:lpstr>DHCP</vt:lpstr>
      <vt:lpstr>DHCP</vt:lpstr>
      <vt:lpstr>DHCP</vt:lpstr>
      <vt:lpstr>DHCP</vt:lpstr>
      <vt:lpstr>DHCP</vt:lpstr>
      <vt:lpstr>DHCP</vt:lpstr>
      <vt:lpstr>DHCP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applications de LDAP</vt:lpstr>
      <vt:lpstr>Les logiciels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122</cp:revision>
  <dcterms:created xsi:type="dcterms:W3CDTF">2017-02-14T18:50:07Z</dcterms:created>
  <dcterms:modified xsi:type="dcterms:W3CDTF">2018-03-17T21:36:33Z</dcterms:modified>
</cp:coreProperties>
</file>