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89" r:id="rId3"/>
    <p:sldId id="257" r:id="rId4"/>
    <p:sldId id="258" r:id="rId5"/>
    <p:sldId id="259" r:id="rId6"/>
    <p:sldId id="260" r:id="rId7"/>
    <p:sldId id="262" r:id="rId8"/>
    <p:sldId id="264" r:id="rId9"/>
    <p:sldId id="266" r:id="rId10"/>
    <p:sldId id="267" r:id="rId11"/>
    <p:sldId id="268" r:id="rId12"/>
    <p:sldId id="270" r:id="rId13"/>
    <p:sldId id="271" r:id="rId14"/>
    <p:sldId id="272" r:id="rId15"/>
    <p:sldId id="275" r:id="rId16"/>
    <p:sldId id="878" r:id="rId17"/>
    <p:sldId id="879" r:id="rId18"/>
    <p:sldId id="880" r:id="rId19"/>
    <p:sldId id="881" r:id="rId20"/>
    <p:sldId id="882" r:id="rId21"/>
    <p:sldId id="883" r:id="rId22"/>
    <p:sldId id="801" r:id="rId23"/>
    <p:sldId id="802" r:id="rId24"/>
    <p:sldId id="677" r:id="rId25"/>
    <p:sldId id="511" r:id="rId26"/>
    <p:sldId id="829" r:id="rId27"/>
    <p:sldId id="843" r:id="rId28"/>
    <p:sldId id="844" r:id="rId29"/>
    <p:sldId id="845" r:id="rId30"/>
    <p:sldId id="868" r:id="rId31"/>
    <p:sldId id="870" r:id="rId32"/>
    <p:sldId id="876" r:id="rId33"/>
    <p:sldId id="877" r:id="rId34"/>
    <p:sldId id="727" r:id="rId3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06" autoAdjust="0"/>
  </p:normalViewPr>
  <p:slideViewPr>
    <p:cSldViewPr>
      <p:cViewPr varScale="1">
        <p:scale>
          <a:sx n="90" d="100"/>
          <a:sy n="90" d="100"/>
        </p:scale>
        <p:origin x="16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74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618F5-C584-4587-B5AD-6998BDC2F7FA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ABA4C-6A7B-47A1-836A-2B070F4AD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326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0BBFA-08B7-4253-84D6-8B1943379F3C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0A849-4B04-4B6E-96F8-FB858C19CBC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451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4C669-0AB8-445C-80B8-DABA0CB1889E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592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0A849-4B04-4B6E-96F8-FB858C19CBCF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504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A3526-5D9C-4E66-8317-6F442302E729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902F1-1FF4-4011-B6AA-CC84B54BC1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ln w="11430"/>
                <a:solidFill>
                  <a:srgbClr val="FF00FF"/>
                </a:solidFill>
              </a:rPr>
              <a:t>Gènes et molécules HLA </a:t>
            </a:r>
            <a:br>
              <a:rPr lang="fr-FR" b="1" dirty="0">
                <a:ln w="11430"/>
                <a:solidFill>
                  <a:srgbClr val="FF00FF"/>
                </a:solidFill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28684"/>
          </a:xfrm>
        </p:spPr>
        <p:txBody>
          <a:bodyPr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</a:rPr>
              <a:t>Pr MERICHE.H</a:t>
            </a:r>
          </a:p>
          <a:p>
            <a:r>
              <a:rPr lang="fr-FR" sz="1800" b="1" dirty="0">
                <a:solidFill>
                  <a:schemeClr val="tx1"/>
                </a:solidFill>
              </a:rPr>
              <a:t>SERVICE IMMUNOLOGIE CHU ANNABA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38"/>
          <p:cNvGrpSpPr/>
          <p:nvPr/>
        </p:nvGrpSpPr>
        <p:grpSpPr>
          <a:xfrm>
            <a:off x="617510" y="454004"/>
            <a:ext cx="7908441" cy="2132199"/>
            <a:chOff x="908025" y="3012980"/>
            <a:chExt cx="7908441" cy="2132199"/>
          </a:xfrm>
        </p:grpSpPr>
        <p:grpSp>
          <p:nvGrpSpPr>
            <p:cNvPr id="3" name="Groupe 71"/>
            <p:cNvGrpSpPr/>
            <p:nvPr/>
          </p:nvGrpSpPr>
          <p:grpSpPr>
            <a:xfrm>
              <a:off x="908025" y="3152772"/>
              <a:ext cx="7908441" cy="344490"/>
              <a:chOff x="908025" y="2525706"/>
              <a:chExt cx="7908441" cy="344490"/>
            </a:xfrm>
          </p:grpSpPr>
          <p:grpSp>
            <p:nvGrpSpPr>
              <p:cNvPr id="4" name="Groupe 70"/>
              <p:cNvGrpSpPr/>
              <p:nvPr/>
            </p:nvGrpSpPr>
            <p:grpSpPr>
              <a:xfrm>
                <a:off x="908025" y="2605082"/>
                <a:ext cx="7908441" cy="170631"/>
                <a:chOff x="857224" y="2605501"/>
                <a:chExt cx="7988324" cy="170631"/>
              </a:xfrm>
            </p:grpSpPr>
            <p:cxnSp>
              <p:nvCxnSpPr>
                <p:cNvPr id="187" name="Connecteur droit 186"/>
                <p:cNvCxnSpPr/>
                <p:nvPr/>
              </p:nvCxnSpPr>
              <p:spPr>
                <a:xfrm>
                  <a:off x="857224" y="2691601"/>
                  <a:ext cx="527371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Connecteur droit 187"/>
                <p:cNvCxnSpPr/>
                <p:nvPr/>
              </p:nvCxnSpPr>
              <p:spPr>
                <a:xfrm>
                  <a:off x="6135698" y="2690808"/>
                  <a:ext cx="2709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Connecteur droit 188"/>
                <p:cNvCxnSpPr/>
                <p:nvPr/>
              </p:nvCxnSpPr>
              <p:spPr>
                <a:xfrm rot="16200000" flipH="1">
                  <a:off x="6044827" y="2690023"/>
                  <a:ext cx="17063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5" name="ZoneTexte 184"/>
              <p:cNvSpPr txBox="1"/>
              <p:nvPr/>
            </p:nvSpPr>
            <p:spPr>
              <a:xfrm>
                <a:off x="2924164" y="2531642"/>
                <a:ext cx="407990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6q</a:t>
                </a:r>
              </a:p>
            </p:txBody>
          </p:sp>
          <p:sp>
            <p:nvSpPr>
              <p:cNvPr id="186" name="ZoneTexte 44"/>
              <p:cNvSpPr txBox="1"/>
              <p:nvPr/>
            </p:nvSpPr>
            <p:spPr>
              <a:xfrm>
                <a:off x="7223144" y="2525706"/>
                <a:ext cx="441328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6p</a:t>
                </a:r>
              </a:p>
            </p:txBody>
          </p:sp>
        </p:grpSp>
        <p:sp>
          <p:nvSpPr>
            <p:cNvPr id="143" name="ZoneTexte 142"/>
            <p:cNvSpPr txBox="1"/>
            <p:nvPr/>
          </p:nvSpPr>
          <p:spPr>
            <a:xfrm>
              <a:off x="969996" y="3012980"/>
              <a:ext cx="1964509" cy="298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Chromosome 6</a:t>
              </a:r>
            </a:p>
          </p:txBody>
        </p:sp>
        <p:grpSp>
          <p:nvGrpSpPr>
            <p:cNvPr id="5" name="Groupe 50"/>
            <p:cNvGrpSpPr/>
            <p:nvPr/>
          </p:nvGrpSpPr>
          <p:grpSpPr>
            <a:xfrm>
              <a:off x="933224" y="3493451"/>
              <a:ext cx="5200788" cy="235407"/>
              <a:chOff x="647473" y="3493451"/>
              <a:chExt cx="5200788" cy="235407"/>
            </a:xfrm>
          </p:grpSpPr>
          <p:sp>
            <p:nvSpPr>
              <p:cNvPr id="168" name="Organigramme : Terminateur 2"/>
              <p:cNvSpPr/>
              <p:nvPr/>
            </p:nvSpPr>
            <p:spPr>
              <a:xfrm>
                <a:off x="647473" y="3520697"/>
                <a:ext cx="5176389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9" name="Organigramme : Données stockées 168"/>
              <p:cNvSpPr/>
              <p:nvPr/>
            </p:nvSpPr>
            <p:spPr>
              <a:xfrm rot="10800000">
                <a:off x="4853884" y="3495949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0" name="Organigramme : Données stockées 169"/>
              <p:cNvSpPr/>
              <p:nvPr/>
            </p:nvSpPr>
            <p:spPr>
              <a:xfrm rot="10800000">
                <a:off x="4564796" y="3493451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1" name="Organigramme : Données stockées 170"/>
              <p:cNvSpPr/>
              <p:nvPr/>
            </p:nvSpPr>
            <p:spPr>
              <a:xfrm rot="10800000">
                <a:off x="1381750" y="3493451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2" name="Organigramme : Données stockées 171"/>
              <p:cNvSpPr/>
              <p:nvPr/>
            </p:nvSpPr>
            <p:spPr>
              <a:xfrm rot="10800000">
                <a:off x="4038957" y="3493995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3" name="Organigramme : Données stockées 172"/>
              <p:cNvSpPr/>
              <p:nvPr/>
            </p:nvSpPr>
            <p:spPr>
              <a:xfrm rot="10800000">
                <a:off x="3667898" y="3493460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4" name="Organigramme : Données stockées 173"/>
              <p:cNvSpPr/>
              <p:nvPr/>
            </p:nvSpPr>
            <p:spPr>
              <a:xfrm rot="10800000">
                <a:off x="3299280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5" name="Organigramme : Données stockées 174"/>
              <p:cNvSpPr/>
              <p:nvPr/>
            </p:nvSpPr>
            <p:spPr>
              <a:xfrm rot="10800000">
                <a:off x="2630543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6" name="Organigramme : Données stockées 175"/>
              <p:cNvSpPr/>
              <p:nvPr/>
            </p:nvSpPr>
            <p:spPr>
              <a:xfrm rot="10800000">
                <a:off x="2931142" y="3493451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7" name="Organigramme : Données stockées 176"/>
              <p:cNvSpPr/>
              <p:nvPr/>
            </p:nvSpPr>
            <p:spPr>
              <a:xfrm rot="10800000">
                <a:off x="2182109" y="3493451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8" name="Organigramme : Données stockées 177"/>
              <p:cNvSpPr/>
              <p:nvPr/>
            </p:nvSpPr>
            <p:spPr>
              <a:xfrm rot="10800000">
                <a:off x="1705101" y="3493460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9" name="Organigramme : Données stockées 178"/>
              <p:cNvSpPr/>
              <p:nvPr/>
            </p:nvSpPr>
            <p:spPr>
              <a:xfrm rot="10800000">
                <a:off x="1914451" y="3494759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0" name="Ellipse 179"/>
              <p:cNvSpPr/>
              <p:nvPr/>
            </p:nvSpPr>
            <p:spPr>
              <a:xfrm>
                <a:off x="5506288" y="353725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1" name="Ellipse 180"/>
              <p:cNvSpPr/>
              <p:nvPr/>
            </p:nvSpPr>
            <p:spPr>
              <a:xfrm rot="510232">
                <a:off x="5456959" y="3518083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2" name="Ellipse 181"/>
              <p:cNvSpPr/>
              <p:nvPr/>
            </p:nvSpPr>
            <p:spPr>
              <a:xfrm rot="20764276">
                <a:off x="5440976" y="3558345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3" name="Organigramme : Données stockées 182"/>
              <p:cNvSpPr/>
              <p:nvPr/>
            </p:nvSpPr>
            <p:spPr>
              <a:xfrm rot="10800000">
                <a:off x="5409054" y="3512923"/>
                <a:ext cx="208802" cy="198958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</p:grpSp>
        <p:sp>
          <p:nvSpPr>
            <p:cNvPr id="145" name="Rectangle 144"/>
            <p:cNvSpPr/>
            <p:nvPr/>
          </p:nvSpPr>
          <p:spPr>
            <a:xfrm>
              <a:off x="927972" y="4529540"/>
              <a:ext cx="2255548" cy="218279"/>
            </a:xfrm>
            <a:prstGeom prst="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II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184352" y="4529540"/>
              <a:ext cx="1524694" cy="218279"/>
            </a:xfrm>
            <a:prstGeom prst="rect">
              <a:avLst/>
            </a:pr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III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709046" y="4529540"/>
              <a:ext cx="4074538" cy="218279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</a:t>
              </a:r>
            </a:p>
          </p:txBody>
        </p:sp>
        <p:cxnSp>
          <p:nvCxnSpPr>
            <p:cNvPr id="148" name="Connecteur droit 147"/>
            <p:cNvCxnSpPr/>
            <p:nvPr/>
          </p:nvCxnSpPr>
          <p:spPr>
            <a:xfrm rot="16200000" flipH="1" flipV="1">
              <a:off x="3537641" y="1122733"/>
              <a:ext cx="800355" cy="6024543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Connecteur droit 148"/>
            <p:cNvCxnSpPr/>
            <p:nvPr/>
          </p:nvCxnSpPr>
          <p:spPr>
            <a:xfrm rot="16200000" flipH="1">
              <a:off x="7473610" y="3211307"/>
              <a:ext cx="789712" cy="1836751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ZoneTexte 23"/>
            <p:cNvSpPr txBox="1">
              <a:spLocks noChangeArrowheads="1"/>
            </p:cNvSpPr>
            <p:nvPr/>
          </p:nvSpPr>
          <p:spPr bwMode="auto">
            <a:xfrm>
              <a:off x="6237005" y="4843378"/>
              <a:ext cx="1018627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2000 Kb</a:t>
              </a:r>
            </a:p>
          </p:txBody>
        </p:sp>
        <p:sp>
          <p:nvSpPr>
            <p:cNvPr id="151" name="ZoneTexte 24"/>
            <p:cNvSpPr txBox="1">
              <a:spLocks noChangeArrowheads="1"/>
            </p:cNvSpPr>
            <p:nvPr/>
          </p:nvSpPr>
          <p:spPr bwMode="auto">
            <a:xfrm>
              <a:off x="3399373" y="4843378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sp>
          <p:nvSpPr>
            <p:cNvPr id="152" name="ZoneTexte 25"/>
            <p:cNvSpPr txBox="1">
              <a:spLocks noChangeArrowheads="1"/>
            </p:cNvSpPr>
            <p:nvPr/>
          </p:nvSpPr>
          <p:spPr bwMode="auto">
            <a:xfrm>
              <a:off x="1510904" y="4846635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grpSp>
          <p:nvGrpSpPr>
            <p:cNvPr id="6" name="Groupe 52"/>
            <p:cNvGrpSpPr/>
            <p:nvPr/>
          </p:nvGrpSpPr>
          <p:grpSpPr>
            <a:xfrm>
              <a:off x="6115847" y="3429949"/>
              <a:ext cx="2653836" cy="338554"/>
              <a:chOff x="5830096" y="3429949"/>
              <a:chExt cx="2653836" cy="338554"/>
            </a:xfrm>
          </p:grpSpPr>
          <p:sp>
            <p:nvSpPr>
              <p:cNvPr id="154" name="Organigramme : Terminateur 1"/>
              <p:cNvSpPr/>
              <p:nvPr/>
            </p:nvSpPr>
            <p:spPr>
              <a:xfrm>
                <a:off x="5887144" y="3515898"/>
                <a:ext cx="2596788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55" name="Organigramme : Données stockées 154"/>
              <p:cNvSpPr/>
              <p:nvPr/>
            </p:nvSpPr>
            <p:spPr>
              <a:xfrm rot="10800000">
                <a:off x="6321903" y="34901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56" name="Organigramme : Données stockées 155"/>
              <p:cNvSpPr/>
              <p:nvPr/>
            </p:nvSpPr>
            <p:spPr>
              <a:xfrm rot="10800000">
                <a:off x="7994665" y="3490147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57" name="Organigramme : Données stockées 156"/>
              <p:cNvSpPr/>
              <p:nvPr/>
            </p:nvSpPr>
            <p:spPr>
              <a:xfrm rot="10800000">
                <a:off x="7460464" y="3490147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58" name="Organigramme : Données stockées 157"/>
              <p:cNvSpPr/>
              <p:nvPr/>
            </p:nvSpPr>
            <p:spPr>
              <a:xfrm rot="10800000">
                <a:off x="7880680" y="3490147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59" name="Organigramme : Données stockées 158"/>
              <p:cNvSpPr/>
              <p:nvPr/>
            </p:nvSpPr>
            <p:spPr>
              <a:xfrm rot="10800000">
                <a:off x="7129499" y="3490156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0" name="Organigramme : Données stockées 159"/>
              <p:cNvSpPr/>
              <p:nvPr/>
            </p:nvSpPr>
            <p:spPr>
              <a:xfrm rot="10800000">
                <a:off x="7250214" y="3489030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1" name="Organigramme : Données stockées 160"/>
              <p:cNvSpPr/>
              <p:nvPr/>
            </p:nvSpPr>
            <p:spPr>
              <a:xfrm rot="10800000">
                <a:off x="694215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2" name="Ellipse 161"/>
              <p:cNvSpPr/>
              <p:nvPr/>
            </p:nvSpPr>
            <p:spPr>
              <a:xfrm>
                <a:off x="5853111" y="353240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3" name="Ellipse 162"/>
              <p:cNvSpPr/>
              <p:nvPr/>
            </p:nvSpPr>
            <p:spPr>
              <a:xfrm rot="20830192">
                <a:off x="5830096" y="349990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4" name="Ellipse 163"/>
              <p:cNvSpPr/>
              <p:nvPr/>
            </p:nvSpPr>
            <p:spPr>
              <a:xfrm rot="414486">
                <a:off x="5848690" y="357158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5" name="Organigramme : Données stockées 164"/>
              <p:cNvSpPr/>
              <p:nvPr/>
            </p:nvSpPr>
            <p:spPr>
              <a:xfrm rot="10800000">
                <a:off x="6071382" y="3493295"/>
                <a:ext cx="208802" cy="230791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6" name="Organigramme : Données stockées 165"/>
              <p:cNvSpPr/>
              <p:nvPr/>
            </p:nvSpPr>
            <p:spPr>
              <a:xfrm rot="10800000">
                <a:off x="817750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67" name="ZoneTexte 166"/>
              <p:cNvSpPr txBox="1"/>
              <p:nvPr/>
            </p:nvSpPr>
            <p:spPr>
              <a:xfrm>
                <a:off x="6373826" y="3429949"/>
                <a:ext cx="5715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21.3</a:t>
                </a:r>
              </a:p>
            </p:txBody>
          </p:sp>
        </p:grpSp>
      </p:grpSp>
      <p:sp>
        <p:nvSpPr>
          <p:cNvPr id="46" name="ZoneTexte 45"/>
          <p:cNvSpPr txBox="1"/>
          <p:nvPr/>
        </p:nvSpPr>
        <p:spPr>
          <a:xfrm>
            <a:off x="142697" y="-24"/>
            <a:ext cx="8858280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/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Région HLA de classe I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44458" y="2941634"/>
            <a:ext cx="8442384" cy="181452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Rectangle 67"/>
          <p:cNvSpPr/>
          <p:nvPr/>
        </p:nvSpPr>
        <p:spPr>
          <a:xfrm>
            <a:off x="500034" y="1971666"/>
            <a:ext cx="3922709" cy="61754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0" name="Flèche vers le bas 69"/>
          <p:cNvSpPr/>
          <p:nvPr/>
        </p:nvSpPr>
        <p:spPr>
          <a:xfrm>
            <a:off x="6273812" y="2541582"/>
            <a:ext cx="155576" cy="369890"/>
          </a:xfrm>
          <a:prstGeom prst="downArrow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36" name="ZoneTexte 24"/>
          <p:cNvSpPr txBox="1">
            <a:spLocks noChangeArrowheads="1"/>
          </p:cNvSpPr>
          <p:nvPr/>
        </p:nvSpPr>
        <p:spPr bwMode="auto">
          <a:xfrm>
            <a:off x="242890" y="4852998"/>
            <a:ext cx="86868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>
                <a:solidFill>
                  <a:srgbClr val="FF0000"/>
                </a:solidFill>
                <a:cs typeface="Times New Roman" pitchFamily="18" charset="0"/>
              </a:rPr>
              <a:t>Gènes </a:t>
            </a:r>
            <a:r>
              <a:rPr lang="fr-FR" sz="1600" b="1" u="sng" dirty="0">
                <a:solidFill>
                  <a:srgbClr val="FF0000"/>
                </a:solidFill>
              </a:rPr>
              <a:t>HLA-I :</a:t>
            </a:r>
          </a:p>
          <a:p>
            <a:endParaRPr lang="fr-FR" sz="1600" b="1" u="sng" dirty="0">
              <a:solidFill>
                <a:srgbClr val="FF0000"/>
              </a:solidFill>
              <a:cs typeface="Times New Roman" pitchFamily="18" charset="0"/>
            </a:endParaRPr>
          </a:p>
          <a:p>
            <a:pPr marL="533400" lvl="1" indent="-76200">
              <a:buFont typeface="Arial" pitchFamily="34" charset="0"/>
              <a:buChar char="•"/>
            </a:pPr>
            <a:r>
              <a:rPr lang="fr-FR" sz="1600" b="1" dirty="0"/>
              <a:t>molécules de présentation HLA-I classique ou Ia : HLA-A, B, C</a:t>
            </a:r>
            <a:endParaRPr lang="fr-FR" sz="1600" b="1" dirty="0">
              <a:cs typeface="Times New Roman" pitchFamily="18" charset="0"/>
            </a:endParaRPr>
          </a:p>
          <a:p>
            <a:pPr marL="533400" lvl="1" indent="-76200">
              <a:buFont typeface="Arial" pitchFamily="34" charset="0"/>
              <a:buChar char="•"/>
            </a:pPr>
            <a:r>
              <a:rPr lang="fr-FR" sz="1600" b="1" dirty="0"/>
              <a:t>molécules non-classiques ou Ib : HLA-E, F, G: rôles dans la tolérance et la réponse NK</a:t>
            </a:r>
          </a:p>
          <a:p>
            <a:pPr marL="533400" lvl="1" indent="-76200">
              <a:buFont typeface="Arial" pitchFamily="34" charset="0"/>
              <a:buChar char="•"/>
            </a:pPr>
            <a:r>
              <a:rPr lang="fr-FR" sz="1600" b="1" dirty="0"/>
              <a:t> molécules HLA-I apparentés : MIC A et B </a:t>
            </a:r>
            <a:r>
              <a:rPr lang="fr-FR" sz="1600" b="1" dirty="0">
                <a:sym typeface="Wingdings" pitchFamily="2" charset="2"/>
              </a:rPr>
              <a:t>:</a:t>
            </a:r>
            <a:r>
              <a:rPr lang="fr-FR" sz="1600" b="1" dirty="0"/>
              <a:t>rôle dans la réponse NK</a:t>
            </a:r>
          </a:p>
          <a:p>
            <a:pPr lvl="1"/>
            <a:endParaRPr lang="fr-FR" sz="1600" b="1" dirty="0">
              <a:cs typeface="Times New Roman" pitchFamily="18" charset="0"/>
            </a:endParaRPr>
          </a:p>
        </p:txBody>
      </p:sp>
      <p:sp>
        <p:nvSpPr>
          <p:cNvPr id="137" name="ZoneTexte 136"/>
          <p:cNvSpPr txBox="1">
            <a:spLocks noChangeArrowheads="1"/>
          </p:cNvSpPr>
          <p:nvPr/>
        </p:nvSpPr>
        <p:spPr bwMode="auto">
          <a:xfrm>
            <a:off x="5357818" y="6550223"/>
            <a:ext cx="35734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400" i="1" u="sng" dirty="0"/>
              <a:t>MICA/B  : MHC class I associated antigen A/B</a:t>
            </a:r>
          </a:p>
        </p:txBody>
      </p:sp>
      <p:grpSp>
        <p:nvGrpSpPr>
          <p:cNvPr id="7" name="Groupe 141"/>
          <p:cNvGrpSpPr/>
          <p:nvPr/>
        </p:nvGrpSpPr>
        <p:grpSpPr>
          <a:xfrm>
            <a:off x="525434" y="3214686"/>
            <a:ext cx="8072494" cy="1260700"/>
            <a:chOff x="525434" y="3362324"/>
            <a:chExt cx="8072494" cy="1260700"/>
          </a:xfrm>
        </p:grpSpPr>
        <p:grpSp>
          <p:nvGrpSpPr>
            <p:cNvPr id="8" name="Groupe 71"/>
            <p:cNvGrpSpPr/>
            <p:nvPr/>
          </p:nvGrpSpPr>
          <p:grpSpPr>
            <a:xfrm>
              <a:off x="530752" y="4100508"/>
              <a:ext cx="8067176" cy="522516"/>
              <a:chOff x="739743" y="4049708"/>
              <a:chExt cx="7684550" cy="522516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739743" y="4049708"/>
                <a:ext cx="7684550" cy="522516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5400000" scaled="1"/>
                <a:tileRect/>
              </a:gra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865773" y="4052470"/>
                <a:ext cx="71438" cy="51734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018172" y="4054442"/>
                <a:ext cx="71438" cy="51734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170572" y="4052356"/>
                <a:ext cx="71438" cy="51734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406781" y="4052356"/>
                <a:ext cx="71438" cy="51734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880058" y="4052470"/>
                <a:ext cx="71438" cy="51734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638576" y="4052470"/>
                <a:ext cx="71438" cy="517343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6839241" y="4052470"/>
                <a:ext cx="71438" cy="51734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7023063" y="4052470"/>
                <a:ext cx="71438" cy="51734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8237540" y="4054442"/>
                <a:ext cx="71438" cy="51734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 b="1" dirty="0"/>
              </a:p>
            </p:txBody>
          </p:sp>
        </p:grpSp>
        <p:sp>
          <p:nvSpPr>
            <p:cNvPr id="49" name="ZoneTexte 48"/>
            <p:cNvSpPr txBox="1"/>
            <p:nvPr/>
          </p:nvSpPr>
          <p:spPr>
            <a:xfrm rot="16200000">
              <a:off x="509697" y="3534413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MIC A</a:t>
              </a:r>
            </a:p>
          </p:txBody>
        </p:sp>
        <p:sp>
          <p:nvSpPr>
            <p:cNvPr id="50" name="ZoneTexte 49"/>
            <p:cNvSpPr txBox="1"/>
            <p:nvPr/>
          </p:nvSpPr>
          <p:spPr>
            <a:xfrm rot="16200000">
              <a:off x="361727" y="3526058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MIC B</a:t>
              </a:r>
            </a:p>
          </p:txBody>
        </p:sp>
        <p:sp>
          <p:nvSpPr>
            <p:cNvPr id="51" name="ZoneTexte 50"/>
            <p:cNvSpPr txBox="1"/>
            <p:nvPr/>
          </p:nvSpPr>
          <p:spPr>
            <a:xfrm rot="16200000">
              <a:off x="700175" y="3531007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</a:rPr>
                <a:t>HLA B</a:t>
              </a:r>
            </a:p>
          </p:txBody>
        </p:sp>
        <p:sp>
          <p:nvSpPr>
            <p:cNvPr id="52" name="ZoneTexte 51"/>
            <p:cNvSpPr txBox="1"/>
            <p:nvPr/>
          </p:nvSpPr>
          <p:spPr>
            <a:xfrm rot="16200000">
              <a:off x="953736" y="3531007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</a:rPr>
                <a:t>HLA C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 rot="16200000">
              <a:off x="5634502" y="3531008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HLA E</a:t>
              </a:r>
            </a:p>
          </p:txBody>
        </p:sp>
        <p:sp>
          <p:nvSpPr>
            <p:cNvPr id="54" name="ZoneTexte 53"/>
            <p:cNvSpPr txBox="1"/>
            <p:nvPr/>
          </p:nvSpPr>
          <p:spPr>
            <a:xfrm rot="16200000">
              <a:off x="6418424" y="3526031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FF0000"/>
                  </a:solidFill>
                </a:rPr>
                <a:t>HLA A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 rot="16200000">
              <a:off x="6620038" y="3526031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HLA G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 rot="16200000">
              <a:off x="6820505" y="3526031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HLA F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915962" y="3362324"/>
              <a:ext cx="214314" cy="64294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169962" y="3362324"/>
              <a:ext cx="214314" cy="64294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6623064" y="3362324"/>
              <a:ext cx="214314" cy="642942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0000"/>
                </a:solidFill>
              </a:endParaRPr>
            </a:p>
          </p:txBody>
        </p:sp>
        <p:sp>
          <p:nvSpPr>
            <p:cNvPr id="140" name="ZoneTexte 139"/>
            <p:cNvSpPr txBox="1"/>
            <p:nvPr/>
          </p:nvSpPr>
          <p:spPr>
            <a:xfrm rot="16200000">
              <a:off x="8101043" y="3529019"/>
              <a:ext cx="63519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HFE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57"/>
          <p:cNvGrpSpPr/>
          <p:nvPr/>
        </p:nvGrpSpPr>
        <p:grpSpPr>
          <a:xfrm>
            <a:off x="617510" y="454004"/>
            <a:ext cx="7908441" cy="2132199"/>
            <a:chOff x="908025" y="3012980"/>
            <a:chExt cx="7908441" cy="2132199"/>
          </a:xfrm>
        </p:grpSpPr>
        <p:grpSp>
          <p:nvGrpSpPr>
            <p:cNvPr id="3" name="Groupe 71"/>
            <p:cNvGrpSpPr/>
            <p:nvPr/>
          </p:nvGrpSpPr>
          <p:grpSpPr>
            <a:xfrm>
              <a:off x="908025" y="3152772"/>
              <a:ext cx="7908441" cy="344490"/>
              <a:chOff x="908025" y="2525706"/>
              <a:chExt cx="7908441" cy="344490"/>
            </a:xfrm>
          </p:grpSpPr>
          <p:grpSp>
            <p:nvGrpSpPr>
              <p:cNvPr id="4" name="Groupe 70"/>
              <p:cNvGrpSpPr/>
              <p:nvPr/>
            </p:nvGrpSpPr>
            <p:grpSpPr>
              <a:xfrm>
                <a:off x="908025" y="2605082"/>
                <a:ext cx="7908441" cy="170631"/>
                <a:chOff x="857224" y="2605501"/>
                <a:chExt cx="7988324" cy="170631"/>
              </a:xfrm>
            </p:grpSpPr>
            <p:cxnSp>
              <p:nvCxnSpPr>
                <p:cNvPr id="204" name="Connecteur droit 203"/>
                <p:cNvCxnSpPr/>
                <p:nvPr/>
              </p:nvCxnSpPr>
              <p:spPr>
                <a:xfrm>
                  <a:off x="857224" y="2691601"/>
                  <a:ext cx="527371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Connecteur droit 204"/>
                <p:cNvCxnSpPr/>
                <p:nvPr/>
              </p:nvCxnSpPr>
              <p:spPr>
                <a:xfrm>
                  <a:off x="6135698" y="2690808"/>
                  <a:ext cx="2709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Connecteur droit 205"/>
                <p:cNvCxnSpPr/>
                <p:nvPr/>
              </p:nvCxnSpPr>
              <p:spPr>
                <a:xfrm rot="16200000" flipH="1">
                  <a:off x="6044827" y="2690023"/>
                  <a:ext cx="17063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2" name="ZoneTexte 201"/>
              <p:cNvSpPr txBox="1"/>
              <p:nvPr/>
            </p:nvSpPr>
            <p:spPr>
              <a:xfrm>
                <a:off x="2924164" y="2531642"/>
                <a:ext cx="407990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6q</a:t>
                </a:r>
              </a:p>
            </p:txBody>
          </p:sp>
          <p:sp>
            <p:nvSpPr>
              <p:cNvPr id="203" name="ZoneTexte 44"/>
              <p:cNvSpPr txBox="1"/>
              <p:nvPr/>
            </p:nvSpPr>
            <p:spPr>
              <a:xfrm>
                <a:off x="7223144" y="2525706"/>
                <a:ext cx="441328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6p</a:t>
                </a:r>
              </a:p>
            </p:txBody>
          </p:sp>
        </p:grpSp>
        <p:sp>
          <p:nvSpPr>
            <p:cNvPr id="160" name="ZoneTexte 159"/>
            <p:cNvSpPr txBox="1"/>
            <p:nvPr/>
          </p:nvSpPr>
          <p:spPr>
            <a:xfrm>
              <a:off x="969996" y="3012980"/>
              <a:ext cx="1964509" cy="298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Chromosome 6</a:t>
              </a:r>
            </a:p>
          </p:txBody>
        </p:sp>
        <p:grpSp>
          <p:nvGrpSpPr>
            <p:cNvPr id="5" name="Groupe 50"/>
            <p:cNvGrpSpPr/>
            <p:nvPr/>
          </p:nvGrpSpPr>
          <p:grpSpPr>
            <a:xfrm>
              <a:off x="933224" y="3493451"/>
              <a:ext cx="5200788" cy="235407"/>
              <a:chOff x="647473" y="3493451"/>
              <a:chExt cx="5200788" cy="235407"/>
            </a:xfrm>
          </p:grpSpPr>
          <p:sp>
            <p:nvSpPr>
              <p:cNvPr id="185" name="Organigramme : Terminateur 2"/>
              <p:cNvSpPr/>
              <p:nvPr/>
            </p:nvSpPr>
            <p:spPr>
              <a:xfrm>
                <a:off x="647473" y="3520697"/>
                <a:ext cx="5176389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6" name="Organigramme : Données stockées 185"/>
              <p:cNvSpPr/>
              <p:nvPr/>
            </p:nvSpPr>
            <p:spPr>
              <a:xfrm rot="10800000">
                <a:off x="4853884" y="3495949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7" name="Organigramme : Données stockées 186"/>
              <p:cNvSpPr/>
              <p:nvPr/>
            </p:nvSpPr>
            <p:spPr>
              <a:xfrm rot="10800000">
                <a:off x="4564796" y="3493451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8" name="Organigramme : Données stockées 187"/>
              <p:cNvSpPr/>
              <p:nvPr/>
            </p:nvSpPr>
            <p:spPr>
              <a:xfrm rot="10800000">
                <a:off x="1381750" y="3493451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9" name="Organigramme : Données stockées 188"/>
              <p:cNvSpPr/>
              <p:nvPr/>
            </p:nvSpPr>
            <p:spPr>
              <a:xfrm rot="10800000">
                <a:off x="4038957" y="3493995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0" name="Organigramme : Données stockées 189"/>
              <p:cNvSpPr/>
              <p:nvPr/>
            </p:nvSpPr>
            <p:spPr>
              <a:xfrm rot="10800000">
                <a:off x="3667898" y="3493460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1" name="Organigramme : Données stockées 190"/>
              <p:cNvSpPr/>
              <p:nvPr/>
            </p:nvSpPr>
            <p:spPr>
              <a:xfrm rot="10800000">
                <a:off x="3299280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2" name="Organigramme : Données stockées 191"/>
              <p:cNvSpPr/>
              <p:nvPr/>
            </p:nvSpPr>
            <p:spPr>
              <a:xfrm rot="10800000">
                <a:off x="2630543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3" name="Organigramme : Données stockées 192"/>
              <p:cNvSpPr/>
              <p:nvPr/>
            </p:nvSpPr>
            <p:spPr>
              <a:xfrm rot="10800000">
                <a:off x="2931142" y="3493451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4" name="Organigramme : Données stockées 193"/>
              <p:cNvSpPr/>
              <p:nvPr/>
            </p:nvSpPr>
            <p:spPr>
              <a:xfrm rot="10800000">
                <a:off x="2182109" y="3493451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5" name="Organigramme : Données stockées 194"/>
              <p:cNvSpPr/>
              <p:nvPr/>
            </p:nvSpPr>
            <p:spPr>
              <a:xfrm rot="10800000">
                <a:off x="1705101" y="3493460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6" name="Organigramme : Données stockées 195"/>
              <p:cNvSpPr/>
              <p:nvPr/>
            </p:nvSpPr>
            <p:spPr>
              <a:xfrm rot="10800000">
                <a:off x="1914451" y="3494759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7" name="Ellipse 196"/>
              <p:cNvSpPr/>
              <p:nvPr/>
            </p:nvSpPr>
            <p:spPr>
              <a:xfrm>
                <a:off x="5506288" y="353725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8" name="Ellipse 197"/>
              <p:cNvSpPr/>
              <p:nvPr/>
            </p:nvSpPr>
            <p:spPr>
              <a:xfrm rot="510232">
                <a:off x="5456959" y="3518083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99" name="Ellipse 198"/>
              <p:cNvSpPr/>
              <p:nvPr/>
            </p:nvSpPr>
            <p:spPr>
              <a:xfrm rot="20764276">
                <a:off x="5440976" y="3558345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200" name="Organigramme : Données stockées 199"/>
              <p:cNvSpPr/>
              <p:nvPr/>
            </p:nvSpPr>
            <p:spPr>
              <a:xfrm rot="10800000">
                <a:off x="5409054" y="3512923"/>
                <a:ext cx="208802" cy="198958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</p:grpSp>
        <p:sp>
          <p:nvSpPr>
            <p:cNvPr id="162" name="Rectangle 161"/>
            <p:cNvSpPr/>
            <p:nvPr/>
          </p:nvSpPr>
          <p:spPr>
            <a:xfrm>
              <a:off x="927972" y="4529540"/>
              <a:ext cx="2255548" cy="218279"/>
            </a:xfrm>
            <a:prstGeom prst="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II</a:t>
              </a: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3184352" y="4529540"/>
              <a:ext cx="1524694" cy="218279"/>
            </a:xfrm>
            <a:prstGeom prst="rect">
              <a:avLst/>
            </a:pr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III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4709046" y="4529540"/>
              <a:ext cx="4074538" cy="218279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HLA Classe I</a:t>
              </a:r>
            </a:p>
          </p:txBody>
        </p:sp>
        <p:cxnSp>
          <p:nvCxnSpPr>
            <p:cNvPr id="165" name="Connecteur droit 164"/>
            <p:cNvCxnSpPr/>
            <p:nvPr/>
          </p:nvCxnSpPr>
          <p:spPr>
            <a:xfrm rot="16200000" flipH="1" flipV="1">
              <a:off x="3537641" y="1122733"/>
              <a:ext cx="800355" cy="6024543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Connecteur droit 165"/>
            <p:cNvCxnSpPr/>
            <p:nvPr/>
          </p:nvCxnSpPr>
          <p:spPr>
            <a:xfrm rot="16200000" flipH="1">
              <a:off x="7473610" y="3211307"/>
              <a:ext cx="789712" cy="1836751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ZoneTexte 23"/>
            <p:cNvSpPr txBox="1">
              <a:spLocks noChangeArrowheads="1"/>
            </p:cNvSpPr>
            <p:nvPr/>
          </p:nvSpPr>
          <p:spPr bwMode="auto">
            <a:xfrm>
              <a:off x="6237005" y="4843378"/>
              <a:ext cx="1018627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2000 Kb</a:t>
              </a:r>
            </a:p>
          </p:txBody>
        </p:sp>
        <p:sp>
          <p:nvSpPr>
            <p:cNvPr id="168" name="ZoneTexte 24"/>
            <p:cNvSpPr txBox="1">
              <a:spLocks noChangeArrowheads="1"/>
            </p:cNvSpPr>
            <p:nvPr/>
          </p:nvSpPr>
          <p:spPr bwMode="auto">
            <a:xfrm>
              <a:off x="3399373" y="4843378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sp>
          <p:nvSpPr>
            <p:cNvPr id="169" name="ZoneTexte 25"/>
            <p:cNvSpPr txBox="1">
              <a:spLocks noChangeArrowheads="1"/>
            </p:cNvSpPr>
            <p:nvPr/>
          </p:nvSpPr>
          <p:spPr bwMode="auto">
            <a:xfrm>
              <a:off x="1510904" y="4846635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grpSp>
          <p:nvGrpSpPr>
            <p:cNvPr id="6" name="Groupe 52"/>
            <p:cNvGrpSpPr/>
            <p:nvPr/>
          </p:nvGrpSpPr>
          <p:grpSpPr>
            <a:xfrm>
              <a:off x="6115847" y="3429949"/>
              <a:ext cx="2653836" cy="338554"/>
              <a:chOff x="5830096" y="3429949"/>
              <a:chExt cx="2653836" cy="338554"/>
            </a:xfrm>
          </p:grpSpPr>
          <p:sp>
            <p:nvSpPr>
              <p:cNvPr id="171" name="Organigramme : Terminateur 1"/>
              <p:cNvSpPr/>
              <p:nvPr/>
            </p:nvSpPr>
            <p:spPr>
              <a:xfrm>
                <a:off x="5887144" y="3515898"/>
                <a:ext cx="2596788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2" name="Organigramme : Données stockées 171"/>
              <p:cNvSpPr/>
              <p:nvPr/>
            </p:nvSpPr>
            <p:spPr>
              <a:xfrm rot="10800000">
                <a:off x="6321903" y="34901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3" name="Organigramme : Données stockées 172"/>
              <p:cNvSpPr/>
              <p:nvPr/>
            </p:nvSpPr>
            <p:spPr>
              <a:xfrm rot="10800000">
                <a:off x="7994665" y="3490147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4" name="Organigramme : Données stockées 173"/>
              <p:cNvSpPr/>
              <p:nvPr/>
            </p:nvSpPr>
            <p:spPr>
              <a:xfrm rot="10800000">
                <a:off x="7460464" y="3490147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5" name="Organigramme : Données stockées 174"/>
              <p:cNvSpPr/>
              <p:nvPr/>
            </p:nvSpPr>
            <p:spPr>
              <a:xfrm rot="10800000">
                <a:off x="7880680" y="3490147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6" name="Organigramme : Données stockées 175"/>
              <p:cNvSpPr/>
              <p:nvPr/>
            </p:nvSpPr>
            <p:spPr>
              <a:xfrm rot="10800000">
                <a:off x="7129499" y="3490156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7" name="Organigramme : Données stockées 176"/>
              <p:cNvSpPr/>
              <p:nvPr/>
            </p:nvSpPr>
            <p:spPr>
              <a:xfrm rot="10800000">
                <a:off x="7250214" y="3489030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8" name="Organigramme : Données stockées 177"/>
              <p:cNvSpPr/>
              <p:nvPr/>
            </p:nvSpPr>
            <p:spPr>
              <a:xfrm rot="10800000">
                <a:off x="694215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79" name="Ellipse 178"/>
              <p:cNvSpPr/>
              <p:nvPr/>
            </p:nvSpPr>
            <p:spPr>
              <a:xfrm>
                <a:off x="5853111" y="353240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0" name="Ellipse 179"/>
              <p:cNvSpPr/>
              <p:nvPr/>
            </p:nvSpPr>
            <p:spPr>
              <a:xfrm rot="20830192">
                <a:off x="5830096" y="349990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1" name="Ellipse 180"/>
              <p:cNvSpPr/>
              <p:nvPr/>
            </p:nvSpPr>
            <p:spPr>
              <a:xfrm rot="414486">
                <a:off x="5848690" y="357158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2" name="Organigramme : Données stockées 181"/>
              <p:cNvSpPr/>
              <p:nvPr/>
            </p:nvSpPr>
            <p:spPr>
              <a:xfrm rot="10800000">
                <a:off x="6071382" y="3493295"/>
                <a:ext cx="208802" cy="230791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3" name="Organigramme : Données stockées 182"/>
              <p:cNvSpPr/>
              <p:nvPr/>
            </p:nvSpPr>
            <p:spPr>
              <a:xfrm rot="10800000">
                <a:off x="817750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84" name="ZoneTexte 183"/>
              <p:cNvSpPr txBox="1"/>
              <p:nvPr/>
            </p:nvSpPr>
            <p:spPr>
              <a:xfrm>
                <a:off x="6373826" y="3429949"/>
                <a:ext cx="5715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21.3</a:t>
                </a:r>
              </a:p>
            </p:txBody>
          </p:sp>
        </p:grpSp>
      </p:grpSp>
      <p:sp>
        <p:nvSpPr>
          <p:cNvPr id="88" name="Flèche vers le bas 87"/>
          <p:cNvSpPr/>
          <p:nvPr/>
        </p:nvSpPr>
        <p:spPr>
          <a:xfrm>
            <a:off x="1597004" y="2541582"/>
            <a:ext cx="117476" cy="369890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895588" y="1954202"/>
            <a:ext cx="5630902" cy="61754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5" name="Rectangle 114"/>
          <p:cNvSpPr/>
          <p:nvPr/>
        </p:nvSpPr>
        <p:spPr>
          <a:xfrm>
            <a:off x="344458" y="2941634"/>
            <a:ext cx="8442384" cy="181452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6" name="Rectangle 115"/>
          <p:cNvSpPr/>
          <p:nvPr/>
        </p:nvSpPr>
        <p:spPr>
          <a:xfrm>
            <a:off x="530752" y="3952870"/>
            <a:ext cx="8067176" cy="522516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923900" y="3960935"/>
            <a:ext cx="96816" cy="51492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18" name="Rectangle 117"/>
          <p:cNvSpPr/>
          <p:nvPr/>
        </p:nvSpPr>
        <p:spPr>
          <a:xfrm>
            <a:off x="2071670" y="39609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19" name="Rectangle 118"/>
          <p:cNvSpPr/>
          <p:nvPr/>
        </p:nvSpPr>
        <p:spPr>
          <a:xfrm>
            <a:off x="2285984" y="39609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0" name="Rectangle 119"/>
          <p:cNvSpPr/>
          <p:nvPr/>
        </p:nvSpPr>
        <p:spPr>
          <a:xfrm>
            <a:off x="2474920" y="39609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1" name="Rectangle 120"/>
          <p:cNvSpPr/>
          <p:nvPr/>
        </p:nvSpPr>
        <p:spPr>
          <a:xfrm>
            <a:off x="3286116" y="39609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2" name="Rectangle 121"/>
          <p:cNvSpPr/>
          <p:nvPr/>
        </p:nvSpPr>
        <p:spPr>
          <a:xfrm>
            <a:off x="3710004" y="3960935"/>
            <a:ext cx="96816" cy="514920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3" name="Rectangle 122"/>
          <p:cNvSpPr/>
          <p:nvPr/>
        </p:nvSpPr>
        <p:spPr>
          <a:xfrm>
            <a:off x="3857620" y="3960935"/>
            <a:ext cx="96816" cy="514920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4" name="Rectangle 123"/>
          <p:cNvSpPr/>
          <p:nvPr/>
        </p:nvSpPr>
        <p:spPr>
          <a:xfrm>
            <a:off x="7008830" y="396094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5" name="Rectangle 124"/>
          <p:cNvSpPr/>
          <p:nvPr/>
        </p:nvSpPr>
        <p:spPr>
          <a:xfrm>
            <a:off x="7358082" y="39609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6" name="Rectangle 125"/>
          <p:cNvSpPr/>
          <p:nvPr/>
        </p:nvSpPr>
        <p:spPr>
          <a:xfrm>
            <a:off x="7929586" y="3960933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7" name="Rectangle 126"/>
          <p:cNvSpPr/>
          <p:nvPr/>
        </p:nvSpPr>
        <p:spPr>
          <a:xfrm>
            <a:off x="6143636" y="39618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8" name="Rectangle 127"/>
          <p:cNvSpPr/>
          <p:nvPr/>
        </p:nvSpPr>
        <p:spPr>
          <a:xfrm>
            <a:off x="6370650" y="39618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29" name="Rectangle 128"/>
          <p:cNvSpPr/>
          <p:nvPr/>
        </p:nvSpPr>
        <p:spPr>
          <a:xfrm>
            <a:off x="6786578" y="3961835"/>
            <a:ext cx="96816" cy="514920"/>
          </a:xfrm>
          <a:prstGeom prst="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0" name="Rectangle 129"/>
          <p:cNvSpPr/>
          <p:nvPr/>
        </p:nvSpPr>
        <p:spPr>
          <a:xfrm>
            <a:off x="4748192" y="3961835"/>
            <a:ext cx="96816" cy="5149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1" name="Rectangle 130"/>
          <p:cNvSpPr/>
          <p:nvPr/>
        </p:nvSpPr>
        <p:spPr>
          <a:xfrm>
            <a:off x="4918993" y="3961835"/>
            <a:ext cx="96816" cy="51492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2" name="Rectangle 131"/>
          <p:cNvSpPr/>
          <p:nvPr/>
        </p:nvSpPr>
        <p:spPr>
          <a:xfrm>
            <a:off x="5107034" y="3961835"/>
            <a:ext cx="96816" cy="5149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3" name="Rectangle 132"/>
          <p:cNvSpPr/>
          <p:nvPr/>
        </p:nvSpPr>
        <p:spPr>
          <a:xfrm>
            <a:off x="4357686" y="3962414"/>
            <a:ext cx="96816" cy="5149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4" name="Rectangle 133"/>
          <p:cNvSpPr/>
          <p:nvPr/>
        </p:nvSpPr>
        <p:spPr>
          <a:xfrm>
            <a:off x="4572000" y="3962407"/>
            <a:ext cx="96816" cy="51492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etal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b="1" dirty="0"/>
          </a:p>
        </p:txBody>
      </p:sp>
      <p:sp>
        <p:nvSpPr>
          <p:cNvPr id="135" name="ZoneTexte 134"/>
          <p:cNvSpPr txBox="1"/>
          <p:nvPr/>
        </p:nvSpPr>
        <p:spPr>
          <a:xfrm rot="16200000">
            <a:off x="417287" y="3173414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TAPBP</a:t>
            </a:r>
          </a:p>
        </p:txBody>
      </p:sp>
      <p:sp>
        <p:nvSpPr>
          <p:cNvPr id="136" name="ZoneTexte 135"/>
          <p:cNvSpPr txBox="1"/>
          <p:nvPr/>
        </p:nvSpPr>
        <p:spPr>
          <a:xfrm rot="16200000">
            <a:off x="1565256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DPB2</a:t>
            </a:r>
          </a:p>
        </p:txBody>
      </p:sp>
      <p:sp>
        <p:nvSpPr>
          <p:cNvPr id="137" name="ZoneTexte 136"/>
          <p:cNvSpPr txBox="1"/>
          <p:nvPr/>
        </p:nvSpPr>
        <p:spPr>
          <a:xfrm rot="16200000">
            <a:off x="1787508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DPB1</a:t>
            </a:r>
          </a:p>
        </p:txBody>
      </p:sp>
      <p:sp>
        <p:nvSpPr>
          <p:cNvPr id="138" name="ZoneTexte 137"/>
          <p:cNvSpPr txBox="1"/>
          <p:nvPr/>
        </p:nvSpPr>
        <p:spPr>
          <a:xfrm rot="16200000">
            <a:off x="2027222" y="3160520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DPA1</a:t>
            </a:r>
          </a:p>
        </p:txBody>
      </p:sp>
      <p:sp>
        <p:nvSpPr>
          <p:cNvPr id="139" name="ZoneTexte 138"/>
          <p:cNvSpPr txBox="1"/>
          <p:nvPr/>
        </p:nvSpPr>
        <p:spPr>
          <a:xfrm rot="16200000">
            <a:off x="2800340" y="3160520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DOA</a:t>
            </a:r>
          </a:p>
        </p:txBody>
      </p:sp>
      <p:sp>
        <p:nvSpPr>
          <p:cNvPr id="140" name="ZoneTexte 139"/>
          <p:cNvSpPr txBox="1"/>
          <p:nvPr/>
        </p:nvSpPr>
        <p:spPr>
          <a:xfrm rot="16200000">
            <a:off x="3203568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DMA</a:t>
            </a:r>
          </a:p>
        </p:txBody>
      </p:sp>
      <p:sp>
        <p:nvSpPr>
          <p:cNvPr id="141" name="ZoneTexte 140"/>
          <p:cNvSpPr txBox="1"/>
          <p:nvPr/>
        </p:nvSpPr>
        <p:spPr>
          <a:xfrm rot="16200000">
            <a:off x="3360532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DMB</a:t>
            </a:r>
          </a:p>
        </p:txBody>
      </p:sp>
      <p:sp>
        <p:nvSpPr>
          <p:cNvPr id="142" name="ZoneTexte 141"/>
          <p:cNvSpPr txBox="1"/>
          <p:nvPr/>
        </p:nvSpPr>
        <p:spPr>
          <a:xfrm rot="16200000">
            <a:off x="3871910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PSMB9</a:t>
            </a:r>
          </a:p>
        </p:txBody>
      </p:sp>
      <p:sp>
        <p:nvSpPr>
          <p:cNvPr id="143" name="ZoneTexte 142"/>
          <p:cNvSpPr txBox="1"/>
          <p:nvPr/>
        </p:nvSpPr>
        <p:spPr>
          <a:xfrm rot="16200000">
            <a:off x="4065586" y="3173414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TAP1</a:t>
            </a:r>
          </a:p>
        </p:txBody>
      </p:sp>
      <p:sp>
        <p:nvSpPr>
          <p:cNvPr id="144" name="ZoneTexte 143"/>
          <p:cNvSpPr txBox="1"/>
          <p:nvPr/>
        </p:nvSpPr>
        <p:spPr>
          <a:xfrm rot="16200000">
            <a:off x="4241800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PSMB8</a:t>
            </a:r>
          </a:p>
        </p:txBody>
      </p:sp>
      <p:sp>
        <p:nvSpPr>
          <p:cNvPr id="145" name="ZoneTexte 144"/>
          <p:cNvSpPr txBox="1"/>
          <p:nvPr/>
        </p:nvSpPr>
        <p:spPr>
          <a:xfrm rot="16200000">
            <a:off x="4406702" y="31779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TAP2</a:t>
            </a:r>
          </a:p>
        </p:txBody>
      </p:sp>
      <p:sp>
        <p:nvSpPr>
          <p:cNvPr id="146" name="ZoneTexte 145"/>
          <p:cNvSpPr txBox="1"/>
          <p:nvPr/>
        </p:nvSpPr>
        <p:spPr>
          <a:xfrm rot="16200000">
            <a:off x="4621016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DOB</a:t>
            </a:r>
          </a:p>
        </p:txBody>
      </p:sp>
      <p:sp>
        <p:nvSpPr>
          <p:cNvPr id="147" name="ZoneTexte 146"/>
          <p:cNvSpPr txBox="1"/>
          <p:nvPr/>
        </p:nvSpPr>
        <p:spPr>
          <a:xfrm rot="16200000">
            <a:off x="5657860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DQB1</a:t>
            </a:r>
          </a:p>
        </p:txBody>
      </p:sp>
      <p:sp>
        <p:nvSpPr>
          <p:cNvPr id="148" name="ZoneTexte 147"/>
          <p:cNvSpPr txBox="1"/>
          <p:nvPr/>
        </p:nvSpPr>
        <p:spPr>
          <a:xfrm rot="16200000">
            <a:off x="5868800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DQA1</a:t>
            </a:r>
          </a:p>
        </p:txBody>
      </p:sp>
      <p:sp>
        <p:nvSpPr>
          <p:cNvPr id="149" name="ZoneTexte 148"/>
          <p:cNvSpPr txBox="1"/>
          <p:nvPr/>
        </p:nvSpPr>
        <p:spPr>
          <a:xfrm rot="16200000">
            <a:off x="6292864" y="3165282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accent4">
                    <a:lumMod val="75000"/>
                  </a:schemeClr>
                </a:solidFill>
              </a:rPr>
              <a:t>DRB1</a:t>
            </a:r>
          </a:p>
        </p:txBody>
      </p:sp>
      <p:sp>
        <p:nvSpPr>
          <p:cNvPr id="150" name="ZoneTexte 149"/>
          <p:cNvSpPr txBox="1"/>
          <p:nvPr/>
        </p:nvSpPr>
        <p:spPr>
          <a:xfrm rot="16200000">
            <a:off x="6502416" y="3157344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DRB2</a:t>
            </a:r>
          </a:p>
        </p:txBody>
      </p:sp>
      <p:sp>
        <p:nvSpPr>
          <p:cNvPr id="151" name="ZoneTexte 150"/>
          <p:cNvSpPr txBox="1"/>
          <p:nvPr/>
        </p:nvSpPr>
        <p:spPr>
          <a:xfrm rot="16200000">
            <a:off x="6864368" y="3170044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DRB3 </a:t>
            </a:r>
          </a:p>
        </p:txBody>
      </p:sp>
      <p:sp>
        <p:nvSpPr>
          <p:cNvPr id="152" name="ZoneTexte 151"/>
          <p:cNvSpPr txBox="1"/>
          <p:nvPr/>
        </p:nvSpPr>
        <p:spPr>
          <a:xfrm rot="16200000">
            <a:off x="7435872" y="3170044"/>
            <a:ext cx="106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DRA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6072198" y="3227386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6715140" y="3227386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5" name="ZoneTexte 24"/>
          <p:cNvSpPr txBox="1">
            <a:spLocks noChangeArrowheads="1"/>
          </p:cNvSpPr>
          <p:nvPr/>
        </p:nvSpPr>
        <p:spPr bwMode="auto">
          <a:xfrm>
            <a:off x="242890" y="4857760"/>
            <a:ext cx="85439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906463" algn="l"/>
              </a:tabLst>
            </a:pPr>
            <a:r>
              <a:rPr lang="fr-FR" sz="1600" b="1" u="sng" dirty="0">
                <a:solidFill>
                  <a:srgbClr val="FF0000"/>
                </a:solidFill>
                <a:cs typeface="Times New Roman" pitchFamily="18" charset="0"/>
              </a:rPr>
              <a:t>Gènes de classe II classiques :</a:t>
            </a:r>
            <a:r>
              <a:rPr lang="fr-FR" sz="1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fr-FR" sz="1600" b="1" dirty="0">
                <a:cs typeface="Times New Roman" pitchFamily="18" charset="0"/>
              </a:rPr>
              <a:t>DR, DQ, DP</a:t>
            </a:r>
          </a:p>
        </p:txBody>
      </p:sp>
      <p:sp>
        <p:nvSpPr>
          <p:cNvPr id="220" name="ZoneTexte 2"/>
          <p:cNvSpPr txBox="1">
            <a:spLocks noChangeArrowheads="1"/>
          </p:cNvSpPr>
          <p:nvPr/>
        </p:nvSpPr>
        <p:spPr bwMode="auto">
          <a:xfrm>
            <a:off x="239682" y="5143512"/>
            <a:ext cx="80740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b="1" dirty="0">
                <a:cs typeface="Times New Roman" pitchFamily="18" charset="0"/>
              </a:rPr>
              <a:t>Pour les 03 loci il existe pour chacun d’eux:</a:t>
            </a:r>
          </a:p>
          <a:p>
            <a:r>
              <a:rPr lang="fr-FR" sz="1600" b="1" dirty="0">
                <a:cs typeface="Times New Roman" pitchFamily="18" charset="0"/>
              </a:rPr>
              <a:t>Des gènes A (DRA, DQA, DPA) qui codent pour une chaine </a:t>
            </a:r>
            <a:r>
              <a:rPr lang="el-GR" sz="1600" b="1" dirty="0">
                <a:cs typeface="Times New Roman" pitchFamily="18" charset="0"/>
              </a:rPr>
              <a:t>α</a:t>
            </a:r>
            <a:endParaRPr lang="fr-FR" sz="1600" b="1" dirty="0">
              <a:cs typeface="Times New Roman" pitchFamily="18" charset="0"/>
            </a:endParaRPr>
          </a:p>
          <a:p>
            <a:r>
              <a:rPr lang="fr-FR" sz="1600" b="1" dirty="0">
                <a:cs typeface="Times New Roman" pitchFamily="18" charset="0"/>
              </a:rPr>
              <a:t>Des gènes B (DRB, DQB, DPB) qui codent pour une chaine </a:t>
            </a:r>
            <a:r>
              <a:rPr lang="el-GR" sz="1600" b="1" dirty="0">
                <a:cs typeface="Times New Roman" pitchFamily="18" charset="0"/>
              </a:rPr>
              <a:t>β</a:t>
            </a:r>
            <a:r>
              <a:rPr lang="fr-FR" sz="1600" b="1" dirty="0">
                <a:cs typeface="Times New Roman" pitchFamily="18" charset="0"/>
              </a:rPr>
              <a:t> </a:t>
            </a:r>
          </a:p>
          <a:p>
            <a:r>
              <a:rPr lang="fr-FR" sz="1600" b="1" dirty="0">
                <a:cs typeface="Times New Roman" pitchFamily="18" charset="0"/>
              </a:rPr>
              <a:t>L’assemblage de ces  deux chaines constitue la molécule HLA de classe II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2201667" y="3236319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142697" y="-24"/>
            <a:ext cx="8858280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/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Région HLA de classe II</a:t>
            </a:r>
          </a:p>
        </p:txBody>
      </p:sp>
      <p:sp>
        <p:nvSpPr>
          <p:cNvPr id="106" name="Rectangle 1027"/>
          <p:cNvSpPr txBox="1">
            <a:spLocks noChangeArrowheads="1"/>
          </p:cNvSpPr>
          <p:nvPr/>
        </p:nvSpPr>
        <p:spPr>
          <a:xfrm>
            <a:off x="252382" y="6146838"/>
            <a:ext cx="6929486" cy="568310"/>
          </a:xfrm>
          <a:prstGeom prst="rect">
            <a:avLst/>
          </a:prstGeom>
        </p:spPr>
        <p:txBody>
          <a:bodyPr/>
          <a:lstStyle/>
          <a:p>
            <a:pPr marL="0" lvl="1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1600" b="1" dirty="0">
                <a:solidFill>
                  <a:srgbClr val="FF0000"/>
                </a:solidFill>
                <a:cs typeface="Times New Roman" pitchFamily="18" charset="0"/>
              </a:rPr>
              <a:t>Locus HLA-DP/DQ :</a:t>
            </a:r>
          </a:p>
          <a:p>
            <a:pPr marL="628650" lvl="3" indent="-17145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fr-FR" sz="1600" b="1" dirty="0">
                <a:cs typeface="Times New Roman" pitchFamily="18" charset="0"/>
              </a:rPr>
              <a:t>Deux gènes fonctionnels : DPA1/DQA1 et DPB1/DQB1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6305560" y="3228980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858148" y="3226591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452670" y="3237705"/>
            <a:ext cx="214314" cy="6429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Rectangle 9"/>
          <p:cNvSpPr>
            <a:spLocks noChangeArrowheads="1"/>
          </p:cNvSpPr>
          <p:nvPr/>
        </p:nvSpPr>
        <p:spPr bwMode="auto">
          <a:xfrm>
            <a:off x="71438" y="-4762"/>
            <a:ext cx="8964612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>
              <a:defRPr/>
            </a:pPr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Les molécules HLA I et II appartiennent à la SFIg</a:t>
            </a:r>
          </a:p>
        </p:txBody>
      </p:sp>
      <p:grpSp>
        <p:nvGrpSpPr>
          <p:cNvPr id="2" name="Groupe 1154"/>
          <p:cNvGrpSpPr/>
          <p:nvPr/>
        </p:nvGrpSpPr>
        <p:grpSpPr>
          <a:xfrm>
            <a:off x="1518423" y="722294"/>
            <a:ext cx="6107949" cy="5268624"/>
            <a:chOff x="1505723" y="1043296"/>
            <a:chExt cx="6107949" cy="5268624"/>
          </a:xfrm>
        </p:grpSpPr>
        <p:sp>
          <p:nvSpPr>
            <p:cNvPr id="382" name="Forme libre 381"/>
            <p:cNvSpPr/>
            <p:nvPr/>
          </p:nvSpPr>
          <p:spPr>
            <a:xfrm rot="170765">
              <a:off x="3526621" y="2018813"/>
              <a:ext cx="545313" cy="350045"/>
            </a:xfrm>
            <a:custGeom>
              <a:avLst/>
              <a:gdLst>
                <a:gd name="connsiteX0" fmla="*/ 446087 w 446087"/>
                <a:gd name="connsiteY0" fmla="*/ 186928 h 207169"/>
                <a:gd name="connsiteX1" fmla="*/ 381794 w 446087"/>
                <a:gd name="connsiteY1" fmla="*/ 205978 h 207169"/>
                <a:gd name="connsiteX2" fmla="*/ 324644 w 446087"/>
                <a:gd name="connsiteY2" fmla="*/ 179784 h 207169"/>
                <a:gd name="connsiteX3" fmla="*/ 288925 w 446087"/>
                <a:gd name="connsiteY3" fmla="*/ 144066 h 207169"/>
                <a:gd name="connsiteX4" fmla="*/ 212725 w 446087"/>
                <a:gd name="connsiteY4" fmla="*/ 125016 h 207169"/>
                <a:gd name="connsiteX5" fmla="*/ 155575 w 446087"/>
                <a:gd name="connsiteY5" fmla="*/ 120253 h 207169"/>
                <a:gd name="connsiteX6" fmla="*/ 119856 w 446087"/>
                <a:gd name="connsiteY6" fmla="*/ 89297 h 207169"/>
                <a:gd name="connsiteX7" fmla="*/ 86519 w 446087"/>
                <a:gd name="connsiteY7" fmla="*/ 22622 h 207169"/>
                <a:gd name="connsiteX8" fmla="*/ 55562 w 446087"/>
                <a:gd name="connsiteY8" fmla="*/ 17859 h 207169"/>
                <a:gd name="connsiteX9" fmla="*/ 22225 w 446087"/>
                <a:gd name="connsiteY9" fmla="*/ 67866 h 207169"/>
                <a:gd name="connsiteX10" fmla="*/ 794 w 446087"/>
                <a:gd name="connsiteY10" fmla="*/ 129778 h 207169"/>
                <a:gd name="connsiteX11" fmla="*/ 26987 w 446087"/>
                <a:gd name="connsiteY11" fmla="*/ 163116 h 207169"/>
                <a:gd name="connsiteX12" fmla="*/ 110331 w 446087"/>
                <a:gd name="connsiteY12" fmla="*/ 170259 h 207169"/>
                <a:gd name="connsiteX13" fmla="*/ 255587 w 446087"/>
                <a:gd name="connsiteY13" fmla="*/ 167878 h 207169"/>
                <a:gd name="connsiteX14" fmla="*/ 336550 w 446087"/>
                <a:gd name="connsiteY14" fmla="*/ 158353 h 207169"/>
                <a:gd name="connsiteX15" fmla="*/ 391319 w 446087"/>
                <a:gd name="connsiteY15" fmla="*/ 139303 h 207169"/>
                <a:gd name="connsiteX16" fmla="*/ 412750 w 446087"/>
                <a:gd name="connsiteY16" fmla="*/ 103584 h 207169"/>
                <a:gd name="connsiteX17" fmla="*/ 403225 w 446087"/>
                <a:gd name="connsiteY17" fmla="*/ 67866 h 207169"/>
                <a:gd name="connsiteX18" fmla="*/ 350837 w 446087"/>
                <a:gd name="connsiteY18" fmla="*/ 17859 h 207169"/>
                <a:gd name="connsiteX19" fmla="*/ 317500 w 446087"/>
                <a:gd name="connsiteY19" fmla="*/ 3572 h 207169"/>
                <a:gd name="connsiteX20" fmla="*/ 298450 w 446087"/>
                <a:gd name="connsiteY20" fmla="*/ 39291 h 207169"/>
                <a:gd name="connsiteX21" fmla="*/ 293687 w 446087"/>
                <a:gd name="connsiteY21" fmla="*/ 91678 h 207169"/>
                <a:gd name="connsiteX22" fmla="*/ 241300 w 446087"/>
                <a:gd name="connsiteY22" fmla="*/ 139303 h 207169"/>
                <a:gd name="connsiteX23" fmla="*/ 222250 w 446087"/>
                <a:gd name="connsiteY23" fmla="*/ 175022 h 207169"/>
                <a:gd name="connsiteX24" fmla="*/ 224631 w 446087"/>
                <a:gd name="connsiteY24" fmla="*/ 201216 h 20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6087" h="207169">
                  <a:moveTo>
                    <a:pt x="446087" y="186928"/>
                  </a:moveTo>
                  <a:cubicBezTo>
                    <a:pt x="424060" y="197048"/>
                    <a:pt x="402034" y="207169"/>
                    <a:pt x="381794" y="205978"/>
                  </a:cubicBezTo>
                  <a:cubicBezTo>
                    <a:pt x="361554" y="204787"/>
                    <a:pt x="340122" y="190103"/>
                    <a:pt x="324644" y="179784"/>
                  </a:cubicBezTo>
                  <a:cubicBezTo>
                    <a:pt x="309166" y="169465"/>
                    <a:pt x="307578" y="153194"/>
                    <a:pt x="288925" y="144066"/>
                  </a:cubicBezTo>
                  <a:cubicBezTo>
                    <a:pt x="270272" y="134938"/>
                    <a:pt x="234950" y="128985"/>
                    <a:pt x="212725" y="125016"/>
                  </a:cubicBezTo>
                  <a:cubicBezTo>
                    <a:pt x="190500" y="121047"/>
                    <a:pt x="171053" y="126206"/>
                    <a:pt x="155575" y="120253"/>
                  </a:cubicBezTo>
                  <a:cubicBezTo>
                    <a:pt x="140097" y="114300"/>
                    <a:pt x="131365" y="105569"/>
                    <a:pt x="119856" y="89297"/>
                  </a:cubicBezTo>
                  <a:cubicBezTo>
                    <a:pt x="108347" y="73025"/>
                    <a:pt x="97235" y="34528"/>
                    <a:pt x="86519" y="22622"/>
                  </a:cubicBezTo>
                  <a:cubicBezTo>
                    <a:pt x="75803" y="10716"/>
                    <a:pt x="66278" y="10318"/>
                    <a:pt x="55562" y="17859"/>
                  </a:cubicBezTo>
                  <a:cubicBezTo>
                    <a:pt x="44846" y="25400"/>
                    <a:pt x="31353" y="49213"/>
                    <a:pt x="22225" y="67866"/>
                  </a:cubicBezTo>
                  <a:cubicBezTo>
                    <a:pt x="13097" y="86519"/>
                    <a:pt x="0" y="113903"/>
                    <a:pt x="794" y="129778"/>
                  </a:cubicBezTo>
                  <a:cubicBezTo>
                    <a:pt x="1588" y="145653"/>
                    <a:pt x="8731" y="156369"/>
                    <a:pt x="26987" y="163116"/>
                  </a:cubicBezTo>
                  <a:cubicBezTo>
                    <a:pt x="45243" y="169863"/>
                    <a:pt x="110331" y="170259"/>
                    <a:pt x="110331" y="170259"/>
                  </a:cubicBezTo>
                  <a:cubicBezTo>
                    <a:pt x="148431" y="171053"/>
                    <a:pt x="217884" y="169862"/>
                    <a:pt x="255587" y="167878"/>
                  </a:cubicBezTo>
                  <a:cubicBezTo>
                    <a:pt x="293290" y="165894"/>
                    <a:pt x="313928" y="163115"/>
                    <a:pt x="336550" y="158353"/>
                  </a:cubicBezTo>
                  <a:cubicBezTo>
                    <a:pt x="359172" y="153591"/>
                    <a:pt x="378619" y="148431"/>
                    <a:pt x="391319" y="139303"/>
                  </a:cubicBezTo>
                  <a:cubicBezTo>
                    <a:pt x="404019" y="130175"/>
                    <a:pt x="410766" y="115490"/>
                    <a:pt x="412750" y="103584"/>
                  </a:cubicBezTo>
                  <a:cubicBezTo>
                    <a:pt x="414734" y="91678"/>
                    <a:pt x="413544" y="82153"/>
                    <a:pt x="403225" y="67866"/>
                  </a:cubicBezTo>
                  <a:cubicBezTo>
                    <a:pt x="392906" y="53579"/>
                    <a:pt x="365125" y="28575"/>
                    <a:pt x="350837" y="17859"/>
                  </a:cubicBezTo>
                  <a:cubicBezTo>
                    <a:pt x="336549" y="7143"/>
                    <a:pt x="326231" y="0"/>
                    <a:pt x="317500" y="3572"/>
                  </a:cubicBezTo>
                  <a:cubicBezTo>
                    <a:pt x="308769" y="7144"/>
                    <a:pt x="302419" y="24607"/>
                    <a:pt x="298450" y="39291"/>
                  </a:cubicBezTo>
                  <a:cubicBezTo>
                    <a:pt x="294481" y="53975"/>
                    <a:pt x="303212" y="75009"/>
                    <a:pt x="293687" y="91678"/>
                  </a:cubicBezTo>
                  <a:cubicBezTo>
                    <a:pt x="284162" y="108347"/>
                    <a:pt x="253206" y="125412"/>
                    <a:pt x="241300" y="139303"/>
                  </a:cubicBezTo>
                  <a:cubicBezTo>
                    <a:pt x="229394" y="153194"/>
                    <a:pt x="225028" y="164703"/>
                    <a:pt x="222250" y="175022"/>
                  </a:cubicBezTo>
                  <a:cubicBezTo>
                    <a:pt x="219472" y="185341"/>
                    <a:pt x="222051" y="193278"/>
                    <a:pt x="224631" y="201216"/>
                  </a:cubicBezTo>
                </a:path>
              </a:pathLst>
            </a:custGeom>
            <a:noFill/>
            <a:ln>
              <a:solidFill>
                <a:srgbClr val="FFFF00"/>
              </a:solidFill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soft" dir="t"/>
            </a:scene3d>
            <a:sp3d extrusionH="76200" contourW="12700" prstMaterial="dkEdge">
              <a:bevelT w="152400" h="50800" prst="softRound"/>
              <a:bevelB w="152400" h="50800" prst="softRound"/>
              <a:extrusionClr>
                <a:srgbClr val="FFFF00"/>
              </a:extrusionClr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83" name="Forme libre 382"/>
            <p:cNvSpPr/>
            <p:nvPr/>
          </p:nvSpPr>
          <p:spPr>
            <a:xfrm>
              <a:off x="4362448" y="2021194"/>
              <a:ext cx="361952" cy="330201"/>
            </a:xfrm>
            <a:custGeom>
              <a:avLst/>
              <a:gdLst>
                <a:gd name="connsiteX0" fmla="*/ 200025 w 203596"/>
                <a:gd name="connsiteY0" fmla="*/ 194468 h 194468"/>
                <a:gd name="connsiteX1" fmla="*/ 195262 w 203596"/>
                <a:gd name="connsiteY1" fmla="*/ 127793 h 194468"/>
                <a:gd name="connsiteX2" fmla="*/ 150019 w 203596"/>
                <a:gd name="connsiteY2" fmla="*/ 56356 h 194468"/>
                <a:gd name="connsiteX3" fmla="*/ 119062 w 203596"/>
                <a:gd name="connsiteY3" fmla="*/ 8731 h 194468"/>
                <a:gd name="connsiteX4" fmla="*/ 100012 w 203596"/>
                <a:gd name="connsiteY4" fmla="*/ 8731 h 194468"/>
                <a:gd name="connsiteX5" fmla="*/ 59531 w 203596"/>
                <a:gd name="connsiteY5" fmla="*/ 61118 h 194468"/>
                <a:gd name="connsiteX6" fmla="*/ 59531 w 203596"/>
                <a:gd name="connsiteY6" fmla="*/ 89693 h 194468"/>
                <a:gd name="connsiteX7" fmla="*/ 97631 w 203596"/>
                <a:gd name="connsiteY7" fmla="*/ 106362 h 194468"/>
                <a:gd name="connsiteX8" fmla="*/ 123825 w 203596"/>
                <a:gd name="connsiteY8" fmla="*/ 120649 h 194468"/>
                <a:gd name="connsiteX9" fmla="*/ 128587 w 203596"/>
                <a:gd name="connsiteY9" fmla="*/ 134937 h 194468"/>
                <a:gd name="connsiteX10" fmla="*/ 104775 w 203596"/>
                <a:gd name="connsiteY10" fmla="*/ 153987 h 194468"/>
                <a:gd name="connsiteX11" fmla="*/ 45244 w 203596"/>
                <a:gd name="connsiteY11" fmla="*/ 177799 h 194468"/>
                <a:gd name="connsiteX12" fmla="*/ 0 w 203596"/>
                <a:gd name="connsiteY12" fmla="*/ 189706 h 194468"/>
                <a:gd name="connsiteX13" fmla="*/ 0 w 203596"/>
                <a:gd name="connsiteY13" fmla="*/ 189706 h 19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596" h="194468">
                  <a:moveTo>
                    <a:pt x="200025" y="194468"/>
                  </a:moveTo>
                  <a:cubicBezTo>
                    <a:pt x="201810" y="172640"/>
                    <a:pt x="203596" y="150812"/>
                    <a:pt x="195262" y="127793"/>
                  </a:cubicBezTo>
                  <a:cubicBezTo>
                    <a:pt x="186928" y="104774"/>
                    <a:pt x="162719" y="76200"/>
                    <a:pt x="150019" y="56356"/>
                  </a:cubicBezTo>
                  <a:cubicBezTo>
                    <a:pt x="137319" y="36512"/>
                    <a:pt x="127397" y="16669"/>
                    <a:pt x="119062" y="8731"/>
                  </a:cubicBezTo>
                  <a:cubicBezTo>
                    <a:pt x="110728" y="794"/>
                    <a:pt x="109934" y="0"/>
                    <a:pt x="100012" y="8731"/>
                  </a:cubicBezTo>
                  <a:cubicBezTo>
                    <a:pt x="90090" y="17462"/>
                    <a:pt x="66278" y="47624"/>
                    <a:pt x="59531" y="61118"/>
                  </a:cubicBezTo>
                  <a:cubicBezTo>
                    <a:pt x="52784" y="74612"/>
                    <a:pt x="53181" y="82152"/>
                    <a:pt x="59531" y="89693"/>
                  </a:cubicBezTo>
                  <a:cubicBezTo>
                    <a:pt x="65881" y="97234"/>
                    <a:pt x="86915" y="101203"/>
                    <a:pt x="97631" y="106362"/>
                  </a:cubicBezTo>
                  <a:cubicBezTo>
                    <a:pt x="108347" y="111521"/>
                    <a:pt x="118666" y="115887"/>
                    <a:pt x="123825" y="120649"/>
                  </a:cubicBezTo>
                  <a:cubicBezTo>
                    <a:pt x="128984" y="125412"/>
                    <a:pt x="131762" y="129381"/>
                    <a:pt x="128587" y="134937"/>
                  </a:cubicBezTo>
                  <a:cubicBezTo>
                    <a:pt x="125412" y="140493"/>
                    <a:pt x="118665" y="146843"/>
                    <a:pt x="104775" y="153987"/>
                  </a:cubicBezTo>
                  <a:cubicBezTo>
                    <a:pt x="90885" y="161131"/>
                    <a:pt x="62707" y="171846"/>
                    <a:pt x="45244" y="177799"/>
                  </a:cubicBezTo>
                  <a:cubicBezTo>
                    <a:pt x="27782" y="183752"/>
                    <a:pt x="0" y="189706"/>
                    <a:pt x="0" y="189706"/>
                  </a:cubicBezTo>
                  <a:lnTo>
                    <a:pt x="0" y="189706"/>
                  </a:lnTo>
                </a:path>
              </a:pathLst>
            </a:custGeom>
            <a:noFill/>
            <a:ln>
              <a:solidFill>
                <a:srgbClr val="FFFF00"/>
              </a:solidFill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soft" dir="t"/>
            </a:scene3d>
            <a:sp3d extrusionH="76200" contourW="12700" prstMaterial="dkEdge">
              <a:bevelT w="152400" h="50800" prst="softRound"/>
              <a:bevelB w="152400" h="50800" prst="softRound"/>
              <a:extrusionClr>
                <a:srgbClr val="FFFF00"/>
              </a:extrusionClr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84" name="Forme libre 383"/>
            <p:cNvSpPr/>
            <p:nvPr/>
          </p:nvSpPr>
          <p:spPr>
            <a:xfrm flipH="1">
              <a:off x="4786314" y="2018813"/>
              <a:ext cx="338142" cy="330201"/>
            </a:xfrm>
            <a:custGeom>
              <a:avLst/>
              <a:gdLst>
                <a:gd name="connsiteX0" fmla="*/ 200025 w 203596"/>
                <a:gd name="connsiteY0" fmla="*/ 194468 h 194468"/>
                <a:gd name="connsiteX1" fmla="*/ 195262 w 203596"/>
                <a:gd name="connsiteY1" fmla="*/ 127793 h 194468"/>
                <a:gd name="connsiteX2" fmla="*/ 150019 w 203596"/>
                <a:gd name="connsiteY2" fmla="*/ 56356 h 194468"/>
                <a:gd name="connsiteX3" fmla="*/ 119062 w 203596"/>
                <a:gd name="connsiteY3" fmla="*/ 8731 h 194468"/>
                <a:gd name="connsiteX4" fmla="*/ 100012 w 203596"/>
                <a:gd name="connsiteY4" fmla="*/ 8731 h 194468"/>
                <a:gd name="connsiteX5" fmla="*/ 59531 w 203596"/>
                <a:gd name="connsiteY5" fmla="*/ 61118 h 194468"/>
                <a:gd name="connsiteX6" fmla="*/ 59531 w 203596"/>
                <a:gd name="connsiteY6" fmla="*/ 89693 h 194468"/>
                <a:gd name="connsiteX7" fmla="*/ 97631 w 203596"/>
                <a:gd name="connsiteY7" fmla="*/ 106362 h 194468"/>
                <a:gd name="connsiteX8" fmla="*/ 123825 w 203596"/>
                <a:gd name="connsiteY8" fmla="*/ 120649 h 194468"/>
                <a:gd name="connsiteX9" fmla="*/ 128587 w 203596"/>
                <a:gd name="connsiteY9" fmla="*/ 134937 h 194468"/>
                <a:gd name="connsiteX10" fmla="*/ 104775 w 203596"/>
                <a:gd name="connsiteY10" fmla="*/ 153987 h 194468"/>
                <a:gd name="connsiteX11" fmla="*/ 45244 w 203596"/>
                <a:gd name="connsiteY11" fmla="*/ 177799 h 194468"/>
                <a:gd name="connsiteX12" fmla="*/ 0 w 203596"/>
                <a:gd name="connsiteY12" fmla="*/ 189706 h 194468"/>
                <a:gd name="connsiteX13" fmla="*/ 0 w 203596"/>
                <a:gd name="connsiteY13" fmla="*/ 189706 h 194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3596" h="194468">
                  <a:moveTo>
                    <a:pt x="200025" y="194468"/>
                  </a:moveTo>
                  <a:cubicBezTo>
                    <a:pt x="201810" y="172640"/>
                    <a:pt x="203596" y="150812"/>
                    <a:pt x="195262" y="127793"/>
                  </a:cubicBezTo>
                  <a:cubicBezTo>
                    <a:pt x="186928" y="104774"/>
                    <a:pt x="162719" y="76200"/>
                    <a:pt x="150019" y="56356"/>
                  </a:cubicBezTo>
                  <a:cubicBezTo>
                    <a:pt x="137319" y="36512"/>
                    <a:pt x="127397" y="16669"/>
                    <a:pt x="119062" y="8731"/>
                  </a:cubicBezTo>
                  <a:cubicBezTo>
                    <a:pt x="110728" y="794"/>
                    <a:pt x="109934" y="0"/>
                    <a:pt x="100012" y="8731"/>
                  </a:cubicBezTo>
                  <a:cubicBezTo>
                    <a:pt x="90090" y="17462"/>
                    <a:pt x="66278" y="47624"/>
                    <a:pt x="59531" y="61118"/>
                  </a:cubicBezTo>
                  <a:cubicBezTo>
                    <a:pt x="52784" y="74612"/>
                    <a:pt x="53181" y="82152"/>
                    <a:pt x="59531" y="89693"/>
                  </a:cubicBezTo>
                  <a:cubicBezTo>
                    <a:pt x="65881" y="97234"/>
                    <a:pt x="86915" y="101203"/>
                    <a:pt x="97631" y="106362"/>
                  </a:cubicBezTo>
                  <a:cubicBezTo>
                    <a:pt x="108347" y="111521"/>
                    <a:pt x="118666" y="115887"/>
                    <a:pt x="123825" y="120649"/>
                  </a:cubicBezTo>
                  <a:cubicBezTo>
                    <a:pt x="128984" y="125412"/>
                    <a:pt x="131762" y="129381"/>
                    <a:pt x="128587" y="134937"/>
                  </a:cubicBezTo>
                  <a:cubicBezTo>
                    <a:pt x="125412" y="140493"/>
                    <a:pt x="118665" y="146843"/>
                    <a:pt x="104775" y="153987"/>
                  </a:cubicBezTo>
                  <a:cubicBezTo>
                    <a:pt x="90885" y="161131"/>
                    <a:pt x="62707" y="171846"/>
                    <a:pt x="45244" y="177799"/>
                  </a:cubicBezTo>
                  <a:cubicBezTo>
                    <a:pt x="27782" y="183752"/>
                    <a:pt x="0" y="189706"/>
                    <a:pt x="0" y="189706"/>
                  </a:cubicBezTo>
                  <a:lnTo>
                    <a:pt x="0" y="189706"/>
                  </a:lnTo>
                </a:path>
              </a:pathLst>
            </a:custGeom>
            <a:noFill/>
            <a:ln>
              <a:solidFill>
                <a:srgbClr val="FFFF00"/>
              </a:solidFill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soft" dir="t"/>
            </a:scene3d>
            <a:sp3d extrusionH="76200" contourW="12700" prstMaterial="dkEdge">
              <a:bevelT w="152400" h="50800" prst="softRound"/>
              <a:bevelB w="152400" h="50800" prst="softRound"/>
              <a:extrusionClr>
                <a:srgbClr val="FFFF00"/>
              </a:extrusionClr>
              <a:contourClr>
                <a:srgbClr val="FFFF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pic>
          <p:nvPicPr>
            <p:cNvPr id="385" name="Picture 2"/>
            <p:cNvPicPr>
              <a:picLocks noChangeAspect="1" noChangeArrowheads="1"/>
            </p:cNvPicPr>
            <p:nvPr/>
          </p:nvPicPr>
          <p:blipFill>
            <a:blip r:embed="rId3">
              <a:lum bright="40000" contrast="-40000"/>
            </a:blip>
            <a:srcRect/>
            <a:stretch>
              <a:fillRect/>
            </a:stretch>
          </p:blipFill>
          <p:spPr bwMode="auto">
            <a:xfrm>
              <a:off x="1505723" y="5031043"/>
              <a:ext cx="6107949" cy="3439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86" name="Picture 2"/>
            <p:cNvPicPr>
              <a:picLocks noChangeAspect="1" noChangeArrowheads="1"/>
            </p:cNvPicPr>
            <p:nvPr/>
          </p:nvPicPr>
          <p:blipFill>
            <a:blip r:embed="rId3">
              <a:lum bright="40000" contrast="-40000"/>
            </a:blip>
            <a:srcRect/>
            <a:stretch>
              <a:fillRect/>
            </a:stretch>
          </p:blipFill>
          <p:spPr bwMode="auto">
            <a:xfrm>
              <a:off x="1505723" y="2776374"/>
              <a:ext cx="6107949" cy="3439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3" name="Groupe 95"/>
            <p:cNvGrpSpPr/>
            <p:nvPr/>
          </p:nvGrpSpPr>
          <p:grpSpPr>
            <a:xfrm>
              <a:off x="5462318" y="4605323"/>
              <a:ext cx="520190" cy="432185"/>
              <a:chOff x="1512826" y="2831297"/>
              <a:chExt cx="577989" cy="480205"/>
            </a:xfrm>
          </p:grpSpPr>
          <p:sp>
            <p:nvSpPr>
              <p:cNvPr id="1122" name="Ellipse 1121"/>
              <p:cNvSpPr>
                <a:spLocks noChangeAspect="1"/>
              </p:cNvSpPr>
              <p:nvPr/>
            </p:nvSpPr>
            <p:spPr>
              <a:xfrm rot="9529340">
                <a:off x="1519739" y="2909550"/>
                <a:ext cx="340090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23" name="Ellipse 1122"/>
              <p:cNvSpPr>
                <a:spLocks noChangeAspect="1"/>
              </p:cNvSpPr>
              <p:nvPr/>
            </p:nvSpPr>
            <p:spPr>
              <a:xfrm rot="12070660" flipH="1">
                <a:off x="1733652" y="2908755"/>
                <a:ext cx="350114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4" name="Groupe 20"/>
              <p:cNvGrpSpPr/>
              <p:nvPr/>
            </p:nvGrpSpPr>
            <p:grpSpPr>
              <a:xfrm rot="10800000" flipH="1">
                <a:off x="1776738" y="2831297"/>
                <a:ext cx="314077" cy="479410"/>
                <a:chOff x="2102849" y="2268526"/>
                <a:chExt cx="610177" cy="833407"/>
              </a:xfrm>
            </p:grpSpPr>
            <p:sp>
              <p:nvSpPr>
                <p:cNvPr id="1135" name="Rectangle 1134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6" name="Rectangle 1135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7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" name="Groupe 19"/>
              <p:cNvGrpSpPr/>
              <p:nvPr/>
            </p:nvGrpSpPr>
            <p:grpSpPr>
              <a:xfrm rot="10800000" flipH="1">
                <a:off x="1810556" y="3018674"/>
                <a:ext cx="41556" cy="109472"/>
                <a:chOff x="2168508" y="2584444"/>
                <a:chExt cx="80731" cy="218943"/>
              </a:xfrm>
            </p:grpSpPr>
            <p:sp>
              <p:nvSpPr>
                <p:cNvPr id="1133" name="Ellipse 1132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134" name="Ellipse 1133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6" name="Groupe 20"/>
              <p:cNvGrpSpPr/>
              <p:nvPr/>
            </p:nvGrpSpPr>
            <p:grpSpPr>
              <a:xfrm rot="10800000">
                <a:off x="1512826" y="2832092"/>
                <a:ext cx="305100" cy="479410"/>
                <a:chOff x="2102849" y="2268526"/>
                <a:chExt cx="610177" cy="833407"/>
              </a:xfrm>
            </p:grpSpPr>
            <p:sp>
              <p:nvSpPr>
                <p:cNvPr id="1130" name="Rectangle 1129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1" name="Rectangle 1130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32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" name="Groupe 19"/>
              <p:cNvGrpSpPr/>
              <p:nvPr/>
            </p:nvGrpSpPr>
            <p:grpSpPr>
              <a:xfrm rot="10800000">
                <a:off x="1744761" y="3019469"/>
                <a:ext cx="40366" cy="109472"/>
                <a:chOff x="2168508" y="2584444"/>
                <a:chExt cx="80731" cy="218943"/>
              </a:xfrm>
            </p:grpSpPr>
            <p:sp>
              <p:nvSpPr>
                <p:cNvPr id="1128" name="Ellipse 1127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129" name="Ellipse 1128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grpSp>
          <p:nvGrpSpPr>
            <p:cNvPr id="8" name="Groupe 158"/>
            <p:cNvGrpSpPr/>
            <p:nvPr/>
          </p:nvGrpSpPr>
          <p:grpSpPr>
            <a:xfrm>
              <a:off x="5539074" y="5016608"/>
              <a:ext cx="367774" cy="604408"/>
              <a:chOff x="7977565" y="4744076"/>
              <a:chExt cx="313261" cy="412827"/>
            </a:xfrm>
          </p:grpSpPr>
          <p:sp>
            <p:nvSpPr>
              <p:cNvPr id="1120" name="Forme libre 1119"/>
              <p:cNvSpPr>
                <a:spLocks/>
              </p:cNvSpPr>
              <p:nvPr/>
            </p:nvSpPr>
            <p:spPr>
              <a:xfrm rot="1250056">
                <a:off x="7977565" y="4744899"/>
                <a:ext cx="91442" cy="412004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21" name="Forme libre 1120"/>
              <p:cNvSpPr>
                <a:spLocks/>
              </p:cNvSpPr>
              <p:nvPr/>
            </p:nvSpPr>
            <p:spPr>
              <a:xfrm rot="20273031" flipH="1">
                <a:off x="8194814" y="4744076"/>
                <a:ext cx="96012" cy="412002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9" name="Groupe 95"/>
            <p:cNvGrpSpPr/>
            <p:nvPr/>
          </p:nvGrpSpPr>
          <p:grpSpPr>
            <a:xfrm>
              <a:off x="4504657" y="4605323"/>
              <a:ext cx="520190" cy="432185"/>
              <a:chOff x="1512826" y="2831297"/>
              <a:chExt cx="577989" cy="480205"/>
            </a:xfrm>
          </p:grpSpPr>
          <p:sp>
            <p:nvSpPr>
              <p:cNvPr id="1102" name="Ellipse 1101"/>
              <p:cNvSpPr>
                <a:spLocks noChangeAspect="1"/>
              </p:cNvSpPr>
              <p:nvPr/>
            </p:nvSpPr>
            <p:spPr>
              <a:xfrm rot="9529340">
                <a:off x="1519739" y="2909550"/>
                <a:ext cx="340090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03" name="Ellipse 1102"/>
              <p:cNvSpPr>
                <a:spLocks noChangeAspect="1"/>
              </p:cNvSpPr>
              <p:nvPr/>
            </p:nvSpPr>
            <p:spPr>
              <a:xfrm rot="12070660" flipH="1">
                <a:off x="1733652" y="2908755"/>
                <a:ext cx="350114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10" name="Groupe 20"/>
              <p:cNvGrpSpPr/>
              <p:nvPr/>
            </p:nvGrpSpPr>
            <p:grpSpPr>
              <a:xfrm rot="10800000" flipH="1">
                <a:off x="1776738" y="2831297"/>
                <a:ext cx="314077" cy="479410"/>
                <a:chOff x="2102849" y="2268526"/>
                <a:chExt cx="610177" cy="833407"/>
              </a:xfrm>
            </p:grpSpPr>
            <p:sp>
              <p:nvSpPr>
                <p:cNvPr id="1115" name="Rectangle 1114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16" name="Rectangle 1115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17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1" name="Groupe 19"/>
              <p:cNvGrpSpPr/>
              <p:nvPr/>
            </p:nvGrpSpPr>
            <p:grpSpPr>
              <a:xfrm rot="10800000" flipH="1">
                <a:off x="1810556" y="3018674"/>
                <a:ext cx="41556" cy="109472"/>
                <a:chOff x="2168508" y="2584444"/>
                <a:chExt cx="80731" cy="218943"/>
              </a:xfrm>
            </p:grpSpPr>
            <p:sp>
              <p:nvSpPr>
                <p:cNvPr id="1113" name="Ellipse 1112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114" name="Ellipse 1113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12" name="Groupe 20"/>
              <p:cNvGrpSpPr/>
              <p:nvPr/>
            </p:nvGrpSpPr>
            <p:grpSpPr>
              <a:xfrm rot="10800000">
                <a:off x="1512826" y="2832092"/>
                <a:ext cx="305100" cy="479410"/>
                <a:chOff x="2102849" y="2268526"/>
                <a:chExt cx="610177" cy="833407"/>
              </a:xfrm>
            </p:grpSpPr>
            <p:sp>
              <p:nvSpPr>
                <p:cNvPr id="1110" name="Rectangle 1109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11" name="Rectangle 1110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12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3" name="Groupe 19"/>
              <p:cNvGrpSpPr/>
              <p:nvPr/>
            </p:nvGrpSpPr>
            <p:grpSpPr>
              <a:xfrm rot="10800000">
                <a:off x="1744761" y="3019469"/>
                <a:ext cx="40366" cy="109472"/>
                <a:chOff x="2168508" y="2584444"/>
                <a:chExt cx="80731" cy="218943"/>
              </a:xfrm>
            </p:grpSpPr>
            <p:sp>
              <p:nvSpPr>
                <p:cNvPr id="1108" name="Ellipse 1107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109" name="Ellipse 1108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grpSp>
          <p:nvGrpSpPr>
            <p:cNvPr id="14" name="Groupe 158"/>
            <p:cNvGrpSpPr/>
            <p:nvPr/>
          </p:nvGrpSpPr>
          <p:grpSpPr>
            <a:xfrm>
              <a:off x="4581413" y="5016608"/>
              <a:ext cx="367774" cy="604408"/>
              <a:chOff x="7977565" y="4744076"/>
              <a:chExt cx="313261" cy="412827"/>
            </a:xfrm>
          </p:grpSpPr>
          <p:sp>
            <p:nvSpPr>
              <p:cNvPr id="1100" name="Forme libre 1099"/>
              <p:cNvSpPr>
                <a:spLocks/>
              </p:cNvSpPr>
              <p:nvPr/>
            </p:nvSpPr>
            <p:spPr>
              <a:xfrm rot="1250056">
                <a:off x="7977565" y="4744899"/>
                <a:ext cx="91442" cy="412004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01" name="Forme libre 1100"/>
              <p:cNvSpPr>
                <a:spLocks/>
              </p:cNvSpPr>
              <p:nvPr/>
            </p:nvSpPr>
            <p:spPr>
              <a:xfrm rot="20273031" flipH="1">
                <a:off x="8194814" y="4744076"/>
                <a:ext cx="96012" cy="412002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15" name="Groupe 94"/>
            <p:cNvGrpSpPr/>
            <p:nvPr/>
          </p:nvGrpSpPr>
          <p:grpSpPr>
            <a:xfrm>
              <a:off x="6563533" y="3640909"/>
              <a:ext cx="317185" cy="1397311"/>
              <a:chOff x="6551626" y="3186110"/>
              <a:chExt cx="352428" cy="1552569"/>
            </a:xfrm>
          </p:grpSpPr>
          <p:grpSp>
            <p:nvGrpSpPr>
              <p:cNvPr id="16" name="Groupe 56"/>
              <p:cNvGrpSpPr/>
              <p:nvPr/>
            </p:nvGrpSpPr>
            <p:grpSpPr>
              <a:xfrm>
                <a:off x="6554617" y="3903666"/>
                <a:ext cx="349437" cy="835013"/>
                <a:chOff x="1066591" y="2468572"/>
                <a:chExt cx="349437" cy="835013"/>
              </a:xfrm>
            </p:grpSpPr>
            <p:grpSp>
              <p:nvGrpSpPr>
                <p:cNvPr id="17" name="Groupe 122"/>
                <p:cNvGrpSpPr>
                  <a:grpSpLocks noChangeAspect="1"/>
                </p:cNvGrpSpPr>
                <p:nvPr/>
              </p:nvGrpSpPr>
              <p:grpSpPr>
                <a:xfrm rot="10800000">
                  <a:off x="1066591" y="2824176"/>
                  <a:ext cx="346963" cy="479409"/>
                  <a:chOff x="2019105" y="2206616"/>
                  <a:chExt cx="693921" cy="958817"/>
                </a:xfrm>
              </p:grpSpPr>
              <p:sp>
                <p:nvSpPr>
                  <p:cNvPr id="1090" name="Ellipse 67"/>
                  <p:cNvSpPr>
                    <a:spLocks noChangeAspect="1"/>
                  </p:cNvSpPr>
                  <p:nvPr/>
                </p:nvSpPr>
                <p:spPr>
                  <a:xfrm rot="20329340">
                    <a:off x="2019105" y="2324541"/>
                    <a:ext cx="680175" cy="68598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18" name="Groupe 20"/>
                  <p:cNvGrpSpPr/>
                  <p:nvPr/>
                </p:nvGrpSpPr>
                <p:grpSpPr>
                  <a:xfrm>
                    <a:off x="2102849" y="2206616"/>
                    <a:ext cx="610177" cy="958817"/>
                    <a:chOff x="2102849" y="2268526"/>
                    <a:chExt cx="610177" cy="833407"/>
                  </a:xfrm>
                </p:grpSpPr>
                <p:sp>
                  <p:nvSpPr>
                    <p:cNvPr id="1095" name="Rectangle 1094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96" name="Rectangle 1095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97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19" name="Groupe 19"/>
                  <p:cNvGrpSpPr/>
                  <p:nvPr/>
                </p:nvGrpSpPr>
                <p:grpSpPr>
                  <a:xfrm>
                    <a:off x="2168508" y="2571744"/>
                    <a:ext cx="80731" cy="218943"/>
                    <a:chOff x="2168508" y="2584444"/>
                    <a:chExt cx="80731" cy="218943"/>
                  </a:xfrm>
                </p:grpSpPr>
                <p:sp>
                  <p:nvSpPr>
                    <p:cNvPr id="1093" name="Ellipse 70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1094" name="Ellipse 1093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  <p:grpSp>
              <p:nvGrpSpPr>
                <p:cNvPr id="20" name="Groupe 131"/>
                <p:cNvGrpSpPr>
                  <a:grpSpLocks noChangeAspect="1"/>
                </p:cNvGrpSpPr>
                <p:nvPr/>
              </p:nvGrpSpPr>
              <p:grpSpPr>
                <a:xfrm rot="10800000">
                  <a:off x="1069065" y="2468572"/>
                  <a:ext cx="346963" cy="479409"/>
                  <a:chOff x="2019105" y="2206616"/>
                  <a:chExt cx="693921" cy="958817"/>
                </a:xfrm>
              </p:grpSpPr>
              <p:sp>
                <p:nvSpPr>
                  <p:cNvPr id="1082" name="Ellipse 59"/>
                  <p:cNvSpPr>
                    <a:spLocks noChangeAspect="1"/>
                  </p:cNvSpPr>
                  <p:nvPr/>
                </p:nvSpPr>
                <p:spPr>
                  <a:xfrm rot="20329340">
                    <a:off x="2019105" y="2324541"/>
                    <a:ext cx="680175" cy="68598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21" name="Groupe 20"/>
                  <p:cNvGrpSpPr/>
                  <p:nvPr/>
                </p:nvGrpSpPr>
                <p:grpSpPr>
                  <a:xfrm>
                    <a:off x="2102849" y="2206616"/>
                    <a:ext cx="610177" cy="958817"/>
                    <a:chOff x="2102849" y="2268526"/>
                    <a:chExt cx="610177" cy="833407"/>
                  </a:xfrm>
                </p:grpSpPr>
                <p:sp>
                  <p:nvSpPr>
                    <p:cNvPr id="1087" name="Rectangle 1086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88" name="Rectangle 1087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89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22" name="Groupe 19"/>
                  <p:cNvGrpSpPr/>
                  <p:nvPr/>
                </p:nvGrpSpPr>
                <p:grpSpPr>
                  <a:xfrm>
                    <a:off x="2168508" y="2571744"/>
                    <a:ext cx="80731" cy="218943"/>
                    <a:chOff x="2168508" y="2584444"/>
                    <a:chExt cx="80731" cy="218943"/>
                  </a:xfrm>
                </p:grpSpPr>
                <p:sp>
                  <p:nvSpPr>
                    <p:cNvPr id="1085" name="Ellipse 1084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1086" name="Ellipse 1085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</p:grpSp>
          <p:grpSp>
            <p:nvGrpSpPr>
              <p:cNvPr id="23" name="Groupe 75"/>
              <p:cNvGrpSpPr/>
              <p:nvPr/>
            </p:nvGrpSpPr>
            <p:grpSpPr>
              <a:xfrm>
                <a:off x="6551626" y="3186110"/>
                <a:ext cx="349437" cy="835013"/>
                <a:chOff x="1066591" y="2468572"/>
                <a:chExt cx="349437" cy="835013"/>
              </a:xfrm>
            </p:grpSpPr>
            <p:grpSp>
              <p:nvGrpSpPr>
                <p:cNvPr id="24" name="Groupe 122"/>
                <p:cNvGrpSpPr>
                  <a:grpSpLocks noChangeAspect="1"/>
                </p:cNvGrpSpPr>
                <p:nvPr/>
              </p:nvGrpSpPr>
              <p:grpSpPr>
                <a:xfrm rot="10800000">
                  <a:off x="1066591" y="2824176"/>
                  <a:ext cx="346963" cy="479409"/>
                  <a:chOff x="2019105" y="2206616"/>
                  <a:chExt cx="693921" cy="958817"/>
                </a:xfrm>
              </p:grpSpPr>
              <p:sp>
                <p:nvSpPr>
                  <p:cNvPr id="1072" name="Ellipse 1071"/>
                  <p:cNvSpPr>
                    <a:spLocks noChangeAspect="1"/>
                  </p:cNvSpPr>
                  <p:nvPr/>
                </p:nvSpPr>
                <p:spPr>
                  <a:xfrm rot="20329340">
                    <a:off x="2019105" y="2324541"/>
                    <a:ext cx="680175" cy="68598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25" name="Groupe 20"/>
                  <p:cNvGrpSpPr/>
                  <p:nvPr/>
                </p:nvGrpSpPr>
                <p:grpSpPr>
                  <a:xfrm>
                    <a:off x="2102849" y="2206616"/>
                    <a:ext cx="610177" cy="958817"/>
                    <a:chOff x="2102849" y="2268526"/>
                    <a:chExt cx="610177" cy="833407"/>
                  </a:xfrm>
                </p:grpSpPr>
                <p:sp>
                  <p:nvSpPr>
                    <p:cNvPr id="1077" name="Rectangle 1076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78" name="Rectangle 1077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79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26" name="Groupe 19"/>
                  <p:cNvGrpSpPr/>
                  <p:nvPr/>
                </p:nvGrpSpPr>
                <p:grpSpPr>
                  <a:xfrm>
                    <a:off x="2168508" y="2571744"/>
                    <a:ext cx="80731" cy="218943"/>
                    <a:chOff x="2168508" y="2584444"/>
                    <a:chExt cx="80731" cy="218943"/>
                  </a:xfrm>
                </p:grpSpPr>
                <p:sp>
                  <p:nvSpPr>
                    <p:cNvPr id="1075" name="Ellipse 1074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1076" name="Ellipse 1075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  <p:grpSp>
              <p:nvGrpSpPr>
                <p:cNvPr id="27" name="Groupe 131"/>
                <p:cNvGrpSpPr>
                  <a:grpSpLocks noChangeAspect="1"/>
                </p:cNvGrpSpPr>
                <p:nvPr/>
              </p:nvGrpSpPr>
              <p:grpSpPr>
                <a:xfrm rot="10800000">
                  <a:off x="1069065" y="2468572"/>
                  <a:ext cx="346963" cy="479409"/>
                  <a:chOff x="2019105" y="2206616"/>
                  <a:chExt cx="693921" cy="958817"/>
                </a:xfrm>
              </p:grpSpPr>
              <p:sp>
                <p:nvSpPr>
                  <p:cNvPr id="1064" name="Ellipse 1063"/>
                  <p:cNvSpPr>
                    <a:spLocks noChangeAspect="1"/>
                  </p:cNvSpPr>
                  <p:nvPr/>
                </p:nvSpPr>
                <p:spPr>
                  <a:xfrm rot="20329340">
                    <a:off x="2019105" y="2324541"/>
                    <a:ext cx="680175" cy="68598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28" name="Groupe 20"/>
                  <p:cNvGrpSpPr/>
                  <p:nvPr/>
                </p:nvGrpSpPr>
                <p:grpSpPr>
                  <a:xfrm>
                    <a:off x="2102849" y="2206616"/>
                    <a:ext cx="610177" cy="958817"/>
                    <a:chOff x="2102849" y="2268526"/>
                    <a:chExt cx="610177" cy="833407"/>
                  </a:xfrm>
                </p:grpSpPr>
                <p:sp>
                  <p:nvSpPr>
                    <p:cNvPr id="1069" name="Rectangle 1068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70" name="Rectangle 1069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071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29" name="Groupe 19"/>
                  <p:cNvGrpSpPr/>
                  <p:nvPr/>
                </p:nvGrpSpPr>
                <p:grpSpPr>
                  <a:xfrm>
                    <a:off x="2168508" y="2571744"/>
                    <a:ext cx="80731" cy="218943"/>
                    <a:chOff x="2168508" y="2584444"/>
                    <a:chExt cx="80731" cy="218943"/>
                  </a:xfrm>
                </p:grpSpPr>
                <p:sp>
                  <p:nvSpPr>
                    <p:cNvPr id="1067" name="Ellipse 1066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1068" name="Ellipse 1067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</p:grpSp>
        </p:grpSp>
        <p:sp>
          <p:nvSpPr>
            <p:cNvPr id="1059" name="Forme libre 1058"/>
            <p:cNvSpPr>
              <a:spLocks/>
            </p:cNvSpPr>
            <p:nvPr/>
          </p:nvSpPr>
          <p:spPr>
            <a:xfrm>
              <a:off x="6749072" y="5029662"/>
              <a:ext cx="107355" cy="603202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30" name="Groupe 2"/>
            <p:cNvGrpSpPr>
              <a:grpSpLocks noChangeAspect="1"/>
            </p:cNvGrpSpPr>
            <p:nvPr/>
          </p:nvGrpSpPr>
          <p:grpSpPr>
            <a:xfrm rot="10800000">
              <a:off x="1675738" y="4601054"/>
              <a:ext cx="312274" cy="431468"/>
              <a:chOff x="2019092" y="2206616"/>
              <a:chExt cx="693932" cy="958817"/>
            </a:xfrm>
          </p:grpSpPr>
          <p:sp>
            <p:nvSpPr>
              <p:cNvPr id="1050" name="Ellipse 3"/>
              <p:cNvSpPr>
                <a:spLocks noChangeAspect="1"/>
              </p:cNvSpPr>
              <p:nvPr/>
            </p:nvSpPr>
            <p:spPr>
              <a:xfrm rot="20329340">
                <a:off x="2019092" y="2324542"/>
                <a:ext cx="680171" cy="685986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31" name="Groupe 20"/>
              <p:cNvGrpSpPr/>
              <p:nvPr/>
            </p:nvGrpSpPr>
            <p:grpSpPr>
              <a:xfrm>
                <a:off x="2102847" y="2206616"/>
                <a:ext cx="610177" cy="958817"/>
                <a:chOff x="2102849" y="2268526"/>
                <a:chExt cx="610177" cy="833404"/>
              </a:xfrm>
            </p:grpSpPr>
            <p:sp>
              <p:nvSpPr>
                <p:cNvPr id="1055" name="Rectangle 8"/>
                <p:cNvSpPr/>
                <p:nvPr/>
              </p:nvSpPr>
              <p:spPr>
                <a:xfrm>
                  <a:off x="2197580" y="2895302"/>
                  <a:ext cx="44080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56" name="Rectangle 9"/>
                <p:cNvSpPr/>
                <p:nvPr/>
              </p:nvSpPr>
              <p:spPr>
                <a:xfrm>
                  <a:off x="2188846" y="2268526"/>
                  <a:ext cx="44080" cy="206629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57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7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42" name="Groupe 19"/>
              <p:cNvGrpSpPr/>
              <p:nvPr/>
            </p:nvGrpSpPr>
            <p:grpSpPr>
              <a:xfrm>
                <a:off x="2168508" y="2571732"/>
                <a:ext cx="80731" cy="218943"/>
                <a:chOff x="2168508" y="2584455"/>
                <a:chExt cx="80731" cy="218932"/>
              </a:xfrm>
            </p:grpSpPr>
            <p:sp>
              <p:nvSpPr>
                <p:cNvPr id="1053" name="Ellipse 6"/>
                <p:cNvSpPr>
                  <a:spLocks noChangeAspect="1"/>
                </p:cNvSpPr>
                <p:nvPr/>
              </p:nvSpPr>
              <p:spPr>
                <a:xfrm>
                  <a:off x="2170784" y="2584455"/>
                  <a:ext cx="78455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054" name="Ellipse 7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5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sp>
          <p:nvSpPr>
            <p:cNvPr id="1049" name="Forme libre 1048"/>
            <p:cNvSpPr>
              <a:spLocks/>
            </p:cNvSpPr>
            <p:nvPr/>
          </p:nvSpPr>
          <p:spPr>
            <a:xfrm>
              <a:off x="1860053" y="5028955"/>
              <a:ext cx="107355" cy="603203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743" name="Groupe 11"/>
            <p:cNvGrpSpPr/>
            <p:nvPr/>
          </p:nvGrpSpPr>
          <p:grpSpPr>
            <a:xfrm>
              <a:off x="2582843" y="4285298"/>
              <a:ext cx="314493" cy="751512"/>
              <a:chOff x="1066591" y="2468572"/>
              <a:chExt cx="349437" cy="835013"/>
            </a:xfrm>
          </p:grpSpPr>
          <p:grpSp>
            <p:nvGrpSpPr>
              <p:cNvPr id="746" name="Groupe 122"/>
              <p:cNvGrpSpPr>
                <a:grpSpLocks noChangeAspect="1"/>
              </p:cNvGrpSpPr>
              <p:nvPr/>
            </p:nvGrpSpPr>
            <p:grpSpPr>
              <a:xfrm rot="10800000">
                <a:off x="1066591" y="2824176"/>
                <a:ext cx="346963" cy="479409"/>
                <a:chOff x="2019105" y="2206616"/>
                <a:chExt cx="693921" cy="958817"/>
              </a:xfrm>
            </p:grpSpPr>
            <p:sp>
              <p:nvSpPr>
                <p:cNvPr id="1040" name="Ellipse 22"/>
                <p:cNvSpPr>
                  <a:spLocks noChangeAspect="1"/>
                </p:cNvSpPr>
                <p:nvPr/>
              </p:nvSpPr>
              <p:spPr>
                <a:xfrm rot="20329340">
                  <a:off x="2019105" y="2324541"/>
                  <a:ext cx="680175" cy="68598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47" name="Groupe 20"/>
                <p:cNvGrpSpPr/>
                <p:nvPr/>
              </p:nvGrpSpPr>
              <p:grpSpPr>
                <a:xfrm>
                  <a:off x="2102849" y="2206616"/>
                  <a:ext cx="610177" cy="958817"/>
                  <a:chOff x="2102849" y="2268526"/>
                  <a:chExt cx="610177" cy="833407"/>
                </a:xfrm>
              </p:grpSpPr>
              <p:sp>
                <p:nvSpPr>
                  <p:cNvPr id="1045" name="Rectangle 27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46" name="Rectangle 28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47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48" name="Groupe 19"/>
                <p:cNvGrpSpPr/>
                <p:nvPr/>
              </p:nvGrpSpPr>
              <p:grpSpPr>
                <a:xfrm>
                  <a:off x="2168508" y="2571744"/>
                  <a:ext cx="80731" cy="218943"/>
                  <a:chOff x="2168508" y="2584444"/>
                  <a:chExt cx="80731" cy="218943"/>
                </a:xfrm>
              </p:grpSpPr>
              <p:sp>
                <p:nvSpPr>
                  <p:cNvPr id="1043" name="Ellipse 25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1044" name="Ellipse 26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749" name="Groupe 131"/>
              <p:cNvGrpSpPr>
                <a:grpSpLocks noChangeAspect="1"/>
              </p:cNvGrpSpPr>
              <p:nvPr/>
            </p:nvGrpSpPr>
            <p:grpSpPr>
              <a:xfrm rot="10800000">
                <a:off x="1069065" y="2468572"/>
                <a:ext cx="346963" cy="479409"/>
                <a:chOff x="2019105" y="2206616"/>
                <a:chExt cx="693921" cy="958817"/>
              </a:xfrm>
            </p:grpSpPr>
            <p:sp>
              <p:nvSpPr>
                <p:cNvPr id="1032" name="Ellipse 14"/>
                <p:cNvSpPr>
                  <a:spLocks noChangeAspect="1"/>
                </p:cNvSpPr>
                <p:nvPr/>
              </p:nvSpPr>
              <p:spPr>
                <a:xfrm rot="20329340">
                  <a:off x="2019105" y="2324541"/>
                  <a:ext cx="680175" cy="68598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50" name="Groupe 20"/>
                <p:cNvGrpSpPr/>
                <p:nvPr/>
              </p:nvGrpSpPr>
              <p:grpSpPr>
                <a:xfrm>
                  <a:off x="2102849" y="2206616"/>
                  <a:ext cx="610177" cy="958817"/>
                  <a:chOff x="2102849" y="2268526"/>
                  <a:chExt cx="610177" cy="833407"/>
                </a:xfrm>
              </p:grpSpPr>
              <p:sp>
                <p:nvSpPr>
                  <p:cNvPr id="1037" name="Rectangle 19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38" name="Rectangle 20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39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53" name="Groupe 19"/>
                <p:cNvGrpSpPr/>
                <p:nvPr/>
              </p:nvGrpSpPr>
              <p:grpSpPr>
                <a:xfrm>
                  <a:off x="2168508" y="2571744"/>
                  <a:ext cx="80731" cy="218943"/>
                  <a:chOff x="2168508" y="2584444"/>
                  <a:chExt cx="80731" cy="218943"/>
                </a:xfrm>
              </p:grpSpPr>
              <p:sp>
                <p:nvSpPr>
                  <p:cNvPr id="1035" name="Ellipse 17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1036" name="Ellipse 18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</p:grpSp>
        <p:sp>
          <p:nvSpPr>
            <p:cNvPr id="1029" name="Forme libre 1028"/>
            <p:cNvSpPr>
              <a:spLocks/>
            </p:cNvSpPr>
            <p:nvPr/>
          </p:nvSpPr>
          <p:spPr>
            <a:xfrm>
              <a:off x="2766435" y="5031097"/>
              <a:ext cx="107355" cy="603203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754" name="Groupe 30"/>
            <p:cNvGrpSpPr>
              <a:grpSpLocks noChangeAspect="1"/>
            </p:cNvGrpSpPr>
            <p:nvPr/>
          </p:nvGrpSpPr>
          <p:grpSpPr>
            <a:xfrm>
              <a:off x="3621421" y="4616753"/>
              <a:ext cx="312267" cy="431468"/>
              <a:chOff x="2019105" y="2206616"/>
              <a:chExt cx="693921" cy="958817"/>
            </a:xfrm>
          </p:grpSpPr>
          <p:sp>
            <p:nvSpPr>
              <p:cNvPr id="1020" name="Ellipse 31"/>
              <p:cNvSpPr>
                <a:spLocks noChangeAspect="1"/>
              </p:cNvSpPr>
              <p:nvPr/>
            </p:nvSpPr>
            <p:spPr>
              <a:xfrm rot="20329340">
                <a:off x="2019105" y="2324541"/>
                <a:ext cx="680175" cy="68598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761" name="Groupe 20"/>
              <p:cNvGrpSpPr/>
              <p:nvPr/>
            </p:nvGrpSpPr>
            <p:grpSpPr>
              <a:xfrm>
                <a:off x="2102849" y="2206616"/>
                <a:ext cx="610177" cy="958817"/>
                <a:chOff x="2102849" y="2268526"/>
                <a:chExt cx="610177" cy="833407"/>
              </a:xfrm>
            </p:grpSpPr>
            <p:sp>
              <p:nvSpPr>
                <p:cNvPr id="1025" name="Rectangle 36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6" name="Rectangle 37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27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62" name="Groupe 19"/>
              <p:cNvGrpSpPr/>
              <p:nvPr/>
            </p:nvGrpSpPr>
            <p:grpSpPr>
              <a:xfrm>
                <a:off x="2168508" y="2571744"/>
                <a:ext cx="80731" cy="218943"/>
                <a:chOff x="2168508" y="2584444"/>
                <a:chExt cx="80731" cy="218943"/>
              </a:xfrm>
            </p:grpSpPr>
            <p:sp>
              <p:nvSpPr>
                <p:cNvPr id="1023" name="Ellipse 34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024" name="Ellipse 35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sp>
          <p:nvSpPr>
            <p:cNvPr id="1019" name="Forme libre 1018"/>
            <p:cNvSpPr>
              <a:spLocks/>
            </p:cNvSpPr>
            <p:nvPr/>
          </p:nvSpPr>
          <p:spPr>
            <a:xfrm flipH="1">
              <a:off x="3643667" y="5040378"/>
              <a:ext cx="112721" cy="603200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765" name="Groupe 700"/>
            <p:cNvGrpSpPr>
              <a:grpSpLocks noChangeAspect="1"/>
            </p:cNvGrpSpPr>
            <p:nvPr/>
          </p:nvGrpSpPr>
          <p:grpSpPr>
            <a:xfrm rot="10800000">
              <a:off x="1668593" y="2346320"/>
              <a:ext cx="312274" cy="431468"/>
              <a:chOff x="2019092" y="2206616"/>
              <a:chExt cx="693932" cy="958817"/>
            </a:xfrm>
          </p:grpSpPr>
          <p:sp>
            <p:nvSpPr>
              <p:cNvPr id="1010" name="Ellipse 3"/>
              <p:cNvSpPr>
                <a:spLocks noChangeAspect="1"/>
              </p:cNvSpPr>
              <p:nvPr/>
            </p:nvSpPr>
            <p:spPr>
              <a:xfrm rot="20329340">
                <a:off x="2019092" y="2324542"/>
                <a:ext cx="680171" cy="685986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766" name="Groupe 20"/>
              <p:cNvGrpSpPr/>
              <p:nvPr/>
            </p:nvGrpSpPr>
            <p:grpSpPr>
              <a:xfrm>
                <a:off x="2102847" y="2206616"/>
                <a:ext cx="610177" cy="958817"/>
                <a:chOff x="2102849" y="2268526"/>
                <a:chExt cx="610177" cy="833404"/>
              </a:xfrm>
            </p:grpSpPr>
            <p:sp>
              <p:nvSpPr>
                <p:cNvPr id="1015" name="Rectangle 8"/>
                <p:cNvSpPr/>
                <p:nvPr/>
              </p:nvSpPr>
              <p:spPr>
                <a:xfrm>
                  <a:off x="2197580" y="2895302"/>
                  <a:ext cx="44080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6" name="Rectangle 9"/>
                <p:cNvSpPr/>
                <p:nvPr/>
              </p:nvSpPr>
              <p:spPr>
                <a:xfrm>
                  <a:off x="2188846" y="2268526"/>
                  <a:ext cx="44080" cy="206629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17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7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767" name="Groupe 19"/>
              <p:cNvGrpSpPr/>
              <p:nvPr/>
            </p:nvGrpSpPr>
            <p:grpSpPr>
              <a:xfrm>
                <a:off x="2168508" y="2571732"/>
                <a:ext cx="80731" cy="218943"/>
                <a:chOff x="2168508" y="2584455"/>
                <a:chExt cx="80731" cy="218932"/>
              </a:xfrm>
            </p:grpSpPr>
            <p:sp>
              <p:nvSpPr>
                <p:cNvPr id="1013" name="Ellipse 6"/>
                <p:cNvSpPr>
                  <a:spLocks noChangeAspect="1"/>
                </p:cNvSpPr>
                <p:nvPr/>
              </p:nvSpPr>
              <p:spPr>
                <a:xfrm>
                  <a:off x="2170784" y="2584455"/>
                  <a:ext cx="78455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014" name="Ellipse 7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5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sp>
          <p:nvSpPr>
            <p:cNvPr id="1009" name="Forme libre 1008"/>
            <p:cNvSpPr>
              <a:spLocks/>
            </p:cNvSpPr>
            <p:nvPr/>
          </p:nvSpPr>
          <p:spPr>
            <a:xfrm>
              <a:off x="1852908" y="2774221"/>
              <a:ext cx="107355" cy="603203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768" name="Groupe 11"/>
            <p:cNvGrpSpPr/>
            <p:nvPr/>
          </p:nvGrpSpPr>
          <p:grpSpPr>
            <a:xfrm>
              <a:off x="2575697" y="2030564"/>
              <a:ext cx="314493" cy="751512"/>
              <a:chOff x="1066591" y="2468572"/>
              <a:chExt cx="349437" cy="835013"/>
            </a:xfrm>
          </p:grpSpPr>
          <p:grpSp>
            <p:nvGrpSpPr>
              <p:cNvPr id="774" name="Groupe 122"/>
              <p:cNvGrpSpPr>
                <a:grpSpLocks noChangeAspect="1"/>
              </p:cNvGrpSpPr>
              <p:nvPr/>
            </p:nvGrpSpPr>
            <p:grpSpPr>
              <a:xfrm rot="10800000">
                <a:off x="1066591" y="2824176"/>
                <a:ext cx="346963" cy="479409"/>
                <a:chOff x="2019105" y="2206616"/>
                <a:chExt cx="693921" cy="958817"/>
              </a:xfrm>
            </p:grpSpPr>
            <p:sp>
              <p:nvSpPr>
                <p:cNvPr id="1000" name="Ellipse 22"/>
                <p:cNvSpPr>
                  <a:spLocks noChangeAspect="1"/>
                </p:cNvSpPr>
                <p:nvPr/>
              </p:nvSpPr>
              <p:spPr>
                <a:xfrm rot="20329340">
                  <a:off x="2019105" y="2324541"/>
                  <a:ext cx="680175" cy="68598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75" name="Groupe 20"/>
                <p:cNvGrpSpPr/>
                <p:nvPr/>
              </p:nvGrpSpPr>
              <p:grpSpPr>
                <a:xfrm>
                  <a:off x="2102849" y="2206616"/>
                  <a:ext cx="610177" cy="958817"/>
                  <a:chOff x="2102849" y="2268526"/>
                  <a:chExt cx="610177" cy="833407"/>
                </a:xfrm>
              </p:grpSpPr>
              <p:sp>
                <p:nvSpPr>
                  <p:cNvPr id="1005" name="Rectangle 27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06" name="Rectangle 28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07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76" name="Groupe 19"/>
                <p:cNvGrpSpPr/>
                <p:nvPr/>
              </p:nvGrpSpPr>
              <p:grpSpPr>
                <a:xfrm>
                  <a:off x="2168508" y="2571744"/>
                  <a:ext cx="80731" cy="218943"/>
                  <a:chOff x="2168508" y="2584444"/>
                  <a:chExt cx="80731" cy="218943"/>
                </a:xfrm>
              </p:grpSpPr>
              <p:sp>
                <p:nvSpPr>
                  <p:cNvPr id="1003" name="Ellipse 25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1004" name="Ellipse 26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777" name="Groupe 131"/>
              <p:cNvGrpSpPr>
                <a:grpSpLocks noChangeAspect="1"/>
              </p:cNvGrpSpPr>
              <p:nvPr/>
            </p:nvGrpSpPr>
            <p:grpSpPr>
              <a:xfrm rot="10800000">
                <a:off x="1069065" y="2468572"/>
                <a:ext cx="346963" cy="479409"/>
                <a:chOff x="2019105" y="2206616"/>
                <a:chExt cx="693921" cy="958817"/>
              </a:xfrm>
            </p:grpSpPr>
            <p:sp>
              <p:nvSpPr>
                <p:cNvPr id="992" name="Ellipse 14"/>
                <p:cNvSpPr>
                  <a:spLocks noChangeAspect="1"/>
                </p:cNvSpPr>
                <p:nvPr/>
              </p:nvSpPr>
              <p:spPr>
                <a:xfrm rot="20329340">
                  <a:off x="2019105" y="2324541"/>
                  <a:ext cx="680175" cy="68598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78" name="Groupe 20"/>
                <p:cNvGrpSpPr/>
                <p:nvPr/>
              </p:nvGrpSpPr>
              <p:grpSpPr>
                <a:xfrm>
                  <a:off x="2102849" y="2206616"/>
                  <a:ext cx="610177" cy="958817"/>
                  <a:chOff x="2102849" y="2268526"/>
                  <a:chExt cx="610177" cy="833407"/>
                </a:xfrm>
              </p:grpSpPr>
              <p:sp>
                <p:nvSpPr>
                  <p:cNvPr id="997" name="Rectangle 19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98" name="Rectangle 20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99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79" name="Groupe 717"/>
                <p:cNvGrpSpPr/>
                <p:nvPr/>
              </p:nvGrpSpPr>
              <p:grpSpPr>
                <a:xfrm>
                  <a:off x="2168508" y="2571744"/>
                  <a:ext cx="80731" cy="218943"/>
                  <a:chOff x="2168508" y="2584444"/>
                  <a:chExt cx="80731" cy="218943"/>
                </a:xfrm>
              </p:grpSpPr>
              <p:sp>
                <p:nvSpPr>
                  <p:cNvPr id="995" name="Ellipse 17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96" name="Ellipse 18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</p:grpSp>
        <p:sp>
          <p:nvSpPr>
            <p:cNvPr id="989" name="Forme libre 988"/>
            <p:cNvSpPr>
              <a:spLocks/>
            </p:cNvSpPr>
            <p:nvPr/>
          </p:nvSpPr>
          <p:spPr>
            <a:xfrm>
              <a:off x="2759289" y="2776363"/>
              <a:ext cx="107355" cy="603203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780" name="Groupe 773"/>
            <p:cNvGrpSpPr/>
            <p:nvPr/>
          </p:nvGrpSpPr>
          <p:grpSpPr>
            <a:xfrm>
              <a:off x="5449603" y="2030559"/>
              <a:ext cx="520190" cy="756511"/>
              <a:chOff x="2844748" y="2463788"/>
              <a:chExt cx="577989" cy="840571"/>
            </a:xfrm>
          </p:grpSpPr>
          <p:grpSp>
            <p:nvGrpSpPr>
              <p:cNvPr id="781" name="Groupe 177"/>
              <p:cNvGrpSpPr/>
              <p:nvPr/>
            </p:nvGrpSpPr>
            <p:grpSpPr>
              <a:xfrm>
                <a:off x="2844748" y="2824154"/>
                <a:ext cx="577989" cy="480205"/>
                <a:chOff x="1512826" y="2831297"/>
                <a:chExt cx="577989" cy="480205"/>
              </a:xfrm>
            </p:grpSpPr>
            <p:sp>
              <p:nvSpPr>
                <p:cNvPr id="972" name="Ellipse 971"/>
                <p:cNvSpPr>
                  <a:spLocks noChangeAspect="1"/>
                </p:cNvSpPr>
                <p:nvPr/>
              </p:nvSpPr>
              <p:spPr>
                <a:xfrm rot="9529340">
                  <a:off x="1519739" y="2909550"/>
                  <a:ext cx="340090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973" name="Ellipse 972"/>
                <p:cNvSpPr>
                  <a:spLocks noChangeAspect="1"/>
                </p:cNvSpPr>
                <p:nvPr/>
              </p:nvSpPr>
              <p:spPr>
                <a:xfrm rot="12070660" flipH="1">
                  <a:off x="1733652" y="2908755"/>
                  <a:ext cx="350114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82" name="Groupe 20"/>
                <p:cNvGrpSpPr/>
                <p:nvPr/>
              </p:nvGrpSpPr>
              <p:grpSpPr>
                <a:xfrm rot="10800000" flipH="1">
                  <a:off x="1776738" y="2831297"/>
                  <a:ext cx="314077" cy="479410"/>
                  <a:chOff x="2102849" y="2268526"/>
                  <a:chExt cx="610177" cy="833407"/>
                </a:xfrm>
              </p:grpSpPr>
              <p:sp>
                <p:nvSpPr>
                  <p:cNvPr id="985" name="Rectangle 984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6" name="Rectangle 985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7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83" name="Groupe 19"/>
                <p:cNvGrpSpPr/>
                <p:nvPr/>
              </p:nvGrpSpPr>
              <p:grpSpPr>
                <a:xfrm rot="10800000" flipH="1">
                  <a:off x="1810556" y="3018674"/>
                  <a:ext cx="41556" cy="109472"/>
                  <a:chOff x="2168508" y="2584444"/>
                  <a:chExt cx="80731" cy="218943"/>
                </a:xfrm>
              </p:grpSpPr>
              <p:sp>
                <p:nvSpPr>
                  <p:cNvPr id="983" name="Ellipse 982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84" name="Ellipse 983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  <p:grpSp>
              <p:nvGrpSpPr>
                <p:cNvPr id="784" name="Groupe 20"/>
                <p:cNvGrpSpPr/>
                <p:nvPr/>
              </p:nvGrpSpPr>
              <p:grpSpPr>
                <a:xfrm rot="10800000">
                  <a:off x="1512826" y="2832092"/>
                  <a:ext cx="305100" cy="479410"/>
                  <a:chOff x="2102849" y="2268526"/>
                  <a:chExt cx="610177" cy="833407"/>
                </a:xfrm>
              </p:grpSpPr>
              <p:sp>
                <p:nvSpPr>
                  <p:cNvPr id="980" name="Rectangle 979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1" name="Rectangle 980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82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85" name="Groupe 19"/>
                <p:cNvGrpSpPr/>
                <p:nvPr/>
              </p:nvGrpSpPr>
              <p:grpSpPr>
                <a:xfrm rot="10800000">
                  <a:off x="1744761" y="3019469"/>
                  <a:ext cx="40366" cy="109472"/>
                  <a:chOff x="2168508" y="2584444"/>
                  <a:chExt cx="80731" cy="218943"/>
                </a:xfrm>
              </p:grpSpPr>
              <p:sp>
                <p:nvSpPr>
                  <p:cNvPr id="978" name="Ellipse 977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79" name="Ellipse 978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786" name="Groupe 194"/>
              <p:cNvGrpSpPr/>
              <p:nvPr/>
            </p:nvGrpSpPr>
            <p:grpSpPr>
              <a:xfrm>
                <a:off x="2844748" y="2463788"/>
                <a:ext cx="577989" cy="480205"/>
                <a:chOff x="1512826" y="2831297"/>
                <a:chExt cx="577989" cy="480205"/>
              </a:xfrm>
            </p:grpSpPr>
            <p:sp>
              <p:nvSpPr>
                <p:cNvPr id="956" name="Ellipse 955"/>
                <p:cNvSpPr>
                  <a:spLocks noChangeAspect="1"/>
                </p:cNvSpPr>
                <p:nvPr/>
              </p:nvSpPr>
              <p:spPr>
                <a:xfrm rot="9529340">
                  <a:off x="1519739" y="2909550"/>
                  <a:ext cx="340090" cy="342993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957" name="Ellipse 956"/>
                <p:cNvSpPr>
                  <a:spLocks noChangeAspect="1"/>
                </p:cNvSpPr>
                <p:nvPr/>
              </p:nvSpPr>
              <p:spPr>
                <a:xfrm rot="12070660" flipH="1">
                  <a:off x="1733652" y="2908755"/>
                  <a:ext cx="350114" cy="342993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87" name="Groupe 20"/>
                <p:cNvGrpSpPr/>
                <p:nvPr/>
              </p:nvGrpSpPr>
              <p:grpSpPr>
                <a:xfrm rot="10800000" flipH="1">
                  <a:off x="1776738" y="2831297"/>
                  <a:ext cx="314077" cy="479410"/>
                  <a:chOff x="2102849" y="2268526"/>
                  <a:chExt cx="610177" cy="833407"/>
                </a:xfrm>
              </p:grpSpPr>
              <p:sp>
                <p:nvSpPr>
                  <p:cNvPr id="969" name="Rectangle 968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70" name="Rectangle 969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71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88" name="Groupe 19"/>
                <p:cNvGrpSpPr/>
                <p:nvPr/>
              </p:nvGrpSpPr>
              <p:grpSpPr>
                <a:xfrm rot="10800000" flipH="1">
                  <a:off x="1810556" y="3018674"/>
                  <a:ext cx="41556" cy="109472"/>
                  <a:chOff x="2168508" y="2584444"/>
                  <a:chExt cx="80731" cy="218943"/>
                </a:xfrm>
              </p:grpSpPr>
              <p:sp>
                <p:nvSpPr>
                  <p:cNvPr id="967" name="Ellipse 966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68" name="Ellipse 967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  <p:grpSp>
              <p:nvGrpSpPr>
                <p:cNvPr id="789" name="Groupe 20"/>
                <p:cNvGrpSpPr/>
                <p:nvPr/>
              </p:nvGrpSpPr>
              <p:grpSpPr>
                <a:xfrm rot="10800000">
                  <a:off x="1512826" y="2832092"/>
                  <a:ext cx="305100" cy="479410"/>
                  <a:chOff x="2102849" y="2268526"/>
                  <a:chExt cx="610177" cy="833407"/>
                </a:xfrm>
              </p:grpSpPr>
              <p:sp>
                <p:nvSpPr>
                  <p:cNvPr id="964" name="Rectangle 963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65" name="Rectangle 964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66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90" name="Groupe 19"/>
                <p:cNvGrpSpPr/>
                <p:nvPr/>
              </p:nvGrpSpPr>
              <p:grpSpPr>
                <a:xfrm rot="10800000">
                  <a:off x="1744761" y="3019469"/>
                  <a:ext cx="40366" cy="109472"/>
                  <a:chOff x="2168508" y="2584444"/>
                  <a:chExt cx="80731" cy="218943"/>
                </a:xfrm>
              </p:grpSpPr>
              <p:sp>
                <p:nvSpPr>
                  <p:cNvPr id="962" name="Ellipse 961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63" name="Ellipse 962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</p:grpSp>
        <p:grpSp>
          <p:nvGrpSpPr>
            <p:cNvPr id="791" name="Groupe 158"/>
            <p:cNvGrpSpPr/>
            <p:nvPr/>
          </p:nvGrpSpPr>
          <p:grpSpPr>
            <a:xfrm>
              <a:off x="5526360" y="2760610"/>
              <a:ext cx="367774" cy="604406"/>
              <a:chOff x="7977565" y="4744076"/>
              <a:chExt cx="313261" cy="412827"/>
            </a:xfrm>
          </p:grpSpPr>
          <p:sp>
            <p:nvSpPr>
              <p:cNvPr id="952" name="Forme libre 951"/>
              <p:cNvSpPr>
                <a:spLocks/>
              </p:cNvSpPr>
              <p:nvPr/>
            </p:nvSpPr>
            <p:spPr>
              <a:xfrm rot="1250056">
                <a:off x="7977565" y="4744899"/>
                <a:ext cx="91442" cy="412004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953" name="Forme libre 952"/>
              <p:cNvSpPr>
                <a:spLocks/>
              </p:cNvSpPr>
              <p:nvPr/>
            </p:nvSpPr>
            <p:spPr>
              <a:xfrm rot="20273031" flipH="1">
                <a:off x="8194814" y="4744076"/>
                <a:ext cx="96012" cy="412002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792" name="Groupe 441"/>
            <p:cNvGrpSpPr/>
            <p:nvPr/>
          </p:nvGrpSpPr>
          <p:grpSpPr>
            <a:xfrm>
              <a:off x="5946295" y="1043296"/>
              <a:ext cx="1505404" cy="1745542"/>
              <a:chOff x="3729496" y="1372807"/>
              <a:chExt cx="1672676" cy="1939490"/>
            </a:xfrm>
          </p:grpSpPr>
          <p:grpSp>
            <p:nvGrpSpPr>
              <p:cNvPr id="793" name="Groupe 212"/>
              <p:cNvGrpSpPr/>
              <p:nvPr/>
            </p:nvGrpSpPr>
            <p:grpSpPr>
              <a:xfrm>
                <a:off x="4279736" y="2832092"/>
                <a:ext cx="577989" cy="480205"/>
                <a:chOff x="1512826" y="2831297"/>
                <a:chExt cx="577989" cy="480205"/>
              </a:xfrm>
            </p:grpSpPr>
            <p:sp>
              <p:nvSpPr>
                <p:cNvPr id="934" name="Ellipse 213"/>
                <p:cNvSpPr>
                  <a:spLocks noChangeAspect="1"/>
                </p:cNvSpPr>
                <p:nvPr/>
              </p:nvSpPr>
              <p:spPr>
                <a:xfrm rot="9529340">
                  <a:off x="1519739" y="2909550"/>
                  <a:ext cx="340090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935" name="Ellipse 214"/>
                <p:cNvSpPr>
                  <a:spLocks noChangeAspect="1"/>
                </p:cNvSpPr>
                <p:nvPr/>
              </p:nvSpPr>
              <p:spPr>
                <a:xfrm rot="12070660" flipH="1">
                  <a:off x="1733652" y="2908755"/>
                  <a:ext cx="350114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94" name="Groupe 20"/>
                <p:cNvGrpSpPr/>
                <p:nvPr/>
              </p:nvGrpSpPr>
              <p:grpSpPr>
                <a:xfrm rot="10800000" flipH="1">
                  <a:off x="1776738" y="2831297"/>
                  <a:ext cx="314077" cy="479410"/>
                  <a:chOff x="2102849" y="2268526"/>
                  <a:chExt cx="610177" cy="833407"/>
                </a:xfrm>
              </p:grpSpPr>
              <p:sp>
                <p:nvSpPr>
                  <p:cNvPr id="947" name="Rectangle 946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8" name="Rectangle 947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9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95" name="Groupe 19"/>
                <p:cNvGrpSpPr/>
                <p:nvPr/>
              </p:nvGrpSpPr>
              <p:grpSpPr>
                <a:xfrm rot="10800000" flipH="1">
                  <a:off x="1810556" y="3018674"/>
                  <a:ext cx="41556" cy="109472"/>
                  <a:chOff x="2168508" y="2584444"/>
                  <a:chExt cx="80731" cy="218943"/>
                </a:xfrm>
              </p:grpSpPr>
              <p:sp>
                <p:nvSpPr>
                  <p:cNvPr id="945" name="Ellipse 944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46" name="Ellipse 945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  <p:grpSp>
              <p:nvGrpSpPr>
                <p:cNvPr id="796" name="Groupe 20"/>
                <p:cNvGrpSpPr/>
                <p:nvPr/>
              </p:nvGrpSpPr>
              <p:grpSpPr>
                <a:xfrm rot="10800000">
                  <a:off x="1512826" y="2832092"/>
                  <a:ext cx="305100" cy="479410"/>
                  <a:chOff x="2102849" y="2268526"/>
                  <a:chExt cx="610177" cy="833407"/>
                </a:xfrm>
              </p:grpSpPr>
              <p:sp>
                <p:nvSpPr>
                  <p:cNvPr id="942" name="Rectangle 941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3" name="Rectangle 942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44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797" name="Groupe 19"/>
                <p:cNvGrpSpPr/>
                <p:nvPr/>
              </p:nvGrpSpPr>
              <p:grpSpPr>
                <a:xfrm rot="10800000">
                  <a:off x="1744761" y="3019469"/>
                  <a:ext cx="40366" cy="109472"/>
                  <a:chOff x="2168508" y="2584444"/>
                  <a:chExt cx="80731" cy="218943"/>
                </a:xfrm>
              </p:grpSpPr>
              <p:sp>
                <p:nvSpPr>
                  <p:cNvPr id="940" name="Ellipse 219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41" name="Ellipse 940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798" name="Groupe 229"/>
              <p:cNvGrpSpPr/>
              <p:nvPr/>
            </p:nvGrpSpPr>
            <p:grpSpPr>
              <a:xfrm>
                <a:off x="4273508" y="2459026"/>
                <a:ext cx="577989" cy="480205"/>
                <a:chOff x="1512826" y="2831297"/>
                <a:chExt cx="577989" cy="480205"/>
              </a:xfrm>
            </p:grpSpPr>
            <p:sp>
              <p:nvSpPr>
                <p:cNvPr id="918" name="Ellipse 917"/>
                <p:cNvSpPr>
                  <a:spLocks noChangeAspect="1"/>
                </p:cNvSpPr>
                <p:nvPr/>
              </p:nvSpPr>
              <p:spPr>
                <a:xfrm rot="9529340">
                  <a:off x="1519739" y="2909550"/>
                  <a:ext cx="340090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919" name="Ellipse 918"/>
                <p:cNvSpPr>
                  <a:spLocks noChangeAspect="1"/>
                </p:cNvSpPr>
                <p:nvPr/>
              </p:nvSpPr>
              <p:spPr>
                <a:xfrm rot="12070660" flipH="1">
                  <a:off x="1733652" y="2908755"/>
                  <a:ext cx="350114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799" name="Groupe 20"/>
                <p:cNvGrpSpPr/>
                <p:nvPr/>
              </p:nvGrpSpPr>
              <p:grpSpPr>
                <a:xfrm rot="10800000" flipH="1">
                  <a:off x="1776738" y="2831297"/>
                  <a:ext cx="314077" cy="479410"/>
                  <a:chOff x="2102849" y="2268526"/>
                  <a:chExt cx="610177" cy="833407"/>
                </a:xfrm>
              </p:grpSpPr>
              <p:sp>
                <p:nvSpPr>
                  <p:cNvPr id="931" name="Rectangle 930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32" name="Rectangle 931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33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32" name="Groupe 19"/>
                <p:cNvGrpSpPr/>
                <p:nvPr/>
              </p:nvGrpSpPr>
              <p:grpSpPr>
                <a:xfrm rot="10800000" flipH="1">
                  <a:off x="1810556" y="3018674"/>
                  <a:ext cx="41556" cy="109472"/>
                  <a:chOff x="2168508" y="2584444"/>
                  <a:chExt cx="80731" cy="218943"/>
                </a:xfrm>
              </p:grpSpPr>
              <p:sp>
                <p:nvSpPr>
                  <p:cNvPr id="929" name="Ellipse 928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30" name="Ellipse 929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  <p:grpSp>
              <p:nvGrpSpPr>
                <p:cNvPr id="833" name="Groupe 20"/>
                <p:cNvGrpSpPr/>
                <p:nvPr/>
              </p:nvGrpSpPr>
              <p:grpSpPr>
                <a:xfrm rot="10800000">
                  <a:off x="1512826" y="2832092"/>
                  <a:ext cx="305100" cy="479410"/>
                  <a:chOff x="2102849" y="2268526"/>
                  <a:chExt cx="610177" cy="833407"/>
                </a:xfrm>
              </p:grpSpPr>
              <p:sp>
                <p:nvSpPr>
                  <p:cNvPr id="926" name="Rectangle 925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27" name="Rectangle 926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28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34" name="Groupe 19"/>
                <p:cNvGrpSpPr/>
                <p:nvPr/>
              </p:nvGrpSpPr>
              <p:grpSpPr>
                <a:xfrm rot="10800000">
                  <a:off x="1744761" y="3019469"/>
                  <a:ext cx="40366" cy="109472"/>
                  <a:chOff x="2168508" y="2584444"/>
                  <a:chExt cx="80731" cy="218943"/>
                </a:xfrm>
              </p:grpSpPr>
              <p:sp>
                <p:nvSpPr>
                  <p:cNvPr id="924" name="Ellipse 923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25" name="Ellipse 924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835" name="Groupe 246"/>
              <p:cNvGrpSpPr/>
              <p:nvPr/>
            </p:nvGrpSpPr>
            <p:grpSpPr>
              <a:xfrm>
                <a:off x="4279736" y="2093898"/>
                <a:ext cx="577989" cy="480205"/>
                <a:chOff x="1512826" y="2831297"/>
                <a:chExt cx="577989" cy="480205"/>
              </a:xfrm>
            </p:grpSpPr>
            <p:sp>
              <p:nvSpPr>
                <p:cNvPr id="902" name="Ellipse 901"/>
                <p:cNvSpPr>
                  <a:spLocks noChangeAspect="1"/>
                </p:cNvSpPr>
                <p:nvPr/>
              </p:nvSpPr>
              <p:spPr>
                <a:xfrm rot="9529340">
                  <a:off x="1519739" y="2909550"/>
                  <a:ext cx="340090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903" name="Ellipse 902"/>
                <p:cNvSpPr>
                  <a:spLocks noChangeAspect="1"/>
                </p:cNvSpPr>
                <p:nvPr/>
              </p:nvSpPr>
              <p:spPr>
                <a:xfrm rot="12070660" flipH="1">
                  <a:off x="1733652" y="2908755"/>
                  <a:ext cx="350114" cy="34299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FF00">
                        <a:tint val="66000"/>
                        <a:satMod val="160000"/>
                      </a:srgbClr>
                    </a:gs>
                    <a:gs pos="50000">
                      <a:srgbClr val="FFFF00">
                        <a:tint val="44500"/>
                        <a:satMod val="160000"/>
                      </a:srgbClr>
                    </a:gs>
                    <a:gs pos="100000">
                      <a:srgbClr val="FFFF00">
                        <a:tint val="23500"/>
                        <a:satMod val="1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grpSp>
              <p:nvGrpSpPr>
                <p:cNvPr id="836" name="Groupe 20"/>
                <p:cNvGrpSpPr/>
                <p:nvPr/>
              </p:nvGrpSpPr>
              <p:grpSpPr>
                <a:xfrm rot="10800000" flipH="1">
                  <a:off x="1776738" y="2831297"/>
                  <a:ext cx="314077" cy="479410"/>
                  <a:chOff x="2102849" y="2268526"/>
                  <a:chExt cx="610177" cy="833407"/>
                </a:xfrm>
              </p:grpSpPr>
              <p:sp>
                <p:nvSpPr>
                  <p:cNvPr id="915" name="Rectangle 914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6" name="Rectangle 915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7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37" name="Groupe 19"/>
                <p:cNvGrpSpPr/>
                <p:nvPr/>
              </p:nvGrpSpPr>
              <p:grpSpPr>
                <a:xfrm rot="10800000" flipH="1">
                  <a:off x="1810556" y="3018674"/>
                  <a:ext cx="41556" cy="109472"/>
                  <a:chOff x="2168508" y="2584444"/>
                  <a:chExt cx="80731" cy="218943"/>
                </a:xfrm>
              </p:grpSpPr>
              <p:sp>
                <p:nvSpPr>
                  <p:cNvPr id="913" name="Ellipse 912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14" name="Ellipse 913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  <p:grpSp>
              <p:nvGrpSpPr>
                <p:cNvPr id="838" name="Groupe 20"/>
                <p:cNvGrpSpPr/>
                <p:nvPr/>
              </p:nvGrpSpPr>
              <p:grpSpPr>
                <a:xfrm rot="10800000">
                  <a:off x="1512826" y="2832092"/>
                  <a:ext cx="305100" cy="479410"/>
                  <a:chOff x="2102849" y="2268526"/>
                  <a:chExt cx="610177" cy="833407"/>
                </a:xfrm>
              </p:grpSpPr>
              <p:sp>
                <p:nvSpPr>
                  <p:cNvPr id="910" name="Rectangle 909"/>
                  <p:cNvSpPr/>
                  <p:nvPr/>
                </p:nvSpPr>
                <p:spPr>
                  <a:xfrm>
                    <a:off x="2197581" y="2895305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1" name="Rectangle 910"/>
                  <p:cNvSpPr/>
                  <p:nvPr/>
                </p:nvSpPr>
                <p:spPr>
                  <a:xfrm>
                    <a:off x="2188846" y="2268526"/>
                    <a:ext cx="44079" cy="206628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12" name="Arc plein 1055"/>
                  <p:cNvSpPr>
                    <a:spLocks noChangeAspect="1"/>
                  </p:cNvSpPr>
                  <p:nvPr/>
                </p:nvSpPr>
                <p:spPr>
                  <a:xfrm rot="9664386" flipH="1">
                    <a:off x="2102849" y="2380028"/>
                    <a:ext cx="610177" cy="596372"/>
                  </a:xfrm>
                  <a:prstGeom prst="blockArc">
                    <a:avLst>
                      <a:gd name="adj1" fmla="val 12351216"/>
                      <a:gd name="adj2" fmla="val 7169591"/>
                      <a:gd name="adj3" fmla="val 9421"/>
                    </a:avLst>
                  </a:prstGeom>
                  <a:solidFill>
                    <a:srgbClr val="FFFF00"/>
                  </a:solidFill>
                  <a:ln>
                    <a:noFill/>
                  </a:ln>
                  <a:effectLst/>
                  <a:scene3d>
                    <a:camera prst="orthographicFront"/>
                    <a:lightRig rig="soft" dir="t"/>
                  </a:scene3d>
                  <a:sp3d extrusionH="76200" contourW="12700" prstMaterial="dkEdge">
                    <a:bevelT w="152400" h="50800" prst="softRound"/>
                    <a:bevelB w="152400" h="50800" prst="softRound"/>
                    <a:extrusionClr>
                      <a:srgbClr val="FFFF00"/>
                    </a:extrusionClr>
                    <a:contourClr>
                      <a:srgbClr val="FFFF00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839" name="Groupe 19"/>
                <p:cNvGrpSpPr/>
                <p:nvPr/>
              </p:nvGrpSpPr>
              <p:grpSpPr>
                <a:xfrm rot="10800000">
                  <a:off x="1744761" y="3019469"/>
                  <a:ext cx="40366" cy="109472"/>
                  <a:chOff x="2168508" y="2584444"/>
                  <a:chExt cx="80731" cy="218943"/>
                </a:xfrm>
              </p:grpSpPr>
              <p:sp>
                <p:nvSpPr>
                  <p:cNvPr id="908" name="Ellipse 907"/>
                  <p:cNvSpPr>
                    <a:spLocks noChangeAspect="1"/>
                  </p:cNvSpPr>
                  <p:nvPr/>
                </p:nvSpPr>
                <p:spPr>
                  <a:xfrm>
                    <a:off x="2170783" y="2584444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909" name="Ellipse 908"/>
                  <p:cNvSpPr>
                    <a:spLocks noChangeAspect="1"/>
                  </p:cNvSpPr>
                  <p:nvPr/>
                </p:nvSpPr>
                <p:spPr>
                  <a:xfrm>
                    <a:off x="2168508" y="2724931"/>
                    <a:ext cx="78456" cy="78456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  <a:effectLst/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</p:grpSp>
          </p:grpSp>
          <p:grpSp>
            <p:nvGrpSpPr>
              <p:cNvPr id="840" name="Groupe 280"/>
              <p:cNvGrpSpPr/>
              <p:nvPr/>
            </p:nvGrpSpPr>
            <p:grpSpPr>
              <a:xfrm rot="2935874">
                <a:off x="4692892" y="1241516"/>
                <a:ext cx="577989" cy="840571"/>
                <a:chOff x="2844748" y="2463788"/>
                <a:chExt cx="577989" cy="840571"/>
              </a:xfrm>
            </p:grpSpPr>
            <p:grpSp>
              <p:nvGrpSpPr>
                <p:cNvPr id="841" name="Groupe 177"/>
                <p:cNvGrpSpPr/>
                <p:nvPr/>
              </p:nvGrpSpPr>
              <p:grpSpPr>
                <a:xfrm>
                  <a:off x="2844748" y="2824154"/>
                  <a:ext cx="577989" cy="480205"/>
                  <a:chOff x="1512826" y="2831297"/>
                  <a:chExt cx="577989" cy="480205"/>
                </a:xfrm>
              </p:grpSpPr>
              <p:sp>
                <p:nvSpPr>
                  <p:cNvPr id="886" name="Ellipse 885"/>
                  <p:cNvSpPr>
                    <a:spLocks noChangeAspect="1"/>
                  </p:cNvSpPr>
                  <p:nvPr/>
                </p:nvSpPr>
                <p:spPr>
                  <a:xfrm rot="9529340">
                    <a:off x="1519739" y="2909550"/>
                    <a:ext cx="340090" cy="34299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887" name="Ellipse 886"/>
                  <p:cNvSpPr>
                    <a:spLocks noChangeAspect="1"/>
                  </p:cNvSpPr>
                  <p:nvPr/>
                </p:nvSpPr>
                <p:spPr>
                  <a:xfrm rot="12070660" flipH="1">
                    <a:off x="1733652" y="2908755"/>
                    <a:ext cx="350114" cy="34299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842" name="Groupe 20"/>
                  <p:cNvGrpSpPr/>
                  <p:nvPr/>
                </p:nvGrpSpPr>
                <p:grpSpPr>
                  <a:xfrm rot="10800000" flipH="1">
                    <a:off x="1776738" y="2831297"/>
                    <a:ext cx="314077" cy="479410"/>
                    <a:chOff x="2102849" y="2268526"/>
                    <a:chExt cx="610177" cy="833407"/>
                  </a:xfrm>
                </p:grpSpPr>
                <p:sp>
                  <p:nvSpPr>
                    <p:cNvPr id="899" name="Rectangle 898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900" name="Rectangle 899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901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43" name="Groupe 19"/>
                  <p:cNvGrpSpPr/>
                  <p:nvPr/>
                </p:nvGrpSpPr>
                <p:grpSpPr>
                  <a:xfrm rot="10800000" flipH="1">
                    <a:off x="1810556" y="3018674"/>
                    <a:ext cx="41556" cy="109472"/>
                    <a:chOff x="2168508" y="2584444"/>
                    <a:chExt cx="80731" cy="218943"/>
                  </a:xfrm>
                </p:grpSpPr>
                <p:sp>
                  <p:nvSpPr>
                    <p:cNvPr id="897" name="Ellipse 896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98" name="Ellipse 897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  <p:grpSp>
                <p:nvGrpSpPr>
                  <p:cNvPr id="844" name="Groupe 20"/>
                  <p:cNvGrpSpPr/>
                  <p:nvPr/>
                </p:nvGrpSpPr>
                <p:grpSpPr>
                  <a:xfrm rot="10800000">
                    <a:off x="1512826" y="2832092"/>
                    <a:ext cx="305100" cy="479410"/>
                    <a:chOff x="2102849" y="2268526"/>
                    <a:chExt cx="610177" cy="833407"/>
                  </a:xfrm>
                </p:grpSpPr>
                <p:sp>
                  <p:nvSpPr>
                    <p:cNvPr id="894" name="Rectangle 893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95" name="Rectangle 894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96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45" name="Groupe 19"/>
                  <p:cNvGrpSpPr/>
                  <p:nvPr/>
                </p:nvGrpSpPr>
                <p:grpSpPr>
                  <a:xfrm rot="10800000">
                    <a:off x="1744761" y="3019469"/>
                    <a:ext cx="40366" cy="109472"/>
                    <a:chOff x="2168508" y="2584444"/>
                    <a:chExt cx="80731" cy="218943"/>
                  </a:xfrm>
                </p:grpSpPr>
                <p:sp>
                  <p:nvSpPr>
                    <p:cNvPr id="892" name="Ellipse 891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93" name="Ellipse 892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  <p:grpSp>
              <p:nvGrpSpPr>
                <p:cNvPr id="846" name="Groupe 194"/>
                <p:cNvGrpSpPr/>
                <p:nvPr/>
              </p:nvGrpSpPr>
              <p:grpSpPr>
                <a:xfrm>
                  <a:off x="2844748" y="2463788"/>
                  <a:ext cx="577989" cy="480205"/>
                  <a:chOff x="1512826" y="2831297"/>
                  <a:chExt cx="577989" cy="480205"/>
                </a:xfrm>
              </p:grpSpPr>
              <p:sp>
                <p:nvSpPr>
                  <p:cNvPr id="870" name="Ellipse 869"/>
                  <p:cNvSpPr>
                    <a:spLocks noChangeAspect="1"/>
                  </p:cNvSpPr>
                  <p:nvPr/>
                </p:nvSpPr>
                <p:spPr>
                  <a:xfrm rot="9529340">
                    <a:off x="1519739" y="2909550"/>
                    <a:ext cx="340090" cy="342993"/>
                  </a:xfrm>
                  <a:prstGeom prst="ellipse">
                    <a:avLst/>
                  </a:prstGeom>
                  <a:solidFill>
                    <a:schemeClr val="accent5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871" name="Ellipse 870"/>
                  <p:cNvSpPr>
                    <a:spLocks noChangeAspect="1"/>
                  </p:cNvSpPr>
                  <p:nvPr/>
                </p:nvSpPr>
                <p:spPr>
                  <a:xfrm rot="12070660" flipH="1">
                    <a:off x="1733652" y="2908755"/>
                    <a:ext cx="350114" cy="342993"/>
                  </a:xfrm>
                  <a:prstGeom prst="ellipse">
                    <a:avLst/>
                  </a:prstGeom>
                  <a:solidFill>
                    <a:schemeClr val="accent5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854" name="Groupe 20"/>
                  <p:cNvGrpSpPr/>
                  <p:nvPr/>
                </p:nvGrpSpPr>
                <p:grpSpPr>
                  <a:xfrm rot="10800000" flipH="1">
                    <a:off x="1776738" y="2831297"/>
                    <a:ext cx="314077" cy="479410"/>
                    <a:chOff x="2102849" y="2268526"/>
                    <a:chExt cx="610177" cy="833407"/>
                  </a:xfrm>
                </p:grpSpPr>
                <p:sp>
                  <p:nvSpPr>
                    <p:cNvPr id="883" name="Rectangle 882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84" name="Rectangle 883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85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>
                      <a:glow rad="1016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55" name="Groupe 19"/>
                  <p:cNvGrpSpPr/>
                  <p:nvPr/>
                </p:nvGrpSpPr>
                <p:grpSpPr>
                  <a:xfrm rot="10800000" flipH="1">
                    <a:off x="1810556" y="3018674"/>
                    <a:ext cx="41556" cy="109472"/>
                    <a:chOff x="2168508" y="2584444"/>
                    <a:chExt cx="80731" cy="218943"/>
                  </a:xfrm>
                </p:grpSpPr>
                <p:sp>
                  <p:nvSpPr>
                    <p:cNvPr id="881" name="Ellipse 880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82" name="Ellipse 881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  <p:grpSp>
                <p:nvGrpSpPr>
                  <p:cNvPr id="856" name="Groupe 20"/>
                  <p:cNvGrpSpPr/>
                  <p:nvPr/>
                </p:nvGrpSpPr>
                <p:grpSpPr>
                  <a:xfrm rot="10800000">
                    <a:off x="1512826" y="2832092"/>
                    <a:ext cx="305100" cy="479410"/>
                    <a:chOff x="2102849" y="2268526"/>
                    <a:chExt cx="610177" cy="833407"/>
                  </a:xfrm>
                </p:grpSpPr>
                <p:sp>
                  <p:nvSpPr>
                    <p:cNvPr id="878" name="Rectangle 877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79" name="Rectangle 878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80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>
                      <a:glow rad="1016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57" name="Groupe 19"/>
                  <p:cNvGrpSpPr/>
                  <p:nvPr/>
                </p:nvGrpSpPr>
                <p:grpSpPr>
                  <a:xfrm rot="10800000">
                    <a:off x="1744761" y="3019469"/>
                    <a:ext cx="40366" cy="109472"/>
                    <a:chOff x="2168508" y="2584444"/>
                    <a:chExt cx="80731" cy="218943"/>
                  </a:xfrm>
                </p:grpSpPr>
                <p:sp>
                  <p:nvSpPr>
                    <p:cNvPr id="876" name="Ellipse 875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77" name="Ellipse 876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</p:grpSp>
          <p:grpSp>
            <p:nvGrpSpPr>
              <p:cNvPr id="868" name="Groupe 315"/>
              <p:cNvGrpSpPr/>
              <p:nvPr/>
            </p:nvGrpSpPr>
            <p:grpSpPr>
              <a:xfrm rot="18678607">
                <a:off x="3860787" y="1242642"/>
                <a:ext cx="577989" cy="840571"/>
                <a:chOff x="2844748" y="2463788"/>
                <a:chExt cx="577989" cy="840571"/>
              </a:xfrm>
            </p:grpSpPr>
            <p:grpSp>
              <p:nvGrpSpPr>
                <p:cNvPr id="869" name="Groupe 177"/>
                <p:cNvGrpSpPr/>
                <p:nvPr/>
              </p:nvGrpSpPr>
              <p:grpSpPr>
                <a:xfrm>
                  <a:off x="2844748" y="2824154"/>
                  <a:ext cx="577989" cy="480205"/>
                  <a:chOff x="1512826" y="2831297"/>
                  <a:chExt cx="577989" cy="480205"/>
                </a:xfrm>
              </p:grpSpPr>
              <p:sp>
                <p:nvSpPr>
                  <p:cNvPr id="852" name="Ellipse 851"/>
                  <p:cNvSpPr>
                    <a:spLocks noChangeAspect="1"/>
                  </p:cNvSpPr>
                  <p:nvPr/>
                </p:nvSpPr>
                <p:spPr>
                  <a:xfrm rot="9529340">
                    <a:off x="1519739" y="2909550"/>
                    <a:ext cx="340090" cy="34299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853" name="Ellipse 852"/>
                  <p:cNvSpPr>
                    <a:spLocks noChangeAspect="1"/>
                  </p:cNvSpPr>
                  <p:nvPr/>
                </p:nvSpPr>
                <p:spPr>
                  <a:xfrm rot="12070660" flipH="1">
                    <a:off x="1733652" y="2908755"/>
                    <a:ext cx="350114" cy="34299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00">
                          <a:tint val="66000"/>
                          <a:satMod val="160000"/>
                        </a:srgbClr>
                      </a:gs>
                      <a:gs pos="50000">
                        <a:srgbClr val="FFFF00">
                          <a:tint val="44500"/>
                          <a:satMod val="160000"/>
                        </a:srgbClr>
                      </a:gs>
                      <a:gs pos="100000">
                        <a:srgbClr val="FFFF00">
                          <a:tint val="23500"/>
                          <a:satMod val="1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872" name="Groupe 20"/>
                  <p:cNvGrpSpPr/>
                  <p:nvPr/>
                </p:nvGrpSpPr>
                <p:grpSpPr>
                  <a:xfrm rot="10800000" flipH="1">
                    <a:off x="1776738" y="2831297"/>
                    <a:ext cx="314077" cy="479410"/>
                    <a:chOff x="2102849" y="2268526"/>
                    <a:chExt cx="610177" cy="833407"/>
                  </a:xfrm>
                </p:grpSpPr>
                <p:sp>
                  <p:nvSpPr>
                    <p:cNvPr id="865" name="Rectangle 864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66" name="Rectangle 865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67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73" name="Groupe 19"/>
                  <p:cNvGrpSpPr/>
                  <p:nvPr/>
                </p:nvGrpSpPr>
                <p:grpSpPr>
                  <a:xfrm rot="10800000" flipH="1">
                    <a:off x="1810556" y="3018674"/>
                    <a:ext cx="41556" cy="109472"/>
                    <a:chOff x="2168508" y="2584444"/>
                    <a:chExt cx="80731" cy="218943"/>
                  </a:xfrm>
                </p:grpSpPr>
                <p:sp>
                  <p:nvSpPr>
                    <p:cNvPr id="863" name="Ellipse 862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64" name="Ellipse 863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  <p:grpSp>
                <p:nvGrpSpPr>
                  <p:cNvPr id="874" name="Groupe 20"/>
                  <p:cNvGrpSpPr/>
                  <p:nvPr/>
                </p:nvGrpSpPr>
                <p:grpSpPr>
                  <a:xfrm rot="10800000">
                    <a:off x="1512826" y="2832092"/>
                    <a:ext cx="305100" cy="479410"/>
                    <a:chOff x="2102849" y="2268526"/>
                    <a:chExt cx="610177" cy="833407"/>
                  </a:xfrm>
                </p:grpSpPr>
                <p:sp>
                  <p:nvSpPr>
                    <p:cNvPr id="860" name="Rectangle 859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61" name="Rectangle 860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62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75" name="Groupe 19"/>
                  <p:cNvGrpSpPr/>
                  <p:nvPr/>
                </p:nvGrpSpPr>
                <p:grpSpPr>
                  <a:xfrm rot="10800000">
                    <a:off x="1744761" y="3019469"/>
                    <a:ext cx="40366" cy="109472"/>
                    <a:chOff x="2168508" y="2584444"/>
                    <a:chExt cx="80731" cy="218943"/>
                  </a:xfrm>
                </p:grpSpPr>
                <p:sp>
                  <p:nvSpPr>
                    <p:cNvPr id="858" name="Ellipse 857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59" name="Ellipse 858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  <p:grpSp>
              <p:nvGrpSpPr>
                <p:cNvPr id="888" name="Groupe 194"/>
                <p:cNvGrpSpPr/>
                <p:nvPr/>
              </p:nvGrpSpPr>
              <p:grpSpPr>
                <a:xfrm>
                  <a:off x="2844748" y="2463788"/>
                  <a:ext cx="577989" cy="480205"/>
                  <a:chOff x="1512826" y="2831297"/>
                  <a:chExt cx="577989" cy="480205"/>
                </a:xfrm>
              </p:grpSpPr>
              <p:sp>
                <p:nvSpPr>
                  <p:cNvPr id="763" name="Ellipse 762"/>
                  <p:cNvSpPr>
                    <a:spLocks noChangeAspect="1"/>
                  </p:cNvSpPr>
                  <p:nvPr/>
                </p:nvSpPr>
                <p:spPr>
                  <a:xfrm rot="9529340">
                    <a:off x="1519739" y="2909550"/>
                    <a:ext cx="340090" cy="342993"/>
                  </a:xfrm>
                  <a:prstGeom prst="ellipse">
                    <a:avLst/>
                  </a:prstGeom>
                  <a:solidFill>
                    <a:schemeClr val="accent5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sp>
                <p:nvSpPr>
                  <p:cNvPr id="764" name="Ellipse 763"/>
                  <p:cNvSpPr>
                    <a:spLocks noChangeAspect="1"/>
                  </p:cNvSpPr>
                  <p:nvPr/>
                </p:nvSpPr>
                <p:spPr>
                  <a:xfrm rot="12070660" flipH="1">
                    <a:off x="1733652" y="2908755"/>
                    <a:ext cx="350114" cy="342993"/>
                  </a:xfrm>
                  <a:prstGeom prst="ellipse">
                    <a:avLst/>
                  </a:prstGeom>
                  <a:solidFill>
                    <a:schemeClr val="accent5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dirty="0"/>
                  </a:p>
                </p:txBody>
              </p:sp>
              <p:grpSp>
                <p:nvGrpSpPr>
                  <p:cNvPr id="889" name="Groupe 20"/>
                  <p:cNvGrpSpPr/>
                  <p:nvPr/>
                </p:nvGrpSpPr>
                <p:grpSpPr>
                  <a:xfrm rot="10800000" flipH="1">
                    <a:off x="1776738" y="2831297"/>
                    <a:ext cx="314077" cy="479410"/>
                    <a:chOff x="2102849" y="2268526"/>
                    <a:chExt cx="610177" cy="833407"/>
                  </a:xfrm>
                </p:grpSpPr>
                <p:sp>
                  <p:nvSpPr>
                    <p:cNvPr id="849" name="Rectangle 848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50" name="Rectangle 849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51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>
                      <a:glow rad="1016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890" name="Groupe 19"/>
                  <p:cNvGrpSpPr/>
                  <p:nvPr/>
                </p:nvGrpSpPr>
                <p:grpSpPr>
                  <a:xfrm rot="10800000" flipH="1">
                    <a:off x="1810556" y="3018674"/>
                    <a:ext cx="41556" cy="109472"/>
                    <a:chOff x="2168508" y="2584444"/>
                    <a:chExt cx="80731" cy="218943"/>
                  </a:xfrm>
                </p:grpSpPr>
                <p:sp>
                  <p:nvSpPr>
                    <p:cNvPr id="847" name="Ellipse 846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848" name="Ellipse 847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  <p:grpSp>
                <p:nvGrpSpPr>
                  <p:cNvPr id="891" name="Groupe 20"/>
                  <p:cNvGrpSpPr/>
                  <p:nvPr/>
                </p:nvGrpSpPr>
                <p:grpSpPr>
                  <a:xfrm rot="10800000">
                    <a:off x="1512826" y="2832092"/>
                    <a:ext cx="305100" cy="479410"/>
                    <a:chOff x="2102849" y="2268526"/>
                    <a:chExt cx="610177" cy="833407"/>
                  </a:xfrm>
                </p:grpSpPr>
                <p:sp>
                  <p:nvSpPr>
                    <p:cNvPr id="771" name="Rectangle 770"/>
                    <p:cNvSpPr/>
                    <p:nvPr/>
                  </p:nvSpPr>
                  <p:spPr>
                    <a:xfrm>
                      <a:off x="2197581" y="2895305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772" name="Rectangle 771"/>
                    <p:cNvSpPr/>
                    <p:nvPr/>
                  </p:nvSpPr>
                  <p:spPr>
                    <a:xfrm>
                      <a:off x="2188846" y="2268526"/>
                      <a:ext cx="44079" cy="206628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773" name="Arc plein 1055"/>
                    <p:cNvSpPr>
                      <a:spLocks noChangeAspect="1"/>
                    </p:cNvSpPr>
                    <p:nvPr/>
                  </p:nvSpPr>
                  <p:spPr>
                    <a:xfrm rot="9664386" flipH="1">
                      <a:off x="2102849" y="2380028"/>
                      <a:ext cx="610177" cy="596372"/>
                    </a:xfrm>
                    <a:prstGeom prst="blockArc">
                      <a:avLst>
                        <a:gd name="adj1" fmla="val 12351216"/>
                        <a:gd name="adj2" fmla="val 7169591"/>
                        <a:gd name="adj3" fmla="val 9421"/>
                      </a:avLst>
                    </a:prstGeom>
                    <a:solidFill>
                      <a:srgbClr val="FFFF00"/>
                    </a:solidFill>
                    <a:ln>
                      <a:noFill/>
                    </a:ln>
                    <a:effectLst>
                      <a:glow rad="101600">
                        <a:schemeClr val="accent5">
                          <a:satMod val="175000"/>
                          <a:alpha val="40000"/>
                        </a:schemeClr>
                      </a:glow>
                    </a:effectLst>
                    <a:scene3d>
                      <a:camera prst="orthographicFront"/>
                      <a:lightRig rig="soft" dir="t"/>
                    </a:scene3d>
                    <a:sp3d extrusionH="76200" contourW="12700" prstMaterial="dkEdge">
                      <a:bevelT w="152400" h="50800" prst="softRound"/>
                      <a:bevelB w="152400" h="50800" prst="softRound"/>
                      <a:extrusionClr>
                        <a:srgbClr val="FFFF00"/>
                      </a:extrusionClr>
                      <a:contourClr>
                        <a:srgbClr val="FFFF00"/>
                      </a:contourClr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grpSp>
                <p:nvGrpSpPr>
                  <p:cNvPr id="904" name="Groupe 19"/>
                  <p:cNvGrpSpPr/>
                  <p:nvPr/>
                </p:nvGrpSpPr>
                <p:grpSpPr>
                  <a:xfrm rot="10800000">
                    <a:off x="1744761" y="3019469"/>
                    <a:ext cx="40366" cy="109472"/>
                    <a:chOff x="2168508" y="2584444"/>
                    <a:chExt cx="80731" cy="218943"/>
                  </a:xfrm>
                </p:grpSpPr>
                <p:sp>
                  <p:nvSpPr>
                    <p:cNvPr id="769" name="Ellipse 768"/>
                    <p:cNvSpPr>
                      <a:spLocks noChangeAspect="1"/>
                    </p:cNvSpPr>
                    <p:nvPr/>
                  </p:nvSpPr>
                  <p:spPr>
                    <a:xfrm>
                      <a:off x="2170783" y="2584444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  <p:sp>
                  <p:nvSpPr>
                    <p:cNvPr id="770" name="Ellipse 769"/>
                    <p:cNvSpPr>
                      <a:spLocks noChangeAspect="1"/>
                    </p:cNvSpPr>
                    <p:nvPr/>
                  </p:nvSpPr>
                  <p:spPr>
                    <a:xfrm>
                      <a:off x="2168508" y="2724931"/>
                      <a:ext cx="78456" cy="78456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ffectLst/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dirty="0"/>
                    </a:p>
                  </p:txBody>
                </p:sp>
              </p:grpSp>
            </p:grpSp>
          </p:grpSp>
          <p:cxnSp>
            <p:nvCxnSpPr>
              <p:cNvPr id="751" name="Connecteur droit 750"/>
              <p:cNvCxnSpPr>
                <a:stCxn id="861" idx="0"/>
                <a:endCxn id="910" idx="2"/>
              </p:cNvCxnSpPr>
              <p:nvPr/>
            </p:nvCxnSpPr>
            <p:spPr>
              <a:xfrm>
                <a:off x="4440444" y="1968853"/>
                <a:ext cx="86004" cy="125840"/>
              </a:xfrm>
              <a:prstGeom prst="lin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  <a:effectLst/>
              <a:scene3d>
                <a:camera prst="orthographicFront"/>
                <a:lightRig rig="soft" dir="t"/>
              </a:scene3d>
              <a:sp3d extrusionH="76200" contourW="12700" prstMaterial="dkEdge">
                <a:bevelT w="152400" h="50800" prst="softRound"/>
                <a:bevelB w="152400" h="50800" prst="softRound"/>
                <a:extrusionClr>
                  <a:srgbClr val="FFFF00"/>
                </a:extrusionClr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52" name="Connecteur droit 751"/>
              <p:cNvCxnSpPr>
                <a:stCxn id="900" idx="0"/>
                <a:endCxn id="915" idx="2"/>
              </p:cNvCxnSpPr>
              <p:nvPr/>
            </p:nvCxnSpPr>
            <p:spPr>
              <a:xfrm rot="10800000" flipV="1">
                <a:off x="4603755" y="1960408"/>
                <a:ext cx="81925" cy="133490"/>
              </a:xfrm>
              <a:prstGeom prst="lin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  <a:effectLst/>
              <a:scene3d>
                <a:camera prst="orthographicFront"/>
                <a:lightRig rig="soft" dir="t"/>
              </a:scene3d>
              <a:sp3d extrusionH="76200" contourW="12700" prstMaterial="dkEdge">
                <a:bevelT w="152400" h="50800" prst="softRound"/>
                <a:bevelB w="152400" h="50800" prst="softRound"/>
                <a:extrusionClr>
                  <a:srgbClr val="FFFF00"/>
                </a:extrusionClr>
                <a:contourClr>
                  <a:srgbClr val="FFFF00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grpSp>
            <p:nvGrpSpPr>
              <p:cNvPr id="905" name="Groupe 359"/>
              <p:cNvGrpSpPr/>
              <p:nvPr/>
            </p:nvGrpSpPr>
            <p:grpSpPr>
              <a:xfrm>
                <a:off x="4431201" y="1906684"/>
                <a:ext cx="70436" cy="71794"/>
                <a:chOff x="4409772" y="1947161"/>
                <a:chExt cx="70436" cy="71794"/>
              </a:xfrm>
            </p:grpSpPr>
            <p:sp>
              <p:nvSpPr>
                <p:cNvPr id="759" name="Ellipse 758"/>
                <p:cNvSpPr>
                  <a:spLocks noChangeAspect="1"/>
                </p:cNvSpPr>
                <p:nvPr/>
              </p:nvSpPr>
              <p:spPr>
                <a:xfrm rot="7878607" flipH="1">
                  <a:off x="4440401" y="1947740"/>
                  <a:ext cx="40385" cy="3922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760" name="Ellipse 759"/>
                <p:cNvSpPr>
                  <a:spLocks noChangeAspect="1"/>
                </p:cNvSpPr>
                <p:nvPr/>
              </p:nvSpPr>
              <p:spPr>
                <a:xfrm rot="7878607">
                  <a:off x="4409772" y="1979727"/>
                  <a:ext cx="39228" cy="3922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906" name="Groupe 360"/>
              <p:cNvGrpSpPr/>
              <p:nvPr/>
            </p:nvGrpSpPr>
            <p:grpSpPr>
              <a:xfrm rot="5400000">
                <a:off x="4629479" y="1900234"/>
                <a:ext cx="70436" cy="71794"/>
                <a:chOff x="4409772" y="1947161"/>
                <a:chExt cx="70436" cy="71794"/>
              </a:xfrm>
            </p:grpSpPr>
            <p:sp>
              <p:nvSpPr>
                <p:cNvPr id="757" name="Ellipse 756"/>
                <p:cNvSpPr>
                  <a:spLocks noChangeAspect="1"/>
                </p:cNvSpPr>
                <p:nvPr/>
              </p:nvSpPr>
              <p:spPr>
                <a:xfrm rot="7878607" flipH="1">
                  <a:off x="4440401" y="1947740"/>
                  <a:ext cx="40385" cy="3922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758" name="Ellipse 757"/>
                <p:cNvSpPr>
                  <a:spLocks noChangeAspect="1"/>
                </p:cNvSpPr>
                <p:nvPr/>
              </p:nvSpPr>
              <p:spPr>
                <a:xfrm rot="7878607">
                  <a:off x="4409772" y="1979727"/>
                  <a:ext cx="39228" cy="39228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sp>
            <p:nvSpPr>
              <p:cNvPr id="755" name="Ellipse 754"/>
              <p:cNvSpPr>
                <a:spLocks noChangeAspect="1"/>
              </p:cNvSpPr>
              <p:nvPr/>
            </p:nvSpPr>
            <p:spPr>
              <a:xfrm rot="10800000" flipH="1">
                <a:off x="4577124" y="2071678"/>
                <a:ext cx="40385" cy="3922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756" name="Ellipse 755"/>
              <p:cNvSpPr>
                <a:spLocks noChangeAspect="1"/>
              </p:cNvSpPr>
              <p:nvPr/>
            </p:nvSpPr>
            <p:spPr>
              <a:xfrm rot="10800000">
                <a:off x="4512467" y="2072473"/>
                <a:ext cx="39228" cy="3922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907" name="Groupe 158"/>
            <p:cNvGrpSpPr/>
            <p:nvPr/>
          </p:nvGrpSpPr>
          <p:grpSpPr>
            <a:xfrm>
              <a:off x="6514510" y="2763320"/>
              <a:ext cx="367773" cy="604408"/>
              <a:chOff x="7977565" y="4744076"/>
              <a:chExt cx="313261" cy="412827"/>
            </a:xfrm>
          </p:grpSpPr>
          <p:sp>
            <p:nvSpPr>
              <p:cNvPr id="744" name="Forme libre 743"/>
              <p:cNvSpPr>
                <a:spLocks/>
              </p:cNvSpPr>
              <p:nvPr/>
            </p:nvSpPr>
            <p:spPr>
              <a:xfrm rot="1250056">
                <a:off x="7977565" y="4744899"/>
                <a:ext cx="91442" cy="412004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745" name="Forme libre 744"/>
              <p:cNvSpPr>
                <a:spLocks/>
              </p:cNvSpPr>
              <p:nvPr/>
            </p:nvSpPr>
            <p:spPr>
              <a:xfrm rot="20273031" flipH="1">
                <a:off x="8194814" y="4744076"/>
                <a:ext cx="96012" cy="412002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920" name="Groupe 95"/>
            <p:cNvGrpSpPr/>
            <p:nvPr/>
          </p:nvGrpSpPr>
          <p:grpSpPr>
            <a:xfrm>
              <a:off x="4497512" y="2349336"/>
              <a:ext cx="520190" cy="432185"/>
              <a:chOff x="1512826" y="2831297"/>
              <a:chExt cx="577989" cy="480205"/>
            </a:xfrm>
          </p:grpSpPr>
          <p:sp>
            <p:nvSpPr>
              <p:cNvPr id="421" name="Ellipse 420"/>
              <p:cNvSpPr>
                <a:spLocks noChangeAspect="1"/>
              </p:cNvSpPr>
              <p:nvPr/>
            </p:nvSpPr>
            <p:spPr>
              <a:xfrm rot="9529340">
                <a:off x="1519739" y="2909550"/>
                <a:ext cx="340090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422" name="Ellipse 421"/>
              <p:cNvSpPr>
                <a:spLocks noChangeAspect="1"/>
              </p:cNvSpPr>
              <p:nvPr/>
            </p:nvSpPr>
            <p:spPr>
              <a:xfrm rot="12070660" flipH="1">
                <a:off x="1733652" y="2908755"/>
                <a:ext cx="350114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921" name="Groupe 20"/>
              <p:cNvGrpSpPr/>
              <p:nvPr/>
            </p:nvGrpSpPr>
            <p:grpSpPr>
              <a:xfrm rot="10800000" flipH="1">
                <a:off x="1776738" y="2831297"/>
                <a:ext cx="314077" cy="479410"/>
                <a:chOff x="2102849" y="2268526"/>
                <a:chExt cx="610177" cy="833407"/>
              </a:xfrm>
            </p:grpSpPr>
            <p:sp>
              <p:nvSpPr>
                <p:cNvPr id="739" name="Rectangle 738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0" name="Rectangle 739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41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22" name="Groupe 19"/>
              <p:cNvGrpSpPr/>
              <p:nvPr/>
            </p:nvGrpSpPr>
            <p:grpSpPr>
              <a:xfrm rot="10800000" flipH="1">
                <a:off x="1810556" y="3018674"/>
                <a:ext cx="41556" cy="109472"/>
                <a:chOff x="2168508" y="2584444"/>
                <a:chExt cx="80731" cy="218943"/>
              </a:xfrm>
            </p:grpSpPr>
            <p:sp>
              <p:nvSpPr>
                <p:cNvPr id="737" name="Ellipse 736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738" name="Ellipse 737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923" name="Groupe 20"/>
              <p:cNvGrpSpPr/>
              <p:nvPr/>
            </p:nvGrpSpPr>
            <p:grpSpPr>
              <a:xfrm rot="10800000">
                <a:off x="1512826" y="2832092"/>
                <a:ext cx="305100" cy="479410"/>
                <a:chOff x="2102849" y="2268526"/>
                <a:chExt cx="610177" cy="833407"/>
              </a:xfrm>
            </p:grpSpPr>
            <p:sp>
              <p:nvSpPr>
                <p:cNvPr id="734" name="Rectangle 733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5" name="Rectangle 734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6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36" name="Groupe 19"/>
              <p:cNvGrpSpPr/>
              <p:nvPr/>
            </p:nvGrpSpPr>
            <p:grpSpPr>
              <a:xfrm rot="10800000">
                <a:off x="1744761" y="3019469"/>
                <a:ext cx="40366" cy="109472"/>
                <a:chOff x="2168508" y="2584444"/>
                <a:chExt cx="80731" cy="218943"/>
              </a:xfrm>
            </p:grpSpPr>
            <p:sp>
              <p:nvSpPr>
                <p:cNvPr id="732" name="Ellipse 731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733" name="Ellipse 732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grpSp>
          <p:nvGrpSpPr>
            <p:cNvPr id="937" name="Groupe 158"/>
            <p:cNvGrpSpPr/>
            <p:nvPr/>
          </p:nvGrpSpPr>
          <p:grpSpPr>
            <a:xfrm>
              <a:off x="4574268" y="2760621"/>
              <a:ext cx="367774" cy="604408"/>
              <a:chOff x="7977565" y="4744076"/>
              <a:chExt cx="313261" cy="412827"/>
            </a:xfrm>
          </p:grpSpPr>
          <p:sp>
            <p:nvSpPr>
              <p:cNvPr id="419" name="Forme libre 418"/>
              <p:cNvSpPr>
                <a:spLocks/>
              </p:cNvSpPr>
              <p:nvPr/>
            </p:nvSpPr>
            <p:spPr>
              <a:xfrm rot="1250056">
                <a:off x="7977565" y="4744899"/>
                <a:ext cx="91442" cy="412004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420" name="Forme libre 419"/>
              <p:cNvSpPr>
                <a:spLocks/>
              </p:cNvSpPr>
              <p:nvPr/>
            </p:nvSpPr>
            <p:spPr>
              <a:xfrm rot="20273031" flipH="1">
                <a:off x="8194814" y="4744076"/>
                <a:ext cx="96012" cy="412002"/>
              </a:xfrm>
              <a:custGeom>
                <a:avLst/>
                <a:gdLst>
                  <a:gd name="connsiteX0" fmla="*/ 191069 w 536812"/>
                  <a:gd name="connsiteY0" fmla="*/ 0 h 1282890"/>
                  <a:gd name="connsiteX1" fmla="*/ 382137 w 536812"/>
                  <a:gd name="connsiteY1" fmla="*/ 109182 h 1282890"/>
                  <a:gd name="connsiteX2" fmla="*/ 54591 w 536812"/>
                  <a:gd name="connsiteY2" fmla="*/ 259307 h 1282890"/>
                  <a:gd name="connsiteX3" fmla="*/ 54591 w 536812"/>
                  <a:gd name="connsiteY3" fmla="*/ 150125 h 1282890"/>
                  <a:gd name="connsiteX4" fmla="*/ 368490 w 536812"/>
                  <a:gd name="connsiteY4" fmla="*/ 150125 h 1282890"/>
                  <a:gd name="connsiteX5" fmla="*/ 409433 w 536812"/>
                  <a:gd name="connsiteY5" fmla="*/ 300251 h 1282890"/>
                  <a:gd name="connsiteX6" fmla="*/ 95534 w 536812"/>
                  <a:gd name="connsiteY6" fmla="*/ 395785 h 1282890"/>
                  <a:gd name="connsiteX7" fmla="*/ 95534 w 536812"/>
                  <a:gd name="connsiteY7" fmla="*/ 286603 h 1282890"/>
                  <a:gd name="connsiteX8" fmla="*/ 341194 w 536812"/>
                  <a:gd name="connsiteY8" fmla="*/ 286603 h 1282890"/>
                  <a:gd name="connsiteX9" fmla="*/ 423081 w 536812"/>
                  <a:gd name="connsiteY9" fmla="*/ 409433 h 1282890"/>
                  <a:gd name="connsiteX10" fmla="*/ 191069 w 536812"/>
                  <a:gd name="connsiteY10" fmla="*/ 518615 h 1282890"/>
                  <a:gd name="connsiteX11" fmla="*/ 81887 w 536812"/>
                  <a:gd name="connsiteY11" fmla="*/ 450376 h 1282890"/>
                  <a:gd name="connsiteX12" fmla="*/ 327546 w 536812"/>
                  <a:gd name="connsiteY12" fmla="*/ 423081 h 1282890"/>
                  <a:gd name="connsiteX13" fmla="*/ 409433 w 536812"/>
                  <a:gd name="connsiteY13" fmla="*/ 559558 h 1282890"/>
                  <a:gd name="connsiteX14" fmla="*/ 136478 w 536812"/>
                  <a:gd name="connsiteY14" fmla="*/ 641445 h 1282890"/>
                  <a:gd name="connsiteX15" fmla="*/ 204717 w 536812"/>
                  <a:gd name="connsiteY15" fmla="*/ 532263 h 1282890"/>
                  <a:gd name="connsiteX16" fmla="*/ 327546 w 536812"/>
                  <a:gd name="connsiteY16" fmla="*/ 600501 h 1282890"/>
                  <a:gd name="connsiteX17" fmla="*/ 218364 w 536812"/>
                  <a:gd name="connsiteY17" fmla="*/ 764275 h 1282890"/>
                  <a:gd name="connsiteX18" fmla="*/ 191069 w 536812"/>
                  <a:gd name="connsiteY18" fmla="*/ 859809 h 1282890"/>
                  <a:gd name="connsiteX19" fmla="*/ 245660 w 536812"/>
                  <a:gd name="connsiteY19" fmla="*/ 968991 h 1282890"/>
                  <a:gd name="connsiteX20" fmla="*/ 341194 w 536812"/>
                  <a:gd name="connsiteY20" fmla="*/ 1078173 h 1282890"/>
                  <a:gd name="connsiteX21" fmla="*/ 504967 w 536812"/>
                  <a:gd name="connsiteY21" fmla="*/ 1091821 h 1282890"/>
                  <a:gd name="connsiteX22" fmla="*/ 532263 w 536812"/>
                  <a:gd name="connsiteY22" fmla="*/ 1282890 h 1282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6812" h="1282890">
                    <a:moveTo>
                      <a:pt x="191069" y="0"/>
                    </a:moveTo>
                    <a:cubicBezTo>
                      <a:pt x="297976" y="32982"/>
                      <a:pt x="404883" y="65964"/>
                      <a:pt x="382137" y="109182"/>
                    </a:cubicBezTo>
                    <a:cubicBezTo>
                      <a:pt x="359391" y="152400"/>
                      <a:pt x="109182" y="252483"/>
                      <a:pt x="54591" y="259307"/>
                    </a:cubicBezTo>
                    <a:cubicBezTo>
                      <a:pt x="0" y="266131"/>
                      <a:pt x="2275" y="168322"/>
                      <a:pt x="54591" y="150125"/>
                    </a:cubicBezTo>
                    <a:cubicBezTo>
                      <a:pt x="106907" y="131928"/>
                      <a:pt x="309350" y="125104"/>
                      <a:pt x="368490" y="150125"/>
                    </a:cubicBezTo>
                    <a:cubicBezTo>
                      <a:pt x="427630" y="175146"/>
                      <a:pt x="454926" y="259308"/>
                      <a:pt x="409433" y="300251"/>
                    </a:cubicBezTo>
                    <a:cubicBezTo>
                      <a:pt x="363940" y="341194"/>
                      <a:pt x="147850" y="398060"/>
                      <a:pt x="95534" y="395785"/>
                    </a:cubicBezTo>
                    <a:cubicBezTo>
                      <a:pt x="43218" y="393510"/>
                      <a:pt x="54591" y="304800"/>
                      <a:pt x="95534" y="286603"/>
                    </a:cubicBezTo>
                    <a:cubicBezTo>
                      <a:pt x="136477" y="268406"/>
                      <a:pt x="286603" y="266131"/>
                      <a:pt x="341194" y="286603"/>
                    </a:cubicBezTo>
                    <a:cubicBezTo>
                      <a:pt x="395785" y="307075"/>
                      <a:pt x="448102" y="370764"/>
                      <a:pt x="423081" y="409433"/>
                    </a:cubicBezTo>
                    <a:cubicBezTo>
                      <a:pt x="398060" y="448102"/>
                      <a:pt x="247935" y="511791"/>
                      <a:pt x="191069" y="518615"/>
                    </a:cubicBezTo>
                    <a:cubicBezTo>
                      <a:pt x="134203" y="525439"/>
                      <a:pt x="59141" y="466298"/>
                      <a:pt x="81887" y="450376"/>
                    </a:cubicBezTo>
                    <a:cubicBezTo>
                      <a:pt x="104633" y="434454"/>
                      <a:pt x="272955" y="404884"/>
                      <a:pt x="327546" y="423081"/>
                    </a:cubicBezTo>
                    <a:cubicBezTo>
                      <a:pt x="382137" y="441278"/>
                      <a:pt x="441278" y="523164"/>
                      <a:pt x="409433" y="559558"/>
                    </a:cubicBezTo>
                    <a:cubicBezTo>
                      <a:pt x="377588" y="595952"/>
                      <a:pt x="170597" y="645994"/>
                      <a:pt x="136478" y="641445"/>
                    </a:cubicBezTo>
                    <a:cubicBezTo>
                      <a:pt x="102359" y="636896"/>
                      <a:pt x="172873" y="539087"/>
                      <a:pt x="204717" y="532263"/>
                    </a:cubicBezTo>
                    <a:cubicBezTo>
                      <a:pt x="236561" y="525439"/>
                      <a:pt x="325272" y="561832"/>
                      <a:pt x="327546" y="600501"/>
                    </a:cubicBezTo>
                    <a:cubicBezTo>
                      <a:pt x="329820" y="639170"/>
                      <a:pt x="241110" y="721057"/>
                      <a:pt x="218364" y="764275"/>
                    </a:cubicBezTo>
                    <a:cubicBezTo>
                      <a:pt x="195618" y="807493"/>
                      <a:pt x="186520" y="825690"/>
                      <a:pt x="191069" y="859809"/>
                    </a:cubicBezTo>
                    <a:cubicBezTo>
                      <a:pt x="195618" y="893928"/>
                      <a:pt x="220639" y="932597"/>
                      <a:pt x="245660" y="968991"/>
                    </a:cubicBezTo>
                    <a:cubicBezTo>
                      <a:pt x="270681" y="1005385"/>
                      <a:pt x="297976" y="1057701"/>
                      <a:pt x="341194" y="1078173"/>
                    </a:cubicBezTo>
                    <a:cubicBezTo>
                      <a:pt x="384412" y="1098645"/>
                      <a:pt x="473122" y="1057702"/>
                      <a:pt x="504967" y="1091821"/>
                    </a:cubicBezTo>
                    <a:cubicBezTo>
                      <a:pt x="536812" y="1125940"/>
                      <a:pt x="534538" y="1255595"/>
                      <a:pt x="532263" y="1282890"/>
                    </a:cubicBezTo>
                  </a:path>
                </a:pathLst>
              </a:custGeom>
              <a:ln w="19050">
                <a:solidFill>
                  <a:srgbClr val="FFFF00"/>
                </a:solidFill>
              </a:ln>
              <a:scene3d>
                <a:camera prst="orthographicFront"/>
                <a:lightRig rig="balanced" dir="t"/>
              </a:scene3d>
              <a:sp3d prstMaterial="dkEdge"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938" name="Groupe 95"/>
            <p:cNvGrpSpPr/>
            <p:nvPr/>
          </p:nvGrpSpPr>
          <p:grpSpPr>
            <a:xfrm>
              <a:off x="3500631" y="2349318"/>
              <a:ext cx="520190" cy="432183"/>
              <a:chOff x="1512826" y="2831297"/>
              <a:chExt cx="577989" cy="480205"/>
            </a:xfrm>
          </p:grpSpPr>
          <p:sp>
            <p:nvSpPr>
              <p:cNvPr id="401" name="Ellipse 400"/>
              <p:cNvSpPr>
                <a:spLocks noChangeAspect="1"/>
              </p:cNvSpPr>
              <p:nvPr/>
            </p:nvSpPr>
            <p:spPr>
              <a:xfrm rot="9529340">
                <a:off x="1519739" y="2909550"/>
                <a:ext cx="340090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402" name="Ellipse 401"/>
              <p:cNvSpPr>
                <a:spLocks noChangeAspect="1"/>
              </p:cNvSpPr>
              <p:nvPr/>
            </p:nvSpPr>
            <p:spPr>
              <a:xfrm rot="12070660" flipH="1">
                <a:off x="1733652" y="2908755"/>
                <a:ext cx="350114" cy="342993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00">
                      <a:tint val="66000"/>
                      <a:satMod val="160000"/>
                    </a:srgbClr>
                  </a:gs>
                  <a:gs pos="50000">
                    <a:srgbClr val="FFFF00">
                      <a:tint val="44500"/>
                      <a:satMod val="160000"/>
                    </a:srgbClr>
                  </a:gs>
                  <a:gs pos="100000">
                    <a:srgbClr val="FFFF0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grpSp>
            <p:nvGrpSpPr>
              <p:cNvPr id="939" name="Groupe 20"/>
              <p:cNvGrpSpPr/>
              <p:nvPr/>
            </p:nvGrpSpPr>
            <p:grpSpPr>
              <a:xfrm rot="10800000" flipH="1">
                <a:off x="1776738" y="2831297"/>
                <a:ext cx="314077" cy="479410"/>
                <a:chOff x="2102849" y="2268526"/>
                <a:chExt cx="610177" cy="833407"/>
              </a:xfrm>
            </p:grpSpPr>
            <p:sp>
              <p:nvSpPr>
                <p:cNvPr id="414" name="Rectangle 413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5" name="Rectangle 414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6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50" name="Groupe 19"/>
              <p:cNvGrpSpPr/>
              <p:nvPr/>
            </p:nvGrpSpPr>
            <p:grpSpPr>
              <a:xfrm rot="10800000" flipH="1">
                <a:off x="1810556" y="3018674"/>
                <a:ext cx="41556" cy="109472"/>
                <a:chOff x="2168508" y="2584444"/>
                <a:chExt cx="80731" cy="218943"/>
              </a:xfrm>
            </p:grpSpPr>
            <p:sp>
              <p:nvSpPr>
                <p:cNvPr id="412" name="Ellipse 411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413" name="Ellipse 412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grpSp>
            <p:nvGrpSpPr>
              <p:cNvPr id="951" name="Groupe 20"/>
              <p:cNvGrpSpPr/>
              <p:nvPr/>
            </p:nvGrpSpPr>
            <p:grpSpPr>
              <a:xfrm rot="10800000">
                <a:off x="1512826" y="2832092"/>
                <a:ext cx="305100" cy="479410"/>
                <a:chOff x="2102849" y="2268526"/>
                <a:chExt cx="610177" cy="833407"/>
              </a:xfrm>
            </p:grpSpPr>
            <p:sp>
              <p:nvSpPr>
                <p:cNvPr id="409" name="Rectangle 408"/>
                <p:cNvSpPr/>
                <p:nvPr/>
              </p:nvSpPr>
              <p:spPr>
                <a:xfrm>
                  <a:off x="2197581" y="2895305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0" name="Rectangle 409"/>
                <p:cNvSpPr/>
                <p:nvPr/>
              </p:nvSpPr>
              <p:spPr>
                <a:xfrm>
                  <a:off x="2188846" y="2268526"/>
                  <a:ext cx="44079" cy="206628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1" name="Arc plein 1055"/>
                <p:cNvSpPr>
                  <a:spLocks noChangeAspect="1"/>
                </p:cNvSpPr>
                <p:nvPr/>
              </p:nvSpPr>
              <p:spPr>
                <a:xfrm rot="9664386" flipH="1">
                  <a:off x="2102849" y="2380028"/>
                  <a:ext cx="610177" cy="596372"/>
                </a:xfrm>
                <a:prstGeom prst="blockArc">
                  <a:avLst>
                    <a:gd name="adj1" fmla="val 12351216"/>
                    <a:gd name="adj2" fmla="val 7169591"/>
                    <a:gd name="adj3" fmla="val 9421"/>
                  </a:avLst>
                </a:prstGeom>
                <a:solidFill>
                  <a:srgbClr val="FFFF00"/>
                </a:solidFill>
                <a:ln>
                  <a:noFill/>
                </a:ln>
                <a:effectLst/>
                <a:scene3d>
                  <a:camera prst="orthographicFront"/>
                  <a:lightRig rig="soft" dir="t"/>
                </a:scene3d>
                <a:sp3d extrusionH="76200" contourW="12700" prstMaterial="dkEdge">
                  <a:bevelT w="152400" h="50800" prst="softRound"/>
                  <a:bevelB w="152400" h="50800" prst="softRound"/>
                  <a:extrusionClr>
                    <a:srgbClr val="FFFF00"/>
                  </a:extrusionClr>
                  <a:contourClr>
                    <a:srgbClr val="FFFF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954" name="Groupe 19"/>
              <p:cNvGrpSpPr/>
              <p:nvPr/>
            </p:nvGrpSpPr>
            <p:grpSpPr>
              <a:xfrm rot="10800000">
                <a:off x="1744761" y="3019469"/>
                <a:ext cx="40366" cy="109472"/>
                <a:chOff x="2168508" y="2584444"/>
                <a:chExt cx="80731" cy="218943"/>
              </a:xfrm>
            </p:grpSpPr>
            <p:sp>
              <p:nvSpPr>
                <p:cNvPr id="407" name="Ellipse 406"/>
                <p:cNvSpPr>
                  <a:spLocks noChangeAspect="1"/>
                </p:cNvSpPr>
                <p:nvPr/>
              </p:nvSpPr>
              <p:spPr>
                <a:xfrm>
                  <a:off x="2170783" y="2584444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408" name="Ellipse 407"/>
                <p:cNvSpPr>
                  <a:spLocks noChangeAspect="1"/>
                </p:cNvSpPr>
                <p:nvPr/>
              </p:nvSpPr>
              <p:spPr>
                <a:xfrm>
                  <a:off x="2168508" y="2724931"/>
                  <a:ext cx="78456" cy="78456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</p:grpSp>
        <p:sp>
          <p:nvSpPr>
            <p:cNvPr id="400" name="Forme libre 399"/>
            <p:cNvSpPr>
              <a:spLocks/>
            </p:cNvSpPr>
            <p:nvPr/>
          </p:nvSpPr>
          <p:spPr>
            <a:xfrm flipH="1">
              <a:off x="3721090" y="2780067"/>
              <a:ext cx="112720" cy="603199"/>
            </a:xfrm>
            <a:custGeom>
              <a:avLst/>
              <a:gdLst>
                <a:gd name="connsiteX0" fmla="*/ 191069 w 536812"/>
                <a:gd name="connsiteY0" fmla="*/ 0 h 1282890"/>
                <a:gd name="connsiteX1" fmla="*/ 382137 w 536812"/>
                <a:gd name="connsiteY1" fmla="*/ 109182 h 1282890"/>
                <a:gd name="connsiteX2" fmla="*/ 54591 w 536812"/>
                <a:gd name="connsiteY2" fmla="*/ 259307 h 1282890"/>
                <a:gd name="connsiteX3" fmla="*/ 54591 w 536812"/>
                <a:gd name="connsiteY3" fmla="*/ 150125 h 1282890"/>
                <a:gd name="connsiteX4" fmla="*/ 368490 w 536812"/>
                <a:gd name="connsiteY4" fmla="*/ 150125 h 1282890"/>
                <a:gd name="connsiteX5" fmla="*/ 409433 w 536812"/>
                <a:gd name="connsiteY5" fmla="*/ 300251 h 1282890"/>
                <a:gd name="connsiteX6" fmla="*/ 95534 w 536812"/>
                <a:gd name="connsiteY6" fmla="*/ 395785 h 1282890"/>
                <a:gd name="connsiteX7" fmla="*/ 95534 w 536812"/>
                <a:gd name="connsiteY7" fmla="*/ 286603 h 1282890"/>
                <a:gd name="connsiteX8" fmla="*/ 341194 w 536812"/>
                <a:gd name="connsiteY8" fmla="*/ 286603 h 1282890"/>
                <a:gd name="connsiteX9" fmla="*/ 423081 w 536812"/>
                <a:gd name="connsiteY9" fmla="*/ 409433 h 1282890"/>
                <a:gd name="connsiteX10" fmla="*/ 191069 w 536812"/>
                <a:gd name="connsiteY10" fmla="*/ 518615 h 1282890"/>
                <a:gd name="connsiteX11" fmla="*/ 81887 w 536812"/>
                <a:gd name="connsiteY11" fmla="*/ 450376 h 1282890"/>
                <a:gd name="connsiteX12" fmla="*/ 327546 w 536812"/>
                <a:gd name="connsiteY12" fmla="*/ 423081 h 1282890"/>
                <a:gd name="connsiteX13" fmla="*/ 409433 w 536812"/>
                <a:gd name="connsiteY13" fmla="*/ 559558 h 1282890"/>
                <a:gd name="connsiteX14" fmla="*/ 136478 w 536812"/>
                <a:gd name="connsiteY14" fmla="*/ 641445 h 1282890"/>
                <a:gd name="connsiteX15" fmla="*/ 204717 w 536812"/>
                <a:gd name="connsiteY15" fmla="*/ 532263 h 1282890"/>
                <a:gd name="connsiteX16" fmla="*/ 327546 w 536812"/>
                <a:gd name="connsiteY16" fmla="*/ 600501 h 1282890"/>
                <a:gd name="connsiteX17" fmla="*/ 218364 w 536812"/>
                <a:gd name="connsiteY17" fmla="*/ 764275 h 1282890"/>
                <a:gd name="connsiteX18" fmla="*/ 191069 w 536812"/>
                <a:gd name="connsiteY18" fmla="*/ 859809 h 1282890"/>
                <a:gd name="connsiteX19" fmla="*/ 245660 w 536812"/>
                <a:gd name="connsiteY19" fmla="*/ 968991 h 1282890"/>
                <a:gd name="connsiteX20" fmla="*/ 341194 w 536812"/>
                <a:gd name="connsiteY20" fmla="*/ 1078173 h 1282890"/>
                <a:gd name="connsiteX21" fmla="*/ 504967 w 536812"/>
                <a:gd name="connsiteY21" fmla="*/ 1091821 h 1282890"/>
                <a:gd name="connsiteX22" fmla="*/ 532263 w 536812"/>
                <a:gd name="connsiteY22" fmla="*/ 1282890 h 1282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6812" h="1282890">
                  <a:moveTo>
                    <a:pt x="191069" y="0"/>
                  </a:moveTo>
                  <a:cubicBezTo>
                    <a:pt x="297976" y="32982"/>
                    <a:pt x="404883" y="65964"/>
                    <a:pt x="382137" y="109182"/>
                  </a:cubicBezTo>
                  <a:cubicBezTo>
                    <a:pt x="359391" y="152400"/>
                    <a:pt x="109182" y="252483"/>
                    <a:pt x="54591" y="259307"/>
                  </a:cubicBezTo>
                  <a:cubicBezTo>
                    <a:pt x="0" y="266131"/>
                    <a:pt x="2275" y="168322"/>
                    <a:pt x="54591" y="150125"/>
                  </a:cubicBezTo>
                  <a:cubicBezTo>
                    <a:pt x="106907" y="131928"/>
                    <a:pt x="309350" y="125104"/>
                    <a:pt x="368490" y="150125"/>
                  </a:cubicBezTo>
                  <a:cubicBezTo>
                    <a:pt x="427630" y="175146"/>
                    <a:pt x="454926" y="259308"/>
                    <a:pt x="409433" y="300251"/>
                  </a:cubicBezTo>
                  <a:cubicBezTo>
                    <a:pt x="363940" y="341194"/>
                    <a:pt x="147850" y="398060"/>
                    <a:pt x="95534" y="395785"/>
                  </a:cubicBezTo>
                  <a:cubicBezTo>
                    <a:pt x="43218" y="393510"/>
                    <a:pt x="54591" y="304800"/>
                    <a:pt x="95534" y="286603"/>
                  </a:cubicBezTo>
                  <a:cubicBezTo>
                    <a:pt x="136477" y="268406"/>
                    <a:pt x="286603" y="266131"/>
                    <a:pt x="341194" y="286603"/>
                  </a:cubicBezTo>
                  <a:cubicBezTo>
                    <a:pt x="395785" y="307075"/>
                    <a:pt x="448102" y="370764"/>
                    <a:pt x="423081" y="409433"/>
                  </a:cubicBezTo>
                  <a:cubicBezTo>
                    <a:pt x="398060" y="448102"/>
                    <a:pt x="247935" y="511791"/>
                    <a:pt x="191069" y="518615"/>
                  </a:cubicBezTo>
                  <a:cubicBezTo>
                    <a:pt x="134203" y="525439"/>
                    <a:pt x="59141" y="466298"/>
                    <a:pt x="81887" y="450376"/>
                  </a:cubicBezTo>
                  <a:cubicBezTo>
                    <a:pt x="104633" y="434454"/>
                    <a:pt x="272955" y="404884"/>
                    <a:pt x="327546" y="423081"/>
                  </a:cubicBezTo>
                  <a:cubicBezTo>
                    <a:pt x="382137" y="441278"/>
                    <a:pt x="441278" y="523164"/>
                    <a:pt x="409433" y="559558"/>
                  </a:cubicBezTo>
                  <a:cubicBezTo>
                    <a:pt x="377588" y="595952"/>
                    <a:pt x="170597" y="645994"/>
                    <a:pt x="136478" y="641445"/>
                  </a:cubicBezTo>
                  <a:cubicBezTo>
                    <a:pt x="102359" y="636896"/>
                    <a:pt x="172873" y="539087"/>
                    <a:pt x="204717" y="532263"/>
                  </a:cubicBezTo>
                  <a:cubicBezTo>
                    <a:pt x="236561" y="525439"/>
                    <a:pt x="325272" y="561832"/>
                    <a:pt x="327546" y="600501"/>
                  </a:cubicBezTo>
                  <a:cubicBezTo>
                    <a:pt x="329820" y="639170"/>
                    <a:pt x="241110" y="721057"/>
                    <a:pt x="218364" y="764275"/>
                  </a:cubicBezTo>
                  <a:cubicBezTo>
                    <a:pt x="195618" y="807493"/>
                    <a:pt x="186520" y="825690"/>
                    <a:pt x="191069" y="859809"/>
                  </a:cubicBezTo>
                  <a:cubicBezTo>
                    <a:pt x="195618" y="893928"/>
                    <a:pt x="220639" y="932597"/>
                    <a:pt x="245660" y="968991"/>
                  </a:cubicBezTo>
                  <a:cubicBezTo>
                    <a:pt x="270681" y="1005385"/>
                    <a:pt x="297976" y="1057701"/>
                    <a:pt x="341194" y="1078173"/>
                  </a:cubicBezTo>
                  <a:cubicBezTo>
                    <a:pt x="384412" y="1098645"/>
                    <a:pt x="473122" y="1057702"/>
                    <a:pt x="504967" y="1091821"/>
                  </a:cubicBezTo>
                  <a:cubicBezTo>
                    <a:pt x="536812" y="1125940"/>
                    <a:pt x="534538" y="1255595"/>
                    <a:pt x="532263" y="1282890"/>
                  </a:cubicBezTo>
                </a:path>
              </a:pathLst>
            </a:custGeom>
            <a:ln w="19050">
              <a:solidFill>
                <a:srgbClr val="FFFF00"/>
              </a:solidFill>
            </a:ln>
            <a:scene3d>
              <a:camera prst="orthographicFront"/>
              <a:lightRig rig="balanced" dir="t"/>
            </a:scene3d>
            <a:sp3d prstMaterial="dkEdge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40" name="ZoneTexte 1139"/>
            <p:cNvSpPr txBox="1"/>
            <p:nvPr/>
          </p:nvSpPr>
          <p:spPr>
            <a:xfrm>
              <a:off x="1525566" y="3319669"/>
              <a:ext cx="7143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Thy-1</a:t>
              </a:r>
            </a:p>
          </p:txBody>
        </p:sp>
        <p:sp>
          <p:nvSpPr>
            <p:cNvPr id="1141" name="ZoneTexte 1140"/>
            <p:cNvSpPr txBox="1"/>
            <p:nvPr/>
          </p:nvSpPr>
          <p:spPr>
            <a:xfrm>
              <a:off x="2163746" y="3319669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Récepteur Fc</a:t>
              </a:r>
            </a:p>
          </p:txBody>
        </p:sp>
        <p:sp>
          <p:nvSpPr>
            <p:cNvPr id="1142" name="ZoneTexte 1141"/>
            <p:cNvSpPr txBox="1"/>
            <p:nvPr/>
          </p:nvSpPr>
          <p:spPr>
            <a:xfrm>
              <a:off x="3109902" y="3319669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CMH I</a:t>
              </a:r>
            </a:p>
          </p:txBody>
        </p:sp>
        <p:sp>
          <p:nvSpPr>
            <p:cNvPr id="1143" name="ZoneTexte 1142"/>
            <p:cNvSpPr txBox="1"/>
            <p:nvPr/>
          </p:nvSpPr>
          <p:spPr>
            <a:xfrm>
              <a:off x="4110034" y="3328994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CMH II</a:t>
              </a:r>
            </a:p>
          </p:txBody>
        </p:sp>
        <p:sp>
          <p:nvSpPr>
            <p:cNvPr id="1144" name="ZoneTexte 1143"/>
            <p:cNvSpPr txBox="1"/>
            <p:nvPr/>
          </p:nvSpPr>
          <p:spPr>
            <a:xfrm>
              <a:off x="5068890" y="3319669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TCR</a:t>
              </a:r>
            </a:p>
          </p:txBody>
        </p:sp>
        <p:sp>
          <p:nvSpPr>
            <p:cNvPr id="1145" name="ZoneTexte 1144"/>
            <p:cNvSpPr txBox="1"/>
            <p:nvPr/>
          </p:nvSpPr>
          <p:spPr>
            <a:xfrm>
              <a:off x="6051560" y="3319462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Ig</a:t>
              </a:r>
            </a:p>
          </p:txBody>
        </p:sp>
        <p:sp>
          <p:nvSpPr>
            <p:cNvPr id="1146" name="ZoneTexte 1145"/>
            <p:cNvSpPr txBox="1"/>
            <p:nvPr/>
          </p:nvSpPr>
          <p:spPr>
            <a:xfrm>
              <a:off x="1584304" y="5753116"/>
              <a:ext cx="6762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Ig-</a:t>
              </a:r>
              <a:r>
                <a:rPr lang="el-GR" sz="1400" b="1" dirty="0"/>
                <a:t>α</a:t>
              </a:r>
              <a:endParaRPr lang="fr-FR" sz="1400" b="1" dirty="0"/>
            </a:p>
          </p:txBody>
        </p:sp>
        <p:sp>
          <p:nvSpPr>
            <p:cNvPr id="1147" name="ZoneTexte 1146"/>
            <p:cNvSpPr txBox="1"/>
            <p:nvPr/>
          </p:nvSpPr>
          <p:spPr>
            <a:xfrm>
              <a:off x="2155808" y="5764429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Ig-</a:t>
              </a:r>
              <a:r>
                <a:rPr lang="el-GR" sz="1400" b="1" dirty="0"/>
                <a:t>β</a:t>
              </a:r>
              <a:endParaRPr lang="fr-FR" sz="1400" b="1" dirty="0"/>
            </a:p>
          </p:txBody>
        </p:sp>
        <p:sp>
          <p:nvSpPr>
            <p:cNvPr id="1148" name="ZoneTexte 1147"/>
            <p:cNvSpPr txBox="1"/>
            <p:nvPr/>
          </p:nvSpPr>
          <p:spPr>
            <a:xfrm>
              <a:off x="4316410" y="5727716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b="1" dirty="0"/>
                <a:t>γ</a:t>
              </a:r>
              <a:endParaRPr lang="fr-FR" sz="1400" b="1" dirty="0"/>
            </a:p>
          </p:txBody>
        </p:sp>
        <p:sp>
          <p:nvSpPr>
            <p:cNvPr id="1149" name="Rectangle 1148"/>
            <p:cNvSpPr/>
            <p:nvPr/>
          </p:nvSpPr>
          <p:spPr>
            <a:xfrm>
              <a:off x="3507062" y="5731091"/>
              <a:ext cx="26642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1400" b="1" dirty="0"/>
                <a:t>ε</a:t>
              </a:r>
              <a:endParaRPr lang="fr-FR" dirty="0"/>
            </a:p>
          </p:txBody>
        </p:sp>
        <p:sp>
          <p:nvSpPr>
            <p:cNvPr id="1150" name="Rectangle 1149"/>
            <p:cNvSpPr/>
            <p:nvPr/>
          </p:nvSpPr>
          <p:spPr>
            <a:xfrm>
              <a:off x="4429124" y="5763198"/>
              <a:ext cx="28084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1400" b="1" dirty="0"/>
                <a:t>δ</a:t>
              </a:r>
              <a:endParaRPr lang="fr-FR" dirty="0"/>
            </a:p>
          </p:txBody>
        </p:sp>
        <p:sp>
          <p:nvSpPr>
            <p:cNvPr id="1151" name="Rectangle 1150"/>
            <p:cNvSpPr/>
            <p:nvPr/>
          </p:nvSpPr>
          <p:spPr>
            <a:xfrm>
              <a:off x="5467500" y="5756491"/>
              <a:ext cx="48442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dirty="0"/>
                <a:t>CD4</a:t>
              </a:r>
              <a:endParaRPr lang="fr-FR" dirty="0"/>
            </a:p>
          </p:txBody>
        </p:sp>
        <p:sp>
          <p:nvSpPr>
            <p:cNvPr id="1152" name="Rectangle 1151"/>
            <p:cNvSpPr/>
            <p:nvPr/>
          </p:nvSpPr>
          <p:spPr>
            <a:xfrm>
              <a:off x="6541864" y="5764429"/>
              <a:ext cx="48442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dirty="0"/>
                <a:t>CD8</a:t>
              </a:r>
              <a:endParaRPr lang="fr-FR" dirty="0"/>
            </a:p>
          </p:txBody>
        </p:sp>
        <p:sp>
          <p:nvSpPr>
            <p:cNvPr id="1153" name="Parenthèse ouvrante 1152"/>
            <p:cNvSpPr/>
            <p:nvPr/>
          </p:nvSpPr>
          <p:spPr>
            <a:xfrm rot="16200000">
              <a:off x="4204491" y="5095094"/>
              <a:ext cx="142876" cy="1643074"/>
            </a:xfrm>
            <a:prstGeom prst="leftBracket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54" name="ZoneTexte 1153"/>
            <p:cNvSpPr txBox="1"/>
            <p:nvPr/>
          </p:nvSpPr>
          <p:spPr>
            <a:xfrm>
              <a:off x="3648068" y="6004143"/>
              <a:ext cx="12763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Complexe CD3</a:t>
              </a:r>
            </a:p>
          </p:txBody>
        </p:sp>
      </p:grpSp>
      <p:grpSp>
        <p:nvGrpSpPr>
          <p:cNvPr id="955" name="Groupe 1167"/>
          <p:cNvGrpSpPr/>
          <p:nvPr/>
        </p:nvGrpSpPr>
        <p:grpSpPr>
          <a:xfrm>
            <a:off x="1209652" y="5937268"/>
            <a:ext cx="6715172" cy="357190"/>
            <a:chOff x="1285852" y="6286520"/>
            <a:chExt cx="6715172" cy="357190"/>
          </a:xfrm>
        </p:grpSpPr>
        <p:sp>
          <p:nvSpPr>
            <p:cNvPr id="1167" name="Rectangle 1166"/>
            <p:cNvSpPr/>
            <p:nvPr/>
          </p:nvSpPr>
          <p:spPr>
            <a:xfrm>
              <a:off x="1285852" y="6286520"/>
              <a:ext cx="6584996" cy="35719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958" name="Groupe 1163"/>
            <p:cNvGrpSpPr/>
            <p:nvPr/>
          </p:nvGrpSpPr>
          <p:grpSpPr>
            <a:xfrm>
              <a:off x="1369990" y="6299220"/>
              <a:ext cx="1467027" cy="307777"/>
              <a:chOff x="842771" y="6299220"/>
              <a:chExt cx="1467027" cy="307777"/>
            </a:xfrm>
          </p:grpSpPr>
          <p:sp>
            <p:nvSpPr>
              <p:cNvPr id="1156" name="Ellipse 3"/>
              <p:cNvSpPr>
                <a:spLocks noChangeAspect="1"/>
              </p:cNvSpPr>
              <p:nvPr/>
            </p:nvSpPr>
            <p:spPr>
              <a:xfrm rot="9529340">
                <a:off x="842771" y="6373134"/>
                <a:ext cx="157688" cy="159034"/>
              </a:xfrm>
              <a:prstGeom prst="ellipse">
                <a:avLst/>
              </a:prstGeom>
              <a:solidFill>
                <a:srgbClr val="FFFF00">
                  <a:tint val="66000"/>
                  <a:satMod val="1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61" name="ZoneTexte 1160"/>
              <p:cNvSpPr txBox="1"/>
              <p:nvPr/>
            </p:nvSpPr>
            <p:spPr>
              <a:xfrm>
                <a:off x="1033438" y="6299220"/>
                <a:ext cx="127636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/>
                  <a:t>Domaines Ig </a:t>
                </a:r>
              </a:p>
            </p:txBody>
          </p:sp>
        </p:grpSp>
        <p:grpSp>
          <p:nvGrpSpPr>
            <p:cNvPr id="959" name="Groupe 1164"/>
            <p:cNvGrpSpPr/>
            <p:nvPr/>
          </p:nvGrpSpPr>
          <p:grpSpPr>
            <a:xfrm>
              <a:off x="3429159" y="6299220"/>
              <a:ext cx="2283252" cy="307777"/>
              <a:chOff x="2738014" y="6299220"/>
              <a:chExt cx="2283252" cy="307777"/>
            </a:xfrm>
          </p:grpSpPr>
          <p:sp>
            <p:nvSpPr>
              <p:cNvPr id="1157" name="Ellipse 3"/>
              <p:cNvSpPr>
                <a:spLocks noChangeAspect="1"/>
              </p:cNvSpPr>
              <p:nvPr/>
            </p:nvSpPr>
            <p:spPr>
              <a:xfrm rot="9529340">
                <a:off x="2738014" y="6385834"/>
                <a:ext cx="157688" cy="159034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162" name="ZoneTexte 1161"/>
              <p:cNvSpPr txBox="1"/>
              <p:nvPr/>
            </p:nvSpPr>
            <p:spPr>
              <a:xfrm>
                <a:off x="2887650" y="6299220"/>
                <a:ext cx="21336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/>
                  <a:t>Domaines de liaison à l’Ag</a:t>
                </a:r>
              </a:p>
            </p:txBody>
          </p:sp>
        </p:grpSp>
        <p:grpSp>
          <p:nvGrpSpPr>
            <p:cNvPr id="960" name="Groupe 1165"/>
            <p:cNvGrpSpPr/>
            <p:nvPr/>
          </p:nvGrpSpPr>
          <p:grpSpPr>
            <a:xfrm>
              <a:off x="6548635" y="6299220"/>
              <a:ext cx="1452389" cy="307777"/>
              <a:chOff x="5989831" y="6299220"/>
              <a:chExt cx="1452389" cy="307777"/>
            </a:xfrm>
          </p:grpSpPr>
          <p:grpSp>
            <p:nvGrpSpPr>
              <p:cNvPr id="961" name="Groupe 1159"/>
              <p:cNvGrpSpPr/>
              <p:nvPr/>
            </p:nvGrpSpPr>
            <p:grpSpPr>
              <a:xfrm>
                <a:off x="5989831" y="6413520"/>
                <a:ext cx="36329" cy="98524"/>
                <a:chOff x="2049544" y="4934795"/>
                <a:chExt cx="36329" cy="98524"/>
              </a:xfrm>
            </p:grpSpPr>
            <p:sp>
              <p:nvSpPr>
                <p:cNvPr id="1158" name="Ellipse 6"/>
                <p:cNvSpPr>
                  <a:spLocks noChangeAspect="1"/>
                </p:cNvSpPr>
                <p:nvPr/>
              </p:nvSpPr>
              <p:spPr>
                <a:xfrm rot="10800000">
                  <a:off x="2049544" y="4998012"/>
                  <a:ext cx="35305" cy="35307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1159" name="Ellipse 7"/>
                <p:cNvSpPr>
                  <a:spLocks noChangeAspect="1"/>
                </p:cNvSpPr>
                <p:nvPr/>
              </p:nvSpPr>
              <p:spPr>
                <a:xfrm rot="10800000">
                  <a:off x="2050568" y="4934795"/>
                  <a:ext cx="35305" cy="35307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ffectLst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</p:grpSp>
          <p:sp>
            <p:nvSpPr>
              <p:cNvPr id="1163" name="ZoneTexte 1162"/>
              <p:cNvSpPr txBox="1"/>
              <p:nvPr/>
            </p:nvSpPr>
            <p:spPr>
              <a:xfrm>
                <a:off x="6081722" y="6299220"/>
                <a:ext cx="13604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/>
                  <a:t>Pont disulfure </a:t>
                </a:r>
              </a:p>
            </p:txBody>
          </p:sp>
        </p:grpSp>
      </p:grpSp>
      <p:sp>
        <p:nvSpPr>
          <p:cNvPr id="403" name="Rectangle 402"/>
          <p:cNvSpPr/>
          <p:nvPr/>
        </p:nvSpPr>
        <p:spPr>
          <a:xfrm>
            <a:off x="3365492" y="1546212"/>
            <a:ext cx="785818" cy="1773250"/>
          </a:xfrm>
          <a:prstGeom prst="rect">
            <a:avLst/>
          </a:prstGeom>
          <a:solidFill>
            <a:srgbClr val="FF0000">
              <a:alpha val="5000"/>
            </a:srgb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 prstMaterial="dkEdge">
            <a:bevelT w="381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4" name="Rectangle 403"/>
          <p:cNvSpPr/>
          <p:nvPr/>
        </p:nvSpPr>
        <p:spPr>
          <a:xfrm>
            <a:off x="4298948" y="1550974"/>
            <a:ext cx="903294" cy="1773250"/>
          </a:xfrm>
          <a:prstGeom prst="rect">
            <a:avLst/>
          </a:prstGeom>
          <a:solidFill>
            <a:srgbClr val="FF0000">
              <a:alpha val="5000"/>
            </a:srgb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 prstMaterial="dkEdge">
            <a:bevelT w="381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5" name="Rectangle 404"/>
          <p:cNvSpPr/>
          <p:nvPr/>
        </p:nvSpPr>
        <p:spPr>
          <a:xfrm>
            <a:off x="104776" y="6296045"/>
            <a:ext cx="892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1400" b="1" dirty="0"/>
              <a:t>Les  domaine </a:t>
            </a:r>
            <a:r>
              <a:rPr lang="el-GR" sz="1400" b="1" dirty="0"/>
              <a:t> α</a:t>
            </a:r>
            <a:r>
              <a:rPr lang="fr-FR" sz="1400" b="1" dirty="0"/>
              <a:t>3 des molécules HLAI  les domaines </a:t>
            </a:r>
            <a:r>
              <a:rPr lang="el-GR" sz="1400" b="1" dirty="0"/>
              <a:t>α</a:t>
            </a:r>
            <a:r>
              <a:rPr lang="fr-FR" sz="1400" b="1" dirty="0"/>
              <a:t>2 et </a:t>
            </a:r>
            <a:r>
              <a:rPr lang="el-GR" sz="1400" b="1" dirty="0"/>
              <a:t>β</a:t>
            </a:r>
            <a:r>
              <a:rPr lang="fr-FR" sz="1400" b="1" dirty="0"/>
              <a:t> 2 des molécules HLAI I et  </a:t>
            </a:r>
            <a:r>
              <a:rPr lang="el-GR" sz="1400" b="1" dirty="0"/>
              <a:t>β</a:t>
            </a:r>
            <a:r>
              <a:rPr lang="fr-FR" sz="1400" b="1" dirty="0"/>
              <a:t>2m se replient de façon conventionnelle à celle de la famille  des Ig (2 feuillets </a:t>
            </a:r>
            <a:r>
              <a:rPr lang="el-GR" sz="1400" b="1" dirty="0"/>
              <a:t>β</a:t>
            </a:r>
            <a:r>
              <a:rPr lang="fr-FR" sz="1400" b="1" dirty="0"/>
              <a:t> plissés à 4 et 3 brins antiparallèles stabilisés par un pont S-S)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" grpId="0" animBg="1"/>
      <p:bldP spid="4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71438" y="-4762"/>
            <a:ext cx="8964612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>
              <a:defRPr/>
            </a:pPr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Gènes et molécules HLA de classe I classiques : A, B et C 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252382" y="536498"/>
            <a:ext cx="5286412" cy="400110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fr-FR" sz="20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Gènes 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655610" y="4135442"/>
            <a:ext cx="1344622" cy="52322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1400" b="1" i="1" dirty="0"/>
              <a:t>8 exons séparés</a:t>
            </a:r>
          </a:p>
          <a:p>
            <a:pPr algn="ctr">
              <a:defRPr/>
            </a:pPr>
            <a:r>
              <a:rPr lang="fr-FR" sz="1400" b="1" i="1" dirty="0"/>
              <a:t>par 7 introns   </a:t>
            </a:r>
          </a:p>
        </p:txBody>
      </p:sp>
      <p:sp>
        <p:nvSpPr>
          <p:cNvPr id="4" name="Ellipse 3"/>
          <p:cNvSpPr/>
          <p:nvPr/>
        </p:nvSpPr>
        <p:spPr>
          <a:xfrm>
            <a:off x="3901125" y="4571357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971638" y="4571357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6" name="Ellipse 2"/>
          <p:cNvSpPr/>
          <p:nvPr/>
        </p:nvSpPr>
        <p:spPr>
          <a:xfrm>
            <a:off x="4046331" y="4571357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889374" y="4486623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8" name="Ellipse 7"/>
          <p:cNvSpPr/>
          <p:nvPr/>
        </p:nvSpPr>
        <p:spPr>
          <a:xfrm>
            <a:off x="3959887" y="4486624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9" name="Ellipse 1"/>
          <p:cNvSpPr/>
          <p:nvPr/>
        </p:nvSpPr>
        <p:spPr>
          <a:xfrm>
            <a:off x="4034580" y="448662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0" name="Ellipse 9"/>
          <p:cNvSpPr/>
          <p:nvPr/>
        </p:nvSpPr>
        <p:spPr>
          <a:xfrm>
            <a:off x="3889372" y="479338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1" name="Ellipse 10"/>
          <p:cNvSpPr/>
          <p:nvPr/>
        </p:nvSpPr>
        <p:spPr>
          <a:xfrm>
            <a:off x="3959885" y="4793402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2" name="Ellipse 3"/>
          <p:cNvSpPr/>
          <p:nvPr/>
        </p:nvSpPr>
        <p:spPr>
          <a:xfrm>
            <a:off x="4034578" y="4793415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3" name="Rectangle 12"/>
          <p:cNvSpPr/>
          <p:nvPr/>
        </p:nvSpPr>
        <p:spPr>
          <a:xfrm>
            <a:off x="4120764" y="4525523"/>
            <a:ext cx="1192382" cy="339307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14" name="Ellipse 2"/>
          <p:cNvSpPr/>
          <p:nvPr/>
        </p:nvSpPr>
        <p:spPr>
          <a:xfrm>
            <a:off x="4116846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5" name="Ellipse 7"/>
          <p:cNvSpPr/>
          <p:nvPr/>
        </p:nvSpPr>
        <p:spPr>
          <a:xfrm>
            <a:off x="4189445" y="4574968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6" name="Ellipse 11"/>
          <p:cNvSpPr/>
          <p:nvPr/>
        </p:nvSpPr>
        <p:spPr>
          <a:xfrm>
            <a:off x="4262570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333082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8" name="Ellipse 2"/>
          <p:cNvSpPr/>
          <p:nvPr/>
        </p:nvSpPr>
        <p:spPr>
          <a:xfrm>
            <a:off x="4404641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477242" y="4574968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550366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4620879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2" name="Ellipse 2"/>
          <p:cNvSpPr/>
          <p:nvPr/>
        </p:nvSpPr>
        <p:spPr>
          <a:xfrm>
            <a:off x="4693482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3" name="Ellipse 7"/>
          <p:cNvSpPr/>
          <p:nvPr/>
        </p:nvSpPr>
        <p:spPr>
          <a:xfrm>
            <a:off x="4766082" y="4574968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4839207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4909718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6" name="Ellipse 2"/>
          <p:cNvSpPr/>
          <p:nvPr/>
        </p:nvSpPr>
        <p:spPr>
          <a:xfrm>
            <a:off x="4981277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5053878" y="4574968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5127002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5197515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30" name="Ellipse 2"/>
          <p:cNvSpPr/>
          <p:nvPr/>
        </p:nvSpPr>
        <p:spPr>
          <a:xfrm>
            <a:off x="5272208" y="4574660"/>
            <a:ext cx="47008" cy="221121"/>
          </a:xfrm>
          <a:prstGeom prst="ellipse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prst="relaxedInset"/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31" name="Ellipse 1"/>
          <p:cNvSpPr/>
          <p:nvPr/>
        </p:nvSpPr>
        <p:spPr>
          <a:xfrm>
            <a:off x="4105095" y="4489901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2" name="Ellipse 6"/>
          <p:cNvSpPr/>
          <p:nvPr/>
        </p:nvSpPr>
        <p:spPr>
          <a:xfrm>
            <a:off x="4177694" y="4490209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3" name="Ellipse 32"/>
          <p:cNvSpPr/>
          <p:nvPr/>
        </p:nvSpPr>
        <p:spPr>
          <a:xfrm>
            <a:off x="4250819" y="4489902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4" name="Ellipse 33"/>
          <p:cNvSpPr/>
          <p:nvPr/>
        </p:nvSpPr>
        <p:spPr>
          <a:xfrm>
            <a:off x="4321331" y="448990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5" name="Ellipse 34"/>
          <p:cNvSpPr/>
          <p:nvPr/>
        </p:nvSpPr>
        <p:spPr>
          <a:xfrm>
            <a:off x="4392890" y="4489907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6" name="Ellipse 35"/>
          <p:cNvSpPr/>
          <p:nvPr/>
        </p:nvSpPr>
        <p:spPr>
          <a:xfrm>
            <a:off x="4465491" y="4490215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7" name="Ellipse 36"/>
          <p:cNvSpPr/>
          <p:nvPr/>
        </p:nvSpPr>
        <p:spPr>
          <a:xfrm>
            <a:off x="4538615" y="4489911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8" name="Ellipse 37"/>
          <p:cNvSpPr/>
          <p:nvPr/>
        </p:nvSpPr>
        <p:spPr>
          <a:xfrm>
            <a:off x="4609128" y="4489912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39" name="Ellipse 1"/>
          <p:cNvSpPr/>
          <p:nvPr/>
        </p:nvSpPr>
        <p:spPr>
          <a:xfrm>
            <a:off x="4681731" y="448991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0" name="Ellipse 6"/>
          <p:cNvSpPr/>
          <p:nvPr/>
        </p:nvSpPr>
        <p:spPr>
          <a:xfrm>
            <a:off x="4754332" y="4490224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1" name="Ellipse 40"/>
          <p:cNvSpPr/>
          <p:nvPr/>
        </p:nvSpPr>
        <p:spPr>
          <a:xfrm>
            <a:off x="4827456" y="4489917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2" name="Ellipse 41"/>
          <p:cNvSpPr/>
          <p:nvPr/>
        </p:nvSpPr>
        <p:spPr>
          <a:xfrm>
            <a:off x="4897969" y="4489921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3" name="Ellipse 42"/>
          <p:cNvSpPr/>
          <p:nvPr/>
        </p:nvSpPr>
        <p:spPr>
          <a:xfrm>
            <a:off x="4969526" y="4489922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4" name="Ellipse 43"/>
          <p:cNvSpPr/>
          <p:nvPr/>
        </p:nvSpPr>
        <p:spPr>
          <a:xfrm>
            <a:off x="5042127" y="4490230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5" name="Ellipse 44"/>
          <p:cNvSpPr/>
          <p:nvPr/>
        </p:nvSpPr>
        <p:spPr>
          <a:xfrm>
            <a:off x="5115251" y="448992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6" name="Ellipse 45"/>
          <p:cNvSpPr/>
          <p:nvPr/>
        </p:nvSpPr>
        <p:spPr>
          <a:xfrm>
            <a:off x="5185764" y="4489927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7" name="Ellipse 1"/>
          <p:cNvSpPr/>
          <p:nvPr/>
        </p:nvSpPr>
        <p:spPr>
          <a:xfrm>
            <a:off x="5260457" y="4489931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8" name="Ellipse 3"/>
          <p:cNvSpPr/>
          <p:nvPr/>
        </p:nvSpPr>
        <p:spPr>
          <a:xfrm>
            <a:off x="4105093" y="4796739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49" name="Ellipse 48"/>
          <p:cNvSpPr/>
          <p:nvPr/>
        </p:nvSpPr>
        <p:spPr>
          <a:xfrm>
            <a:off x="4177692" y="4797034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0" name="Ellipse 49"/>
          <p:cNvSpPr/>
          <p:nvPr/>
        </p:nvSpPr>
        <p:spPr>
          <a:xfrm>
            <a:off x="4250817" y="479672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1" name="Ellipse 50"/>
          <p:cNvSpPr/>
          <p:nvPr/>
        </p:nvSpPr>
        <p:spPr>
          <a:xfrm>
            <a:off x="4321329" y="479672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2" name="Ellipse 3"/>
          <p:cNvSpPr/>
          <p:nvPr/>
        </p:nvSpPr>
        <p:spPr>
          <a:xfrm>
            <a:off x="4392888" y="479672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3" name="Ellipse 52"/>
          <p:cNvSpPr/>
          <p:nvPr/>
        </p:nvSpPr>
        <p:spPr>
          <a:xfrm>
            <a:off x="4465489" y="4797025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4" name="Ellipse 53"/>
          <p:cNvSpPr/>
          <p:nvPr/>
        </p:nvSpPr>
        <p:spPr>
          <a:xfrm>
            <a:off x="4538612" y="479671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5" name="Ellipse 54"/>
          <p:cNvSpPr/>
          <p:nvPr/>
        </p:nvSpPr>
        <p:spPr>
          <a:xfrm>
            <a:off x="4609126" y="479671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6" name="Ellipse 3"/>
          <p:cNvSpPr/>
          <p:nvPr/>
        </p:nvSpPr>
        <p:spPr>
          <a:xfrm>
            <a:off x="4681729" y="479671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7" name="Ellipse 8"/>
          <p:cNvSpPr/>
          <p:nvPr/>
        </p:nvSpPr>
        <p:spPr>
          <a:xfrm>
            <a:off x="4754330" y="4797006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8" name="Ellipse 57"/>
          <p:cNvSpPr/>
          <p:nvPr/>
        </p:nvSpPr>
        <p:spPr>
          <a:xfrm>
            <a:off x="4827453" y="4796700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59" name="Ellipse 58"/>
          <p:cNvSpPr/>
          <p:nvPr/>
        </p:nvSpPr>
        <p:spPr>
          <a:xfrm>
            <a:off x="4897967" y="4796700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0" name="Ellipse 3"/>
          <p:cNvSpPr/>
          <p:nvPr/>
        </p:nvSpPr>
        <p:spPr>
          <a:xfrm>
            <a:off x="4969524" y="4796700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1" name="Ellipse 60"/>
          <p:cNvSpPr/>
          <p:nvPr/>
        </p:nvSpPr>
        <p:spPr>
          <a:xfrm>
            <a:off x="5042125" y="4796985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2" name="Ellipse 61"/>
          <p:cNvSpPr/>
          <p:nvPr/>
        </p:nvSpPr>
        <p:spPr>
          <a:xfrm>
            <a:off x="5115249" y="4796691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3" name="Ellipse 62"/>
          <p:cNvSpPr/>
          <p:nvPr/>
        </p:nvSpPr>
        <p:spPr>
          <a:xfrm>
            <a:off x="5185762" y="4796705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4" name="Ellipse 3"/>
          <p:cNvSpPr/>
          <p:nvPr/>
        </p:nvSpPr>
        <p:spPr>
          <a:xfrm>
            <a:off x="5260455" y="4796718"/>
            <a:ext cx="70513" cy="8292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12700" prstMaterial="metal">
            <a:bevelT w="381000"/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dirty="0"/>
          </a:p>
        </p:txBody>
      </p:sp>
      <p:sp>
        <p:nvSpPr>
          <p:cNvPr id="65" name="Forme libre 64"/>
          <p:cNvSpPr/>
          <p:nvPr/>
        </p:nvSpPr>
        <p:spPr bwMode="auto">
          <a:xfrm>
            <a:off x="4018429" y="2811715"/>
            <a:ext cx="1098748" cy="2257183"/>
          </a:xfrm>
          <a:custGeom>
            <a:avLst/>
            <a:gdLst>
              <a:gd name="connsiteX0" fmla="*/ 1167685 w 1684986"/>
              <a:gd name="connsiteY0" fmla="*/ 343437 h 3204693"/>
              <a:gd name="connsiteX1" fmla="*/ 987381 w 1684986"/>
              <a:gd name="connsiteY1" fmla="*/ 266164 h 3204693"/>
              <a:gd name="connsiteX2" fmla="*/ 794198 w 1684986"/>
              <a:gd name="connsiteY2" fmla="*/ 266164 h 3204693"/>
              <a:gd name="connsiteX3" fmla="*/ 536620 w 1684986"/>
              <a:gd name="connsiteY3" fmla="*/ 317680 h 3204693"/>
              <a:gd name="connsiteX4" fmla="*/ 536620 w 1684986"/>
              <a:gd name="connsiteY4" fmla="*/ 150254 h 3204693"/>
              <a:gd name="connsiteX5" fmla="*/ 369195 w 1684986"/>
              <a:gd name="connsiteY5" fmla="*/ 8587 h 3204693"/>
              <a:gd name="connsiteX6" fmla="*/ 98739 w 1684986"/>
              <a:gd name="connsiteY6" fmla="*/ 150254 h 3204693"/>
              <a:gd name="connsiteX7" fmla="*/ 21465 w 1684986"/>
              <a:gd name="connsiteY7" fmla="*/ 652530 h 3204693"/>
              <a:gd name="connsiteX8" fmla="*/ 227527 w 1684986"/>
              <a:gd name="connsiteY8" fmla="*/ 858592 h 3204693"/>
              <a:gd name="connsiteX9" fmla="*/ 485105 w 1684986"/>
              <a:gd name="connsiteY9" fmla="*/ 884350 h 3204693"/>
              <a:gd name="connsiteX10" fmla="*/ 626772 w 1684986"/>
              <a:gd name="connsiteY10" fmla="*/ 948744 h 3204693"/>
              <a:gd name="connsiteX11" fmla="*/ 433589 w 1684986"/>
              <a:gd name="connsiteY11" fmla="*/ 910108 h 3204693"/>
              <a:gd name="connsiteX12" fmla="*/ 253285 w 1684986"/>
              <a:gd name="connsiteY12" fmla="*/ 961623 h 3204693"/>
              <a:gd name="connsiteX13" fmla="*/ 188891 w 1684986"/>
              <a:gd name="connsiteY13" fmla="*/ 1038896 h 3204693"/>
              <a:gd name="connsiteX14" fmla="*/ 163133 w 1684986"/>
              <a:gd name="connsiteY14" fmla="*/ 1502536 h 3204693"/>
              <a:gd name="connsiteX15" fmla="*/ 163133 w 1684986"/>
              <a:gd name="connsiteY15" fmla="*/ 1772992 h 3204693"/>
              <a:gd name="connsiteX16" fmla="*/ 240406 w 1684986"/>
              <a:gd name="connsiteY16" fmla="*/ 1991933 h 3204693"/>
              <a:gd name="connsiteX17" fmla="*/ 382074 w 1684986"/>
              <a:gd name="connsiteY17" fmla="*/ 2082085 h 3204693"/>
              <a:gd name="connsiteX18" fmla="*/ 497984 w 1684986"/>
              <a:gd name="connsiteY18" fmla="*/ 2133601 h 3204693"/>
              <a:gd name="connsiteX19" fmla="*/ 523741 w 1684986"/>
              <a:gd name="connsiteY19" fmla="*/ 2326784 h 3204693"/>
              <a:gd name="connsiteX20" fmla="*/ 420710 w 1684986"/>
              <a:gd name="connsiteY20" fmla="*/ 2442694 h 3204693"/>
              <a:gd name="connsiteX21" fmla="*/ 472226 w 1684986"/>
              <a:gd name="connsiteY21" fmla="*/ 2880575 h 3204693"/>
              <a:gd name="connsiteX22" fmla="*/ 549499 w 1684986"/>
              <a:gd name="connsiteY22" fmla="*/ 2970727 h 3204693"/>
              <a:gd name="connsiteX23" fmla="*/ 588136 w 1684986"/>
              <a:gd name="connsiteY23" fmla="*/ 3163911 h 3204693"/>
              <a:gd name="connsiteX24" fmla="*/ 755561 w 1684986"/>
              <a:gd name="connsiteY24" fmla="*/ 3202547 h 3204693"/>
              <a:gd name="connsiteX25" fmla="*/ 845713 w 1684986"/>
              <a:gd name="connsiteY25" fmla="*/ 3151032 h 3204693"/>
              <a:gd name="connsiteX26" fmla="*/ 819955 w 1684986"/>
              <a:gd name="connsiteY26" fmla="*/ 3125274 h 3204693"/>
              <a:gd name="connsiteX27" fmla="*/ 755561 w 1684986"/>
              <a:gd name="connsiteY27" fmla="*/ 3099516 h 3204693"/>
              <a:gd name="connsiteX28" fmla="*/ 716924 w 1684986"/>
              <a:gd name="connsiteY28" fmla="*/ 3099516 h 3204693"/>
              <a:gd name="connsiteX29" fmla="*/ 678288 w 1684986"/>
              <a:gd name="connsiteY29" fmla="*/ 3073758 h 3204693"/>
              <a:gd name="connsiteX30" fmla="*/ 678288 w 1684986"/>
              <a:gd name="connsiteY30" fmla="*/ 2996485 h 3204693"/>
              <a:gd name="connsiteX31" fmla="*/ 742682 w 1684986"/>
              <a:gd name="connsiteY31" fmla="*/ 2893454 h 3204693"/>
              <a:gd name="connsiteX32" fmla="*/ 819955 w 1684986"/>
              <a:gd name="connsiteY32" fmla="*/ 2764665 h 3204693"/>
              <a:gd name="connsiteX33" fmla="*/ 755561 w 1684986"/>
              <a:gd name="connsiteY33" fmla="*/ 2416936 h 3204693"/>
              <a:gd name="connsiteX34" fmla="*/ 639651 w 1684986"/>
              <a:gd name="connsiteY34" fmla="*/ 2301026 h 3204693"/>
              <a:gd name="connsiteX35" fmla="*/ 639651 w 1684986"/>
              <a:gd name="connsiteY35" fmla="*/ 2120722 h 3204693"/>
              <a:gd name="connsiteX36" fmla="*/ 922986 w 1684986"/>
              <a:gd name="connsiteY36" fmla="*/ 1953296 h 3204693"/>
              <a:gd name="connsiteX37" fmla="*/ 897229 w 1684986"/>
              <a:gd name="connsiteY37" fmla="*/ 1090412 h 3204693"/>
              <a:gd name="connsiteX38" fmla="*/ 845713 w 1684986"/>
              <a:gd name="connsiteY38" fmla="*/ 974502 h 3204693"/>
              <a:gd name="connsiteX39" fmla="*/ 665409 w 1684986"/>
              <a:gd name="connsiteY39" fmla="*/ 832834 h 3204693"/>
              <a:gd name="connsiteX40" fmla="*/ 613893 w 1684986"/>
              <a:gd name="connsiteY40" fmla="*/ 832834 h 3204693"/>
              <a:gd name="connsiteX41" fmla="*/ 922986 w 1684986"/>
              <a:gd name="connsiteY41" fmla="*/ 845713 h 3204693"/>
              <a:gd name="connsiteX42" fmla="*/ 1180564 w 1684986"/>
              <a:gd name="connsiteY42" fmla="*/ 794198 h 3204693"/>
              <a:gd name="connsiteX43" fmla="*/ 1322231 w 1684986"/>
              <a:gd name="connsiteY43" fmla="*/ 832834 h 3204693"/>
              <a:gd name="connsiteX44" fmla="*/ 1489657 w 1684986"/>
              <a:gd name="connsiteY44" fmla="*/ 832834 h 3204693"/>
              <a:gd name="connsiteX45" fmla="*/ 1657082 w 1684986"/>
              <a:gd name="connsiteY45" fmla="*/ 588136 h 3204693"/>
              <a:gd name="connsiteX46" fmla="*/ 1657082 w 1684986"/>
              <a:gd name="connsiteY46" fmla="*/ 304801 h 3204693"/>
              <a:gd name="connsiteX47" fmla="*/ 1528293 w 1684986"/>
              <a:gd name="connsiteY47" fmla="*/ 111618 h 3204693"/>
              <a:gd name="connsiteX48" fmla="*/ 1399505 w 1684986"/>
              <a:gd name="connsiteY48" fmla="*/ 21465 h 3204693"/>
              <a:gd name="connsiteX49" fmla="*/ 1193443 w 1684986"/>
              <a:gd name="connsiteY49" fmla="*/ 21465 h 3204693"/>
              <a:gd name="connsiteX50" fmla="*/ 1141927 w 1684986"/>
              <a:gd name="connsiteY50" fmla="*/ 150254 h 3204693"/>
              <a:gd name="connsiteX51" fmla="*/ 1167685 w 1684986"/>
              <a:gd name="connsiteY51" fmla="*/ 343437 h 320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684986" h="3204693">
                <a:moveTo>
                  <a:pt x="1167685" y="343437"/>
                </a:moveTo>
                <a:cubicBezTo>
                  <a:pt x="1141927" y="362755"/>
                  <a:pt x="1049629" y="279043"/>
                  <a:pt x="987381" y="266164"/>
                </a:cubicBezTo>
                <a:cubicBezTo>
                  <a:pt x="925133" y="253285"/>
                  <a:pt x="869325" y="257578"/>
                  <a:pt x="794198" y="266164"/>
                </a:cubicBezTo>
                <a:cubicBezTo>
                  <a:pt x="719071" y="274750"/>
                  <a:pt x="579550" y="336998"/>
                  <a:pt x="536620" y="317680"/>
                </a:cubicBezTo>
                <a:cubicBezTo>
                  <a:pt x="493690" y="298362"/>
                  <a:pt x="564524" y="201769"/>
                  <a:pt x="536620" y="150254"/>
                </a:cubicBezTo>
                <a:cubicBezTo>
                  <a:pt x="508716" y="98739"/>
                  <a:pt x="442175" y="8587"/>
                  <a:pt x="369195" y="8587"/>
                </a:cubicBezTo>
                <a:cubicBezTo>
                  <a:pt x="296215" y="8587"/>
                  <a:pt x="156694" y="42930"/>
                  <a:pt x="98739" y="150254"/>
                </a:cubicBezTo>
                <a:cubicBezTo>
                  <a:pt x="40784" y="257578"/>
                  <a:pt x="0" y="534474"/>
                  <a:pt x="21465" y="652530"/>
                </a:cubicBezTo>
                <a:cubicBezTo>
                  <a:pt x="42930" y="770586"/>
                  <a:pt x="150254" y="819955"/>
                  <a:pt x="227527" y="858592"/>
                </a:cubicBezTo>
                <a:cubicBezTo>
                  <a:pt x="304800" y="897229"/>
                  <a:pt x="418564" y="869325"/>
                  <a:pt x="485105" y="884350"/>
                </a:cubicBezTo>
                <a:cubicBezTo>
                  <a:pt x="551646" y="899375"/>
                  <a:pt x="635358" y="944451"/>
                  <a:pt x="626772" y="948744"/>
                </a:cubicBezTo>
                <a:cubicBezTo>
                  <a:pt x="618186" y="953037"/>
                  <a:pt x="495837" y="907962"/>
                  <a:pt x="433589" y="910108"/>
                </a:cubicBezTo>
                <a:cubicBezTo>
                  <a:pt x="371341" y="912254"/>
                  <a:pt x="294068" y="940158"/>
                  <a:pt x="253285" y="961623"/>
                </a:cubicBezTo>
                <a:cubicBezTo>
                  <a:pt x="212502" y="983088"/>
                  <a:pt x="203916" y="948744"/>
                  <a:pt x="188891" y="1038896"/>
                </a:cubicBezTo>
                <a:cubicBezTo>
                  <a:pt x="173866" y="1129048"/>
                  <a:pt x="167426" y="1380187"/>
                  <a:pt x="163133" y="1502536"/>
                </a:cubicBezTo>
                <a:cubicBezTo>
                  <a:pt x="158840" y="1624885"/>
                  <a:pt x="150254" y="1691426"/>
                  <a:pt x="163133" y="1772992"/>
                </a:cubicBezTo>
                <a:cubicBezTo>
                  <a:pt x="176012" y="1854558"/>
                  <a:pt x="203916" y="1940418"/>
                  <a:pt x="240406" y="1991933"/>
                </a:cubicBezTo>
                <a:cubicBezTo>
                  <a:pt x="276896" y="2043448"/>
                  <a:pt x="339144" y="2058474"/>
                  <a:pt x="382074" y="2082085"/>
                </a:cubicBezTo>
                <a:cubicBezTo>
                  <a:pt x="425004" y="2105696"/>
                  <a:pt x="474373" y="2092818"/>
                  <a:pt x="497984" y="2133601"/>
                </a:cubicBezTo>
                <a:cubicBezTo>
                  <a:pt x="521595" y="2174384"/>
                  <a:pt x="536620" y="2275269"/>
                  <a:pt x="523741" y="2326784"/>
                </a:cubicBezTo>
                <a:cubicBezTo>
                  <a:pt x="510862" y="2378299"/>
                  <a:pt x="429296" y="2350396"/>
                  <a:pt x="420710" y="2442694"/>
                </a:cubicBezTo>
                <a:cubicBezTo>
                  <a:pt x="412124" y="2534992"/>
                  <a:pt x="450761" y="2792569"/>
                  <a:pt x="472226" y="2880575"/>
                </a:cubicBezTo>
                <a:cubicBezTo>
                  <a:pt x="493691" y="2968581"/>
                  <a:pt x="530181" y="2923504"/>
                  <a:pt x="549499" y="2970727"/>
                </a:cubicBezTo>
                <a:cubicBezTo>
                  <a:pt x="568817" y="3017950"/>
                  <a:pt x="553792" y="3125274"/>
                  <a:pt x="588136" y="3163911"/>
                </a:cubicBezTo>
                <a:cubicBezTo>
                  <a:pt x="622480" y="3202548"/>
                  <a:pt x="712632" y="3204693"/>
                  <a:pt x="755561" y="3202547"/>
                </a:cubicBezTo>
                <a:cubicBezTo>
                  <a:pt x="798490" y="3200401"/>
                  <a:pt x="834981" y="3163911"/>
                  <a:pt x="845713" y="3151032"/>
                </a:cubicBezTo>
                <a:cubicBezTo>
                  <a:pt x="856445" y="3138153"/>
                  <a:pt x="834980" y="3133860"/>
                  <a:pt x="819955" y="3125274"/>
                </a:cubicBezTo>
                <a:cubicBezTo>
                  <a:pt x="804930" y="3116688"/>
                  <a:pt x="772733" y="3103809"/>
                  <a:pt x="755561" y="3099516"/>
                </a:cubicBezTo>
                <a:cubicBezTo>
                  <a:pt x="738389" y="3095223"/>
                  <a:pt x="729803" y="3103809"/>
                  <a:pt x="716924" y="3099516"/>
                </a:cubicBezTo>
                <a:cubicBezTo>
                  <a:pt x="704045" y="3095223"/>
                  <a:pt x="684727" y="3090930"/>
                  <a:pt x="678288" y="3073758"/>
                </a:cubicBezTo>
                <a:cubicBezTo>
                  <a:pt x="671849" y="3056586"/>
                  <a:pt x="667556" y="3026536"/>
                  <a:pt x="678288" y="2996485"/>
                </a:cubicBezTo>
                <a:cubicBezTo>
                  <a:pt x="689020" y="2966434"/>
                  <a:pt x="719071" y="2932091"/>
                  <a:pt x="742682" y="2893454"/>
                </a:cubicBezTo>
                <a:cubicBezTo>
                  <a:pt x="766293" y="2854817"/>
                  <a:pt x="817809" y="2844085"/>
                  <a:pt x="819955" y="2764665"/>
                </a:cubicBezTo>
                <a:cubicBezTo>
                  <a:pt x="822102" y="2685245"/>
                  <a:pt x="785612" y="2494209"/>
                  <a:pt x="755561" y="2416936"/>
                </a:cubicBezTo>
                <a:cubicBezTo>
                  <a:pt x="725510" y="2339663"/>
                  <a:pt x="658969" y="2350395"/>
                  <a:pt x="639651" y="2301026"/>
                </a:cubicBezTo>
                <a:cubicBezTo>
                  <a:pt x="620333" y="2251657"/>
                  <a:pt x="592428" y="2178677"/>
                  <a:pt x="639651" y="2120722"/>
                </a:cubicBezTo>
                <a:cubicBezTo>
                  <a:pt x="686874" y="2062767"/>
                  <a:pt x="880056" y="2125014"/>
                  <a:pt x="922986" y="1953296"/>
                </a:cubicBezTo>
                <a:cubicBezTo>
                  <a:pt x="965916" y="1781578"/>
                  <a:pt x="910108" y="1253544"/>
                  <a:pt x="897229" y="1090412"/>
                </a:cubicBezTo>
                <a:cubicBezTo>
                  <a:pt x="884350" y="927280"/>
                  <a:pt x="884350" y="1017432"/>
                  <a:pt x="845713" y="974502"/>
                </a:cubicBezTo>
                <a:cubicBezTo>
                  <a:pt x="807076" y="931572"/>
                  <a:pt x="704046" y="856445"/>
                  <a:pt x="665409" y="832834"/>
                </a:cubicBezTo>
                <a:cubicBezTo>
                  <a:pt x="626772" y="809223"/>
                  <a:pt x="613893" y="832834"/>
                  <a:pt x="613893" y="832834"/>
                </a:cubicBezTo>
                <a:cubicBezTo>
                  <a:pt x="656822" y="834980"/>
                  <a:pt x="828541" y="852152"/>
                  <a:pt x="922986" y="845713"/>
                </a:cubicBezTo>
                <a:cubicBezTo>
                  <a:pt x="1017431" y="839274"/>
                  <a:pt x="1114023" y="796344"/>
                  <a:pt x="1180564" y="794198"/>
                </a:cubicBezTo>
                <a:cubicBezTo>
                  <a:pt x="1247105" y="792052"/>
                  <a:pt x="1270716" y="826395"/>
                  <a:pt x="1322231" y="832834"/>
                </a:cubicBezTo>
                <a:cubicBezTo>
                  <a:pt x="1373747" y="839273"/>
                  <a:pt x="1433849" y="873617"/>
                  <a:pt x="1489657" y="832834"/>
                </a:cubicBezTo>
                <a:cubicBezTo>
                  <a:pt x="1545466" y="792051"/>
                  <a:pt x="1629178" y="676141"/>
                  <a:pt x="1657082" y="588136"/>
                </a:cubicBezTo>
                <a:cubicBezTo>
                  <a:pt x="1684986" y="500131"/>
                  <a:pt x="1678547" y="384221"/>
                  <a:pt x="1657082" y="304801"/>
                </a:cubicBezTo>
                <a:cubicBezTo>
                  <a:pt x="1635617" y="225381"/>
                  <a:pt x="1571223" y="158841"/>
                  <a:pt x="1528293" y="111618"/>
                </a:cubicBezTo>
                <a:cubicBezTo>
                  <a:pt x="1485363" y="64395"/>
                  <a:pt x="1455313" y="36490"/>
                  <a:pt x="1399505" y="21465"/>
                </a:cubicBezTo>
                <a:cubicBezTo>
                  <a:pt x="1343697" y="6440"/>
                  <a:pt x="1236373" y="0"/>
                  <a:pt x="1193443" y="21465"/>
                </a:cubicBezTo>
                <a:cubicBezTo>
                  <a:pt x="1150513" y="42930"/>
                  <a:pt x="1150513" y="100885"/>
                  <a:pt x="1141927" y="150254"/>
                </a:cubicBezTo>
                <a:cubicBezTo>
                  <a:pt x="1133341" y="199623"/>
                  <a:pt x="1193443" y="324119"/>
                  <a:pt x="1167685" y="343437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6" name="Forme libre 65"/>
          <p:cNvSpPr/>
          <p:nvPr/>
        </p:nvSpPr>
        <p:spPr bwMode="auto">
          <a:xfrm>
            <a:off x="4653544" y="3438402"/>
            <a:ext cx="499686" cy="826978"/>
          </a:xfrm>
          <a:custGeom>
            <a:avLst/>
            <a:gdLst>
              <a:gd name="connsiteX0" fmla="*/ 315532 w 766293"/>
              <a:gd name="connsiteY0" fmla="*/ 12879 h 1174124"/>
              <a:gd name="connsiteX1" fmla="*/ 70834 w 766293"/>
              <a:gd name="connsiteY1" fmla="*/ 115910 h 1174124"/>
              <a:gd name="connsiteX2" fmla="*/ 6439 w 766293"/>
              <a:gd name="connsiteY2" fmla="*/ 373487 h 1174124"/>
              <a:gd name="connsiteX3" fmla="*/ 32197 w 766293"/>
              <a:gd name="connsiteY3" fmla="*/ 940158 h 1174124"/>
              <a:gd name="connsiteX4" fmla="*/ 83712 w 766293"/>
              <a:gd name="connsiteY4" fmla="*/ 1068947 h 1174124"/>
              <a:gd name="connsiteX5" fmla="*/ 238259 w 766293"/>
              <a:gd name="connsiteY5" fmla="*/ 1146220 h 1174124"/>
              <a:gd name="connsiteX6" fmla="*/ 457200 w 766293"/>
              <a:gd name="connsiteY6" fmla="*/ 1159099 h 1174124"/>
              <a:gd name="connsiteX7" fmla="*/ 650383 w 766293"/>
              <a:gd name="connsiteY7" fmla="*/ 1056068 h 1174124"/>
              <a:gd name="connsiteX8" fmla="*/ 727656 w 766293"/>
              <a:gd name="connsiteY8" fmla="*/ 940158 h 1174124"/>
              <a:gd name="connsiteX9" fmla="*/ 753414 w 766293"/>
              <a:gd name="connsiteY9" fmla="*/ 502276 h 1174124"/>
              <a:gd name="connsiteX10" fmla="*/ 650383 w 766293"/>
              <a:gd name="connsiteY10" fmla="*/ 167425 h 1174124"/>
              <a:gd name="connsiteX11" fmla="*/ 521594 w 766293"/>
              <a:gd name="connsiteY11" fmla="*/ 38637 h 1174124"/>
              <a:gd name="connsiteX12" fmla="*/ 315532 w 766293"/>
              <a:gd name="connsiteY12" fmla="*/ 12879 h 1174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6293" h="1174124">
                <a:moveTo>
                  <a:pt x="315532" y="12879"/>
                </a:moveTo>
                <a:cubicBezTo>
                  <a:pt x="240405" y="25758"/>
                  <a:pt x="122350" y="55809"/>
                  <a:pt x="70834" y="115910"/>
                </a:cubicBezTo>
                <a:cubicBezTo>
                  <a:pt x="19319" y="176011"/>
                  <a:pt x="12878" y="236112"/>
                  <a:pt x="6439" y="373487"/>
                </a:cubicBezTo>
                <a:cubicBezTo>
                  <a:pt x="0" y="510862"/>
                  <a:pt x="19318" y="824248"/>
                  <a:pt x="32197" y="940158"/>
                </a:cubicBezTo>
                <a:cubicBezTo>
                  <a:pt x="45076" y="1056068"/>
                  <a:pt x="49368" y="1034603"/>
                  <a:pt x="83712" y="1068947"/>
                </a:cubicBezTo>
                <a:cubicBezTo>
                  <a:pt x="118056" y="1103291"/>
                  <a:pt x="176011" y="1131195"/>
                  <a:pt x="238259" y="1146220"/>
                </a:cubicBezTo>
                <a:cubicBezTo>
                  <a:pt x="300507" y="1161245"/>
                  <a:pt x="388513" y="1174124"/>
                  <a:pt x="457200" y="1159099"/>
                </a:cubicBezTo>
                <a:cubicBezTo>
                  <a:pt x="525887" y="1144074"/>
                  <a:pt x="605307" y="1092558"/>
                  <a:pt x="650383" y="1056068"/>
                </a:cubicBezTo>
                <a:cubicBezTo>
                  <a:pt x="695459" y="1019578"/>
                  <a:pt x="710484" y="1032457"/>
                  <a:pt x="727656" y="940158"/>
                </a:cubicBezTo>
                <a:cubicBezTo>
                  <a:pt x="744828" y="847859"/>
                  <a:pt x="766293" y="631065"/>
                  <a:pt x="753414" y="502276"/>
                </a:cubicBezTo>
                <a:cubicBezTo>
                  <a:pt x="740535" y="373487"/>
                  <a:pt x="689020" y="244698"/>
                  <a:pt x="650383" y="167425"/>
                </a:cubicBezTo>
                <a:cubicBezTo>
                  <a:pt x="611746" y="90152"/>
                  <a:pt x="577402" y="66541"/>
                  <a:pt x="521594" y="38637"/>
                </a:cubicBezTo>
                <a:cubicBezTo>
                  <a:pt x="465786" y="10733"/>
                  <a:pt x="390659" y="0"/>
                  <a:pt x="315532" y="12879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accent4">
                <a:lumMod val="5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/>
          </a:p>
        </p:txBody>
      </p:sp>
      <p:sp>
        <p:nvSpPr>
          <p:cNvPr id="67" name="ZoneTexte 66"/>
          <p:cNvSpPr txBox="1"/>
          <p:nvPr/>
        </p:nvSpPr>
        <p:spPr bwMode="auto">
          <a:xfrm>
            <a:off x="4154620" y="3632324"/>
            <a:ext cx="860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fr-FR" sz="1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8" name="ZoneTexte 67"/>
          <p:cNvSpPr txBox="1"/>
          <p:nvPr/>
        </p:nvSpPr>
        <p:spPr bwMode="auto">
          <a:xfrm>
            <a:off x="4006989" y="3053931"/>
            <a:ext cx="801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fr-FR" sz="16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9" name="ZoneTexte 68"/>
          <p:cNvSpPr txBox="1"/>
          <p:nvPr/>
        </p:nvSpPr>
        <p:spPr bwMode="auto">
          <a:xfrm>
            <a:off x="4682657" y="3053931"/>
            <a:ext cx="454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fr-FR" sz="16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0" name="ZoneTexte 69"/>
          <p:cNvSpPr txBox="1"/>
          <p:nvPr/>
        </p:nvSpPr>
        <p:spPr bwMode="auto">
          <a:xfrm>
            <a:off x="4603534" y="3637402"/>
            <a:ext cx="584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l-GR" sz="1600" b="1" dirty="0">
                <a:solidFill>
                  <a:schemeClr val="bg1"/>
                </a:solidFill>
              </a:rPr>
              <a:t>β</a:t>
            </a:r>
            <a:r>
              <a:rPr lang="fr-FR" sz="1600" b="1" dirty="0">
                <a:solidFill>
                  <a:schemeClr val="bg1"/>
                </a:solidFill>
              </a:rPr>
              <a:t>2m</a:t>
            </a:r>
          </a:p>
        </p:txBody>
      </p:sp>
      <p:sp>
        <p:nvSpPr>
          <p:cNvPr id="72" name="Rectangle 71"/>
          <p:cNvSpPr/>
          <p:nvPr/>
        </p:nvSpPr>
        <p:spPr>
          <a:xfrm rot="5400000">
            <a:off x="692217" y="3746117"/>
            <a:ext cx="4139154" cy="79861"/>
          </a:xfrm>
          <a:prstGeom prst="rect">
            <a:avLst/>
          </a:prstGeom>
          <a:solidFill>
            <a:schemeClr val="tx1">
              <a:lumMod val="95000"/>
              <a:lumOff val="5000"/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73" name="Rectangle à coins arrondis 72"/>
          <p:cNvSpPr/>
          <p:nvPr/>
        </p:nvSpPr>
        <p:spPr>
          <a:xfrm rot="5400000">
            <a:off x="2559527" y="2532384"/>
            <a:ext cx="407197" cy="199652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4" name="Rectangle à coins arrondis 73"/>
          <p:cNvSpPr/>
          <p:nvPr/>
        </p:nvSpPr>
        <p:spPr>
          <a:xfrm rot="5400000">
            <a:off x="2560415" y="3126369"/>
            <a:ext cx="407197" cy="199652"/>
          </a:xfrm>
          <a:prstGeom prst="roundRect">
            <a:avLst/>
          </a:prstGeom>
          <a:solidFill>
            <a:srgbClr val="FF00FF"/>
          </a:solidFill>
          <a:ln>
            <a:solidFill>
              <a:srgbClr val="FF00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5" name="Rectangle à coins arrondis 74"/>
          <p:cNvSpPr/>
          <p:nvPr/>
        </p:nvSpPr>
        <p:spPr>
          <a:xfrm rot="5400000">
            <a:off x="2556865" y="3702270"/>
            <a:ext cx="407197" cy="19965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6" name="Rectangle à coins arrondis 75"/>
          <p:cNvSpPr/>
          <p:nvPr/>
        </p:nvSpPr>
        <p:spPr>
          <a:xfrm rot="5400000">
            <a:off x="2560415" y="1973836"/>
            <a:ext cx="407197" cy="199652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80" name="ZoneTexte 79"/>
          <p:cNvSpPr txBox="1"/>
          <p:nvPr/>
        </p:nvSpPr>
        <p:spPr>
          <a:xfrm>
            <a:off x="1873232" y="1925625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1865294" y="247828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>
                <a:solidFill>
                  <a:srgbClr val="FF0000"/>
                </a:solidFill>
              </a:rPr>
              <a:t>Exon 2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1852594" y="3062484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>
                <a:solidFill>
                  <a:srgbClr val="FF0000"/>
                </a:solidFill>
              </a:rPr>
              <a:t>Exon 3</a:t>
            </a:r>
          </a:p>
        </p:txBody>
      </p:sp>
      <p:sp>
        <p:nvSpPr>
          <p:cNvPr id="83" name="ZoneTexte 82"/>
          <p:cNvSpPr txBox="1"/>
          <p:nvPr/>
        </p:nvSpPr>
        <p:spPr>
          <a:xfrm>
            <a:off x="1873232" y="3641926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4</a:t>
            </a:r>
          </a:p>
        </p:txBody>
      </p:sp>
      <p:sp>
        <p:nvSpPr>
          <p:cNvPr id="84" name="ZoneTexte 83"/>
          <p:cNvSpPr txBox="1"/>
          <p:nvPr/>
        </p:nvSpPr>
        <p:spPr>
          <a:xfrm>
            <a:off x="1763694" y="4546807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5</a:t>
            </a:r>
          </a:p>
        </p:txBody>
      </p:sp>
      <p:sp>
        <p:nvSpPr>
          <p:cNvPr id="87" name="Rectangle à coins arrondis 86"/>
          <p:cNvSpPr/>
          <p:nvPr/>
        </p:nvSpPr>
        <p:spPr>
          <a:xfrm rot="5400000">
            <a:off x="6157339" y="3706603"/>
            <a:ext cx="407197" cy="19965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88" name="ZoneTexte 87"/>
          <p:cNvSpPr txBox="1"/>
          <p:nvPr/>
        </p:nvSpPr>
        <p:spPr>
          <a:xfrm>
            <a:off x="2103422" y="1369998"/>
            <a:ext cx="1311284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</a:rPr>
              <a:t>Chromosome 6</a:t>
            </a:r>
          </a:p>
        </p:txBody>
      </p:sp>
      <p:sp>
        <p:nvSpPr>
          <p:cNvPr id="89" name="ZoneTexte 88"/>
          <p:cNvSpPr txBox="1"/>
          <p:nvPr/>
        </p:nvSpPr>
        <p:spPr>
          <a:xfrm>
            <a:off x="5634046" y="1357298"/>
            <a:ext cx="1446222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Chromosome 15</a:t>
            </a:r>
          </a:p>
        </p:txBody>
      </p:sp>
      <p:sp>
        <p:nvSpPr>
          <p:cNvPr id="108" name="Rectangle à coins arrondis 107"/>
          <p:cNvSpPr/>
          <p:nvPr/>
        </p:nvSpPr>
        <p:spPr>
          <a:xfrm rot="5400000">
            <a:off x="2553692" y="4576559"/>
            <a:ext cx="407197" cy="19965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15" name="ZoneTexte 114"/>
          <p:cNvSpPr txBox="1"/>
          <p:nvPr/>
        </p:nvSpPr>
        <p:spPr bwMode="auto">
          <a:xfrm>
            <a:off x="4200524" y="4503330"/>
            <a:ext cx="712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chemeClr val="bg1"/>
                </a:solidFill>
              </a:rPr>
              <a:t>TM</a:t>
            </a:r>
          </a:p>
        </p:txBody>
      </p:sp>
      <p:sp>
        <p:nvSpPr>
          <p:cNvPr id="116" name="Rectangle à coins arrondis 115"/>
          <p:cNvSpPr/>
          <p:nvPr/>
        </p:nvSpPr>
        <p:spPr>
          <a:xfrm rot="5400000">
            <a:off x="2663736" y="4971346"/>
            <a:ext cx="212508" cy="19965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17" name="Rectangle à coins arrondis 116"/>
          <p:cNvSpPr/>
          <p:nvPr/>
        </p:nvSpPr>
        <p:spPr>
          <a:xfrm rot="5400000">
            <a:off x="2658974" y="5243602"/>
            <a:ext cx="212508" cy="19965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18" name="Rectangle à coins arrondis 117"/>
          <p:cNvSpPr/>
          <p:nvPr/>
        </p:nvSpPr>
        <p:spPr>
          <a:xfrm rot="5400000">
            <a:off x="2652998" y="5505760"/>
            <a:ext cx="212508" cy="19965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19" name="ZoneTexte 118"/>
          <p:cNvSpPr txBox="1"/>
          <p:nvPr/>
        </p:nvSpPr>
        <p:spPr>
          <a:xfrm>
            <a:off x="1771632" y="4899235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6</a:t>
            </a:r>
          </a:p>
        </p:txBody>
      </p:sp>
      <p:sp>
        <p:nvSpPr>
          <p:cNvPr id="120" name="ZoneTexte 119"/>
          <p:cNvSpPr txBox="1"/>
          <p:nvPr/>
        </p:nvSpPr>
        <p:spPr>
          <a:xfrm>
            <a:off x="1771632" y="5184987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7</a:t>
            </a:r>
          </a:p>
        </p:txBody>
      </p:sp>
      <p:sp>
        <p:nvSpPr>
          <p:cNvPr id="121" name="ZoneTexte 120"/>
          <p:cNvSpPr txBox="1"/>
          <p:nvPr/>
        </p:nvSpPr>
        <p:spPr>
          <a:xfrm>
            <a:off x="1771632" y="5462801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8</a:t>
            </a:r>
          </a:p>
        </p:txBody>
      </p:sp>
      <p:sp>
        <p:nvSpPr>
          <p:cNvPr id="137" name="ZoneTexte 136"/>
          <p:cNvSpPr txBox="1"/>
          <p:nvPr/>
        </p:nvSpPr>
        <p:spPr>
          <a:xfrm>
            <a:off x="3763958" y="5028796"/>
            <a:ext cx="2706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Région intracytoplasmique</a:t>
            </a:r>
          </a:p>
        </p:txBody>
      </p:sp>
      <p:sp>
        <p:nvSpPr>
          <p:cNvPr id="148" name="Rectangle 147"/>
          <p:cNvSpPr/>
          <p:nvPr/>
        </p:nvSpPr>
        <p:spPr>
          <a:xfrm rot="5400000">
            <a:off x="4277018" y="3739373"/>
            <a:ext cx="4139154" cy="79861"/>
          </a:xfrm>
          <a:prstGeom prst="rect">
            <a:avLst/>
          </a:prstGeom>
          <a:solidFill>
            <a:schemeClr val="tx1">
              <a:lumMod val="95000"/>
              <a:lumOff val="5000"/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49" name="ZoneTexte 148"/>
          <p:cNvSpPr txBox="1"/>
          <p:nvPr/>
        </p:nvSpPr>
        <p:spPr>
          <a:xfrm>
            <a:off x="3759196" y="5435041"/>
            <a:ext cx="19288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Région C-ter 3’ NT 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3763958" y="1902013"/>
            <a:ext cx="1357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Région 5’ NT</a:t>
            </a:r>
          </a:p>
        </p:txBody>
      </p:sp>
      <p:cxnSp>
        <p:nvCxnSpPr>
          <p:cNvPr id="125" name="Connecteur droit avec flèche 124"/>
          <p:cNvCxnSpPr>
            <a:stCxn id="76" idx="0"/>
            <a:endCxn id="123" idx="1"/>
          </p:cNvCxnSpPr>
          <p:nvPr/>
        </p:nvCxnSpPr>
        <p:spPr>
          <a:xfrm flipV="1">
            <a:off x="2863840" y="2071290"/>
            <a:ext cx="900118" cy="237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Forme 130"/>
          <p:cNvCxnSpPr>
            <a:stCxn id="73" idx="0"/>
          </p:cNvCxnSpPr>
          <p:nvPr/>
        </p:nvCxnSpPr>
        <p:spPr>
          <a:xfrm>
            <a:off x="2862952" y="2632211"/>
            <a:ext cx="1999558" cy="187181"/>
          </a:xfrm>
          <a:prstGeom prst="bentConnector2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cteur droit avec flèche 141"/>
          <p:cNvCxnSpPr>
            <a:stCxn id="74" idx="0"/>
            <a:endCxn id="68" idx="1"/>
          </p:cNvCxnSpPr>
          <p:nvPr/>
        </p:nvCxnSpPr>
        <p:spPr>
          <a:xfrm flipV="1">
            <a:off x="2863840" y="3223208"/>
            <a:ext cx="1143149" cy="2988"/>
          </a:xfrm>
          <a:prstGeom prst="straightConnector1">
            <a:avLst/>
          </a:prstGeom>
          <a:ln w="1905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avec flèche 144"/>
          <p:cNvCxnSpPr>
            <a:stCxn id="75" idx="0"/>
            <a:endCxn id="67" idx="1"/>
          </p:cNvCxnSpPr>
          <p:nvPr/>
        </p:nvCxnSpPr>
        <p:spPr>
          <a:xfrm flipV="1">
            <a:off x="2860291" y="3801601"/>
            <a:ext cx="1255500" cy="496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avec flèche 146"/>
          <p:cNvCxnSpPr>
            <a:stCxn id="108" idx="0"/>
            <a:endCxn id="115" idx="1"/>
          </p:cNvCxnSpPr>
          <p:nvPr/>
        </p:nvCxnSpPr>
        <p:spPr>
          <a:xfrm flipV="1">
            <a:off x="2857117" y="4672607"/>
            <a:ext cx="1343407" cy="3779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en angle 152"/>
          <p:cNvCxnSpPr>
            <a:stCxn id="119" idx="3"/>
            <a:endCxn id="120" idx="3"/>
          </p:cNvCxnSpPr>
          <p:nvPr/>
        </p:nvCxnSpPr>
        <p:spPr>
          <a:xfrm>
            <a:off x="2905116" y="5053124"/>
            <a:ext cx="1588" cy="285752"/>
          </a:xfrm>
          <a:prstGeom prst="bentConnector3">
            <a:avLst>
              <a:gd name="adj1" fmla="val 14395466"/>
            </a:avLst>
          </a:prstGeom>
          <a:ln w="190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/>
          <p:cNvCxnSpPr>
            <a:stCxn id="118" idx="0"/>
            <a:endCxn id="149" idx="1"/>
          </p:cNvCxnSpPr>
          <p:nvPr/>
        </p:nvCxnSpPr>
        <p:spPr>
          <a:xfrm flipV="1">
            <a:off x="2859078" y="5604318"/>
            <a:ext cx="900118" cy="1268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necteur droit avec flèche 154"/>
          <p:cNvCxnSpPr>
            <a:endCxn id="137" idx="1"/>
          </p:cNvCxnSpPr>
          <p:nvPr/>
        </p:nvCxnSpPr>
        <p:spPr>
          <a:xfrm flipV="1">
            <a:off x="3123397" y="5198073"/>
            <a:ext cx="640561" cy="1796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eur droit avec flèche 167"/>
          <p:cNvCxnSpPr>
            <a:stCxn id="87" idx="2"/>
            <a:endCxn id="70" idx="3"/>
          </p:cNvCxnSpPr>
          <p:nvPr/>
        </p:nvCxnSpPr>
        <p:spPr>
          <a:xfrm rot="10800000" flipV="1">
            <a:off x="5188094" y="3806429"/>
            <a:ext cx="1073018" cy="249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ZoneTexte 156"/>
          <p:cNvSpPr txBox="1"/>
          <p:nvPr/>
        </p:nvSpPr>
        <p:spPr>
          <a:xfrm>
            <a:off x="247620" y="852470"/>
            <a:ext cx="482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FF"/>
                </a:solidFill>
              </a:rPr>
              <a:t>Localisation et degré du polymorphisme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247620" y="5907106"/>
            <a:ext cx="8643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Le polymorphisme de séquences concentré dans les exons 2 et 3 </a:t>
            </a:r>
            <a:r>
              <a:rPr lang="fr-FR" sz="1600" b="1" dirty="0">
                <a:sym typeface="Wingdings" pitchFamily="2" charset="2"/>
              </a:rPr>
              <a:t> domaines </a:t>
            </a:r>
            <a:r>
              <a:rPr lang="el-GR" sz="1600" b="1" dirty="0">
                <a:sym typeface="Wingdings" pitchFamily="2" charset="2"/>
              </a:rPr>
              <a:t>α</a:t>
            </a:r>
            <a:r>
              <a:rPr lang="fr-FR" sz="1600" b="1" dirty="0">
                <a:sym typeface="Wingdings" pitchFamily="2" charset="2"/>
              </a:rPr>
              <a:t>1 et </a:t>
            </a:r>
            <a:r>
              <a:rPr lang="el-GR" sz="1600" b="1" dirty="0">
                <a:sym typeface="Wingdings" pitchFamily="2" charset="2"/>
              </a:rPr>
              <a:t>α</a:t>
            </a:r>
            <a:r>
              <a:rPr lang="fr-FR" sz="1600" b="1" dirty="0">
                <a:sym typeface="Wingdings" pitchFamily="2" charset="2"/>
              </a:rPr>
              <a:t>2. </a:t>
            </a:r>
            <a:endParaRPr lang="fr-FR" sz="1600" b="1" dirty="0"/>
          </a:p>
        </p:txBody>
      </p:sp>
      <p:sp>
        <p:nvSpPr>
          <p:cNvPr id="110" name="ZoneTexte 109"/>
          <p:cNvSpPr txBox="1"/>
          <p:nvPr/>
        </p:nvSpPr>
        <p:spPr>
          <a:xfrm>
            <a:off x="214282" y="2298692"/>
            <a:ext cx="18780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>
                <a:solidFill>
                  <a:srgbClr val="FF0000"/>
                </a:solidFill>
              </a:rPr>
              <a:t>++++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214282" y="2883289"/>
            <a:ext cx="1878026" cy="5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>
                <a:solidFill>
                  <a:srgbClr val="FF0000"/>
                </a:solidFill>
              </a:rPr>
              <a:t>++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animBg="1"/>
      <p:bldP spid="137" grpId="0"/>
      <p:bldP spid="149" grpId="0"/>
      <p:bldP spid="123" grpId="0"/>
      <p:bldP spid="157" grpId="0"/>
      <p:bldP spid="158" grpId="0"/>
      <p:bldP spid="110" grpId="0"/>
      <p:bldP spid="1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47652" y="856031"/>
            <a:ext cx="87154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rgbClr val="FF00FF"/>
                </a:solidFill>
              </a:rPr>
              <a:t>Expression :</a:t>
            </a:r>
            <a:r>
              <a:rPr lang="fr-FR" sz="1600" b="1" dirty="0"/>
              <a:t> </a:t>
            </a:r>
          </a:p>
          <a:p>
            <a:r>
              <a:rPr lang="fr-FR" sz="1600" b="1" dirty="0"/>
              <a:t>Toutes les cellules nucléés de l’organisme </a:t>
            </a:r>
          </a:p>
          <a:p>
            <a:r>
              <a:rPr lang="fr-FR" sz="1600" b="1" dirty="0">
                <a:solidFill>
                  <a:srgbClr val="FF00FF"/>
                </a:solidFill>
                <a:latin typeface="Calibri" pitchFamily="34" charset="0"/>
              </a:rPr>
              <a:t>Structure :</a:t>
            </a:r>
          </a:p>
          <a:p>
            <a:r>
              <a:rPr lang="fr-FR" sz="1600" b="1" dirty="0">
                <a:latin typeface="Calibri" pitchFamily="34" charset="0"/>
              </a:rPr>
              <a:t>1 chaîne lourde α glycosylée (44kD) associée d’une façon non covalente à la β2 microglobuline.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52382" y="2072554"/>
            <a:ext cx="1653524" cy="338554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fr-FR" sz="16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La chaine </a:t>
            </a:r>
            <a:r>
              <a:rPr lang="el-GR" sz="16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α</a:t>
            </a:r>
            <a:endParaRPr lang="fr-FR" sz="1600" b="1" dirty="0">
              <a:ln w="11430"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46531" y="2371465"/>
            <a:ext cx="5786478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spcBef>
                <a:spcPct val="20000"/>
              </a:spcBef>
              <a:defRPr/>
            </a:pPr>
            <a:r>
              <a:rPr lang="fr-FR" sz="1600" b="1" dirty="0">
                <a:latin typeface="Calibri" pitchFamily="34" charset="0"/>
              </a:rPr>
              <a:t>Glycoprotéine transmembranaire </a:t>
            </a:r>
            <a:r>
              <a:rPr lang="fr-FR" sz="1600" b="1" u="sng" dirty="0">
                <a:latin typeface="Calibri" pitchFamily="34" charset="0"/>
              </a:rPr>
              <a:t>polymorphe (</a:t>
            </a:r>
            <a:r>
              <a:rPr lang="el-GR" sz="1600" b="1" u="sng" dirty="0">
                <a:latin typeface="Calibri" pitchFamily="34" charset="0"/>
              </a:rPr>
              <a:t>α</a:t>
            </a:r>
            <a:r>
              <a:rPr lang="fr-FR" sz="1600" b="1" u="sng" dirty="0">
                <a:latin typeface="Calibri" pitchFamily="34" charset="0"/>
              </a:rPr>
              <a:t>1, </a:t>
            </a:r>
            <a:r>
              <a:rPr lang="el-GR" sz="1600" b="1" u="sng" dirty="0">
                <a:latin typeface="Calibri" pitchFamily="34" charset="0"/>
              </a:rPr>
              <a:t>α</a:t>
            </a:r>
            <a:r>
              <a:rPr lang="fr-FR" sz="1600" b="1" u="sng" dirty="0">
                <a:latin typeface="Calibri" pitchFamily="34" charset="0"/>
              </a:rPr>
              <a:t>2) :</a:t>
            </a:r>
            <a:r>
              <a:rPr lang="fr-FR" sz="1600" b="1" dirty="0">
                <a:latin typeface="Calibri" pitchFamily="34" charset="0"/>
              </a:rPr>
              <a:t> </a:t>
            </a:r>
          </a:p>
          <a:p>
            <a:pPr marL="457200" lvl="3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3 domaines extracellulaires: </a:t>
            </a:r>
            <a:r>
              <a:rPr lang="el-GR" sz="1600" b="1" dirty="0">
                <a:latin typeface="Calibri" pitchFamily="34" charset="0"/>
              </a:rPr>
              <a:t>α</a:t>
            </a:r>
            <a:r>
              <a:rPr lang="fr-FR" sz="1600" b="1" dirty="0">
                <a:latin typeface="Calibri" pitchFamily="34" charset="0"/>
              </a:rPr>
              <a:t>1, </a:t>
            </a:r>
            <a:r>
              <a:rPr lang="el-GR" sz="1600" b="1" dirty="0">
                <a:latin typeface="Calibri" pitchFamily="34" charset="0"/>
              </a:rPr>
              <a:t>α</a:t>
            </a:r>
            <a:r>
              <a:rPr lang="fr-FR" sz="1600" b="1" dirty="0">
                <a:latin typeface="Calibri" pitchFamily="34" charset="0"/>
              </a:rPr>
              <a:t>2 , </a:t>
            </a:r>
            <a:r>
              <a:rPr lang="el-GR" sz="1600" b="1" dirty="0">
                <a:latin typeface="Calibri" pitchFamily="34" charset="0"/>
              </a:rPr>
              <a:t>α </a:t>
            </a:r>
            <a:r>
              <a:rPr lang="fr-FR" sz="1600" b="1" dirty="0">
                <a:latin typeface="Calibri" pitchFamily="34" charset="0"/>
              </a:rPr>
              <a:t>3.</a:t>
            </a:r>
          </a:p>
          <a:p>
            <a:pPr marL="457200" lvl="3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1 domaine transmembranaire.</a:t>
            </a:r>
          </a:p>
          <a:p>
            <a:pPr marL="457200" lvl="3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1 domaine intracytoplasmique.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47620" y="3783548"/>
            <a:ext cx="1824050" cy="338554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el-GR" sz="16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β</a:t>
            </a:r>
            <a:r>
              <a:rPr lang="fr-FR" sz="16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2 microglobuline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7620" y="4074928"/>
            <a:ext cx="5786478" cy="1224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Codée par le chromosome 15, </a:t>
            </a:r>
          </a:p>
          <a:p>
            <a:pPr lvl="1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Monomorphe,</a:t>
            </a:r>
          </a:p>
          <a:p>
            <a:pPr lvl="1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Synthétisée en excès, </a:t>
            </a:r>
          </a:p>
          <a:p>
            <a:pPr lvl="1"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fr-FR" sz="1600" b="1" dirty="0">
                <a:latin typeface="Calibri" pitchFamily="34" charset="0"/>
              </a:rPr>
              <a:t>Nécessaire à l’expression des molécules HLA I</a:t>
            </a:r>
          </a:p>
        </p:txBody>
      </p:sp>
      <p:sp>
        <p:nvSpPr>
          <p:cNvPr id="63" name="Rectangle 9"/>
          <p:cNvSpPr>
            <a:spLocks noChangeArrowheads="1"/>
          </p:cNvSpPr>
          <p:nvPr/>
        </p:nvSpPr>
        <p:spPr bwMode="auto">
          <a:xfrm>
            <a:off x="96838" y="7938"/>
            <a:ext cx="8964612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>
              <a:defRPr/>
            </a:pPr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Molécules HLA de classe I classiques : A, B et C </a:t>
            </a:r>
          </a:p>
        </p:txBody>
      </p:sp>
      <p:grpSp>
        <p:nvGrpSpPr>
          <p:cNvPr id="2" name="Groupe 165"/>
          <p:cNvGrpSpPr/>
          <p:nvPr/>
        </p:nvGrpSpPr>
        <p:grpSpPr>
          <a:xfrm>
            <a:off x="4676776" y="1975885"/>
            <a:ext cx="4214842" cy="4692024"/>
            <a:chOff x="4811714" y="1665934"/>
            <a:chExt cx="4214842" cy="4692024"/>
          </a:xfrm>
        </p:grpSpPr>
        <p:grpSp>
          <p:nvGrpSpPr>
            <p:cNvPr id="8" name="Groupe 64"/>
            <p:cNvGrpSpPr>
              <a:grpSpLocks noChangeAspect="1"/>
            </p:cNvGrpSpPr>
            <p:nvPr/>
          </p:nvGrpSpPr>
          <p:grpSpPr>
            <a:xfrm>
              <a:off x="5872250" y="1919736"/>
              <a:ext cx="2855953" cy="4438222"/>
              <a:chOff x="4330390" y="1585710"/>
              <a:chExt cx="3208935" cy="4986766"/>
            </a:xfrm>
          </p:grpSpPr>
          <p:grpSp>
            <p:nvGrpSpPr>
              <p:cNvPr id="9" name="Groupe 136"/>
              <p:cNvGrpSpPr/>
              <p:nvPr/>
            </p:nvGrpSpPr>
            <p:grpSpPr>
              <a:xfrm>
                <a:off x="4415476" y="5184457"/>
                <a:ext cx="3123849" cy="843608"/>
                <a:chOff x="4415476" y="5184457"/>
                <a:chExt cx="3123849" cy="843608"/>
              </a:xfrm>
            </p:grpSpPr>
            <p:sp>
              <p:nvSpPr>
                <p:cNvPr id="76" name="Rectangle 75"/>
                <p:cNvSpPr/>
                <p:nvPr/>
              </p:nvSpPr>
              <p:spPr>
                <a:xfrm>
                  <a:off x="4469471" y="5261501"/>
                  <a:ext cx="3069854" cy="733852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FFC000">
                        <a:tint val="66000"/>
                        <a:satMod val="160000"/>
                      </a:srgbClr>
                    </a:gs>
                    <a:gs pos="50000">
                      <a:srgbClr val="FFC000">
                        <a:tint val="44500"/>
                        <a:satMod val="160000"/>
                      </a:srgbClr>
                    </a:gs>
                    <a:gs pos="100000">
                      <a:srgbClr val="FFC000">
                        <a:tint val="23500"/>
                        <a:satMod val="160000"/>
                      </a:srgbClr>
                    </a:gs>
                  </a:gsLst>
                  <a:lin ang="27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77" name="Ellipse 2"/>
                <p:cNvSpPr/>
                <p:nvPr/>
              </p:nvSpPr>
              <p:spPr>
                <a:xfrm>
                  <a:off x="4445735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8" name="Ellipse 7"/>
                <p:cNvSpPr/>
                <p:nvPr/>
              </p:nvSpPr>
              <p:spPr>
                <a:xfrm>
                  <a:off x="4632646" y="5368440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9" name="Ellipse 11"/>
                <p:cNvSpPr/>
                <p:nvPr/>
              </p:nvSpPr>
              <p:spPr>
                <a:xfrm>
                  <a:off x="4820910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0" name="Ellipse 79"/>
                <p:cNvSpPr/>
                <p:nvPr/>
              </p:nvSpPr>
              <p:spPr>
                <a:xfrm>
                  <a:off x="5002448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1" name="Ellipse 2"/>
                <p:cNvSpPr/>
                <p:nvPr/>
              </p:nvSpPr>
              <p:spPr>
                <a:xfrm>
                  <a:off x="5186680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2" name="Ellipse 2"/>
                <p:cNvSpPr/>
                <p:nvPr/>
              </p:nvSpPr>
              <p:spPr>
                <a:xfrm>
                  <a:off x="5875725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Ellipse 7"/>
                <p:cNvSpPr/>
                <p:nvPr/>
              </p:nvSpPr>
              <p:spPr>
                <a:xfrm>
                  <a:off x="6062637" y="5368440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Ellipse 83"/>
                <p:cNvSpPr/>
                <p:nvPr/>
              </p:nvSpPr>
              <p:spPr>
                <a:xfrm>
                  <a:off x="6250901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5" name="Ellipse 84"/>
                <p:cNvSpPr/>
                <p:nvPr/>
              </p:nvSpPr>
              <p:spPr>
                <a:xfrm>
                  <a:off x="6432438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6" name="Ellipse 2"/>
                <p:cNvSpPr/>
                <p:nvPr/>
              </p:nvSpPr>
              <p:spPr>
                <a:xfrm>
                  <a:off x="6616670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7" name="Ellipse 86"/>
                <p:cNvSpPr/>
                <p:nvPr/>
              </p:nvSpPr>
              <p:spPr>
                <a:xfrm>
                  <a:off x="6803584" y="5368440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8" name="Ellipse 87"/>
                <p:cNvSpPr/>
                <p:nvPr/>
              </p:nvSpPr>
              <p:spPr>
                <a:xfrm>
                  <a:off x="6991846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9" name="Ellipse 88"/>
                <p:cNvSpPr/>
                <p:nvPr/>
              </p:nvSpPr>
              <p:spPr>
                <a:xfrm>
                  <a:off x="7173386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0" name="Ellipse 2"/>
                <p:cNvSpPr/>
                <p:nvPr/>
              </p:nvSpPr>
              <p:spPr>
                <a:xfrm>
                  <a:off x="7365688" y="5367774"/>
                  <a:ext cx="121025" cy="478240"/>
                </a:xfrm>
                <a:prstGeom prst="ellipse">
                  <a:avLst/>
                </a:prstGeom>
                <a:noFill/>
                <a:ln>
                  <a:solidFill>
                    <a:schemeClr val="tx2">
                      <a:lumMod val="20000"/>
                      <a:lumOff val="8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prst="relaxedInset"/>
                  <a:contourClr>
                    <a:schemeClr val="accent1">
                      <a:lumMod val="60000"/>
                      <a:lumOff val="40000"/>
                    </a:schemeClr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Ellipse 1"/>
                <p:cNvSpPr/>
                <p:nvPr/>
              </p:nvSpPr>
              <p:spPr>
                <a:xfrm>
                  <a:off x="4415482" y="5184457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2" name="Ellipse 6"/>
                <p:cNvSpPr/>
                <p:nvPr/>
              </p:nvSpPr>
              <p:spPr>
                <a:xfrm>
                  <a:off x="4602393" y="5185123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3" name="Ellipse 92"/>
                <p:cNvSpPr/>
                <p:nvPr/>
              </p:nvSpPr>
              <p:spPr>
                <a:xfrm>
                  <a:off x="4790657" y="518446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4" name="Ellipse 93"/>
                <p:cNvSpPr/>
                <p:nvPr/>
              </p:nvSpPr>
              <p:spPr>
                <a:xfrm>
                  <a:off x="4972194" y="5184468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5" name="Ellipse 94"/>
                <p:cNvSpPr/>
                <p:nvPr/>
              </p:nvSpPr>
              <p:spPr>
                <a:xfrm>
                  <a:off x="5156426" y="518447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6" name="Ellipse 1"/>
                <p:cNvSpPr/>
                <p:nvPr/>
              </p:nvSpPr>
              <p:spPr>
                <a:xfrm>
                  <a:off x="5845472" y="518449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7" name="Ellipse 6"/>
                <p:cNvSpPr/>
                <p:nvPr/>
              </p:nvSpPr>
              <p:spPr>
                <a:xfrm>
                  <a:off x="6032386" y="5185155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8" name="Ellipse 97"/>
                <p:cNvSpPr/>
                <p:nvPr/>
              </p:nvSpPr>
              <p:spPr>
                <a:xfrm>
                  <a:off x="6220648" y="5184492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99" name="Ellipse 98"/>
                <p:cNvSpPr/>
                <p:nvPr/>
              </p:nvSpPr>
              <p:spPr>
                <a:xfrm>
                  <a:off x="6402187" y="518450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0" name="Ellipse 99"/>
                <p:cNvSpPr/>
                <p:nvPr/>
              </p:nvSpPr>
              <p:spPr>
                <a:xfrm>
                  <a:off x="6586417" y="5184503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1" name="Ellipse 100"/>
                <p:cNvSpPr/>
                <p:nvPr/>
              </p:nvSpPr>
              <p:spPr>
                <a:xfrm>
                  <a:off x="6773331" y="5185169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2" name="Ellipse 101"/>
                <p:cNvSpPr/>
                <p:nvPr/>
              </p:nvSpPr>
              <p:spPr>
                <a:xfrm>
                  <a:off x="6961593" y="518451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3" name="Ellipse 102"/>
                <p:cNvSpPr/>
                <p:nvPr/>
              </p:nvSpPr>
              <p:spPr>
                <a:xfrm>
                  <a:off x="7143132" y="5184514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4" name="Ellipse 1"/>
                <p:cNvSpPr/>
                <p:nvPr/>
              </p:nvSpPr>
              <p:spPr>
                <a:xfrm>
                  <a:off x="7335434" y="5184522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5" name="Ellipse 3"/>
                <p:cNvSpPr/>
                <p:nvPr/>
              </p:nvSpPr>
              <p:spPr>
                <a:xfrm>
                  <a:off x="4415476" y="5848085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6" name="Ellipse 105"/>
                <p:cNvSpPr/>
                <p:nvPr/>
              </p:nvSpPr>
              <p:spPr>
                <a:xfrm>
                  <a:off x="4602387" y="5848723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7" name="Ellipse 106"/>
                <p:cNvSpPr/>
                <p:nvPr/>
              </p:nvSpPr>
              <p:spPr>
                <a:xfrm>
                  <a:off x="4790652" y="5848057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8" name="Ellipse 107"/>
                <p:cNvSpPr/>
                <p:nvPr/>
              </p:nvSpPr>
              <p:spPr>
                <a:xfrm>
                  <a:off x="4972189" y="5848057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09" name="Ellipse 3"/>
                <p:cNvSpPr/>
                <p:nvPr/>
              </p:nvSpPr>
              <p:spPr>
                <a:xfrm>
                  <a:off x="5156421" y="5848057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0" name="Ellipse 3"/>
                <p:cNvSpPr/>
                <p:nvPr/>
              </p:nvSpPr>
              <p:spPr>
                <a:xfrm>
                  <a:off x="5845467" y="584804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1" name="Ellipse 8"/>
                <p:cNvSpPr/>
                <p:nvPr/>
              </p:nvSpPr>
              <p:spPr>
                <a:xfrm>
                  <a:off x="6032380" y="5848663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2" name="Ellipse 111"/>
                <p:cNvSpPr/>
                <p:nvPr/>
              </p:nvSpPr>
              <p:spPr>
                <a:xfrm>
                  <a:off x="6220642" y="584800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3" name="Ellipse 112"/>
                <p:cNvSpPr/>
                <p:nvPr/>
              </p:nvSpPr>
              <p:spPr>
                <a:xfrm>
                  <a:off x="6402182" y="584800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4" name="Ellipse 3"/>
                <p:cNvSpPr/>
                <p:nvPr/>
              </p:nvSpPr>
              <p:spPr>
                <a:xfrm>
                  <a:off x="6586412" y="5848000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5" name="Ellipse 114"/>
                <p:cNvSpPr/>
                <p:nvPr/>
              </p:nvSpPr>
              <p:spPr>
                <a:xfrm>
                  <a:off x="6773325" y="5848617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6" name="Ellipse 115"/>
                <p:cNvSpPr/>
                <p:nvPr/>
              </p:nvSpPr>
              <p:spPr>
                <a:xfrm>
                  <a:off x="6961587" y="584798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7" name="Ellipse 116"/>
                <p:cNvSpPr/>
                <p:nvPr/>
              </p:nvSpPr>
              <p:spPr>
                <a:xfrm>
                  <a:off x="7143127" y="584801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  <p:sp>
              <p:nvSpPr>
                <p:cNvPr id="118" name="Ellipse 3"/>
                <p:cNvSpPr/>
                <p:nvPr/>
              </p:nvSpPr>
              <p:spPr>
                <a:xfrm>
                  <a:off x="7335429" y="5848041"/>
                  <a:ext cx="181540" cy="179342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  <a:scene3d>
                  <a:camera prst="orthographicFront"/>
                  <a:lightRig rig="threePt" dir="t"/>
                </a:scene3d>
                <a:sp3d contourW="12700" prstMaterial="metal">
                  <a:bevelT w="381000"/>
                  <a:contourClr>
                    <a:srgbClr val="FFC000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1600" b="1" dirty="0"/>
                </a:p>
              </p:txBody>
            </p:sp>
          </p:grpSp>
          <p:grpSp>
            <p:nvGrpSpPr>
              <p:cNvPr id="10" name="Groupe 82"/>
              <p:cNvGrpSpPr/>
              <p:nvPr/>
            </p:nvGrpSpPr>
            <p:grpSpPr>
              <a:xfrm>
                <a:off x="4330390" y="1585710"/>
                <a:ext cx="2828947" cy="4986766"/>
                <a:chOff x="4357686" y="1568414"/>
                <a:chExt cx="2828947" cy="4986766"/>
              </a:xfrm>
            </p:grpSpPr>
            <p:pic>
              <p:nvPicPr>
                <p:cNvPr id="68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lum contrast="20000"/>
                </a:blip>
                <a:srcRect l="20726" r="17451" b="60359"/>
                <a:stretch>
                  <a:fillRect/>
                </a:stretch>
              </p:blipFill>
              <p:spPr bwMode="auto">
                <a:xfrm>
                  <a:off x="4357686" y="1568414"/>
                  <a:ext cx="2828947" cy="21174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69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duotone>
                    <a:schemeClr val="bg2">
                      <a:shade val="45000"/>
                      <a:satMod val="135000"/>
                    </a:schemeClr>
                    <a:prstClr val="white"/>
                  </a:duotone>
                  <a:lum contrast="20000"/>
                </a:blip>
                <a:srcRect l="20398" r="46630" b="65705"/>
                <a:stretch>
                  <a:fillRect/>
                </a:stretch>
              </p:blipFill>
              <p:spPr bwMode="auto">
                <a:xfrm>
                  <a:off x="4357686" y="1571088"/>
                  <a:ext cx="1508772" cy="183191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70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duotone>
                    <a:schemeClr val="accent6">
                      <a:shade val="45000"/>
                      <a:satMod val="135000"/>
                    </a:schemeClr>
                    <a:prstClr val="white"/>
                  </a:duotone>
                  <a:lum contrast="20000"/>
                </a:blip>
                <a:srcRect l="24243" t="33124" r="40351" b="35200"/>
                <a:stretch>
                  <a:fillRect/>
                </a:stretch>
              </p:blipFill>
              <p:spPr bwMode="auto">
                <a:xfrm>
                  <a:off x="4451984" y="3308707"/>
                  <a:ext cx="1620214" cy="16919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grpSp>
              <p:nvGrpSpPr>
                <p:cNvPr id="11" name="Groupe 79"/>
                <p:cNvGrpSpPr/>
                <p:nvPr/>
              </p:nvGrpSpPr>
              <p:grpSpPr>
                <a:xfrm>
                  <a:off x="5008730" y="2238233"/>
                  <a:ext cx="1963002" cy="4316947"/>
                  <a:chOff x="5008730" y="2238233"/>
                  <a:chExt cx="1963002" cy="4316947"/>
                </a:xfrm>
              </p:grpSpPr>
              <p:sp>
                <p:nvSpPr>
                  <p:cNvPr id="74" name="Forme libre 73"/>
                  <p:cNvSpPr/>
                  <p:nvPr/>
                </p:nvSpPr>
                <p:spPr>
                  <a:xfrm>
                    <a:off x="5377218" y="5272290"/>
                    <a:ext cx="536812" cy="1282890"/>
                  </a:xfrm>
                  <a:custGeom>
                    <a:avLst/>
                    <a:gdLst>
                      <a:gd name="connsiteX0" fmla="*/ 191069 w 536812"/>
                      <a:gd name="connsiteY0" fmla="*/ 0 h 1282890"/>
                      <a:gd name="connsiteX1" fmla="*/ 382137 w 536812"/>
                      <a:gd name="connsiteY1" fmla="*/ 109182 h 1282890"/>
                      <a:gd name="connsiteX2" fmla="*/ 54591 w 536812"/>
                      <a:gd name="connsiteY2" fmla="*/ 259307 h 1282890"/>
                      <a:gd name="connsiteX3" fmla="*/ 54591 w 536812"/>
                      <a:gd name="connsiteY3" fmla="*/ 150125 h 1282890"/>
                      <a:gd name="connsiteX4" fmla="*/ 368490 w 536812"/>
                      <a:gd name="connsiteY4" fmla="*/ 150125 h 1282890"/>
                      <a:gd name="connsiteX5" fmla="*/ 409433 w 536812"/>
                      <a:gd name="connsiteY5" fmla="*/ 300251 h 1282890"/>
                      <a:gd name="connsiteX6" fmla="*/ 95534 w 536812"/>
                      <a:gd name="connsiteY6" fmla="*/ 395785 h 1282890"/>
                      <a:gd name="connsiteX7" fmla="*/ 95534 w 536812"/>
                      <a:gd name="connsiteY7" fmla="*/ 286603 h 1282890"/>
                      <a:gd name="connsiteX8" fmla="*/ 341194 w 536812"/>
                      <a:gd name="connsiteY8" fmla="*/ 286603 h 1282890"/>
                      <a:gd name="connsiteX9" fmla="*/ 423081 w 536812"/>
                      <a:gd name="connsiteY9" fmla="*/ 409433 h 1282890"/>
                      <a:gd name="connsiteX10" fmla="*/ 191069 w 536812"/>
                      <a:gd name="connsiteY10" fmla="*/ 518615 h 1282890"/>
                      <a:gd name="connsiteX11" fmla="*/ 81887 w 536812"/>
                      <a:gd name="connsiteY11" fmla="*/ 450376 h 1282890"/>
                      <a:gd name="connsiteX12" fmla="*/ 327546 w 536812"/>
                      <a:gd name="connsiteY12" fmla="*/ 423081 h 1282890"/>
                      <a:gd name="connsiteX13" fmla="*/ 409433 w 536812"/>
                      <a:gd name="connsiteY13" fmla="*/ 559558 h 1282890"/>
                      <a:gd name="connsiteX14" fmla="*/ 136478 w 536812"/>
                      <a:gd name="connsiteY14" fmla="*/ 641445 h 1282890"/>
                      <a:gd name="connsiteX15" fmla="*/ 204717 w 536812"/>
                      <a:gd name="connsiteY15" fmla="*/ 532263 h 1282890"/>
                      <a:gd name="connsiteX16" fmla="*/ 327546 w 536812"/>
                      <a:gd name="connsiteY16" fmla="*/ 600501 h 1282890"/>
                      <a:gd name="connsiteX17" fmla="*/ 218364 w 536812"/>
                      <a:gd name="connsiteY17" fmla="*/ 764275 h 1282890"/>
                      <a:gd name="connsiteX18" fmla="*/ 191069 w 536812"/>
                      <a:gd name="connsiteY18" fmla="*/ 859809 h 1282890"/>
                      <a:gd name="connsiteX19" fmla="*/ 245660 w 536812"/>
                      <a:gd name="connsiteY19" fmla="*/ 968991 h 1282890"/>
                      <a:gd name="connsiteX20" fmla="*/ 341194 w 536812"/>
                      <a:gd name="connsiteY20" fmla="*/ 1078173 h 1282890"/>
                      <a:gd name="connsiteX21" fmla="*/ 504967 w 536812"/>
                      <a:gd name="connsiteY21" fmla="*/ 1091821 h 1282890"/>
                      <a:gd name="connsiteX22" fmla="*/ 532263 w 536812"/>
                      <a:gd name="connsiteY22" fmla="*/ 1282890 h 1282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536812" h="1282890">
                        <a:moveTo>
                          <a:pt x="191069" y="0"/>
                        </a:moveTo>
                        <a:cubicBezTo>
                          <a:pt x="297976" y="32982"/>
                          <a:pt x="404883" y="65964"/>
                          <a:pt x="382137" y="109182"/>
                        </a:cubicBezTo>
                        <a:cubicBezTo>
                          <a:pt x="359391" y="152400"/>
                          <a:pt x="109182" y="252483"/>
                          <a:pt x="54591" y="259307"/>
                        </a:cubicBezTo>
                        <a:cubicBezTo>
                          <a:pt x="0" y="266131"/>
                          <a:pt x="2275" y="168322"/>
                          <a:pt x="54591" y="150125"/>
                        </a:cubicBezTo>
                        <a:cubicBezTo>
                          <a:pt x="106907" y="131928"/>
                          <a:pt x="309350" y="125104"/>
                          <a:pt x="368490" y="150125"/>
                        </a:cubicBezTo>
                        <a:cubicBezTo>
                          <a:pt x="427630" y="175146"/>
                          <a:pt x="454926" y="259308"/>
                          <a:pt x="409433" y="300251"/>
                        </a:cubicBezTo>
                        <a:cubicBezTo>
                          <a:pt x="363940" y="341194"/>
                          <a:pt x="147850" y="398060"/>
                          <a:pt x="95534" y="395785"/>
                        </a:cubicBezTo>
                        <a:cubicBezTo>
                          <a:pt x="43218" y="393510"/>
                          <a:pt x="54591" y="304800"/>
                          <a:pt x="95534" y="286603"/>
                        </a:cubicBezTo>
                        <a:cubicBezTo>
                          <a:pt x="136477" y="268406"/>
                          <a:pt x="286603" y="266131"/>
                          <a:pt x="341194" y="286603"/>
                        </a:cubicBezTo>
                        <a:cubicBezTo>
                          <a:pt x="395785" y="307075"/>
                          <a:pt x="448102" y="370764"/>
                          <a:pt x="423081" y="409433"/>
                        </a:cubicBezTo>
                        <a:cubicBezTo>
                          <a:pt x="398060" y="448102"/>
                          <a:pt x="247935" y="511791"/>
                          <a:pt x="191069" y="518615"/>
                        </a:cubicBezTo>
                        <a:cubicBezTo>
                          <a:pt x="134203" y="525439"/>
                          <a:pt x="59141" y="466298"/>
                          <a:pt x="81887" y="450376"/>
                        </a:cubicBezTo>
                        <a:cubicBezTo>
                          <a:pt x="104633" y="434454"/>
                          <a:pt x="272955" y="404884"/>
                          <a:pt x="327546" y="423081"/>
                        </a:cubicBezTo>
                        <a:cubicBezTo>
                          <a:pt x="382137" y="441278"/>
                          <a:pt x="441278" y="523164"/>
                          <a:pt x="409433" y="559558"/>
                        </a:cubicBezTo>
                        <a:cubicBezTo>
                          <a:pt x="377588" y="595952"/>
                          <a:pt x="170597" y="645994"/>
                          <a:pt x="136478" y="641445"/>
                        </a:cubicBezTo>
                        <a:cubicBezTo>
                          <a:pt x="102359" y="636896"/>
                          <a:pt x="172873" y="539087"/>
                          <a:pt x="204717" y="532263"/>
                        </a:cubicBezTo>
                        <a:cubicBezTo>
                          <a:pt x="236561" y="525439"/>
                          <a:pt x="325272" y="561832"/>
                          <a:pt x="327546" y="600501"/>
                        </a:cubicBezTo>
                        <a:cubicBezTo>
                          <a:pt x="329820" y="639170"/>
                          <a:pt x="241110" y="721057"/>
                          <a:pt x="218364" y="764275"/>
                        </a:cubicBezTo>
                        <a:cubicBezTo>
                          <a:pt x="195618" y="807493"/>
                          <a:pt x="186520" y="825690"/>
                          <a:pt x="191069" y="859809"/>
                        </a:cubicBezTo>
                        <a:cubicBezTo>
                          <a:pt x="195618" y="893928"/>
                          <a:pt x="220639" y="932597"/>
                          <a:pt x="245660" y="968991"/>
                        </a:cubicBezTo>
                        <a:cubicBezTo>
                          <a:pt x="270681" y="1005385"/>
                          <a:pt x="297976" y="1057701"/>
                          <a:pt x="341194" y="1078173"/>
                        </a:cubicBezTo>
                        <a:cubicBezTo>
                          <a:pt x="384412" y="1098645"/>
                          <a:pt x="473122" y="1057702"/>
                          <a:pt x="504967" y="1091821"/>
                        </a:cubicBezTo>
                        <a:cubicBezTo>
                          <a:pt x="536812" y="1125940"/>
                          <a:pt x="534538" y="1255595"/>
                          <a:pt x="532263" y="1282890"/>
                        </a:cubicBezTo>
                      </a:path>
                    </a:pathLst>
                  </a:custGeom>
                  <a:ln w="57150">
                    <a:solidFill>
                      <a:schemeClr val="bg2"/>
                    </a:solidFill>
                  </a:ln>
                  <a:scene3d>
                    <a:camera prst="orthographicFront"/>
                    <a:lightRig rig="balanced" dir="t"/>
                  </a:scene3d>
                  <a:sp3d prstMaterial="dkEdge"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b="1" dirty="0"/>
                  </a:p>
                </p:txBody>
              </p:sp>
              <p:sp>
                <p:nvSpPr>
                  <p:cNvPr id="75" name="Forme libre 74"/>
                  <p:cNvSpPr/>
                  <p:nvPr/>
                </p:nvSpPr>
                <p:spPr>
                  <a:xfrm>
                    <a:off x="5008730" y="2238233"/>
                    <a:ext cx="1963002" cy="3037855"/>
                  </a:xfrm>
                  <a:custGeom>
                    <a:avLst/>
                    <a:gdLst>
                      <a:gd name="connsiteX0" fmla="*/ 1910686 w 1963002"/>
                      <a:gd name="connsiteY0" fmla="*/ 0 h 3466531"/>
                      <a:gd name="connsiteX1" fmla="*/ 1746913 w 1963002"/>
                      <a:gd name="connsiteY1" fmla="*/ 150125 h 3466531"/>
                      <a:gd name="connsiteX2" fmla="*/ 1678674 w 1963002"/>
                      <a:gd name="connsiteY2" fmla="*/ 464024 h 3466531"/>
                      <a:gd name="connsiteX3" fmla="*/ 1924333 w 1963002"/>
                      <a:gd name="connsiteY3" fmla="*/ 477671 h 3466531"/>
                      <a:gd name="connsiteX4" fmla="*/ 1910686 w 1963002"/>
                      <a:gd name="connsiteY4" fmla="*/ 163773 h 3466531"/>
                      <a:gd name="connsiteX5" fmla="*/ 1610435 w 1963002"/>
                      <a:gd name="connsiteY5" fmla="*/ 81886 h 3466531"/>
                      <a:gd name="connsiteX6" fmla="*/ 1501253 w 1963002"/>
                      <a:gd name="connsiteY6" fmla="*/ 464024 h 3466531"/>
                      <a:gd name="connsiteX7" fmla="*/ 1719617 w 1963002"/>
                      <a:gd name="connsiteY7" fmla="*/ 450376 h 3466531"/>
                      <a:gd name="connsiteX8" fmla="*/ 1610435 w 1963002"/>
                      <a:gd name="connsiteY8" fmla="*/ 136477 h 3466531"/>
                      <a:gd name="connsiteX9" fmla="*/ 1405718 w 1963002"/>
                      <a:gd name="connsiteY9" fmla="*/ 395785 h 3466531"/>
                      <a:gd name="connsiteX10" fmla="*/ 1269241 w 1963002"/>
                      <a:gd name="connsiteY10" fmla="*/ 573206 h 3466531"/>
                      <a:gd name="connsiteX11" fmla="*/ 423080 w 1963002"/>
                      <a:gd name="connsiteY11" fmla="*/ 586854 h 3466531"/>
                      <a:gd name="connsiteX12" fmla="*/ 313898 w 1963002"/>
                      <a:gd name="connsiteY12" fmla="*/ 887104 h 3466531"/>
                      <a:gd name="connsiteX13" fmla="*/ 1160059 w 1963002"/>
                      <a:gd name="connsiteY13" fmla="*/ 805218 h 3466531"/>
                      <a:gd name="connsiteX14" fmla="*/ 1132763 w 1963002"/>
                      <a:gd name="connsiteY14" fmla="*/ 668740 h 3466531"/>
                      <a:gd name="connsiteX15" fmla="*/ 600501 w 1963002"/>
                      <a:gd name="connsiteY15" fmla="*/ 736979 h 3466531"/>
                      <a:gd name="connsiteX16" fmla="*/ 341193 w 1963002"/>
                      <a:gd name="connsiteY16" fmla="*/ 559558 h 3466531"/>
                      <a:gd name="connsiteX17" fmla="*/ 450375 w 1963002"/>
                      <a:gd name="connsiteY17" fmla="*/ 423080 h 3466531"/>
                      <a:gd name="connsiteX18" fmla="*/ 477671 w 1963002"/>
                      <a:gd name="connsiteY18" fmla="*/ 136477 h 3466531"/>
                      <a:gd name="connsiteX19" fmla="*/ 300250 w 1963002"/>
                      <a:gd name="connsiteY19" fmla="*/ 40943 h 3466531"/>
                      <a:gd name="connsiteX20" fmla="*/ 109181 w 1963002"/>
                      <a:gd name="connsiteY20" fmla="*/ 382137 h 3466531"/>
                      <a:gd name="connsiteX21" fmla="*/ 395784 w 1963002"/>
                      <a:gd name="connsiteY21" fmla="*/ 245660 h 3466531"/>
                      <a:gd name="connsiteX22" fmla="*/ 300250 w 1963002"/>
                      <a:gd name="connsiteY22" fmla="*/ 27295 h 3466531"/>
                      <a:gd name="connsiteX23" fmla="*/ 27295 w 1963002"/>
                      <a:gd name="connsiteY23" fmla="*/ 218364 h 3466531"/>
                      <a:gd name="connsiteX24" fmla="*/ 136477 w 1963002"/>
                      <a:gd name="connsiteY24" fmla="*/ 764274 h 3466531"/>
                      <a:gd name="connsiteX25" fmla="*/ 696035 w 1963002"/>
                      <a:gd name="connsiteY25" fmla="*/ 1023582 h 3466531"/>
                      <a:gd name="connsiteX26" fmla="*/ 764274 w 1963002"/>
                      <a:gd name="connsiteY26" fmla="*/ 1119116 h 3466531"/>
                      <a:gd name="connsiteX27" fmla="*/ 204715 w 1963002"/>
                      <a:gd name="connsiteY27" fmla="*/ 1542197 h 3466531"/>
                      <a:gd name="connsiteX28" fmla="*/ 272954 w 1963002"/>
                      <a:gd name="connsiteY28" fmla="*/ 1746913 h 3466531"/>
                      <a:gd name="connsiteX29" fmla="*/ 736978 w 1963002"/>
                      <a:gd name="connsiteY29" fmla="*/ 1419367 h 3466531"/>
                      <a:gd name="connsiteX30" fmla="*/ 859808 w 1963002"/>
                      <a:gd name="connsiteY30" fmla="*/ 1610436 h 3466531"/>
                      <a:gd name="connsiteX31" fmla="*/ 163772 w 1963002"/>
                      <a:gd name="connsiteY31" fmla="*/ 2074460 h 3466531"/>
                      <a:gd name="connsiteX32" fmla="*/ 313898 w 1963002"/>
                      <a:gd name="connsiteY32" fmla="*/ 2306471 h 3466531"/>
                      <a:gd name="connsiteX33" fmla="*/ 805217 w 1963002"/>
                      <a:gd name="connsiteY33" fmla="*/ 1897039 h 3466531"/>
                      <a:gd name="connsiteX34" fmla="*/ 791569 w 1963002"/>
                      <a:gd name="connsiteY34" fmla="*/ 2251880 h 3466531"/>
                      <a:gd name="connsiteX35" fmla="*/ 354841 w 1963002"/>
                      <a:gd name="connsiteY35" fmla="*/ 2511188 h 3466531"/>
                      <a:gd name="connsiteX36" fmla="*/ 668739 w 1963002"/>
                      <a:gd name="connsiteY36" fmla="*/ 2483892 h 3466531"/>
                      <a:gd name="connsiteX37" fmla="*/ 887104 w 1963002"/>
                      <a:gd name="connsiteY37" fmla="*/ 2429301 h 3466531"/>
                      <a:gd name="connsiteX38" fmla="*/ 655092 w 1963002"/>
                      <a:gd name="connsiteY38" fmla="*/ 2647666 h 3466531"/>
                      <a:gd name="connsiteX39" fmla="*/ 518614 w 1963002"/>
                      <a:gd name="connsiteY39" fmla="*/ 2756848 h 3466531"/>
                      <a:gd name="connsiteX40" fmla="*/ 586853 w 1963002"/>
                      <a:gd name="connsiteY40" fmla="*/ 3466531 h 3466531"/>
                      <a:gd name="connsiteX0" fmla="*/ 1910686 w 1963002"/>
                      <a:gd name="connsiteY0" fmla="*/ 0 h 3252193"/>
                      <a:gd name="connsiteX1" fmla="*/ 1746913 w 1963002"/>
                      <a:gd name="connsiteY1" fmla="*/ 150125 h 3252193"/>
                      <a:gd name="connsiteX2" fmla="*/ 1678674 w 1963002"/>
                      <a:gd name="connsiteY2" fmla="*/ 464024 h 3252193"/>
                      <a:gd name="connsiteX3" fmla="*/ 1924333 w 1963002"/>
                      <a:gd name="connsiteY3" fmla="*/ 477671 h 3252193"/>
                      <a:gd name="connsiteX4" fmla="*/ 1910686 w 1963002"/>
                      <a:gd name="connsiteY4" fmla="*/ 163773 h 3252193"/>
                      <a:gd name="connsiteX5" fmla="*/ 1610435 w 1963002"/>
                      <a:gd name="connsiteY5" fmla="*/ 81886 h 3252193"/>
                      <a:gd name="connsiteX6" fmla="*/ 1501253 w 1963002"/>
                      <a:gd name="connsiteY6" fmla="*/ 464024 h 3252193"/>
                      <a:gd name="connsiteX7" fmla="*/ 1719617 w 1963002"/>
                      <a:gd name="connsiteY7" fmla="*/ 450376 h 3252193"/>
                      <a:gd name="connsiteX8" fmla="*/ 1610435 w 1963002"/>
                      <a:gd name="connsiteY8" fmla="*/ 136477 h 3252193"/>
                      <a:gd name="connsiteX9" fmla="*/ 1405718 w 1963002"/>
                      <a:gd name="connsiteY9" fmla="*/ 395785 h 3252193"/>
                      <a:gd name="connsiteX10" fmla="*/ 1269241 w 1963002"/>
                      <a:gd name="connsiteY10" fmla="*/ 573206 h 3252193"/>
                      <a:gd name="connsiteX11" fmla="*/ 423080 w 1963002"/>
                      <a:gd name="connsiteY11" fmla="*/ 586854 h 3252193"/>
                      <a:gd name="connsiteX12" fmla="*/ 313898 w 1963002"/>
                      <a:gd name="connsiteY12" fmla="*/ 887104 h 3252193"/>
                      <a:gd name="connsiteX13" fmla="*/ 1160059 w 1963002"/>
                      <a:gd name="connsiteY13" fmla="*/ 805218 h 3252193"/>
                      <a:gd name="connsiteX14" fmla="*/ 1132763 w 1963002"/>
                      <a:gd name="connsiteY14" fmla="*/ 668740 h 3252193"/>
                      <a:gd name="connsiteX15" fmla="*/ 600501 w 1963002"/>
                      <a:gd name="connsiteY15" fmla="*/ 736979 h 3252193"/>
                      <a:gd name="connsiteX16" fmla="*/ 341193 w 1963002"/>
                      <a:gd name="connsiteY16" fmla="*/ 559558 h 3252193"/>
                      <a:gd name="connsiteX17" fmla="*/ 450375 w 1963002"/>
                      <a:gd name="connsiteY17" fmla="*/ 423080 h 3252193"/>
                      <a:gd name="connsiteX18" fmla="*/ 477671 w 1963002"/>
                      <a:gd name="connsiteY18" fmla="*/ 136477 h 3252193"/>
                      <a:gd name="connsiteX19" fmla="*/ 300250 w 1963002"/>
                      <a:gd name="connsiteY19" fmla="*/ 40943 h 3252193"/>
                      <a:gd name="connsiteX20" fmla="*/ 109181 w 1963002"/>
                      <a:gd name="connsiteY20" fmla="*/ 382137 h 3252193"/>
                      <a:gd name="connsiteX21" fmla="*/ 395784 w 1963002"/>
                      <a:gd name="connsiteY21" fmla="*/ 245660 h 3252193"/>
                      <a:gd name="connsiteX22" fmla="*/ 300250 w 1963002"/>
                      <a:gd name="connsiteY22" fmla="*/ 27295 h 3252193"/>
                      <a:gd name="connsiteX23" fmla="*/ 27295 w 1963002"/>
                      <a:gd name="connsiteY23" fmla="*/ 218364 h 3252193"/>
                      <a:gd name="connsiteX24" fmla="*/ 136477 w 1963002"/>
                      <a:gd name="connsiteY24" fmla="*/ 764274 h 3252193"/>
                      <a:gd name="connsiteX25" fmla="*/ 696035 w 1963002"/>
                      <a:gd name="connsiteY25" fmla="*/ 1023582 h 3252193"/>
                      <a:gd name="connsiteX26" fmla="*/ 764274 w 1963002"/>
                      <a:gd name="connsiteY26" fmla="*/ 1119116 h 3252193"/>
                      <a:gd name="connsiteX27" fmla="*/ 204715 w 1963002"/>
                      <a:gd name="connsiteY27" fmla="*/ 1542197 h 3252193"/>
                      <a:gd name="connsiteX28" fmla="*/ 272954 w 1963002"/>
                      <a:gd name="connsiteY28" fmla="*/ 1746913 h 3252193"/>
                      <a:gd name="connsiteX29" fmla="*/ 736978 w 1963002"/>
                      <a:gd name="connsiteY29" fmla="*/ 1419367 h 3252193"/>
                      <a:gd name="connsiteX30" fmla="*/ 859808 w 1963002"/>
                      <a:gd name="connsiteY30" fmla="*/ 1610436 h 3252193"/>
                      <a:gd name="connsiteX31" fmla="*/ 163772 w 1963002"/>
                      <a:gd name="connsiteY31" fmla="*/ 2074460 h 3252193"/>
                      <a:gd name="connsiteX32" fmla="*/ 313898 w 1963002"/>
                      <a:gd name="connsiteY32" fmla="*/ 2306471 h 3252193"/>
                      <a:gd name="connsiteX33" fmla="*/ 805217 w 1963002"/>
                      <a:gd name="connsiteY33" fmla="*/ 1897039 h 3252193"/>
                      <a:gd name="connsiteX34" fmla="*/ 791569 w 1963002"/>
                      <a:gd name="connsiteY34" fmla="*/ 2251880 h 3252193"/>
                      <a:gd name="connsiteX35" fmla="*/ 354841 w 1963002"/>
                      <a:gd name="connsiteY35" fmla="*/ 2511188 h 3252193"/>
                      <a:gd name="connsiteX36" fmla="*/ 668739 w 1963002"/>
                      <a:gd name="connsiteY36" fmla="*/ 2483892 h 3252193"/>
                      <a:gd name="connsiteX37" fmla="*/ 887104 w 1963002"/>
                      <a:gd name="connsiteY37" fmla="*/ 2429301 h 3252193"/>
                      <a:gd name="connsiteX38" fmla="*/ 655092 w 1963002"/>
                      <a:gd name="connsiteY38" fmla="*/ 2647666 h 3252193"/>
                      <a:gd name="connsiteX39" fmla="*/ 518614 w 1963002"/>
                      <a:gd name="connsiteY39" fmla="*/ 2756848 h 3252193"/>
                      <a:gd name="connsiteX40" fmla="*/ 586853 w 1963002"/>
                      <a:gd name="connsiteY40" fmla="*/ 3252193 h 3252193"/>
                      <a:gd name="connsiteX0" fmla="*/ 1910686 w 1963002"/>
                      <a:gd name="connsiteY0" fmla="*/ 0 h 3037855"/>
                      <a:gd name="connsiteX1" fmla="*/ 1746913 w 1963002"/>
                      <a:gd name="connsiteY1" fmla="*/ 150125 h 3037855"/>
                      <a:gd name="connsiteX2" fmla="*/ 1678674 w 1963002"/>
                      <a:gd name="connsiteY2" fmla="*/ 464024 h 3037855"/>
                      <a:gd name="connsiteX3" fmla="*/ 1924333 w 1963002"/>
                      <a:gd name="connsiteY3" fmla="*/ 477671 h 3037855"/>
                      <a:gd name="connsiteX4" fmla="*/ 1910686 w 1963002"/>
                      <a:gd name="connsiteY4" fmla="*/ 163773 h 3037855"/>
                      <a:gd name="connsiteX5" fmla="*/ 1610435 w 1963002"/>
                      <a:gd name="connsiteY5" fmla="*/ 81886 h 3037855"/>
                      <a:gd name="connsiteX6" fmla="*/ 1501253 w 1963002"/>
                      <a:gd name="connsiteY6" fmla="*/ 464024 h 3037855"/>
                      <a:gd name="connsiteX7" fmla="*/ 1719617 w 1963002"/>
                      <a:gd name="connsiteY7" fmla="*/ 450376 h 3037855"/>
                      <a:gd name="connsiteX8" fmla="*/ 1610435 w 1963002"/>
                      <a:gd name="connsiteY8" fmla="*/ 136477 h 3037855"/>
                      <a:gd name="connsiteX9" fmla="*/ 1405718 w 1963002"/>
                      <a:gd name="connsiteY9" fmla="*/ 395785 h 3037855"/>
                      <a:gd name="connsiteX10" fmla="*/ 1269241 w 1963002"/>
                      <a:gd name="connsiteY10" fmla="*/ 573206 h 3037855"/>
                      <a:gd name="connsiteX11" fmla="*/ 423080 w 1963002"/>
                      <a:gd name="connsiteY11" fmla="*/ 586854 h 3037855"/>
                      <a:gd name="connsiteX12" fmla="*/ 313898 w 1963002"/>
                      <a:gd name="connsiteY12" fmla="*/ 887104 h 3037855"/>
                      <a:gd name="connsiteX13" fmla="*/ 1160059 w 1963002"/>
                      <a:gd name="connsiteY13" fmla="*/ 805218 h 3037855"/>
                      <a:gd name="connsiteX14" fmla="*/ 1132763 w 1963002"/>
                      <a:gd name="connsiteY14" fmla="*/ 668740 h 3037855"/>
                      <a:gd name="connsiteX15" fmla="*/ 600501 w 1963002"/>
                      <a:gd name="connsiteY15" fmla="*/ 736979 h 3037855"/>
                      <a:gd name="connsiteX16" fmla="*/ 341193 w 1963002"/>
                      <a:gd name="connsiteY16" fmla="*/ 559558 h 3037855"/>
                      <a:gd name="connsiteX17" fmla="*/ 450375 w 1963002"/>
                      <a:gd name="connsiteY17" fmla="*/ 423080 h 3037855"/>
                      <a:gd name="connsiteX18" fmla="*/ 477671 w 1963002"/>
                      <a:gd name="connsiteY18" fmla="*/ 136477 h 3037855"/>
                      <a:gd name="connsiteX19" fmla="*/ 300250 w 1963002"/>
                      <a:gd name="connsiteY19" fmla="*/ 40943 h 3037855"/>
                      <a:gd name="connsiteX20" fmla="*/ 109181 w 1963002"/>
                      <a:gd name="connsiteY20" fmla="*/ 382137 h 3037855"/>
                      <a:gd name="connsiteX21" fmla="*/ 395784 w 1963002"/>
                      <a:gd name="connsiteY21" fmla="*/ 245660 h 3037855"/>
                      <a:gd name="connsiteX22" fmla="*/ 300250 w 1963002"/>
                      <a:gd name="connsiteY22" fmla="*/ 27295 h 3037855"/>
                      <a:gd name="connsiteX23" fmla="*/ 27295 w 1963002"/>
                      <a:gd name="connsiteY23" fmla="*/ 218364 h 3037855"/>
                      <a:gd name="connsiteX24" fmla="*/ 136477 w 1963002"/>
                      <a:gd name="connsiteY24" fmla="*/ 764274 h 3037855"/>
                      <a:gd name="connsiteX25" fmla="*/ 696035 w 1963002"/>
                      <a:gd name="connsiteY25" fmla="*/ 1023582 h 3037855"/>
                      <a:gd name="connsiteX26" fmla="*/ 764274 w 1963002"/>
                      <a:gd name="connsiteY26" fmla="*/ 1119116 h 3037855"/>
                      <a:gd name="connsiteX27" fmla="*/ 204715 w 1963002"/>
                      <a:gd name="connsiteY27" fmla="*/ 1542197 h 3037855"/>
                      <a:gd name="connsiteX28" fmla="*/ 272954 w 1963002"/>
                      <a:gd name="connsiteY28" fmla="*/ 1746913 h 3037855"/>
                      <a:gd name="connsiteX29" fmla="*/ 736978 w 1963002"/>
                      <a:gd name="connsiteY29" fmla="*/ 1419367 h 3037855"/>
                      <a:gd name="connsiteX30" fmla="*/ 859808 w 1963002"/>
                      <a:gd name="connsiteY30" fmla="*/ 1610436 h 3037855"/>
                      <a:gd name="connsiteX31" fmla="*/ 163772 w 1963002"/>
                      <a:gd name="connsiteY31" fmla="*/ 2074460 h 3037855"/>
                      <a:gd name="connsiteX32" fmla="*/ 313898 w 1963002"/>
                      <a:gd name="connsiteY32" fmla="*/ 2306471 h 3037855"/>
                      <a:gd name="connsiteX33" fmla="*/ 805217 w 1963002"/>
                      <a:gd name="connsiteY33" fmla="*/ 1897039 h 3037855"/>
                      <a:gd name="connsiteX34" fmla="*/ 791569 w 1963002"/>
                      <a:gd name="connsiteY34" fmla="*/ 2251880 h 3037855"/>
                      <a:gd name="connsiteX35" fmla="*/ 354841 w 1963002"/>
                      <a:gd name="connsiteY35" fmla="*/ 2511188 h 3037855"/>
                      <a:gd name="connsiteX36" fmla="*/ 668739 w 1963002"/>
                      <a:gd name="connsiteY36" fmla="*/ 2483892 h 3037855"/>
                      <a:gd name="connsiteX37" fmla="*/ 887104 w 1963002"/>
                      <a:gd name="connsiteY37" fmla="*/ 2429301 h 3037855"/>
                      <a:gd name="connsiteX38" fmla="*/ 655092 w 1963002"/>
                      <a:gd name="connsiteY38" fmla="*/ 2647666 h 3037855"/>
                      <a:gd name="connsiteX39" fmla="*/ 518614 w 1963002"/>
                      <a:gd name="connsiteY39" fmla="*/ 2756848 h 3037855"/>
                      <a:gd name="connsiteX40" fmla="*/ 586853 w 1963002"/>
                      <a:gd name="connsiteY40" fmla="*/ 3037855 h 3037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</a:cxnLst>
                    <a:rect l="l" t="t" r="r" b="b"/>
                    <a:pathLst>
                      <a:path w="1963002" h="3037855">
                        <a:moveTo>
                          <a:pt x="1910686" y="0"/>
                        </a:moveTo>
                        <a:cubicBezTo>
                          <a:pt x="1848134" y="36394"/>
                          <a:pt x="1785582" y="72788"/>
                          <a:pt x="1746913" y="150125"/>
                        </a:cubicBezTo>
                        <a:cubicBezTo>
                          <a:pt x="1708244" y="227462"/>
                          <a:pt x="1649104" y="409433"/>
                          <a:pt x="1678674" y="464024"/>
                        </a:cubicBezTo>
                        <a:cubicBezTo>
                          <a:pt x="1708244" y="518615"/>
                          <a:pt x="1885664" y="527713"/>
                          <a:pt x="1924333" y="477671"/>
                        </a:cubicBezTo>
                        <a:cubicBezTo>
                          <a:pt x="1963002" y="427629"/>
                          <a:pt x="1963002" y="229737"/>
                          <a:pt x="1910686" y="163773"/>
                        </a:cubicBezTo>
                        <a:cubicBezTo>
                          <a:pt x="1858370" y="97809"/>
                          <a:pt x="1678674" y="31844"/>
                          <a:pt x="1610435" y="81886"/>
                        </a:cubicBezTo>
                        <a:cubicBezTo>
                          <a:pt x="1542196" y="131928"/>
                          <a:pt x="1483056" y="402609"/>
                          <a:pt x="1501253" y="464024"/>
                        </a:cubicBezTo>
                        <a:cubicBezTo>
                          <a:pt x="1519450" y="525439"/>
                          <a:pt x="1701420" y="504967"/>
                          <a:pt x="1719617" y="450376"/>
                        </a:cubicBezTo>
                        <a:cubicBezTo>
                          <a:pt x="1737814" y="395785"/>
                          <a:pt x="1662752" y="145576"/>
                          <a:pt x="1610435" y="136477"/>
                        </a:cubicBezTo>
                        <a:cubicBezTo>
                          <a:pt x="1558119" y="127379"/>
                          <a:pt x="1462584" y="322997"/>
                          <a:pt x="1405718" y="395785"/>
                        </a:cubicBezTo>
                        <a:cubicBezTo>
                          <a:pt x="1348852" y="468573"/>
                          <a:pt x="1433014" y="541361"/>
                          <a:pt x="1269241" y="573206"/>
                        </a:cubicBezTo>
                        <a:cubicBezTo>
                          <a:pt x="1105468" y="605051"/>
                          <a:pt x="582304" y="534538"/>
                          <a:pt x="423080" y="586854"/>
                        </a:cubicBezTo>
                        <a:cubicBezTo>
                          <a:pt x="263856" y="639170"/>
                          <a:pt x="191068" y="850710"/>
                          <a:pt x="313898" y="887104"/>
                        </a:cubicBezTo>
                        <a:cubicBezTo>
                          <a:pt x="436728" y="923498"/>
                          <a:pt x="1023582" y="841612"/>
                          <a:pt x="1160059" y="805218"/>
                        </a:cubicBezTo>
                        <a:cubicBezTo>
                          <a:pt x="1296536" y="768824"/>
                          <a:pt x="1226023" y="680113"/>
                          <a:pt x="1132763" y="668740"/>
                        </a:cubicBezTo>
                        <a:cubicBezTo>
                          <a:pt x="1039503" y="657367"/>
                          <a:pt x="732429" y="755176"/>
                          <a:pt x="600501" y="736979"/>
                        </a:cubicBezTo>
                        <a:cubicBezTo>
                          <a:pt x="468573" y="718782"/>
                          <a:pt x="366214" y="611874"/>
                          <a:pt x="341193" y="559558"/>
                        </a:cubicBezTo>
                        <a:cubicBezTo>
                          <a:pt x="316172" y="507242"/>
                          <a:pt x="427629" y="493594"/>
                          <a:pt x="450375" y="423080"/>
                        </a:cubicBezTo>
                        <a:cubicBezTo>
                          <a:pt x="473121" y="352567"/>
                          <a:pt x="502692" y="200166"/>
                          <a:pt x="477671" y="136477"/>
                        </a:cubicBezTo>
                        <a:cubicBezTo>
                          <a:pt x="452650" y="72788"/>
                          <a:pt x="361665" y="0"/>
                          <a:pt x="300250" y="40943"/>
                        </a:cubicBezTo>
                        <a:cubicBezTo>
                          <a:pt x="238835" y="81886"/>
                          <a:pt x="93259" y="348018"/>
                          <a:pt x="109181" y="382137"/>
                        </a:cubicBezTo>
                        <a:cubicBezTo>
                          <a:pt x="125103" y="416256"/>
                          <a:pt x="363939" y="304800"/>
                          <a:pt x="395784" y="245660"/>
                        </a:cubicBezTo>
                        <a:cubicBezTo>
                          <a:pt x="427629" y="186520"/>
                          <a:pt x="361665" y="31844"/>
                          <a:pt x="300250" y="27295"/>
                        </a:cubicBezTo>
                        <a:cubicBezTo>
                          <a:pt x="238835" y="22746"/>
                          <a:pt x="54590" y="95534"/>
                          <a:pt x="27295" y="218364"/>
                        </a:cubicBezTo>
                        <a:cubicBezTo>
                          <a:pt x="0" y="341194"/>
                          <a:pt x="25020" y="630071"/>
                          <a:pt x="136477" y="764274"/>
                        </a:cubicBezTo>
                        <a:cubicBezTo>
                          <a:pt x="247934" y="898477"/>
                          <a:pt x="591402" y="964442"/>
                          <a:pt x="696035" y="1023582"/>
                        </a:cubicBezTo>
                        <a:cubicBezTo>
                          <a:pt x="800668" y="1082722"/>
                          <a:pt x="846161" y="1032680"/>
                          <a:pt x="764274" y="1119116"/>
                        </a:cubicBezTo>
                        <a:cubicBezTo>
                          <a:pt x="682387" y="1205552"/>
                          <a:pt x="286602" y="1437564"/>
                          <a:pt x="204715" y="1542197"/>
                        </a:cubicBezTo>
                        <a:cubicBezTo>
                          <a:pt x="122828" y="1646830"/>
                          <a:pt x="184243" y="1767385"/>
                          <a:pt x="272954" y="1746913"/>
                        </a:cubicBezTo>
                        <a:cubicBezTo>
                          <a:pt x="361665" y="1726441"/>
                          <a:pt x="639169" y="1442113"/>
                          <a:pt x="736978" y="1419367"/>
                        </a:cubicBezTo>
                        <a:cubicBezTo>
                          <a:pt x="834787" y="1396621"/>
                          <a:pt x="955342" y="1501254"/>
                          <a:pt x="859808" y="1610436"/>
                        </a:cubicBezTo>
                        <a:cubicBezTo>
                          <a:pt x="764274" y="1719618"/>
                          <a:pt x="254757" y="1958454"/>
                          <a:pt x="163772" y="2074460"/>
                        </a:cubicBezTo>
                        <a:cubicBezTo>
                          <a:pt x="72787" y="2190466"/>
                          <a:pt x="206991" y="2336041"/>
                          <a:pt x="313898" y="2306471"/>
                        </a:cubicBezTo>
                        <a:cubicBezTo>
                          <a:pt x="420805" y="2276901"/>
                          <a:pt x="725605" y="1906137"/>
                          <a:pt x="805217" y="1897039"/>
                        </a:cubicBezTo>
                        <a:cubicBezTo>
                          <a:pt x="884829" y="1887941"/>
                          <a:pt x="866632" y="2149522"/>
                          <a:pt x="791569" y="2251880"/>
                        </a:cubicBezTo>
                        <a:cubicBezTo>
                          <a:pt x="716506" y="2354238"/>
                          <a:pt x="375313" y="2472519"/>
                          <a:pt x="354841" y="2511188"/>
                        </a:cubicBezTo>
                        <a:cubicBezTo>
                          <a:pt x="334369" y="2549857"/>
                          <a:pt x="580029" y="2497540"/>
                          <a:pt x="668739" y="2483892"/>
                        </a:cubicBezTo>
                        <a:cubicBezTo>
                          <a:pt x="757449" y="2470244"/>
                          <a:pt x="889379" y="2402005"/>
                          <a:pt x="887104" y="2429301"/>
                        </a:cubicBezTo>
                        <a:cubicBezTo>
                          <a:pt x="884830" y="2456597"/>
                          <a:pt x="716507" y="2593075"/>
                          <a:pt x="655092" y="2647666"/>
                        </a:cubicBezTo>
                        <a:cubicBezTo>
                          <a:pt x="593677" y="2702257"/>
                          <a:pt x="529987" y="2691817"/>
                          <a:pt x="518614" y="2756848"/>
                        </a:cubicBezTo>
                        <a:cubicBezTo>
                          <a:pt x="507241" y="2821879"/>
                          <a:pt x="547047" y="2751252"/>
                          <a:pt x="586853" y="3037855"/>
                        </a:cubicBezTo>
                      </a:path>
                    </a:pathLst>
                  </a:custGeom>
                  <a:ln w="57150">
                    <a:solidFill>
                      <a:schemeClr val="bg2"/>
                    </a:solidFill>
                  </a:ln>
                  <a:scene3d>
                    <a:camera prst="orthographicFront"/>
                    <a:lightRig rig="balanced" dir="t"/>
                  </a:scene3d>
                  <a:sp3d prstMaterial="dkEdge">
                    <a:bevelT/>
                  </a:sp3d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b="1" dirty="0"/>
                  </a:p>
                </p:txBody>
              </p:sp>
            </p:grpSp>
            <p:pic>
              <p:nvPicPr>
                <p:cNvPr id="72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duotone>
                    <a:schemeClr val="accent4">
                      <a:shade val="45000"/>
                      <a:satMod val="135000"/>
                    </a:schemeClr>
                    <a:prstClr val="white"/>
                  </a:duotone>
                  <a:lum contrast="20000"/>
                </a:blip>
                <a:srcRect l="59649" t="33124" r="16934" b="35200"/>
                <a:stretch>
                  <a:fillRect/>
                </a:stretch>
              </p:blipFill>
              <p:spPr bwMode="auto">
                <a:xfrm>
                  <a:off x="6058550" y="3306168"/>
                  <a:ext cx="1071570" cy="16919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sp>
              <p:nvSpPr>
                <p:cNvPr id="73" name="Forme libre 72"/>
                <p:cNvSpPr/>
                <p:nvPr/>
              </p:nvSpPr>
              <p:spPr>
                <a:xfrm>
                  <a:off x="6116472" y="3539320"/>
                  <a:ext cx="789295" cy="1162334"/>
                </a:xfrm>
                <a:custGeom>
                  <a:avLst/>
                  <a:gdLst>
                    <a:gd name="connsiteX0" fmla="*/ 65964 w 789295"/>
                    <a:gd name="connsiteY0" fmla="*/ 336644 h 1162334"/>
                    <a:gd name="connsiteX1" fmla="*/ 475397 w 789295"/>
                    <a:gd name="connsiteY1" fmla="*/ 22746 h 1162334"/>
                    <a:gd name="connsiteX2" fmla="*/ 543635 w 789295"/>
                    <a:gd name="connsiteY2" fmla="*/ 200167 h 1162334"/>
                    <a:gd name="connsiteX3" fmla="*/ 106907 w 789295"/>
                    <a:gd name="connsiteY3" fmla="*/ 582304 h 1162334"/>
                    <a:gd name="connsiteX4" fmla="*/ 93259 w 789295"/>
                    <a:gd name="connsiteY4" fmla="*/ 732429 h 1162334"/>
                    <a:gd name="connsiteX5" fmla="*/ 489044 w 789295"/>
                    <a:gd name="connsiteY5" fmla="*/ 404883 h 1162334"/>
                    <a:gd name="connsiteX6" fmla="*/ 721056 w 789295"/>
                    <a:gd name="connsiteY6" fmla="*/ 377587 h 1162334"/>
                    <a:gd name="connsiteX7" fmla="*/ 393510 w 789295"/>
                    <a:gd name="connsiteY7" fmla="*/ 636895 h 1162334"/>
                    <a:gd name="connsiteX8" fmla="*/ 25021 w 789295"/>
                    <a:gd name="connsiteY8" fmla="*/ 1087271 h 1162334"/>
                    <a:gd name="connsiteX9" fmla="*/ 243385 w 789295"/>
                    <a:gd name="connsiteY9" fmla="*/ 1087271 h 1162334"/>
                    <a:gd name="connsiteX10" fmla="*/ 570931 w 789295"/>
                    <a:gd name="connsiteY10" fmla="*/ 677838 h 1162334"/>
                    <a:gd name="connsiteX11" fmla="*/ 721056 w 789295"/>
                    <a:gd name="connsiteY11" fmla="*/ 623247 h 1162334"/>
                    <a:gd name="connsiteX12" fmla="*/ 502692 w 789295"/>
                    <a:gd name="connsiteY12" fmla="*/ 1059976 h 1162334"/>
                    <a:gd name="connsiteX13" fmla="*/ 789295 w 789295"/>
                    <a:gd name="connsiteY13" fmla="*/ 937146 h 11623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89295" h="1162334">
                      <a:moveTo>
                        <a:pt x="65964" y="336644"/>
                      </a:moveTo>
                      <a:cubicBezTo>
                        <a:pt x="230874" y="191068"/>
                        <a:pt x="395785" y="45492"/>
                        <a:pt x="475397" y="22746"/>
                      </a:cubicBezTo>
                      <a:cubicBezTo>
                        <a:pt x="555009" y="0"/>
                        <a:pt x="605050" y="106907"/>
                        <a:pt x="543635" y="200167"/>
                      </a:cubicBezTo>
                      <a:cubicBezTo>
                        <a:pt x="482220" y="293427"/>
                        <a:pt x="181970" y="493594"/>
                        <a:pt x="106907" y="582304"/>
                      </a:cubicBezTo>
                      <a:cubicBezTo>
                        <a:pt x="31844" y="671014"/>
                        <a:pt x="29570" y="761999"/>
                        <a:pt x="93259" y="732429"/>
                      </a:cubicBezTo>
                      <a:cubicBezTo>
                        <a:pt x="156949" y="702859"/>
                        <a:pt x="384411" y="464023"/>
                        <a:pt x="489044" y="404883"/>
                      </a:cubicBezTo>
                      <a:cubicBezTo>
                        <a:pt x="593677" y="345743"/>
                        <a:pt x="736978" y="338918"/>
                        <a:pt x="721056" y="377587"/>
                      </a:cubicBezTo>
                      <a:cubicBezTo>
                        <a:pt x="705134" y="416256"/>
                        <a:pt x="509516" y="518614"/>
                        <a:pt x="393510" y="636895"/>
                      </a:cubicBezTo>
                      <a:cubicBezTo>
                        <a:pt x="277504" y="755176"/>
                        <a:pt x="50042" y="1012208"/>
                        <a:pt x="25021" y="1087271"/>
                      </a:cubicBezTo>
                      <a:cubicBezTo>
                        <a:pt x="0" y="1162334"/>
                        <a:pt x="152400" y="1155510"/>
                        <a:pt x="243385" y="1087271"/>
                      </a:cubicBezTo>
                      <a:cubicBezTo>
                        <a:pt x="334370" y="1019032"/>
                        <a:pt x="491319" y="755175"/>
                        <a:pt x="570931" y="677838"/>
                      </a:cubicBezTo>
                      <a:cubicBezTo>
                        <a:pt x="650543" y="600501"/>
                        <a:pt x="732429" y="559557"/>
                        <a:pt x="721056" y="623247"/>
                      </a:cubicBezTo>
                      <a:cubicBezTo>
                        <a:pt x="709683" y="686937"/>
                        <a:pt x="491319" y="1007660"/>
                        <a:pt x="502692" y="1059976"/>
                      </a:cubicBezTo>
                      <a:cubicBezTo>
                        <a:pt x="514065" y="1112292"/>
                        <a:pt x="651680" y="1024719"/>
                        <a:pt x="789295" y="937146"/>
                      </a:cubicBezTo>
                    </a:path>
                  </a:pathLst>
                </a:custGeom>
                <a:ln w="57150">
                  <a:solidFill>
                    <a:schemeClr val="bg2"/>
                  </a:solidFill>
                </a:ln>
                <a:scene3d>
                  <a:camera prst="orthographicFront"/>
                  <a:lightRig rig="balanced" dir="t"/>
                </a:scene3d>
                <a:sp3d prstMaterial="dkEdge"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fr-FR" b="1" dirty="0"/>
                </a:p>
              </p:txBody>
            </p:sp>
          </p:grpSp>
        </p:grpSp>
        <p:sp>
          <p:nvSpPr>
            <p:cNvPr id="119" name="ZoneTexte 118"/>
            <p:cNvSpPr txBox="1"/>
            <p:nvPr/>
          </p:nvSpPr>
          <p:spPr bwMode="auto">
            <a:xfrm>
              <a:off x="5842367" y="3961066"/>
              <a:ext cx="688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400" b="1" dirty="0"/>
                <a:t>α</a:t>
              </a:r>
              <a:r>
                <a:rPr lang="fr-FR" sz="1400" b="1" dirty="0"/>
                <a:t>3</a:t>
              </a:r>
            </a:p>
          </p:txBody>
        </p:sp>
        <p:sp>
          <p:nvSpPr>
            <p:cNvPr id="120" name="ZoneTexte 119"/>
            <p:cNvSpPr txBox="1"/>
            <p:nvPr/>
          </p:nvSpPr>
          <p:spPr bwMode="auto">
            <a:xfrm>
              <a:off x="5809029" y="2511609"/>
              <a:ext cx="688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l-GR" sz="1400" b="1" dirty="0"/>
                <a:t>α</a:t>
              </a:r>
              <a:r>
                <a:rPr lang="fr-FR" sz="1400" b="1" dirty="0"/>
                <a:t>2</a:t>
              </a:r>
            </a:p>
          </p:txBody>
        </p:sp>
        <p:sp>
          <p:nvSpPr>
            <p:cNvPr id="121" name="ZoneTexte 120"/>
            <p:cNvSpPr txBox="1"/>
            <p:nvPr/>
          </p:nvSpPr>
          <p:spPr bwMode="auto">
            <a:xfrm>
              <a:off x="8244983" y="2500306"/>
              <a:ext cx="5421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l-GR" sz="1400" b="1" dirty="0"/>
                <a:t>α</a:t>
              </a:r>
              <a:r>
                <a:rPr lang="fr-FR" sz="1400" b="1" dirty="0"/>
                <a:t>1</a:t>
              </a:r>
            </a:p>
          </p:txBody>
        </p:sp>
        <p:sp>
          <p:nvSpPr>
            <p:cNvPr id="122" name="ZoneTexte 121"/>
            <p:cNvSpPr txBox="1"/>
            <p:nvPr/>
          </p:nvSpPr>
          <p:spPr bwMode="auto">
            <a:xfrm>
              <a:off x="8303721" y="3956362"/>
              <a:ext cx="7228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l-GR" sz="1400" b="1" dirty="0"/>
                <a:t>β</a:t>
              </a:r>
              <a:r>
                <a:rPr lang="fr-FR" sz="1400" b="1" dirty="0"/>
                <a:t>2m</a:t>
              </a:r>
            </a:p>
          </p:txBody>
        </p:sp>
        <p:cxnSp>
          <p:nvCxnSpPr>
            <p:cNvPr id="123" name="Connecteur droit avec flèche 122"/>
            <p:cNvCxnSpPr/>
            <p:nvPr/>
          </p:nvCxnSpPr>
          <p:spPr>
            <a:xfrm rot="5400000">
              <a:off x="6994818" y="2393149"/>
              <a:ext cx="500066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Ellipse 123"/>
            <p:cNvSpPr/>
            <p:nvPr/>
          </p:nvSpPr>
          <p:spPr>
            <a:xfrm rot="19878964">
              <a:off x="6538572" y="4522167"/>
              <a:ext cx="115400" cy="360930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 prstMaterial="dkEdge"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 dirty="0"/>
            </a:p>
          </p:txBody>
        </p:sp>
        <p:cxnSp>
          <p:nvCxnSpPr>
            <p:cNvPr id="125" name="Connecteur droit avec flèche 124"/>
            <p:cNvCxnSpPr>
              <a:endCxn id="124" idx="2"/>
            </p:cNvCxnSpPr>
            <p:nvPr/>
          </p:nvCxnSpPr>
          <p:spPr>
            <a:xfrm>
              <a:off x="6143636" y="4643446"/>
              <a:ext cx="402017" cy="8688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e 83"/>
            <p:cNvGrpSpPr/>
            <p:nvPr/>
          </p:nvGrpSpPr>
          <p:grpSpPr>
            <a:xfrm rot="1937138">
              <a:off x="7550775" y="4174561"/>
              <a:ext cx="152966" cy="246221"/>
              <a:chOff x="4196659" y="3224821"/>
              <a:chExt cx="320282" cy="246221"/>
            </a:xfrm>
          </p:grpSpPr>
          <p:sp>
            <p:nvSpPr>
              <p:cNvPr id="127" name="ZoneTexte 126"/>
              <p:cNvSpPr txBox="1"/>
              <p:nvPr/>
            </p:nvSpPr>
            <p:spPr>
              <a:xfrm>
                <a:off x="4196659" y="3224821"/>
                <a:ext cx="15291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S</a:t>
                </a:r>
              </a:p>
            </p:txBody>
          </p:sp>
          <p:cxnSp>
            <p:nvCxnSpPr>
              <p:cNvPr id="128" name="Connecteur droit 127"/>
              <p:cNvCxnSpPr/>
              <p:nvPr/>
            </p:nvCxnSpPr>
            <p:spPr>
              <a:xfrm>
                <a:off x="4402258" y="3350970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necteur droit 128"/>
              <p:cNvCxnSpPr/>
              <p:nvPr/>
            </p:nvCxnSpPr>
            <p:spPr>
              <a:xfrm>
                <a:off x="4206872" y="3348514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e 84"/>
            <p:cNvGrpSpPr/>
            <p:nvPr/>
          </p:nvGrpSpPr>
          <p:grpSpPr>
            <a:xfrm rot="1937138">
              <a:off x="7675027" y="4260453"/>
              <a:ext cx="152966" cy="246221"/>
              <a:chOff x="4196659" y="3224821"/>
              <a:chExt cx="320282" cy="246221"/>
            </a:xfrm>
          </p:grpSpPr>
          <p:sp>
            <p:nvSpPr>
              <p:cNvPr id="131" name="ZoneTexte 130"/>
              <p:cNvSpPr txBox="1"/>
              <p:nvPr/>
            </p:nvSpPr>
            <p:spPr>
              <a:xfrm>
                <a:off x="4196659" y="3224821"/>
                <a:ext cx="15291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S</a:t>
                </a:r>
              </a:p>
            </p:txBody>
          </p:sp>
          <p:cxnSp>
            <p:nvCxnSpPr>
              <p:cNvPr id="132" name="Connecteur droit 131"/>
              <p:cNvCxnSpPr/>
              <p:nvPr/>
            </p:nvCxnSpPr>
            <p:spPr>
              <a:xfrm>
                <a:off x="4402258" y="3350970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cteur droit 132"/>
              <p:cNvCxnSpPr/>
              <p:nvPr/>
            </p:nvCxnSpPr>
            <p:spPr>
              <a:xfrm>
                <a:off x="4206872" y="3348514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e 88"/>
            <p:cNvGrpSpPr/>
            <p:nvPr/>
          </p:nvGrpSpPr>
          <p:grpSpPr>
            <a:xfrm rot="1937138">
              <a:off x="6798719" y="4465727"/>
              <a:ext cx="152966" cy="246221"/>
              <a:chOff x="4196659" y="3224821"/>
              <a:chExt cx="320282" cy="246221"/>
            </a:xfrm>
          </p:grpSpPr>
          <p:sp>
            <p:nvSpPr>
              <p:cNvPr id="135" name="ZoneTexte 134"/>
              <p:cNvSpPr txBox="1"/>
              <p:nvPr/>
            </p:nvSpPr>
            <p:spPr>
              <a:xfrm>
                <a:off x="4196659" y="3224821"/>
                <a:ext cx="15291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S</a:t>
                </a:r>
              </a:p>
            </p:txBody>
          </p:sp>
          <p:cxnSp>
            <p:nvCxnSpPr>
              <p:cNvPr id="136" name="Connecteur droit 135"/>
              <p:cNvCxnSpPr/>
              <p:nvPr/>
            </p:nvCxnSpPr>
            <p:spPr>
              <a:xfrm>
                <a:off x="4402258" y="3350970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cteur droit 136"/>
              <p:cNvCxnSpPr/>
              <p:nvPr/>
            </p:nvCxnSpPr>
            <p:spPr>
              <a:xfrm>
                <a:off x="4206872" y="3348514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e 92"/>
            <p:cNvGrpSpPr/>
            <p:nvPr/>
          </p:nvGrpSpPr>
          <p:grpSpPr>
            <a:xfrm rot="1937138">
              <a:off x="6922971" y="4551619"/>
              <a:ext cx="152966" cy="246221"/>
              <a:chOff x="4196659" y="3224821"/>
              <a:chExt cx="320282" cy="246221"/>
            </a:xfrm>
          </p:grpSpPr>
          <p:sp>
            <p:nvSpPr>
              <p:cNvPr id="139" name="ZoneTexte 138"/>
              <p:cNvSpPr txBox="1"/>
              <p:nvPr/>
            </p:nvSpPr>
            <p:spPr>
              <a:xfrm>
                <a:off x="4196659" y="3224821"/>
                <a:ext cx="15291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b="1" dirty="0"/>
                  <a:t>S</a:t>
                </a:r>
              </a:p>
            </p:txBody>
          </p:sp>
          <p:cxnSp>
            <p:nvCxnSpPr>
              <p:cNvPr id="140" name="Connecteur droit 139"/>
              <p:cNvCxnSpPr/>
              <p:nvPr/>
            </p:nvCxnSpPr>
            <p:spPr>
              <a:xfrm>
                <a:off x="4402258" y="3350970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cteur droit 140"/>
              <p:cNvCxnSpPr/>
              <p:nvPr/>
            </p:nvCxnSpPr>
            <p:spPr>
              <a:xfrm>
                <a:off x="4206872" y="3348514"/>
                <a:ext cx="114683" cy="24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e 104"/>
            <p:cNvGrpSpPr/>
            <p:nvPr/>
          </p:nvGrpSpPr>
          <p:grpSpPr>
            <a:xfrm rot="16970601">
              <a:off x="6832565" y="2982554"/>
              <a:ext cx="277218" cy="332113"/>
              <a:chOff x="6992912" y="1307680"/>
              <a:chExt cx="277218" cy="332113"/>
            </a:xfrm>
          </p:grpSpPr>
          <p:grpSp>
            <p:nvGrpSpPr>
              <p:cNvPr id="17" name="Groupe 96"/>
              <p:cNvGrpSpPr/>
              <p:nvPr/>
            </p:nvGrpSpPr>
            <p:grpSpPr>
              <a:xfrm rot="1937138">
                <a:off x="6992912" y="1307680"/>
                <a:ext cx="152966" cy="246221"/>
                <a:chOff x="4196659" y="3224821"/>
                <a:chExt cx="320282" cy="246221"/>
              </a:xfrm>
            </p:grpSpPr>
            <p:sp>
              <p:nvSpPr>
                <p:cNvPr id="148" name="ZoneTexte 147"/>
                <p:cNvSpPr txBox="1"/>
                <p:nvPr/>
              </p:nvSpPr>
              <p:spPr>
                <a:xfrm>
                  <a:off x="4196659" y="3224821"/>
                  <a:ext cx="15291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S</a:t>
                  </a:r>
                </a:p>
              </p:txBody>
            </p:sp>
            <p:cxnSp>
              <p:nvCxnSpPr>
                <p:cNvPr id="149" name="Connecteur droit 148"/>
                <p:cNvCxnSpPr/>
                <p:nvPr/>
              </p:nvCxnSpPr>
              <p:spPr>
                <a:xfrm>
                  <a:off x="4402258" y="3350970"/>
                  <a:ext cx="114683" cy="245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Connecteur droit 149"/>
                <p:cNvCxnSpPr/>
                <p:nvPr/>
              </p:nvCxnSpPr>
              <p:spPr>
                <a:xfrm>
                  <a:off x="4206872" y="3348514"/>
                  <a:ext cx="114683" cy="245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e 100"/>
              <p:cNvGrpSpPr/>
              <p:nvPr/>
            </p:nvGrpSpPr>
            <p:grpSpPr>
              <a:xfrm rot="1937138">
                <a:off x="7117164" y="1393572"/>
                <a:ext cx="152966" cy="246221"/>
                <a:chOff x="4196659" y="3224821"/>
                <a:chExt cx="320282" cy="246221"/>
              </a:xfrm>
            </p:grpSpPr>
            <p:sp>
              <p:nvSpPr>
                <p:cNvPr id="145" name="ZoneTexte 144"/>
                <p:cNvSpPr txBox="1"/>
                <p:nvPr/>
              </p:nvSpPr>
              <p:spPr>
                <a:xfrm>
                  <a:off x="4196659" y="3224821"/>
                  <a:ext cx="152911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S</a:t>
                  </a:r>
                </a:p>
              </p:txBody>
            </p:sp>
            <p:cxnSp>
              <p:nvCxnSpPr>
                <p:cNvPr id="146" name="Connecteur droit 145"/>
                <p:cNvCxnSpPr/>
                <p:nvPr/>
              </p:nvCxnSpPr>
              <p:spPr>
                <a:xfrm>
                  <a:off x="4402258" y="3350970"/>
                  <a:ext cx="114683" cy="245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Connecteur droit 146"/>
                <p:cNvCxnSpPr/>
                <p:nvPr/>
              </p:nvCxnSpPr>
              <p:spPr>
                <a:xfrm>
                  <a:off x="4206872" y="3348514"/>
                  <a:ext cx="114683" cy="245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51" name="ZoneTexte 150"/>
            <p:cNvSpPr txBox="1"/>
            <p:nvPr/>
          </p:nvSpPr>
          <p:spPr>
            <a:xfrm>
              <a:off x="4811714" y="4143380"/>
              <a:ext cx="18132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Site de liaison</a:t>
              </a:r>
            </a:p>
            <a:p>
              <a:r>
                <a:rPr lang="fr-FR" sz="1400" b="1" dirty="0"/>
                <a:t>à la molécule CD8</a:t>
              </a:r>
            </a:p>
          </p:txBody>
        </p:sp>
        <p:sp>
          <p:nvSpPr>
            <p:cNvPr id="152" name="ZoneTexte 151"/>
            <p:cNvSpPr txBox="1"/>
            <p:nvPr/>
          </p:nvSpPr>
          <p:spPr>
            <a:xfrm>
              <a:off x="6428539" y="1665934"/>
              <a:ext cx="16430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/>
                <a:t>Cavité de liaison</a:t>
              </a:r>
            </a:p>
            <a:p>
              <a:pPr algn="ctr"/>
              <a:r>
                <a:rPr lang="fr-FR" sz="1400" b="1" dirty="0"/>
                <a:t>du peptide </a:t>
              </a:r>
            </a:p>
          </p:txBody>
        </p:sp>
      </p:grpSp>
      <p:sp>
        <p:nvSpPr>
          <p:cNvPr id="130" name="Rectangle 129"/>
          <p:cNvSpPr/>
          <p:nvPr/>
        </p:nvSpPr>
        <p:spPr>
          <a:xfrm>
            <a:off x="3297805" y="3569674"/>
            <a:ext cx="24543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indent="0">
              <a:buNone/>
              <a:defRPr/>
            </a:pPr>
            <a:r>
              <a:rPr lang="fr-FR" sz="1400" b="1" dirty="0">
                <a:latin typeface="Calibri" pitchFamily="34" charset="0"/>
              </a:rPr>
              <a:t>Ponts disulfures : </a:t>
            </a:r>
            <a:r>
              <a:rPr lang="el-GR" sz="1400" b="1" dirty="0">
                <a:latin typeface="Calibri" pitchFamily="34" charset="0"/>
              </a:rPr>
              <a:t>α</a:t>
            </a:r>
            <a:r>
              <a:rPr lang="fr-FR" sz="1400" b="1" dirty="0">
                <a:latin typeface="Calibri" pitchFamily="34" charset="0"/>
              </a:rPr>
              <a:t>2, </a:t>
            </a:r>
            <a:r>
              <a:rPr lang="el-GR" sz="1400" b="1" dirty="0">
                <a:latin typeface="Calibri" pitchFamily="34" charset="0"/>
              </a:rPr>
              <a:t>α</a:t>
            </a:r>
            <a:r>
              <a:rPr lang="fr-FR" sz="1400" b="1" dirty="0">
                <a:latin typeface="Calibri" pitchFamily="34" charset="0"/>
              </a:rPr>
              <a:t>3, </a:t>
            </a:r>
            <a:r>
              <a:rPr lang="el-GR" sz="1400" b="1" dirty="0">
                <a:latin typeface="Calibri" pitchFamily="34" charset="0"/>
              </a:rPr>
              <a:t>β</a:t>
            </a:r>
            <a:r>
              <a:rPr lang="fr-FR" sz="1400" b="1" dirty="0">
                <a:latin typeface="Calibri" pitchFamily="34" charset="0"/>
              </a:rPr>
              <a:t>2m.</a:t>
            </a:r>
          </a:p>
        </p:txBody>
      </p:sp>
      <p:sp>
        <p:nvSpPr>
          <p:cNvPr id="126" name="ZoneTexte 125"/>
          <p:cNvSpPr txBox="1"/>
          <p:nvPr/>
        </p:nvSpPr>
        <p:spPr>
          <a:xfrm>
            <a:off x="252382" y="542904"/>
            <a:ext cx="5286412" cy="400110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fr-FR" sz="20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Molécules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71438" y="-4762"/>
            <a:ext cx="8964612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>
              <a:defRPr/>
            </a:pPr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Gènes et molécules HLA de classe II : DR, DQ et DP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1406" y="395266"/>
            <a:ext cx="5286412" cy="400110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fr-FR" sz="20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685904" y="1925625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1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677966" y="2478280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>
                <a:solidFill>
                  <a:srgbClr val="FF0000"/>
                </a:solidFill>
              </a:rPr>
              <a:t>Exon 2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65266" y="3062484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3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685904" y="3641926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4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576366" y="4784935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5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16094" y="1369998"/>
            <a:ext cx="1311284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</a:rPr>
              <a:t>Chromosome 6</a:t>
            </a:r>
          </a:p>
        </p:txBody>
      </p:sp>
      <p:grpSp>
        <p:nvGrpSpPr>
          <p:cNvPr id="3" name="Groupe 108"/>
          <p:cNvGrpSpPr/>
          <p:nvPr/>
        </p:nvGrpSpPr>
        <p:grpSpPr>
          <a:xfrm>
            <a:off x="2470137" y="1716471"/>
            <a:ext cx="206375" cy="4139154"/>
            <a:chOff x="2792403" y="1716471"/>
            <a:chExt cx="206375" cy="4139154"/>
          </a:xfrm>
        </p:grpSpPr>
        <p:sp>
          <p:nvSpPr>
            <p:cNvPr id="37" name="Rectangle 36"/>
            <p:cNvSpPr/>
            <p:nvPr/>
          </p:nvSpPr>
          <p:spPr>
            <a:xfrm rot="5400000">
              <a:off x="827155" y="3746117"/>
              <a:ext cx="4139154" cy="79861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à coins arrondis 37"/>
            <p:cNvSpPr/>
            <p:nvPr/>
          </p:nvSpPr>
          <p:spPr>
            <a:xfrm rot="5400000">
              <a:off x="2694465" y="2532384"/>
              <a:ext cx="407197" cy="19965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39" name="Rectangle à coins arrondis 38"/>
            <p:cNvSpPr/>
            <p:nvPr/>
          </p:nvSpPr>
          <p:spPr>
            <a:xfrm rot="5400000">
              <a:off x="2695353" y="3126369"/>
              <a:ext cx="407197" cy="199652"/>
            </a:xfrm>
            <a:prstGeom prst="roundRect">
              <a:avLst/>
            </a:prstGeom>
            <a:solidFill>
              <a:srgbClr val="FF00FF"/>
            </a:solidFill>
            <a:ln>
              <a:solidFill>
                <a:srgbClr val="FF00F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 rot="5400000">
              <a:off x="2691803" y="3702270"/>
              <a:ext cx="407197" cy="199652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41" name="Rectangle à coins arrondis 40"/>
            <p:cNvSpPr/>
            <p:nvPr/>
          </p:nvSpPr>
          <p:spPr>
            <a:xfrm rot="5400000">
              <a:off x="2695353" y="1973836"/>
              <a:ext cx="407197" cy="199652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6" name="Rectangle à coins arrondis 15"/>
            <p:cNvSpPr/>
            <p:nvPr/>
          </p:nvSpPr>
          <p:spPr>
            <a:xfrm rot="5400000">
              <a:off x="2423952" y="4841231"/>
              <a:ext cx="936553" cy="199652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</p:grpSp>
      <p:grpSp>
        <p:nvGrpSpPr>
          <p:cNvPr id="5" name="Groupe 109"/>
          <p:cNvGrpSpPr/>
          <p:nvPr/>
        </p:nvGrpSpPr>
        <p:grpSpPr>
          <a:xfrm>
            <a:off x="6473841" y="1714488"/>
            <a:ext cx="206375" cy="4139154"/>
            <a:chOff x="2792403" y="1716471"/>
            <a:chExt cx="206375" cy="4139154"/>
          </a:xfrm>
        </p:grpSpPr>
        <p:sp>
          <p:nvSpPr>
            <p:cNvPr id="111" name="Rectangle 110"/>
            <p:cNvSpPr/>
            <p:nvPr/>
          </p:nvSpPr>
          <p:spPr>
            <a:xfrm rot="5400000">
              <a:off x="827155" y="3746117"/>
              <a:ext cx="4139154" cy="79861"/>
            </a:xfrm>
            <a:prstGeom prst="rect">
              <a:avLst/>
            </a:pr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à coins arrondis 111"/>
            <p:cNvSpPr/>
            <p:nvPr/>
          </p:nvSpPr>
          <p:spPr>
            <a:xfrm rot="5400000">
              <a:off x="2694465" y="2532384"/>
              <a:ext cx="407197" cy="199652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13" name="Rectangle à coins arrondis 112"/>
            <p:cNvSpPr/>
            <p:nvPr/>
          </p:nvSpPr>
          <p:spPr>
            <a:xfrm rot="5400000">
              <a:off x="2695353" y="3126369"/>
              <a:ext cx="407197" cy="199652"/>
            </a:xfrm>
            <a:prstGeom prst="roundRect">
              <a:avLst/>
            </a:prstGeom>
            <a:solidFill>
              <a:srgbClr val="FF00FF"/>
            </a:solidFill>
            <a:ln>
              <a:solidFill>
                <a:srgbClr val="FF00F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14" name="Rectangle à coins arrondis 113"/>
            <p:cNvSpPr/>
            <p:nvPr/>
          </p:nvSpPr>
          <p:spPr>
            <a:xfrm rot="5400000">
              <a:off x="2691803" y="3702270"/>
              <a:ext cx="407197" cy="199652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15" name="Rectangle à coins arrondis 114"/>
            <p:cNvSpPr/>
            <p:nvPr/>
          </p:nvSpPr>
          <p:spPr>
            <a:xfrm rot="5400000">
              <a:off x="2695353" y="1973836"/>
              <a:ext cx="407197" cy="199652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  <p:sp>
          <p:nvSpPr>
            <p:cNvPr id="116" name="Rectangle à coins arrondis 115"/>
            <p:cNvSpPr/>
            <p:nvPr/>
          </p:nvSpPr>
          <p:spPr>
            <a:xfrm rot="5400000">
              <a:off x="2423952" y="4841231"/>
              <a:ext cx="936553" cy="199652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Front"/>
              <a:lightRig rig="threePt" dir="t"/>
            </a:scene3d>
            <a:sp3d contourW="12700" prstMaterial="dkEdge">
              <a:bevelT w="381000" prst="coolSlant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 dirty="0"/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5864236" y="1357298"/>
            <a:ext cx="1446222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</a:rPr>
              <a:t>Chromosome 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562740" y="1916102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1</a:t>
            </a:r>
          </a:p>
        </p:txBody>
      </p:sp>
      <p:sp>
        <p:nvSpPr>
          <p:cNvPr id="118" name="ZoneTexte 117"/>
          <p:cNvSpPr txBox="1"/>
          <p:nvPr/>
        </p:nvSpPr>
        <p:spPr>
          <a:xfrm>
            <a:off x="6554802" y="2468757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>
                <a:solidFill>
                  <a:srgbClr val="FF0000"/>
                </a:solidFill>
              </a:rPr>
              <a:t>Exon 2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6542102" y="3052961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3</a:t>
            </a:r>
          </a:p>
        </p:txBody>
      </p:sp>
      <p:sp>
        <p:nvSpPr>
          <p:cNvPr id="120" name="ZoneTexte 119"/>
          <p:cNvSpPr txBox="1"/>
          <p:nvPr/>
        </p:nvSpPr>
        <p:spPr>
          <a:xfrm>
            <a:off x="6562740" y="3632403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Exon 4</a:t>
            </a:r>
          </a:p>
        </p:txBody>
      </p:sp>
      <p:sp>
        <p:nvSpPr>
          <p:cNvPr id="121" name="ZoneTexte 120"/>
          <p:cNvSpPr txBox="1"/>
          <p:nvPr/>
        </p:nvSpPr>
        <p:spPr>
          <a:xfrm>
            <a:off x="6556388" y="4775412"/>
            <a:ext cx="11334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7030A0"/>
                </a:solidFill>
              </a:rPr>
              <a:t>Exon 5 - 6</a:t>
            </a:r>
          </a:p>
        </p:txBody>
      </p:sp>
      <p:grpSp>
        <p:nvGrpSpPr>
          <p:cNvPr id="6" name="Groupe 307"/>
          <p:cNvGrpSpPr/>
          <p:nvPr/>
        </p:nvGrpSpPr>
        <p:grpSpPr>
          <a:xfrm>
            <a:off x="3836205" y="3908170"/>
            <a:ext cx="1441598" cy="393332"/>
            <a:chOff x="252382" y="4119910"/>
            <a:chExt cx="1441598" cy="39333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0" name="Ellipse 129"/>
            <p:cNvSpPr/>
            <p:nvPr/>
          </p:nvSpPr>
          <p:spPr>
            <a:xfrm>
              <a:off x="264135" y="4204644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31" name="Ellipse 130"/>
            <p:cNvSpPr/>
            <p:nvPr/>
          </p:nvSpPr>
          <p:spPr>
            <a:xfrm>
              <a:off x="334648" y="4204644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32" name="Ellipse 2"/>
            <p:cNvSpPr/>
            <p:nvPr/>
          </p:nvSpPr>
          <p:spPr>
            <a:xfrm>
              <a:off x="409341" y="4204644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33" name="Ellipse 132"/>
            <p:cNvSpPr/>
            <p:nvPr/>
          </p:nvSpPr>
          <p:spPr>
            <a:xfrm>
              <a:off x="252384" y="4119910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4" name="Ellipse 133"/>
            <p:cNvSpPr/>
            <p:nvPr/>
          </p:nvSpPr>
          <p:spPr>
            <a:xfrm>
              <a:off x="322897" y="4119911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5" name="Ellipse 1"/>
            <p:cNvSpPr/>
            <p:nvPr/>
          </p:nvSpPr>
          <p:spPr>
            <a:xfrm>
              <a:off x="397590" y="411991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6" name="Ellipse 135"/>
            <p:cNvSpPr/>
            <p:nvPr/>
          </p:nvSpPr>
          <p:spPr>
            <a:xfrm>
              <a:off x="252382" y="442667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7" name="Ellipse 136"/>
            <p:cNvSpPr/>
            <p:nvPr/>
          </p:nvSpPr>
          <p:spPr>
            <a:xfrm>
              <a:off x="322895" y="4426689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8" name="Ellipse 3"/>
            <p:cNvSpPr/>
            <p:nvPr/>
          </p:nvSpPr>
          <p:spPr>
            <a:xfrm>
              <a:off x="397588" y="4426702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83774" y="4158810"/>
              <a:ext cx="1192382" cy="339307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40" name="Ellipse 2"/>
            <p:cNvSpPr/>
            <p:nvPr/>
          </p:nvSpPr>
          <p:spPr>
            <a:xfrm>
              <a:off x="479856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1" name="Ellipse 7"/>
            <p:cNvSpPr/>
            <p:nvPr/>
          </p:nvSpPr>
          <p:spPr>
            <a:xfrm>
              <a:off x="552455" y="4208255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2" name="Ellipse 11"/>
            <p:cNvSpPr/>
            <p:nvPr/>
          </p:nvSpPr>
          <p:spPr>
            <a:xfrm>
              <a:off x="625580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3" name="Ellipse 142"/>
            <p:cNvSpPr/>
            <p:nvPr/>
          </p:nvSpPr>
          <p:spPr>
            <a:xfrm>
              <a:off x="696092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4" name="Ellipse 2"/>
            <p:cNvSpPr/>
            <p:nvPr/>
          </p:nvSpPr>
          <p:spPr>
            <a:xfrm>
              <a:off x="767651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5" name="Ellipse 144"/>
            <p:cNvSpPr/>
            <p:nvPr/>
          </p:nvSpPr>
          <p:spPr>
            <a:xfrm>
              <a:off x="840252" y="4208255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6" name="Ellipse 145"/>
            <p:cNvSpPr/>
            <p:nvPr/>
          </p:nvSpPr>
          <p:spPr>
            <a:xfrm>
              <a:off x="913376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7" name="Ellipse 146"/>
            <p:cNvSpPr/>
            <p:nvPr/>
          </p:nvSpPr>
          <p:spPr>
            <a:xfrm>
              <a:off x="983889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8" name="Ellipse 2"/>
            <p:cNvSpPr/>
            <p:nvPr/>
          </p:nvSpPr>
          <p:spPr>
            <a:xfrm>
              <a:off x="1056492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49" name="Ellipse 7"/>
            <p:cNvSpPr/>
            <p:nvPr/>
          </p:nvSpPr>
          <p:spPr>
            <a:xfrm>
              <a:off x="1129092" y="4208255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0" name="Ellipse 149"/>
            <p:cNvSpPr/>
            <p:nvPr/>
          </p:nvSpPr>
          <p:spPr>
            <a:xfrm>
              <a:off x="1202217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1" name="Ellipse 150"/>
            <p:cNvSpPr/>
            <p:nvPr/>
          </p:nvSpPr>
          <p:spPr>
            <a:xfrm>
              <a:off x="1272728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2" name="Ellipse 2"/>
            <p:cNvSpPr/>
            <p:nvPr/>
          </p:nvSpPr>
          <p:spPr>
            <a:xfrm>
              <a:off x="1344287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3" name="Ellipse 152"/>
            <p:cNvSpPr/>
            <p:nvPr/>
          </p:nvSpPr>
          <p:spPr>
            <a:xfrm>
              <a:off x="1416888" y="4208255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4" name="Ellipse 153"/>
            <p:cNvSpPr/>
            <p:nvPr/>
          </p:nvSpPr>
          <p:spPr>
            <a:xfrm>
              <a:off x="1490012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5" name="Ellipse 154"/>
            <p:cNvSpPr/>
            <p:nvPr/>
          </p:nvSpPr>
          <p:spPr>
            <a:xfrm>
              <a:off x="1560525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6" name="Ellipse 2"/>
            <p:cNvSpPr/>
            <p:nvPr/>
          </p:nvSpPr>
          <p:spPr>
            <a:xfrm>
              <a:off x="1635218" y="4207947"/>
              <a:ext cx="47008" cy="221121"/>
            </a:xfrm>
            <a:prstGeom prst="ellipse">
              <a:avLst/>
            </a:prstGeom>
            <a:noFill/>
            <a:ln>
              <a:solidFill>
                <a:schemeClr val="tx2">
                  <a:lumMod val="20000"/>
                  <a:lumOff val="80000"/>
                </a:schemeClr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prst="relaxedInset"/>
              <a:contourClr>
                <a:schemeClr val="accent1">
                  <a:lumMod val="60000"/>
                  <a:lumOff val="4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>
                <a:solidFill>
                  <a:schemeClr val="tx1"/>
                </a:solidFill>
              </a:endParaRPr>
            </a:p>
          </p:txBody>
        </p:sp>
        <p:sp>
          <p:nvSpPr>
            <p:cNvPr id="157" name="Ellipse 1"/>
            <p:cNvSpPr/>
            <p:nvPr/>
          </p:nvSpPr>
          <p:spPr>
            <a:xfrm>
              <a:off x="468105" y="4123188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58" name="Ellipse 6"/>
            <p:cNvSpPr/>
            <p:nvPr/>
          </p:nvSpPr>
          <p:spPr>
            <a:xfrm>
              <a:off x="540704" y="4123496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59" name="Ellipse 158"/>
            <p:cNvSpPr/>
            <p:nvPr/>
          </p:nvSpPr>
          <p:spPr>
            <a:xfrm>
              <a:off x="613829" y="4123189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0" name="Ellipse 159"/>
            <p:cNvSpPr/>
            <p:nvPr/>
          </p:nvSpPr>
          <p:spPr>
            <a:xfrm>
              <a:off x="684341" y="412319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1" name="Ellipse 160"/>
            <p:cNvSpPr/>
            <p:nvPr/>
          </p:nvSpPr>
          <p:spPr>
            <a:xfrm>
              <a:off x="755900" y="4123194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2" name="Ellipse 161"/>
            <p:cNvSpPr/>
            <p:nvPr/>
          </p:nvSpPr>
          <p:spPr>
            <a:xfrm>
              <a:off x="828501" y="4123502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3" name="Ellipse 162"/>
            <p:cNvSpPr/>
            <p:nvPr/>
          </p:nvSpPr>
          <p:spPr>
            <a:xfrm>
              <a:off x="901625" y="4123198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4" name="Ellipse 163"/>
            <p:cNvSpPr/>
            <p:nvPr/>
          </p:nvSpPr>
          <p:spPr>
            <a:xfrm>
              <a:off x="972138" y="4123199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5" name="Ellipse 1"/>
            <p:cNvSpPr/>
            <p:nvPr/>
          </p:nvSpPr>
          <p:spPr>
            <a:xfrm>
              <a:off x="1044741" y="412320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6" name="Ellipse 6"/>
            <p:cNvSpPr/>
            <p:nvPr/>
          </p:nvSpPr>
          <p:spPr>
            <a:xfrm>
              <a:off x="1117342" y="4123511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7" name="Ellipse 166"/>
            <p:cNvSpPr/>
            <p:nvPr/>
          </p:nvSpPr>
          <p:spPr>
            <a:xfrm>
              <a:off x="1190466" y="4123204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8" name="Ellipse 167"/>
            <p:cNvSpPr/>
            <p:nvPr/>
          </p:nvSpPr>
          <p:spPr>
            <a:xfrm>
              <a:off x="1260979" y="4123208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69" name="Ellipse 168"/>
            <p:cNvSpPr/>
            <p:nvPr/>
          </p:nvSpPr>
          <p:spPr>
            <a:xfrm>
              <a:off x="1332536" y="4123209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0" name="Ellipse 169"/>
            <p:cNvSpPr/>
            <p:nvPr/>
          </p:nvSpPr>
          <p:spPr>
            <a:xfrm>
              <a:off x="1405137" y="4123517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1" name="Ellipse 170"/>
            <p:cNvSpPr/>
            <p:nvPr/>
          </p:nvSpPr>
          <p:spPr>
            <a:xfrm>
              <a:off x="1478261" y="412321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2" name="Ellipse 171"/>
            <p:cNvSpPr/>
            <p:nvPr/>
          </p:nvSpPr>
          <p:spPr>
            <a:xfrm>
              <a:off x="1548774" y="4123214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3" name="Ellipse 1"/>
            <p:cNvSpPr/>
            <p:nvPr/>
          </p:nvSpPr>
          <p:spPr>
            <a:xfrm>
              <a:off x="1623467" y="4123218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4" name="Ellipse 3"/>
            <p:cNvSpPr/>
            <p:nvPr/>
          </p:nvSpPr>
          <p:spPr>
            <a:xfrm>
              <a:off x="468103" y="4430026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5" name="Ellipse 174"/>
            <p:cNvSpPr/>
            <p:nvPr/>
          </p:nvSpPr>
          <p:spPr>
            <a:xfrm>
              <a:off x="540702" y="4430321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6" name="Ellipse 175"/>
            <p:cNvSpPr/>
            <p:nvPr/>
          </p:nvSpPr>
          <p:spPr>
            <a:xfrm>
              <a:off x="613827" y="443001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7" name="Ellipse 176"/>
            <p:cNvSpPr/>
            <p:nvPr/>
          </p:nvSpPr>
          <p:spPr>
            <a:xfrm>
              <a:off x="684339" y="443001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8" name="Ellipse 3"/>
            <p:cNvSpPr/>
            <p:nvPr/>
          </p:nvSpPr>
          <p:spPr>
            <a:xfrm>
              <a:off x="755898" y="443001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79" name="Ellipse 178"/>
            <p:cNvSpPr/>
            <p:nvPr/>
          </p:nvSpPr>
          <p:spPr>
            <a:xfrm>
              <a:off x="828499" y="4430312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0" name="Ellipse 179"/>
            <p:cNvSpPr/>
            <p:nvPr/>
          </p:nvSpPr>
          <p:spPr>
            <a:xfrm>
              <a:off x="901622" y="443000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1" name="Ellipse 180"/>
            <p:cNvSpPr/>
            <p:nvPr/>
          </p:nvSpPr>
          <p:spPr>
            <a:xfrm>
              <a:off x="972136" y="443000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2" name="Ellipse 3"/>
            <p:cNvSpPr/>
            <p:nvPr/>
          </p:nvSpPr>
          <p:spPr>
            <a:xfrm>
              <a:off x="1044739" y="443000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3" name="Ellipse 8"/>
            <p:cNvSpPr/>
            <p:nvPr/>
          </p:nvSpPr>
          <p:spPr>
            <a:xfrm>
              <a:off x="1117340" y="4430293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4" name="Ellipse 183"/>
            <p:cNvSpPr/>
            <p:nvPr/>
          </p:nvSpPr>
          <p:spPr>
            <a:xfrm>
              <a:off x="1190463" y="4429987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5" name="Ellipse 184"/>
            <p:cNvSpPr/>
            <p:nvPr/>
          </p:nvSpPr>
          <p:spPr>
            <a:xfrm>
              <a:off x="1260977" y="4429987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6" name="Ellipse 3"/>
            <p:cNvSpPr/>
            <p:nvPr/>
          </p:nvSpPr>
          <p:spPr>
            <a:xfrm>
              <a:off x="1332534" y="4429987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7" name="Ellipse 186"/>
            <p:cNvSpPr/>
            <p:nvPr/>
          </p:nvSpPr>
          <p:spPr>
            <a:xfrm>
              <a:off x="1405135" y="4430272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8" name="Ellipse 187"/>
            <p:cNvSpPr/>
            <p:nvPr/>
          </p:nvSpPr>
          <p:spPr>
            <a:xfrm>
              <a:off x="1478259" y="4429978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89" name="Ellipse 188"/>
            <p:cNvSpPr/>
            <p:nvPr/>
          </p:nvSpPr>
          <p:spPr>
            <a:xfrm>
              <a:off x="1548772" y="4429992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  <p:sp>
          <p:nvSpPr>
            <p:cNvPr id="190" name="Ellipse 3"/>
            <p:cNvSpPr/>
            <p:nvPr/>
          </p:nvSpPr>
          <p:spPr>
            <a:xfrm>
              <a:off x="1623465" y="4430005"/>
              <a:ext cx="70513" cy="8292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  <a:scene3d>
              <a:camera prst="orthographicFront"/>
              <a:lightRig rig="threePt" dir="t"/>
            </a:scene3d>
            <a:sp3d contourW="12700" prstMaterial="metal">
              <a:bevelT w="381000"/>
              <a:contourClr>
                <a:srgbClr val="FFC000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600" dirty="0"/>
            </a:p>
          </p:txBody>
        </p:sp>
      </p:grpSp>
      <p:sp>
        <p:nvSpPr>
          <p:cNvPr id="124" name="Forme libre 123"/>
          <p:cNvSpPr>
            <a:spLocks noChangeAspect="1"/>
          </p:cNvSpPr>
          <p:nvPr/>
        </p:nvSpPr>
        <p:spPr bwMode="auto">
          <a:xfrm>
            <a:off x="3963549" y="2227254"/>
            <a:ext cx="613497" cy="2260281"/>
          </a:xfrm>
          <a:custGeom>
            <a:avLst/>
            <a:gdLst>
              <a:gd name="connsiteX0" fmla="*/ 437882 w 903668"/>
              <a:gd name="connsiteY0" fmla="*/ 697605 h 3082342"/>
              <a:gd name="connsiteX1" fmla="*/ 592429 w 903668"/>
              <a:gd name="connsiteY1" fmla="*/ 723362 h 3082342"/>
              <a:gd name="connsiteX2" fmla="*/ 734096 w 903668"/>
              <a:gd name="connsiteY2" fmla="*/ 723362 h 3082342"/>
              <a:gd name="connsiteX3" fmla="*/ 850006 w 903668"/>
              <a:gd name="connsiteY3" fmla="*/ 620331 h 3082342"/>
              <a:gd name="connsiteX4" fmla="*/ 888643 w 903668"/>
              <a:gd name="connsiteY4" fmla="*/ 401391 h 3082342"/>
              <a:gd name="connsiteX5" fmla="*/ 759854 w 903668"/>
              <a:gd name="connsiteY5" fmla="*/ 298360 h 3082342"/>
              <a:gd name="connsiteX6" fmla="*/ 566671 w 903668"/>
              <a:gd name="connsiteY6" fmla="*/ 362754 h 3082342"/>
              <a:gd name="connsiteX7" fmla="*/ 502277 w 903668"/>
              <a:gd name="connsiteY7" fmla="*/ 375633 h 3082342"/>
              <a:gd name="connsiteX8" fmla="*/ 579550 w 903668"/>
              <a:gd name="connsiteY8" fmla="*/ 259723 h 3082342"/>
              <a:gd name="connsiteX9" fmla="*/ 528034 w 903668"/>
              <a:gd name="connsiteY9" fmla="*/ 118055 h 3082342"/>
              <a:gd name="connsiteX10" fmla="*/ 347730 w 903668"/>
              <a:gd name="connsiteY10" fmla="*/ 2146 h 3082342"/>
              <a:gd name="connsiteX11" fmla="*/ 103032 w 903668"/>
              <a:gd name="connsiteY11" fmla="*/ 130934 h 3082342"/>
              <a:gd name="connsiteX12" fmla="*/ 25758 w 903668"/>
              <a:gd name="connsiteY12" fmla="*/ 414270 h 3082342"/>
              <a:gd name="connsiteX13" fmla="*/ 25758 w 903668"/>
              <a:gd name="connsiteY13" fmla="*/ 633210 h 3082342"/>
              <a:gd name="connsiteX14" fmla="*/ 115910 w 903668"/>
              <a:gd name="connsiteY14" fmla="*/ 787757 h 3082342"/>
              <a:gd name="connsiteX15" fmla="*/ 231820 w 903668"/>
              <a:gd name="connsiteY15" fmla="*/ 839272 h 3082342"/>
              <a:gd name="connsiteX16" fmla="*/ 360609 w 903668"/>
              <a:gd name="connsiteY16" fmla="*/ 852151 h 3082342"/>
              <a:gd name="connsiteX17" fmla="*/ 502277 w 903668"/>
              <a:gd name="connsiteY17" fmla="*/ 865030 h 3082342"/>
              <a:gd name="connsiteX18" fmla="*/ 579550 w 903668"/>
              <a:gd name="connsiteY18" fmla="*/ 903667 h 3082342"/>
              <a:gd name="connsiteX19" fmla="*/ 643944 w 903668"/>
              <a:gd name="connsiteY19" fmla="*/ 955182 h 3082342"/>
              <a:gd name="connsiteX20" fmla="*/ 566671 w 903668"/>
              <a:gd name="connsiteY20" fmla="*/ 929424 h 3082342"/>
              <a:gd name="connsiteX21" fmla="*/ 373488 w 903668"/>
              <a:gd name="connsiteY21" fmla="*/ 890788 h 3082342"/>
              <a:gd name="connsiteX22" fmla="*/ 180305 w 903668"/>
              <a:gd name="connsiteY22" fmla="*/ 929424 h 3082342"/>
              <a:gd name="connsiteX23" fmla="*/ 38637 w 903668"/>
              <a:gd name="connsiteY23" fmla="*/ 1071092 h 3082342"/>
              <a:gd name="connsiteX24" fmla="*/ 38637 w 903668"/>
              <a:gd name="connsiteY24" fmla="*/ 1444579 h 3082342"/>
              <a:gd name="connsiteX25" fmla="*/ 25758 w 903668"/>
              <a:gd name="connsiteY25" fmla="*/ 1792309 h 3082342"/>
              <a:gd name="connsiteX26" fmla="*/ 193184 w 903668"/>
              <a:gd name="connsiteY26" fmla="*/ 1972613 h 3082342"/>
              <a:gd name="connsiteX27" fmla="*/ 231820 w 903668"/>
              <a:gd name="connsiteY27" fmla="*/ 2024129 h 3082342"/>
              <a:gd name="connsiteX28" fmla="*/ 296215 w 903668"/>
              <a:gd name="connsiteY28" fmla="*/ 2140039 h 3082342"/>
              <a:gd name="connsiteX29" fmla="*/ 566671 w 903668"/>
              <a:gd name="connsiteY29" fmla="*/ 2243070 h 3082342"/>
              <a:gd name="connsiteX30" fmla="*/ 592429 w 903668"/>
              <a:gd name="connsiteY30" fmla="*/ 2294585 h 3082342"/>
              <a:gd name="connsiteX31" fmla="*/ 489398 w 903668"/>
              <a:gd name="connsiteY31" fmla="*/ 2346101 h 3082342"/>
              <a:gd name="connsiteX32" fmla="*/ 437882 w 903668"/>
              <a:gd name="connsiteY32" fmla="*/ 2577920 h 3082342"/>
              <a:gd name="connsiteX33" fmla="*/ 489398 w 903668"/>
              <a:gd name="connsiteY33" fmla="*/ 2771103 h 3082342"/>
              <a:gd name="connsiteX34" fmla="*/ 540913 w 903668"/>
              <a:gd name="connsiteY34" fmla="*/ 2809740 h 3082342"/>
              <a:gd name="connsiteX35" fmla="*/ 553792 w 903668"/>
              <a:gd name="connsiteY35" fmla="*/ 2951408 h 3082342"/>
              <a:gd name="connsiteX36" fmla="*/ 682581 w 903668"/>
              <a:gd name="connsiteY36" fmla="*/ 3067317 h 3082342"/>
              <a:gd name="connsiteX37" fmla="*/ 824248 w 903668"/>
              <a:gd name="connsiteY37" fmla="*/ 3041560 h 3082342"/>
              <a:gd name="connsiteX38" fmla="*/ 824248 w 903668"/>
              <a:gd name="connsiteY38" fmla="*/ 2964286 h 3082342"/>
              <a:gd name="connsiteX39" fmla="*/ 734096 w 903668"/>
              <a:gd name="connsiteY39" fmla="*/ 2964286 h 3082342"/>
              <a:gd name="connsiteX40" fmla="*/ 618187 w 903668"/>
              <a:gd name="connsiteY40" fmla="*/ 2848377 h 3082342"/>
              <a:gd name="connsiteX41" fmla="*/ 643944 w 903668"/>
              <a:gd name="connsiteY41" fmla="*/ 2796861 h 3082342"/>
              <a:gd name="connsiteX42" fmla="*/ 772733 w 903668"/>
              <a:gd name="connsiteY42" fmla="*/ 2693830 h 3082342"/>
              <a:gd name="connsiteX43" fmla="*/ 772733 w 903668"/>
              <a:gd name="connsiteY43" fmla="*/ 2307464 h 3082342"/>
              <a:gd name="connsiteX44" fmla="*/ 695460 w 903668"/>
              <a:gd name="connsiteY44" fmla="*/ 2307464 h 3082342"/>
              <a:gd name="connsiteX45" fmla="*/ 656823 w 903668"/>
              <a:gd name="connsiteY45" fmla="*/ 2178675 h 3082342"/>
              <a:gd name="connsiteX46" fmla="*/ 437882 w 903668"/>
              <a:gd name="connsiteY46" fmla="*/ 2075644 h 3082342"/>
              <a:gd name="connsiteX47" fmla="*/ 347730 w 903668"/>
              <a:gd name="connsiteY47" fmla="*/ 2011250 h 3082342"/>
              <a:gd name="connsiteX48" fmla="*/ 463640 w 903668"/>
              <a:gd name="connsiteY48" fmla="*/ 1946855 h 3082342"/>
              <a:gd name="connsiteX49" fmla="*/ 708339 w 903668"/>
              <a:gd name="connsiteY49" fmla="*/ 1895340 h 3082342"/>
              <a:gd name="connsiteX50" fmla="*/ 785612 w 903668"/>
              <a:gd name="connsiteY50" fmla="*/ 1805188 h 3082342"/>
              <a:gd name="connsiteX51" fmla="*/ 798491 w 903668"/>
              <a:gd name="connsiteY51" fmla="*/ 1328670 h 3082342"/>
              <a:gd name="connsiteX52" fmla="*/ 798491 w 903668"/>
              <a:gd name="connsiteY52" fmla="*/ 993819 h 3082342"/>
              <a:gd name="connsiteX53" fmla="*/ 746975 w 903668"/>
              <a:gd name="connsiteY53" fmla="*/ 852151 h 3082342"/>
              <a:gd name="connsiteX54" fmla="*/ 579550 w 903668"/>
              <a:gd name="connsiteY54" fmla="*/ 774878 h 3082342"/>
              <a:gd name="connsiteX55" fmla="*/ 463640 w 903668"/>
              <a:gd name="connsiteY55" fmla="*/ 774878 h 3082342"/>
              <a:gd name="connsiteX56" fmla="*/ 437882 w 903668"/>
              <a:gd name="connsiteY56" fmla="*/ 697605 h 3082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903668" h="3082342">
                <a:moveTo>
                  <a:pt x="437882" y="697605"/>
                </a:moveTo>
                <a:cubicBezTo>
                  <a:pt x="459347" y="689019"/>
                  <a:pt x="543060" y="719069"/>
                  <a:pt x="592429" y="723362"/>
                </a:cubicBezTo>
                <a:cubicBezTo>
                  <a:pt x="641798" y="727655"/>
                  <a:pt x="691166" y="740534"/>
                  <a:pt x="734096" y="723362"/>
                </a:cubicBezTo>
                <a:cubicBezTo>
                  <a:pt x="777026" y="706190"/>
                  <a:pt x="824248" y="673993"/>
                  <a:pt x="850006" y="620331"/>
                </a:cubicBezTo>
                <a:cubicBezTo>
                  <a:pt x="875764" y="566669"/>
                  <a:pt x="903668" y="455053"/>
                  <a:pt x="888643" y="401391"/>
                </a:cubicBezTo>
                <a:cubicBezTo>
                  <a:pt x="873618" y="347729"/>
                  <a:pt x="813516" y="304799"/>
                  <a:pt x="759854" y="298360"/>
                </a:cubicBezTo>
                <a:cubicBezTo>
                  <a:pt x="706192" y="291921"/>
                  <a:pt x="609601" y="349875"/>
                  <a:pt x="566671" y="362754"/>
                </a:cubicBezTo>
                <a:cubicBezTo>
                  <a:pt x="523742" y="375633"/>
                  <a:pt x="500131" y="392805"/>
                  <a:pt x="502277" y="375633"/>
                </a:cubicBezTo>
                <a:cubicBezTo>
                  <a:pt x="504423" y="358461"/>
                  <a:pt x="575257" y="302653"/>
                  <a:pt x="579550" y="259723"/>
                </a:cubicBezTo>
                <a:cubicBezTo>
                  <a:pt x="583843" y="216793"/>
                  <a:pt x="566671" y="160984"/>
                  <a:pt x="528034" y="118055"/>
                </a:cubicBezTo>
                <a:cubicBezTo>
                  <a:pt x="489397" y="75126"/>
                  <a:pt x="418564" y="0"/>
                  <a:pt x="347730" y="2146"/>
                </a:cubicBezTo>
                <a:cubicBezTo>
                  <a:pt x="276896" y="4292"/>
                  <a:pt x="156694" y="62247"/>
                  <a:pt x="103032" y="130934"/>
                </a:cubicBezTo>
                <a:cubicBezTo>
                  <a:pt x="49370" y="199621"/>
                  <a:pt x="38637" y="330557"/>
                  <a:pt x="25758" y="414270"/>
                </a:cubicBezTo>
                <a:cubicBezTo>
                  <a:pt x="12879" y="497983"/>
                  <a:pt x="10733" y="570962"/>
                  <a:pt x="25758" y="633210"/>
                </a:cubicBezTo>
                <a:cubicBezTo>
                  <a:pt x="40783" y="695458"/>
                  <a:pt x="81566" y="753413"/>
                  <a:pt x="115910" y="787757"/>
                </a:cubicBezTo>
                <a:cubicBezTo>
                  <a:pt x="150254" y="822101"/>
                  <a:pt x="191037" y="828540"/>
                  <a:pt x="231820" y="839272"/>
                </a:cubicBezTo>
                <a:cubicBezTo>
                  <a:pt x="272603" y="850004"/>
                  <a:pt x="360609" y="852151"/>
                  <a:pt x="360609" y="852151"/>
                </a:cubicBezTo>
                <a:cubicBezTo>
                  <a:pt x="405685" y="856444"/>
                  <a:pt x="465787" y="856444"/>
                  <a:pt x="502277" y="865030"/>
                </a:cubicBezTo>
                <a:cubicBezTo>
                  <a:pt x="538767" y="873616"/>
                  <a:pt x="555939" y="888642"/>
                  <a:pt x="579550" y="903667"/>
                </a:cubicBezTo>
                <a:cubicBezTo>
                  <a:pt x="603161" y="918692"/>
                  <a:pt x="646091" y="950889"/>
                  <a:pt x="643944" y="955182"/>
                </a:cubicBezTo>
                <a:cubicBezTo>
                  <a:pt x="641798" y="959475"/>
                  <a:pt x="611747" y="940156"/>
                  <a:pt x="566671" y="929424"/>
                </a:cubicBezTo>
                <a:cubicBezTo>
                  <a:pt x="521595" y="918692"/>
                  <a:pt x="437882" y="890788"/>
                  <a:pt x="373488" y="890788"/>
                </a:cubicBezTo>
                <a:cubicBezTo>
                  <a:pt x="309094" y="890788"/>
                  <a:pt x="236113" y="899373"/>
                  <a:pt x="180305" y="929424"/>
                </a:cubicBezTo>
                <a:cubicBezTo>
                  <a:pt x="124497" y="959475"/>
                  <a:pt x="62248" y="985233"/>
                  <a:pt x="38637" y="1071092"/>
                </a:cubicBezTo>
                <a:cubicBezTo>
                  <a:pt x="15026" y="1156951"/>
                  <a:pt x="40783" y="1324376"/>
                  <a:pt x="38637" y="1444579"/>
                </a:cubicBezTo>
                <a:cubicBezTo>
                  <a:pt x="36491" y="1564782"/>
                  <a:pt x="0" y="1704303"/>
                  <a:pt x="25758" y="1792309"/>
                </a:cubicBezTo>
                <a:cubicBezTo>
                  <a:pt x="51516" y="1880315"/>
                  <a:pt x="158840" y="1933976"/>
                  <a:pt x="193184" y="1972613"/>
                </a:cubicBezTo>
                <a:cubicBezTo>
                  <a:pt x="227528" y="2011250"/>
                  <a:pt x="214648" y="1996225"/>
                  <a:pt x="231820" y="2024129"/>
                </a:cubicBezTo>
                <a:cubicBezTo>
                  <a:pt x="248992" y="2052033"/>
                  <a:pt x="240407" y="2103549"/>
                  <a:pt x="296215" y="2140039"/>
                </a:cubicBezTo>
                <a:cubicBezTo>
                  <a:pt x="352023" y="2176529"/>
                  <a:pt x="517302" y="2217312"/>
                  <a:pt x="566671" y="2243070"/>
                </a:cubicBezTo>
                <a:cubicBezTo>
                  <a:pt x="616040" y="2268828"/>
                  <a:pt x="605308" y="2277413"/>
                  <a:pt x="592429" y="2294585"/>
                </a:cubicBezTo>
                <a:cubicBezTo>
                  <a:pt x="579550" y="2311757"/>
                  <a:pt x="515156" y="2298879"/>
                  <a:pt x="489398" y="2346101"/>
                </a:cubicBezTo>
                <a:cubicBezTo>
                  <a:pt x="463640" y="2393323"/>
                  <a:pt x="437882" y="2507086"/>
                  <a:pt x="437882" y="2577920"/>
                </a:cubicBezTo>
                <a:cubicBezTo>
                  <a:pt x="437882" y="2648754"/>
                  <a:pt x="472226" y="2732466"/>
                  <a:pt x="489398" y="2771103"/>
                </a:cubicBezTo>
                <a:cubicBezTo>
                  <a:pt x="506570" y="2809740"/>
                  <a:pt x="530181" y="2779689"/>
                  <a:pt x="540913" y="2809740"/>
                </a:cubicBezTo>
                <a:cubicBezTo>
                  <a:pt x="551645" y="2839791"/>
                  <a:pt x="530181" y="2908479"/>
                  <a:pt x="553792" y="2951408"/>
                </a:cubicBezTo>
                <a:cubicBezTo>
                  <a:pt x="577403" y="2994337"/>
                  <a:pt x="637505" y="3052292"/>
                  <a:pt x="682581" y="3067317"/>
                </a:cubicBezTo>
                <a:cubicBezTo>
                  <a:pt x="727657" y="3082342"/>
                  <a:pt x="800637" y="3058732"/>
                  <a:pt x="824248" y="3041560"/>
                </a:cubicBezTo>
                <a:cubicBezTo>
                  <a:pt x="847859" y="3024388"/>
                  <a:pt x="839273" y="2977165"/>
                  <a:pt x="824248" y="2964286"/>
                </a:cubicBezTo>
                <a:cubicBezTo>
                  <a:pt x="809223" y="2951407"/>
                  <a:pt x="768439" y="2983604"/>
                  <a:pt x="734096" y="2964286"/>
                </a:cubicBezTo>
                <a:cubicBezTo>
                  <a:pt x="699753" y="2944968"/>
                  <a:pt x="633212" y="2876281"/>
                  <a:pt x="618187" y="2848377"/>
                </a:cubicBezTo>
                <a:cubicBezTo>
                  <a:pt x="603162" y="2820473"/>
                  <a:pt x="618186" y="2822619"/>
                  <a:pt x="643944" y="2796861"/>
                </a:cubicBezTo>
                <a:cubicBezTo>
                  <a:pt x="669702" y="2771103"/>
                  <a:pt x="751268" y="2775396"/>
                  <a:pt x="772733" y="2693830"/>
                </a:cubicBezTo>
                <a:cubicBezTo>
                  <a:pt x="794198" y="2612264"/>
                  <a:pt x="785612" y="2371858"/>
                  <a:pt x="772733" y="2307464"/>
                </a:cubicBezTo>
                <a:cubicBezTo>
                  <a:pt x="759854" y="2243070"/>
                  <a:pt x="714778" y="2328929"/>
                  <a:pt x="695460" y="2307464"/>
                </a:cubicBezTo>
                <a:cubicBezTo>
                  <a:pt x="676142" y="2285999"/>
                  <a:pt x="699753" y="2217312"/>
                  <a:pt x="656823" y="2178675"/>
                </a:cubicBezTo>
                <a:cubicBezTo>
                  <a:pt x="613893" y="2140038"/>
                  <a:pt x="489397" y="2103548"/>
                  <a:pt x="437882" y="2075644"/>
                </a:cubicBezTo>
                <a:cubicBezTo>
                  <a:pt x="386367" y="2047740"/>
                  <a:pt x="343437" y="2032715"/>
                  <a:pt x="347730" y="2011250"/>
                </a:cubicBezTo>
                <a:cubicBezTo>
                  <a:pt x="352023" y="1989785"/>
                  <a:pt x="403539" y="1966173"/>
                  <a:pt x="463640" y="1946855"/>
                </a:cubicBezTo>
                <a:cubicBezTo>
                  <a:pt x="523742" y="1927537"/>
                  <a:pt x="654677" y="1918951"/>
                  <a:pt x="708339" y="1895340"/>
                </a:cubicBezTo>
                <a:cubicBezTo>
                  <a:pt x="762001" y="1871729"/>
                  <a:pt x="770587" y="1899633"/>
                  <a:pt x="785612" y="1805188"/>
                </a:cubicBezTo>
                <a:cubicBezTo>
                  <a:pt x="800637" y="1710743"/>
                  <a:pt x="796345" y="1463898"/>
                  <a:pt x="798491" y="1328670"/>
                </a:cubicBezTo>
                <a:cubicBezTo>
                  <a:pt x="800637" y="1193442"/>
                  <a:pt x="807077" y="1073239"/>
                  <a:pt x="798491" y="993819"/>
                </a:cubicBezTo>
                <a:cubicBezTo>
                  <a:pt x="789905" y="914399"/>
                  <a:pt x="783465" y="888641"/>
                  <a:pt x="746975" y="852151"/>
                </a:cubicBezTo>
                <a:cubicBezTo>
                  <a:pt x="710485" y="815661"/>
                  <a:pt x="626772" y="787757"/>
                  <a:pt x="579550" y="774878"/>
                </a:cubicBezTo>
                <a:cubicBezTo>
                  <a:pt x="532328" y="761999"/>
                  <a:pt x="493691" y="785610"/>
                  <a:pt x="463640" y="774878"/>
                </a:cubicBezTo>
                <a:cubicBezTo>
                  <a:pt x="433589" y="764146"/>
                  <a:pt x="416417" y="706191"/>
                  <a:pt x="437882" y="697605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600" dirty="0">
              <a:latin typeface="Comic Sans MS" pitchFamily="66" charset="0"/>
            </a:endParaRPr>
          </a:p>
        </p:txBody>
      </p:sp>
      <p:sp>
        <p:nvSpPr>
          <p:cNvPr id="125" name="Forme libre 124"/>
          <p:cNvSpPr>
            <a:spLocks noChangeAspect="1"/>
          </p:cNvSpPr>
          <p:nvPr/>
        </p:nvSpPr>
        <p:spPr bwMode="auto">
          <a:xfrm flipH="1">
            <a:off x="4526715" y="2227254"/>
            <a:ext cx="587453" cy="2260281"/>
          </a:xfrm>
          <a:custGeom>
            <a:avLst/>
            <a:gdLst>
              <a:gd name="connsiteX0" fmla="*/ 437882 w 903668"/>
              <a:gd name="connsiteY0" fmla="*/ 697605 h 3082342"/>
              <a:gd name="connsiteX1" fmla="*/ 592429 w 903668"/>
              <a:gd name="connsiteY1" fmla="*/ 723362 h 3082342"/>
              <a:gd name="connsiteX2" fmla="*/ 734096 w 903668"/>
              <a:gd name="connsiteY2" fmla="*/ 723362 h 3082342"/>
              <a:gd name="connsiteX3" fmla="*/ 850006 w 903668"/>
              <a:gd name="connsiteY3" fmla="*/ 620331 h 3082342"/>
              <a:gd name="connsiteX4" fmla="*/ 888643 w 903668"/>
              <a:gd name="connsiteY4" fmla="*/ 401391 h 3082342"/>
              <a:gd name="connsiteX5" fmla="*/ 759854 w 903668"/>
              <a:gd name="connsiteY5" fmla="*/ 298360 h 3082342"/>
              <a:gd name="connsiteX6" fmla="*/ 566671 w 903668"/>
              <a:gd name="connsiteY6" fmla="*/ 362754 h 3082342"/>
              <a:gd name="connsiteX7" fmla="*/ 502277 w 903668"/>
              <a:gd name="connsiteY7" fmla="*/ 375633 h 3082342"/>
              <a:gd name="connsiteX8" fmla="*/ 579550 w 903668"/>
              <a:gd name="connsiteY8" fmla="*/ 259723 h 3082342"/>
              <a:gd name="connsiteX9" fmla="*/ 528034 w 903668"/>
              <a:gd name="connsiteY9" fmla="*/ 118055 h 3082342"/>
              <a:gd name="connsiteX10" fmla="*/ 347730 w 903668"/>
              <a:gd name="connsiteY10" fmla="*/ 2146 h 3082342"/>
              <a:gd name="connsiteX11" fmla="*/ 103032 w 903668"/>
              <a:gd name="connsiteY11" fmla="*/ 130934 h 3082342"/>
              <a:gd name="connsiteX12" fmla="*/ 25758 w 903668"/>
              <a:gd name="connsiteY12" fmla="*/ 414270 h 3082342"/>
              <a:gd name="connsiteX13" fmla="*/ 25758 w 903668"/>
              <a:gd name="connsiteY13" fmla="*/ 633210 h 3082342"/>
              <a:gd name="connsiteX14" fmla="*/ 115910 w 903668"/>
              <a:gd name="connsiteY14" fmla="*/ 787757 h 3082342"/>
              <a:gd name="connsiteX15" fmla="*/ 231820 w 903668"/>
              <a:gd name="connsiteY15" fmla="*/ 839272 h 3082342"/>
              <a:gd name="connsiteX16" fmla="*/ 360609 w 903668"/>
              <a:gd name="connsiteY16" fmla="*/ 852151 h 3082342"/>
              <a:gd name="connsiteX17" fmla="*/ 502277 w 903668"/>
              <a:gd name="connsiteY17" fmla="*/ 865030 h 3082342"/>
              <a:gd name="connsiteX18" fmla="*/ 579550 w 903668"/>
              <a:gd name="connsiteY18" fmla="*/ 903667 h 3082342"/>
              <a:gd name="connsiteX19" fmla="*/ 643944 w 903668"/>
              <a:gd name="connsiteY19" fmla="*/ 955182 h 3082342"/>
              <a:gd name="connsiteX20" fmla="*/ 566671 w 903668"/>
              <a:gd name="connsiteY20" fmla="*/ 929424 h 3082342"/>
              <a:gd name="connsiteX21" fmla="*/ 373488 w 903668"/>
              <a:gd name="connsiteY21" fmla="*/ 890788 h 3082342"/>
              <a:gd name="connsiteX22" fmla="*/ 180305 w 903668"/>
              <a:gd name="connsiteY22" fmla="*/ 929424 h 3082342"/>
              <a:gd name="connsiteX23" fmla="*/ 38637 w 903668"/>
              <a:gd name="connsiteY23" fmla="*/ 1071092 h 3082342"/>
              <a:gd name="connsiteX24" fmla="*/ 38637 w 903668"/>
              <a:gd name="connsiteY24" fmla="*/ 1444579 h 3082342"/>
              <a:gd name="connsiteX25" fmla="*/ 25758 w 903668"/>
              <a:gd name="connsiteY25" fmla="*/ 1792309 h 3082342"/>
              <a:gd name="connsiteX26" fmla="*/ 193184 w 903668"/>
              <a:gd name="connsiteY26" fmla="*/ 1972613 h 3082342"/>
              <a:gd name="connsiteX27" fmla="*/ 231820 w 903668"/>
              <a:gd name="connsiteY27" fmla="*/ 2024129 h 3082342"/>
              <a:gd name="connsiteX28" fmla="*/ 296215 w 903668"/>
              <a:gd name="connsiteY28" fmla="*/ 2140039 h 3082342"/>
              <a:gd name="connsiteX29" fmla="*/ 566671 w 903668"/>
              <a:gd name="connsiteY29" fmla="*/ 2243070 h 3082342"/>
              <a:gd name="connsiteX30" fmla="*/ 592429 w 903668"/>
              <a:gd name="connsiteY30" fmla="*/ 2294585 h 3082342"/>
              <a:gd name="connsiteX31" fmla="*/ 489398 w 903668"/>
              <a:gd name="connsiteY31" fmla="*/ 2346101 h 3082342"/>
              <a:gd name="connsiteX32" fmla="*/ 437882 w 903668"/>
              <a:gd name="connsiteY32" fmla="*/ 2577920 h 3082342"/>
              <a:gd name="connsiteX33" fmla="*/ 489398 w 903668"/>
              <a:gd name="connsiteY33" fmla="*/ 2771103 h 3082342"/>
              <a:gd name="connsiteX34" fmla="*/ 540913 w 903668"/>
              <a:gd name="connsiteY34" fmla="*/ 2809740 h 3082342"/>
              <a:gd name="connsiteX35" fmla="*/ 553792 w 903668"/>
              <a:gd name="connsiteY35" fmla="*/ 2951408 h 3082342"/>
              <a:gd name="connsiteX36" fmla="*/ 682581 w 903668"/>
              <a:gd name="connsiteY36" fmla="*/ 3067317 h 3082342"/>
              <a:gd name="connsiteX37" fmla="*/ 824248 w 903668"/>
              <a:gd name="connsiteY37" fmla="*/ 3041560 h 3082342"/>
              <a:gd name="connsiteX38" fmla="*/ 824248 w 903668"/>
              <a:gd name="connsiteY38" fmla="*/ 2964286 h 3082342"/>
              <a:gd name="connsiteX39" fmla="*/ 734096 w 903668"/>
              <a:gd name="connsiteY39" fmla="*/ 2964286 h 3082342"/>
              <a:gd name="connsiteX40" fmla="*/ 618187 w 903668"/>
              <a:gd name="connsiteY40" fmla="*/ 2848377 h 3082342"/>
              <a:gd name="connsiteX41" fmla="*/ 643944 w 903668"/>
              <a:gd name="connsiteY41" fmla="*/ 2796861 h 3082342"/>
              <a:gd name="connsiteX42" fmla="*/ 772733 w 903668"/>
              <a:gd name="connsiteY42" fmla="*/ 2693830 h 3082342"/>
              <a:gd name="connsiteX43" fmla="*/ 772733 w 903668"/>
              <a:gd name="connsiteY43" fmla="*/ 2307464 h 3082342"/>
              <a:gd name="connsiteX44" fmla="*/ 695460 w 903668"/>
              <a:gd name="connsiteY44" fmla="*/ 2307464 h 3082342"/>
              <a:gd name="connsiteX45" fmla="*/ 656823 w 903668"/>
              <a:gd name="connsiteY45" fmla="*/ 2178675 h 3082342"/>
              <a:gd name="connsiteX46" fmla="*/ 437882 w 903668"/>
              <a:gd name="connsiteY46" fmla="*/ 2075644 h 3082342"/>
              <a:gd name="connsiteX47" fmla="*/ 347730 w 903668"/>
              <a:gd name="connsiteY47" fmla="*/ 2011250 h 3082342"/>
              <a:gd name="connsiteX48" fmla="*/ 463640 w 903668"/>
              <a:gd name="connsiteY48" fmla="*/ 1946855 h 3082342"/>
              <a:gd name="connsiteX49" fmla="*/ 708339 w 903668"/>
              <a:gd name="connsiteY49" fmla="*/ 1895340 h 3082342"/>
              <a:gd name="connsiteX50" fmla="*/ 785612 w 903668"/>
              <a:gd name="connsiteY50" fmla="*/ 1805188 h 3082342"/>
              <a:gd name="connsiteX51" fmla="*/ 798491 w 903668"/>
              <a:gd name="connsiteY51" fmla="*/ 1328670 h 3082342"/>
              <a:gd name="connsiteX52" fmla="*/ 798491 w 903668"/>
              <a:gd name="connsiteY52" fmla="*/ 993819 h 3082342"/>
              <a:gd name="connsiteX53" fmla="*/ 746975 w 903668"/>
              <a:gd name="connsiteY53" fmla="*/ 852151 h 3082342"/>
              <a:gd name="connsiteX54" fmla="*/ 579550 w 903668"/>
              <a:gd name="connsiteY54" fmla="*/ 774878 h 3082342"/>
              <a:gd name="connsiteX55" fmla="*/ 463640 w 903668"/>
              <a:gd name="connsiteY55" fmla="*/ 774878 h 3082342"/>
              <a:gd name="connsiteX56" fmla="*/ 437882 w 903668"/>
              <a:gd name="connsiteY56" fmla="*/ 697605 h 3082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903668" h="3082342">
                <a:moveTo>
                  <a:pt x="437882" y="697605"/>
                </a:moveTo>
                <a:cubicBezTo>
                  <a:pt x="459347" y="689019"/>
                  <a:pt x="543060" y="719069"/>
                  <a:pt x="592429" y="723362"/>
                </a:cubicBezTo>
                <a:cubicBezTo>
                  <a:pt x="641798" y="727655"/>
                  <a:pt x="691166" y="740534"/>
                  <a:pt x="734096" y="723362"/>
                </a:cubicBezTo>
                <a:cubicBezTo>
                  <a:pt x="777026" y="706190"/>
                  <a:pt x="824248" y="673993"/>
                  <a:pt x="850006" y="620331"/>
                </a:cubicBezTo>
                <a:cubicBezTo>
                  <a:pt x="875764" y="566669"/>
                  <a:pt x="903668" y="455053"/>
                  <a:pt x="888643" y="401391"/>
                </a:cubicBezTo>
                <a:cubicBezTo>
                  <a:pt x="873618" y="347729"/>
                  <a:pt x="813516" y="304799"/>
                  <a:pt x="759854" y="298360"/>
                </a:cubicBezTo>
                <a:cubicBezTo>
                  <a:pt x="706192" y="291921"/>
                  <a:pt x="609601" y="349875"/>
                  <a:pt x="566671" y="362754"/>
                </a:cubicBezTo>
                <a:cubicBezTo>
                  <a:pt x="523742" y="375633"/>
                  <a:pt x="500131" y="392805"/>
                  <a:pt x="502277" y="375633"/>
                </a:cubicBezTo>
                <a:cubicBezTo>
                  <a:pt x="504423" y="358461"/>
                  <a:pt x="575257" y="302653"/>
                  <a:pt x="579550" y="259723"/>
                </a:cubicBezTo>
                <a:cubicBezTo>
                  <a:pt x="583843" y="216793"/>
                  <a:pt x="566671" y="160984"/>
                  <a:pt x="528034" y="118055"/>
                </a:cubicBezTo>
                <a:cubicBezTo>
                  <a:pt x="489397" y="75126"/>
                  <a:pt x="418564" y="0"/>
                  <a:pt x="347730" y="2146"/>
                </a:cubicBezTo>
                <a:cubicBezTo>
                  <a:pt x="276896" y="4292"/>
                  <a:pt x="156694" y="62247"/>
                  <a:pt x="103032" y="130934"/>
                </a:cubicBezTo>
                <a:cubicBezTo>
                  <a:pt x="49370" y="199621"/>
                  <a:pt x="38637" y="330557"/>
                  <a:pt x="25758" y="414270"/>
                </a:cubicBezTo>
                <a:cubicBezTo>
                  <a:pt x="12879" y="497983"/>
                  <a:pt x="10733" y="570962"/>
                  <a:pt x="25758" y="633210"/>
                </a:cubicBezTo>
                <a:cubicBezTo>
                  <a:pt x="40783" y="695458"/>
                  <a:pt x="81566" y="753413"/>
                  <a:pt x="115910" y="787757"/>
                </a:cubicBezTo>
                <a:cubicBezTo>
                  <a:pt x="150254" y="822101"/>
                  <a:pt x="191037" y="828540"/>
                  <a:pt x="231820" y="839272"/>
                </a:cubicBezTo>
                <a:cubicBezTo>
                  <a:pt x="272603" y="850004"/>
                  <a:pt x="360609" y="852151"/>
                  <a:pt x="360609" y="852151"/>
                </a:cubicBezTo>
                <a:cubicBezTo>
                  <a:pt x="405685" y="856444"/>
                  <a:pt x="465787" y="856444"/>
                  <a:pt x="502277" y="865030"/>
                </a:cubicBezTo>
                <a:cubicBezTo>
                  <a:pt x="538767" y="873616"/>
                  <a:pt x="555939" y="888642"/>
                  <a:pt x="579550" y="903667"/>
                </a:cubicBezTo>
                <a:cubicBezTo>
                  <a:pt x="603161" y="918692"/>
                  <a:pt x="646091" y="950889"/>
                  <a:pt x="643944" y="955182"/>
                </a:cubicBezTo>
                <a:cubicBezTo>
                  <a:pt x="641798" y="959475"/>
                  <a:pt x="611747" y="940156"/>
                  <a:pt x="566671" y="929424"/>
                </a:cubicBezTo>
                <a:cubicBezTo>
                  <a:pt x="521595" y="918692"/>
                  <a:pt x="437882" y="890788"/>
                  <a:pt x="373488" y="890788"/>
                </a:cubicBezTo>
                <a:cubicBezTo>
                  <a:pt x="309094" y="890788"/>
                  <a:pt x="236113" y="899373"/>
                  <a:pt x="180305" y="929424"/>
                </a:cubicBezTo>
                <a:cubicBezTo>
                  <a:pt x="124497" y="959475"/>
                  <a:pt x="62248" y="985233"/>
                  <a:pt x="38637" y="1071092"/>
                </a:cubicBezTo>
                <a:cubicBezTo>
                  <a:pt x="15026" y="1156951"/>
                  <a:pt x="40783" y="1324376"/>
                  <a:pt x="38637" y="1444579"/>
                </a:cubicBezTo>
                <a:cubicBezTo>
                  <a:pt x="36491" y="1564782"/>
                  <a:pt x="0" y="1704303"/>
                  <a:pt x="25758" y="1792309"/>
                </a:cubicBezTo>
                <a:cubicBezTo>
                  <a:pt x="51516" y="1880315"/>
                  <a:pt x="158840" y="1933976"/>
                  <a:pt x="193184" y="1972613"/>
                </a:cubicBezTo>
                <a:cubicBezTo>
                  <a:pt x="227528" y="2011250"/>
                  <a:pt x="214648" y="1996225"/>
                  <a:pt x="231820" y="2024129"/>
                </a:cubicBezTo>
                <a:cubicBezTo>
                  <a:pt x="248992" y="2052033"/>
                  <a:pt x="240407" y="2103549"/>
                  <a:pt x="296215" y="2140039"/>
                </a:cubicBezTo>
                <a:cubicBezTo>
                  <a:pt x="352023" y="2176529"/>
                  <a:pt x="517302" y="2217312"/>
                  <a:pt x="566671" y="2243070"/>
                </a:cubicBezTo>
                <a:cubicBezTo>
                  <a:pt x="616040" y="2268828"/>
                  <a:pt x="605308" y="2277413"/>
                  <a:pt x="592429" y="2294585"/>
                </a:cubicBezTo>
                <a:cubicBezTo>
                  <a:pt x="579550" y="2311757"/>
                  <a:pt x="515156" y="2298879"/>
                  <a:pt x="489398" y="2346101"/>
                </a:cubicBezTo>
                <a:cubicBezTo>
                  <a:pt x="463640" y="2393323"/>
                  <a:pt x="437882" y="2507086"/>
                  <a:pt x="437882" y="2577920"/>
                </a:cubicBezTo>
                <a:cubicBezTo>
                  <a:pt x="437882" y="2648754"/>
                  <a:pt x="472226" y="2732466"/>
                  <a:pt x="489398" y="2771103"/>
                </a:cubicBezTo>
                <a:cubicBezTo>
                  <a:pt x="506570" y="2809740"/>
                  <a:pt x="530181" y="2779689"/>
                  <a:pt x="540913" y="2809740"/>
                </a:cubicBezTo>
                <a:cubicBezTo>
                  <a:pt x="551645" y="2839791"/>
                  <a:pt x="530181" y="2908479"/>
                  <a:pt x="553792" y="2951408"/>
                </a:cubicBezTo>
                <a:cubicBezTo>
                  <a:pt x="577403" y="2994337"/>
                  <a:pt x="637505" y="3052292"/>
                  <a:pt x="682581" y="3067317"/>
                </a:cubicBezTo>
                <a:cubicBezTo>
                  <a:pt x="727657" y="3082342"/>
                  <a:pt x="800637" y="3058732"/>
                  <a:pt x="824248" y="3041560"/>
                </a:cubicBezTo>
                <a:cubicBezTo>
                  <a:pt x="847859" y="3024388"/>
                  <a:pt x="839273" y="2977165"/>
                  <a:pt x="824248" y="2964286"/>
                </a:cubicBezTo>
                <a:cubicBezTo>
                  <a:pt x="809223" y="2951407"/>
                  <a:pt x="768439" y="2983604"/>
                  <a:pt x="734096" y="2964286"/>
                </a:cubicBezTo>
                <a:cubicBezTo>
                  <a:pt x="699753" y="2944968"/>
                  <a:pt x="633212" y="2876281"/>
                  <a:pt x="618187" y="2848377"/>
                </a:cubicBezTo>
                <a:cubicBezTo>
                  <a:pt x="603162" y="2820473"/>
                  <a:pt x="618186" y="2822619"/>
                  <a:pt x="643944" y="2796861"/>
                </a:cubicBezTo>
                <a:cubicBezTo>
                  <a:pt x="669702" y="2771103"/>
                  <a:pt x="751268" y="2775396"/>
                  <a:pt x="772733" y="2693830"/>
                </a:cubicBezTo>
                <a:cubicBezTo>
                  <a:pt x="794198" y="2612264"/>
                  <a:pt x="785612" y="2371858"/>
                  <a:pt x="772733" y="2307464"/>
                </a:cubicBezTo>
                <a:cubicBezTo>
                  <a:pt x="759854" y="2243070"/>
                  <a:pt x="714778" y="2328929"/>
                  <a:pt x="695460" y="2307464"/>
                </a:cubicBezTo>
                <a:cubicBezTo>
                  <a:pt x="676142" y="2285999"/>
                  <a:pt x="699753" y="2217312"/>
                  <a:pt x="656823" y="2178675"/>
                </a:cubicBezTo>
                <a:cubicBezTo>
                  <a:pt x="613893" y="2140038"/>
                  <a:pt x="489397" y="2103548"/>
                  <a:pt x="437882" y="2075644"/>
                </a:cubicBezTo>
                <a:cubicBezTo>
                  <a:pt x="386367" y="2047740"/>
                  <a:pt x="343437" y="2032715"/>
                  <a:pt x="347730" y="2011250"/>
                </a:cubicBezTo>
                <a:cubicBezTo>
                  <a:pt x="352023" y="1989785"/>
                  <a:pt x="403539" y="1966173"/>
                  <a:pt x="463640" y="1946855"/>
                </a:cubicBezTo>
                <a:cubicBezTo>
                  <a:pt x="523742" y="1927537"/>
                  <a:pt x="654677" y="1918951"/>
                  <a:pt x="708339" y="1895340"/>
                </a:cubicBezTo>
                <a:cubicBezTo>
                  <a:pt x="762001" y="1871729"/>
                  <a:pt x="770587" y="1899633"/>
                  <a:pt x="785612" y="1805188"/>
                </a:cubicBezTo>
                <a:cubicBezTo>
                  <a:pt x="800637" y="1710743"/>
                  <a:pt x="796345" y="1463898"/>
                  <a:pt x="798491" y="1328670"/>
                </a:cubicBezTo>
                <a:cubicBezTo>
                  <a:pt x="800637" y="1193442"/>
                  <a:pt x="807077" y="1073239"/>
                  <a:pt x="798491" y="993819"/>
                </a:cubicBezTo>
                <a:cubicBezTo>
                  <a:pt x="789905" y="914399"/>
                  <a:pt x="783465" y="888641"/>
                  <a:pt x="746975" y="852151"/>
                </a:cubicBezTo>
                <a:cubicBezTo>
                  <a:pt x="710485" y="815661"/>
                  <a:pt x="626772" y="787757"/>
                  <a:pt x="579550" y="774878"/>
                </a:cubicBezTo>
                <a:cubicBezTo>
                  <a:pt x="532328" y="761999"/>
                  <a:pt x="493691" y="785610"/>
                  <a:pt x="463640" y="774878"/>
                </a:cubicBezTo>
                <a:cubicBezTo>
                  <a:pt x="433589" y="764146"/>
                  <a:pt x="416417" y="706191"/>
                  <a:pt x="437882" y="697605"/>
                </a:cubicBezTo>
                <a:close/>
              </a:path>
            </a:pathLst>
          </a:custGeom>
          <a:solidFill>
            <a:srgbClr val="FF5050"/>
          </a:solidFill>
          <a:ln>
            <a:solidFill>
              <a:srgbClr val="FF5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  <a:sp3d contourW="12700" prstMaterial="dkEdge">
            <a:bevelT w="381000" prst="coolSlant"/>
            <a:contourClr>
              <a:srgbClr val="FF505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1600" dirty="0">
              <a:latin typeface="Comic Sans MS" pitchFamily="66" charset="0"/>
            </a:endParaRPr>
          </a:p>
        </p:txBody>
      </p:sp>
      <p:sp>
        <p:nvSpPr>
          <p:cNvPr id="126" name="ZoneTexte 15"/>
          <p:cNvSpPr txBox="1"/>
          <p:nvPr/>
        </p:nvSpPr>
        <p:spPr bwMode="auto">
          <a:xfrm>
            <a:off x="3934767" y="2456742"/>
            <a:ext cx="535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b="1" dirty="0"/>
              <a:t>α</a:t>
            </a:r>
            <a:r>
              <a:rPr lang="fr-FR" sz="1600" b="1" dirty="0"/>
              <a:t>1</a:t>
            </a:r>
          </a:p>
        </p:txBody>
      </p:sp>
      <p:sp>
        <p:nvSpPr>
          <p:cNvPr id="127" name="ZoneTexte 16"/>
          <p:cNvSpPr txBox="1"/>
          <p:nvPr/>
        </p:nvSpPr>
        <p:spPr bwMode="auto">
          <a:xfrm>
            <a:off x="4020889" y="3055934"/>
            <a:ext cx="535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600" b="1" dirty="0"/>
              <a:t>α</a:t>
            </a:r>
            <a:r>
              <a:rPr lang="fr-FR" sz="1600" b="1" dirty="0"/>
              <a:t>2</a:t>
            </a:r>
          </a:p>
        </p:txBody>
      </p:sp>
      <p:sp>
        <p:nvSpPr>
          <p:cNvPr id="128" name="ZoneTexte 17"/>
          <p:cNvSpPr txBox="1"/>
          <p:nvPr/>
        </p:nvSpPr>
        <p:spPr bwMode="auto">
          <a:xfrm>
            <a:off x="4636418" y="3053156"/>
            <a:ext cx="435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l-GR" sz="1600" b="1" dirty="0"/>
              <a:t>β</a:t>
            </a:r>
            <a:r>
              <a:rPr lang="fr-FR" sz="1600" b="1" dirty="0"/>
              <a:t>2</a:t>
            </a:r>
          </a:p>
        </p:txBody>
      </p:sp>
      <p:sp>
        <p:nvSpPr>
          <p:cNvPr id="259" name="ZoneTexte 258"/>
          <p:cNvSpPr txBox="1"/>
          <p:nvPr/>
        </p:nvSpPr>
        <p:spPr>
          <a:xfrm>
            <a:off x="3908216" y="1906162"/>
            <a:ext cx="1327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Région 5’ NT</a:t>
            </a:r>
          </a:p>
        </p:txBody>
      </p:sp>
      <p:sp>
        <p:nvSpPr>
          <p:cNvPr id="260" name="ZoneTexte 259"/>
          <p:cNvSpPr txBox="1"/>
          <p:nvPr/>
        </p:nvSpPr>
        <p:spPr>
          <a:xfrm>
            <a:off x="3390892" y="4445008"/>
            <a:ext cx="23114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Peptide de connexion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/>
              <a:t>Région transmembranaire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/>
              <a:t>Région intracytoplasmique 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3324216" y="5230826"/>
            <a:ext cx="24876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/>
              <a:t>Région intracytoplasmique</a:t>
            </a:r>
            <a:r>
              <a:rPr lang="fr-FR" sz="1600" b="1" dirty="0"/>
              <a:t> </a:t>
            </a:r>
          </a:p>
        </p:txBody>
      </p:sp>
      <p:cxnSp>
        <p:nvCxnSpPr>
          <p:cNvPr id="266" name="Connecteur droit avec flèche 265"/>
          <p:cNvCxnSpPr>
            <a:stCxn id="41" idx="0"/>
            <a:endCxn id="259" idx="1"/>
          </p:cNvCxnSpPr>
          <p:nvPr/>
        </p:nvCxnSpPr>
        <p:spPr>
          <a:xfrm>
            <a:off x="2676512" y="2073663"/>
            <a:ext cx="1231704" cy="177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eur droit avec flèche 267"/>
          <p:cNvCxnSpPr>
            <a:stCxn id="115" idx="2"/>
            <a:endCxn id="259" idx="3"/>
          </p:cNvCxnSpPr>
          <p:nvPr/>
        </p:nvCxnSpPr>
        <p:spPr>
          <a:xfrm rot="10800000" flipV="1">
            <a:off x="5235580" y="2071679"/>
            <a:ext cx="1244984" cy="375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necteur droit avec flèche 271"/>
          <p:cNvCxnSpPr>
            <a:stCxn id="38" idx="0"/>
            <a:endCxn id="126" idx="1"/>
          </p:cNvCxnSpPr>
          <p:nvPr/>
        </p:nvCxnSpPr>
        <p:spPr>
          <a:xfrm flipV="1">
            <a:off x="2675624" y="2626019"/>
            <a:ext cx="1259143" cy="619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necteur droit avec flèche 273"/>
          <p:cNvCxnSpPr>
            <a:stCxn id="39" idx="0"/>
            <a:endCxn id="127" idx="1"/>
          </p:cNvCxnSpPr>
          <p:nvPr/>
        </p:nvCxnSpPr>
        <p:spPr>
          <a:xfrm flipV="1">
            <a:off x="2676512" y="3225211"/>
            <a:ext cx="1317489" cy="985"/>
          </a:xfrm>
          <a:prstGeom prst="straightConnector1">
            <a:avLst/>
          </a:prstGeom>
          <a:ln w="1905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necteur droit avec flèche 275"/>
          <p:cNvCxnSpPr>
            <a:stCxn id="112" idx="2"/>
            <a:endCxn id="280" idx="3"/>
          </p:cNvCxnSpPr>
          <p:nvPr/>
        </p:nvCxnSpPr>
        <p:spPr>
          <a:xfrm rot="10800000">
            <a:off x="5144414" y="2628724"/>
            <a:ext cx="1335264" cy="150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ZoneTexte 18"/>
          <p:cNvSpPr txBox="1"/>
          <p:nvPr/>
        </p:nvSpPr>
        <p:spPr bwMode="auto">
          <a:xfrm>
            <a:off x="4732338" y="2459446"/>
            <a:ext cx="4634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l-GR" sz="1600" b="1" dirty="0"/>
              <a:t>β</a:t>
            </a:r>
            <a:r>
              <a:rPr lang="fr-FR" sz="1600" b="1" dirty="0"/>
              <a:t>1</a:t>
            </a:r>
          </a:p>
        </p:txBody>
      </p:sp>
      <p:cxnSp>
        <p:nvCxnSpPr>
          <p:cNvPr id="282" name="Connecteur droit avec flèche 281"/>
          <p:cNvCxnSpPr>
            <a:stCxn id="113" idx="2"/>
            <a:endCxn id="128" idx="3"/>
          </p:cNvCxnSpPr>
          <p:nvPr/>
        </p:nvCxnSpPr>
        <p:spPr>
          <a:xfrm rot="10800000">
            <a:off x="5100235" y="3222433"/>
            <a:ext cx="1380328" cy="1780"/>
          </a:xfrm>
          <a:prstGeom prst="straightConnector1">
            <a:avLst/>
          </a:prstGeom>
          <a:ln w="1905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necteur droit avec flèche 284"/>
          <p:cNvCxnSpPr>
            <a:stCxn id="40" idx="0"/>
            <a:endCxn id="260" idx="1"/>
          </p:cNvCxnSpPr>
          <p:nvPr/>
        </p:nvCxnSpPr>
        <p:spPr>
          <a:xfrm>
            <a:off x="2672962" y="3802097"/>
            <a:ext cx="717930" cy="101224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necteur droit avec flèche 286"/>
          <p:cNvCxnSpPr>
            <a:stCxn id="114" idx="2"/>
            <a:endCxn id="260" idx="3"/>
          </p:cNvCxnSpPr>
          <p:nvPr/>
        </p:nvCxnSpPr>
        <p:spPr>
          <a:xfrm rot="10800000" flipV="1">
            <a:off x="5702308" y="3800114"/>
            <a:ext cx="774706" cy="1014226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eur droit avec flèche 288"/>
          <p:cNvCxnSpPr>
            <a:stCxn id="16" idx="0"/>
            <a:endCxn id="261" idx="1"/>
          </p:cNvCxnSpPr>
          <p:nvPr/>
        </p:nvCxnSpPr>
        <p:spPr>
          <a:xfrm>
            <a:off x="2669789" y="4941058"/>
            <a:ext cx="654427" cy="459045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Connecteur droit avec flèche 290"/>
          <p:cNvCxnSpPr>
            <a:stCxn id="116" idx="2"/>
            <a:endCxn id="261" idx="3"/>
          </p:cNvCxnSpPr>
          <p:nvPr/>
        </p:nvCxnSpPr>
        <p:spPr>
          <a:xfrm rot="10800000" flipV="1">
            <a:off x="5811847" y="4939075"/>
            <a:ext cx="661995" cy="461028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ZoneTexte 305"/>
          <p:cNvSpPr txBox="1"/>
          <p:nvPr/>
        </p:nvSpPr>
        <p:spPr>
          <a:xfrm>
            <a:off x="1558904" y="5574386"/>
            <a:ext cx="842966" cy="52322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/>
              <a:t>Gène A</a:t>
            </a:r>
          </a:p>
          <a:p>
            <a:pPr algn="ctr"/>
            <a:r>
              <a:rPr lang="fr-FR" sz="1400" b="1" i="1" dirty="0"/>
              <a:t>5 exons </a:t>
            </a:r>
          </a:p>
        </p:txBody>
      </p:sp>
      <p:sp>
        <p:nvSpPr>
          <p:cNvPr id="307" name="ZoneTexte 306"/>
          <p:cNvSpPr txBox="1"/>
          <p:nvPr/>
        </p:nvSpPr>
        <p:spPr>
          <a:xfrm>
            <a:off x="6727840" y="5572140"/>
            <a:ext cx="2059002" cy="738664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r-FR" sz="1400" b="1" i="1" dirty="0"/>
              <a:t>Gène B </a:t>
            </a:r>
          </a:p>
          <a:p>
            <a:r>
              <a:rPr lang="fr-FR" sz="1400" b="1" i="1" dirty="0"/>
              <a:t>DRB1 et DPB1 </a:t>
            </a:r>
            <a:r>
              <a:rPr lang="fr-FR" sz="1400" b="1" i="1" dirty="0">
                <a:sym typeface="Wingdings" pitchFamily="2" charset="2"/>
              </a:rPr>
              <a:t> </a:t>
            </a:r>
            <a:r>
              <a:rPr lang="fr-FR" sz="1400" b="1" i="1" dirty="0"/>
              <a:t>6 exons</a:t>
            </a:r>
          </a:p>
          <a:p>
            <a:r>
              <a:rPr lang="fr-FR" sz="1400" b="1" i="1" dirty="0"/>
              <a:t>DQB1 </a:t>
            </a:r>
            <a:r>
              <a:rPr lang="fr-FR" sz="1400" b="1" i="1" dirty="0">
                <a:sym typeface="Wingdings" pitchFamily="2" charset="2"/>
              </a:rPr>
              <a:t>  </a:t>
            </a:r>
            <a:r>
              <a:rPr lang="fr-FR" sz="1400" b="1" i="1" dirty="0"/>
              <a:t>5 exons </a:t>
            </a:r>
          </a:p>
        </p:txBody>
      </p:sp>
      <p:sp>
        <p:nvSpPr>
          <p:cNvPr id="123" name="ZoneTexte 122"/>
          <p:cNvSpPr txBox="1"/>
          <p:nvPr/>
        </p:nvSpPr>
        <p:spPr>
          <a:xfrm>
            <a:off x="247620" y="852470"/>
            <a:ext cx="4538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FF"/>
                </a:solidFill>
              </a:rPr>
              <a:t>Localisation et degré du polymorphisme </a:t>
            </a:r>
          </a:p>
        </p:txBody>
      </p:sp>
      <p:sp>
        <p:nvSpPr>
          <p:cNvPr id="191" name="ZoneTexte 190"/>
          <p:cNvSpPr txBox="1"/>
          <p:nvPr/>
        </p:nvSpPr>
        <p:spPr>
          <a:xfrm>
            <a:off x="895324" y="2311392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92" name="ZoneTexte 191"/>
          <p:cNvSpPr txBox="1"/>
          <p:nvPr/>
        </p:nvSpPr>
        <p:spPr>
          <a:xfrm>
            <a:off x="7299344" y="2320974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+++</a:t>
            </a:r>
          </a:p>
        </p:txBody>
      </p:sp>
      <p:sp>
        <p:nvSpPr>
          <p:cNvPr id="193" name="ZoneTexte 192"/>
          <p:cNvSpPr txBox="1"/>
          <p:nvPr/>
        </p:nvSpPr>
        <p:spPr>
          <a:xfrm>
            <a:off x="3071802" y="5895992"/>
            <a:ext cx="3000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DRA: monomorphe                                                                        </a:t>
            </a:r>
          </a:p>
          <a:p>
            <a:r>
              <a:rPr lang="fr-FR" sz="1600" b="1" dirty="0"/>
              <a:t>DPA/DQA: </a:t>
            </a:r>
            <a:r>
              <a:rPr lang="fr-FR" sz="1600" b="1" dirty="0">
                <a:solidFill>
                  <a:srgbClr val="FF0000"/>
                </a:solidFill>
              </a:rPr>
              <a:t>polymorphes</a:t>
            </a:r>
          </a:p>
          <a:p>
            <a:r>
              <a:rPr lang="fr-FR" sz="1600" b="1" dirty="0"/>
              <a:t>DRB/DPB/DQB : </a:t>
            </a:r>
            <a:r>
              <a:rPr lang="fr-FR" sz="1600" b="1" dirty="0">
                <a:solidFill>
                  <a:srgbClr val="FF0000"/>
                </a:solidFill>
              </a:rPr>
              <a:t>polymorphes </a:t>
            </a:r>
          </a:p>
        </p:txBody>
      </p:sp>
      <p:sp>
        <p:nvSpPr>
          <p:cNvPr id="194" name="ZoneTexte 193"/>
          <p:cNvSpPr txBox="1"/>
          <p:nvPr/>
        </p:nvSpPr>
        <p:spPr>
          <a:xfrm>
            <a:off x="252382" y="542904"/>
            <a:ext cx="5286412" cy="400110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>
              <a:defRPr/>
            </a:pPr>
            <a:r>
              <a:rPr lang="fr-FR" sz="20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Gènes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" grpId="0"/>
      <p:bldP spid="260" grpId="0"/>
      <p:bldP spid="261" grpId="0"/>
      <p:bldP spid="123" grpId="0"/>
      <p:bldP spid="191" grpId="0"/>
      <p:bldP spid="192" grpId="0"/>
      <p:bldP spid="19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Text Box 4">
            <a:extLst>
              <a:ext uri="{FF2B5EF4-FFF2-40B4-BE49-F238E27FC236}">
                <a16:creationId xmlns:a16="http://schemas.microsoft.com/office/drawing/2014/main" id="{4FE7DB34-1E14-5C4F-BEA6-BE9067ACB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068638"/>
            <a:ext cx="7489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28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CARACTERISTIQUES DES GENES HLA</a:t>
            </a:r>
          </a:p>
        </p:txBody>
      </p:sp>
    </p:spTree>
    <p:extLst>
      <p:ext uri="{BB962C8B-B14F-4D97-AF65-F5344CB8AC3E}">
        <p14:creationId xmlns:p14="http://schemas.microsoft.com/office/powerpoint/2010/main" val="810320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10">
            <a:extLst>
              <a:ext uri="{FF2B5EF4-FFF2-40B4-BE49-F238E27FC236}">
                <a16:creationId xmlns:a16="http://schemas.microsoft.com/office/drawing/2014/main" id="{2519DFDB-4DE5-BB48-A079-6AF5F4481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08" y="1916660"/>
            <a:ext cx="1857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B050"/>
                </a:solidFill>
                <a:latin typeface="+mn-lt"/>
                <a:cs typeface="Arial" charset="0"/>
              </a:rPr>
              <a:t>HLA classe II</a:t>
            </a:r>
          </a:p>
        </p:txBody>
      </p:sp>
      <p:sp>
        <p:nvSpPr>
          <p:cNvPr id="55" name="Text Box 11">
            <a:extLst>
              <a:ext uri="{FF2B5EF4-FFF2-40B4-BE49-F238E27FC236}">
                <a16:creationId xmlns:a16="http://schemas.microsoft.com/office/drawing/2014/main" id="{033B5595-7A61-024A-BEBF-47928DFC7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4" y="1916660"/>
            <a:ext cx="17145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70C0"/>
                </a:solidFill>
                <a:latin typeface="+mn-lt"/>
                <a:cs typeface="Arial" charset="0"/>
              </a:rPr>
              <a:t>HLA classe I</a:t>
            </a:r>
          </a:p>
        </p:txBody>
      </p:sp>
      <p:sp>
        <p:nvSpPr>
          <p:cNvPr id="56" name="Text Box 12">
            <a:extLst>
              <a:ext uri="{FF2B5EF4-FFF2-40B4-BE49-F238E27FC236}">
                <a16:creationId xmlns:a16="http://schemas.microsoft.com/office/drawing/2014/main" id="{21A1AB16-9F85-BF4B-8457-372F4B59A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2081" y="2571744"/>
            <a:ext cx="360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70C0"/>
                </a:solidFill>
                <a:latin typeface="+mn-lt"/>
                <a:cs typeface="Arial" charset="0"/>
              </a:rPr>
              <a:t>A</a:t>
            </a:r>
          </a:p>
        </p:txBody>
      </p:sp>
      <p:sp>
        <p:nvSpPr>
          <p:cNvPr id="57" name="Text Box 13">
            <a:extLst>
              <a:ext uri="{FF2B5EF4-FFF2-40B4-BE49-F238E27FC236}">
                <a16:creationId xmlns:a16="http://schemas.microsoft.com/office/drawing/2014/main" id="{4A94C819-E6B9-0A40-8597-763A8276A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522" y="2571744"/>
            <a:ext cx="433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70C0"/>
                </a:solidFill>
                <a:latin typeface="+mn-lt"/>
                <a:cs typeface="Arial" charset="0"/>
              </a:rPr>
              <a:t>B</a:t>
            </a:r>
          </a:p>
        </p:txBody>
      </p:sp>
      <p:sp>
        <p:nvSpPr>
          <p:cNvPr id="58" name="Text Box 14">
            <a:extLst>
              <a:ext uri="{FF2B5EF4-FFF2-40B4-BE49-F238E27FC236}">
                <a16:creationId xmlns:a16="http://schemas.microsoft.com/office/drawing/2014/main" id="{65792183-F877-094F-97F4-D847A5D58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288" y="2571744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70C0"/>
                </a:solidFill>
                <a:latin typeface="+mn-lt"/>
                <a:cs typeface="Arial" charset="0"/>
              </a:rPr>
              <a:t>C</a:t>
            </a:r>
          </a:p>
        </p:txBody>
      </p:sp>
      <p:sp>
        <p:nvSpPr>
          <p:cNvPr id="59" name="Text Box 15">
            <a:extLst>
              <a:ext uri="{FF2B5EF4-FFF2-40B4-BE49-F238E27FC236}">
                <a16:creationId xmlns:a16="http://schemas.microsoft.com/office/drawing/2014/main" id="{D5AA53D9-DC6B-C143-9A39-8BECB834A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718" y="2571744"/>
            <a:ext cx="52385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B050"/>
                </a:solidFill>
                <a:latin typeface="+mn-lt"/>
                <a:cs typeface="Arial" charset="0"/>
              </a:rPr>
              <a:t>DP</a:t>
            </a:r>
          </a:p>
        </p:txBody>
      </p:sp>
      <p:sp>
        <p:nvSpPr>
          <p:cNvPr id="60" name="Text Box 16">
            <a:extLst>
              <a:ext uri="{FF2B5EF4-FFF2-40B4-BE49-F238E27FC236}">
                <a16:creationId xmlns:a16="http://schemas.microsoft.com/office/drawing/2014/main" id="{04D6C5CA-248F-3A4E-975B-E45FC0256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60" y="2571744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B050"/>
                </a:solidFill>
                <a:latin typeface="+mn-lt"/>
                <a:cs typeface="Arial" charset="0"/>
              </a:rPr>
              <a:t>DQ</a:t>
            </a:r>
          </a:p>
        </p:txBody>
      </p:sp>
      <p:sp>
        <p:nvSpPr>
          <p:cNvPr id="61" name="Text Box 17">
            <a:extLst>
              <a:ext uri="{FF2B5EF4-FFF2-40B4-BE49-F238E27FC236}">
                <a16:creationId xmlns:a16="http://schemas.microsoft.com/office/drawing/2014/main" id="{001E1844-9E36-1347-B007-77A74CDB1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71" y="2571744"/>
            <a:ext cx="6492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dirty="0">
                <a:solidFill>
                  <a:srgbClr val="00B050"/>
                </a:solidFill>
                <a:latin typeface="+mn-lt"/>
                <a:cs typeface="Arial" charset="0"/>
              </a:rPr>
              <a:t>DR</a:t>
            </a:r>
          </a:p>
        </p:txBody>
      </p:sp>
      <p:sp>
        <p:nvSpPr>
          <p:cNvPr id="62" name="Text Box 22">
            <a:extLst>
              <a:ext uri="{FF2B5EF4-FFF2-40B4-BE49-F238E27FC236}">
                <a16:creationId xmlns:a16="http://schemas.microsoft.com/office/drawing/2014/main" id="{F4207889-DD92-034E-8397-022B9AFEF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2103" y="2786058"/>
            <a:ext cx="15843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rgbClr val="00B050"/>
                </a:solidFill>
                <a:latin typeface="+mn-lt"/>
                <a:cs typeface="Arial" charset="0"/>
              </a:rPr>
              <a:t>B1 /B3/B4/B5</a:t>
            </a:r>
          </a:p>
        </p:txBody>
      </p:sp>
      <p:sp>
        <p:nvSpPr>
          <p:cNvPr id="13323" name="Rectangle 70">
            <a:extLst>
              <a:ext uri="{FF2B5EF4-FFF2-40B4-BE49-F238E27FC236}">
                <a16:creationId xmlns:a16="http://schemas.microsoft.com/office/drawing/2014/main" id="{021A43D3-8102-744A-ACB6-4CD97646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142875"/>
            <a:ext cx="3846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Polymorphisme extrême</a:t>
            </a:r>
          </a:p>
        </p:txBody>
      </p:sp>
      <p:sp>
        <p:nvSpPr>
          <p:cNvPr id="13324" name="Text Box 19">
            <a:extLst>
              <a:ext uri="{FF2B5EF4-FFF2-40B4-BE49-F238E27FC236}">
                <a16:creationId xmlns:a16="http://schemas.microsoft.com/office/drawing/2014/main" id="{2C114EE5-85F7-4F4B-BE81-5B4BE3C21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3571875"/>
            <a:ext cx="1643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100 Antigènes</a:t>
            </a:r>
          </a:p>
        </p:txBody>
      </p:sp>
      <p:sp>
        <p:nvSpPr>
          <p:cNvPr id="13325" name="Text Box 21">
            <a:extLst>
              <a:ext uri="{FF2B5EF4-FFF2-40B4-BE49-F238E27FC236}">
                <a16:creationId xmlns:a16="http://schemas.microsoft.com/office/drawing/2014/main" id="{DBC5302A-3A61-5644-A0FC-ADD742E0A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4183063"/>
            <a:ext cx="18573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rgbClr val="E46C0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&gt; 3000 Allèles</a:t>
            </a:r>
          </a:p>
        </p:txBody>
      </p:sp>
      <p:sp>
        <p:nvSpPr>
          <p:cNvPr id="63" name="Triangle isocèle 62">
            <a:extLst>
              <a:ext uri="{FF2B5EF4-FFF2-40B4-BE49-F238E27FC236}">
                <a16:creationId xmlns:a16="http://schemas.microsoft.com/office/drawing/2014/main" id="{FE6FAC9B-9A69-BB41-8D11-895A303D7834}"/>
              </a:ext>
            </a:extLst>
          </p:cNvPr>
          <p:cNvSpPr/>
          <p:nvPr/>
        </p:nvSpPr>
        <p:spPr>
          <a:xfrm>
            <a:off x="5543550" y="3071813"/>
            <a:ext cx="785813" cy="1714500"/>
          </a:xfrm>
          <a:prstGeom prst="triangl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50000"/>
                </a:schemeClr>
              </a:gs>
              <a:gs pos="7000">
                <a:schemeClr val="tx2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49000"/>
                </a:schemeClr>
              </a:gs>
              <a:gs pos="99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64" name="Triangle isocèle 63">
            <a:extLst>
              <a:ext uri="{FF2B5EF4-FFF2-40B4-BE49-F238E27FC236}">
                <a16:creationId xmlns:a16="http://schemas.microsoft.com/office/drawing/2014/main" id="{6F9B4337-503D-A345-94E0-4B7FFBF0800D}"/>
              </a:ext>
            </a:extLst>
          </p:cNvPr>
          <p:cNvSpPr/>
          <p:nvPr/>
        </p:nvSpPr>
        <p:spPr>
          <a:xfrm>
            <a:off x="6257925" y="3071813"/>
            <a:ext cx="785813" cy="1714500"/>
          </a:xfrm>
          <a:prstGeom prst="triangl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50000"/>
                </a:schemeClr>
              </a:gs>
              <a:gs pos="7000">
                <a:schemeClr val="tx2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49000"/>
                </a:schemeClr>
              </a:gs>
              <a:gs pos="99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65" name="Triangle isocèle 64">
            <a:extLst>
              <a:ext uri="{FF2B5EF4-FFF2-40B4-BE49-F238E27FC236}">
                <a16:creationId xmlns:a16="http://schemas.microsoft.com/office/drawing/2014/main" id="{776FE6C5-EE19-6D43-8720-3FB0B74E1627}"/>
              </a:ext>
            </a:extLst>
          </p:cNvPr>
          <p:cNvSpPr/>
          <p:nvPr/>
        </p:nvSpPr>
        <p:spPr>
          <a:xfrm>
            <a:off x="6972300" y="3071813"/>
            <a:ext cx="785813" cy="1714500"/>
          </a:xfrm>
          <a:prstGeom prst="triangl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50000"/>
                </a:schemeClr>
              </a:gs>
              <a:gs pos="7000">
                <a:schemeClr val="tx2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49000"/>
                </a:schemeClr>
              </a:gs>
              <a:gs pos="99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66" name="Triangle isocèle 65">
            <a:extLst>
              <a:ext uri="{FF2B5EF4-FFF2-40B4-BE49-F238E27FC236}">
                <a16:creationId xmlns:a16="http://schemas.microsoft.com/office/drawing/2014/main" id="{EE7F6A8C-D2A6-0944-B85B-744EA11456A0}"/>
              </a:ext>
            </a:extLst>
          </p:cNvPr>
          <p:cNvSpPr/>
          <p:nvPr/>
        </p:nvSpPr>
        <p:spPr>
          <a:xfrm>
            <a:off x="1857404" y="3071810"/>
            <a:ext cx="785818" cy="1714512"/>
          </a:xfrm>
          <a:prstGeom prst="triangle">
            <a:avLst/>
          </a:prstGeom>
          <a:gradFill>
            <a:gsLst>
              <a:gs pos="0">
                <a:srgbClr val="DDEBCF">
                  <a:alpha val="50000"/>
                </a:srgbClr>
              </a:gs>
              <a:gs pos="0">
                <a:srgbClr val="00B050">
                  <a:alpha val="50000"/>
                </a:srgbClr>
              </a:gs>
              <a:gs pos="80000">
                <a:srgbClr val="92D050">
                  <a:alpha val="40000"/>
                </a:srgbClr>
              </a:gs>
              <a:gs pos="91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67" name="Triangle isocèle 66">
            <a:extLst>
              <a:ext uri="{FF2B5EF4-FFF2-40B4-BE49-F238E27FC236}">
                <a16:creationId xmlns:a16="http://schemas.microsoft.com/office/drawing/2014/main" id="{B6AE9A4E-325A-2046-8AED-673BD8397C9F}"/>
              </a:ext>
            </a:extLst>
          </p:cNvPr>
          <p:cNvSpPr/>
          <p:nvPr/>
        </p:nvSpPr>
        <p:spPr>
          <a:xfrm>
            <a:off x="2643222" y="3071810"/>
            <a:ext cx="785818" cy="1714512"/>
          </a:xfrm>
          <a:prstGeom prst="triangle">
            <a:avLst/>
          </a:prstGeom>
          <a:gradFill>
            <a:gsLst>
              <a:gs pos="0">
                <a:srgbClr val="DDEBCF">
                  <a:alpha val="50000"/>
                </a:srgbClr>
              </a:gs>
              <a:gs pos="0">
                <a:srgbClr val="00B050">
                  <a:alpha val="50000"/>
                </a:srgbClr>
              </a:gs>
              <a:gs pos="80000">
                <a:srgbClr val="92D050">
                  <a:alpha val="40000"/>
                </a:srgbClr>
              </a:gs>
              <a:gs pos="91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82" name="Triangle isocèle 81">
            <a:extLst>
              <a:ext uri="{FF2B5EF4-FFF2-40B4-BE49-F238E27FC236}">
                <a16:creationId xmlns:a16="http://schemas.microsoft.com/office/drawing/2014/main" id="{F98824C1-8E8A-D847-946F-43BCE378458C}"/>
              </a:ext>
            </a:extLst>
          </p:cNvPr>
          <p:cNvSpPr/>
          <p:nvPr/>
        </p:nvSpPr>
        <p:spPr>
          <a:xfrm>
            <a:off x="3429040" y="3071810"/>
            <a:ext cx="785818" cy="1714512"/>
          </a:xfrm>
          <a:prstGeom prst="triangle">
            <a:avLst/>
          </a:prstGeom>
          <a:gradFill>
            <a:gsLst>
              <a:gs pos="0">
                <a:srgbClr val="DDEBCF">
                  <a:alpha val="50000"/>
                </a:srgbClr>
              </a:gs>
              <a:gs pos="0">
                <a:srgbClr val="00B050">
                  <a:alpha val="50000"/>
                </a:srgbClr>
              </a:gs>
              <a:gs pos="80000">
                <a:srgbClr val="92D050">
                  <a:alpha val="40000"/>
                </a:srgbClr>
              </a:gs>
              <a:gs pos="91000">
                <a:schemeClr val="bg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13338" name="Text Box 18">
            <a:extLst>
              <a:ext uri="{FF2B5EF4-FFF2-40B4-BE49-F238E27FC236}">
                <a16:creationId xmlns:a16="http://schemas.microsoft.com/office/drawing/2014/main" id="{4CB6D6B2-EC0E-604D-B6F4-C20A8EF54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913" y="3571875"/>
            <a:ext cx="6581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6              9             19			46          10            21</a:t>
            </a:r>
          </a:p>
        </p:txBody>
      </p:sp>
      <p:sp>
        <p:nvSpPr>
          <p:cNvPr id="13339" name="Text Box 20">
            <a:extLst>
              <a:ext uri="{FF2B5EF4-FFF2-40B4-BE49-F238E27FC236}">
                <a16:creationId xmlns:a16="http://schemas.microsoft.com/office/drawing/2014/main" id="{BC58150D-F457-BA49-858D-2BB9B164D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292600"/>
            <a:ext cx="66246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b="1">
                <a:solidFill>
                  <a:srgbClr val="E46C0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111           59            </a:t>
            </a:r>
            <a:r>
              <a:rPr lang="fr-FR" altLang="fr-FR" b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577 </a:t>
            </a:r>
            <a:r>
              <a:rPr lang="fr-FR" altLang="fr-FR" b="1">
                <a:solidFill>
                  <a:srgbClr val="E46C0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fr-FR" altLang="fr-FR" b="1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921</a:t>
            </a:r>
            <a:r>
              <a:rPr lang="fr-FR" altLang="fr-FR" b="1">
                <a:solidFill>
                  <a:srgbClr val="E46C0A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      179         388</a:t>
            </a:r>
          </a:p>
        </p:txBody>
      </p:sp>
      <p:sp>
        <p:nvSpPr>
          <p:cNvPr id="13340" name="Rectangle 8">
            <a:extLst>
              <a:ext uri="{FF2B5EF4-FFF2-40B4-BE49-F238E27FC236}">
                <a16:creationId xmlns:a16="http://schemas.microsoft.com/office/drawing/2014/main" id="{ABBB5A83-54D4-3243-BE9A-2F681818F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341" name="Rectangle 10">
            <a:extLst>
              <a:ext uri="{FF2B5EF4-FFF2-40B4-BE49-F238E27FC236}">
                <a16:creationId xmlns:a16="http://schemas.microsoft.com/office/drawing/2014/main" id="{ED5EF9F1-6755-2241-B1EC-2497AB84A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1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   </a:t>
            </a:r>
            <a:endParaRPr lang="fr-FR" altLang="fr-FR" sz="9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342" name="Rectangle 14">
            <a:extLst>
              <a:ext uri="{FF2B5EF4-FFF2-40B4-BE49-F238E27FC236}">
                <a16:creationId xmlns:a16="http://schemas.microsoft.com/office/drawing/2014/main" id="{3A54C796-F900-6A4E-BD15-5DCBA4ED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Rectangle 3">
            <a:extLst>
              <a:ext uri="{FF2B5EF4-FFF2-40B4-BE49-F238E27FC236}">
                <a16:creationId xmlns:a16="http://schemas.microsoft.com/office/drawing/2014/main" id="{7AA0BEC9-7F44-AD40-A22D-0A346B028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2335213"/>
            <a:ext cx="7451725" cy="215900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id="{94BC6D26-81CA-A04B-A184-A6B5544E9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768" y="2339420"/>
            <a:ext cx="540000" cy="21600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74" name="Rectangle 5">
            <a:extLst>
              <a:ext uri="{FF2B5EF4-FFF2-40B4-BE49-F238E27FC236}">
                <a16:creationId xmlns:a16="http://schemas.microsoft.com/office/drawing/2014/main" id="{3EF0F81B-1B11-9542-BCE9-5B08F3DF4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78" y="2339420"/>
            <a:ext cx="540000" cy="21600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77" name="Rectangle 6">
            <a:extLst>
              <a:ext uri="{FF2B5EF4-FFF2-40B4-BE49-F238E27FC236}">
                <a16:creationId xmlns:a16="http://schemas.microsoft.com/office/drawing/2014/main" id="{A7C7B114-516F-C348-AB0C-7D16E2320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206" y="2339420"/>
            <a:ext cx="540000" cy="216000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83" name="Rectangle 7">
            <a:extLst>
              <a:ext uri="{FF2B5EF4-FFF2-40B4-BE49-F238E27FC236}">
                <a16:creationId xmlns:a16="http://schemas.microsoft.com/office/drawing/2014/main" id="{06577290-2EBC-144B-93BA-F9DDB1DA6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252" y="2339420"/>
            <a:ext cx="612000" cy="216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glow rad="63500">
              <a:schemeClr val="accent6">
                <a:lumMod val="75000"/>
                <a:alpha val="40000"/>
              </a:schemeClr>
            </a:glo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84" name="Rectangle 8">
            <a:extLst>
              <a:ext uri="{FF2B5EF4-FFF2-40B4-BE49-F238E27FC236}">
                <a16:creationId xmlns:a16="http://schemas.microsoft.com/office/drawing/2014/main" id="{A7E76B14-E85E-9A47-9441-EDFB8C313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7454" y="2339420"/>
            <a:ext cx="612000" cy="216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glow rad="63500">
              <a:schemeClr val="accent6">
                <a:lumMod val="75000"/>
                <a:alpha val="40000"/>
              </a:schemeClr>
            </a:glo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fr-FR" sz="1800">
              <a:latin typeface="Arial" pitchFamily="34" charset="0"/>
            </a:endParaRPr>
          </a:p>
        </p:txBody>
      </p:sp>
      <p:sp>
        <p:nvSpPr>
          <p:cNvPr id="85" name="Rectangle 9">
            <a:extLst>
              <a:ext uri="{FF2B5EF4-FFF2-40B4-BE49-F238E27FC236}">
                <a16:creationId xmlns:a16="http://schemas.microsoft.com/office/drawing/2014/main" id="{75DB683E-453C-B249-923F-8DABE38E0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272" y="2339420"/>
            <a:ext cx="612000" cy="216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glow rad="63500">
              <a:schemeClr val="accent6">
                <a:lumMod val="75000"/>
                <a:alpha val="40000"/>
              </a:schemeClr>
            </a:glow>
          </a:effectLst>
        </p:spPr>
        <p:txBody>
          <a:bodyPr wrap="none" anchor="ctr"/>
          <a:lstStyle/>
          <a:p>
            <a:pPr algn="ctr" eaLnBrk="1" hangingPunct="1">
              <a:defRPr/>
            </a:pPr>
            <a:endParaRPr lang="fr-FR" sz="18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86" name="Text Box 31">
            <a:extLst>
              <a:ext uri="{FF2B5EF4-FFF2-40B4-BE49-F238E27FC236}">
                <a16:creationId xmlns:a16="http://schemas.microsoft.com/office/drawing/2014/main" id="{98C2436E-333A-4844-ADA1-BFDEBEA65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9788" y="2312988"/>
            <a:ext cx="684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Chr 6</a:t>
            </a:r>
          </a:p>
        </p:txBody>
      </p:sp>
      <p:sp>
        <p:nvSpPr>
          <p:cNvPr id="13363" name="Text Box 30">
            <a:extLst>
              <a:ext uri="{FF2B5EF4-FFF2-40B4-BE49-F238E27FC236}">
                <a16:creationId xmlns:a16="http://schemas.microsoft.com/office/drawing/2014/main" id="{5FF108FF-D0A1-0F4F-B487-F34DCECAE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428750"/>
            <a:ext cx="64452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  <a:sym typeface="Symbol" pitchFamily="2" charset="2"/>
              </a:rPr>
              <a:t> 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Pour Chaque gène, il existe plusieurs allèles différents</a:t>
            </a:r>
          </a:p>
        </p:txBody>
      </p:sp>
      <p:sp>
        <p:nvSpPr>
          <p:cNvPr id="13364" name="Text Box 52">
            <a:extLst>
              <a:ext uri="{FF2B5EF4-FFF2-40B4-BE49-F238E27FC236}">
                <a16:creationId xmlns:a16="http://schemas.microsoft.com/office/drawing/2014/main" id="{CB0EAA03-C0B9-A447-8AEF-183FA097F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4868863"/>
            <a:ext cx="6049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tx1"/>
                </a:solidFill>
                <a:latin typeface="Arial" panose="020B0604020202020204" pitchFamily="34" charset="0"/>
              </a:rPr>
              <a:t>- Nbre théorique des phénotypes  &gt; </a:t>
            </a:r>
            <a:r>
              <a:rPr lang="fr-FR" altLang="fr-FR" sz="1800" b="1">
                <a:solidFill>
                  <a:schemeClr val="tx1"/>
                </a:solidFill>
                <a:latin typeface="Arial" panose="020B0604020202020204" pitchFamily="34" charset="0"/>
              </a:rPr>
              <a:t>4x1030</a:t>
            </a:r>
          </a:p>
        </p:txBody>
      </p:sp>
    </p:spTree>
    <p:extLst>
      <p:ext uri="{BB962C8B-B14F-4D97-AF65-F5344CB8AC3E}">
        <p14:creationId xmlns:p14="http://schemas.microsoft.com/office/powerpoint/2010/main" val="3742829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2">
            <a:extLst>
              <a:ext uri="{FF2B5EF4-FFF2-40B4-BE49-F238E27FC236}">
                <a16:creationId xmlns:a16="http://schemas.microsoft.com/office/drawing/2014/main" id="{B0D9E412-8D7A-2B47-9CF6-68D84E33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7">
            <a:extLst>
              <a:ext uri="{FF2B5EF4-FFF2-40B4-BE49-F238E27FC236}">
                <a16:creationId xmlns:a16="http://schemas.microsoft.com/office/drawing/2014/main" id="{8AA58C22-D783-E441-9885-945E0C3DF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928688"/>
            <a:ext cx="7215187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A1 		B5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B50(21)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 		DR1 		DQ1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 		B7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B51(5)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DR2 		DQ2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 		B8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B52(5)		DR7 		DQ7(3)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A23(9) 		B16 	B53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 		DR3 		DQ3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A9 		B12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B54(22)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DR4 		DQ4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A10 		B13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B55(22)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 		DR5 		DQ5(1)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A11 		B14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B56(22)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DR6 		DQ6(1)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A19 		B15 	B56(17)		DR8 		DQ8(3)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A24(9) 		B17 	B58(17)		DR9 		DQ9(3)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A25(10) 		B18 	B59		DR10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A26(10) 		B21 	B60(40)		DR11(5)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A28 		B22 	B61(40)		DR12(5)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A29 		B27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B62(15)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DR13(6)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A30 		B35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B63(15)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DR14(6)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A31 		B37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B63(15)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 		DR17(3)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A32 		B38(16)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B64(14)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DR18(3)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A33 		B39(16)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B65(14)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DR15(2)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A34(10) 		B40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B67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DR16(2)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A36 		B41 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B70</a:t>
            </a:r>
            <a:endParaRPr lang="fr-F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A43 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B42 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B72(70) 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A66(10) 		B44(12)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B73 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A68(28) 		B45(12)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B75(15)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A69(28) 		B46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B76(15) 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A74 		B47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B77(15) 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A80 		B48 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B78 </a:t>
            </a:r>
            <a:endParaRPr lang="pt-B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B49(21) </a:t>
            </a:r>
            <a:r>
              <a:rPr lang="pt-B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B81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	B82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			B83 </a:t>
            </a:r>
          </a:p>
        </p:txBody>
      </p:sp>
      <p:sp>
        <p:nvSpPr>
          <p:cNvPr id="73733" name="Rectangle 8">
            <a:extLst>
              <a:ext uri="{FF2B5EF4-FFF2-40B4-BE49-F238E27FC236}">
                <a16:creationId xmlns:a16="http://schemas.microsoft.com/office/drawing/2014/main" id="{F99A9A22-DC16-744C-80C2-D437FE3CB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0"/>
            <a:ext cx="5173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Polymorphisme HLA vu par la sérologie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F102264-8DE4-EA4E-9AB6-7F47B334BE4F}"/>
              </a:ext>
            </a:extLst>
          </p:cNvPr>
          <p:cNvCxnSpPr/>
          <p:nvPr/>
        </p:nvCxnSpPr>
        <p:spPr>
          <a:xfrm rot="5400000">
            <a:off x="-361950" y="3360738"/>
            <a:ext cx="5580063" cy="158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8D6ADEA-C57C-D24E-A960-DF6DF5B93ED0}"/>
              </a:ext>
            </a:extLst>
          </p:cNvPr>
          <p:cNvCxnSpPr/>
          <p:nvPr/>
        </p:nvCxnSpPr>
        <p:spPr>
          <a:xfrm rot="5400000">
            <a:off x="2425700" y="3360738"/>
            <a:ext cx="5580063" cy="158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CA19C38-EA27-C441-A7C6-E2D8805F15E5}"/>
              </a:ext>
            </a:extLst>
          </p:cNvPr>
          <p:cNvCxnSpPr/>
          <p:nvPr/>
        </p:nvCxnSpPr>
        <p:spPr>
          <a:xfrm rot="5400000">
            <a:off x="4283075" y="3360738"/>
            <a:ext cx="5580063" cy="158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DF3BAE4-1FA5-5142-BB90-6E5DE671730B}"/>
              </a:ext>
            </a:extLst>
          </p:cNvPr>
          <p:cNvCxnSpPr/>
          <p:nvPr/>
        </p:nvCxnSpPr>
        <p:spPr>
          <a:xfrm>
            <a:off x="857250" y="928688"/>
            <a:ext cx="7643813" cy="1587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5" name="ZoneTexte 20">
            <a:extLst>
              <a:ext uri="{FF2B5EF4-FFF2-40B4-BE49-F238E27FC236}">
                <a16:creationId xmlns:a16="http://schemas.microsoft.com/office/drawing/2014/main" id="{241FFFE6-7955-F043-97B6-B26955771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571500"/>
            <a:ext cx="3571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A</a:t>
            </a:r>
          </a:p>
        </p:txBody>
      </p:sp>
      <p:sp>
        <p:nvSpPr>
          <p:cNvPr id="14346" name="ZoneTexte 21">
            <a:extLst>
              <a:ext uri="{FF2B5EF4-FFF2-40B4-BE49-F238E27FC236}">
                <a16:creationId xmlns:a16="http://schemas.microsoft.com/office/drawing/2014/main" id="{31D5C217-16F5-6948-8374-08F276435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571500"/>
            <a:ext cx="3571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B</a:t>
            </a:r>
          </a:p>
        </p:txBody>
      </p:sp>
      <p:sp>
        <p:nvSpPr>
          <p:cNvPr id="14347" name="ZoneTexte 22">
            <a:extLst>
              <a:ext uri="{FF2B5EF4-FFF2-40B4-BE49-F238E27FC236}">
                <a16:creationId xmlns:a16="http://schemas.microsoft.com/office/drawing/2014/main" id="{50EDAD66-22BB-1F43-8903-31FF9B4BC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6438" y="590550"/>
            <a:ext cx="571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14348" name="ZoneTexte 23">
            <a:extLst>
              <a:ext uri="{FF2B5EF4-FFF2-40B4-BE49-F238E27FC236}">
                <a16:creationId xmlns:a16="http://schemas.microsoft.com/office/drawing/2014/main" id="{6337230D-136F-5F42-B130-E548D7616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571500"/>
            <a:ext cx="5715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DQ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4966347-A9D7-2842-8CFA-6117D7BA737A}"/>
              </a:ext>
            </a:extLst>
          </p:cNvPr>
          <p:cNvCxnSpPr/>
          <p:nvPr/>
        </p:nvCxnSpPr>
        <p:spPr>
          <a:xfrm>
            <a:off x="857250" y="571500"/>
            <a:ext cx="7643813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F63F70E6-7228-1346-98E5-84E60173E200}"/>
              </a:ext>
            </a:extLst>
          </p:cNvPr>
          <p:cNvCxnSpPr/>
          <p:nvPr/>
        </p:nvCxnSpPr>
        <p:spPr>
          <a:xfrm>
            <a:off x="857250" y="6143625"/>
            <a:ext cx="7643813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1" name="Text Box 18">
            <a:extLst>
              <a:ext uri="{FF2B5EF4-FFF2-40B4-BE49-F238E27FC236}">
                <a16:creationId xmlns:a16="http://schemas.microsoft.com/office/drawing/2014/main" id="{D4F8EB5C-35DA-4F49-A511-837E9F077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6165850"/>
            <a:ext cx="90725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Nbre :           21                                         46                                   18                                                  9</a:t>
            </a:r>
          </a:p>
        </p:txBody>
      </p:sp>
    </p:spTree>
    <p:extLst>
      <p:ext uri="{BB962C8B-B14F-4D97-AF65-F5344CB8AC3E}">
        <p14:creationId xmlns:p14="http://schemas.microsoft.com/office/powerpoint/2010/main" val="3373815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>
            <a:extLst>
              <a:ext uri="{FF2B5EF4-FFF2-40B4-BE49-F238E27FC236}">
                <a16:creationId xmlns:a16="http://schemas.microsoft.com/office/drawing/2014/main" id="{38222C6C-F963-4B41-BFBD-9FB21C92B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214438"/>
            <a:ext cx="2860675" cy="557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866D8A4-D4A4-C044-9ED6-7A9464D85EBB}"/>
              </a:ext>
            </a:extLst>
          </p:cNvPr>
          <p:cNvSpPr/>
          <p:nvPr/>
        </p:nvSpPr>
        <p:spPr>
          <a:xfrm>
            <a:off x="4214813" y="1785938"/>
            <a:ext cx="1071562" cy="285750"/>
          </a:xfrm>
          <a:prstGeom prst="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800"/>
          </a:p>
        </p:txBody>
      </p:sp>
      <p:sp>
        <p:nvSpPr>
          <p:cNvPr id="179202" name="Rectangle 1">
            <a:extLst>
              <a:ext uri="{FF2B5EF4-FFF2-40B4-BE49-F238E27FC236}">
                <a16:creationId xmlns:a16="http://schemas.microsoft.com/office/drawing/2014/main" id="{A1521BF7-34D5-A641-B8D3-7052E652C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1557338"/>
            <a:ext cx="2949575" cy="5068887"/>
          </a:xfrm>
          <a:prstGeom prst="roundRect">
            <a:avLst>
              <a:gd name="adj" fmla="val 8636"/>
            </a:avLst>
          </a:prstGeom>
          <a:noFill/>
          <a:ln w="19050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HLA-A2	    116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HLA-A68		41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HLA-A69		1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HLA-A23		14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HLA-A24 		75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HLA-A25 		6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HLA-A26 		36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HLA-A34 		8</a:t>
            </a:r>
          </a:p>
          <a:p>
            <a:pPr defTabSz="358775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r-FR" sz="1800" b="1">
                <a:latin typeface="Calibri" pitchFamily="34" charset="0"/>
              </a:rPr>
              <a:t>HLA-A66 		6</a:t>
            </a:r>
            <a:r>
              <a:rPr lang="fr-FR" sz="1800">
                <a:latin typeface="Calibri" pitchFamily="34" charset="0"/>
              </a:rPr>
              <a:t>  </a:t>
            </a:r>
          </a:p>
        </p:txBody>
      </p:sp>
      <p:sp>
        <p:nvSpPr>
          <p:cNvPr id="179204" name="Rectangle 3">
            <a:extLst>
              <a:ext uri="{FF2B5EF4-FFF2-40B4-BE49-F238E27FC236}">
                <a16:creationId xmlns:a16="http://schemas.microsoft.com/office/drawing/2014/main" id="{B72246C1-1F02-AD42-A9CB-531089DB3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500063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Ex : Diversité </a:t>
            </a:r>
            <a:r>
              <a:rPr lang="fr-FR" sz="1600" b="1" dirty="0" err="1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allélique</a:t>
            </a:r>
            <a:r>
              <a:rPr lang="fr-FR" sz="16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de HLA-A2, A9 et A10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79205" name="Rectangle 4">
            <a:extLst>
              <a:ext uri="{FF2B5EF4-FFF2-40B4-BE49-F238E27FC236}">
                <a16:creationId xmlns:a16="http://schemas.microsoft.com/office/drawing/2014/main" id="{8E9F3528-96C2-BD40-9046-BB2166AD3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563" y="844550"/>
            <a:ext cx="1071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sz="18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En 2002</a:t>
            </a:r>
            <a:endParaRPr lang="fr-FR" sz="18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2D7BEF4-C899-494E-BB2E-92BB3A97F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875" y="0"/>
            <a:ext cx="662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Polymorphisme HLA vu par la Biologie Moléculaire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081CDD-B9B3-2E4E-A02C-5CA924CA974C}"/>
              </a:ext>
            </a:extLst>
          </p:cNvPr>
          <p:cNvSpPr/>
          <p:nvPr/>
        </p:nvSpPr>
        <p:spPr>
          <a:xfrm>
            <a:off x="4572000" y="1143000"/>
            <a:ext cx="17145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18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En juillet 2006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31EAC0-8919-2B4E-96F6-F6D2422E28C5}"/>
              </a:ext>
            </a:extLst>
          </p:cNvPr>
          <p:cNvCxnSpPr/>
          <p:nvPr/>
        </p:nvCxnSpPr>
        <p:spPr>
          <a:xfrm>
            <a:off x="2236788" y="5286375"/>
            <a:ext cx="57626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3C3AB05-83E8-8348-896F-EDB67958FDF4}"/>
              </a:ext>
            </a:extLst>
          </p:cNvPr>
          <p:cNvCxnSpPr/>
          <p:nvPr/>
        </p:nvCxnSpPr>
        <p:spPr>
          <a:xfrm>
            <a:off x="5715000" y="2071688"/>
            <a:ext cx="500063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119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2699792" y="2276872"/>
            <a:ext cx="3744416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1115616" y="332656"/>
            <a:ext cx="7488832" cy="138499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/>
              <a:t>Jean Dausset</a:t>
            </a:r>
          </a:p>
          <a:p>
            <a:pPr algn="ctr"/>
            <a:r>
              <a:rPr lang="fr-FR" sz="2800" b="1" i="1" dirty="0"/>
              <a:t>(1916 – 2009)</a:t>
            </a:r>
          </a:p>
          <a:p>
            <a:pPr algn="ctr"/>
            <a:r>
              <a:rPr lang="fr-FR" sz="2800" b="1" i="1" dirty="0"/>
              <a:t>Prix Nobel de Médecine 1980</a:t>
            </a:r>
          </a:p>
        </p:txBody>
      </p:sp>
    </p:spTree>
    <p:extLst>
      <p:ext uri="{BB962C8B-B14F-4D97-AF65-F5344CB8AC3E}">
        <p14:creationId xmlns:p14="http://schemas.microsoft.com/office/powerpoint/2010/main" val="3229673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3234" name="Group 2">
            <a:extLst>
              <a:ext uri="{FF2B5EF4-FFF2-40B4-BE49-F238E27FC236}">
                <a16:creationId xmlns:a16="http://schemas.microsoft.com/office/drawing/2014/main" id="{41DEC539-296C-A348-946A-12FF5354EF92}"/>
              </a:ext>
            </a:extLst>
          </p:cNvPr>
          <p:cNvGraphicFramePr>
            <a:graphicFrameLocks noGrp="1"/>
          </p:cNvGraphicFramePr>
          <p:nvPr/>
        </p:nvGraphicFramePr>
        <p:xfrm>
          <a:off x="406400" y="857250"/>
          <a:ext cx="8331200" cy="8891588"/>
        </p:xfrm>
        <a:graphic>
          <a:graphicData uri="http://schemas.openxmlformats.org/drawingml/2006/table">
            <a:tbl>
              <a:tblPr/>
              <a:tblGrid>
                <a:gridCol w="833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8134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</a:t>
                      </a:r>
                      <a:r>
                        <a:rPr kumimoji="0" lang="fr-FR" altLang="zh-CN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Père  </a:t>
                      </a:r>
                      <a:r>
                        <a:rPr kumimoji="0" lang="fr-FR" altLang="zh-CN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                                                </a:t>
                      </a:r>
                      <a:r>
                        <a:rPr kumimoji="0" lang="fr-FR" altLang="zh-CN" sz="18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Mère</a:t>
                      </a:r>
                      <a:r>
                        <a:rPr kumimoji="0" lang="fr-FR" altLang="zh-CN" sz="16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endParaRPr kumimoji="0" lang="fr-FR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						</a:t>
                      </a:r>
                      <a:r>
                        <a:rPr kumimoji="0" lang="fr-FR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                                                                                      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</a:t>
                      </a:r>
                      <a:r>
                        <a:rPr kumimoji="0" lang="fr-FR" altLang="zh-CN" sz="1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A1 B8 DR3 </a:t>
                      </a:r>
                      <a:r>
                        <a:rPr kumimoji="0" lang="fr-FR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a                                                                                    </a:t>
                      </a:r>
                      <a:r>
                        <a:rPr kumimoji="0" lang="fr-FR" altLang="zh-CN" sz="1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A29 B44 DR2</a:t>
                      </a:r>
                      <a:r>
                        <a:rPr kumimoji="0" lang="fr-FR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c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A3 B7 DR4    b                                                                                   A2  B51  DR5  d</a:t>
                      </a:r>
                      <a:endParaRPr kumimoji="0" lang="fr-FR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   </a:t>
                      </a:r>
                      <a:endParaRPr kumimoji="0" lang="fr-FR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fr-FR" altLang="zh-CN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</a:br>
                      <a:r>
                        <a:rPr kumimoji="0" lang="en-GB" altLang="zh-CN" sz="1300" b="0" i="0" u="sng" strike="noStrike" cap="none" normalizeH="0" baseline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A1 B8 DR3 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a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       </a:t>
                      </a:r>
                      <a:r>
                        <a:rPr kumimoji="0" lang="en-GB" altLang="zh-CN" sz="1300" b="0" i="0" u="sng" strike="noStrike" cap="none" normalizeH="0" baseline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A1 B8 DR3  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a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</a:t>
                      </a:r>
                      <a:r>
                        <a:rPr kumimoji="0" lang="en-GB" altLang="zh-CN" sz="13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A3 B7 DR4  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b                        </a:t>
                      </a:r>
                      <a:r>
                        <a:rPr kumimoji="0" lang="en-GB" altLang="zh-CN" sz="13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A3 B7 DR4 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b</a:t>
                      </a:r>
                      <a:endParaRPr kumimoji="0" lang="fr-FR" altLang="zh-CN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99FF33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A29 B44 DR2   c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            A2 B51 DR5  d                             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A29 B44 DR2 c</a:t>
                      </a: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                A2 B51 DR5  d</a:t>
                      </a:r>
                      <a:endParaRPr kumimoji="0" lang="fr-FR" altLang="zh-CN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</a:t>
                      </a:r>
                      <a:endParaRPr kumimoji="0" lang="fr-FR" altLang="zh-CN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    </a:t>
                      </a:r>
                      <a:r>
                        <a:rPr kumimoji="0" lang="de-DE" altLang="zh-CN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E1                                                       E2                                               E3                                         E4</a:t>
                      </a:r>
                      <a:endParaRPr kumimoji="0" lang="fr-FR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zh-CN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        E5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zh-CN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zh-CN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24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389" name="Line 9">
            <a:extLst>
              <a:ext uri="{FF2B5EF4-FFF2-40B4-BE49-F238E27FC236}">
                <a16:creationId xmlns:a16="http://schemas.microsoft.com/office/drawing/2014/main" id="{25D9B860-B68D-CF43-A221-5A4C7BC8C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20040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0" name="Line 10">
            <a:extLst>
              <a:ext uri="{FF2B5EF4-FFF2-40B4-BE49-F238E27FC236}">
                <a16:creationId xmlns:a16="http://schemas.microsoft.com/office/drawing/2014/main" id="{B29D3F85-E8A0-484E-920F-31583E7AE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20040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1" name="Line 11">
            <a:extLst>
              <a:ext uri="{FF2B5EF4-FFF2-40B4-BE49-F238E27FC236}">
                <a16:creationId xmlns:a16="http://schemas.microsoft.com/office/drawing/2014/main" id="{A789BA16-C02C-F640-884C-14617EF8E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0040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2" name="Line 12">
            <a:extLst>
              <a:ext uri="{FF2B5EF4-FFF2-40B4-BE49-F238E27FC236}">
                <a16:creationId xmlns:a16="http://schemas.microsoft.com/office/drawing/2014/main" id="{9632F208-6844-5444-91D3-49D36F3A91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20040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3" name="Line 13">
            <a:extLst>
              <a:ext uri="{FF2B5EF4-FFF2-40B4-BE49-F238E27FC236}">
                <a16:creationId xmlns:a16="http://schemas.microsoft.com/office/drawing/2014/main" id="{3D9E3A8A-8D53-CA41-AB3A-A4396BDCD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4" name="Line 14">
            <a:extLst>
              <a:ext uri="{FF2B5EF4-FFF2-40B4-BE49-F238E27FC236}">
                <a16:creationId xmlns:a16="http://schemas.microsoft.com/office/drawing/2014/main" id="{12D52F08-D40D-5D42-8642-7FF243680D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667000"/>
            <a:ext cx="5105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5" name="Line 15">
            <a:extLst>
              <a:ext uri="{FF2B5EF4-FFF2-40B4-BE49-F238E27FC236}">
                <a16:creationId xmlns:a16="http://schemas.microsoft.com/office/drawing/2014/main" id="{ED070ED8-7CFB-DB49-9C1E-E350D0E2CE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200400"/>
            <a:ext cx="5994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6" name="Line 16">
            <a:extLst>
              <a:ext uri="{FF2B5EF4-FFF2-40B4-BE49-F238E27FC236}">
                <a16:creationId xmlns:a16="http://schemas.microsoft.com/office/drawing/2014/main" id="{D47C70BD-E949-044C-9810-46BBB73CA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667000"/>
            <a:ext cx="0" cy="51435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397" name="Text Box 17">
            <a:extLst>
              <a:ext uri="{FF2B5EF4-FFF2-40B4-BE49-F238E27FC236}">
                <a16:creationId xmlns:a16="http://schemas.microsoft.com/office/drawing/2014/main" id="{9AD8E207-A072-C048-AA25-E55FA75F3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932363"/>
            <a:ext cx="7010400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fr-FR" altLang="zh-CN" sz="16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La </a:t>
            </a:r>
            <a:r>
              <a:rPr lang="fr-FR" altLang="zh-CN"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probabilité</a:t>
            </a: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pour deux enfants d’une même fratrie de :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  partager deux haplotypes en commun est de 25%                 </a:t>
            </a:r>
            <a:r>
              <a:rPr lang="fr-FR" altLang="zh-CN" sz="1600">
                <a:solidFill>
                  <a:srgbClr val="99FF33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HLA  génoidentique</a:t>
            </a: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  partager 1 haplotype en commun est de 50 %                       </a:t>
            </a:r>
            <a:r>
              <a:rPr lang="fr-FR" altLang="zh-CN" sz="1600">
                <a:solidFill>
                  <a:srgbClr val="FF9966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HLA  haploidentique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fr-FR" altLang="zh-CN" sz="1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 ne partager aucun haplotype est de 25%                                 HLA différent 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fr-FR" altLang="zh-CN" sz="16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60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398" name="Line 18">
            <a:extLst>
              <a:ext uri="{FF2B5EF4-FFF2-40B4-BE49-F238E27FC236}">
                <a16:creationId xmlns:a16="http://schemas.microsoft.com/office/drawing/2014/main" id="{7546AE63-D63B-EE45-973F-7A9AC379E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863251" name="Rectangle 19">
            <a:extLst>
              <a:ext uri="{FF2B5EF4-FFF2-40B4-BE49-F238E27FC236}">
                <a16:creationId xmlns:a16="http://schemas.microsoft.com/office/drawing/2014/main" id="{E25DE262-3488-FC4F-A414-8E9032FDB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0480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fr-FR" sz="28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Liaison étroite </a:t>
            </a:r>
          </a:p>
        </p:txBody>
      </p:sp>
    </p:spTree>
    <p:extLst>
      <p:ext uri="{BB962C8B-B14F-4D97-AF65-F5344CB8AC3E}">
        <p14:creationId xmlns:p14="http://schemas.microsoft.com/office/powerpoint/2010/main" val="2646004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A7FD479-E174-8B4C-9AAC-DD6D37044320}"/>
              </a:ext>
            </a:extLst>
          </p:cNvPr>
          <p:cNvCxnSpPr/>
          <p:nvPr/>
        </p:nvCxnSpPr>
        <p:spPr>
          <a:xfrm rot="5400000">
            <a:off x="5714207" y="3428206"/>
            <a:ext cx="6858000" cy="1587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1" name="Rectangle 1">
            <a:extLst>
              <a:ext uri="{FF2B5EF4-FFF2-40B4-BE49-F238E27FC236}">
                <a16:creationId xmlns:a16="http://schemas.microsoft.com/office/drawing/2014/main" id="{DFAD3BCF-FF65-794C-8362-4A501CF89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439738"/>
            <a:ext cx="8215312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 b="1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Blip>
                <a:blip r:embed="rId2"/>
              </a:buBlip>
            </a:pPr>
            <a:r>
              <a:rPr lang="fr-FR" altLang="fr-FR" sz="1800" b="1">
                <a:solidFill>
                  <a:schemeClr val="tx1"/>
                </a:solidFill>
                <a:latin typeface="Arial" panose="020B0604020202020204" pitchFamily="34" charset="0"/>
              </a:rPr>
              <a:t>Les molécules codées par chaque haplotype parental sont coexprimées à la surface cellulaire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Blip>
                <a:blip r:embed="rId2"/>
              </a:buBlip>
            </a:pPr>
            <a:endParaRPr lang="fr-FR" altLang="fr-FR" sz="1600" b="1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412" name="Rectangle 52">
            <a:extLst>
              <a:ext uri="{FF2B5EF4-FFF2-40B4-BE49-F238E27FC236}">
                <a16:creationId xmlns:a16="http://schemas.microsoft.com/office/drawing/2014/main" id="{A4A95ED9-CBB0-7D4B-B3AE-D63BC052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pSp>
        <p:nvGrpSpPr>
          <p:cNvPr id="17413" name="Groupe 43">
            <a:extLst>
              <a:ext uri="{FF2B5EF4-FFF2-40B4-BE49-F238E27FC236}">
                <a16:creationId xmlns:a16="http://schemas.microsoft.com/office/drawing/2014/main" id="{72551F98-B7D7-F64D-8E8A-A359EFD1CDFB}"/>
              </a:ext>
            </a:extLst>
          </p:cNvPr>
          <p:cNvGrpSpPr>
            <a:grpSpLocks/>
          </p:cNvGrpSpPr>
          <p:nvPr/>
        </p:nvGrpSpPr>
        <p:grpSpPr bwMode="auto">
          <a:xfrm rot="4428962">
            <a:off x="5903913" y="2533650"/>
            <a:ext cx="323850" cy="339725"/>
            <a:chOff x="2643174" y="857232"/>
            <a:chExt cx="285752" cy="428628"/>
          </a:xfrm>
        </p:grpSpPr>
        <p:cxnSp>
          <p:nvCxnSpPr>
            <p:cNvPr id="92" name="Connecteur en arc 91">
              <a:extLst>
                <a:ext uri="{FF2B5EF4-FFF2-40B4-BE49-F238E27FC236}">
                  <a16:creationId xmlns:a16="http://schemas.microsoft.com/office/drawing/2014/main" id="{78829DA7-B34F-E447-A116-DD50400A3316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3" name="Étoile à 7 branches 92">
              <a:extLst>
                <a:ext uri="{FF2B5EF4-FFF2-40B4-BE49-F238E27FC236}">
                  <a16:creationId xmlns:a16="http://schemas.microsoft.com/office/drawing/2014/main" id="{74D6EB10-21C9-154E-8E78-E237310C3A5B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17414" name="Rectangle 258">
            <a:extLst>
              <a:ext uri="{FF2B5EF4-FFF2-40B4-BE49-F238E27FC236}">
                <a16:creationId xmlns:a16="http://schemas.microsoft.com/office/drawing/2014/main" id="{8341329C-D244-6743-9B71-23CABC85E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0"/>
            <a:ext cx="4476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>
                <a:solidFill>
                  <a:srgbClr val="FF0000"/>
                </a:solidFill>
                <a:latin typeface="Calibri" panose="020F0502020204030204" pitchFamily="34" charset="0"/>
              </a:rPr>
              <a:t>Expression Codominante</a:t>
            </a:r>
          </a:p>
        </p:txBody>
      </p:sp>
      <p:grpSp>
        <p:nvGrpSpPr>
          <p:cNvPr id="17415" name="Groupe 126">
            <a:extLst>
              <a:ext uri="{FF2B5EF4-FFF2-40B4-BE49-F238E27FC236}">
                <a16:creationId xmlns:a16="http://schemas.microsoft.com/office/drawing/2014/main" id="{6FA718D5-1304-2A47-AC40-BE48C7CE83D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393406" y="3750469"/>
            <a:ext cx="500063" cy="1285875"/>
            <a:chOff x="7570520" y="2018619"/>
            <a:chExt cx="544182" cy="1910447"/>
          </a:xfrm>
        </p:grpSpPr>
        <p:sp>
          <p:nvSpPr>
            <p:cNvPr id="125" name="Forme libre 124">
              <a:extLst>
                <a:ext uri="{FF2B5EF4-FFF2-40B4-BE49-F238E27FC236}">
                  <a16:creationId xmlns:a16="http://schemas.microsoft.com/office/drawing/2014/main" id="{0D95E06A-B37F-304C-A4D0-6421D7E8A92D}"/>
                </a:ext>
              </a:extLst>
            </p:cNvPr>
            <p:cNvSpPr/>
            <p:nvPr/>
          </p:nvSpPr>
          <p:spPr>
            <a:xfrm>
              <a:off x="7570520" y="2018619"/>
              <a:ext cx="542306" cy="1745673"/>
            </a:xfrm>
            <a:custGeom>
              <a:avLst/>
              <a:gdLst>
                <a:gd name="connsiteX0" fmla="*/ 421574 w 542306"/>
                <a:gd name="connsiteY0" fmla="*/ 0 h 1745673"/>
                <a:gd name="connsiteX1" fmla="*/ 5937 w 542306"/>
                <a:gd name="connsiteY1" fmla="*/ 201881 h 1745673"/>
                <a:gd name="connsiteX2" fmla="*/ 457199 w 542306"/>
                <a:gd name="connsiteY2" fmla="*/ 510639 h 1745673"/>
                <a:gd name="connsiteX3" fmla="*/ 53438 w 542306"/>
                <a:gd name="connsiteY3" fmla="*/ 712520 h 1745673"/>
                <a:gd name="connsiteX4" fmla="*/ 433449 w 542306"/>
                <a:gd name="connsiteY4" fmla="*/ 985652 h 1745673"/>
                <a:gd name="connsiteX5" fmla="*/ 53438 w 542306"/>
                <a:gd name="connsiteY5" fmla="*/ 1246909 h 1745673"/>
                <a:gd name="connsiteX6" fmla="*/ 504701 w 542306"/>
                <a:gd name="connsiteY6" fmla="*/ 1460665 h 1745673"/>
                <a:gd name="connsiteX7" fmla="*/ 279070 w 542306"/>
                <a:gd name="connsiteY7" fmla="*/ 1745673 h 174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2306" h="1745673">
                  <a:moveTo>
                    <a:pt x="421574" y="0"/>
                  </a:moveTo>
                  <a:cubicBezTo>
                    <a:pt x="210787" y="58387"/>
                    <a:pt x="0" y="116775"/>
                    <a:pt x="5937" y="201881"/>
                  </a:cubicBezTo>
                  <a:cubicBezTo>
                    <a:pt x="11874" y="286987"/>
                    <a:pt x="449282" y="425533"/>
                    <a:pt x="457199" y="510639"/>
                  </a:cubicBezTo>
                  <a:cubicBezTo>
                    <a:pt x="465116" y="595746"/>
                    <a:pt x="57396" y="633351"/>
                    <a:pt x="53438" y="712520"/>
                  </a:cubicBezTo>
                  <a:cubicBezTo>
                    <a:pt x="49480" y="791689"/>
                    <a:pt x="433449" y="896587"/>
                    <a:pt x="433449" y="985652"/>
                  </a:cubicBezTo>
                  <a:cubicBezTo>
                    <a:pt x="433449" y="1074717"/>
                    <a:pt x="41563" y="1167740"/>
                    <a:pt x="53438" y="1246909"/>
                  </a:cubicBezTo>
                  <a:cubicBezTo>
                    <a:pt x="65313" y="1326078"/>
                    <a:pt x="467096" y="1377538"/>
                    <a:pt x="504701" y="1460665"/>
                  </a:cubicBezTo>
                  <a:cubicBezTo>
                    <a:pt x="542306" y="1543792"/>
                    <a:pt x="410688" y="1644732"/>
                    <a:pt x="279070" y="1745673"/>
                  </a:cubicBezTo>
                </a:path>
              </a:pathLst>
            </a:custGeom>
            <a:ln w="762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etal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  <p:sp>
          <p:nvSpPr>
            <p:cNvPr id="126" name="Forme libre 125">
              <a:extLst>
                <a:ext uri="{FF2B5EF4-FFF2-40B4-BE49-F238E27FC236}">
                  <a16:creationId xmlns:a16="http://schemas.microsoft.com/office/drawing/2014/main" id="{8E6E0A68-F3EB-5B4E-B061-633EA76498BF}"/>
                </a:ext>
              </a:extLst>
            </p:cNvPr>
            <p:cNvSpPr/>
            <p:nvPr/>
          </p:nvSpPr>
          <p:spPr>
            <a:xfrm>
              <a:off x="7572396" y="2183393"/>
              <a:ext cx="542306" cy="1745673"/>
            </a:xfrm>
            <a:custGeom>
              <a:avLst/>
              <a:gdLst>
                <a:gd name="connsiteX0" fmla="*/ 421574 w 542306"/>
                <a:gd name="connsiteY0" fmla="*/ 0 h 1745673"/>
                <a:gd name="connsiteX1" fmla="*/ 5937 w 542306"/>
                <a:gd name="connsiteY1" fmla="*/ 201881 h 1745673"/>
                <a:gd name="connsiteX2" fmla="*/ 457199 w 542306"/>
                <a:gd name="connsiteY2" fmla="*/ 510639 h 1745673"/>
                <a:gd name="connsiteX3" fmla="*/ 53438 w 542306"/>
                <a:gd name="connsiteY3" fmla="*/ 712520 h 1745673"/>
                <a:gd name="connsiteX4" fmla="*/ 433449 w 542306"/>
                <a:gd name="connsiteY4" fmla="*/ 985652 h 1745673"/>
                <a:gd name="connsiteX5" fmla="*/ 53438 w 542306"/>
                <a:gd name="connsiteY5" fmla="*/ 1246909 h 1745673"/>
                <a:gd name="connsiteX6" fmla="*/ 504701 w 542306"/>
                <a:gd name="connsiteY6" fmla="*/ 1460665 h 1745673"/>
                <a:gd name="connsiteX7" fmla="*/ 279070 w 542306"/>
                <a:gd name="connsiteY7" fmla="*/ 1745673 h 1745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2306" h="1745673">
                  <a:moveTo>
                    <a:pt x="421574" y="0"/>
                  </a:moveTo>
                  <a:cubicBezTo>
                    <a:pt x="210787" y="58387"/>
                    <a:pt x="0" y="116775"/>
                    <a:pt x="5937" y="201881"/>
                  </a:cubicBezTo>
                  <a:cubicBezTo>
                    <a:pt x="11874" y="286987"/>
                    <a:pt x="449282" y="425533"/>
                    <a:pt x="457199" y="510639"/>
                  </a:cubicBezTo>
                  <a:cubicBezTo>
                    <a:pt x="465116" y="595746"/>
                    <a:pt x="57396" y="633351"/>
                    <a:pt x="53438" y="712520"/>
                  </a:cubicBezTo>
                  <a:cubicBezTo>
                    <a:pt x="49480" y="791689"/>
                    <a:pt x="433449" y="896587"/>
                    <a:pt x="433449" y="985652"/>
                  </a:cubicBezTo>
                  <a:cubicBezTo>
                    <a:pt x="433449" y="1074717"/>
                    <a:pt x="41563" y="1167740"/>
                    <a:pt x="53438" y="1246909"/>
                  </a:cubicBezTo>
                  <a:cubicBezTo>
                    <a:pt x="65313" y="1326078"/>
                    <a:pt x="467096" y="1377538"/>
                    <a:pt x="504701" y="1460665"/>
                  </a:cubicBezTo>
                  <a:cubicBezTo>
                    <a:pt x="542306" y="1543792"/>
                    <a:pt x="410688" y="1644732"/>
                    <a:pt x="279070" y="1745673"/>
                  </a:cubicBezTo>
                </a:path>
              </a:pathLst>
            </a:custGeom>
            <a:ln w="762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etal"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242" name="Rectangle 241">
            <a:extLst>
              <a:ext uri="{FF2B5EF4-FFF2-40B4-BE49-F238E27FC236}">
                <a16:creationId xmlns:a16="http://schemas.microsoft.com/office/drawing/2014/main" id="{CF480798-7D38-3F44-A18F-FC19A902A4D8}"/>
              </a:ext>
            </a:extLst>
          </p:cNvPr>
          <p:cNvSpPr/>
          <p:nvPr/>
        </p:nvSpPr>
        <p:spPr>
          <a:xfrm>
            <a:off x="3714750" y="3773488"/>
            <a:ext cx="206851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8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Times New Roman" pitchFamily="18" charset="0"/>
              </a:rPr>
              <a:t>B   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Times New Roman" pitchFamily="18" charset="0"/>
              </a:rPr>
              <a:t>A2 B8 DR5 DQ3 DP2</a:t>
            </a:r>
            <a:r>
              <a:rPr lang="fr-FR" sz="18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Times New Roman" pitchFamily="18" charset="0"/>
              </a:rPr>
              <a:t> </a:t>
            </a:r>
            <a:endParaRPr lang="fr-FR" sz="16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7417" name="Rectangle 242">
            <a:extLst>
              <a:ext uri="{FF2B5EF4-FFF2-40B4-BE49-F238E27FC236}">
                <a16:creationId xmlns:a16="http://schemas.microsoft.com/office/drawing/2014/main" id="{0CD39E5A-4814-CD41-96C7-06DD5809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3429000"/>
            <a:ext cx="2011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   </a:t>
            </a:r>
            <a:r>
              <a:rPr lang="fr-FR" altLang="fr-FR" b="1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A3 B7 DR 4 DQ2 DP1</a:t>
            </a:r>
            <a:endParaRPr lang="fr-FR" altLang="fr-FR" sz="1600" b="1">
              <a:solidFill>
                <a:srgbClr val="00B050"/>
              </a:solidFill>
              <a:latin typeface="Calibri" panose="020F0502020204030204" pitchFamily="34" charset="0"/>
            </a:endParaRPr>
          </a:p>
        </p:txBody>
      </p:sp>
      <p:cxnSp>
        <p:nvCxnSpPr>
          <p:cNvPr id="244" name="Connecteur droit 243">
            <a:extLst>
              <a:ext uri="{FF2B5EF4-FFF2-40B4-BE49-F238E27FC236}">
                <a16:creationId xmlns:a16="http://schemas.microsoft.com/office/drawing/2014/main" id="{58DC3F02-8594-B543-9F78-E6140A320C91}"/>
              </a:ext>
            </a:extLst>
          </p:cNvPr>
          <p:cNvCxnSpPr/>
          <p:nvPr/>
        </p:nvCxnSpPr>
        <p:spPr>
          <a:xfrm>
            <a:off x="4214813" y="3833813"/>
            <a:ext cx="1500187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Ellipse 137">
            <a:extLst>
              <a:ext uri="{FF2B5EF4-FFF2-40B4-BE49-F238E27FC236}">
                <a16:creationId xmlns:a16="http://schemas.microsoft.com/office/drawing/2014/main" id="{061DDF84-56C4-4842-9A7E-517794FB1030}"/>
              </a:ext>
            </a:extLst>
          </p:cNvPr>
          <p:cNvSpPr/>
          <p:nvPr/>
        </p:nvSpPr>
        <p:spPr>
          <a:xfrm rot="10800000">
            <a:off x="4500562" y="3000371"/>
            <a:ext cx="2143140" cy="185738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3300000" rev="0"/>
            </a:camera>
            <a:lightRig rig="threePt" dir="t"/>
          </a:scene3d>
          <a:sp3d prstMaterial="clear">
            <a:bevelT w="1054100" h="1066800"/>
            <a:bevelB w="1504950" h="130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grpSp>
        <p:nvGrpSpPr>
          <p:cNvPr id="17420" name="Groupe 43">
            <a:extLst>
              <a:ext uri="{FF2B5EF4-FFF2-40B4-BE49-F238E27FC236}">
                <a16:creationId xmlns:a16="http://schemas.microsoft.com/office/drawing/2014/main" id="{32B14FA7-DBFF-D441-B4B1-26D5C48EA8A8}"/>
              </a:ext>
            </a:extLst>
          </p:cNvPr>
          <p:cNvGrpSpPr>
            <a:grpSpLocks/>
          </p:cNvGrpSpPr>
          <p:nvPr/>
        </p:nvGrpSpPr>
        <p:grpSpPr bwMode="auto">
          <a:xfrm rot="4428962">
            <a:off x="5487988" y="2319337"/>
            <a:ext cx="323850" cy="339725"/>
            <a:chOff x="2643174" y="857232"/>
            <a:chExt cx="285752" cy="428628"/>
          </a:xfrm>
        </p:grpSpPr>
        <p:cxnSp>
          <p:nvCxnSpPr>
            <p:cNvPr id="140" name="Connecteur en arc 139">
              <a:extLst>
                <a:ext uri="{FF2B5EF4-FFF2-40B4-BE49-F238E27FC236}">
                  <a16:creationId xmlns:a16="http://schemas.microsoft.com/office/drawing/2014/main" id="{F65E9949-11E9-E940-B1A4-1769011DE8E2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41" name="Étoile à 7 branches 140">
              <a:extLst>
                <a:ext uri="{FF2B5EF4-FFF2-40B4-BE49-F238E27FC236}">
                  <a16:creationId xmlns:a16="http://schemas.microsoft.com/office/drawing/2014/main" id="{0597D871-C1DA-DF4C-A1AE-FC4088F15464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17421" name="Text Box 28">
            <a:extLst>
              <a:ext uri="{FF2B5EF4-FFF2-40B4-BE49-F238E27FC236}">
                <a16:creationId xmlns:a16="http://schemas.microsoft.com/office/drawing/2014/main" id="{7BC14EFC-3227-4D4E-836F-08B6D6614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7563" y="5072063"/>
            <a:ext cx="4572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A3</a:t>
            </a:r>
          </a:p>
        </p:txBody>
      </p:sp>
      <p:sp>
        <p:nvSpPr>
          <p:cNvPr id="17422" name="Text Box 29">
            <a:extLst>
              <a:ext uri="{FF2B5EF4-FFF2-40B4-BE49-F238E27FC236}">
                <a16:creationId xmlns:a16="http://schemas.microsoft.com/office/drawing/2014/main" id="{DE3A8CC7-E396-CD4F-A0C8-AA5A6A2F4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438" y="4000500"/>
            <a:ext cx="423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A2</a:t>
            </a:r>
          </a:p>
        </p:txBody>
      </p:sp>
      <p:sp>
        <p:nvSpPr>
          <p:cNvPr id="17423" name="Text Box 32">
            <a:extLst>
              <a:ext uri="{FF2B5EF4-FFF2-40B4-BE49-F238E27FC236}">
                <a16:creationId xmlns:a16="http://schemas.microsoft.com/office/drawing/2014/main" id="{665BC90B-DC60-C642-B695-06F303E4D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1785938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DR5</a:t>
            </a:r>
          </a:p>
        </p:txBody>
      </p:sp>
      <p:sp>
        <p:nvSpPr>
          <p:cNvPr id="17424" name="Text Box 33">
            <a:extLst>
              <a:ext uri="{FF2B5EF4-FFF2-40B4-BE49-F238E27FC236}">
                <a16:creationId xmlns:a16="http://schemas.microsoft.com/office/drawing/2014/main" id="{36880676-DFBE-9742-A836-84D584067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1714500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DR4</a:t>
            </a:r>
          </a:p>
        </p:txBody>
      </p:sp>
      <p:sp>
        <p:nvSpPr>
          <p:cNvPr id="17425" name="Line 49">
            <a:extLst>
              <a:ext uri="{FF2B5EF4-FFF2-40B4-BE49-F238E27FC236}">
                <a16:creationId xmlns:a16="http://schemas.microsoft.com/office/drawing/2014/main" id="{686EB189-93C0-4E4E-AFCC-09E6C0508C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7625" y="2100263"/>
            <a:ext cx="24923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426" name="Text Box 60">
            <a:extLst>
              <a:ext uri="{FF2B5EF4-FFF2-40B4-BE49-F238E27FC236}">
                <a16:creationId xmlns:a16="http://schemas.microsoft.com/office/drawing/2014/main" id="{529FF31D-8AD2-B74E-89CD-63DF761AA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3" y="3143250"/>
            <a:ext cx="511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DQ2</a:t>
            </a:r>
          </a:p>
        </p:txBody>
      </p:sp>
      <p:sp>
        <p:nvSpPr>
          <p:cNvPr id="17427" name="Text Box 61">
            <a:extLst>
              <a:ext uri="{FF2B5EF4-FFF2-40B4-BE49-F238E27FC236}">
                <a16:creationId xmlns:a16="http://schemas.microsoft.com/office/drawing/2014/main" id="{0367669A-199C-C843-8942-36E948F47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0" y="3214688"/>
            <a:ext cx="60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DP1</a:t>
            </a:r>
          </a:p>
        </p:txBody>
      </p:sp>
      <p:sp>
        <p:nvSpPr>
          <p:cNvPr id="17428" name="Text Box 62">
            <a:extLst>
              <a:ext uri="{FF2B5EF4-FFF2-40B4-BE49-F238E27FC236}">
                <a16:creationId xmlns:a16="http://schemas.microsoft.com/office/drawing/2014/main" id="{704F6222-C55D-A04D-84A7-100B0F889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357438"/>
            <a:ext cx="428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B8</a:t>
            </a:r>
          </a:p>
        </p:txBody>
      </p:sp>
      <p:sp>
        <p:nvSpPr>
          <p:cNvPr id="17429" name="Text Box 64">
            <a:extLst>
              <a:ext uri="{FF2B5EF4-FFF2-40B4-BE49-F238E27FC236}">
                <a16:creationId xmlns:a16="http://schemas.microsoft.com/office/drawing/2014/main" id="{DB779731-4384-9848-B96D-1F4C813AD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0813" y="4143375"/>
            <a:ext cx="6111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DQ3</a:t>
            </a:r>
          </a:p>
        </p:txBody>
      </p:sp>
      <p:sp>
        <p:nvSpPr>
          <p:cNvPr id="17430" name="Text Box 65">
            <a:extLst>
              <a:ext uri="{FF2B5EF4-FFF2-40B4-BE49-F238E27FC236}">
                <a16:creationId xmlns:a16="http://schemas.microsoft.com/office/drawing/2014/main" id="{44B6C8FC-23C3-0748-8D83-9C9B307D2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5500688"/>
            <a:ext cx="485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DP2</a:t>
            </a:r>
          </a:p>
        </p:txBody>
      </p:sp>
      <p:sp>
        <p:nvSpPr>
          <p:cNvPr id="17431" name="Text Box 62">
            <a:extLst>
              <a:ext uri="{FF2B5EF4-FFF2-40B4-BE49-F238E27FC236}">
                <a16:creationId xmlns:a16="http://schemas.microsoft.com/office/drawing/2014/main" id="{C423DE69-E48D-BE43-9BB6-1F500F6D1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5000625"/>
            <a:ext cx="428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>
                <a:solidFill>
                  <a:schemeClr val="tx1"/>
                </a:solidFill>
                <a:latin typeface="Calibri" panose="020F0502020204030204" pitchFamily="34" charset="0"/>
              </a:rPr>
              <a:t>B7</a:t>
            </a:r>
          </a:p>
        </p:txBody>
      </p:sp>
      <p:sp>
        <p:nvSpPr>
          <p:cNvPr id="68" name="Ellipse 67">
            <a:extLst>
              <a:ext uri="{FF2B5EF4-FFF2-40B4-BE49-F238E27FC236}">
                <a16:creationId xmlns:a16="http://schemas.microsoft.com/office/drawing/2014/main" id="{61152C1A-8070-E34F-B34D-31B0ED1BEC1A}"/>
              </a:ext>
            </a:extLst>
          </p:cNvPr>
          <p:cNvSpPr/>
          <p:nvPr/>
        </p:nvSpPr>
        <p:spPr>
          <a:xfrm>
            <a:off x="1857356" y="2212015"/>
            <a:ext cx="3929090" cy="3002935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orthographicFront">
              <a:rot lat="0" lon="3300000" rev="0"/>
            </a:camera>
            <a:lightRig rig="threePt" dir="t"/>
          </a:scene3d>
          <a:sp3d prstMaterial="clear">
            <a:bevelT w="1054100" h="1066800"/>
            <a:bevelB w="1504950" h="130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grpSp>
        <p:nvGrpSpPr>
          <p:cNvPr id="6" name="Groupe 61">
            <a:extLst>
              <a:ext uri="{FF2B5EF4-FFF2-40B4-BE49-F238E27FC236}">
                <a16:creationId xmlns:a16="http://schemas.microsoft.com/office/drawing/2014/main" id="{1C5CDBE1-0D53-C447-9402-24D96196FE6B}"/>
              </a:ext>
            </a:extLst>
          </p:cNvPr>
          <p:cNvGrpSpPr/>
          <p:nvPr/>
        </p:nvGrpSpPr>
        <p:grpSpPr>
          <a:xfrm rot="13400125">
            <a:off x="3603696" y="4887204"/>
            <a:ext cx="497663" cy="512616"/>
            <a:chOff x="2643174" y="857232"/>
            <a:chExt cx="285752" cy="428628"/>
          </a:xfrm>
          <a:solidFill>
            <a:srgbClr val="00B050"/>
          </a:solidFill>
        </p:grpSpPr>
        <p:cxnSp>
          <p:nvCxnSpPr>
            <p:cNvPr id="84" name="Connecteur en arc 83">
              <a:extLst>
                <a:ext uri="{FF2B5EF4-FFF2-40B4-BE49-F238E27FC236}">
                  <a16:creationId xmlns:a16="http://schemas.microsoft.com/office/drawing/2014/main" id="{9E7932E3-B01D-4645-9F56-F7CD8E038190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5" name="Étoile à 7 branches 84">
              <a:extLst>
                <a:ext uri="{FF2B5EF4-FFF2-40B4-BE49-F238E27FC236}">
                  <a16:creationId xmlns:a16="http://schemas.microsoft.com/office/drawing/2014/main" id="{D7884025-9A57-E94F-A540-3B4C637586F4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7434" name="Groupe 43">
            <a:extLst>
              <a:ext uri="{FF2B5EF4-FFF2-40B4-BE49-F238E27FC236}">
                <a16:creationId xmlns:a16="http://schemas.microsoft.com/office/drawing/2014/main" id="{1B33195F-7423-EF4D-8F30-F5CC66C6CEF1}"/>
              </a:ext>
            </a:extLst>
          </p:cNvPr>
          <p:cNvGrpSpPr>
            <a:grpSpLocks/>
          </p:cNvGrpSpPr>
          <p:nvPr/>
        </p:nvGrpSpPr>
        <p:grpSpPr bwMode="auto">
          <a:xfrm rot="-9443814">
            <a:off x="4552950" y="5121275"/>
            <a:ext cx="323850" cy="339725"/>
            <a:chOff x="2643174" y="857232"/>
            <a:chExt cx="285752" cy="428628"/>
          </a:xfrm>
        </p:grpSpPr>
        <p:cxnSp>
          <p:nvCxnSpPr>
            <p:cNvPr id="146" name="Connecteur en arc 145">
              <a:extLst>
                <a:ext uri="{FF2B5EF4-FFF2-40B4-BE49-F238E27FC236}">
                  <a16:creationId xmlns:a16="http://schemas.microsoft.com/office/drawing/2014/main" id="{57C4328B-B4B4-E549-BBAF-7B523DCB6148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47" name="Étoile à 7 branches 146">
              <a:extLst>
                <a:ext uri="{FF2B5EF4-FFF2-40B4-BE49-F238E27FC236}">
                  <a16:creationId xmlns:a16="http://schemas.microsoft.com/office/drawing/2014/main" id="{FD2E2B2B-A287-4342-8C17-DF6592BA6B73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8" name="Groupe 52">
            <a:extLst>
              <a:ext uri="{FF2B5EF4-FFF2-40B4-BE49-F238E27FC236}">
                <a16:creationId xmlns:a16="http://schemas.microsoft.com/office/drawing/2014/main" id="{8D387825-5E5B-C440-8180-7453EAA0DE1D}"/>
              </a:ext>
            </a:extLst>
          </p:cNvPr>
          <p:cNvGrpSpPr/>
          <p:nvPr/>
        </p:nvGrpSpPr>
        <p:grpSpPr>
          <a:xfrm rot="11222847">
            <a:off x="5455891" y="4740071"/>
            <a:ext cx="438986" cy="461194"/>
            <a:chOff x="2643174" y="857232"/>
            <a:chExt cx="285752" cy="428628"/>
          </a:xfrm>
          <a:solidFill>
            <a:srgbClr val="00B050"/>
          </a:solidFill>
        </p:grpSpPr>
        <p:cxnSp>
          <p:nvCxnSpPr>
            <p:cNvPr id="90" name="Connecteur en arc 89">
              <a:extLst>
                <a:ext uri="{FF2B5EF4-FFF2-40B4-BE49-F238E27FC236}">
                  <a16:creationId xmlns:a16="http://schemas.microsoft.com/office/drawing/2014/main" id="{A14AF757-6F9E-3D4D-BEB8-B8A274645E90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1" name="Étoile à 7 branches 90">
              <a:extLst>
                <a:ext uri="{FF2B5EF4-FFF2-40B4-BE49-F238E27FC236}">
                  <a16:creationId xmlns:a16="http://schemas.microsoft.com/office/drawing/2014/main" id="{784B74BB-4A11-C741-AA30-2C3C9C566AD4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7436" name="Groupe 28">
            <a:extLst>
              <a:ext uri="{FF2B5EF4-FFF2-40B4-BE49-F238E27FC236}">
                <a16:creationId xmlns:a16="http://schemas.microsoft.com/office/drawing/2014/main" id="{B86AFB46-A8D0-AD45-8A90-63968C9B59E8}"/>
              </a:ext>
            </a:extLst>
          </p:cNvPr>
          <p:cNvGrpSpPr>
            <a:grpSpLocks/>
          </p:cNvGrpSpPr>
          <p:nvPr/>
        </p:nvGrpSpPr>
        <p:grpSpPr bwMode="auto">
          <a:xfrm rot="7630909">
            <a:off x="6069013" y="3971925"/>
            <a:ext cx="376237" cy="538163"/>
            <a:chOff x="2643174" y="857232"/>
            <a:chExt cx="285752" cy="428628"/>
          </a:xfrm>
        </p:grpSpPr>
        <p:cxnSp>
          <p:nvCxnSpPr>
            <p:cNvPr id="102" name="Connecteur en arc 101">
              <a:extLst>
                <a:ext uri="{FF2B5EF4-FFF2-40B4-BE49-F238E27FC236}">
                  <a16:creationId xmlns:a16="http://schemas.microsoft.com/office/drawing/2014/main" id="{203CB672-6146-6A4B-A58B-4B8BB283BBD5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03" name="Étoile à 7 branches 102">
              <a:extLst>
                <a:ext uri="{FF2B5EF4-FFF2-40B4-BE49-F238E27FC236}">
                  <a16:creationId xmlns:a16="http://schemas.microsoft.com/office/drawing/2014/main" id="{03D34E73-B4D2-6C41-AAAD-021524543D1D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0" name="Groupe 55">
            <a:extLst>
              <a:ext uri="{FF2B5EF4-FFF2-40B4-BE49-F238E27FC236}">
                <a16:creationId xmlns:a16="http://schemas.microsoft.com/office/drawing/2014/main" id="{1A29642A-6709-FD40-9B65-13A913199BD5}"/>
              </a:ext>
            </a:extLst>
          </p:cNvPr>
          <p:cNvGrpSpPr/>
          <p:nvPr/>
        </p:nvGrpSpPr>
        <p:grpSpPr>
          <a:xfrm rot="6210307">
            <a:off x="6120425" y="3229666"/>
            <a:ext cx="446287" cy="482382"/>
            <a:chOff x="2688803" y="1046057"/>
            <a:chExt cx="290505" cy="448320"/>
          </a:xfrm>
          <a:solidFill>
            <a:srgbClr val="00B050"/>
          </a:solidFill>
        </p:grpSpPr>
        <p:cxnSp>
          <p:nvCxnSpPr>
            <p:cNvPr id="88" name="Connecteur en arc 87">
              <a:extLst>
                <a:ext uri="{FF2B5EF4-FFF2-40B4-BE49-F238E27FC236}">
                  <a16:creationId xmlns:a16="http://schemas.microsoft.com/office/drawing/2014/main" id="{D4219534-00F4-5143-90B0-E0926E2D5C1D}"/>
                </a:ext>
              </a:extLst>
            </p:cNvPr>
            <p:cNvCxnSpPr/>
            <p:nvPr/>
          </p:nvCxnSpPr>
          <p:spPr>
            <a:xfrm rot="16200000" flipH="1">
              <a:off x="2693556" y="1208626"/>
              <a:ext cx="357189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9" name="Étoile à 7 branches 88">
              <a:extLst>
                <a:ext uri="{FF2B5EF4-FFF2-40B4-BE49-F238E27FC236}">
                  <a16:creationId xmlns:a16="http://schemas.microsoft.com/office/drawing/2014/main" id="{CFBA35F7-711E-664B-B87D-A093628997F7}"/>
                </a:ext>
              </a:extLst>
            </p:cNvPr>
            <p:cNvSpPr/>
            <p:nvPr/>
          </p:nvSpPr>
          <p:spPr>
            <a:xfrm>
              <a:off x="2688803" y="1046057"/>
              <a:ext cx="142877" cy="142875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7438" name="Groupe 40">
            <a:extLst>
              <a:ext uri="{FF2B5EF4-FFF2-40B4-BE49-F238E27FC236}">
                <a16:creationId xmlns:a16="http://schemas.microsoft.com/office/drawing/2014/main" id="{C2F201FE-2C86-9B45-B03F-B76955B76A78}"/>
              </a:ext>
            </a:extLst>
          </p:cNvPr>
          <p:cNvGrpSpPr>
            <a:grpSpLocks/>
          </p:cNvGrpSpPr>
          <p:nvPr/>
        </p:nvGrpSpPr>
        <p:grpSpPr bwMode="auto">
          <a:xfrm rot="3239697">
            <a:off x="4997450" y="1970088"/>
            <a:ext cx="376238" cy="538162"/>
            <a:chOff x="2643174" y="857232"/>
            <a:chExt cx="285752" cy="428628"/>
          </a:xfrm>
        </p:grpSpPr>
        <p:cxnSp>
          <p:nvCxnSpPr>
            <p:cNvPr id="94" name="Connecteur en arc 93">
              <a:extLst>
                <a:ext uri="{FF2B5EF4-FFF2-40B4-BE49-F238E27FC236}">
                  <a16:creationId xmlns:a16="http://schemas.microsoft.com/office/drawing/2014/main" id="{0C32CBB4-A9AA-5247-AA9F-C63DC92B8B71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5" name="Étoile à 7 branches 94">
              <a:extLst>
                <a:ext uri="{FF2B5EF4-FFF2-40B4-BE49-F238E27FC236}">
                  <a16:creationId xmlns:a16="http://schemas.microsoft.com/office/drawing/2014/main" id="{BB185C60-6FB2-4043-8F52-9A10795E6F12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2" name="Groupe 67">
            <a:extLst>
              <a:ext uri="{FF2B5EF4-FFF2-40B4-BE49-F238E27FC236}">
                <a16:creationId xmlns:a16="http://schemas.microsoft.com/office/drawing/2014/main" id="{65F00CB5-CC7D-F84D-BF77-53635AAB23F0}"/>
              </a:ext>
            </a:extLst>
          </p:cNvPr>
          <p:cNvGrpSpPr/>
          <p:nvPr/>
        </p:nvGrpSpPr>
        <p:grpSpPr>
          <a:xfrm rot="1133873">
            <a:off x="4006150" y="1975158"/>
            <a:ext cx="375893" cy="538603"/>
            <a:chOff x="2643174" y="857232"/>
            <a:chExt cx="285752" cy="428628"/>
          </a:xfrm>
          <a:solidFill>
            <a:srgbClr val="00B050"/>
          </a:solidFill>
        </p:grpSpPr>
        <p:cxnSp>
          <p:nvCxnSpPr>
            <p:cNvPr id="80" name="Connecteur en arc 79">
              <a:extLst>
                <a:ext uri="{FF2B5EF4-FFF2-40B4-BE49-F238E27FC236}">
                  <a16:creationId xmlns:a16="http://schemas.microsoft.com/office/drawing/2014/main" id="{06AD3442-0B4F-2442-AD99-4D873BF9D22D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1" name="Étoile à 7 branches 80">
              <a:extLst>
                <a:ext uri="{FF2B5EF4-FFF2-40B4-BE49-F238E27FC236}">
                  <a16:creationId xmlns:a16="http://schemas.microsoft.com/office/drawing/2014/main" id="{E202444F-B127-5049-B4DC-E318D9EBCF5B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3" name="Groupe 64">
            <a:extLst>
              <a:ext uri="{FF2B5EF4-FFF2-40B4-BE49-F238E27FC236}">
                <a16:creationId xmlns:a16="http://schemas.microsoft.com/office/drawing/2014/main" id="{493A7E23-C4D6-4C4D-B0EE-BDDE61B8DA60}"/>
              </a:ext>
            </a:extLst>
          </p:cNvPr>
          <p:cNvGrpSpPr/>
          <p:nvPr/>
        </p:nvGrpSpPr>
        <p:grpSpPr>
          <a:xfrm rot="1312869">
            <a:off x="3548452" y="2355076"/>
            <a:ext cx="436877" cy="342159"/>
            <a:chOff x="2643174" y="857232"/>
            <a:chExt cx="285752" cy="428628"/>
          </a:xfrm>
          <a:solidFill>
            <a:srgbClr val="00B050"/>
          </a:solidFill>
        </p:grpSpPr>
        <p:cxnSp>
          <p:nvCxnSpPr>
            <p:cNvPr id="143" name="Connecteur en arc 142">
              <a:extLst>
                <a:ext uri="{FF2B5EF4-FFF2-40B4-BE49-F238E27FC236}">
                  <a16:creationId xmlns:a16="http://schemas.microsoft.com/office/drawing/2014/main" id="{0ED64CC8-1250-454E-B662-07D566447658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44" name="Étoile à 7 branches 143">
              <a:extLst>
                <a:ext uri="{FF2B5EF4-FFF2-40B4-BE49-F238E27FC236}">
                  <a16:creationId xmlns:a16="http://schemas.microsoft.com/office/drawing/2014/main" id="{1B1145E4-7E80-0444-B8B7-5B07453498A5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7441" name="Groupe 70">
            <a:extLst>
              <a:ext uri="{FF2B5EF4-FFF2-40B4-BE49-F238E27FC236}">
                <a16:creationId xmlns:a16="http://schemas.microsoft.com/office/drawing/2014/main" id="{6A12AC89-2A51-D742-8325-F8C7BCEF5DFB}"/>
              </a:ext>
            </a:extLst>
          </p:cNvPr>
          <p:cNvGrpSpPr>
            <a:grpSpLocks/>
          </p:cNvGrpSpPr>
          <p:nvPr/>
        </p:nvGrpSpPr>
        <p:grpSpPr bwMode="auto">
          <a:xfrm rot="176035">
            <a:off x="3151188" y="2509838"/>
            <a:ext cx="365125" cy="307975"/>
            <a:chOff x="2643174" y="857232"/>
            <a:chExt cx="285752" cy="428628"/>
          </a:xfrm>
        </p:grpSpPr>
        <p:cxnSp>
          <p:nvCxnSpPr>
            <p:cNvPr id="78" name="Connecteur en arc 77">
              <a:extLst>
                <a:ext uri="{FF2B5EF4-FFF2-40B4-BE49-F238E27FC236}">
                  <a16:creationId xmlns:a16="http://schemas.microsoft.com/office/drawing/2014/main" id="{23D85E2E-B86F-284B-AB9C-2F621B5F2A67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9" name="Étoile à 7 branches 78">
              <a:extLst>
                <a:ext uri="{FF2B5EF4-FFF2-40B4-BE49-F238E27FC236}">
                  <a16:creationId xmlns:a16="http://schemas.microsoft.com/office/drawing/2014/main" id="{D8987DC1-1151-0C41-8A31-5CFE1CC2AA04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5" name="Groupe 64">
            <a:extLst>
              <a:ext uri="{FF2B5EF4-FFF2-40B4-BE49-F238E27FC236}">
                <a16:creationId xmlns:a16="http://schemas.microsoft.com/office/drawing/2014/main" id="{32CD7CD9-F18D-9E48-8EE0-C9ECAA6B3BE9}"/>
              </a:ext>
            </a:extLst>
          </p:cNvPr>
          <p:cNvGrpSpPr/>
          <p:nvPr/>
        </p:nvGrpSpPr>
        <p:grpSpPr>
          <a:xfrm rot="20428677">
            <a:off x="2902100" y="3063531"/>
            <a:ext cx="436877" cy="342159"/>
            <a:chOff x="2643174" y="857232"/>
            <a:chExt cx="285752" cy="428628"/>
          </a:xfrm>
          <a:solidFill>
            <a:srgbClr val="00B050"/>
          </a:solidFill>
        </p:grpSpPr>
        <p:cxnSp>
          <p:nvCxnSpPr>
            <p:cNvPr id="82" name="Connecteur en arc 81">
              <a:extLst>
                <a:ext uri="{FF2B5EF4-FFF2-40B4-BE49-F238E27FC236}">
                  <a16:creationId xmlns:a16="http://schemas.microsoft.com/office/drawing/2014/main" id="{3C480AB0-1D66-B143-BED8-A6B9735904A5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3" name="Étoile à 7 branches 82">
              <a:extLst>
                <a:ext uri="{FF2B5EF4-FFF2-40B4-BE49-F238E27FC236}">
                  <a16:creationId xmlns:a16="http://schemas.microsoft.com/office/drawing/2014/main" id="{C6AC5B34-F076-394F-AF59-73011AD77DB3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17443" name="Groupe 34">
            <a:extLst>
              <a:ext uri="{FF2B5EF4-FFF2-40B4-BE49-F238E27FC236}">
                <a16:creationId xmlns:a16="http://schemas.microsoft.com/office/drawing/2014/main" id="{5AEA3D00-8E26-024B-8C0F-8DC3936BE290}"/>
              </a:ext>
            </a:extLst>
          </p:cNvPr>
          <p:cNvGrpSpPr>
            <a:grpSpLocks/>
          </p:cNvGrpSpPr>
          <p:nvPr/>
        </p:nvGrpSpPr>
        <p:grpSpPr bwMode="auto">
          <a:xfrm rot="-4035838">
            <a:off x="2872582" y="3944144"/>
            <a:ext cx="439737" cy="460375"/>
            <a:chOff x="2643174" y="857232"/>
            <a:chExt cx="285752" cy="428628"/>
          </a:xfrm>
        </p:grpSpPr>
        <p:cxnSp>
          <p:nvCxnSpPr>
            <p:cNvPr id="98" name="Connecteur en arc 97">
              <a:extLst>
                <a:ext uri="{FF2B5EF4-FFF2-40B4-BE49-F238E27FC236}">
                  <a16:creationId xmlns:a16="http://schemas.microsoft.com/office/drawing/2014/main" id="{0CBD7D3F-E76F-FF48-8930-E351B14C4815}"/>
                </a:ext>
              </a:extLst>
            </p:cNvPr>
            <p:cNvCxnSpPr/>
            <p:nvPr/>
          </p:nvCxnSpPr>
          <p:spPr>
            <a:xfrm rot="16200000" flipH="1">
              <a:off x="2643174" y="1000108"/>
              <a:ext cx="357190" cy="214314"/>
            </a:xfrm>
            <a:prstGeom prst="curvedConnector3">
              <a:avLst>
                <a:gd name="adj1" fmla="val 6365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9" name="Étoile à 7 branches 98">
              <a:extLst>
                <a:ext uri="{FF2B5EF4-FFF2-40B4-BE49-F238E27FC236}">
                  <a16:creationId xmlns:a16="http://schemas.microsoft.com/office/drawing/2014/main" id="{B6C60610-D891-D546-9145-F19121761D68}"/>
                </a:ext>
              </a:extLst>
            </p:cNvPr>
            <p:cNvSpPr/>
            <p:nvPr/>
          </p:nvSpPr>
          <p:spPr>
            <a:xfrm>
              <a:off x="2643174" y="857232"/>
              <a:ext cx="142876" cy="142876"/>
            </a:xfrm>
            <a:prstGeom prst="star7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20351CD6-CA26-B946-9B4C-FCF3B1635A2B}"/>
              </a:ext>
            </a:extLst>
          </p:cNvPr>
          <p:cNvSpPr/>
          <p:nvPr/>
        </p:nvSpPr>
        <p:spPr>
          <a:xfrm>
            <a:off x="468313" y="6021388"/>
            <a:ext cx="8280400" cy="392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fr-FR" sz="1800" b="1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 </a:t>
            </a:r>
            <a:r>
              <a:rPr lang="fr-FR" sz="1800" b="1">
                <a:solidFill>
                  <a:srgbClr val="FF0000"/>
                </a:solidFill>
                <a:latin typeface="Calibri" pitchFamily="34" charset="0"/>
              </a:rPr>
              <a:t>chaque individu exprime 2 molécules </a:t>
            </a:r>
            <a:r>
              <a:rPr lang="fr-FR" sz="1800" b="1">
                <a:solidFill>
                  <a:srgbClr val="00B050"/>
                </a:solidFill>
                <a:latin typeface="Calibri" pitchFamily="34" charset="0"/>
              </a:rPr>
              <a:t>A, 2B, 2C</a:t>
            </a:r>
            <a:r>
              <a:rPr lang="fr-FR" sz="1800" b="1">
                <a:solidFill>
                  <a:srgbClr val="FF0000"/>
                </a:solidFill>
                <a:latin typeface="Calibri" pitchFamily="34" charset="0"/>
              </a:rPr>
              <a:t>, 2 à 4 DR, 2DQ ,</a:t>
            </a:r>
            <a:r>
              <a:rPr lang="fr-FR" sz="1800" b="1">
                <a:solidFill>
                  <a:srgbClr val="FF0000"/>
                </a:solidFill>
                <a:latin typeface="Arial" pitchFamily="34" charset="0"/>
              </a:rPr>
              <a:t>2DP</a:t>
            </a:r>
          </a:p>
        </p:txBody>
      </p:sp>
    </p:spTree>
    <p:extLst>
      <p:ext uri="{BB962C8B-B14F-4D97-AF65-F5344CB8AC3E}">
        <p14:creationId xmlns:p14="http://schemas.microsoft.com/office/powerpoint/2010/main" val="3396751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8D87F6D5-6754-8A48-ABCF-43A3C4E7E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557338"/>
            <a:ext cx="84978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 Box 5">
            <a:extLst>
              <a:ext uri="{FF2B5EF4-FFF2-40B4-BE49-F238E27FC236}">
                <a16:creationId xmlns:a16="http://schemas.microsoft.com/office/drawing/2014/main" id="{27C84FBE-EAE8-4C46-B32E-EBA43F278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813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fr-FR" altLang="fr-FR" sz="4000" b="1">
                <a:solidFill>
                  <a:schemeClr val="accent2"/>
                </a:solidFill>
                <a:latin typeface="Arial" panose="020B0604020202020204" pitchFamily="34" charset="0"/>
              </a:rPr>
              <a:t>HLA et transplantation</a:t>
            </a:r>
          </a:p>
        </p:txBody>
      </p:sp>
    </p:spTree>
    <p:extLst>
      <p:ext uri="{BB962C8B-B14F-4D97-AF65-F5344CB8AC3E}">
        <p14:creationId xmlns:p14="http://schemas.microsoft.com/office/powerpoint/2010/main" val="1050921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2F28E0A8-2F74-AA41-A6AB-685C76F82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28688"/>
            <a:ext cx="9144000" cy="621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fr-FR" altLang="fr-FR" sz="2000" b="1" dirty="0">
                <a:solidFill>
                  <a:srgbClr val="009900"/>
                </a:solidFill>
                <a:latin typeface="Calibri" panose="020F0502020204030204" pitchFamily="34" charset="0"/>
              </a:rPr>
              <a:t>Transplantation</a:t>
            </a:r>
            <a:r>
              <a:rPr lang="fr-FR" altLang="fr-FR" sz="2000" dirty="0">
                <a:solidFill>
                  <a:srgbClr val="009900"/>
                </a:solidFill>
                <a:latin typeface="Calibri" panose="020F0502020204030204" pitchFamily="34" charset="0"/>
              </a:rPr>
              <a:t> </a:t>
            </a: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 :prélèvement d’un organe (transplant ou greffon ) sur un donneur et implantation chez un receveur avec rétablissement de la continuité vasculaire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fr-FR" altLang="fr-FR" sz="2000" b="1" dirty="0">
                <a:solidFill>
                  <a:srgbClr val="009900"/>
                </a:solidFill>
                <a:latin typeface="Calibri" panose="020F0502020204030204" pitchFamily="34" charset="0"/>
              </a:rPr>
              <a:t>Greffe</a:t>
            </a: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 :transposition de tissus ou de cellules chez un receveur sans anastomose vasculaire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0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Selon le lien génétique qui lie le D et R: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-autogreffe</a:t>
            </a:r>
            <a:r>
              <a:rPr lang="fr-FR" alt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 :  D et R = même individu 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-isogreffe</a:t>
            </a:r>
            <a:r>
              <a:rPr lang="fr-FR" alt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 ou greffe </a:t>
            </a:r>
            <a:r>
              <a:rPr lang="fr-FR" altLang="fr-FR" sz="2000" dirty="0" err="1">
                <a:solidFill>
                  <a:schemeClr val="tx1"/>
                </a:solidFill>
                <a:latin typeface="Calibri" panose="020F0502020204030204" pitchFamily="34" charset="0"/>
              </a:rPr>
              <a:t>syngénique</a:t>
            </a:r>
            <a:r>
              <a:rPr lang="fr-FR" alt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 : D et R =génétiquement identiques 					 ( jumeaux homozygotes)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  <a:r>
              <a:rPr lang="fr-FR" altLang="fr-FR" sz="2000" b="1" dirty="0">
                <a:solidFill>
                  <a:srgbClr val="009900"/>
                </a:solidFill>
                <a:latin typeface="Calibri" panose="020F0502020204030204" pitchFamily="34" charset="0"/>
              </a:rPr>
              <a:t>-Allogreffe</a:t>
            </a:r>
            <a:r>
              <a:rPr lang="fr-FR" alt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 : D et R =même espèce mais génétiquement distincts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dirty="0">
                <a:solidFill>
                  <a:schemeClr val="tx2"/>
                </a:solidFill>
                <a:latin typeface="Calibri" panose="020F0502020204030204" pitchFamily="34" charset="0"/>
              </a:rPr>
              <a:t>	-xénogreffe</a:t>
            </a:r>
            <a:r>
              <a:rPr lang="fr-FR" altLang="fr-FR" sz="2000" dirty="0">
                <a:solidFill>
                  <a:schemeClr val="tx1"/>
                </a:solidFill>
                <a:latin typeface="Calibri" panose="020F0502020204030204" pitchFamily="34" charset="0"/>
              </a:rPr>
              <a:t> : D et R =espèces différentes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chemeClr val="tx2"/>
                </a:solidFill>
                <a:latin typeface="Calibri" panose="020F0502020204030204" pitchFamily="34" charset="0"/>
              </a:rPr>
              <a:t>autogreffe</a:t>
            </a:r>
            <a:r>
              <a:rPr lang="fr-FR" altLang="fr-FR" sz="1800" dirty="0">
                <a:solidFill>
                  <a:schemeClr val="tx1"/>
                </a:solidFill>
                <a:latin typeface="Calibri" panose="020F0502020204030204" pitchFamily="34" charset="0"/>
              </a:rPr>
              <a:t> ,greffe </a:t>
            </a:r>
            <a:r>
              <a:rPr lang="fr-FR" altLang="fr-FR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syngénique</a:t>
            </a:r>
            <a:r>
              <a:rPr lang="fr-FR" altLang="fr-FR" sz="1800" dirty="0">
                <a:solidFill>
                  <a:schemeClr val="tx1"/>
                </a:solidFill>
                <a:latin typeface="Calibri" panose="020F0502020204030204" pitchFamily="34" charset="0"/>
              </a:rPr>
              <a:t>  : acceptées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chemeClr val="tx2"/>
                </a:solidFill>
                <a:latin typeface="Calibri" panose="020F0502020204030204" pitchFamily="34" charset="0"/>
              </a:rPr>
              <a:t>Allogreffe :rejetée en absence d’</a:t>
            </a:r>
            <a:r>
              <a:rPr lang="fr-FR" altLang="fr-FR" sz="1800" dirty="0" err="1">
                <a:solidFill>
                  <a:schemeClr val="tx2"/>
                </a:solidFill>
                <a:latin typeface="Calibri" panose="020F0502020204030204" pitchFamily="34" charset="0"/>
              </a:rPr>
              <a:t>immunossupression</a:t>
            </a:r>
            <a:endParaRPr lang="fr-FR" altLang="fr-FR" sz="1800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chemeClr val="tx2"/>
                </a:solidFill>
                <a:latin typeface="Calibri" panose="020F0502020204030204" pitchFamily="34" charset="0"/>
              </a:rPr>
              <a:t>xénogreffe rejetée même avec </a:t>
            </a:r>
            <a:r>
              <a:rPr lang="fr-FR" altLang="fr-FR" sz="1800" dirty="0" err="1">
                <a:solidFill>
                  <a:schemeClr val="tx2"/>
                </a:solidFill>
                <a:latin typeface="Calibri" panose="020F0502020204030204" pitchFamily="34" charset="0"/>
              </a:rPr>
              <a:t>immunossupression</a:t>
            </a:r>
            <a:endParaRPr lang="fr-FR" altLang="fr-FR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51971" name="ZoneTexte 4">
            <a:extLst>
              <a:ext uri="{FF2B5EF4-FFF2-40B4-BE49-F238E27FC236}">
                <a16:creationId xmlns:a16="http://schemas.microsoft.com/office/drawing/2014/main" id="{108E2E5B-3DF1-634C-91A6-D992DFEDB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57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sz="2800" b="1">
                <a:solidFill>
                  <a:schemeClr val="accent2"/>
                </a:solidFill>
                <a:latin typeface="Calibri" pitchFamily="34" charset="0"/>
              </a:rPr>
              <a:t>Définitions</a:t>
            </a:r>
            <a:endParaRPr lang="fr-FR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718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BAB0FC62-6B8B-984B-BAFC-E0DE30FD6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7620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fr-FR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4819" name="Text Box 3">
            <a:extLst>
              <a:ext uri="{FF2B5EF4-FFF2-40B4-BE49-F238E27FC236}">
                <a16:creationId xmlns:a16="http://schemas.microsoft.com/office/drawing/2014/main" id="{3E7E8CA1-C52E-954C-9A9E-8A11C5497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781300"/>
            <a:ext cx="8991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fr-FR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réponse allogénique et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fr-FR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rejet de greffe</a:t>
            </a:r>
          </a:p>
        </p:txBody>
      </p:sp>
    </p:spTree>
    <p:extLst>
      <p:ext uri="{BB962C8B-B14F-4D97-AF65-F5344CB8AC3E}">
        <p14:creationId xmlns:p14="http://schemas.microsoft.com/office/powerpoint/2010/main" val="2334989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3" name="Text Box 3">
            <a:extLst>
              <a:ext uri="{FF2B5EF4-FFF2-40B4-BE49-F238E27FC236}">
                <a16:creationId xmlns:a16="http://schemas.microsoft.com/office/drawing/2014/main" id="{DA4957B2-2995-1440-B66E-2A10E8AAE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0"/>
            <a:ext cx="431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>
                <a:solidFill>
                  <a:schemeClr val="tx2"/>
                </a:solidFill>
                <a:latin typeface="Verdana" panose="020B0604030504040204" pitchFamily="34" charset="0"/>
              </a:rPr>
              <a:t>Implantation du greffon</a:t>
            </a:r>
          </a:p>
        </p:txBody>
      </p:sp>
      <p:sp>
        <p:nvSpPr>
          <p:cNvPr id="496644" name="Text Box 4">
            <a:extLst>
              <a:ext uri="{FF2B5EF4-FFF2-40B4-BE49-F238E27FC236}">
                <a16:creationId xmlns:a16="http://schemas.microsoft.com/office/drawing/2014/main" id="{49F8BC7B-0A0E-FF40-91EE-C57E05D6D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876925"/>
            <a:ext cx="638651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>
            <a:spAutoFit/>
            <a:flatTx/>
          </a:bodyPr>
          <a:lstStyle/>
          <a:p>
            <a:pPr>
              <a:defRPr/>
            </a:pPr>
            <a:r>
              <a:rPr lang="fr-FR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Activation des cellules dendritiques du donneur</a:t>
            </a:r>
          </a:p>
        </p:txBody>
      </p:sp>
      <p:graphicFrame>
        <p:nvGraphicFramePr>
          <p:cNvPr id="496645" name="Object 5">
            <a:extLst>
              <a:ext uri="{FF2B5EF4-FFF2-40B4-BE49-F238E27FC236}">
                <a16:creationId xmlns:a16="http://schemas.microsoft.com/office/drawing/2014/main" id="{6E8D3C97-EC4F-2F49-9834-801DCF181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524000"/>
          <a:ext cx="43434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Photo Editor Photo" r:id="rId3" imgW="5016500" imgH="4013200" progId="MSPhotoEd.3">
                  <p:embed/>
                </p:oleObj>
              </mc:Choice>
              <mc:Fallback>
                <p:oleObj name="Photo Editor Photo" r:id="rId3" imgW="5016500" imgH="4013200" progId="MSPhotoEd.3">
                  <p:embed/>
                  <p:pic>
                    <p:nvPicPr>
                      <p:cNvPr id="496645" name="Object 5">
                        <a:extLst>
                          <a:ext uri="{FF2B5EF4-FFF2-40B4-BE49-F238E27FC236}">
                            <a16:creationId xmlns:a16="http://schemas.microsoft.com/office/drawing/2014/main" id="{6E8D3C97-EC4F-2F49-9834-801DCF1810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524000"/>
                        <a:ext cx="43434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53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49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/>
      <p:bldP spid="4966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Freeform 2">
            <a:extLst>
              <a:ext uri="{FF2B5EF4-FFF2-40B4-BE49-F238E27FC236}">
                <a16:creationId xmlns:a16="http://schemas.microsoft.com/office/drawing/2014/main" id="{002A3A6F-FCAA-0E43-B2CF-88C4BD001574}"/>
              </a:ext>
            </a:extLst>
          </p:cNvPr>
          <p:cNvSpPr>
            <a:spLocks/>
          </p:cNvSpPr>
          <p:nvPr/>
        </p:nvSpPr>
        <p:spPr bwMode="auto">
          <a:xfrm>
            <a:off x="2238375" y="760413"/>
            <a:ext cx="3979863" cy="1898650"/>
          </a:xfrm>
          <a:custGeom>
            <a:avLst/>
            <a:gdLst/>
            <a:ahLst/>
            <a:cxnLst>
              <a:cxn ang="0">
                <a:pos x="1555" y="437"/>
              </a:cxn>
              <a:cxn ang="0">
                <a:pos x="1697" y="380"/>
              </a:cxn>
              <a:cxn ang="0">
                <a:pos x="1800" y="295"/>
              </a:cxn>
              <a:cxn ang="0">
                <a:pos x="1904" y="220"/>
              </a:cxn>
              <a:cxn ang="0">
                <a:pos x="1800" y="380"/>
              </a:cxn>
              <a:cxn ang="0">
                <a:pos x="1668" y="494"/>
              </a:cxn>
              <a:cxn ang="0">
                <a:pos x="1744" y="579"/>
              </a:cxn>
              <a:cxn ang="0">
                <a:pos x="1867" y="626"/>
              </a:cxn>
              <a:cxn ang="0">
                <a:pos x="2150" y="739"/>
              </a:cxn>
              <a:cxn ang="0">
                <a:pos x="2499" y="1013"/>
              </a:cxn>
              <a:cxn ang="0">
                <a:pos x="2452" y="966"/>
              </a:cxn>
              <a:cxn ang="0">
                <a:pos x="2395" y="928"/>
              </a:cxn>
              <a:cxn ang="0">
                <a:pos x="2225" y="815"/>
              </a:cxn>
              <a:cxn ang="0">
                <a:pos x="1895" y="720"/>
              </a:cxn>
              <a:cxn ang="0">
                <a:pos x="1800" y="701"/>
              </a:cxn>
              <a:cxn ang="0">
                <a:pos x="1706" y="777"/>
              </a:cxn>
              <a:cxn ang="0">
                <a:pos x="1555" y="852"/>
              </a:cxn>
              <a:cxn ang="0">
                <a:pos x="1734" y="1183"/>
              </a:cxn>
              <a:cxn ang="0">
                <a:pos x="1659" y="1155"/>
              </a:cxn>
              <a:cxn ang="0">
                <a:pos x="1555" y="1032"/>
              </a:cxn>
              <a:cxn ang="0">
                <a:pos x="1243" y="871"/>
              </a:cxn>
              <a:cxn ang="0">
                <a:pos x="1158" y="824"/>
              </a:cxn>
              <a:cxn ang="0">
                <a:pos x="1121" y="739"/>
              </a:cxn>
              <a:cxn ang="0">
                <a:pos x="1045" y="673"/>
              </a:cxn>
              <a:cxn ang="0">
                <a:pos x="648" y="834"/>
              </a:cxn>
              <a:cxn ang="0">
                <a:pos x="110" y="1022"/>
              </a:cxn>
              <a:cxn ang="0">
                <a:pos x="54" y="1032"/>
              </a:cxn>
              <a:cxn ang="0">
                <a:pos x="309" y="947"/>
              </a:cxn>
              <a:cxn ang="0">
                <a:pos x="497" y="871"/>
              </a:cxn>
              <a:cxn ang="0">
                <a:pos x="648" y="758"/>
              </a:cxn>
              <a:cxn ang="0">
                <a:pos x="998" y="597"/>
              </a:cxn>
              <a:cxn ang="0">
                <a:pos x="1092" y="522"/>
              </a:cxn>
              <a:cxn ang="0">
                <a:pos x="941" y="352"/>
              </a:cxn>
              <a:cxn ang="0">
                <a:pos x="337" y="267"/>
              </a:cxn>
              <a:cxn ang="0">
                <a:pos x="252" y="239"/>
              </a:cxn>
              <a:cxn ang="0">
                <a:pos x="252" y="201"/>
              </a:cxn>
              <a:cxn ang="0">
                <a:pos x="790" y="229"/>
              </a:cxn>
              <a:cxn ang="0">
                <a:pos x="951" y="276"/>
              </a:cxn>
              <a:cxn ang="0">
                <a:pos x="1224" y="456"/>
              </a:cxn>
              <a:cxn ang="0">
                <a:pos x="1281" y="494"/>
              </a:cxn>
              <a:cxn ang="0">
                <a:pos x="1394" y="314"/>
              </a:cxn>
              <a:cxn ang="0">
                <a:pos x="1687" y="50"/>
              </a:cxn>
              <a:cxn ang="0">
                <a:pos x="1970" y="31"/>
              </a:cxn>
              <a:cxn ang="0">
                <a:pos x="1914" y="78"/>
              </a:cxn>
              <a:cxn ang="0">
                <a:pos x="1612" y="173"/>
              </a:cxn>
              <a:cxn ang="0">
                <a:pos x="1536" y="276"/>
              </a:cxn>
              <a:cxn ang="0">
                <a:pos x="1461" y="380"/>
              </a:cxn>
              <a:cxn ang="0">
                <a:pos x="1442" y="475"/>
              </a:cxn>
            </a:cxnLst>
            <a:rect l="0" t="0" r="r" b="b"/>
            <a:pathLst>
              <a:path w="2507" h="1196">
                <a:moveTo>
                  <a:pt x="1470" y="484"/>
                </a:moveTo>
                <a:cubicBezTo>
                  <a:pt x="1535" y="441"/>
                  <a:pt x="1505" y="453"/>
                  <a:pt x="1555" y="437"/>
                </a:cubicBezTo>
                <a:cubicBezTo>
                  <a:pt x="1591" y="412"/>
                  <a:pt x="1626" y="404"/>
                  <a:pt x="1668" y="390"/>
                </a:cubicBezTo>
                <a:cubicBezTo>
                  <a:pt x="1678" y="387"/>
                  <a:pt x="1697" y="380"/>
                  <a:pt x="1697" y="380"/>
                </a:cubicBezTo>
                <a:cubicBezTo>
                  <a:pt x="1729" y="333"/>
                  <a:pt x="1707" y="358"/>
                  <a:pt x="1772" y="314"/>
                </a:cubicBezTo>
                <a:cubicBezTo>
                  <a:pt x="1781" y="308"/>
                  <a:pt x="1800" y="295"/>
                  <a:pt x="1800" y="295"/>
                </a:cubicBezTo>
                <a:cubicBezTo>
                  <a:pt x="1836" y="241"/>
                  <a:pt x="1798" y="286"/>
                  <a:pt x="1848" y="258"/>
                </a:cubicBezTo>
                <a:cubicBezTo>
                  <a:pt x="1868" y="247"/>
                  <a:pt x="1904" y="220"/>
                  <a:pt x="1904" y="220"/>
                </a:cubicBezTo>
                <a:cubicBezTo>
                  <a:pt x="1910" y="229"/>
                  <a:pt x="1922" y="237"/>
                  <a:pt x="1923" y="248"/>
                </a:cubicBezTo>
                <a:cubicBezTo>
                  <a:pt x="1933" y="338"/>
                  <a:pt x="1870" y="358"/>
                  <a:pt x="1800" y="380"/>
                </a:cubicBezTo>
                <a:cubicBezTo>
                  <a:pt x="1758" y="424"/>
                  <a:pt x="1753" y="438"/>
                  <a:pt x="1697" y="475"/>
                </a:cubicBezTo>
                <a:cubicBezTo>
                  <a:pt x="1687" y="481"/>
                  <a:pt x="1668" y="494"/>
                  <a:pt x="1668" y="494"/>
                </a:cubicBezTo>
                <a:cubicBezTo>
                  <a:pt x="1662" y="513"/>
                  <a:pt x="1655" y="531"/>
                  <a:pt x="1649" y="550"/>
                </a:cubicBezTo>
                <a:cubicBezTo>
                  <a:pt x="1647" y="555"/>
                  <a:pt x="1733" y="576"/>
                  <a:pt x="1744" y="579"/>
                </a:cubicBezTo>
                <a:cubicBezTo>
                  <a:pt x="1753" y="582"/>
                  <a:pt x="1763" y="585"/>
                  <a:pt x="1772" y="588"/>
                </a:cubicBezTo>
                <a:cubicBezTo>
                  <a:pt x="1804" y="610"/>
                  <a:pt x="1830" y="616"/>
                  <a:pt x="1867" y="626"/>
                </a:cubicBezTo>
                <a:cubicBezTo>
                  <a:pt x="1931" y="670"/>
                  <a:pt x="1901" y="657"/>
                  <a:pt x="1952" y="673"/>
                </a:cubicBezTo>
                <a:cubicBezTo>
                  <a:pt x="2002" y="723"/>
                  <a:pt x="2082" y="731"/>
                  <a:pt x="2150" y="739"/>
                </a:cubicBezTo>
                <a:cubicBezTo>
                  <a:pt x="2247" y="774"/>
                  <a:pt x="2357" y="816"/>
                  <a:pt x="2424" y="900"/>
                </a:cubicBezTo>
                <a:cubicBezTo>
                  <a:pt x="2451" y="934"/>
                  <a:pt x="2474" y="976"/>
                  <a:pt x="2499" y="1013"/>
                </a:cubicBezTo>
                <a:cubicBezTo>
                  <a:pt x="2507" y="1025"/>
                  <a:pt x="2490" y="985"/>
                  <a:pt x="2480" y="975"/>
                </a:cubicBezTo>
                <a:cubicBezTo>
                  <a:pt x="2473" y="968"/>
                  <a:pt x="2461" y="969"/>
                  <a:pt x="2452" y="966"/>
                </a:cubicBezTo>
                <a:cubicBezTo>
                  <a:pt x="2443" y="956"/>
                  <a:pt x="2435" y="944"/>
                  <a:pt x="2424" y="937"/>
                </a:cubicBezTo>
                <a:cubicBezTo>
                  <a:pt x="2416" y="931"/>
                  <a:pt x="2403" y="934"/>
                  <a:pt x="2395" y="928"/>
                </a:cubicBezTo>
                <a:cubicBezTo>
                  <a:pt x="2374" y="912"/>
                  <a:pt x="2361" y="886"/>
                  <a:pt x="2339" y="871"/>
                </a:cubicBezTo>
                <a:cubicBezTo>
                  <a:pt x="2293" y="841"/>
                  <a:pt x="2275" y="830"/>
                  <a:pt x="2225" y="815"/>
                </a:cubicBezTo>
                <a:cubicBezTo>
                  <a:pt x="2179" y="784"/>
                  <a:pt x="2127" y="790"/>
                  <a:pt x="2074" y="777"/>
                </a:cubicBezTo>
                <a:cubicBezTo>
                  <a:pt x="2017" y="763"/>
                  <a:pt x="1947" y="747"/>
                  <a:pt x="1895" y="720"/>
                </a:cubicBezTo>
                <a:cubicBezTo>
                  <a:pt x="1830" y="687"/>
                  <a:pt x="1903" y="712"/>
                  <a:pt x="1838" y="692"/>
                </a:cubicBezTo>
                <a:cubicBezTo>
                  <a:pt x="1825" y="695"/>
                  <a:pt x="1812" y="697"/>
                  <a:pt x="1800" y="701"/>
                </a:cubicBezTo>
                <a:cubicBezTo>
                  <a:pt x="1781" y="707"/>
                  <a:pt x="1744" y="720"/>
                  <a:pt x="1744" y="720"/>
                </a:cubicBezTo>
                <a:cubicBezTo>
                  <a:pt x="1731" y="739"/>
                  <a:pt x="1719" y="758"/>
                  <a:pt x="1706" y="777"/>
                </a:cubicBezTo>
                <a:cubicBezTo>
                  <a:pt x="1700" y="786"/>
                  <a:pt x="1698" y="801"/>
                  <a:pt x="1687" y="805"/>
                </a:cubicBezTo>
                <a:cubicBezTo>
                  <a:pt x="1634" y="824"/>
                  <a:pt x="1615" y="840"/>
                  <a:pt x="1555" y="852"/>
                </a:cubicBezTo>
                <a:cubicBezTo>
                  <a:pt x="1533" y="922"/>
                  <a:pt x="1573" y="938"/>
                  <a:pt x="1631" y="956"/>
                </a:cubicBezTo>
                <a:cubicBezTo>
                  <a:pt x="1698" y="1001"/>
                  <a:pt x="1710" y="1108"/>
                  <a:pt x="1734" y="1183"/>
                </a:cubicBezTo>
                <a:cubicBezTo>
                  <a:pt x="1738" y="1196"/>
                  <a:pt x="1710" y="1169"/>
                  <a:pt x="1697" y="1164"/>
                </a:cubicBezTo>
                <a:cubicBezTo>
                  <a:pt x="1685" y="1159"/>
                  <a:pt x="1672" y="1158"/>
                  <a:pt x="1659" y="1155"/>
                </a:cubicBezTo>
                <a:cubicBezTo>
                  <a:pt x="1550" y="1082"/>
                  <a:pt x="1628" y="1152"/>
                  <a:pt x="1593" y="1088"/>
                </a:cubicBezTo>
                <a:cubicBezTo>
                  <a:pt x="1582" y="1068"/>
                  <a:pt x="1555" y="1032"/>
                  <a:pt x="1555" y="1032"/>
                </a:cubicBezTo>
                <a:cubicBezTo>
                  <a:pt x="1511" y="890"/>
                  <a:pt x="1401" y="899"/>
                  <a:pt x="1272" y="890"/>
                </a:cubicBezTo>
                <a:cubicBezTo>
                  <a:pt x="1262" y="884"/>
                  <a:pt x="1253" y="876"/>
                  <a:pt x="1243" y="871"/>
                </a:cubicBezTo>
                <a:cubicBezTo>
                  <a:pt x="1234" y="867"/>
                  <a:pt x="1224" y="867"/>
                  <a:pt x="1215" y="862"/>
                </a:cubicBezTo>
                <a:cubicBezTo>
                  <a:pt x="1195" y="851"/>
                  <a:pt x="1158" y="824"/>
                  <a:pt x="1158" y="824"/>
                </a:cubicBezTo>
                <a:cubicBezTo>
                  <a:pt x="1152" y="815"/>
                  <a:pt x="1144" y="806"/>
                  <a:pt x="1140" y="796"/>
                </a:cubicBezTo>
                <a:cubicBezTo>
                  <a:pt x="1132" y="778"/>
                  <a:pt x="1121" y="739"/>
                  <a:pt x="1121" y="739"/>
                </a:cubicBezTo>
                <a:cubicBezTo>
                  <a:pt x="1131" y="707"/>
                  <a:pt x="1140" y="709"/>
                  <a:pt x="1102" y="692"/>
                </a:cubicBezTo>
                <a:cubicBezTo>
                  <a:pt x="1084" y="684"/>
                  <a:pt x="1045" y="673"/>
                  <a:pt x="1045" y="673"/>
                </a:cubicBezTo>
                <a:cubicBezTo>
                  <a:pt x="956" y="678"/>
                  <a:pt x="890" y="666"/>
                  <a:pt x="818" y="711"/>
                </a:cubicBezTo>
                <a:cubicBezTo>
                  <a:pt x="769" y="742"/>
                  <a:pt x="691" y="791"/>
                  <a:pt x="648" y="834"/>
                </a:cubicBezTo>
                <a:cubicBezTo>
                  <a:pt x="560" y="922"/>
                  <a:pt x="541" y="960"/>
                  <a:pt x="412" y="975"/>
                </a:cubicBezTo>
                <a:cubicBezTo>
                  <a:pt x="311" y="1001"/>
                  <a:pt x="214" y="1014"/>
                  <a:pt x="110" y="1022"/>
                </a:cubicBezTo>
                <a:cubicBezTo>
                  <a:pt x="82" y="1032"/>
                  <a:pt x="0" y="1067"/>
                  <a:pt x="25" y="1051"/>
                </a:cubicBezTo>
                <a:cubicBezTo>
                  <a:pt x="35" y="1045"/>
                  <a:pt x="43" y="1037"/>
                  <a:pt x="54" y="1032"/>
                </a:cubicBezTo>
                <a:cubicBezTo>
                  <a:pt x="72" y="1024"/>
                  <a:pt x="110" y="1013"/>
                  <a:pt x="110" y="1013"/>
                </a:cubicBezTo>
                <a:cubicBezTo>
                  <a:pt x="182" y="965"/>
                  <a:pt x="222" y="956"/>
                  <a:pt x="309" y="947"/>
                </a:cubicBezTo>
                <a:cubicBezTo>
                  <a:pt x="349" y="938"/>
                  <a:pt x="406" y="933"/>
                  <a:pt x="441" y="909"/>
                </a:cubicBezTo>
                <a:cubicBezTo>
                  <a:pt x="460" y="896"/>
                  <a:pt x="497" y="871"/>
                  <a:pt x="497" y="871"/>
                </a:cubicBezTo>
                <a:cubicBezTo>
                  <a:pt x="527" y="827"/>
                  <a:pt x="557" y="835"/>
                  <a:pt x="601" y="805"/>
                </a:cubicBezTo>
                <a:cubicBezTo>
                  <a:pt x="652" y="730"/>
                  <a:pt x="585" y="821"/>
                  <a:pt x="648" y="758"/>
                </a:cubicBezTo>
                <a:cubicBezTo>
                  <a:pt x="656" y="750"/>
                  <a:pt x="658" y="737"/>
                  <a:pt x="667" y="730"/>
                </a:cubicBezTo>
                <a:cubicBezTo>
                  <a:pt x="772" y="639"/>
                  <a:pt x="863" y="610"/>
                  <a:pt x="998" y="597"/>
                </a:cubicBezTo>
                <a:cubicBezTo>
                  <a:pt x="1017" y="591"/>
                  <a:pt x="1036" y="585"/>
                  <a:pt x="1055" y="579"/>
                </a:cubicBezTo>
                <a:cubicBezTo>
                  <a:pt x="1077" y="572"/>
                  <a:pt x="1092" y="522"/>
                  <a:pt x="1092" y="522"/>
                </a:cubicBezTo>
                <a:cubicBezTo>
                  <a:pt x="1089" y="500"/>
                  <a:pt x="1093" y="476"/>
                  <a:pt x="1083" y="456"/>
                </a:cubicBezTo>
                <a:cubicBezTo>
                  <a:pt x="1058" y="409"/>
                  <a:pt x="991" y="367"/>
                  <a:pt x="941" y="352"/>
                </a:cubicBezTo>
                <a:cubicBezTo>
                  <a:pt x="860" y="297"/>
                  <a:pt x="859" y="291"/>
                  <a:pt x="762" y="276"/>
                </a:cubicBezTo>
                <a:cubicBezTo>
                  <a:pt x="617" y="283"/>
                  <a:pt x="481" y="290"/>
                  <a:pt x="337" y="267"/>
                </a:cubicBezTo>
                <a:cubicBezTo>
                  <a:pt x="318" y="261"/>
                  <a:pt x="299" y="254"/>
                  <a:pt x="280" y="248"/>
                </a:cubicBezTo>
                <a:cubicBezTo>
                  <a:pt x="271" y="245"/>
                  <a:pt x="252" y="239"/>
                  <a:pt x="252" y="239"/>
                </a:cubicBezTo>
                <a:cubicBezTo>
                  <a:pt x="243" y="233"/>
                  <a:pt x="224" y="231"/>
                  <a:pt x="224" y="220"/>
                </a:cubicBezTo>
                <a:cubicBezTo>
                  <a:pt x="224" y="209"/>
                  <a:pt x="241" y="201"/>
                  <a:pt x="252" y="201"/>
                </a:cubicBezTo>
                <a:cubicBezTo>
                  <a:pt x="281" y="201"/>
                  <a:pt x="334" y="228"/>
                  <a:pt x="365" y="239"/>
                </a:cubicBezTo>
                <a:cubicBezTo>
                  <a:pt x="507" y="236"/>
                  <a:pt x="648" y="229"/>
                  <a:pt x="790" y="229"/>
                </a:cubicBezTo>
                <a:cubicBezTo>
                  <a:pt x="830" y="229"/>
                  <a:pt x="886" y="255"/>
                  <a:pt x="922" y="267"/>
                </a:cubicBezTo>
                <a:cubicBezTo>
                  <a:pt x="932" y="270"/>
                  <a:pt x="951" y="276"/>
                  <a:pt x="951" y="276"/>
                </a:cubicBezTo>
                <a:cubicBezTo>
                  <a:pt x="988" y="333"/>
                  <a:pt x="1100" y="396"/>
                  <a:pt x="1168" y="418"/>
                </a:cubicBezTo>
                <a:cubicBezTo>
                  <a:pt x="1187" y="431"/>
                  <a:pt x="1205" y="443"/>
                  <a:pt x="1224" y="456"/>
                </a:cubicBezTo>
                <a:cubicBezTo>
                  <a:pt x="1234" y="462"/>
                  <a:pt x="1243" y="469"/>
                  <a:pt x="1253" y="475"/>
                </a:cubicBezTo>
                <a:cubicBezTo>
                  <a:pt x="1262" y="481"/>
                  <a:pt x="1281" y="494"/>
                  <a:pt x="1281" y="494"/>
                </a:cubicBezTo>
                <a:cubicBezTo>
                  <a:pt x="1303" y="488"/>
                  <a:pt x="1334" y="494"/>
                  <a:pt x="1347" y="475"/>
                </a:cubicBezTo>
                <a:cubicBezTo>
                  <a:pt x="1380" y="429"/>
                  <a:pt x="1363" y="360"/>
                  <a:pt x="1394" y="314"/>
                </a:cubicBezTo>
                <a:cubicBezTo>
                  <a:pt x="1427" y="265"/>
                  <a:pt x="1446" y="247"/>
                  <a:pt x="1489" y="210"/>
                </a:cubicBezTo>
                <a:cubicBezTo>
                  <a:pt x="1561" y="148"/>
                  <a:pt x="1609" y="103"/>
                  <a:pt x="1687" y="50"/>
                </a:cubicBezTo>
                <a:cubicBezTo>
                  <a:pt x="1717" y="30"/>
                  <a:pt x="1791" y="21"/>
                  <a:pt x="1791" y="21"/>
                </a:cubicBezTo>
                <a:cubicBezTo>
                  <a:pt x="1851" y="24"/>
                  <a:pt x="1910" y="31"/>
                  <a:pt x="1970" y="31"/>
                </a:cubicBezTo>
                <a:cubicBezTo>
                  <a:pt x="1996" y="31"/>
                  <a:pt x="2032" y="0"/>
                  <a:pt x="2046" y="21"/>
                </a:cubicBezTo>
                <a:cubicBezTo>
                  <a:pt x="2065" y="49"/>
                  <a:pt x="1916" y="78"/>
                  <a:pt x="1914" y="78"/>
                </a:cubicBezTo>
                <a:cubicBezTo>
                  <a:pt x="1827" y="89"/>
                  <a:pt x="1746" y="91"/>
                  <a:pt x="1668" y="135"/>
                </a:cubicBezTo>
                <a:cubicBezTo>
                  <a:pt x="1648" y="146"/>
                  <a:pt x="1631" y="161"/>
                  <a:pt x="1612" y="173"/>
                </a:cubicBezTo>
                <a:cubicBezTo>
                  <a:pt x="1602" y="179"/>
                  <a:pt x="1583" y="191"/>
                  <a:pt x="1583" y="191"/>
                </a:cubicBezTo>
                <a:cubicBezTo>
                  <a:pt x="1567" y="242"/>
                  <a:pt x="1580" y="210"/>
                  <a:pt x="1536" y="276"/>
                </a:cubicBezTo>
                <a:cubicBezTo>
                  <a:pt x="1530" y="286"/>
                  <a:pt x="1517" y="305"/>
                  <a:pt x="1517" y="305"/>
                </a:cubicBezTo>
                <a:cubicBezTo>
                  <a:pt x="1505" y="342"/>
                  <a:pt x="1493" y="358"/>
                  <a:pt x="1461" y="380"/>
                </a:cubicBezTo>
                <a:cubicBezTo>
                  <a:pt x="1453" y="393"/>
                  <a:pt x="1432" y="419"/>
                  <a:pt x="1432" y="437"/>
                </a:cubicBezTo>
                <a:cubicBezTo>
                  <a:pt x="1432" y="450"/>
                  <a:pt x="1435" y="464"/>
                  <a:pt x="1442" y="475"/>
                </a:cubicBezTo>
                <a:cubicBezTo>
                  <a:pt x="1473" y="521"/>
                  <a:pt x="1470" y="498"/>
                  <a:pt x="1470" y="484"/>
                </a:cubicBezTo>
                <a:close/>
              </a:path>
            </a:pathLst>
          </a:cu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579" name="Oval 3">
            <a:extLst>
              <a:ext uri="{FF2B5EF4-FFF2-40B4-BE49-F238E27FC236}">
                <a16:creationId xmlns:a16="http://schemas.microsoft.com/office/drawing/2014/main" id="{4A065AC9-E2C6-E546-89D3-78AEC9406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0" y="1752600"/>
            <a:ext cx="533400" cy="228600"/>
          </a:xfrm>
          <a:prstGeom prst="ellipse">
            <a:avLst/>
          </a:prstGeom>
          <a:gradFill rotWithShape="0">
            <a:gsLst>
              <a:gs pos="0">
                <a:srgbClr val="5E002F"/>
              </a:gs>
              <a:gs pos="50000">
                <a:srgbClr val="CC0066"/>
              </a:gs>
              <a:gs pos="100000">
                <a:srgbClr val="5E002F"/>
              </a:gs>
            </a:gsLst>
            <a:lin ang="5400000" scaled="1"/>
          </a:gradFill>
          <a:ln w="9525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20" name="Oval 4">
            <a:extLst>
              <a:ext uri="{FF2B5EF4-FFF2-40B4-BE49-F238E27FC236}">
                <a16:creationId xmlns:a16="http://schemas.microsoft.com/office/drawing/2014/main" id="{79422F2F-4972-414F-9EA1-5EFE9EC2E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819400"/>
            <a:ext cx="990600" cy="7620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581" name="Oval 5">
            <a:extLst>
              <a:ext uri="{FF2B5EF4-FFF2-40B4-BE49-F238E27FC236}">
                <a16:creationId xmlns:a16="http://schemas.microsoft.com/office/drawing/2014/main" id="{90CAADA2-5E97-AE41-9CD2-76F2E4324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3513" y="2895600"/>
            <a:ext cx="762000" cy="5334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CD4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27136F4D-CD2A-9A46-BA74-B016C52DEAF1}"/>
              </a:ext>
            </a:extLst>
          </p:cNvPr>
          <p:cNvSpPr>
            <a:spLocks noChangeArrowheads="1"/>
          </p:cNvSpPr>
          <p:nvPr/>
        </p:nvSpPr>
        <p:spPr bwMode="auto">
          <a:xfrm rot="1712274">
            <a:off x="3541713" y="3276600"/>
            <a:ext cx="2286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3" name="Oval 7">
            <a:extLst>
              <a:ext uri="{FF2B5EF4-FFF2-40B4-BE49-F238E27FC236}">
                <a16:creationId xmlns:a16="http://schemas.microsoft.com/office/drawing/2014/main" id="{F191D57B-4928-E84F-849B-A32301D9BC9A}"/>
              </a:ext>
            </a:extLst>
          </p:cNvPr>
          <p:cNvSpPr>
            <a:spLocks noChangeArrowheads="1"/>
          </p:cNvSpPr>
          <p:nvPr/>
        </p:nvSpPr>
        <p:spPr bwMode="auto">
          <a:xfrm rot="1471409">
            <a:off x="2971800" y="1905000"/>
            <a:ext cx="3048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24" name="Oval 8">
            <a:extLst>
              <a:ext uri="{FF2B5EF4-FFF2-40B4-BE49-F238E27FC236}">
                <a16:creationId xmlns:a16="http://schemas.microsoft.com/office/drawing/2014/main" id="{C79B01F7-CEC0-0B42-97E2-89BE325A9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5713" y="2667000"/>
            <a:ext cx="990600" cy="9144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585" name="Oval 9">
            <a:extLst>
              <a:ext uri="{FF2B5EF4-FFF2-40B4-BE49-F238E27FC236}">
                <a16:creationId xmlns:a16="http://schemas.microsoft.com/office/drawing/2014/main" id="{6F113A8B-9A5B-934C-A83A-D608587F4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8113" y="2819400"/>
            <a:ext cx="685800" cy="6096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CD8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30EE2C98-84B6-1640-B47C-0BA7B87A0881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5065713" y="3429000"/>
            <a:ext cx="228600" cy="304800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7" name="Oval 11">
            <a:extLst>
              <a:ext uri="{FF2B5EF4-FFF2-40B4-BE49-F238E27FC236}">
                <a16:creationId xmlns:a16="http://schemas.microsoft.com/office/drawing/2014/main" id="{940EFAFE-65A6-6641-83B5-FABDC4293503}"/>
              </a:ext>
            </a:extLst>
          </p:cNvPr>
          <p:cNvSpPr>
            <a:spLocks noChangeArrowheads="1"/>
          </p:cNvSpPr>
          <p:nvPr/>
        </p:nvSpPr>
        <p:spPr bwMode="auto">
          <a:xfrm rot="-3450422">
            <a:off x="5791200" y="1905000"/>
            <a:ext cx="304800" cy="1524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28" name="Freeform 12">
            <a:extLst>
              <a:ext uri="{FF2B5EF4-FFF2-40B4-BE49-F238E27FC236}">
                <a16:creationId xmlns:a16="http://schemas.microsoft.com/office/drawing/2014/main" id="{849B8A1A-B2AB-8C45-8E55-F02CBB0FF708}"/>
              </a:ext>
            </a:extLst>
          </p:cNvPr>
          <p:cNvSpPr>
            <a:spLocks/>
          </p:cNvSpPr>
          <p:nvPr/>
        </p:nvSpPr>
        <p:spPr bwMode="auto">
          <a:xfrm>
            <a:off x="5202238" y="1077913"/>
            <a:ext cx="358775" cy="263525"/>
          </a:xfrm>
          <a:custGeom>
            <a:avLst/>
            <a:gdLst/>
            <a:ahLst/>
            <a:cxnLst>
              <a:cxn ang="0">
                <a:pos x="47" y="29"/>
              </a:cxn>
              <a:cxn ang="0">
                <a:pos x="170" y="1"/>
              </a:cxn>
              <a:cxn ang="0">
                <a:pos x="207" y="10"/>
              </a:cxn>
              <a:cxn ang="0">
                <a:pos x="226" y="67"/>
              </a:cxn>
              <a:cxn ang="0">
                <a:pos x="217" y="124"/>
              </a:cxn>
              <a:cxn ang="0">
                <a:pos x="132" y="114"/>
              </a:cxn>
              <a:cxn ang="0">
                <a:pos x="0" y="152"/>
              </a:cxn>
            </a:cxnLst>
            <a:rect l="0" t="0" r="r" b="b"/>
            <a:pathLst>
              <a:path w="226" h="166">
                <a:moveTo>
                  <a:pt x="47" y="29"/>
                </a:moveTo>
                <a:cubicBezTo>
                  <a:pt x="95" y="22"/>
                  <a:pt x="126" y="15"/>
                  <a:pt x="170" y="1"/>
                </a:cubicBezTo>
                <a:cubicBezTo>
                  <a:pt x="182" y="4"/>
                  <a:pt x="199" y="0"/>
                  <a:pt x="207" y="10"/>
                </a:cubicBezTo>
                <a:cubicBezTo>
                  <a:pt x="220" y="25"/>
                  <a:pt x="226" y="67"/>
                  <a:pt x="226" y="67"/>
                </a:cubicBezTo>
                <a:cubicBezTo>
                  <a:pt x="223" y="86"/>
                  <a:pt x="226" y="107"/>
                  <a:pt x="217" y="124"/>
                </a:cubicBezTo>
                <a:cubicBezTo>
                  <a:pt x="196" y="166"/>
                  <a:pt x="153" y="128"/>
                  <a:pt x="132" y="114"/>
                </a:cubicBezTo>
                <a:cubicBezTo>
                  <a:pt x="85" y="126"/>
                  <a:pt x="47" y="152"/>
                  <a:pt x="0" y="152"/>
                </a:cubicBezTo>
              </a:path>
            </a:pathLst>
          </a:custGeom>
          <a:gradFill rotWithShape="0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589" name="Oval 13">
            <a:extLst>
              <a:ext uri="{FF2B5EF4-FFF2-40B4-BE49-F238E27FC236}">
                <a16:creationId xmlns:a16="http://schemas.microsoft.com/office/drawing/2014/main" id="{CA53E14A-7C25-814D-A24C-53972A3AA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0" name="Oval 14">
            <a:extLst>
              <a:ext uri="{FF2B5EF4-FFF2-40B4-BE49-F238E27FC236}">
                <a16:creationId xmlns:a16="http://schemas.microsoft.com/office/drawing/2014/main" id="{A4F40687-5177-BD4E-9EE6-EE0F2BA81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066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1" name="AutoShape 15">
            <a:extLst>
              <a:ext uri="{FF2B5EF4-FFF2-40B4-BE49-F238E27FC236}">
                <a16:creationId xmlns:a16="http://schemas.microsoft.com/office/drawing/2014/main" id="{57347EF0-76B7-0349-A288-0A82C7054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219200"/>
            <a:ext cx="304800" cy="76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2" name="AutoShape 16">
            <a:extLst>
              <a:ext uri="{FF2B5EF4-FFF2-40B4-BE49-F238E27FC236}">
                <a16:creationId xmlns:a16="http://schemas.microsoft.com/office/drawing/2014/main" id="{3DA6740F-7D84-1E4F-909E-D6F15F46652D}"/>
              </a:ext>
            </a:extLst>
          </p:cNvPr>
          <p:cNvSpPr>
            <a:spLocks noChangeArrowheads="1"/>
          </p:cNvSpPr>
          <p:nvPr/>
        </p:nvSpPr>
        <p:spPr bwMode="auto">
          <a:xfrm rot="-3788385">
            <a:off x="2552700" y="1257300"/>
            <a:ext cx="152400" cy="762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7FF7A42F-A926-9649-9210-248B805C0A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609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94" name="Text Box 18">
            <a:extLst>
              <a:ext uri="{FF2B5EF4-FFF2-40B4-BE49-F238E27FC236}">
                <a16:creationId xmlns:a16="http://schemas.microsoft.com/office/drawing/2014/main" id="{E17A2E9E-59C5-5543-8022-68CEB6910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495300"/>
            <a:ext cx="45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B7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0BA02161-1004-2E4B-97C8-4DFD290994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10668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96" name="Text Box 20">
            <a:extLst>
              <a:ext uri="{FF2B5EF4-FFF2-40B4-BE49-F238E27FC236}">
                <a16:creationId xmlns:a16="http://schemas.microsoft.com/office/drawing/2014/main" id="{BEF7C79A-7655-9A49-A726-283321A26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7239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CD28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7" name="Line 21">
            <a:extLst>
              <a:ext uri="{FF2B5EF4-FFF2-40B4-BE49-F238E27FC236}">
                <a16:creationId xmlns:a16="http://schemas.microsoft.com/office/drawing/2014/main" id="{F0650961-910A-E144-BB71-1EDCC26E8C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6858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598" name="Text Box 22">
            <a:extLst>
              <a:ext uri="{FF2B5EF4-FFF2-40B4-BE49-F238E27FC236}">
                <a16:creationId xmlns:a16="http://schemas.microsoft.com/office/drawing/2014/main" id="{E579DA62-6B91-E54E-B07C-3D7B5B5A9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81000"/>
            <a:ext cx="45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B7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F3CFB1B8-18BD-6F4E-8282-C9E05865FB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6858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00" name="Text Box 24">
            <a:extLst>
              <a:ext uri="{FF2B5EF4-FFF2-40B4-BE49-F238E27FC236}">
                <a16:creationId xmlns:a16="http://schemas.microsoft.com/office/drawing/2014/main" id="{69D73DF2-36F4-774B-933C-F1C281440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9075" y="4191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CD28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9BDD2B64-3045-2041-88E2-11649BAE24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62400" y="838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02" name="Text Box 26">
            <a:extLst>
              <a:ext uri="{FF2B5EF4-FFF2-40B4-BE49-F238E27FC236}">
                <a16:creationId xmlns:a16="http://schemas.microsoft.com/office/drawing/2014/main" id="{C2AB506A-AD86-5240-A17B-2DAB7FF3B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0075" y="4191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APC du greffon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3" name="Text Box 27">
            <a:extLst>
              <a:ext uri="{FF2B5EF4-FFF2-40B4-BE49-F238E27FC236}">
                <a16:creationId xmlns:a16="http://schemas.microsoft.com/office/drawing/2014/main" id="{4013CD62-C9A8-D741-B203-8D775217A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905000"/>
            <a:ext cx="95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antigène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classe II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4" name="Text Box 28">
            <a:extLst>
              <a:ext uri="{FF2B5EF4-FFF2-40B4-BE49-F238E27FC236}">
                <a16:creationId xmlns:a16="http://schemas.microsoft.com/office/drawing/2014/main" id="{43C6C542-19D9-F846-8026-C9663FA6D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057400"/>
            <a:ext cx="95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antigène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classe I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5" name="Text Box 29">
            <a:extLst>
              <a:ext uri="{FF2B5EF4-FFF2-40B4-BE49-F238E27FC236}">
                <a16:creationId xmlns:a16="http://schemas.microsoft.com/office/drawing/2014/main" id="{625A581F-031F-1641-A7A2-A54B8A237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1485900"/>
            <a:ext cx="1746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Lymphocyte 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CD4 du receveur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6" name="Text Box 30">
            <a:extLst>
              <a:ext uri="{FF2B5EF4-FFF2-40B4-BE49-F238E27FC236}">
                <a16:creationId xmlns:a16="http://schemas.microsoft.com/office/drawing/2014/main" id="{E44C02A6-DE05-2543-B294-D0E649FB5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0" y="1125538"/>
            <a:ext cx="1746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Lymphocyte 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CD8 du receveur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47" name="Oval 31">
            <a:extLst>
              <a:ext uri="{FF2B5EF4-FFF2-40B4-BE49-F238E27FC236}">
                <a16:creationId xmlns:a16="http://schemas.microsoft.com/office/drawing/2014/main" id="{01700A77-6D9A-9447-96C0-8C6940854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914400"/>
            <a:ext cx="990600" cy="9144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608" name="Oval 32">
            <a:extLst>
              <a:ext uri="{FF2B5EF4-FFF2-40B4-BE49-F238E27FC236}">
                <a16:creationId xmlns:a16="http://schemas.microsoft.com/office/drawing/2014/main" id="{7E1EEB2C-E434-AE44-A832-D1956045B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066800"/>
            <a:ext cx="685800" cy="6096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CD8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09" name="Rectangle 33">
            <a:extLst>
              <a:ext uri="{FF2B5EF4-FFF2-40B4-BE49-F238E27FC236}">
                <a16:creationId xmlns:a16="http://schemas.microsoft.com/office/drawing/2014/main" id="{11D79CA7-6571-0042-BF18-476413E5ACD7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5943600" y="1676400"/>
            <a:ext cx="228600" cy="304800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50" name="Oval 34">
            <a:extLst>
              <a:ext uri="{FF2B5EF4-FFF2-40B4-BE49-F238E27FC236}">
                <a16:creationId xmlns:a16="http://schemas.microsoft.com/office/drawing/2014/main" id="{8E7F51F2-B70F-2F4A-8B92-491665672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371600"/>
            <a:ext cx="990600" cy="7620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611" name="Oval 35">
            <a:extLst>
              <a:ext uri="{FF2B5EF4-FFF2-40B4-BE49-F238E27FC236}">
                <a16:creationId xmlns:a16="http://schemas.microsoft.com/office/drawing/2014/main" id="{F489734B-CEDC-0143-97E8-8733A818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7800"/>
            <a:ext cx="762000" cy="5334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CD4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12" name="Rectangle 36">
            <a:extLst>
              <a:ext uri="{FF2B5EF4-FFF2-40B4-BE49-F238E27FC236}">
                <a16:creationId xmlns:a16="http://schemas.microsoft.com/office/drawing/2014/main" id="{091E0DD6-3BC5-B34F-87CA-C1A59B9984C8}"/>
              </a:ext>
            </a:extLst>
          </p:cNvPr>
          <p:cNvSpPr>
            <a:spLocks noChangeArrowheads="1"/>
          </p:cNvSpPr>
          <p:nvPr/>
        </p:nvSpPr>
        <p:spPr bwMode="auto">
          <a:xfrm rot="1712274">
            <a:off x="2819400" y="1828800"/>
            <a:ext cx="228600" cy="152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A33E1387-2B1D-5648-97A6-DFA7173819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1863" y="1916113"/>
            <a:ext cx="360362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B7F3D1F6-27C4-8842-8CC4-62F0728C3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133600"/>
            <a:ext cx="401638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91EF95F8-BFDA-1440-B6D1-A23D6544BD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0313" y="3200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16" name="Freeform 40">
            <a:extLst>
              <a:ext uri="{FF2B5EF4-FFF2-40B4-BE49-F238E27FC236}">
                <a16:creationId xmlns:a16="http://schemas.microsoft.com/office/drawing/2014/main" id="{8B5CB4AC-48E5-DF42-BD25-51472EAB0EB1}"/>
              </a:ext>
            </a:extLst>
          </p:cNvPr>
          <p:cNvSpPr>
            <a:spLocks/>
          </p:cNvSpPr>
          <p:nvPr/>
        </p:nvSpPr>
        <p:spPr bwMode="auto">
          <a:xfrm>
            <a:off x="3694113" y="2743200"/>
            <a:ext cx="660400" cy="482600"/>
          </a:xfrm>
          <a:custGeom>
            <a:avLst/>
            <a:gdLst>
              <a:gd name="T0" fmla="*/ 2147483646 w 416"/>
              <a:gd name="T1" fmla="*/ 2147483646 h 304"/>
              <a:gd name="T2" fmla="*/ 2147483646 w 416"/>
              <a:gd name="T3" fmla="*/ 2147483646 h 304"/>
              <a:gd name="T4" fmla="*/ 2147483646 w 416"/>
              <a:gd name="T5" fmla="*/ 2147483646 h 304"/>
              <a:gd name="T6" fmla="*/ 2147483646 w 416"/>
              <a:gd name="T7" fmla="*/ 2147483646 h 304"/>
              <a:gd name="T8" fmla="*/ 2147483646 w 416"/>
              <a:gd name="T9" fmla="*/ 0 h 304"/>
              <a:gd name="T10" fmla="*/ 2147483646 w 416"/>
              <a:gd name="T11" fmla="*/ 2147483646 h 304"/>
              <a:gd name="T12" fmla="*/ 0 w 416"/>
              <a:gd name="T13" fmla="*/ 2147483646 h 3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6"/>
              <a:gd name="T22" fmla="*/ 0 h 304"/>
              <a:gd name="T23" fmla="*/ 416 w 416"/>
              <a:gd name="T24" fmla="*/ 304 h 3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6" h="304">
                <a:moveTo>
                  <a:pt x="48" y="288"/>
                </a:moveTo>
                <a:cubicBezTo>
                  <a:pt x="116" y="296"/>
                  <a:pt x="184" y="304"/>
                  <a:pt x="240" y="288"/>
                </a:cubicBezTo>
                <a:cubicBezTo>
                  <a:pt x="296" y="272"/>
                  <a:pt x="360" y="232"/>
                  <a:pt x="384" y="192"/>
                </a:cubicBezTo>
                <a:cubicBezTo>
                  <a:pt x="408" y="152"/>
                  <a:pt x="416" y="80"/>
                  <a:pt x="384" y="48"/>
                </a:cubicBezTo>
                <a:cubicBezTo>
                  <a:pt x="352" y="16"/>
                  <a:pt x="240" y="0"/>
                  <a:pt x="192" y="0"/>
                </a:cubicBezTo>
                <a:cubicBezTo>
                  <a:pt x="144" y="0"/>
                  <a:pt x="128" y="32"/>
                  <a:pt x="96" y="48"/>
                </a:cubicBezTo>
                <a:cubicBezTo>
                  <a:pt x="64" y="64"/>
                  <a:pt x="16" y="88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17" name="Line 41">
            <a:extLst>
              <a:ext uri="{FF2B5EF4-FFF2-40B4-BE49-F238E27FC236}">
                <a16:creationId xmlns:a16="http://schemas.microsoft.com/office/drawing/2014/main" id="{3948B285-7A72-9346-A32E-08F32256DA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17913" y="28956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18" name="Text Box 42">
            <a:extLst>
              <a:ext uri="{FF2B5EF4-FFF2-40B4-BE49-F238E27FC236}">
                <a16:creationId xmlns:a16="http://schemas.microsoft.com/office/drawing/2014/main" id="{DC3E30D2-61AF-044B-A8C9-D8A822085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3713" y="28194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IL-2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19" name="Text Box 43">
            <a:extLst>
              <a:ext uri="{FF2B5EF4-FFF2-40B4-BE49-F238E27FC236}">
                <a16:creationId xmlns:a16="http://schemas.microsoft.com/office/drawing/2014/main" id="{2E00E075-BF3E-B648-BDC9-ACAB7065A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3573463"/>
            <a:ext cx="723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Th1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0" name="Freeform 44">
            <a:extLst>
              <a:ext uri="{FF2B5EF4-FFF2-40B4-BE49-F238E27FC236}">
                <a16:creationId xmlns:a16="http://schemas.microsoft.com/office/drawing/2014/main" id="{15AEE4BB-981E-AA4F-95E1-137AA8E4F4D0}"/>
              </a:ext>
            </a:extLst>
          </p:cNvPr>
          <p:cNvSpPr>
            <a:spLocks/>
          </p:cNvSpPr>
          <p:nvPr/>
        </p:nvSpPr>
        <p:spPr bwMode="auto">
          <a:xfrm>
            <a:off x="3640138" y="4479925"/>
            <a:ext cx="2652712" cy="2081213"/>
          </a:xfrm>
          <a:custGeom>
            <a:avLst/>
            <a:gdLst>
              <a:gd name="T0" fmla="*/ 2147483646 w 1671"/>
              <a:gd name="T1" fmla="*/ 2147483646 h 1311"/>
              <a:gd name="T2" fmla="*/ 2147483646 w 1671"/>
              <a:gd name="T3" fmla="*/ 2147483646 h 1311"/>
              <a:gd name="T4" fmla="*/ 2147483646 w 1671"/>
              <a:gd name="T5" fmla="*/ 2147483646 h 1311"/>
              <a:gd name="T6" fmla="*/ 2147483646 w 1671"/>
              <a:gd name="T7" fmla="*/ 2147483646 h 1311"/>
              <a:gd name="T8" fmla="*/ 2147483646 w 1671"/>
              <a:gd name="T9" fmla="*/ 2147483646 h 1311"/>
              <a:gd name="T10" fmla="*/ 2147483646 w 1671"/>
              <a:gd name="T11" fmla="*/ 2147483646 h 1311"/>
              <a:gd name="T12" fmla="*/ 2147483646 w 1671"/>
              <a:gd name="T13" fmla="*/ 2147483646 h 1311"/>
              <a:gd name="T14" fmla="*/ 2147483646 w 1671"/>
              <a:gd name="T15" fmla="*/ 2147483646 h 1311"/>
              <a:gd name="T16" fmla="*/ 2147483646 w 1671"/>
              <a:gd name="T17" fmla="*/ 2147483646 h 1311"/>
              <a:gd name="T18" fmla="*/ 2147483646 w 1671"/>
              <a:gd name="T19" fmla="*/ 2147483646 h 1311"/>
              <a:gd name="T20" fmla="*/ 2147483646 w 1671"/>
              <a:gd name="T21" fmla="*/ 2147483646 h 1311"/>
              <a:gd name="T22" fmla="*/ 2147483646 w 1671"/>
              <a:gd name="T23" fmla="*/ 2147483646 h 1311"/>
              <a:gd name="T24" fmla="*/ 2147483646 w 1671"/>
              <a:gd name="T25" fmla="*/ 2147483646 h 1311"/>
              <a:gd name="T26" fmla="*/ 2147483646 w 1671"/>
              <a:gd name="T27" fmla="*/ 2147483646 h 1311"/>
              <a:gd name="T28" fmla="*/ 2147483646 w 1671"/>
              <a:gd name="T29" fmla="*/ 2147483646 h 1311"/>
              <a:gd name="T30" fmla="*/ 2147483646 w 1671"/>
              <a:gd name="T31" fmla="*/ 2147483646 h 1311"/>
              <a:gd name="T32" fmla="*/ 2147483646 w 1671"/>
              <a:gd name="T33" fmla="*/ 2147483646 h 1311"/>
              <a:gd name="T34" fmla="*/ 2147483646 w 1671"/>
              <a:gd name="T35" fmla="*/ 2147483646 h 1311"/>
              <a:gd name="T36" fmla="*/ 2147483646 w 1671"/>
              <a:gd name="T37" fmla="*/ 2147483646 h 1311"/>
              <a:gd name="T38" fmla="*/ 2147483646 w 1671"/>
              <a:gd name="T39" fmla="*/ 2147483646 h 1311"/>
              <a:gd name="T40" fmla="*/ 2147483646 w 1671"/>
              <a:gd name="T41" fmla="*/ 2147483646 h 1311"/>
              <a:gd name="T42" fmla="*/ 2147483646 w 1671"/>
              <a:gd name="T43" fmla="*/ 2147483646 h 1311"/>
              <a:gd name="T44" fmla="*/ 2147483646 w 1671"/>
              <a:gd name="T45" fmla="*/ 2147483646 h 1311"/>
              <a:gd name="T46" fmla="*/ 2147483646 w 1671"/>
              <a:gd name="T47" fmla="*/ 2147483646 h 1311"/>
              <a:gd name="T48" fmla="*/ 2147483646 w 1671"/>
              <a:gd name="T49" fmla="*/ 2147483646 h 1311"/>
              <a:gd name="T50" fmla="*/ 2147483646 w 1671"/>
              <a:gd name="T51" fmla="*/ 2147483646 h 1311"/>
              <a:gd name="T52" fmla="*/ 2147483646 w 1671"/>
              <a:gd name="T53" fmla="*/ 2147483646 h 1311"/>
              <a:gd name="T54" fmla="*/ 2147483646 w 1671"/>
              <a:gd name="T55" fmla="*/ 2147483646 h 1311"/>
              <a:gd name="T56" fmla="*/ 2147483646 w 1671"/>
              <a:gd name="T57" fmla="*/ 2147483646 h 1311"/>
              <a:gd name="T58" fmla="*/ 2147483646 w 1671"/>
              <a:gd name="T59" fmla="*/ 2147483646 h 1311"/>
              <a:gd name="T60" fmla="*/ 2147483646 w 1671"/>
              <a:gd name="T61" fmla="*/ 2147483646 h 1311"/>
              <a:gd name="T62" fmla="*/ 2147483646 w 1671"/>
              <a:gd name="T63" fmla="*/ 2147483646 h 1311"/>
              <a:gd name="T64" fmla="*/ 2147483646 w 1671"/>
              <a:gd name="T65" fmla="*/ 2147483646 h 1311"/>
              <a:gd name="T66" fmla="*/ 2147483646 w 1671"/>
              <a:gd name="T67" fmla="*/ 2147483646 h 1311"/>
              <a:gd name="T68" fmla="*/ 2147483646 w 1671"/>
              <a:gd name="T69" fmla="*/ 2147483646 h 1311"/>
              <a:gd name="T70" fmla="*/ 2147483646 w 1671"/>
              <a:gd name="T71" fmla="*/ 2147483646 h 1311"/>
              <a:gd name="T72" fmla="*/ 2147483646 w 1671"/>
              <a:gd name="T73" fmla="*/ 2147483646 h 1311"/>
              <a:gd name="T74" fmla="*/ 2147483646 w 1671"/>
              <a:gd name="T75" fmla="*/ 2147483646 h 1311"/>
              <a:gd name="T76" fmla="*/ 2147483646 w 1671"/>
              <a:gd name="T77" fmla="*/ 2147483646 h 1311"/>
              <a:gd name="T78" fmla="*/ 2147483646 w 1671"/>
              <a:gd name="T79" fmla="*/ 2147483646 h 1311"/>
              <a:gd name="T80" fmla="*/ 2147483646 w 1671"/>
              <a:gd name="T81" fmla="*/ 2147483646 h 1311"/>
              <a:gd name="T82" fmla="*/ 2147483646 w 1671"/>
              <a:gd name="T83" fmla="*/ 2147483646 h 1311"/>
              <a:gd name="T84" fmla="*/ 2147483646 w 1671"/>
              <a:gd name="T85" fmla="*/ 2147483646 h 1311"/>
              <a:gd name="T86" fmla="*/ 2147483646 w 1671"/>
              <a:gd name="T87" fmla="*/ 2147483646 h 1311"/>
              <a:gd name="T88" fmla="*/ 2147483646 w 1671"/>
              <a:gd name="T89" fmla="*/ 2147483646 h 1311"/>
              <a:gd name="T90" fmla="*/ 2147483646 w 1671"/>
              <a:gd name="T91" fmla="*/ 2147483646 h 1311"/>
              <a:gd name="T92" fmla="*/ 2147483646 w 1671"/>
              <a:gd name="T93" fmla="*/ 2147483646 h 1311"/>
              <a:gd name="T94" fmla="*/ 2147483646 w 1671"/>
              <a:gd name="T95" fmla="*/ 2147483646 h 13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671"/>
              <a:gd name="T145" fmla="*/ 0 h 1311"/>
              <a:gd name="T146" fmla="*/ 1671 w 1671"/>
              <a:gd name="T147" fmla="*/ 1311 h 13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671" h="1311">
                <a:moveTo>
                  <a:pt x="1364" y="360"/>
                </a:moveTo>
                <a:cubicBezTo>
                  <a:pt x="1321" y="331"/>
                  <a:pt x="1290" y="306"/>
                  <a:pt x="1251" y="275"/>
                </a:cubicBezTo>
                <a:cubicBezTo>
                  <a:pt x="1220" y="251"/>
                  <a:pt x="1165" y="229"/>
                  <a:pt x="1137" y="200"/>
                </a:cubicBezTo>
                <a:cubicBezTo>
                  <a:pt x="1108" y="170"/>
                  <a:pt x="1038" y="110"/>
                  <a:pt x="996" y="96"/>
                </a:cubicBezTo>
                <a:cubicBezTo>
                  <a:pt x="896" y="63"/>
                  <a:pt x="798" y="25"/>
                  <a:pt x="693" y="11"/>
                </a:cubicBezTo>
                <a:cubicBezTo>
                  <a:pt x="379" y="19"/>
                  <a:pt x="442" y="0"/>
                  <a:pt x="278" y="39"/>
                </a:cubicBezTo>
                <a:cubicBezTo>
                  <a:pt x="229" y="72"/>
                  <a:pt x="185" y="111"/>
                  <a:pt x="136" y="143"/>
                </a:cubicBezTo>
                <a:cubicBezTo>
                  <a:pt x="122" y="163"/>
                  <a:pt x="101" y="178"/>
                  <a:pt x="89" y="200"/>
                </a:cubicBezTo>
                <a:cubicBezTo>
                  <a:pt x="72" y="231"/>
                  <a:pt x="63" y="279"/>
                  <a:pt x="51" y="313"/>
                </a:cubicBezTo>
                <a:cubicBezTo>
                  <a:pt x="40" y="384"/>
                  <a:pt x="16" y="450"/>
                  <a:pt x="4" y="521"/>
                </a:cubicBezTo>
                <a:cubicBezTo>
                  <a:pt x="7" y="570"/>
                  <a:pt x="0" y="711"/>
                  <a:pt x="32" y="776"/>
                </a:cubicBezTo>
                <a:cubicBezTo>
                  <a:pt x="63" y="840"/>
                  <a:pt x="125" y="887"/>
                  <a:pt x="174" y="936"/>
                </a:cubicBezTo>
                <a:cubicBezTo>
                  <a:pt x="200" y="962"/>
                  <a:pt x="228" y="1000"/>
                  <a:pt x="259" y="1021"/>
                </a:cubicBezTo>
                <a:cubicBezTo>
                  <a:pt x="280" y="1035"/>
                  <a:pt x="304" y="1044"/>
                  <a:pt x="325" y="1059"/>
                </a:cubicBezTo>
                <a:cubicBezTo>
                  <a:pt x="385" y="1102"/>
                  <a:pt x="442" y="1168"/>
                  <a:pt x="514" y="1191"/>
                </a:cubicBezTo>
                <a:cubicBezTo>
                  <a:pt x="574" y="1251"/>
                  <a:pt x="660" y="1240"/>
                  <a:pt x="741" y="1248"/>
                </a:cubicBezTo>
                <a:cubicBezTo>
                  <a:pt x="854" y="1259"/>
                  <a:pt x="967" y="1268"/>
                  <a:pt x="1081" y="1276"/>
                </a:cubicBezTo>
                <a:cubicBezTo>
                  <a:pt x="1191" y="1273"/>
                  <a:pt x="1315" y="1311"/>
                  <a:pt x="1411" y="1257"/>
                </a:cubicBezTo>
                <a:cubicBezTo>
                  <a:pt x="1458" y="1230"/>
                  <a:pt x="1484" y="1203"/>
                  <a:pt x="1524" y="1172"/>
                </a:cubicBezTo>
                <a:cubicBezTo>
                  <a:pt x="1542" y="1158"/>
                  <a:pt x="1581" y="1134"/>
                  <a:pt x="1581" y="1134"/>
                </a:cubicBezTo>
                <a:cubicBezTo>
                  <a:pt x="1594" y="1115"/>
                  <a:pt x="1606" y="1097"/>
                  <a:pt x="1619" y="1078"/>
                </a:cubicBezTo>
                <a:cubicBezTo>
                  <a:pt x="1625" y="1068"/>
                  <a:pt x="1638" y="1049"/>
                  <a:pt x="1638" y="1049"/>
                </a:cubicBezTo>
                <a:cubicBezTo>
                  <a:pt x="1665" y="969"/>
                  <a:pt x="1655" y="1013"/>
                  <a:pt x="1666" y="917"/>
                </a:cubicBezTo>
                <a:cubicBezTo>
                  <a:pt x="1660" y="791"/>
                  <a:pt x="1671" y="671"/>
                  <a:pt x="1581" y="577"/>
                </a:cubicBezTo>
                <a:cubicBezTo>
                  <a:pt x="1578" y="568"/>
                  <a:pt x="1579" y="556"/>
                  <a:pt x="1572" y="549"/>
                </a:cubicBezTo>
                <a:cubicBezTo>
                  <a:pt x="1560" y="537"/>
                  <a:pt x="1478" y="480"/>
                  <a:pt x="1458" y="473"/>
                </a:cubicBezTo>
                <a:cubicBezTo>
                  <a:pt x="1407" y="398"/>
                  <a:pt x="1474" y="489"/>
                  <a:pt x="1411" y="426"/>
                </a:cubicBezTo>
                <a:cubicBezTo>
                  <a:pt x="1403" y="418"/>
                  <a:pt x="1402" y="404"/>
                  <a:pt x="1392" y="398"/>
                </a:cubicBezTo>
                <a:cubicBezTo>
                  <a:pt x="1375" y="388"/>
                  <a:pt x="1336" y="379"/>
                  <a:pt x="1336" y="379"/>
                </a:cubicBezTo>
                <a:cubicBezTo>
                  <a:pt x="1315" y="439"/>
                  <a:pt x="1306" y="435"/>
                  <a:pt x="1251" y="455"/>
                </a:cubicBezTo>
                <a:cubicBezTo>
                  <a:pt x="1216" y="450"/>
                  <a:pt x="1174" y="458"/>
                  <a:pt x="1147" y="436"/>
                </a:cubicBezTo>
                <a:cubicBezTo>
                  <a:pt x="1087" y="388"/>
                  <a:pt x="1170" y="420"/>
                  <a:pt x="1099" y="398"/>
                </a:cubicBezTo>
                <a:cubicBezTo>
                  <a:pt x="1055" y="368"/>
                  <a:pt x="1081" y="382"/>
                  <a:pt x="1014" y="360"/>
                </a:cubicBezTo>
                <a:cubicBezTo>
                  <a:pt x="1005" y="357"/>
                  <a:pt x="986" y="351"/>
                  <a:pt x="986" y="351"/>
                </a:cubicBezTo>
                <a:cubicBezTo>
                  <a:pt x="943" y="286"/>
                  <a:pt x="955" y="316"/>
                  <a:pt x="939" y="266"/>
                </a:cubicBezTo>
                <a:cubicBezTo>
                  <a:pt x="948" y="228"/>
                  <a:pt x="956" y="204"/>
                  <a:pt x="977" y="171"/>
                </a:cubicBezTo>
                <a:cubicBezTo>
                  <a:pt x="980" y="162"/>
                  <a:pt x="976" y="143"/>
                  <a:pt x="986" y="143"/>
                </a:cubicBezTo>
                <a:cubicBezTo>
                  <a:pt x="996" y="143"/>
                  <a:pt x="1002" y="163"/>
                  <a:pt x="996" y="171"/>
                </a:cubicBezTo>
                <a:cubicBezTo>
                  <a:pt x="983" y="190"/>
                  <a:pt x="939" y="209"/>
                  <a:pt x="939" y="209"/>
                </a:cubicBezTo>
                <a:cubicBezTo>
                  <a:pt x="936" y="218"/>
                  <a:pt x="936" y="230"/>
                  <a:pt x="929" y="237"/>
                </a:cubicBezTo>
                <a:cubicBezTo>
                  <a:pt x="913" y="253"/>
                  <a:pt x="873" y="275"/>
                  <a:pt x="873" y="275"/>
                </a:cubicBezTo>
                <a:cubicBezTo>
                  <a:pt x="841" y="272"/>
                  <a:pt x="809" y="271"/>
                  <a:pt x="778" y="266"/>
                </a:cubicBezTo>
                <a:cubicBezTo>
                  <a:pt x="738" y="260"/>
                  <a:pt x="759" y="253"/>
                  <a:pt x="722" y="237"/>
                </a:cubicBezTo>
                <a:cubicBezTo>
                  <a:pt x="678" y="218"/>
                  <a:pt x="615" y="214"/>
                  <a:pt x="571" y="209"/>
                </a:cubicBezTo>
                <a:cubicBezTo>
                  <a:pt x="526" y="195"/>
                  <a:pt x="540" y="181"/>
                  <a:pt x="514" y="143"/>
                </a:cubicBezTo>
                <a:cubicBezTo>
                  <a:pt x="505" y="115"/>
                  <a:pt x="496" y="86"/>
                  <a:pt x="486" y="58"/>
                </a:cubicBezTo>
                <a:cubicBezTo>
                  <a:pt x="483" y="49"/>
                  <a:pt x="473" y="20"/>
                  <a:pt x="476" y="30"/>
                </a:cubicBezTo>
                <a:cubicBezTo>
                  <a:pt x="486" y="67"/>
                  <a:pt x="493" y="92"/>
                  <a:pt x="514" y="124"/>
                </a:cubicBezTo>
                <a:cubicBezTo>
                  <a:pt x="547" y="225"/>
                  <a:pt x="415" y="213"/>
                  <a:pt x="353" y="219"/>
                </a:cubicBezTo>
                <a:cubicBezTo>
                  <a:pt x="344" y="225"/>
                  <a:pt x="332" y="229"/>
                  <a:pt x="325" y="237"/>
                </a:cubicBezTo>
                <a:cubicBezTo>
                  <a:pt x="310" y="254"/>
                  <a:pt x="287" y="294"/>
                  <a:pt x="287" y="294"/>
                </a:cubicBezTo>
                <a:cubicBezTo>
                  <a:pt x="274" y="333"/>
                  <a:pt x="260" y="347"/>
                  <a:pt x="221" y="360"/>
                </a:cubicBezTo>
                <a:cubicBezTo>
                  <a:pt x="202" y="366"/>
                  <a:pt x="165" y="379"/>
                  <a:pt x="165" y="379"/>
                </a:cubicBezTo>
                <a:cubicBezTo>
                  <a:pt x="126" y="370"/>
                  <a:pt x="108" y="357"/>
                  <a:pt x="70" y="370"/>
                </a:cubicBezTo>
                <a:cubicBezTo>
                  <a:pt x="138" y="391"/>
                  <a:pt x="111" y="377"/>
                  <a:pt x="155" y="407"/>
                </a:cubicBezTo>
                <a:cubicBezTo>
                  <a:pt x="180" y="482"/>
                  <a:pt x="171" y="444"/>
                  <a:pt x="184" y="521"/>
                </a:cubicBezTo>
                <a:cubicBezTo>
                  <a:pt x="173" y="595"/>
                  <a:pt x="161" y="692"/>
                  <a:pt x="231" y="738"/>
                </a:cubicBezTo>
                <a:cubicBezTo>
                  <a:pt x="254" y="807"/>
                  <a:pt x="256" y="775"/>
                  <a:pt x="240" y="823"/>
                </a:cubicBezTo>
                <a:cubicBezTo>
                  <a:pt x="237" y="832"/>
                  <a:pt x="239" y="845"/>
                  <a:pt x="231" y="851"/>
                </a:cubicBezTo>
                <a:cubicBezTo>
                  <a:pt x="215" y="863"/>
                  <a:pt x="174" y="870"/>
                  <a:pt x="174" y="870"/>
                </a:cubicBezTo>
                <a:cubicBezTo>
                  <a:pt x="101" y="920"/>
                  <a:pt x="208" y="878"/>
                  <a:pt x="231" y="870"/>
                </a:cubicBezTo>
                <a:cubicBezTo>
                  <a:pt x="257" y="832"/>
                  <a:pt x="259" y="817"/>
                  <a:pt x="306" y="832"/>
                </a:cubicBezTo>
                <a:cubicBezTo>
                  <a:pt x="316" y="838"/>
                  <a:pt x="327" y="843"/>
                  <a:pt x="335" y="851"/>
                </a:cubicBezTo>
                <a:cubicBezTo>
                  <a:pt x="343" y="859"/>
                  <a:pt x="343" y="875"/>
                  <a:pt x="353" y="880"/>
                </a:cubicBezTo>
                <a:cubicBezTo>
                  <a:pt x="370" y="889"/>
                  <a:pt x="391" y="885"/>
                  <a:pt x="410" y="889"/>
                </a:cubicBezTo>
                <a:cubicBezTo>
                  <a:pt x="443" y="895"/>
                  <a:pt x="473" y="907"/>
                  <a:pt x="505" y="917"/>
                </a:cubicBezTo>
                <a:cubicBezTo>
                  <a:pt x="547" y="946"/>
                  <a:pt x="554" y="975"/>
                  <a:pt x="571" y="1021"/>
                </a:cubicBezTo>
                <a:cubicBezTo>
                  <a:pt x="560" y="1082"/>
                  <a:pt x="554" y="1092"/>
                  <a:pt x="505" y="1125"/>
                </a:cubicBezTo>
                <a:cubicBezTo>
                  <a:pt x="505" y="1126"/>
                  <a:pt x="484" y="1181"/>
                  <a:pt x="486" y="1182"/>
                </a:cubicBezTo>
                <a:cubicBezTo>
                  <a:pt x="496" y="1187"/>
                  <a:pt x="505" y="1170"/>
                  <a:pt x="514" y="1163"/>
                </a:cubicBezTo>
                <a:cubicBezTo>
                  <a:pt x="577" y="1109"/>
                  <a:pt x="508" y="1155"/>
                  <a:pt x="571" y="1116"/>
                </a:cubicBezTo>
                <a:cubicBezTo>
                  <a:pt x="589" y="1058"/>
                  <a:pt x="630" y="1060"/>
                  <a:pt x="684" y="1049"/>
                </a:cubicBezTo>
                <a:cubicBezTo>
                  <a:pt x="690" y="1040"/>
                  <a:pt x="692" y="1022"/>
                  <a:pt x="703" y="1021"/>
                </a:cubicBezTo>
                <a:cubicBezTo>
                  <a:pt x="735" y="1018"/>
                  <a:pt x="766" y="1034"/>
                  <a:pt x="797" y="1040"/>
                </a:cubicBezTo>
                <a:cubicBezTo>
                  <a:pt x="822" y="1045"/>
                  <a:pt x="848" y="1046"/>
                  <a:pt x="873" y="1049"/>
                </a:cubicBezTo>
                <a:cubicBezTo>
                  <a:pt x="892" y="1055"/>
                  <a:pt x="910" y="1062"/>
                  <a:pt x="929" y="1068"/>
                </a:cubicBezTo>
                <a:cubicBezTo>
                  <a:pt x="945" y="1073"/>
                  <a:pt x="984" y="1164"/>
                  <a:pt x="996" y="1182"/>
                </a:cubicBezTo>
                <a:cubicBezTo>
                  <a:pt x="1002" y="1201"/>
                  <a:pt x="1008" y="1219"/>
                  <a:pt x="1014" y="1238"/>
                </a:cubicBezTo>
                <a:cubicBezTo>
                  <a:pt x="1017" y="1247"/>
                  <a:pt x="1008" y="1219"/>
                  <a:pt x="1005" y="1210"/>
                </a:cubicBezTo>
                <a:cubicBezTo>
                  <a:pt x="1002" y="1201"/>
                  <a:pt x="999" y="1191"/>
                  <a:pt x="996" y="1182"/>
                </a:cubicBezTo>
                <a:cubicBezTo>
                  <a:pt x="993" y="1172"/>
                  <a:pt x="986" y="1153"/>
                  <a:pt x="986" y="1153"/>
                </a:cubicBezTo>
                <a:cubicBezTo>
                  <a:pt x="1011" y="1084"/>
                  <a:pt x="982" y="1100"/>
                  <a:pt x="1071" y="1087"/>
                </a:cubicBezTo>
                <a:cubicBezTo>
                  <a:pt x="1110" y="1061"/>
                  <a:pt x="1086" y="1073"/>
                  <a:pt x="1128" y="1059"/>
                </a:cubicBezTo>
                <a:cubicBezTo>
                  <a:pt x="1147" y="1053"/>
                  <a:pt x="1184" y="1040"/>
                  <a:pt x="1184" y="1040"/>
                </a:cubicBezTo>
                <a:cubicBezTo>
                  <a:pt x="1245" y="1050"/>
                  <a:pt x="1285" y="1063"/>
                  <a:pt x="1336" y="1097"/>
                </a:cubicBezTo>
                <a:cubicBezTo>
                  <a:pt x="1355" y="1125"/>
                  <a:pt x="1373" y="1154"/>
                  <a:pt x="1392" y="1182"/>
                </a:cubicBezTo>
                <a:cubicBezTo>
                  <a:pt x="1398" y="1191"/>
                  <a:pt x="1405" y="1201"/>
                  <a:pt x="1411" y="1210"/>
                </a:cubicBezTo>
                <a:cubicBezTo>
                  <a:pt x="1417" y="1219"/>
                  <a:pt x="1430" y="1238"/>
                  <a:pt x="1430" y="1238"/>
                </a:cubicBezTo>
                <a:cubicBezTo>
                  <a:pt x="1416" y="1188"/>
                  <a:pt x="1383" y="1131"/>
                  <a:pt x="1354" y="1087"/>
                </a:cubicBezTo>
                <a:cubicBezTo>
                  <a:pt x="1351" y="1065"/>
                  <a:pt x="1350" y="1043"/>
                  <a:pt x="1345" y="1021"/>
                </a:cubicBezTo>
                <a:cubicBezTo>
                  <a:pt x="1341" y="1001"/>
                  <a:pt x="1326" y="964"/>
                  <a:pt x="1326" y="964"/>
                </a:cubicBezTo>
                <a:cubicBezTo>
                  <a:pt x="1333" y="945"/>
                  <a:pt x="1331" y="922"/>
                  <a:pt x="1345" y="908"/>
                </a:cubicBezTo>
                <a:cubicBezTo>
                  <a:pt x="1361" y="892"/>
                  <a:pt x="1402" y="870"/>
                  <a:pt x="1402" y="870"/>
                </a:cubicBezTo>
                <a:cubicBezTo>
                  <a:pt x="1408" y="861"/>
                  <a:pt x="1411" y="848"/>
                  <a:pt x="1420" y="842"/>
                </a:cubicBezTo>
                <a:cubicBezTo>
                  <a:pt x="1457" y="819"/>
                  <a:pt x="1533" y="809"/>
                  <a:pt x="1572" y="804"/>
                </a:cubicBezTo>
                <a:cubicBezTo>
                  <a:pt x="1603" y="794"/>
                  <a:pt x="1647" y="778"/>
                  <a:pt x="1647" y="738"/>
                </a:cubicBezTo>
              </a:path>
            </a:pathLst>
          </a:custGeom>
          <a:solidFill>
            <a:srgbClr val="CCFF99"/>
          </a:solidFill>
          <a:ln w="9525">
            <a:solidFill>
              <a:srgbClr val="CCFF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621" name="Oval 45">
            <a:extLst>
              <a:ext uri="{FF2B5EF4-FFF2-40B4-BE49-F238E27FC236}">
                <a16:creationId xmlns:a16="http://schemas.microsoft.com/office/drawing/2014/main" id="{67448CFD-2ACF-D042-9E38-5F440698F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4648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2" name="Oval 46">
            <a:extLst>
              <a:ext uri="{FF2B5EF4-FFF2-40B4-BE49-F238E27FC236}">
                <a16:creationId xmlns:a16="http://schemas.microsoft.com/office/drawing/2014/main" id="{7EF7B50B-92DD-4041-BE0E-2112E6ED5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313" y="4876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3" name="Oval 47">
            <a:extLst>
              <a:ext uri="{FF2B5EF4-FFF2-40B4-BE49-F238E27FC236}">
                <a16:creationId xmlns:a16="http://schemas.microsoft.com/office/drawing/2014/main" id="{C30FC1A8-ACD9-6E4B-BE11-0855332ED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7713" y="6019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4" name="Oval 48">
            <a:extLst>
              <a:ext uri="{FF2B5EF4-FFF2-40B4-BE49-F238E27FC236}">
                <a16:creationId xmlns:a16="http://schemas.microsoft.com/office/drawing/2014/main" id="{6D974C7B-4E52-2A4D-A72E-FE97EAE5B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513" y="63246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5" name="Oval 49">
            <a:extLst>
              <a:ext uri="{FF2B5EF4-FFF2-40B4-BE49-F238E27FC236}">
                <a16:creationId xmlns:a16="http://schemas.microsoft.com/office/drawing/2014/main" id="{74A29D68-2378-4A44-A020-AA6026D4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0913" y="6248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6" name="Oval 50">
            <a:extLst>
              <a:ext uri="{FF2B5EF4-FFF2-40B4-BE49-F238E27FC236}">
                <a16:creationId xmlns:a16="http://schemas.microsoft.com/office/drawing/2014/main" id="{76B8FEE3-C251-194F-862C-0598D1434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113" y="59436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7" name="Oval 51">
            <a:extLst>
              <a:ext uri="{FF2B5EF4-FFF2-40B4-BE49-F238E27FC236}">
                <a16:creationId xmlns:a16="http://schemas.microsoft.com/office/drawing/2014/main" id="{EF0B1A69-316F-8841-8692-22E2CBD3F080}"/>
              </a:ext>
            </a:extLst>
          </p:cNvPr>
          <p:cNvSpPr>
            <a:spLocks noChangeArrowheads="1"/>
          </p:cNvSpPr>
          <p:nvPr/>
        </p:nvSpPr>
        <p:spPr bwMode="auto">
          <a:xfrm rot="-1606730">
            <a:off x="3922713" y="4648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8" name="Oval 52">
            <a:extLst>
              <a:ext uri="{FF2B5EF4-FFF2-40B4-BE49-F238E27FC236}">
                <a16:creationId xmlns:a16="http://schemas.microsoft.com/office/drawing/2014/main" id="{2D2E105C-086A-4E44-BBF1-6BC11DFB836B}"/>
              </a:ext>
            </a:extLst>
          </p:cNvPr>
          <p:cNvSpPr>
            <a:spLocks noChangeArrowheads="1"/>
          </p:cNvSpPr>
          <p:nvPr/>
        </p:nvSpPr>
        <p:spPr bwMode="auto">
          <a:xfrm rot="-5168267">
            <a:off x="3617913" y="5410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29" name="Oval 53">
            <a:extLst>
              <a:ext uri="{FF2B5EF4-FFF2-40B4-BE49-F238E27FC236}">
                <a16:creationId xmlns:a16="http://schemas.microsoft.com/office/drawing/2014/main" id="{1AA54D88-5E8A-9642-AAA4-14410721EE6A}"/>
              </a:ext>
            </a:extLst>
          </p:cNvPr>
          <p:cNvSpPr>
            <a:spLocks noChangeArrowheads="1"/>
          </p:cNvSpPr>
          <p:nvPr/>
        </p:nvSpPr>
        <p:spPr bwMode="auto">
          <a:xfrm rot="-3450422">
            <a:off x="5218113" y="51816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0" name="Oval 54">
            <a:extLst>
              <a:ext uri="{FF2B5EF4-FFF2-40B4-BE49-F238E27FC236}">
                <a16:creationId xmlns:a16="http://schemas.microsoft.com/office/drawing/2014/main" id="{6DBA9D47-10EF-5343-8372-152F057D3788}"/>
              </a:ext>
            </a:extLst>
          </p:cNvPr>
          <p:cNvSpPr>
            <a:spLocks noChangeArrowheads="1"/>
          </p:cNvSpPr>
          <p:nvPr/>
        </p:nvSpPr>
        <p:spPr bwMode="auto">
          <a:xfrm rot="-3450422">
            <a:off x="4608513" y="48768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1" name="Oval 55">
            <a:extLst>
              <a:ext uri="{FF2B5EF4-FFF2-40B4-BE49-F238E27FC236}">
                <a16:creationId xmlns:a16="http://schemas.microsoft.com/office/drawing/2014/main" id="{DC77AD18-2474-6B40-92A9-73233FDFCE45}"/>
              </a:ext>
            </a:extLst>
          </p:cNvPr>
          <p:cNvSpPr>
            <a:spLocks noChangeArrowheads="1"/>
          </p:cNvSpPr>
          <p:nvPr/>
        </p:nvSpPr>
        <p:spPr bwMode="auto">
          <a:xfrm rot="-3450422">
            <a:off x="4303713" y="57912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2" name="Oval 56">
            <a:extLst>
              <a:ext uri="{FF2B5EF4-FFF2-40B4-BE49-F238E27FC236}">
                <a16:creationId xmlns:a16="http://schemas.microsoft.com/office/drawing/2014/main" id="{EDF856BB-F065-0A4C-8917-2A489F410A3D}"/>
              </a:ext>
            </a:extLst>
          </p:cNvPr>
          <p:cNvSpPr>
            <a:spLocks noChangeArrowheads="1"/>
          </p:cNvSpPr>
          <p:nvPr/>
        </p:nvSpPr>
        <p:spPr bwMode="auto">
          <a:xfrm rot="-4785363">
            <a:off x="4913313" y="60198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3" name="Oval 57">
            <a:extLst>
              <a:ext uri="{FF2B5EF4-FFF2-40B4-BE49-F238E27FC236}">
                <a16:creationId xmlns:a16="http://schemas.microsoft.com/office/drawing/2014/main" id="{E78B2EB7-3578-BA45-8EF0-0121BAB0955D}"/>
              </a:ext>
            </a:extLst>
          </p:cNvPr>
          <p:cNvSpPr>
            <a:spLocks noChangeArrowheads="1"/>
          </p:cNvSpPr>
          <p:nvPr/>
        </p:nvSpPr>
        <p:spPr bwMode="auto">
          <a:xfrm rot="-7223186">
            <a:off x="5675313" y="57912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4" name="Oval 58">
            <a:extLst>
              <a:ext uri="{FF2B5EF4-FFF2-40B4-BE49-F238E27FC236}">
                <a16:creationId xmlns:a16="http://schemas.microsoft.com/office/drawing/2014/main" id="{4DDC4A7C-5D8D-1845-B957-40212945D610}"/>
              </a:ext>
            </a:extLst>
          </p:cNvPr>
          <p:cNvSpPr>
            <a:spLocks noChangeArrowheads="1"/>
          </p:cNvSpPr>
          <p:nvPr/>
        </p:nvSpPr>
        <p:spPr bwMode="auto">
          <a:xfrm rot="-6129959">
            <a:off x="5370513" y="60198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5" name="Oval 59">
            <a:extLst>
              <a:ext uri="{FF2B5EF4-FFF2-40B4-BE49-F238E27FC236}">
                <a16:creationId xmlns:a16="http://schemas.microsoft.com/office/drawing/2014/main" id="{D8CFDB81-95A0-A344-A8FB-56281E388833}"/>
              </a:ext>
            </a:extLst>
          </p:cNvPr>
          <p:cNvSpPr>
            <a:spLocks noChangeArrowheads="1"/>
          </p:cNvSpPr>
          <p:nvPr/>
        </p:nvSpPr>
        <p:spPr bwMode="auto">
          <a:xfrm rot="-8004256">
            <a:off x="4075113" y="49530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6" name="Oval 60">
            <a:extLst>
              <a:ext uri="{FF2B5EF4-FFF2-40B4-BE49-F238E27FC236}">
                <a16:creationId xmlns:a16="http://schemas.microsoft.com/office/drawing/2014/main" id="{A61E28FF-10D1-7640-833E-0B44D744F006}"/>
              </a:ext>
            </a:extLst>
          </p:cNvPr>
          <p:cNvSpPr>
            <a:spLocks noChangeArrowheads="1"/>
          </p:cNvSpPr>
          <p:nvPr/>
        </p:nvSpPr>
        <p:spPr bwMode="auto">
          <a:xfrm rot="227269">
            <a:off x="3922713" y="5410200"/>
            <a:ext cx="228600" cy="76200"/>
          </a:xfrm>
          <a:prstGeom prst="ellipse">
            <a:avLst/>
          </a:prstGeom>
          <a:solidFill>
            <a:srgbClr val="CC99FF"/>
          </a:solidFill>
          <a:ln w="9525">
            <a:solidFill>
              <a:srgbClr val="CC99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77" name="Oval 61">
            <a:extLst>
              <a:ext uri="{FF2B5EF4-FFF2-40B4-BE49-F238E27FC236}">
                <a16:creationId xmlns:a16="http://schemas.microsoft.com/office/drawing/2014/main" id="{4BE0CAEA-C7A2-E047-9F08-8784914F6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513" y="3886200"/>
            <a:ext cx="685800" cy="6858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638" name="Oval 62">
            <a:extLst>
              <a:ext uri="{FF2B5EF4-FFF2-40B4-BE49-F238E27FC236}">
                <a16:creationId xmlns:a16="http://schemas.microsoft.com/office/drawing/2014/main" id="{F3169DD4-2610-8D4A-917F-6D3BD9C2E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3913" y="4038600"/>
            <a:ext cx="474662" cy="4572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CTL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39" name="Rectangle 63">
            <a:extLst>
              <a:ext uri="{FF2B5EF4-FFF2-40B4-BE49-F238E27FC236}">
                <a16:creationId xmlns:a16="http://schemas.microsoft.com/office/drawing/2014/main" id="{ACC88C5E-1701-7049-BC3B-38042A790BE9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5764213" y="4430713"/>
            <a:ext cx="152400" cy="228600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0" name="Rectangle 64">
            <a:extLst>
              <a:ext uri="{FF2B5EF4-FFF2-40B4-BE49-F238E27FC236}">
                <a16:creationId xmlns:a16="http://schemas.microsoft.com/office/drawing/2014/main" id="{66312FB5-B880-8545-8FFD-D7C21AC37F4A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6291263" y="3806825"/>
            <a:ext cx="119062" cy="217488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1" name="Rectangle 65">
            <a:extLst>
              <a:ext uri="{FF2B5EF4-FFF2-40B4-BE49-F238E27FC236}">
                <a16:creationId xmlns:a16="http://schemas.microsoft.com/office/drawing/2014/main" id="{0775EBD2-3FF8-E143-8644-F0040CD06568}"/>
              </a:ext>
            </a:extLst>
          </p:cNvPr>
          <p:cNvSpPr>
            <a:spLocks noChangeArrowheads="1"/>
          </p:cNvSpPr>
          <p:nvPr/>
        </p:nvSpPr>
        <p:spPr bwMode="auto">
          <a:xfrm rot="8098456">
            <a:off x="5740400" y="3821113"/>
            <a:ext cx="100013" cy="230187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82" name="Oval 66">
            <a:extLst>
              <a:ext uri="{FF2B5EF4-FFF2-40B4-BE49-F238E27FC236}">
                <a16:creationId xmlns:a16="http://schemas.microsoft.com/office/drawing/2014/main" id="{FFAB1AA0-92C7-7141-B061-0B0C3DE65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4713" y="5257800"/>
            <a:ext cx="685800" cy="6858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643" name="Oval 67">
            <a:extLst>
              <a:ext uri="{FF2B5EF4-FFF2-40B4-BE49-F238E27FC236}">
                <a16:creationId xmlns:a16="http://schemas.microsoft.com/office/drawing/2014/main" id="{08397C6F-1D66-7242-92BB-4B6C2208A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7113" y="5410200"/>
            <a:ext cx="474662" cy="4572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CTL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4" name="Rectangle 68">
            <a:extLst>
              <a:ext uri="{FF2B5EF4-FFF2-40B4-BE49-F238E27FC236}">
                <a16:creationId xmlns:a16="http://schemas.microsoft.com/office/drawing/2014/main" id="{1CA78BD1-5735-344F-8889-F8DCC8441A50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4697413" y="5802313"/>
            <a:ext cx="152400" cy="228600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5" name="Rectangle 69">
            <a:extLst>
              <a:ext uri="{FF2B5EF4-FFF2-40B4-BE49-F238E27FC236}">
                <a16:creationId xmlns:a16="http://schemas.microsoft.com/office/drawing/2014/main" id="{CA95E4FC-3829-1243-9D6E-9AFB9DBA99B0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5224463" y="5178425"/>
            <a:ext cx="119062" cy="217488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6" name="Rectangle 70">
            <a:extLst>
              <a:ext uri="{FF2B5EF4-FFF2-40B4-BE49-F238E27FC236}">
                <a16:creationId xmlns:a16="http://schemas.microsoft.com/office/drawing/2014/main" id="{E9A3FCF0-8D01-0741-BD3B-4CFA91979D21}"/>
              </a:ext>
            </a:extLst>
          </p:cNvPr>
          <p:cNvSpPr>
            <a:spLocks noChangeArrowheads="1"/>
          </p:cNvSpPr>
          <p:nvPr/>
        </p:nvSpPr>
        <p:spPr bwMode="auto">
          <a:xfrm rot="8098456">
            <a:off x="4673600" y="5192713"/>
            <a:ext cx="100013" cy="230187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79687" name="Oval 71">
            <a:extLst>
              <a:ext uri="{FF2B5EF4-FFF2-40B4-BE49-F238E27FC236}">
                <a16:creationId xmlns:a16="http://schemas.microsoft.com/office/drawing/2014/main" id="{29EDF395-DA6A-4A41-BD03-EC54D2943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4913" y="4800600"/>
            <a:ext cx="685800" cy="685800"/>
          </a:xfrm>
          <a:prstGeom prst="ellipse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  <a:defRPr/>
            </a:pPr>
            <a:endParaRPr lang="en-US"/>
          </a:p>
        </p:txBody>
      </p:sp>
      <p:sp>
        <p:nvSpPr>
          <p:cNvPr id="24648" name="Oval 72">
            <a:extLst>
              <a:ext uri="{FF2B5EF4-FFF2-40B4-BE49-F238E27FC236}">
                <a16:creationId xmlns:a16="http://schemas.microsoft.com/office/drawing/2014/main" id="{728A3C62-5DDE-C543-BA5C-F4F9BEA70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7313" y="4953000"/>
            <a:ext cx="474662" cy="457200"/>
          </a:xfrm>
          <a:prstGeom prst="ellipse">
            <a:avLst/>
          </a:pr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rgbClr val="FF3300"/>
                </a:solidFill>
                <a:latin typeface="Times New Roman" panose="02020603050405020304" pitchFamily="18" charset="0"/>
              </a:rPr>
              <a:t>CTL</a:t>
            </a:r>
            <a:endParaRPr lang="fr-FR" altLang="fr-FR" sz="1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49" name="Rectangle 73">
            <a:extLst>
              <a:ext uri="{FF2B5EF4-FFF2-40B4-BE49-F238E27FC236}">
                <a16:creationId xmlns:a16="http://schemas.microsoft.com/office/drawing/2014/main" id="{E17C67D7-BA8F-9446-BC90-CF32417D6A14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6297613" y="5345113"/>
            <a:ext cx="152400" cy="228600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50" name="Rectangle 74">
            <a:extLst>
              <a:ext uri="{FF2B5EF4-FFF2-40B4-BE49-F238E27FC236}">
                <a16:creationId xmlns:a16="http://schemas.microsoft.com/office/drawing/2014/main" id="{D33B4130-B4E1-F745-B11B-4A555FB8813A}"/>
              </a:ext>
            </a:extLst>
          </p:cNvPr>
          <p:cNvSpPr>
            <a:spLocks noChangeArrowheads="1"/>
          </p:cNvSpPr>
          <p:nvPr/>
        </p:nvSpPr>
        <p:spPr bwMode="auto">
          <a:xfrm rot="2131012">
            <a:off x="6824663" y="4721225"/>
            <a:ext cx="119062" cy="217488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51" name="Rectangle 75">
            <a:extLst>
              <a:ext uri="{FF2B5EF4-FFF2-40B4-BE49-F238E27FC236}">
                <a16:creationId xmlns:a16="http://schemas.microsoft.com/office/drawing/2014/main" id="{DC713468-98DA-FA4F-A829-B9E7E292B49B}"/>
              </a:ext>
            </a:extLst>
          </p:cNvPr>
          <p:cNvSpPr>
            <a:spLocks noChangeArrowheads="1"/>
          </p:cNvSpPr>
          <p:nvPr/>
        </p:nvSpPr>
        <p:spPr bwMode="auto">
          <a:xfrm rot="8098456">
            <a:off x="6273800" y="4735513"/>
            <a:ext cx="100013" cy="230187"/>
          </a:xfrm>
          <a:prstGeom prst="rect">
            <a:avLst/>
          </a:prstGeom>
          <a:solidFill>
            <a:srgbClr val="66FF99"/>
          </a:solidFill>
          <a:ln w="9525">
            <a:solidFill>
              <a:srgbClr val="66FF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52" name="Freeform 76">
            <a:extLst>
              <a:ext uri="{FF2B5EF4-FFF2-40B4-BE49-F238E27FC236}">
                <a16:creationId xmlns:a16="http://schemas.microsoft.com/office/drawing/2014/main" id="{895ECB2E-CA45-9D45-BCAC-92C393CD8BB2}"/>
              </a:ext>
            </a:extLst>
          </p:cNvPr>
          <p:cNvSpPr>
            <a:spLocks/>
          </p:cNvSpPr>
          <p:nvPr/>
        </p:nvSpPr>
        <p:spPr bwMode="auto">
          <a:xfrm>
            <a:off x="2671763" y="4916488"/>
            <a:ext cx="1214437" cy="1139825"/>
          </a:xfrm>
          <a:custGeom>
            <a:avLst/>
            <a:gdLst>
              <a:gd name="T0" fmla="*/ 2147483646 w 765"/>
              <a:gd name="T1" fmla="*/ 2147483646 h 718"/>
              <a:gd name="T2" fmla="*/ 2147483646 w 765"/>
              <a:gd name="T3" fmla="*/ 2147483646 h 718"/>
              <a:gd name="T4" fmla="*/ 2147483646 w 765"/>
              <a:gd name="T5" fmla="*/ 2147483646 h 718"/>
              <a:gd name="T6" fmla="*/ 2147483646 w 765"/>
              <a:gd name="T7" fmla="*/ 2147483646 h 718"/>
              <a:gd name="T8" fmla="*/ 2147483646 w 765"/>
              <a:gd name="T9" fmla="*/ 2147483646 h 718"/>
              <a:gd name="T10" fmla="*/ 2147483646 w 765"/>
              <a:gd name="T11" fmla="*/ 0 h 718"/>
              <a:gd name="T12" fmla="*/ 2147483646 w 765"/>
              <a:gd name="T13" fmla="*/ 2147483646 h 718"/>
              <a:gd name="T14" fmla="*/ 2147483646 w 765"/>
              <a:gd name="T15" fmla="*/ 2147483646 h 718"/>
              <a:gd name="T16" fmla="*/ 2147483646 w 765"/>
              <a:gd name="T17" fmla="*/ 2147483646 h 718"/>
              <a:gd name="T18" fmla="*/ 2147483646 w 765"/>
              <a:gd name="T19" fmla="*/ 2147483646 h 718"/>
              <a:gd name="T20" fmla="*/ 0 w 765"/>
              <a:gd name="T21" fmla="*/ 2147483646 h 718"/>
              <a:gd name="T22" fmla="*/ 2147483646 w 765"/>
              <a:gd name="T23" fmla="*/ 2147483646 h 718"/>
              <a:gd name="T24" fmla="*/ 2147483646 w 765"/>
              <a:gd name="T25" fmla="*/ 2147483646 h 718"/>
              <a:gd name="T26" fmla="*/ 2147483646 w 765"/>
              <a:gd name="T27" fmla="*/ 2147483646 h 718"/>
              <a:gd name="T28" fmla="*/ 2147483646 w 765"/>
              <a:gd name="T29" fmla="*/ 2147483646 h 718"/>
              <a:gd name="T30" fmla="*/ 2147483646 w 765"/>
              <a:gd name="T31" fmla="*/ 2147483646 h 718"/>
              <a:gd name="T32" fmla="*/ 2147483646 w 765"/>
              <a:gd name="T33" fmla="*/ 2147483646 h 718"/>
              <a:gd name="T34" fmla="*/ 2147483646 w 765"/>
              <a:gd name="T35" fmla="*/ 2147483646 h 718"/>
              <a:gd name="T36" fmla="*/ 2147483646 w 765"/>
              <a:gd name="T37" fmla="*/ 2147483646 h 718"/>
              <a:gd name="T38" fmla="*/ 2147483646 w 765"/>
              <a:gd name="T39" fmla="*/ 2147483646 h 718"/>
              <a:gd name="T40" fmla="*/ 2147483646 w 765"/>
              <a:gd name="T41" fmla="*/ 2147483646 h 718"/>
              <a:gd name="T42" fmla="*/ 2147483646 w 765"/>
              <a:gd name="T43" fmla="*/ 2147483646 h 718"/>
              <a:gd name="T44" fmla="*/ 2147483646 w 765"/>
              <a:gd name="T45" fmla="*/ 2147483646 h 718"/>
              <a:gd name="T46" fmla="*/ 2147483646 w 765"/>
              <a:gd name="T47" fmla="*/ 2147483646 h 718"/>
              <a:gd name="T48" fmla="*/ 2147483646 w 765"/>
              <a:gd name="T49" fmla="*/ 2147483646 h 718"/>
              <a:gd name="T50" fmla="*/ 2147483646 w 765"/>
              <a:gd name="T51" fmla="*/ 2147483646 h 718"/>
              <a:gd name="T52" fmla="*/ 2147483646 w 765"/>
              <a:gd name="T53" fmla="*/ 2147483646 h 718"/>
              <a:gd name="T54" fmla="*/ 2147483646 w 765"/>
              <a:gd name="T55" fmla="*/ 2147483646 h 718"/>
              <a:gd name="T56" fmla="*/ 2147483646 w 765"/>
              <a:gd name="T57" fmla="*/ 2147483646 h 718"/>
              <a:gd name="T58" fmla="*/ 2147483646 w 765"/>
              <a:gd name="T59" fmla="*/ 2147483646 h 718"/>
              <a:gd name="T60" fmla="*/ 2147483646 w 765"/>
              <a:gd name="T61" fmla="*/ 2147483646 h 718"/>
              <a:gd name="T62" fmla="*/ 2147483646 w 765"/>
              <a:gd name="T63" fmla="*/ 2147483646 h 718"/>
              <a:gd name="T64" fmla="*/ 2147483646 w 765"/>
              <a:gd name="T65" fmla="*/ 2147483646 h 71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65"/>
              <a:gd name="T100" fmla="*/ 0 h 718"/>
              <a:gd name="T101" fmla="*/ 765 w 765"/>
              <a:gd name="T102" fmla="*/ 718 h 71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65" h="718">
                <a:moveTo>
                  <a:pt x="614" y="189"/>
                </a:moveTo>
                <a:cubicBezTo>
                  <a:pt x="617" y="180"/>
                  <a:pt x="626" y="171"/>
                  <a:pt x="624" y="161"/>
                </a:cubicBezTo>
                <a:cubicBezTo>
                  <a:pt x="622" y="150"/>
                  <a:pt x="614" y="140"/>
                  <a:pt x="605" y="132"/>
                </a:cubicBezTo>
                <a:cubicBezTo>
                  <a:pt x="564" y="97"/>
                  <a:pt x="508" y="69"/>
                  <a:pt x="463" y="38"/>
                </a:cubicBezTo>
                <a:cubicBezTo>
                  <a:pt x="454" y="32"/>
                  <a:pt x="444" y="25"/>
                  <a:pt x="435" y="19"/>
                </a:cubicBezTo>
                <a:cubicBezTo>
                  <a:pt x="425" y="13"/>
                  <a:pt x="406" y="0"/>
                  <a:pt x="406" y="0"/>
                </a:cubicBezTo>
                <a:cubicBezTo>
                  <a:pt x="328" y="10"/>
                  <a:pt x="254" y="31"/>
                  <a:pt x="180" y="57"/>
                </a:cubicBezTo>
                <a:cubicBezTo>
                  <a:pt x="168" y="74"/>
                  <a:pt x="164" y="97"/>
                  <a:pt x="151" y="113"/>
                </a:cubicBezTo>
                <a:cubicBezTo>
                  <a:pt x="135" y="132"/>
                  <a:pt x="90" y="162"/>
                  <a:pt x="66" y="170"/>
                </a:cubicBezTo>
                <a:cubicBezTo>
                  <a:pt x="37" y="261"/>
                  <a:pt x="82" y="128"/>
                  <a:pt x="38" y="227"/>
                </a:cubicBezTo>
                <a:cubicBezTo>
                  <a:pt x="22" y="262"/>
                  <a:pt x="13" y="303"/>
                  <a:pt x="0" y="340"/>
                </a:cubicBezTo>
                <a:cubicBezTo>
                  <a:pt x="10" y="385"/>
                  <a:pt x="21" y="427"/>
                  <a:pt x="29" y="472"/>
                </a:cubicBezTo>
                <a:cubicBezTo>
                  <a:pt x="37" y="446"/>
                  <a:pt x="41" y="394"/>
                  <a:pt x="66" y="378"/>
                </a:cubicBezTo>
                <a:cubicBezTo>
                  <a:pt x="83" y="367"/>
                  <a:pt x="123" y="359"/>
                  <a:pt x="123" y="359"/>
                </a:cubicBezTo>
                <a:cubicBezTo>
                  <a:pt x="151" y="318"/>
                  <a:pt x="169" y="329"/>
                  <a:pt x="208" y="302"/>
                </a:cubicBezTo>
                <a:cubicBezTo>
                  <a:pt x="223" y="307"/>
                  <a:pt x="256" y="317"/>
                  <a:pt x="265" y="331"/>
                </a:cubicBezTo>
                <a:cubicBezTo>
                  <a:pt x="290" y="371"/>
                  <a:pt x="292" y="440"/>
                  <a:pt x="331" y="472"/>
                </a:cubicBezTo>
                <a:cubicBezTo>
                  <a:pt x="339" y="478"/>
                  <a:pt x="350" y="477"/>
                  <a:pt x="359" y="482"/>
                </a:cubicBezTo>
                <a:cubicBezTo>
                  <a:pt x="391" y="499"/>
                  <a:pt x="414" y="528"/>
                  <a:pt x="444" y="548"/>
                </a:cubicBezTo>
                <a:cubicBezTo>
                  <a:pt x="450" y="557"/>
                  <a:pt x="455" y="568"/>
                  <a:pt x="463" y="576"/>
                </a:cubicBezTo>
                <a:cubicBezTo>
                  <a:pt x="471" y="584"/>
                  <a:pt x="484" y="586"/>
                  <a:pt x="491" y="595"/>
                </a:cubicBezTo>
                <a:cubicBezTo>
                  <a:pt x="500" y="606"/>
                  <a:pt x="502" y="622"/>
                  <a:pt x="510" y="633"/>
                </a:cubicBezTo>
                <a:cubicBezTo>
                  <a:pt x="546" y="682"/>
                  <a:pt x="599" y="699"/>
                  <a:pt x="652" y="718"/>
                </a:cubicBezTo>
                <a:cubicBezTo>
                  <a:pt x="694" y="711"/>
                  <a:pt x="726" y="703"/>
                  <a:pt x="765" y="689"/>
                </a:cubicBezTo>
                <a:cubicBezTo>
                  <a:pt x="736" y="646"/>
                  <a:pt x="677" y="625"/>
                  <a:pt x="633" y="595"/>
                </a:cubicBezTo>
                <a:cubicBezTo>
                  <a:pt x="624" y="589"/>
                  <a:pt x="614" y="582"/>
                  <a:pt x="605" y="576"/>
                </a:cubicBezTo>
                <a:cubicBezTo>
                  <a:pt x="595" y="570"/>
                  <a:pt x="576" y="557"/>
                  <a:pt x="576" y="557"/>
                </a:cubicBezTo>
                <a:cubicBezTo>
                  <a:pt x="570" y="548"/>
                  <a:pt x="566" y="536"/>
                  <a:pt x="557" y="529"/>
                </a:cubicBezTo>
                <a:cubicBezTo>
                  <a:pt x="549" y="523"/>
                  <a:pt x="536" y="527"/>
                  <a:pt x="529" y="520"/>
                </a:cubicBezTo>
                <a:cubicBezTo>
                  <a:pt x="513" y="504"/>
                  <a:pt x="491" y="463"/>
                  <a:pt x="491" y="463"/>
                </a:cubicBezTo>
                <a:cubicBezTo>
                  <a:pt x="501" y="398"/>
                  <a:pt x="513" y="358"/>
                  <a:pt x="567" y="321"/>
                </a:cubicBezTo>
                <a:cubicBezTo>
                  <a:pt x="582" y="276"/>
                  <a:pt x="594" y="223"/>
                  <a:pt x="614" y="180"/>
                </a:cubicBezTo>
                <a:cubicBezTo>
                  <a:pt x="615" y="177"/>
                  <a:pt x="614" y="186"/>
                  <a:pt x="614" y="189"/>
                </a:cubicBezTo>
                <a:close/>
              </a:path>
            </a:pathLst>
          </a:custGeom>
          <a:gradFill rotWithShape="0">
            <a:gsLst>
              <a:gs pos="0">
                <a:srgbClr val="185E76"/>
              </a:gs>
              <a:gs pos="50000">
                <a:srgbClr val="33CCFF"/>
              </a:gs>
              <a:gs pos="100000">
                <a:srgbClr val="185E76"/>
              </a:gs>
            </a:gsLst>
            <a:lin ang="5400000" scaled="1"/>
          </a:gradFill>
          <a:ln w="9525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653" name="Freeform 77">
            <a:extLst>
              <a:ext uri="{FF2B5EF4-FFF2-40B4-BE49-F238E27FC236}">
                <a16:creationId xmlns:a16="http://schemas.microsoft.com/office/drawing/2014/main" id="{FB325A78-9FD6-DF46-BE4F-0C671A581369}"/>
              </a:ext>
            </a:extLst>
          </p:cNvPr>
          <p:cNvSpPr>
            <a:spLocks/>
          </p:cNvSpPr>
          <p:nvPr/>
        </p:nvSpPr>
        <p:spPr bwMode="auto">
          <a:xfrm>
            <a:off x="2919413" y="5032375"/>
            <a:ext cx="601662" cy="423863"/>
          </a:xfrm>
          <a:custGeom>
            <a:avLst/>
            <a:gdLst>
              <a:gd name="T0" fmla="*/ 2147483646 w 379"/>
              <a:gd name="T1" fmla="*/ 2147483646 h 267"/>
              <a:gd name="T2" fmla="*/ 2147483646 w 379"/>
              <a:gd name="T3" fmla="*/ 2147483646 h 267"/>
              <a:gd name="T4" fmla="*/ 2147483646 w 379"/>
              <a:gd name="T5" fmla="*/ 2147483646 h 267"/>
              <a:gd name="T6" fmla="*/ 2147483646 w 379"/>
              <a:gd name="T7" fmla="*/ 2147483646 h 267"/>
              <a:gd name="T8" fmla="*/ 2147483646 w 379"/>
              <a:gd name="T9" fmla="*/ 2147483646 h 267"/>
              <a:gd name="T10" fmla="*/ 2147483646 w 379"/>
              <a:gd name="T11" fmla="*/ 2147483646 h 267"/>
              <a:gd name="T12" fmla="*/ 2147483646 w 379"/>
              <a:gd name="T13" fmla="*/ 2147483646 h 267"/>
              <a:gd name="T14" fmla="*/ 2147483646 w 379"/>
              <a:gd name="T15" fmla="*/ 2147483646 h 267"/>
              <a:gd name="T16" fmla="*/ 2147483646 w 379"/>
              <a:gd name="T17" fmla="*/ 2147483646 h 267"/>
              <a:gd name="T18" fmla="*/ 2147483646 w 379"/>
              <a:gd name="T19" fmla="*/ 2147483646 h 267"/>
              <a:gd name="T20" fmla="*/ 2147483646 w 379"/>
              <a:gd name="T21" fmla="*/ 2147483646 h 267"/>
              <a:gd name="T22" fmla="*/ 2147483646 w 379"/>
              <a:gd name="T23" fmla="*/ 2147483646 h 267"/>
              <a:gd name="T24" fmla="*/ 2147483646 w 379"/>
              <a:gd name="T25" fmla="*/ 2147483646 h 267"/>
              <a:gd name="T26" fmla="*/ 2147483646 w 379"/>
              <a:gd name="T27" fmla="*/ 2147483646 h 267"/>
              <a:gd name="T28" fmla="*/ 2147483646 w 379"/>
              <a:gd name="T29" fmla="*/ 2147483646 h 26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79"/>
              <a:gd name="T46" fmla="*/ 0 h 267"/>
              <a:gd name="T47" fmla="*/ 379 w 379"/>
              <a:gd name="T48" fmla="*/ 267 h 267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79" h="267">
                <a:moveTo>
                  <a:pt x="307" y="69"/>
                </a:moveTo>
                <a:cubicBezTo>
                  <a:pt x="277" y="58"/>
                  <a:pt x="253" y="41"/>
                  <a:pt x="222" y="31"/>
                </a:cubicBezTo>
                <a:cubicBezTo>
                  <a:pt x="177" y="0"/>
                  <a:pt x="157" y="15"/>
                  <a:pt x="109" y="31"/>
                </a:cubicBezTo>
                <a:cubicBezTo>
                  <a:pt x="55" y="110"/>
                  <a:pt x="128" y="11"/>
                  <a:pt x="62" y="78"/>
                </a:cubicBezTo>
                <a:cubicBezTo>
                  <a:pt x="5" y="136"/>
                  <a:pt x="84" y="81"/>
                  <a:pt x="14" y="125"/>
                </a:cubicBezTo>
                <a:cubicBezTo>
                  <a:pt x="0" y="171"/>
                  <a:pt x="8" y="176"/>
                  <a:pt x="52" y="192"/>
                </a:cubicBezTo>
                <a:cubicBezTo>
                  <a:pt x="86" y="180"/>
                  <a:pt x="102" y="171"/>
                  <a:pt x="137" y="182"/>
                </a:cubicBezTo>
                <a:cubicBezTo>
                  <a:pt x="236" y="249"/>
                  <a:pt x="85" y="145"/>
                  <a:pt x="194" y="229"/>
                </a:cubicBezTo>
                <a:cubicBezTo>
                  <a:pt x="212" y="243"/>
                  <a:pt x="250" y="267"/>
                  <a:pt x="250" y="267"/>
                </a:cubicBezTo>
                <a:cubicBezTo>
                  <a:pt x="272" y="264"/>
                  <a:pt x="295" y="264"/>
                  <a:pt x="316" y="258"/>
                </a:cubicBezTo>
                <a:cubicBezTo>
                  <a:pt x="351" y="248"/>
                  <a:pt x="355" y="209"/>
                  <a:pt x="373" y="182"/>
                </a:cubicBezTo>
                <a:cubicBezTo>
                  <a:pt x="357" y="114"/>
                  <a:pt x="379" y="168"/>
                  <a:pt x="335" y="125"/>
                </a:cubicBezTo>
                <a:cubicBezTo>
                  <a:pt x="327" y="117"/>
                  <a:pt x="324" y="105"/>
                  <a:pt x="316" y="97"/>
                </a:cubicBezTo>
                <a:cubicBezTo>
                  <a:pt x="308" y="89"/>
                  <a:pt x="291" y="89"/>
                  <a:pt x="288" y="78"/>
                </a:cubicBezTo>
                <a:cubicBezTo>
                  <a:pt x="286" y="71"/>
                  <a:pt x="301" y="72"/>
                  <a:pt x="307" y="69"/>
                </a:cubicBezTo>
                <a:close/>
              </a:path>
            </a:pathLst>
          </a:custGeom>
          <a:gradFill rotWithShape="0">
            <a:gsLst>
              <a:gs pos="0">
                <a:srgbClr val="00002F"/>
              </a:gs>
              <a:gs pos="50000">
                <a:srgbClr val="000066"/>
              </a:gs>
              <a:gs pos="100000">
                <a:srgbClr val="00002F"/>
              </a:gs>
            </a:gsLst>
            <a:lin ang="5400000" scaled="1"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654" name="Line 78">
            <a:extLst>
              <a:ext uri="{FF2B5EF4-FFF2-40B4-BE49-F238E27FC236}">
                <a16:creationId xmlns:a16="http://schemas.microsoft.com/office/drawing/2014/main" id="{468D360D-AD91-F342-A8D1-AEBB49DAD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0713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55" name="Text Box 79">
            <a:extLst>
              <a:ext uri="{FF2B5EF4-FFF2-40B4-BE49-F238E27FC236}">
                <a16:creationId xmlns:a16="http://schemas.microsoft.com/office/drawing/2014/main" id="{1FD84B58-BAE1-D44B-A991-130D5E740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88" y="4305300"/>
            <a:ext cx="65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IFN</a:t>
            </a:r>
            <a:r>
              <a:rPr lang="el-GR" altLang="fr-FR"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</a:p>
        </p:txBody>
      </p:sp>
      <p:sp>
        <p:nvSpPr>
          <p:cNvPr id="24656" name="Line 80">
            <a:extLst>
              <a:ext uri="{FF2B5EF4-FFF2-40B4-BE49-F238E27FC236}">
                <a16:creationId xmlns:a16="http://schemas.microsoft.com/office/drawing/2014/main" id="{BB8F546D-CD89-6043-ACC8-BF77A1BAD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0713" y="464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57" name="Text Box 81">
            <a:extLst>
              <a:ext uri="{FF2B5EF4-FFF2-40B4-BE49-F238E27FC236}">
                <a16:creationId xmlns:a16="http://schemas.microsoft.com/office/drawing/2014/main" id="{EDCC610E-5342-0D40-BE0F-EC8C1AFE5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5867400"/>
            <a:ext cx="1301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macrophage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activé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58" name="Line 82">
            <a:extLst>
              <a:ext uri="{FF2B5EF4-FFF2-40B4-BE49-F238E27FC236}">
                <a16:creationId xmlns:a16="http://schemas.microsoft.com/office/drawing/2014/main" id="{E7A0165D-2555-8243-B757-0EE526D35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5513" y="4572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4659" name="Text Box 83">
            <a:extLst>
              <a:ext uri="{FF2B5EF4-FFF2-40B4-BE49-F238E27FC236}">
                <a16:creationId xmlns:a16="http://schemas.microsoft.com/office/drawing/2014/main" id="{5417F416-EEE6-A245-8B7E-CA5F0DE25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563" y="6491288"/>
            <a:ext cx="333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CH" altLang="fr-FR" sz="1800">
                <a:solidFill>
                  <a:schemeClr val="tx1"/>
                </a:solidFill>
                <a:latin typeface="Times New Roman" panose="02020603050405020304" pitchFamily="18" charset="0"/>
              </a:rPr>
              <a:t>Lésions parenchymateuses rénales</a:t>
            </a:r>
            <a:endParaRPr lang="fr-FR" altLang="fr-FR" sz="18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660" name="Text Box 84">
            <a:extLst>
              <a:ext uri="{FF2B5EF4-FFF2-40B4-BE49-F238E27FC236}">
                <a16:creationId xmlns:a16="http://schemas.microsoft.com/office/drawing/2014/main" id="{C658F275-C1B1-844C-A874-8C0595280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-42863"/>
            <a:ext cx="6118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800" b="1">
                <a:solidFill>
                  <a:srgbClr val="FF3300"/>
                </a:solidFill>
                <a:latin typeface="Arial" panose="020B0604020202020204" pitchFamily="34" charset="0"/>
              </a:rPr>
              <a:t>Molécules HLA et initiation du rejet</a:t>
            </a:r>
          </a:p>
        </p:txBody>
      </p:sp>
      <p:sp>
        <p:nvSpPr>
          <p:cNvPr id="24661" name="Text Box 85">
            <a:extLst>
              <a:ext uri="{FF2B5EF4-FFF2-40B4-BE49-F238E27FC236}">
                <a16:creationId xmlns:a16="http://schemas.microsoft.com/office/drawing/2014/main" id="{3C26B4FB-5D62-A84A-B5DB-1C97840AF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150" y="5608638"/>
            <a:ext cx="2468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>
                <a:solidFill>
                  <a:schemeClr val="tx1"/>
                </a:solidFill>
                <a:latin typeface="Arial" panose="020B0604020202020204" pitchFamily="34" charset="0"/>
              </a:rPr>
              <a:t>CTL spécifique HLA I</a:t>
            </a:r>
            <a:r>
              <a:rPr lang="fr-FR" altLang="fr-FR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≠</a:t>
            </a:r>
          </a:p>
        </p:txBody>
      </p:sp>
    </p:spTree>
    <p:extLst>
      <p:ext uri="{BB962C8B-B14F-4D97-AF65-F5344CB8AC3E}">
        <p14:creationId xmlns:p14="http://schemas.microsoft.com/office/powerpoint/2010/main" val="678038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7">
            <a:extLst>
              <a:ext uri="{FF2B5EF4-FFF2-40B4-BE49-F238E27FC236}">
                <a16:creationId xmlns:a16="http://schemas.microsoft.com/office/drawing/2014/main" id="{709A0119-D131-D94A-AE32-7F8E74FD1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554" y="1285860"/>
            <a:ext cx="1270000" cy="260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200" b="1">
                <a:solidFill>
                  <a:schemeClr val="tx1"/>
                </a:solidFill>
                <a:ea typeface="Times New Roman" pitchFamily="18" charset="0"/>
              </a:rPr>
              <a:t>DONNEUR</a:t>
            </a:r>
            <a:endParaRPr lang="fr-FR" sz="2800" b="1">
              <a:solidFill>
                <a:schemeClr val="tx1"/>
              </a:solidFill>
            </a:endParaRPr>
          </a:p>
        </p:txBody>
      </p:sp>
      <p:sp>
        <p:nvSpPr>
          <p:cNvPr id="8" name="Text Box 26">
            <a:extLst>
              <a:ext uri="{FF2B5EF4-FFF2-40B4-BE49-F238E27FC236}">
                <a16:creationId xmlns:a16="http://schemas.microsoft.com/office/drawing/2014/main" id="{7DC6A975-688A-6749-ABBC-EFE404933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6" y="1285860"/>
            <a:ext cx="1270000" cy="260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200" b="1">
                <a:solidFill>
                  <a:schemeClr val="tx1"/>
                </a:solidFill>
                <a:ea typeface="Times New Roman" pitchFamily="18" charset="0"/>
              </a:rPr>
              <a:t>RECEVEUR</a:t>
            </a:r>
            <a:endParaRPr lang="fr-FR" sz="2800" b="1">
              <a:solidFill>
                <a:schemeClr val="tx1"/>
              </a:solidFill>
            </a:endParaRPr>
          </a:p>
        </p:txBody>
      </p:sp>
      <p:sp>
        <p:nvSpPr>
          <p:cNvPr id="11" name="Text Box 24">
            <a:extLst>
              <a:ext uri="{FF2B5EF4-FFF2-40B4-BE49-F238E27FC236}">
                <a16:creationId xmlns:a16="http://schemas.microsoft.com/office/drawing/2014/main" id="{0B4A1ECC-B508-1C42-B1EE-E1FCF367A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2096" y="2255829"/>
            <a:ext cx="2674875" cy="95885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600" b="1" dirty="0">
                <a:solidFill>
                  <a:schemeClr val="bg1"/>
                </a:solidFill>
                <a:ea typeface="Times New Roman" pitchFamily="18" charset="0"/>
              </a:rPr>
              <a:t>Groupage ABO</a:t>
            </a:r>
            <a:endParaRPr lang="fr-FR" b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fr-FR" sz="1600" b="1" dirty="0">
              <a:solidFill>
                <a:schemeClr val="bg1"/>
              </a:solidFill>
              <a:ea typeface="Times New Roman" pitchFamily="18" charset="0"/>
            </a:endParaRPr>
          </a:p>
          <a:p>
            <a:pPr algn="ctr">
              <a:defRPr/>
            </a:pPr>
            <a:r>
              <a:rPr lang="fr-FR" sz="1600" b="1" dirty="0">
                <a:solidFill>
                  <a:schemeClr val="bg1"/>
                </a:solidFill>
                <a:ea typeface="Times New Roman" pitchFamily="18" charset="0"/>
              </a:rPr>
              <a:t>Typage HLA : A,B,DR B1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12" name="Text Box 23">
            <a:extLst>
              <a:ext uri="{FF2B5EF4-FFF2-40B4-BE49-F238E27FC236}">
                <a16:creationId xmlns:a16="http://schemas.microsoft.com/office/drawing/2014/main" id="{B2DBB0B4-E052-6840-9570-F58394E97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22" y="2285992"/>
            <a:ext cx="2714644" cy="42862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600" b="1" dirty="0">
                <a:solidFill>
                  <a:schemeClr val="tx1"/>
                </a:solidFill>
                <a:ea typeface="Times New Roman" pitchFamily="18" charset="0"/>
              </a:rPr>
              <a:t>+++ Suivi sérologique +++</a:t>
            </a: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D1B3D118-70BA-C546-82D5-BE88A0131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4705350"/>
            <a:ext cx="2000250" cy="642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Sur un panel d’Antigènes  HLA classe I et II connus </a:t>
            </a: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72A6313C-0EF3-3344-8007-804B3A572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4705350"/>
            <a:ext cx="1857375" cy="642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Lymphocytes T et B du donneur</a:t>
            </a:r>
          </a:p>
          <a:p>
            <a:pPr algn="ctr" eaLnBrk="1" hangingPunct="1">
              <a:defRPr/>
            </a:pPr>
            <a:r>
              <a:rPr lang="fr-FR" sz="1600" b="1" i="1" u="sng" dirty="0">
                <a:solidFill>
                  <a:srgbClr val="FF0000"/>
                </a:solidFill>
                <a:ea typeface="Times New Roman" pitchFamily="18" charset="0"/>
              </a:rPr>
              <a:t>Cross Match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112A1EC2-DBB2-5F42-942F-9B4CB3A91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2571750"/>
            <a:ext cx="952500" cy="4286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Vivant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BAEC6186-2BB4-4B45-9FC8-82C577BBB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2568575"/>
            <a:ext cx="1201738" cy="4286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Etat  de mort</a:t>
            </a:r>
            <a:endParaRPr lang="fr-FR" sz="11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encéphalique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5EFB9309-4A19-C443-AFEE-189D64A3F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3714750"/>
            <a:ext cx="1044575" cy="3619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Apparenté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 Box 16">
            <a:extLst>
              <a:ext uri="{FF2B5EF4-FFF2-40B4-BE49-F238E27FC236}">
                <a16:creationId xmlns:a16="http://schemas.microsoft.com/office/drawing/2014/main" id="{F63FA614-CB03-C54A-B253-4CBA83DA8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3714750"/>
            <a:ext cx="1143000" cy="5064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200" b="1" dirty="0">
                <a:solidFill>
                  <a:schemeClr val="tx1"/>
                </a:solidFill>
                <a:ea typeface="Times New Roman" pitchFamily="18" charset="0"/>
              </a:rPr>
              <a:t>Non </a:t>
            </a:r>
            <a:r>
              <a:rPr lang="fr-FR" sz="1200" b="1" dirty="0">
                <a:solidFill>
                  <a:schemeClr val="accent1">
                    <a:lumMod val="50000"/>
                  </a:schemeClr>
                </a:solidFill>
                <a:ea typeface="Times New Roman" pitchFamily="18" charset="0"/>
              </a:rPr>
              <a:t>apparenté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Arc 37">
            <a:extLst>
              <a:ext uri="{FF2B5EF4-FFF2-40B4-BE49-F238E27FC236}">
                <a16:creationId xmlns:a16="http://schemas.microsoft.com/office/drawing/2014/main" id="{F5B8790C-66D9-1C47-983C-15D4AA87D1CA}"/>
              </a:ext>
            </a:extLst>
          </p:cNvPr>
          <p:cNvSpPr/>
          <p:nvPr/>
        </p:nvSpPr>
        <p:spPr>
          <a:xfrm rot="21266581" flipH="1">
            <a:off x="4305300" y="1423988"/>
            <a:ext cx="1428750" cy="1143000"/>
          </a:xfrm>
          <a:prstGeom prst="arc">
            <a:avLst>
              <a:gd name="adj1" fmla="val 15399115"/>
              <a:gd name="adj2" fmla="val 112040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400"/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A5E4E7B3-3C89-A042-89E1-18294A35C8D7}"/>
              </a:ext>
            </a:extLst>
          </p:cNvPr>
          <p:cNvSpPr/>
          <p:nvPr/>
        </p:nvSpPr>
        <p:spPr>
          <a:xfrm rot="10800000" flipH="1" flipV="1">
            <a:off x="2571750" y="1428750"/>
            <a:ext cx="1714500" cy="1182688"/>
          </a:xfrm>
          <a:prstGeom prst="arc">
            <a:avLst>
              <a:gd name="adj1" fmla="val 16334757"/>
              <a:gd name="adj2" fmla="val 370918"/>
            </a:avLst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400"/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C33D4E12-DC25-DC48-B84E-F78D85E0A09D}"/>
              </a:ext>
            </a:extLst>
          </p:cNvPr>
          <p:cNvCxnSpPr/>
          <p:nvPr/>
        </p:nvCxnSpPr>
        <p:spPr>
          <a:xfrm>
            <a:off x="7429520" y="3848106"/>
            <a:ext cx="714380" cy="71437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29E01B11-4886-9D40-84FF-203F48602752}"/>
              </a:ext>
            </a:extLst>
          </p:cNvPr>
          <p:cNvCxnSpPr/>
          <p:nvPr/>
        </p:nvCxnSpPr>
        <p:spPr>
          <a:xfrm rot="5400000">
            <a:off x="5955522" y="3893344"/>
            <a:ext cx="785817" cy="69534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AFFA0611-63BE-6F44-AEC9-06A1C2E5C23A}"/>
              </a:ext>
            </a:extLst>
          </p:cNvPr>
          <p:cNvCxnSpPr/>
          <p:nvPr/>
        </p:nvCxnSpPr>
        <p:spPr>
          <a:xfrm rot="5400000">
            <a:off x="679813" y="3209527"/>
            <a:ext cx="428628" cy="296070"/>
          </a:xfrm>
          <a:prstGeom prst="straightConnector1">
            <a:avLst/>
          </a:prstGeom>
          <a:ln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63B71E9A-DA05-0C4E-8F9E-319099F10E5C}"/>
              </a:ext>
            </a:extLst>
          </p:cNvPr>
          <p:cNvCxnSpPr/>
          <p:nvPr/>
        </p:nvCxnSpPr>
        <p:spPr>
          <a:xfrm rot="16200000" flipH="1">
            <a:off x="1142976" y="3214687"/>
            <a:ext cx="428630" cy="285753"/>
          </a:xfrm>
          <a:prstGeom prst="straightConnector1">
            <a:avLst/>
          </a:prstGeom>
          <a:ln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1" name="Arc 70">
            <a:extLst>
              <a:ext uri="{FF2B5EF4-FFF2-40B4-BE49-F238E27FC236}">
                <a16:creationId xmlns:a16="http://schemas.microsoft.com/office/drawing/2014/main" id="{749310DD-83B3-4844-BFA1-CE018B4DCF9C}"/>
              </a:ext>
            </a:extLst>
          </p:cNvPr>
          <p:cNvSpPr/>
          <p:nvPr/>
        </p:nvSpPr>
        <p:spPr>
          <a:xfrm rot="21266581" flipH="1">
            <a:off x="1218004" y="1643919"/>
            <a:ext cx="1555642" cy="1282416"/>
          </a:xfrm>
          <a:prstGeom prst="arc">
            <a:avLst>
              <a:gd name="adj1" fmla="val 15045642"/>
              <a:gd name="adj2" fmla="val 21474139"/>
            </a:avLst>
          </a:prstGeom>
          <a:ln>
            <a:headEnd type="none" w="med" len="med"/>
            <a:tailEnd type="triangl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400"/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29AB6A05-361E-4C4A-B843-9AA09393C0B4}"/>
              </a:ext>
            </a:extLst>
          </p:cNvPr>
          <p:cNvSpPr/>
          <p:nvPr/>
        </p:nvSpPr>
        <p:spPr>
          <a:xfrm rot="18482379" flipH="1">
            <a:off x="1818976" y="1514068"/>
            <a:ext cx="1428760" cy="1143008"/>
          </a:xfrm>
          <a:prstGeom prst="arc">
            <a:avLst>
              <a:gd name="adj1" fmla="val 15399115"/>
              <a:gd name="adj2" fmla="val 19710123"/>
            </a:avLst>
          </a:prstGeom>
          <a:ln>
            <a:headEnd type="none" w="med" len="med"/>
            <a:tailEnd type="triangl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400"/>
          </a:p>
        </p:txBody>
      </p:sp>
      <p:sp>
        <p:nvSpPr>
          <p:cNvPr id="73" name="Triangle isocèle 72">
            <a:extLst>
              <a:ext uri="{FF2B5EF4-FFF2-40B4-BE49-F238E27FC236}">
                <a16:creationId xmlns:a16="http://schemas.microsoft.com/office/drawing/2014/main" id="{930F6001-18DC-ED4C-AA84-52CAA2919900}"/>
              </a:ext>
            </a:extLst>
          </p:cNvPr>
          <p:cNvSpPr/>
          <p:nvPr/>
        </p:nvSpPr>
        <p:spPr>
          <a:xfrm rot="10800000">
            <a:off x="4214813" y="2000250"/>
            <a:ext cx="214312" cy="142875"/>
          </a:xfrm>
          <a:prstGeom prst="triangle">
            <a:avLst>
              <a:gd name="adj" fmla="val 52438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74" name="Arc 73">
            <a:extLst>
              <a:ext uri="{FF2B5EF4-FFF2-40B4-BE49-F238E27FC236}">
                <a16:creationId xmlns:a16="http://schemas.microsoft.com/office/drawing/2014/main" id="{3375210C-5A02-194D-A207-5822C66F0E06}"/>
              </a:ext>
            </a:extLst>
          </p:cNvPr>
          <p:cNvSpPr/>
          <p:nvPr/>
        </p:nvSpPr>
        <p:spPr>
          <a:xfrm rot="10800000" flipH="1" flipV="1">
            <a:off x="5929322" y="1571612"/>
            <a:ext cx="1428760" cy="1183132"/>
          </a:xfrm>
          <a:prstGeom prst="arc">
            <a:avLst>
              <a:gd name="adj1" fmla="val 16334757"/>
              <a:gd name="adj2" fmla="val 370918"/>
            </a:avLst>
          </a:prstGeom>
          <a:ln>
            <a:solidFill>
              <a:schemeClr val="accent6">
                <a:lumMod val="75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2400"/>
          </a:p>
        </p:txBody>
      </p:sp>
      <p:sp>
        <p:nvSpPr>
          <p:cNvPr id="38952" name="Rectangle 28">
            <a:extLst>
              <a:ext uri="{FF2B5EF4-FFF2-40B4-BE49-F238E27FC236}">
                <a16:creationId xmlns:a16="http://schemas.microsoft.com/office/drawing/2014/main" id="{E6D38C38-B94D-EE4A-B919-09604182C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190500"/>
            <a:ext cx="8893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Tests d’Histocompatibilité en Pré-Transplantation rénale</a:t>
            </a:r>
          </a:p>
        </p:txBody>
      </p:sp>
      <p:sp>
        <p:nvSpPr>
          <p:cNvPr id="38953" name="Text Box 42">
            <a:extLst>
              <a:ext uri="{FF2B5EF4-FFF2-40B4-BE49-F238E27FC236}">
                <a16:creationId xmlns:a16="http://schemas.microsoft.com/office/drawing/2014/main" id="{56B4D8B1-D090-7041-8345-05EBDC7DD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5991225"/>
            <a:ext cx="3857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r-FR" sz="1800" b="1" dirty="0">
                <a:solidFill>
                  <a:srgbClr val="A50021"/>
                </a:solidFill>
                <a:latin typeface="+mj-lt"/>
              </a:rPr>
              <a:t>Prévention du rejet </a:t>
            </a:r>
            <a:r>
              <a:rPr lang="fr-FR" sz="1800" b="1" dirty="0" err="1">
                <a:solidFill>
                  <a:srgbClr val="A50021"/>
                </a:solidFill>
                <a:latin typeface="+mj-lt"/>
              </a:rPr>
              <a:t>hyperaigu</a:t>
            </a:r>
            <a:r>
              <a:rPr lang="fr-FR" sz="1800" b="1" dirty="0">
                <a:latin typeface="+mj-lt"/>
              </a:rPr>
              <a:t>.</a:t>
            </a:r>
          </a:p>
        </p:txBody>
      </p:sp>
      <p:sp>
        <p:nvSpPr>
          <p:cNvPr id="25638" name="Text Box 43">
            <a:extLst>
              <a:ext uri="{FF2B5EF4-FFF2-40B4-BE49-F238E27FC236}">
                <a16:creationId xmlns:a16="http://schemas.microsoft.com/office/drawing/2014/main" id="{B9FB2119-653C-B342-8362-78C574EE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75" y="5438775"/>
            <a:ext cx="33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F2A273EF-9C6C-B845-9A0F-7A196C4AE52B}"/>
              </a:ext>
            </a:extLst>
          </p:cNvPr>
          <p:cNvCxnSpPr/>
          <p:nvPr/>
        </p:nvCxnSpPr>
        <p:spPr>
          <a:xfrm rot="16200000" flipH="1">
            <a:off x="6766893" y="5685808"/>
            <a:ext cx="468000" cy="1"/>
          </a:xfrm>
          <a:prstGeom prst="straightConnector1">
            <a:avLst/>
          </a:prstGeom>
          <a:ln w="50800" cmpd="dbl">
            <a:solidFill>
              <a:schemeClr val="accent6">
                <a:lumMod val="75000"/>
              </a:schemeClr>
            </a:solidFill>
            <a:tailEnd type="arrow" w="sm" len="sm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2" name="Text Box 23">
            <a:extLst>
              <a:ext uri="{FF2B5EF4-FFF2-40B4-BE49-F238E27FC236}">
                <a16:creationId xmlns:a16="http://schemas.microsoft.com/office/drawing/2014/main" id="{DAE1E645-4366-9846-A19F-8DA3852F1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22" y="3000372"/>
            <a:ext cx="2714644" cy="785818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b="1" dirty="0">
                <a:solidFill>
                  <a:schemeClr val="tx1"/>
                </a:solidFill>
              </a:rPr>
              <a:t>Recherche et identification des</a:t>
            </a:r>
          </a:p>
          <a:p>
            <a:pPr algn="ctr" eaLnBrk="1" hangingPunct="1">
              <a:defRPr/>
            </a:pPr>
            <a:r>
              <a:rPr lang="fr-FR" b="1" dirty="0">
                <a:solidFill>
                  <a:schemeClr val="tx1"/>
                </a:solidFill>
              </a:rPr>
              <a:t>Anticorps anti-HLA I et II </a:t>
            </a:r>
            <a:r>
              <a:rPr lang="fr-FR" b="1" u="sng" dirty="0">
                <a:solidFill>
                  <a:schemeClr val="tx1"/>
                </a:solidFill>
              </a:rPr>
              <a:t>préformés</a:t>
            </a:r>
            <a:endParaRPr lang="fr-FR" sz="3200" b="1" u="sng" dirty="0">
              <a:solidFill>
                <a:schemeClr val="tx1"/>
              </a:solidFill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9107C99-608B-F442-9C39-429EB3230D23}"/>
              </a:ext>
            </a:extLst>
          </p:cNvPr>
          <p:cNvSpPr txBox="1"/>
          <p:nvPr/>
        </p:nvSpPr>
        <p:spPr>
          <a:xfrm>
            <a:off x="7000875" y="2678113"/>
            <a:ext cx="557213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600" dirty="0">
                <a:latin typeface="+mj-lt"/>
              </a:rPr>
              <a:t>Par :</a:t>
            </a:r>
          </a:p>
        </p:txBody>
      </p:sp>
    </p:spTree>
    <p:extLst>
      <p:ext uri="{BB962C8B-B14F-4D97-AF65-F5344CB8AC3E}">
        <p14:creationId xmlns:p14="http://schemas.microsoft.com/office/powerpoint/2010/main" val="1498961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2">
            <a:extLst>
              <a:ext uri="{FF2B5EF4-FFF2-40B4-BE49-F238E27FC236}">
                <a16:creationId xmlns:a16="http://schemas.microsoft.com/office/drawing/2014/main" id="{4FB7FEAE-C583-8B46-A48D-A98A64294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285750"/>
            <a:ext cx="2452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Choix du donneur</a:t>
            </a:r>
            <a:endParaRPr lang="fr-F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6627" name="Rectangle 15">
            <a:extLst>
              <a:ext uri="{FF2B5EF4-FFF2-40B4-BE49-F238E27FC236}">
                <a16:creationId xmlns:a16="http://schemas.microsoft.com/office/drawing/2014/main" id="{EA9094E9-AC53-5A46-86DF-BE2FA0ED4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49275"/>
            <a:ext cx="85725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BE" altLang="fr-FR" sz="16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BE" altLang="fr-FR" sz="1600" b="1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Calibri" panose="020F0502020204030204" pitchFamily="34" charset="0"/>
              </a:rPr>
              <a:t>Donneur en état de mort cérébrale</a:t>
            </a:r>
            <a:r>
              <a:rPr lang="fr-FR" altLang="fr-FR" sz="1600" b="1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    </a:t>
            </a:r>
            <a:r>
              <a:rPr lang="fr-BE" altLang="fr-FR" sz="1600">
                <a:solidFill>
                  <a:schemeClr val="tx1"/>
                </a:solidFill>
                <a:latin typeface="Calibri" panose="020F0502020204030204" pitchFamily="34" charset="0"/>
              </a:rPr>
              <a:t>0, 1, 2, 3, 4, 5 ou 6 mismatches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b="1">
                <a:solidFill>
                  <a:schemeClr val="tx1"/>
                </a:solidFill>
                <a:latin typeface="Calibri" panose="020F0502020204030204" pitchFamily="34" charset="0"/>
              </a:rPr>
              <a:t>					Phénotype A, B, DRB1</a:t>
            </a:r>
            <a:endParaRPr lang="fr-FR" altLang="fr-FR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7" name="Rectangle à coins arrondis 16">
            <a:extLst>
              <a:ext uri="{FF2B5EF4-FFF2-40B4-BE49-F238E27FC236}">
                <a16:creationId xmlns:a16="http://schemas.microsoft.com/office/drawing/2014/main" id="{C522D165-A9AA-794D-94BB-654DCA8ED823}"/>
              </a:ext>
            </a:extLst>
          </p:cNvPr>
          <p:cNvSpPr/>
          <p:nvPr/>
        </p:nvSpPr>
        <p:spPr>
          <a:xfrm>
            <a:off x="57712" y="4327535"/>
            <a:ext cx="9022417" cy="85725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 anchorCtr="1"/>
          <a:lstStyle/>
          <a:p>
            <a:pPr algn="ctr" eaLnBrk="1" hangingPunct="1">
              <a:defRPr/>
            </a:pPr>
            <a:endParaRPr lang="fr-FR" b="1">
              <a:solidFill>
                <a:schemeClr val="tx1"/>
              </a:solidFill>
              <a:latin typeface="Calibri" pitchFamily="34" charset="0"/>
            </a:endParaRPr>
          </a:p>
          <a:p>
            <a:pPr algn="ctr" eaLnBrk="1" hangingPunct="1">
              <a:defRPr/>
            </a:pPr>
            <a:endParaRPr lang="fr-FR" b="1">
              <a:solidFill>
                <a:schemeClr val="tx1"/>
              </a:solidFill>
              <a:latin typeface="Calibri" pitchFamily="34" charset="0"/>
            </a:endParaRPr>
          </a:p>
          <a:p>
            <a:pPr algn="ctr" eaLnBrk="1" hangingPunct="1">
              <a:defRPr/>
            </a:pPr>
            <a:r>
              <a:rPr lang="fr-FR" sz="1800" b="1">
                <a:solidFill>
                  <a:schemeClr val="tx1"/>
                </a:solidFill>
                <a:latin typeface="Calibri" pitchFamily="34" charset="0"/>
              </a:rPr>
              <a:t>Résultats d’autant meilleurs qu’il existe une compatibilité HLA </a:t>
            </a:r>
          </a:p>
          <a:p>
            <a:pPr algn="ctr" eaLnBrk="1" hangingPunct="1">
              <a:defRPr/>
            </a:pPr>
            <a:r>
              <a:rPr lang="fr-FR" sz="1800" b="1">
                <a:solidFill>
                  <a:schemeClr val="tx1"/>
                </a:solidFill>
                <a:latin typeface="Calibri" pitchFamily="34" charset="0"/>
              </a:rPr>
              <a:t>pour les Ag A, B, DR</a:t>
            </a:r>
            <a:r>
              <a:rPr lang="fr-FR" sz="1800" b="1">
                <a:solidFill>
                  <a:schemeClr val="tx1"/>
                </a:solidFill>
                <a:latin typeface="Calibri" pitchFamily="34" charset="0"/>
                <a:sym typeface="Symbol" pitchFamily="18" charset="2"/>
              </a:rPr>
              <a:t>1          </a:t>
            </a:r>
            <a:r>
              <a:rPr lang="fr-FR" sz="1800" b="1">
                <a:solidFill>
                  <a:schemeClr val="tx1"/>
                </a:solidFill>
                <a:latin typeface="Calibri" pitchFamily="34" charset="0"/>
              </a:rPr>
              <a:t>(DR&gt;B&gt;A) </a:t>
            </a:r>
            <a:endParaRPr lang="fr-FR" sz="1800" b="1">
              <a:solidFill>
                <a:schemeClr val="tx1"/>
              </a:solidFill>
              <a:latin typeface="Calibri" pitchFamily="34" charset="0"/>
              <a:sym typeface="Symbol" pitchFamily="18" charset="2"/>
            </a:endParaRPr>
          </a:p>
          <a:p>
            <a:pPr algn="ctr" eaLnBrk="1" hangingPunct="1">
              <a:defRPr/>
            </a:pPr>
            <a:endParaRPr lang="fr-F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31" name="Rectangle 17">
            <a:extLst>
              <a:ext uri="{FF2B5EF4-FFF2-40B4-BE49-F238E27FC236}">
                <a16:creationId xmlns:a16="http://schemas.microsoft.com/office/drawing/2014/main" id="{4A8797CE-2A0E-A846-9072-24B59A33D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2781300"/>
            <a:ext cx="6215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R: A02 </a:t>
            </a:r>
            <a:r>
              <a:rPr lang="pt-BR" altLang="fr-FR" sz="1600" b="1">
                <a:solidFill>
                  <a:srgbClr val="FF0000"/>
                </a:solidFill>
                <a:latin typeface="Calibri" panose="020F0502020204030204" pitchFamily="34" charset="0"/>
              </a:rPr>
              <a:t>A03</a:t>
            </a:r>
            <a:r>
              <a:rPr lang="pt-B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B07 B45 DR03 DR04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D: A02 </a:t>
            </a:r>
            <a:r>
              <a:rPr lang="fr-FR" altLang="fr-FR" sz="1600" b="1">
                <a:solidFill>
                  <a:srgbClr val="FF0000"/>
                </a:solidFill>
                <a:latin typeface="Calibri" panose="020F0502020204030204" pitchFamily="34" charset="0"/>
              </a:rPr>
              <a:t>A03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B07 B45 DR03 DR04 ……………………….	6 Id 	(0MM)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D: A02 </a:t>
            </a:r>
            <a:r>
              <a:rPr lang="fr-FR" altLang="fr-FR" sz="1600" b="1">
                <a:solidFill>
                  <a:srgbClr val="FF0000"/>
                </a:solidFill>
                <a:latin typeface="Calibri" panose="020F0502020204030204" pitchFamily="34" charset="0"/>
              </a:rPr>
              <a:t>A29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 B07 B45 DR03 DR04 ………………………. 	5 Id 	(1MM)</a:t>
            </a:r>
          </a:p>
        </p:txBody>
      </p:sp>
      <p:sp>
        <p:nvSpPr>
          <p:cNvPr id="26632" name="Rectangle 18">
            <a:extLst>
              <a:ext uri="{FF2B5EF4-FFF2-40B4-BE49-F238E27FC236}">
                <a16:creationId xmlns:a16="http://schemas.microsoft.com/office/drawing/2014/main" id="{8909AE73-F249-B04E-8D46-E04B98B0F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205038"/>
            <a:ext cx="9731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b="1" u="sng">
                <a:solidFill>
                  <a:srgbClr val="FF0000"/>
                </a:solidFill>
                <a:latin typeface="Calibri" panose="020F0502020204030204" pitchFamily="34" charset="0"/>
              </a:rPr>
              <a:t>Exemple:</a:t>
            </a:r>
            <a:endParaRPr lang="fr-FR" altLang="fr-FR" u="sng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6633" name="Text Box 9">
            <a:extLst>
              <a:ext uri="{FF2B5EF4-FFF2-40B4-BE49-F238E27FC236}">
                <a16:creationId xmlns:a16="http://schemas.microsoft.com/office/drawing/2014/main" id="{096548E4-BF45-9F40-8A6D-5A08B5F72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661025"/>
            <a:ext cx="8893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00B050"/>
                </a:solidFill>
                <a:latin typeface="Arial" panose="020B0604020202020204" pitchFamily="34" charset="0"/>
              </a:rPr>
              <a:t>Donneur familial (DVA)</a:t>
            </a:r>
            <a:r>
              <a:rPr lang="fr-FR" altLang="fr-FR" sz="1800" b="1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lang="fr-BE" altLang="fr-FR" sz="1800">
                <a:solidFill>
                  <a:schemeClr val="tx1"/>
                </a:solidFill>
                <a:latin typeface="Arial" panose="020B0604020202020204" pitchFamily="34" charset="0"/>
              </a:rPr>
              <a:t>Notion d’haplotype matching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chemeClr val="tx1"/>
                </a:solidFill>
                <a:latin typeface="Arial" panose="020B0604020202020204" pitchFamily="34" charset="0"/>
              </a:rPr>
              <a:t> 			HLA géno-identique /HLA haplo-identique</a:t>
            </a:r>
          </a:p>
        </p:txBody>
      </p:sp>
    </p:spTree>
    <p:extLst>
      <p:ext uri="{BB962C8B-B14F-4D97-AF65-F5344CB8AC3E}">
        <p14:creationId xmlns:p14="http://schemas.microsoft.com/office/powerpoint/2010/main" val="3804253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e 1061">
            <a:extLst>
              <a:ext uri="{FF2B5EF4-FFF2-40B4-BE49-F238E27FC236}">
                <a16:creationId xmlns:a16="http://schemas.microsoft.com/office/drawing/2014/main" id="{2C7E2513-6FA7-7846-9D43-6575960BCA88}"/>
              </a:ext>
            </a:extLst>
          </p:cNvPr>
          <p:cNvGrpSpPr>
            <a:grpSpLocks/>
          </p:cNvGrpSpPr>
          <p:nvPr/>
        </p:nvGrpSpPr>
        <p:grpSpPr bwMode="auto">
          <a:xfrm rot="-9586122">
            <a:off x="1733550" y="4224338"/>
            <a:ext cx="265113" cy="515937"/>
            <a:chOff x="4464940" y="1018989"/>
            <a:chExt cx="397978" cy="881622"/>
          </a:xfrm>
        </p:grpSpPr>
        <p:grpSp>
          <p:nvGrpSpPr>
            <p:cNvPr id="27903" name="Groupe 756">
              <a:extLst>
                <a:ext uri="{FF2B5EF4-FFF2-40B4-BE49-F238E27FC236}">
                  <a16:creationId xmlns:a16="http://schemas.microsoft.com/office/drawing/2014/main" id="{968D720F-7C5A-434D-A63C-BF53C69C30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3203" y="1021789"/>
              <a:ext cx="369631" cy="878907"/>
              <a:chOff x="-864647" y="2159177"/>
              <a:chExt cx="369631" cy="878907"/>
            </a:xfrm>
          </p:grpSpPr>
          <p:sp>
            <p:nvSpPr>
              <p:cNvPr id="246" name="Rogner et arrondir un rectangle à un seul coin 245">
                <a:extLst>
                  <a:ext uri="{FF2B5EF4-FFF2-40B4-BE49-F238E27FC236}">
                    <a16:creationId xmlns:a16="http://schemas.microsoft.com/office/drawing/2014/main" id="{1180C541-04EE-8D48-9132-C1334E64D223}"/>
                  </a:ext>
                </a:extLst>
              </p:cNvPr>
              <p:cNvSpPr/>
              <p:nvPr/>
            </p:nvSpPr>
            <p:spPr>
              <a:xfrm>
                <a:off x="-833100" y="2187711"/>
                <a:ext cx="140602" cy="252279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47" name="Rogner et arrondir un rectangle à un seul coin 246">
                <a:extLst>
                  <a:ext uri="{FF2B5EF4-FFF2-40B4-BE49-F238E27FC236}">
                    <a16:creationId xmlns:a16="http://schemas.microsoft.com/office/drawing/2014/main" id="{8972C920-A439-D943-B92A-92F8FD852DAA}"/>
                  </a:ext>
                </a:extLst>
              </p:cNvPr>
              <p:cNvSpPr/>
              <p:nvPr/>
            </p:nvSpPr>
            <p:spPr>
              <a:xfrm flipH="1">
                <a:off x="-620694" y="2184334"/>
                <a:ext cx="145368" cy="252279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48" name="Rectangle à coins arrondis 247">
                <a:extLst>
                  <a:ext uri="{FF2B5EF4-FFF2-40B4-BE49-F238E27FC236}">
                    <a16:creationId xmlns:a16="http://schemas.microsoft.com/office/drawing/2014/main" id="{484AFC29-9AE0-404D-B781-71670CE8F058}"/>
                  </a:ext>
                </a:extLst>
              </p:cNvPr>
              <p:cNvSpPr/>
              <p:nvPr/>
            </p:nvSpPr>
            <p:spPr>
              <a:xfrm>
                <a:off x="-642070" y="2485886"/>
                <a:ext cx="142986" cy="254993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49" name="Rectangle à coins arrondis 248">
                <a:extLst>
                  <a:ext uri="{FF2B5EF4-FFF2-40B4-BE49-F238E27FC236}">
                    <a16:creationId xmlns:a16="http://schemas.microsoft.com/office/drawing/2014/main" id="{26B541BD-4DF1-634C-8C67-F84682D19DEF}"/>
                  </a:ext>
                </a:extLst>
              </p:cNvPr>
              <p:cNvSpPr/>
              <p:nvPr/>
            </p:nvSpPr>
            <p:spPr>
              <a:xfrm>
                <a:off x="-835335" y="2494100"/>
                <a:ext cx="145368" cy="252279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50" name="Connecteur droit 249">
                <a:extLst>
                  <a:ext uri="{FF2B5EF4-FFF2-40B4-BE49-F238E27FC236}">
                    <a16:creationId xmlns:a16="http://schemas.microsoft.com/office/drawing/2014/main" id="{5C4EDE55-1057-1545-A847-80C83E0357E9}"/>
                  </a:ext>
                </a:extLst>
              </p:cNvPr>
              <p:cNvCxnSpPr/>
              <p:nvPr/>
            </p:nvCxnSpPr>
            <p:spPr>
              <a:xfrm rot="5400000">
                <a:off x="-1167096" y="2677583"/>
                <a:ext cx="721575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Connecteur droit 250">
                <a:extLst>
                  <a:ext uri="{FF2B5EF4-FFF2-40B4-BE49-F238E27FC236}">
                    <a16:creationId xmlns:a16="http://schemas.microsoft.com/office/drawing/2014/main" id="{66DE22D1-B312-274F-BF06-47D02091EA61}"/>
                  </a:ext>
                </a:extLst>
              </p:cNvPr>
              <p:cNvCxnSpPr/>
              <p:nvPr/>
            </p:nvCxnSpPr>
            <p:spPr>
              <a:xfrm rot="5400000">
                <a:off x="-944076" y="2696513"/>
                <a:ext cx="729714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" name="Forme libre 244">
              <a:extLst>
                <a:ext uri="{FF2B5EF4-FFF2-40B4-BE49-F238E27FC236}">
                  <a16:creationId xmlns:a16="http://schemas.microsoft.com/office/drawing/2014/main" id="{BC79A8B1-20C0-C849-8FFC-27256D49892E}"/>
                </a:ext>
              </a:extLst>
            </p:cNvPr>
            <p:cNvSpPr/>
            <p:nvPr/>
          </p:nvSpPr>
          <p:spPr>
            <a:xfrm>
              <a:off x="4474581" y="1029842"/>
              <a:ext cx="393212" cy="73242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sp>
        <p:nvSpPr>
          <p:cNvPr id="273" name="Rectangle 272">
            <a:extLst>
              <a:ext uri="{FF2B5EF4-FFF2-40B4-BE49-F238E27FC236}">
                <a16:creationId xmlns:a16="http://schemas.microsoft.com/office/drawing/2014/main" id="{57827DE4-909E-0A4E-9CB8-CBBB9FBB8FF4}"/>
              </a:ext>
            </a:extLst>
          </p:cNvPr>
          <p:cNvSpPr/>
          <p:nvPr/>
        </p:nvSpPr>
        <p:spPr bwMode="auto">
          <a:xfrm>
            <a:off x="774700" y="4376738"/>
            <a:ext cx="336550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DR7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713CCE81-0C7A-0048-A219-03B5591C33AC}"/>
              </a:ext>
            </a:extLst>
          </p:cNvPr>
          <p:cNvSpPr/>
          <p:nvPr/>
        </p:nvSpPr>
        <p:spPr bwMode="auto">
          <a:xfrm>
            <a:off x="1536700" y="4710113"/>
            <a:ext cx="349250" cy="204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DQ3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grpSp>
        <p:nvGrpSpPr>
          <p:cNvPr id="27653" name="Groupe 765">
            <a:extLst>
              <a:ext uri="{FF2B5EF4-FFF2-40B4-BE49-F238E27FC236}">
                <a16:creationId xmlns:a16="http://schemas.microsoft.com/office/drawing/2014/main" id="{78F778D5-3151-8248-9B07-F6DEE6A6F57E}"/>
              </a:ext>
            </a:extLst>
          </p:cNvPr>
          <p:cNvGrpSpPr>
            <a:grpSpLocks/>
          </p:cNvGrpSpPr>
          <p:nvPr/>
        </p:nvGrpSpPr>
        <p:grpSpPr bwMode="auto">
          <a:xfrm rot="-9931490">
            <a:off x="2344738" y="4405313"/>
            <a:ext cx="215900" cy="481012"/>
            <a:chOff x="1907046" y="2518421"/>
            <a:chExt cx="378219" cy="1188047"/>
          </a:xfrm>
        </p:grpSpPr>
        <p:sp>
          <p:nvSpPr>
            <p:cNvPr id="119" name="Rogner et arrondir un rectangle à un seul coin 118">
              <a:extLst>
                <a:ext uri="{FF2B5EF4-FFF2-40B4-BE49-F238E27FC236}">
                  <a16:creationId xmlns:a16="http://schemas.microsoft.com/office/drawing/2014/main" id="{3FE66020-C1E8-F741-8AF4-E60306477F89}"/>
                </a:ext>
              </a:extLst>
            </p:cNvPr>
            <p:cNvSpPr/>
            <p:nvPr/>
          </p:nvSpPr>
          <p:spPr>
            <a:xfrm>
              <a:off x="1990687" y="2529647"/>
              <a:ext cx="141833" cy="364650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20" name="Rogner et arrondir un rectangle à un seul coin 119">
              <a:extLst>
                <a:ext uri="{FF2B5EF4-FFF2-40B4-BE49-F238E27FC236}">
                  <a16:creationId xmlns:a16="http://schemas.microsoft.com/office/drawing/2014/main" id="{337B1A3F-CA34-BE49-8F80-5A9FEF403A38}"/>
                </a:ext>
              </a:extLst>
            </p:cNvPr>
            <p:cNvSpPr/>
            <p:nvPr/>
          </p:nvSpPr>
          <p:spPr>
            <a:xfrm flipH="1">
              <a:off x="2184353" y="2536606"/>
              <a:ext cx="139051" cy="364647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21" name="Rectangle à coins arrondis 120">
              <a:extLst>
                <a:ext uri="{FF2B5EF4-FFF2-40B4-BE49-F238E27FC236}">
                  <a16:creationId xmlns:a16="http://schemas.microsoft.com/office/drawing/2014/main" id="{A7023DDF-969E-9149-B29E-406ABAE2F96E}"/>
                </a:ext>
              </a:extLst>
            </p:cNvPr>
            <p:cNvSpPr/>
            <p:nvPr/>
          </p:nvSpPr>
          <p:spPr>
            <a:xfrm>
              <a:off x="2208569" y="2968615"/>
              <a:ext cx="141833" cy="36072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22" name="Ellipse 121">
              <a:extLst>
                <a:ext uri="{FF2B5EF4-FFF2-40B4-BE49-F238E27FC236}">
                  <a16:creationId xmlns:a16="http://schemas.microsoft.com/office/drawing/2014/main" id="{CA946AD7-15E6-F04D-ACDE-D1AF25D7AA72}"/>
                </a:ext>
              </a:extLst>
            </p:cNvPr>
            <p:cNvSpPr/>
            <p:nvPr/>
          </p:nvSpPr>
          <p:spPr>
            <a:xfrm>
              <a:off x="1929763" y="3027938"/>
              <a:ext cx="211358" cy="29015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cxnSp>
          <p:nvCxnSpPr>
            <p:cNvPr id="123" name="Connecteur droit 122">
              <a:extLst>
                <a:ext uri="{FF2B5EF4-FFF2-40B4-BE49-F238E27FC236}">
                  <a16:creationId xmlns:a16="http://schemas.microsoft.com/office/drawing/2014/main" id="{26FA6F65-2626-EB4D-93B6-8B7FC4D86372}"/>
                </a:ext>
              </a:extLst>
            </p:cNvPr>
            <p:cNvCxnSpPr/>
            <p:nvPr/>
          </p:nvCxnSpPr>
          <p:spPr>
            <a:xfrm rot="5400000">
              <a:off x="1665500" y="3205632"/>
              <a:ext cx="1039051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Arc plein 123">
              <a:extLst>
                <a:ext uri="{FF2B5EF4-FFF2-40B4-BE49-F238E27FC236}">
                  <a16:creationId xmlns:a16="http://schemas.microsoft.com/office/drawing/2014/main" id="{5A381427-1092-7441-86F0-867DAD81BF73}"/>
                </a:ext>
              </a:extLst>
            </p:cNvPr>
            <p:cNvSpPr/>
            <p:nvPr/>
          </p:nvSpPr>
          <p:spPr>
            <a:xfrm>
              <a:off x="2040865" y="2523647"/>
              <a:ext cx="225262" cy="62735"/>
            </a:xfrm>
            <a:prstGeom prst="blockArc">
              <a:avLst/>
            </a:prstGeom>
            <a:solidFill>
              <a:srgbClr val="FF00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>
                <a:solidFill>
                  <a:schemeClr val="tx1"/>
                </a:solidFill>
              </a:endParaRPr>
            </a:p>
          </p:txBody>
        </p:sp>
        <p:cxnSp>
          <p:nvCxnSpPr>
            <p:cNvPr id="127" name="Connecteur droit 126">
              <a:extLst>
                <a:ext uri="{FF2B5EF4-FFF2-40B4-BE49-F238E27FC236}">
                  <a16:creationId xmlns:a16="http://schemas.microsoft.com/office/drawing/2014/main" id="{BC760FD8-0AF9-F446-8C8A-9556A9A43033}"/>
                </a:ext>
              </a:extLst>
            </p:cNvPr>
            <p:cNvCxnSpPr/>
            <p:nvPr/>
          </p:nvCxnSpPr>
          <p:spPr>
            <a:xfrm rot="10800000">
              <a:off x="2045274" y="2725006"/>
              <a:ext cx="172423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54" name="Groupe 765">
            <a:extLst>
              <a:ext uri="{FF2B5EF4-FFF2-40B4-BE49-F238E27FC236}">
                <a16:creationId xmlns:a16="http://schemas.microsoft.com/office/drawing/2014/main" id="{1BADE220-435F-E547-9012-B2128BA38A80}"/>
              </a:ext>
            </a:extLst>
          </p:cNvPr>
          <p:cNvGrpSpPr>
            <a:grpSpLocks/>
          </p:cNvGrpSpPr>
          <p:nvPr/>
        </p:nvGrpSpPr>
        <p:grpSpPr bwMode="auto">
          <a:xfrm rot="9913449">
            <a:off x="4737100" y="4400550"/>
            <a:ext cx="217488" cy="468313"/>
            <a:chOff x="1889734" y="2554502"/>
            <a:chExt cx="381289" cy="1155719"/>
          </a:xfrm>
        </p:grpSpPr>
        <p:sp>
          <p:nvSpPr>
            <p:cNvPr id="129" name="Rogner et arrondir un rectangle à un seul coin 128">
              <a:extLst>
                <a:ext uri="{FF2B5EF4-FFF2-40B4-BE49-F238E27FC236}">
                  <a16:creationId xmlns:a16="http://schemas.microsoft.com/office/drawing/2014/main" id="{4A7A7B68-9898-C540-AF45-AC5993B10117}"/>
                </a:ext>
              </a:extLst>
            </p:cNvPr>
            <p:cNvSpPr/>
            <p:nvPr/>
          </p:nvSpPr>
          <p:spPr>
            <a:xfrm>
              <a:off x="1913647" y="2541297"/>
              <a:ext cx="139156" cy="360427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30" name="Rogner et arrondir un rectangle à un seul coin 129">
              <a:extLst>
                <a:ext uri="{FF2B5EF4-FFF2-40B4-BE49-F238E27FC236}">
                  <a16:creationId xmlns:a16="http://schemas.microsoft.com/office/drawing/2014/main" id="{2C6001D1-14DA-704A-AA7E-C1F4F09DFDC4}"/>
                </a:ext>
              </a:extLst>
            </p:cNvPr>
            <p:cNvSpPr/>
            <p:nvPr/>
          </p:nvSpPr>
          <p:spPr>
            <a:xfrm flipH="1">
              <a:off x="2122542" y="2607801"/>
              <a:ext cx="144722" cy="364346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31" name="Rectangle à coins arrondis 130">
              <a:extLst>
                <a:ext uri="{FF2B5EF4-FFF2-40B4-BE49-F238E27FC236}">
                  <a16:creationId xmlns:a16="http://schemas.microsoft.com/office/drawing/2014/main" id="{A4DFCF9D-5418-1A4B-9680-3F7287149A5D}"/>
                </a:ext>
              </a:extLst>
            </p:cNvPr>
            <p:cNvSpPr/>
            <p:nvPr/>
          </p:nvSpPr>
          <p:spPr>
            <a:xfrm>
              <a:off x="2147630" y="3045942"/>
              <a:ext cx="141938" cy="356511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32" name="Ellipse 131">
              <a:extLst>
                <a:ext uri="{FF2B5EF4-FFF2-40B4-BE49-F238E27FC236}">
                  <a16:creationId xmlns:a16="http://schemas.microsoft.com/office/drawing/2014/main" id="{95C1236D-483E-D943-8C68-C69690C7BBDC}"/>
                </a:ext>
              </a:extLst>
            </p:cNvPr>
            <p:cNvSpPr/>
            <p:nvPr/>
          </p:nvSpPr>
          <p:spPr>
            <a:xfrm>
              <a:off x="1867433" y="3046810"/>
              <a:ext cx="211517" cy="28599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cxnSp>
          <p:nvCxnSpPr>
            <p:cNvPr id="133" name="Connecteur droit 132">
              <a:extLst>
                <a:ext uri="{FF2B5EF4-FFF2-40B4-BE49-F238E27FC236}">
                  <a16:creationId xmlns:a16="http://schemas.microsoft.com/office/drawing/2014/main" id="{8B565983-D21E-9343-BB17-A11F5372A78D}"/>
                </a:ext>
              </a:extLst>
            </p:cNvPr>
            <p:cNvCxnSpPr/>
            <p:nvPr/>
          </p:nvCxnSpPr>
          <p:spPr>
            <a:xfrm rot="5400000">
              <a:off x="1653602" y="3180092"/>
              <a:ext cx="1034269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Arc plein 133">
              <a:extLst>
                <a:ext uri="{FF2B5EF4-FFF2-40B4-BE49-F238E27FC236}">
                  <a16:creationId xmlns:a16="http://schemas.microsoft.com/office/drawing/2014/main" id="{8E4F8E16-7E95-7549-9A3D-2841F4B48C20}"/>
                </a:ext>
              </a:extLst>
            </p:cNvPr>
            <p:cNvSpPr/>
            <p:nvPr/>
          </p:nvSpPr>
          <p:spPr>
            <a:xfrm>
              <a:off x="1977967" y="2619137"/>
              <a:ext cx="239349" cy="58764"/>
            </a:xfrm>
            <a:prstGeom prst="blockArc">
              <a:avLst/>
            </a:prstGeom>
            <a:solidFill>
              <a:srgbClr val="FF00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>
                <a:solidFill>
                  <a:schemeClr val="tx1"/>
                </a:solidFill>
              </a:endParaRPr>
            </a:p>
          </p:txBody>
        </p:sp>
        <p:cxnSp>
          <p:nvCxnSpPr>
            <p:cNvPr id="135" name="Connecteur droit 134">
              <a:extLst>
                <a:ext uri="{FF2B5EF4-FFF2-40B4-BE49-F238E27FC236}">
                  <a16:creationId xmlns:a16="http://schemas.microsoft.com/office/drawing/2014/main" id="{A16813F0-CC73-7B43-9CE4-AB9886A0E880}"/>
                </a:ext>
              </a:extLst>
            </p:cNvPr>
            <p:cNvCxnSpPr/>
            <p:nvPr/>
          </p:nvCxnSpPr>
          <p:spPr>
            <a:xfrm rot="10800000">
              <a:off x="1985092" y="2834385"/>
              <a:ext cx="189252" cy="3919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55" name="Groupe 1061">
            <a:extLst>
              <a:ext uri="{FF2B5EF4-FFF2-40B4-BE49-F238E27FC236}">
                <a16:creationId xmlns:a16="http://schemas.microsoft.com/office/drawing/2014/main" id="{82BF6F2B-26B9-DC42-8A3F-1555B21ABD09}"/>
              </a:ext>
            </a:extLst>
          </p:cNvPr>
          <p:cNvGrpSpPr>
            <a:grpSpLocks/>
          </p:cNvGrpSpPr>
          <p:nvPr/>
        </p:nvGrpSpPr>
        <p:grpSpPr bwMode="auto">
          <a:xfrm rot="-10609016">
            <a:off x="3078163" y="4487863"/>
            <a:ext cx="269875" cy="512762"/>
            <a:chOff x="4468842" y="1082142"/>
            <a:chExt cx="403782" cy="876763"/>
          </a:xfrm>
        </p:grpSpPr>
        <p:grpSp>
          <p:nvGrpSpPr>
            <p:cNvPr id="27881" name="Groupe 756">
              <a:extLst>
                <a:ext uri="{FF2B5EF4-FFF2-40B4-BE49-F238E27FC236}">
                  <a16:creationId xmlns:a16="http://schemas.microsoft.com/office/drawing/2014/main" id="{BAF61B89-D9EF-3F43-9241-F3071C4FB7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1355" y="1144656"/>
              <a:ext cx="378640" cy="834258"/>
              <a:chOff x="-856495" y="2282044"/>
              <a:chExt cx="378640" cy="834258"/>
            </a:xfrm>
          </p:grpSpPr>
          <p:sp>
            <p:nvSpPr>
              <p:cNvPr id="154" name="Rogner et arrondir un rectangle à un seul coin 153">
                <a:extLst>
                  <a:ext uri="{FF2B5EF4-FFF2-40B4-BE49-F238E27FC236}">
                    <a16:creationId xmlns:a16="http://schemas.microsoft.com/office/drawing/2014/main" id="{6A326C8F-79DD-DA46-B0B9-66E666D26447}"/>
                  </a:ext>
                </a:extLst>
              </p:cNvPr>
              <p:cNvSpPr/>
              <p:nvPr/>
            </p:nvSpPr>
            <p:spPr>
              <a:xfrm>
                <a:off x="-805817" y="2292668"/>
                <a:ext cx="144887" cy="24701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55" name="Rogner et arrondir un rectangle à un seul coin 154">
                <a:extLst>
                  <a:ext uri="{FF2B5EF4-FFF2-40B4-BE49-F238E27FC236}">
                    <a16:creationId xmlns:a16="http://schemas.microsoft.com/office/drawing/2014/main" id="{85CA4835-F761-9047-91B0-8B8A4F8C39C8}"/>
                  </a:ext>
                </a:extLst>
              </p:cNvPr>
              <p:cNvSpPr/>
              <p:nvPr/>
            </p:nvSpPr>
            <p:spPr>
              <a:xfrm flipH="1">
                <a:off x="-617874" y="2294238"/>
                <a:ext cx="147262" cy="244299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56" name="Rectangle à coins arrondis 155">
                <a:extLst>
                  <a:ext uri="{FF2B5EF4-FFF2-40B4-BE49-F238E27FC236}">
                    <a16:creationId xmlns:a16="http://schemas.microsoft.com/office/drawing/2014/main" id="{B08E2AF9-EF45-3D4F-998C-E580F35D1688}"/>
                  </a:ext>
                </a:extLst>
              </p:cNvPr>
              <p:cNvSpPr/>
              <p:nvPr/>
            </p:nvSpPr>
            <p:spPr>
              <a:xfrm>
                <a:off x="-595394" y="2608248"/>
                <a:ext cx="144887" cy="247015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57" name="Rectangle à coins arrondis 156">
                <a:extLst>
                  <a:ext uri="{FF2B5EF4-FFF2-40B4-BE49-F238E27FC236}">
                    <a16:creationId xmlns:a16="http://schemas.microsoft.com/office/drawing/2014/main" id="{60B7A047-1D29-214E-BC51-32AA3FD2B44F}"/>
                  </a:ext>
                </a:extLst>
              </p:cNvPr>
              <p:cNvSpPr/>
              <p:nvPr/>
            </p:nvSpPr>
            <p:spPr>
              <a:xfrm>
                <a:off x="-798357" y="2596675"/>
                <a:ext cx="144886" cy="238870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158" name="Connecteur droit 157">
                <a:extLst>
                  <a:ext uri="{FF2B5EF4-FFF2-40B4-BE49-F238E27FC236}">
                    <a16:creationId xmlns:a16="http://schemas.microsoft.com/office/drawing/2014/main" id="{99DF7D7C-2F33-5B4E-9CDD-08A16DA7BAFB}"/>
                  </a:ext>
                </a:extLst>
              </p:cNvPr>
              <p:cNvCxnSpPr/>
              <p:nvPr/>
            </p:nvCxnSpPr>
            <p:spPr>
              <a:xfrm rot="5400000">
                <a:off x="-1133228" y="2767231"/>
                <a:ext cx="703038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cteur droit 158">
                <a:extLst>
                  <a:ext uri="{FF2B5EF4-FFF2-40B4-BE49-F238E27FC236}">
                    <a16:creationId xmlns:a16="http://schemas.microsoft.com/office/drawing/2014/main" id="{0176465F-1632-BD41-BA8A-1B2F3AAD1D03}"/>
                  </a:ext>
                </a:extLst>
              </p:cNvPr>
              <p:cNvCxnSpPr/>
              <p:nvPr/>
            </p:nvCxnSpPr>
            <p:spPr>
              <a:xfrm rot="5400000">
                <a:off x="-884165" y="2766613"/>
                <a:ext cx="694896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" name="Forme libre 152">
              <a:extLst>
                <a:ext uri="{FF2B5EF4-FFF2-40B4-BE49-F238E27FC236}">
                  <a16:creationId xmlns:a16="http://schemas.microsoft.com/office/drawing/2014/main" id="{3AA4777A-EF0E-4649-A53B-E62A7B3B988D}"/>
                </a:ext>
              </a:extLst>
            </p:cNvPr>
            <p:cNvSpPr/>
            <p:nvPr/>
          </p:nvSpPr>
          <p:spPr>
            <a:xfrm>
              <a:off x="4464541" y="1103542"/>
              <a:ext cx="403782" cy="70575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56" name="Groupe 1061">
            <a:extLst>
              <a:ext uri="{FF2B5EF4-FFF2-40B4-BE49-F238E27FC236}">
                <a16:creationId xmlns:a16="http://schemas.microsoft.com/office/drawing/2014/main" id="{D8F82703-548D-1740-829B-4E8C85DE5CFD}"/>
              </a:ext>
            </a:extLst>
          </p:cNvPr>
          <p:cNvGrpSpPr>
            <a:grpSpLocks/>
          </p:cNvGrpSpPr>
          <p:nvPr/>
        </p:nvGrpSpPr>
        <p:grpSpPr bwMode="auto">
          <a:xfrm rot="9532123">
            <a:off x="5348288" y="4210050"/>
            <a:ext cx="285750" cy="541338"/>
            <a:chOff x="4496235" y="1062907"/>
            <a:chExt cx="425303" cy="926484"/>
          </a:xfrm>
        </p:grpSpPr>
        <p:grpSp>
          <p:nvGrpSpPr>
            <p:cNvPr id="27873" name="Groupe 756">
              <a:extLst>
                <a:ext uri="{FF2B5EF4-FFF2-40B4-BE49-F238E27FC236}">
                  <a16:creationId xmlns:a16="http://schemas.microsoft.com/office/drawing/2014/main" id="{3E63D160-DC25-024A-BDF1-BA2ABEB6CC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27770" y="1132503"/>
              <a:ext cx="393768" cy="856888"/>
              <a:chOff x="-830080" y="2269891"/>
              <a:chExt cx="393768" cy="856888"/>
            </a:xfrm>
          </p:grpSpPr>
          <p:sp>
            <p:nvSpPr>
              <p:cNvPr id="208" name="Rogner et arrondir un rectangle à un seul coin 44">
                <a:extLst>
                  <a:ext uri="{FF2B5EF4-FFF2-40B4-BE49-F238E27FC236}">
                    <a16:creationId xmlns:a16="http://schemas.microsoft.com/office/drawing/2014/main" id="{8533359A-86B5-8F45-B992-2FAE2CD8D2D1}"/>
                  </a:ext>
                </a:extLst>
              </p:cNvPr>
              <p:cNvSpPr/>
              <p:nvPr/>
            </p:nvSpPr>
            <p:spPr>
              <a:xfrm>
                <a:off x="-801393" y="2285023"/>
                <a:ext cx="153583" cy="249960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09" name="Rogner et arrondir un rectangle à un seul coin 208">
                <a:extLst>
                  <a:ext uri="{FF2B5EF4-FFF2-40B4-BE49-F238E27FC236}">
                    <a16:creationId xmlns:a16="http://schemas.microsoft.com/office/drawing/2014/main" id="{7036E64E-8982-F744-AC5F-BB262FE0D929}"/>
                  </a:ext>
                </a:extLst>
              </p:cNvPr>
              <p:cNvSpPr/>
              <p:nvPr/>
            </p:nvSpPr>
            <p:spPr>
              <a:xfrm flipH="1">
                <a:off x="-581912" y="2354775"/>
                <a:ext cx="146494" cy="249960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10" name="Rectangle à coins arrondis 209">
                <a:extLst>
                  <a:ext uri="{FF2B5EF4-FFF2-40B4-BE49-F238E27FC236}">
                    <a16:creationId xmlns:a16="http://schemas.microsoft.com/office/drawing/2014/main" id="{18D68D04-0132-9C46-A41F-B4A1AEF79557}"/>
                  </a:ext>
                </a:extLst>
              </p:cNvPr>
              <p:cNvSpPr/>
              <p:nvPr/>
            </p:nvSpPr>
            <p:spPr>
              <a:xfrm>
                <a:off x="-568181" y="2616394"/>
                <a:ext cx="155945" cy="249960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11" name="Rectangle à coins arrondis 210">
                <a:extLst>
                  <a:ext uri="{FF2B5EF4-FFF2-40B4-BE49-F238E27FC236}">
                    <a16:creationId xmlns:a16="http://schemas.microsoft.com/office/drawing/2014/main" id="{F01876D2-A9A3-184A-8C69-04AD5BB49DA8}"/>
                  </a:ext>
                </a:extLst>
              </p:cNvPr>
              <p:cNvSpPr/>
              <p:nvPr/>
            </p:nvSpPr>
            <p:spPr>
              <a:xfrm>
                <a:off x="-780105" y="2634332"/>
                <a:ext cx="148856" cy="252678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12" name="Connecteur droit 211">
                <a:extLst>
                  <a:ext uri="{FF2B5EF4-FFF2-40B4-BE49-F238E27FC236}">
                    <a16:creationId xmlns:a16="http://schemas.microsoft.com/office/drawing/2014/main" id="{26659A1F-5A79-CF47-B338-47E82E379FB7}"/>
                  </a:ext>
                </a:extLst>
              </p:cNvPr>
              <p:cNvCxnSpPr/>
              <p:nvPr/>
            </p:nvCxnSpPr>
            <p:spPr>
              <a:xfrm rot="5400000">
                <a:off x="-1128296" y="2782002"/>
                <a:ext cx="711843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Connecteur droit 212">
                <a:extLst>
                  <a:ext uri="{FF2B5EF4-FFF2-40B4-BE49-F238E27FC236}">
                    <a16:creationId xmlns:a16="http://schemas.microsoft.com/office/drawing/2014/main" id="{CC48043E-ECEF-7E4B-8EA8-2B03A4EFFCE5}"/>
                  </a:ext>
                </a:extLst>
              </p:cNvPr>
              <p:cNvCxnSpPr/>
              <p:nvPr/>
            </p:nvCxnSpPr>
            <p:spPr>
              <a:xfrm rot="5400000">
                <a:off x="-861516" y="2769134"/>
                <a:ext cx="703693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Forme libre 43">
              <a:extLst>
                <a:ext uri="{FF2B5EF4-FFF2-40B4-BE49-F238E27FC236}">
                  <a16:creationId xmlns:a16="http://schemas.microsoft.com/office/drawing/2014/main" id="{224FB632-40AE-0F43-8933-3FA6ED3ACB8D}"/>
                </a:ext>
              </a:extLst>
            </p:cNvPr>
            <p:cNvSpPr/>
            <p:nvPr/>
          </p:nvSpPr>
          <p:spPr>
            <a:xfrm>
              <a:off x="4506938" y="1078267"/>
              <a:ext cx="401675" cy="73359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57" name="Groupe 1061">
            <a:extLst>
              <a:ext uri="{FF2B5EF4-FFF2-40B4-BE49-F238E27FC236}">
                <a16:creationId xmlns:a16="http://schemas.microsoft.com/office/drawing/2014/main" id="{9C29F3AF-41AB-2F4A-9F56-072285B1341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916363" y="4487863"/>
            <a:ext cx="273050" cy="527050"/>
            <a:chOff x="4496635" y="1057009"/>
            <a:chExt cx="407092" cy="899729"/>
          </a:xfrm>
        </p:grpSpPr>
        <p:grpSp>
          <p:nvGrpSpPr>
            <p:cNvPr id="27865" name="Groupe 756">
              <a:extLst>
                <a:ext uri="{FF2B5EF4-FFF2-40B4-BE49-F238E27FC236}">
                  <a16:creationId xmlns:a16="http://schemas.microsoft.com/office/drawing/2014/main" id="{817BF614-4013-F446-81A3-BED8F06D21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50514" y="1069711"/>
              <a:ext cx="381151" cy="882793"/>
              <a:chOff x="-807336" y="2207099"/>
              <a:chExt cx="381151" cy="882793"/>
            </a:xfrm>
          </p:grpSpPr>
          <p:sp>
            <p:nvSpPr>
              <p:cNvPr id="264" name="Rogner et arrondir un rectangle à un seul coin 263">
                <a:extLst>
                  <a:ext uri="{FF2B5EF4-FFF2-40B4-BE49-F238E27FC236}">
                    <a16:creationId xmlns:a16="http://schemas.microsoft.com/office/drawing/2014/main" id="{09F4716F-1D5B-8F47-9A1D-6C85B1FE4671}"/>
                  </a:ext>
                </a:extLst>
              </p:cNvPr>
              <p:cNvSpPr/>
              <p:nvPr/>
            </p:nvSpPr>
            <p:spPr>
              <a:xfrm>
                <a:off x="-768908" y="2232337"/>
                <a:ext cx="146742" cy="25474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65" name="Rogner et arrondir un rectangle à un seul coin 264">
                <a:extLst>
                  <a:ext uri="{FF2B5EF4-FFF2-40B4-BE49-F238E27FC236}">
                    <a16:creationId xmlns:a16="http://schemas.microsoft.com/office/drawing/2014/main" id="{65980ECF-2E04-2B44-A190-EBC6C0241A22}"/>
                  </a:ext>
                </a:extLst>
              </p:cNvPr>
              <p:cNvSpPr/>
              <p:nvPr/>
            </p:nvSpPr>
            <p:spPr>
              <a:xfrm flipH="1">
                <a:off x="-534595" y="2207947"/>
                <a:ext cx="146742" cy="25474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66" name="Rectangle à coins arrondis 265">
                <a:extLst>
                  <a:ext uri="{FF2B5EF4-FFF2-40B4-BE49-F238E27FC236}">
                    <a16:creationId xmlns:a16="http://schemas.microsoft.com/office/drawing/2014/main" id="{146727E3-57B0-834D-8D87-F8995A3AD307}"/>
                  </a:ext>
                </a:extLst>
              </p:cNvPr>
              <p:cNvSpPr/>
              <p:nvPr/>
            </p:nvSpPr>
            <p:spPr>
              <a:xfrm>
                <a:off x="-518026" y="2571091"/>
                <a:ext cx="144375" cy="252032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67" name="Rectangle à coins arrondis 266">
                <a:extLst>
                  <a:ext uri="{FF2B5EF4-FFF2-40B4-BE49-F238E27FC236}">
                    <a16:creationId xmlns:a16="http://schemas.microsoft.com/office/drawing/2014/main" id="{3B57D537-BD01-E745-A890-F18E7B2E2437}"/>
                  </a:ext>
                </a:extLst>
              </p:cNvPr>
              <p:cNvSpPr/>
              <p:nvPr/>
            </p:nvSpPr>
            <p:spPr>
              <a:xfrm>
                <a:off x="-752341" y="2552120"/>
                <a:ext cx="146742" cy="254743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68" name="Connecteur droit 267">
                <a:extLst>
                  <a:ext uri="{FF2B5EF4-FFF2-40B4-BE49-F238E27FC236}">
                    <a16:creationId xmlns:a16="http://schemas.microsoft.com/office/drawing/2014/main" id="{63332B3D-CC2B-CC4E-96B7-0CCBD5CE363C}"/>
                  </a:ext>
                </a:extLst>
              </p:cNvPr>
              <p:cNvCxnSpPr/>
              <p:nvPr/>
            </p:nvCxnSpPr>
            <p:spPr>
              <a:xfrm rot="5400000">
                <a:off x="-1082005" y="2728271"/>
                <a:ext cx="720867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Connecteur droit 268">
                <a:extLst>
                  <a:ext uri="{FF2B5EF4-FFF2-40B4-BE49-F238E27FC236}">
                    <a16:creationId xmlns:a16="http://schemas.microsoft.com/office/drawing/2014/main" id="{6A0DF41B-AB17-3B4C-87E0-5F7D1553F3E4}"/>
                  </a:ext>
                </a:extLst>
              </p:cNvPr>
              <p:cNvCxnSpPr/>
              <p:nvPr/>
            </p:nvCxnSpPr>
            <p:spPr>
              <a:xfrm rot="5400000">
                <a:off x="-864258" y="2728271"/>
                <a:ext cx="720867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3" name="Forme libre 262">
              <a:extLst>
                <a:ext uri="{FF2B5EF4-FFF2-40B4-BE49-F238E27FC236}">
                  <a16:creationId xmlns:a16="http://schemas.microsoft.com/office/drawing/2014/main" id="{49DE546A-8B21-EE4B-B4F1-776F03AEC589}"/>
                </a:ext>
              </a:extLst>
            </p:cNvPr>
            <p:cNvSpPr/>
            <p:nvPr/>
          </p:nvSpPr>
          <p:spPr>
            <a:xfrm>
              <a:off x="4543971" y="1043460"/>
              <a:ext cx="404726" cy="70461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sp>
        <p:nvSpPr>
          <p:cNvPr id="271" name="Rectangle 270">
            <a:extLst>
              <a:ext uri="{FF2B5EF4-FFF2-40B4-BE49-F238E27FC236}">
                <a16:creationId xmlns:a16="http://schemas.microsoft.com/office/drawing/2014/main" id="{B0F82BE5-4094-AE42-81E6-223C8BAAFD6D}"/>
              </a:ext>
            </a:extLst>
          </p:cNvPr>
          <p:cNvSpPr/>
          <p:nvPr/>
        </p:nvSpPr>
        <p:spPr bwMode="auto">
          <a:xfrm>
            <a:off x="2219325" y="4851400"/>
            <a:ext cx="265113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B7</a:t>
            </a:r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CD8E2CDF-2AD5-DF49-BD8B-FCC037809B6F}"/>
              </a:ext>
            </a:extLst>
          </p:cNvPr>
          <p:cNvSpPr/>
          <p:nvPr/>
        </p:nvSpPr>
        <p:spPr bwMode="auto">
          <a:xfrm>
            <a:off x="4756150" y="4841875"/>
            <a:ext cx="266700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B8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CE4F08CD-F0CF-D047-9FD9-0A8B857B0D5F}"/>
              </a:ext>
            </a:extLst>
          </p:cNvPr>
          <p:cNvSpPr/>
          <p:nvPr/>
        </p:nvSpPr>
        <p:spPr bwMode="auto">
          <a:xfrm>
            <a:off x="3009900" y="4962525"/>
            <a:ext cx="333375" cy="204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DP2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087ECBDA-10B2-4A41-A179-A7799189BB21}"/>
              </a:ext>
            </a:extLst>
          </p:cNvPr>
          <p:cNvSpPr/>
          <p:nvPr/>
        </p:nvSpPr>
        <p:spPr bwMode="auto">
          <a:xfrm>
            <a:off x="3849688" y="5003800"/>
            <a:ext cx="333375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DP4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179D2459-6FED-1040-AFD3-2DA3245576D3}"/>
              </a:ext>
            </a:extLst>
          </p:cNvPr>
          <p:cNvSpPr/>
          <p:nvPr/>
        </p:nvSpPr>
        <p:spPr bwMode="auto">
          <a:xfrm>
            <a:off x="5322888" y="4724400"/>
            <a:ext cx="338137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DR9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grpSp>
        <p:nvGrpSpPr>
          <p:cNvPr id="27663" name="Groupe 1061">
            <a:extLst>
              <a:ext uri="{FF2B5EF4-FFF2-40B4-BE49-F238E27FC236}">
                <a16:creationId xmlns:a16="http://schemas.microsoft.com/office/drawing/2014/main" id="{EF9071E7-8278-4F47-9B85-C7C992B50980}"/>
              </a:ext>
            </a:extLst>
          </p:cNvPr>
          <p:cNvGrpSpPr>
            <a:grpSpLocks/>
          </p:cNvGrpSpPr>
          <p:nvPr/>
        </p:nvGrpSpPr>
        <p:grpSpPr bwMode="auto">
          <a:xfrm rot="-5400000">
            <a:off x="697707" y="3325019"/>
            <a:ext cx="271462" cy="558800"/>
            <a:chOff x="4487334" y="1057784"/>
            <a:chExt cx="435731" cy="888029"/>
          </a:xfrm>
        </p:grpSpPr>
        <p:grpSp>
          <p:nvGrpSpPr>
            <p:cNvPr id="27857" name="Groupe 756">
              <a:extLst>
                <a:ext uri="{FF2B5EF4-FFF2-40B4-BE49-F238E27FC236}">
                  <a16:creationId xmlns:a16="http://schemas.microsoft.com/office/drawing/2014/main" id="{FB92B262-2AA1-EE42-A0BA-17842601A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7304" y="1074739"/>
              <a:ext cx="405748" cy="888030"/>
              <a:chOff x="-820546" y="2212127"/>
              <a:chExt cx="405748" cy="888030"/>
            </a:xfrm>
          </p:grpSpPr>
          <p:sp>
            <p:nvSpPr>
              <p:cNvPr id="217" name="Rogner et arrondir un rectangle à un seul coin 216">
                <a:extLst>
                  <a:ext uri="{FF2B5EF4-FFF2-40B4-BE49-F238E27FC236}">
                    <a16:creationId xmlns:a16="http://schemas.microsoft.com/office/drawing/2014/main" id="{E2A85E4F-F38E-0A41-8456-C7D0C9F0F782}"/>
                  </a:ext>
                </a:extLst>
              </p:cNvPr>
              <p:cNvSpPr/>
              <p:nvPr/>
            </p:nvSpPr>
            <p:spPr>
              <a:xfrm>
                <a:off x="-822102" y="2233014"/>
                <a:ext cx="142696" cy="254804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18" name="Rogner et arrondir un rectangle à un seul coin 217">
                <a:extLst>
                  <a:ext uri="{FF2B5EF4-FFF2-40B4-BE49-F238E27FC236}">
                    <a16:creationId xmlns:a16="http://schemas.microsoft.com/office/drawing/2014/main" id="{94DE741E-AAE7-AA4D-AE53-53139CBED8AC}"/>
                  </a:ext>
                </a:extLst>
              </p:cNvPr>
              <p:cNvSpPr/>
              <p:nvPr/>
            </p:nvSpPr>
            <p:spPr>
              <a:xfrm flipH="1">
                <a:off x="-559643" y="2212831"/>
                <a:ext cx="145243" cy="254804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19" name="Rectangle à coins arrondis 218">
                <a:extLst>
                  <a:ext uri="{FF2B5EF4-FFF2-40B4-BE49-F238E27FC236}">
                    <a16:creationId xmlns:a16="http://schemas.microsoft.com/office/drawing/2014/main" id="{B862A1C3-3252-0846-99F1-2E53EA775CEC}"/>
                  </a:ext>
                </a:extLst>
              </p:cNvPr>
              <p:cNvSpPr/>
              <p:nvPr/>
            </p:nvSpPr>
            <p:spPr>
              <a:xfrm>
                <a:off x="-587672" y="2560980"/>
                <a:ext cx="145245" cy="257326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20" name="Rectangle à coins arrondis 219">
                <a:extLst>
                  <a:ext uri="{FF2B5EF4-FFF2-40B4-BE49-F238E27FC236}">
                    <a16:creationId xmlns:a16="http://schemas.microsoft.com/office/drawing/2014/main" id="{65F94001-8EFC-7848-A197-3F65858E5656}"/>
                  </a:ext>
                </a:extLst>
              </p:cNvPr>
              <p:cNvSpPr/>
              <p:nvPr/>
            </p:nvSpPr>
            <p:spPr>
              <a:xfrm>
                <a:off x="-839939" y="2538274"/>
                <a:ext cx="147792" cy="252281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21" name="Connecteur droit 220">
                <a:extLst>
                  <a:ext uri="{FF2B5EF4-FFF2-40B4-BE49-F238E27FC236}">
                    <a16:creationId xmlns:a16="http://schemas.microsoft.com/office/drawing/2014/main" id="{7A0FB4C2-8AA3-8942-988E-177F435FCAF3}"/>
                  </a:ext>
                </a:extLst>
              </p:cNvPr>
              <p:cNvCxnSpPr/>
              <p:nvPr/>
            </p:nvCxnSpPr>
            <p:spPr>
              <a:xfrm rot="5400000">
                <a:off x="-1150998" y="2723701"/>
                <a:ext cx="724045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Connecteur droit 221">
                <a:extLst>
                  <a:ext uri="{FF2B5EF4-FFF2-40B4-BE49-F238E27FC236}">
                    <a16:creationId xmlns:a16="http://schemas.microsoft.com/office/drawing/2014/main" id="{12382B5B-2A19-8248-BD5A-5326D4DA8F2A}"/>
                  </a:ext>
                </a:extLst>
              </p:cNvPr>
              <p:cNvCxnSpPr/>
              <p:nvPr/>
            </p:nvCxnSpPr>
            <p:spPr>
              <a:xfrm rot="5400000">
                <a:off x="-912734" y="2737576"/>
                <a:ext cx="726569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6" name="Forme libre 215">
              <a:extLst>
                <a:ext uri="{FF2B5EF4-FFF2-40B4-BE49-F238E27FC236}">
                  <a16:creationId xmlns:a16="http://schemas.microsoft.com/office/drawing/2014/main" id="{AEEE8F2E-EBF2-874C-823C-9C9EA1A0C565}"/>
                </a:ext>
              </a:extLst>
            </p:cNvPr>
            <p:cNvSpPr/>
            <p:nvPr/>
          </p:nvSpPr>
          <p:spPr>
            <a:xfrm>
              <a:off x="4487334" y="1057784"/>
              <a:ext cx="405153" cy="70639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64" name="Groupe 1061">
            <a:extLst>
              <a:ext uri="{FF2B5EF4-FFF2-40B4-BE49-F238E27FC236}">
                <a16:creationId xmlns:a16="http://schemas.microsoft.com/office/drawing/2014/main" id="{DCD8ADDD-33E6-8B4E-9D8D-8EB96D0AB410}"/>
              </a:ext>
            </a:extLst>
          </p:cNvPr>
          <p:cNvGrpSpPr>
            <a:grpSpLocks/>
          </p:cNvGrpSpPr>
          <p:nvPr/>
        </p:nvGrpSpPr>
        <p:grpSpPr bwMode="auto">
          <a:xfrm rot="-8509452">
            <a:off x="1057275" y="3933825"/>
            <a:ext cx="282575" cy="514350"/>
            <a:chOff x="4491132" y="1075738"/>
            <a:chExt cx="422522" cy="875620"/>
          </a:xfrm>
        </p:grpSpPr>
        <p:grpSp>
          <p:nvGrpSpPr>
            <p:cNvPr id="27849" name="Groupe 756">
              <a:extLst>
                <a:ext uri="{FF2B5EF4-FFF2-40B4-BE49-F238E27FC236}">
                  <a16:creationId xmlns:a16="http://schemas.microsoft.com/office/drawing/2014/main" id="{A23C8AA5-A228-C043-8DE3-6416706E55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6036" y="1081392"/>
              <a:ext cx="396576" cy="870498"/>
              <a:chOff x="-841814" y="2218780"/>
              <a:chExt cx="396576" cy="870498"/>
            </a:xfrm>
          </p:grpSpPr>
          <p:sp>
            <p:nvSpPr>
              <p:cNvPr id="255" name="Rogner et arrondir un rectangle à un seul coin 254">
                <a:extLst>
                  <a:ext uri="{FF2B5EF4-FFF2-40B4-BE49-F238E27FC236}">
                    <a16:creationId xmlns:a16="http://schemas.microsoft.com/office/drawing/2014/main" id="{87533A4F-BE97-1943-BF8F-30DC6AA53C3C}"/>
                  </a:ext>
                </a:extLst>
              </p:cNvPr>
              <p:cNvSpPr/>
              <p:nvPr/>
            </p:nvSpPr>
            <p:spPr>
              <a:xfrm>
                <a:off x="-813443" y="2223314"/>
                <a:ext cx="149545" cy="251335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56" name="Rogner et arrondir un rectangle à un seul coin 255">
                <a:extLst>
                  <a:ext uri="{FF2B5EF4-FFF2-40B4-BE49-F238E27FC236}">
                    <a16:creationId xmlns:a16="http://schemas.microsoft.com/office/drawing/2014/main" id="{BCD774DA-8577-864A-B5AB-8AEDBED4F7D8}"/>
                  </a:ext>
                </a:extLst>
              </p:cNvPr>
              <p:cNvSpPr/>
              <p:nvPr/>
            </p:nvSpPr>
            <p:spPr>
              <a:xfrm flipH="1">
                <a:off x="-543135" y="2215488"/>
                <a:ext cx="149543" cy="254038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57" name="Rectangle à coins arrondis 256">
                <a:extLst>
                  <a:ext uri="{FF2B5EF4-FFF2-40B4-BE49-F238E27FC236}">
                    <a16:creationId xmlns:a16="http://schemas.microsoft.com/office/drawing/2014/main" id="{0059CE9C-2AED-C642-B9A1-C5599E67B821}"/>
                  </a:ext>
                </a:extLst>
              </p:cNvPr>
              <p:cNvSpPr/>
              <p:nvPr/>
            </p:nvSpPr>
            <p:spPr>
              <a:xfrm>
                <a:off x="-573707" y="2541209"/>
                <a:ext cx="149543" cy="248633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58" name="Rectangle à coins arrondis 257">
                <a:extLst>
                  <a:ext uri="{FF2B5EF4-FFF2-40B4-BE49-F238E27FC236}">
                    <a16:creationId xmlns:a16="http://schemas.microsoft.com/office/drawing/2014/main" id="{91460619-D1B3-1E4E-AFC0-1BE4A92C1308}"/>
                  </a:ext>
                </a:extLst>
              </p:cNvPr>
              <p:cNvSpPr/>
              <p:nvPr/>
            </p:nvSpPr>
            <p:spPr>
              <a:xfrm>
                <a:off x="-784202" y="2571627"/>
                <a:ext cx="163787" cy="245931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59" name="Connecteur droit 258">
                <a:extLst>
                  <a:ext uri="{FF2B5EF4-FFF2-40B4-BE49-F238E27FC236}">
                    <a16:creationId xmlns:a16="http://schemas.microsoft.com/office/drawing/2014/main" id="{EE691A96-B4F8-9E49-9BA7-9E838B22FD44}"/>
                  </a:ext>
                </a:extLst>
              </p:cNvPr>
              <p:cNvCxnSpPr/>
              <p:nvPr/>
            </p:nvCxnSpPr>
            <p:spPr>
              <a:xfrm rot="5400000">
                <a:off x="-1096677" y="2748717"/>
                <a:ext cx="721575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Connecteur droit 259">
                <a:extLst>
                  <a:ext uri="{FF2B5EF4-FFF2-40B4-BE49-F238E27FC236}">
                    <a16:creationId xmlns:a16="http://schemas.microsoft.com/office/drawing/2014/main" id="{A3C4F96E-D2A5-2F42-B681-10E982CB8BCF}"/>
                  </a:ext>
                </a:extLst>
              </p:cNvPr>
              <p:cNvCxnSpPr/>
              <p:nvPr/>
            </p:nvCxnSpPr>
            <p:spPr>
              <a:xfrm rot="5400000">
                <a:off x="-881245" y="2739988"/>
                <a:ext cx="713469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4" name="Forme libre 253">
              <a:extLst>
                <a:ext uri="{FF2B5EF4-FFF2-40B4-BE49-F238E27FC236}">
                  <a16:creationId xmlns:a16="http://schemas.microsoft.com/office/drawing/2014/main" id="{CA68566A-B511-9546-A9E2-90CA65A2FA13}"/>
                </a:ext>
              </a:extLst>
            </p:cNvPr>
            <p:cNvSpPr/>
            <p:nvPr/>
          </p:nvSpPr>
          <p:spPr>
            <a:xfrm>
              <a:off x="4534783" y="1098689"/>
              <a:ext cx="391664" cy="67562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sp>
        <p:nvSpPr>
          <p:cNvPr id="279" name="Rectangle 278">
            <a:extLst>
              <a:ext uri="{FF2B5EF4-FFF2-40B4-BE49-F238E27FC236}">
                <a16:creationId xmlns:a16="http://schemas.microsoft.com/office/drawing/2014/main" id="{BFF8C818-E9D8-D448-A586-CBB94CDBE3CF}"/>
              </a:ext>
            </a:extLst>
          </p:cNvPr>
          <p:cNvSpPr/>
          <p:nvPr/>
        </p:nvSpPr>
        <p:spPr bwMode="auto">
          <a:xfrm>
            <a:off x="214313" y="3482975"/>
            <a:ext cx="338137" cy="204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DR9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grpSp>
        <p:nvGrpSpPr>
          <p:cNvPr id="27666" name="Groupe 1061">
            <a:extLst>
              <a:ext uri="{FF2B5EF4-FFF2-40B4-BE49-F238E27FC236}">
                <a16:creationId xmlns:a16="http://schemas.microsoft.com/office/drawing/2014/main" id="{013D5D3E-ACA7-E642-A2EC-00FC3317E7B9}"/>
              </a:ext>
            </a:extLst>
          </p:cNvPr>
          <p:cNvGrpSpPr>
            <a:grpSpLocks/>
          </p:cNvGrpSpPr>
          <p:nvPr/>
        </p:nvGrpSpPr>
        <p:grpSpPr bwMode="auto">
          <a:xfrm rot="8234391">
            <a:off x="5964238" y="3883025"/>
            <a:ext cx="263525" cy="515938"/>
            <a:chOff x="4461183" y="1041580"/>
            <a:chExt cx="395561" cy="882421"/>
          </a:xfrm>
        </p:grpSpPr>
        <p:grpSp>
          <p:nvGrpSpPr>
            <p:cNvPr id="27841" name="Groupe 756">
              <a:extLst>
                <a:ext uri="{FF2B5EF4-FFF2-40B4-BE49-F238E27FC236}">
                  <a16:creationId xmlns:a16="http://schemas.microsoft.com/office/drawing/2014/main" id="{B928B080-30C6-7A47-B465-AE13596D6F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7671" y="1060070"/>
              <a:ext cx="391752" cy="867045"/>
              <a:chOff x="-910179" y="2197458"/>
              <a:chExt cx="391752" cy="867045"/>
            </a:xfrm>
          </p:grpSpPr>
          <p:sp>
            <p:nvSpPr>
              <p:cNvPr id="163" name="Rogner et arrondir un rectangle à un seul coin 162">
                <a:extLst>
                  <a:ext uri="{FF2B5EF4-FFF2-40B4-BE49-F238E27FC236}">
                    <a16:creationId xmlns:a16="http://schemas.microsoft.com/office/drawing/2014/main" id="{B594B7B7-76C6-7A4D-AA19-7BE1397F2F81}"/>
                  </a:ext>
                </a:extLst>
              </p:cNvPr>
              <p:cNvSpPr/>
              <p:nvPr/>
            </p:nvSpPr>
            <p:spPr>
              <a:xfrm>
                <a:off x="-903537" y="2257044"/>
                <a:ext cx="150124" cy="24979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64" name="Rogner et arrondir un rectangle à un seul coin 163">
                <a:extLst>
                  <a:ext uri="{FF2B5EF4-FFF2-40B4-BE49-F238E27FC236}">
                    <a16:creationId xmlns:a16="http://schemas.microsoft.com/office/drawing/2014/main" id="{E54246A4-C78E-4449-B10F-618BD2061D7B}"/>
                  </a:ext>
                </a:extLst>
              </p:cNvPr>
              <p:cNvSpPr/>
              <p:nvPr/>
            </p:nvSpPr>
            <p:spPr>
              <a:xfrm flipH="1">
                <a:off x="-648012" y="2234128"/>
                <a:ext cx="150122" cy="24979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65" name="Rectangle à coins arrondis 164">
                <a:extLst>
                  <a:ext uri="{FF2B5EF4-FFF2-40B4-BE49-F238E27FC236}">
                    <a16:creationId xmlns:a16="http://schemas.microsoft.com/office/drawing/2014/main" id="{144F21B4-49AF-1345-AFE2-24C3A9F3428D}"/>
                  </a:ext>
                </a:extLst>
              </p:cNvPr>
              <p:cNvSpPr/>
              <p:nvPr/>
            </p:nvSpPr>
            <p:spPr>
              <a:xfrm>
                <a:off x="-670140" y="2563454"/>
                <a:ext cx="159655" cy="249793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66" name="Rectangle à coins arrondis 165">
                <a:extLst>
                  <a:ext uri="{FF2B5EF4-FFF2-40B4-BE49-F238E27FC236}">
                    <a16:creationId xmlns:a16="http://schemas.microsoft.com/office/drawing/2014/main" id="{B81CD5FE-305D-E44F-8A7D-FA269243355E}"/>
                  </a:ext>
                </a:extLst>
              </p:cNvPr>
              <p:cNvSpPr/>
              <p:nvPr/>
            </p:nvSpPr>
            <p:spPr>
              <a:xfrm>
                <a:off x="-899481" y="2576214"/>
                <a:ext cx="157271" cy="252507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167" name="Connecteur droit 166">
                <a:extLst>
                  <a:ext uri="{FF2B5EF4-FFF2-40B4-BE49-F238E27FC236}">
                    <a16:creationId xmlns:a16="http://schemas.microsoft.com/office/drawing/2014/main" id="{2FC4CB9C-1E57-2445-B2BE-69E0AD01C75E}"/>
                  </a:ext>
                </a:extLst>
              </p:cNvPr>
              <p:cNvCxnSpPr/>
              <p:nvPr/>
            </p:nvCxnSpPr>
            <p:spPr>
              <a:xfrm rot="5400000">
                <a:off x="-1191136" y="2739443"/>
                <a:ext cx="719513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cteur droit 167">
                <a:extLst>
                  <a:ext uri="{FF2B5EF4-FFF2-40B4-BE49-F238E27FC236}">
                    <a16:creationId xmlns:a16="http://schemas.microsoft.com/office/drawing/2014/main" id="{995D1D71-14E5-8A48-AD0A-5CAF6BE47653}"/>
                  </a:ext>
                </a:extLst>
              </p:cNvPr>
              <p:cNvCxnSpPr/>
              <p:nvPr/>
            </p:nvCxnSpPr>
            <p:spPr>
              <a:xfrm rot="5400000">
                <a:off x="-962543" y="2737062"/>
                <a:ext cx="714082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2" name="Forme libre 161">
              <a:extLst>
                <a:ext uri="{FF2B5EF4-FFF2-40B4-BE49-F238E27FC236}">
                  <a16:creationId xmlns:a16="http://schemas.microsoft.com/office/drawing/2014/main" id="{80135959-F029-3442-BAFF-C507F099AAAE}"/>
                </a:ext>
              </a:extLst>
            </p:cNvPr>
            <p:cNvSpPr/>
            <p:nvPr/>
          </p:nvSpPr>
          <p:spPr>
            <a:xfrm>
              <a:off x="4460824" y="1042666"/>
              <a:ext cx="395561" cy="73310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67" name="Groupe 1061">
            <a:extLst>
              <a:ext uri="{FF2B5EF4-FFF2-40B4-BE49-F238E27FC236}">
                <a16:creationId xmlns:a16="http://schemas.microsoft.com/office/drawing/2014/main" id="{F0280AC3-3B7A-3E43-97D0-160FC04662D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241256" y="3331369"/>
            <a:ext cx="246063" cy="549275"/>
            <a:chOff x="4435132" y="1050321"/>
            <a:chExt cx="395561" cy="870232"/>
          </a:xfrm>
        </p:grpSpPr>
        <p:grpSp>
          <p:nvGrpSpPr>
            <p:cNvPr id="27833" name="Groupe 756">
              <a:extLst>
                <a:ext uri="{FF2B5EF4-FFF2-40B4-BE49-F238E27FC236}">
                  <a16:creationId xmlns:a16="http://schemas.microsoft.com/office/drawing/2014/main" id="{041129AD-B136-0744-A20C-DF571DB9E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7118" y="1056671"/>
              <a:ext cx="367592" cy="863882"/>
              <a:chOff x="-910732" y="2194059"/>
              <a:chExt cx="367592" cy="863882"/>
            </a:xfrm>
          </p:grpSpPr>
          <p:sp>
            <p:nvSpPr>
              <p:cNvPr id="199" name="Rogner et arrondir un rectangle à un seul coin 198">
                <a:extLst>
                  <a:ext uri="{FF2B5EF4-FFF2-40B4-BE49-F238E27FC236}">
                    <a16:creationId xmlns:a16="http://schemas.microsoft.com/office/drawing/2014/main" id="{C261BD03-164C-B849-B369-B3EBCAE10A32}"/>
                  </a:ext>
                </a:extLst>
              </p:cNvPr>
              <p:cNvSpPr/>
              <p:nvPr/>
            </p:nvSpPr>
            <p:spPr>
              <a:xfrm>
                <a:off x="-907407" y="2215374"/>
                <a:ext cx="142912" cy="248998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00" name="Rogner et arrondir un rectangle à un seul coin 199">
                <a:extLst>
                  <a:ext uri="{FF2B5EF4-FFF2-40B4-BE49-F238E27FC236}">
                    <a16:creationId xmlns:a16="http://schemas.microsoft.com/office/drawing/2014/main" id="{647ABD15-6340-A04A-9B01-D476DC948816}"/>
                  </a:ext>
                </a:extLst>
              </p:cNvPr>
              <p:cNvSpPr/>
              <p:nvPr/>
            </p:nvSpPr>
            <p:spPr>
              <a:xfrm flipH="1">
                <a:off x="-687934" y="2202800"/>
                <a:ext cx="145465" cy="251512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01" name="Rectangle à coins arrondis 200">
                <a:extLst>
                  <a:ext uri="{FF2B5EF4-FFF2-40B4-BE49-F238E27FC236}">
                    <a16:creationId xmlns:a16="http://schemas.microsoft.com/office/drawing/2014/main" id="{6CFD2D8F-F401-BF4B-A835-54BE2FC65678}"/>
                  </a:ext>
                </a:extLst>
              </p:cNvPr>
              <p:cNvSpPr/>
              <p:nvPr/>
            </p:nvSpPr>
            <p:spPr>
              <a:xfrm>
                <a:off x="-693038" y="2527250"/>
                <a:ext cx="145465" cy="254028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02" name="Rectangle à coins arrondis 201">
                <a:extLst>
                  <a:ext uri="{FF2B5EF4-FFF2-40B4-BE49-F238E27FC236}">
                    <a16:creationId xmlns:a16="http://schemas.microsoft.com/office/drawing/2014/main" id="{024DBCE8-D0B2-1D47-AAB3-59B4AE635561}"/>
                  </a:ext>
                </a:extLst>
              </p:cNvPr>
              <p:cNvSpPr/>
              <p:nvPr/>
            </p:nvSpPr>
            <p:spPr>
              <a:xfrm>
                <a:off x="-909957" y="2517189"/>
                <a:ext cx="142912" cy="251512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03" name="Connecteur droit 202">
                <a:extLst>
                  <a:ext uri="{FF2B5EF4-FFF2-40B4-BE49-F238E27FC236}">
                    <a16:creationId xmlns:a16="http://schemas.microsoft.com/office/drawing/2014/main" id="{9F405D90-DB94-8644-AE5E-C769E2090AB8}"/>
                  </a:ext>
                </a:extLst>
              </p:cNvPr>
              <p:cNvCxnSpPr/>
              <p:nvPr/>
            </p:nvCxnSpPr>
            <p:spPr>
              <a:xfrm rot="5400000">
                <a:off x="-1204562" y="2712111"/>
                <a:ext cx="716809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Connecteur droit 203">
                <a:extLst>
                  <a:ext uri="{FF2B5EF4-FFF2-40B4-BE49-F238E27FC236}">
                    <a16:creationId xmlns:a16="http://schemas.microsoft.com/office/drawing/2014/main" id="{6DA32B2A-77DC-6C40-B1C3-13C45F4F46C1}"/>
                  </a:ext>
                </a:extLst>
              </p:cNvPr>
              <p:cNvCxnSpPr/>
              <p:nvPr/>
            </p:nvCxnSpPr>
            <p:spPr>
              <a:xfrm rot="5400000">
                <a:off x="-972331" y="2719657"/>
                <a:ext cx="716810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8" name="Forme libre 197">
              <a:extLst>
                <a:ext uri="{FF2B5EF4-FFF2-40B4-BE49-F238E27FC236}">
                  <a16:creationId xmlns:a16="http://schemas.microsoft.com/office/drawing/2014/main" id="{B3FD2D21-E030-9F47-A53A-25470C859225}"/>
                </a:ext>
              </a:extLst>
            </p:cNvPr>
            <p:cNvSpPr/>
            <p:nvPr/>
          </p:nvSpPr>
          <p:spPr>
            <a:xfrm>
              <a:off x="4435133" y="1067927"/>
              <a:ext cx="395561" cy="72939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sp>
        <p:nvSpPr>
          <p:cNvPr id="275" name="Rectangle 274">
            <a:extLst>
              <a:ext uri="{FF2B5EF4-FFF2-40B4-BE49-F238E27FC236}">
                <a16:creationId xmlns:a16="http://schemas.microsoft.com/office/drawing/2014/main" id="{10C33CE4-A83C-8743-983D-CB96218BF3F6}"/>
              </a:ext>
            </a:extLst>
          </p:cNvPr>
          <p:cNvSpPr/>
          <p:nvPr/>
        </p:nvSpPr>
        <p:spPr bwMode="auto">
          <a:xfrm>
            <a:off x="6597650" y="3482975"/>
            <a:ext cx="423863" cy="2619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DR9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E8AB3426-2A9D-EB44-A9BD-E9F52D84B0A1}"/>
              </a:ext>
            </a:extLst>
          </p:cNvPr>
          <p:cNvSpPr/>
          <p:nvPr/>
        </p:nvSpPr>
        <p:spPr bwMode="auto">
          <a:xfrm>
            <a:off x="6178550" y="4319588"/>
            <a:ext cx="350838" cy="204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DQ2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grpSp>
        <p:nvGrpSpPr>
          <p:cNvPr id="27670" name="Groupe 765">
            <a:extLst>
              <a:ext uri="{FF2B5EF4-FFF2-40B4-BE49-F238E27FC236}">
                <a16:creationId xmlns:a16="http://schemas.microsoft.com/office/drawing/2014/main" id="{8EDBD296-E6F4-F44D-8067-63AE35B066C0}"/>
              </a:ext>
            </a:extLst>
          </p:cNvPr>
          <p:cNvGrpSpPr>
            <a:grpSpLocks/>
          </p:cNvGrpSpPr>
          <p:nvPr/>
        </p:nvGrpSpPr>
        <p:grpSpPr bwMode="auto">
          <a:xfrm rot="-257434">
            <a:off x="3159125" y="2297113"/>
            <a:ext cx="227013" cy="469900"/>
            <a:chOff x="1834480" y="2532680"/>
            <a:chExt cx="396598" cy="1159611"/>
          </a:xfrm>
        </p:grpSpPr>
        <p:sp>
          <p:nvSpPr>
            <p:cNvPr id="100" name="Rogner et arrondir un rectangle à un seul coin 99">
              <a:extLst>
                <a:ext uri="{FF2B5EF4-FFF2-40B4-BE49-F238E27FC236}">
                  <a16:creationId xmlns:a16="http://schemas.microsoft.com/office/drawing/2014/main" id="{BD53E49D-D23A-844D-AEE7-4133AD4FC0C9}"/>
                </a:ext>
              </a:extLst>
            </p:cNvPr>
            <p:cNvSpPr/>
            <p:nvPr/>
          </p:nvSpPr>
          <p:spPr>
            <a:xfrm>
              <a:off x="1841540" y="2534929"/>
              <a:ext cx="149764" cy="352584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04" name="Rogner et arrondir un rectangle à un seul coin 103">
              <a:extLst>
                <a:ext uri="{FF2B5EF4-FFF2-40B4-BE49-F238E27FC236}">
                  <a16:creationId xmlns:a16="http://schemas.microsoft.com/office/drawing/2014/main" id="{7783F35E-21DF-904A-869C-B9C7E40687B1}"/>
                </a:ext>
              </a:extLst>
            </p:cNvPr>
            <p:cNvSpPr/>
            <p:nvPr/>
          </p:nvSpPr>
          <p:spPr>
            <a:xfrm flipH="1">
              <a:off x="2061373" y="2534649"/>
              <a:ext cx="149764" cy="348666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05" name="Rectangle à coins arrondis 104">
              <a:extLst>
                <a:ext uri="{FF2B5EF4-FFF2-40B4-BE49-F238E27FC236}">
                  <a16:creationId xmlns:a16="http://schemas.microsoft.com/office/drawing/2014/main" id="{02515A8B-F8BA-C344-BBF8-254332A094C1}"/>
                </a:ext>
              </a:extLst>
            </p:cNvPr>
            <p:cNvSpPr/>
            <p:nvPr/>
          </p:nvSpPr>
          <p:spPr>
            <a:xfrm>
              <a:off x="2054836" y="2969890"/>
              <a:ext cx="146991" cy="35258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id="{D7CC7D36-6B70-B34D-9AD5-E37C3CAD4B0F}"/>
                </a:ext>
              </a:extLst>
            </p:cNvPr>
            <p:cNvSpPr/>
            <p:nvPr/>
          </p:nvSpPr>
          <p:spPr>
            <a:xfrm>
              <a:off x="1815366" y="2964084"/>
              <a:ext cx="221873" cy="27423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cxnSp>
          <p:nvCxnSpPr>
            <p:cNvPr id="107" name="Connecteur droit 106">
              <a:extLst>
                <a:ext uri="{FF2B5EF4-FFF2-40B4-BE49-F238E27FC236}">
                  <a16:creationId xmlns:a16="http://schemas.microsoft.com/office/drawing/2014/main" id="{E380E81E-E562-F94A-8DBE-D1FB7CDA332F}"/>
                </a:ext>
              </a:extLst>
            </p:cNvPr>
            <p:cNvCxnSpPr/>
            <p:nvPr/>
          </p:nvCxnSpPr>
          <p:spPr>
            <a:xfrm rot="5400000">
              <a:off x="1608579" y="3169477"/>
              <a:ext cx="1034248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Arc plein 107">
              <a:extLst>
                <a:ext uri="{FF2B5EF4-FFF2-40B4-BE49-F238E27FC236}">
                  <a16:creationId xmlns:a16="http://schemas.microsoft.com/office/drawing/2014/main" id="{98251E85-D7DC-9841-9D79-F18D030D2D1C}"/>
                </a:ext>
              </a:extLst>
            </p:cNvPr>
            <p:cNvSpPr/>
            <p:nvPr/>
          </p:nvSpPr>
          <p:spPr>
            <a:xfrm>
              <a:off x="1922419" y="2575143"/>
              <a:ext cx="235740" cy="58765"/>
            </a:xfrm>
            <a:prstGeom prst="blockArc">
              <a:avLst/>
            </a:prstGeom>
            <a:solidFill>
              <a:srgbClr val="FF00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>
                <a:solidFill>
                  <a:schemeClr val="tx1"/>
                </a:solidFill>
              </a:endParaRPr>
            </a:p>
          </p:txBody>
        </p:sp>
        <p:cxnSp>
          <p:nvCxnSpPr>
            <p:cNvPr id="109" name="Connecteur droit 108">
              <a:extLst>
                <a:ext uri="{FF2B5EF4-FFF2-40B4-BE49-F238E27FC236}">
                  <a16:creationId xmlns:a16="http://schemas.microsoft.com/office/drawing/2014/main" id="{4E1A1BC1-711E-D04A-8892-ACA8851B401E}"/>
                </a:ext>
              </a:extLst>
            </p:cNvPr>
            <p:cNvCxnSpPr/>
            <p:nvPr/>
          </p:nvCxnSpPr>
          <p:spPr>
            <a:xfrm rot="10800000">
              <a:off x="1939185" y="2758838"/>
              <a:ext cx="185817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71" name="Groupe 765">
            <a:extLst>
              <a:ext uri="{FF2B5EF4-FFF2-40B4-BE49-F238E27FC236}">
                <a16:creationId xmlns:a16="http://schemas.microsoft.com/office/drawing/2014/main" id="{8EAA7995-DA0E-4645-AD0F-2671CFC71C1A}"/>
              </a:ext>
            </a:extLst>
          </p:cNvPr>
          <p:cNvGrpSpPr>
            <a:grpSpLocks/>
          </p:cNvGrpSpPr>
          <p:nvPr/>
        </p:nvGrpSpPr>
        <p:grpSpPr bwMode="auto">
          <a:xfrm rot="2215757">
            <a:off x="5657850" y="2665413"/>
            <a:ext cx="206375" cy="496887"/>
            <a:chOff x="1831871" y="2567951"/>
            <a:chExt cx="386471" cy="1153456"/>
          </a:xfrm>
        </p:grpSpPr>
        <p:sp>
          <p:nvSpPr>
            <p:cNvPr id="111" name="Rogner et arrondir un rectangle à un seul coin 110">
              <a:extLst>
                <a:ext uri="{FF2B5EF4-FFF2-40B4-BE49-F238E27FC236}">
                  <a16:creationId xmlns:a16="http://schemas.microsoft.com/office/drawing/2014/main" id="{36A76977-E095-F149-A522-880F57793D8C}"/>
                </a:ext>
              </a:extLst>
            </p:cNvPr>
            <p:cNvSpPr/>
            <p:nvPr/>
          </p:nvSpPr>
          <p:spPr>
            <a:xfrm>
              <a:off x="1835707" y="2576207"/>
              <a:ext cx="145669" cy="353776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12" name="Rogner et arrondir un rectangle à un seul coin 111">
              <a:extLst>
                <a:ext uri="{FF2B5EF4-FFF2-40B4-BE49-F238E27FC236}">
                  <a16:creationId xmlns:a16="http://schemas.microsoft.com/office/drawing/2014/main" id="{1F43126E-8C03-B841-A24A-E1BF840DDD74}"/>
                </a:ext>
              </a:extLst>
            </p:cNvPr>
            <p:cNvSpPr/>
            <p:nvPr/>
          </p:nvSpPr>
          <p:spPr>
            <a:xfrm flipH="1">
              <a:off x="2057470" y="2564132"/>
              <a:ext cx="142697" cy="350090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13" name="Rectangle à coins arrondis 112">
              <a:extLst>
                <a:ext uri="{FF2B5EF4-FFF2-40B4-BE49-F238E27FC236}">
                  <a16:creationId xmlns:a16="http://schemas.microsoft.com/office/drawing/2014/main" id="{A76B469D-7E2C-F848-BFF5-DF289467905E}"/>
                </a:ext>
              </a:extLst>
            </p:cNvPr>
            <p:cNvSpPr/>
            <p:nvPr/>
          </p:nvSpPr>
          <p:spPr>
            <a:xfrm>
              <a:off x="2056950" y="3010404"/>
              <a:ext cx="145671" cy="35009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14" name="Ellipse 113">
              <a:extLst>
                <a:ext uri="{FF2B5EF4-FFF2-40B4-BE49-F238E27FC236}">
                  <a16:creationId xmlns:a16="http://schemas.microsoft.com/office/drawing/2014/main" id="{A3ED4220-5F40-994D-B58B-30753815E814}"/>
                </a:ext>
              </a:extLst>
            </p:cNvPr>
            <p:cNvSpPr/>
            <p:nvPr/>
          </p:nvSpPr>
          <p:spPr>
            <a:xfrm>
              <a:off x="1824454" y="3015817"/>
              <a:ext cx="217017" cy="29112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cxnSp>
          <p:nvCxnSpPr>
            <p:cNvPr id="115" name="Connecteur droit 114">
              <a:extLst>
                <a:ext uri="{FF2B5EF4-FFF2-40B4-BE49-F238E27FC236}">
                  <a16:creationId xmlns:a16="http://schemas.microsoft.com/office/drawing/2014/main" id="{DEDD00D3-ACE8-F54D-B3D2-3B84CB7C209E}"/>
                </a:ext>
              </a:extLst>
            </p:cNvPr>
            <p:cNvCxnSpPr/>
            <p:nvPr/>
          </p:nvCxnSpPr>
          <p:spPr>
            <a:xfrm rot="5400000">
              <a:off x="1592555" y="3230069"/>
              <a:ext cx="1028160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Arc plein 115">
              <a:extLst>
                <a:ext uri="{FF2B5EF4-FFF2-40B4-BE49-F238E27FC236}">
                  <a16:creationId xmlns:a16="http://schemas.microsoft.com/office/drawing/2014/main" id="{84F7F491-A995-634D-B992-1D00F78CF96A}"/>
                </a:ext>
              </a:extLst>
            </p:cNvPr>
            <p:cNvSpPr/>
            <p:nvPr/>
          </p:nvSpPr>
          <p:spPr>
            <a:xfrm>
              <a:off x="1924469" y="2574928"/>
              <a:ext cx="237828" cy="58963"/>
            </a:xfrm>
            <a:prstGeom prst="blockArc">
              <a:avLst/>
            </a:prstGeom>
            <a:solidFill>
              <a:srgbClr val="FF00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>
                <a:solidFill>
                  <a:schemeClr val="tx1"/>
                </a:solidFill>
              </a:endParaRPr>
            </a:p>
          </p:txBody>
        </p:sp>
        <p:cxnSp>
          <p:nvCxnSpPr>
            <p:cNvPr id="117" name="Connecteur droit 116">
              <a:extLst>
                <a:ext uri="{FF2B5EF4-FFF2-40B4-BE49-F238E27FC236}">
                  <a16:creationId xmlns:a16="http://schemas.microsoft.com/office/drawing/2014/main" id="{FF6D32F8-7983-BE4D-89F3-4D8261037C71}"/>
                </a:ext>
              </a:extLst>
            </p:cNvPr>
            <p:cNvCxnSpPr/>
            <p:nvPr/>
          </p:nvCxnSpPr>
          <p:spPr>
            <a:xfrm rot="10800000">
              <a:off x="1916913" y="2811560"/>
              <a:ext cx="184317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72" name="Groupe 765">
            <a:extLst>
              <a:ext uri="{FF2B5EF4-FFF2-40B4-BE49-F238E27FC236}">
                <a16:creationId xmlns:a16="http://schemas.microsoft.com/office/drawing/2014/main" id="{A99A5735-211D-6944-ADC7-F65A5B12D51B}"/>
              </a:ext>
            </a:extLst>
          </p:cNvPr>
          <p:cNvGrpSpPr>
            <a:grpSpLocks/>
          </p:cNvGrpSpPr>
          <p:nvPr/>
        </p:nvGrpSpPr>
        <p:grpSpPr bwMode="auto">
          <a:xfrm rot="-1016244">
            <a:off x="1785938" y="2532063"/>
            <a:ext cx="207962" cy="468312"/>
            <a:chOff x="1854143" y="2515963"/>
            <a:chExt cx="365770" cy="1197485"/>
          </a:xfrm>
        </p:grpSpPr>
        <p:sp>
          <p:nvSpPr>
            <p:cNvPr id="137" name="Rogner et arrondir un rectangle à un seul coin 136">
              <a:extLst>
                <a:ext uri="{FF2B5EF4-FFF2-40B4-BE49-F238E27FC236}">
                  <a16:creationId xmlns:a16="http://schemas.microsoft.com/office/drawing/2014/main" id="{3F6E7DF1-A744-9D49-8A0C-E0D5771A1790}"/>
                </a:ext>
              </a:extLst>
            </p:cNvPr>
            <p:cNvSpPr/>
            <p:nvPr/>
          </p:nvSpPr>
          <p:spPr>
            <a:xfrm>
              <a:off x="1853631" y="2494624"/>
              <a:ext cx="145191" cy="361277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39" name="Rogner et arrondir un rectangle à un seul coin 138">
              <a:extLst>
                <a:ext uri="{FF2B5EF4-FFF2-40B4-BE49-F238E27FC236}">
                  <a16:creationId xmlns:a16="http://schemas.microsoft.com/office/drawing/2014/main" id="{5BE4A49A-696F-0A4D-B528-FDC0EFFE02E4}"/>
                </a:ext>
              </a:extLst>
            </p:cNvPr>
            <p:cNvSpPr/>
            <p:nvPr/>
          </p:nvSpPr>
          <p:spPr>
            <a:xfrm flipH="1">
              <a:off x="2049325" y="2495689"/>
              <a:ext cx="142400" cy="357216"/>
            </a:xfrm>
            <a:prstGeom prst="snipRoundRect">
              <a:avLst>
                <a:gd name="adj1" fmla="val 23494"/>
                <a:gd name="adj2" fmla="val 50000"/>
              </a:avLst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42" name="Rectangle à coins arrondis 141">
              <a:extLst>
                <a:ext uri="{FF2B5EF4-FFF2-40B4-BE49-F238E27FC236}">
                  <a16:creationId xmlns:a16="http://schemas.microsoft.com/office/drawing/2014/main" id="{6803C0C3-D259-4243-AD5B-AFD2BED322E4}"/>
                </a:ext>
              </a:extLst>
            </p:cNvPr>
            <p:cNvSpPr/>
            <p:nvPr/>
          </p:nvSpPr>
          <p:spPr>
            <a:xfrm>
              <a:off x="2060419" y="2946678"/>
              <a:ext cx="145191" cy="353156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31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sp>
          <p:nvSpPr>
            <p:cNvPr id="145" name="Ellipse 144">
              <a:extLst>
                <a:ext uri="{FF2B5EF4-FFF2-40B4-BE49-F238E27FC236}">
                  <a16:creationId xmlns:a16="http://schemas.microsoft.com/office/drawing/2014/main" id="{AFF0CCEB-4088-AC44-86F8-B665C0D0DF32}"/>
                </a:ext>
              </a:extLst>
            </p:cNvPr>
            <p:cNvSpPr/>
            <p:nvPr/>
          </p:nvSpPr>
          <p:spPr>
            <a:xfrm>
              <a:off x="1834483" y="2947356"/>
              <a:ext cx="203827" cy="29226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31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/>
            </a:p>
          </p:txBody>
        </p:sp>
        <p:cxnSp>
          <p:nvCxnSpPr>
            <p:cNvPr id="148" name="Connecteur droit 147">
              <a:extLst>
                <a:ext uri="{FF2B5EF4-FFF2-40B4-BE49-F238E27FC236}">
                  <a16:creationId xmlns:a16="http://schemas.microsoft.com/office/drawing/2014/main" id="{17FA2B04-2253-A943-B496-B97A7AC3ACB7}"/>
                </a:ext>
              </a:extLst>
            </p:cNvPr>
            <p:cNvCxnSpPr/>
            <p:nvPr/>
          </p:nvCxnSpPr>
          <p:spPr>
            <a:xfrm rot="5400000">
              <a:off x="1624631" y="3171549"/>
              <a:ext cx="1043235" cy="0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Arc plein 148">
              <a:extLst>
                <a:ext uri="{FF2B5EF4-FFF2-40B4-BE49-F238E27FC236}">
                  <a16:creationId xmlns:a16="http://schemas.microsoft.com/office/drawing/2014/main" id="{49941ACE-5B7E-FC47-9412-6CF9E5BF81B3}"/>
                </a:ext>
              </a:extLst>
            </p:cNvPr>
            <p:cNvSpPr/>
            <p:nvPr/>
          </p:nvSpPr>
          <p:spPr>
            <a:xfrm>
              <a:off x="1932478" y="2543120"/>
              <a:ext cx="237333" cy="60890"/>
            </a:xfrm>
            <a:prstGeom prst="blockArc">
              <a:avLst/>
            </a:prstGeom>
            <a:solidFill>
              <a:srgbClr val="FF0000"/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 u="sng">
                <a:solidFill>
                  <a:schemeClr val="tx1"/>
                </a:solidFill>
              </a:endParaRPr>
            </a:p>
          </p:txBody>
        </p:sp>
        <p:cxnSp>
          <p:nvCxnSpPr>
            <p:cNvPr id="150" name="Connecteur droit 149">
              <a:extLst>
                <a:ext uri="{FF2B5EF4-FFF2-40B4-BE49-F238E27FC236}">
                  <a16:creationId xmlns:a16="http://schemas.microsoft.com/office/drawing/2014/main" id="{5D401906-EE4B-9247-8405-D84012687F51}"/>
                </a:ext>
              </a:extLst>
            </p:cNvPr>
            <p:cNvCxnSpPr/>
            <p:nvPr/>
          </p:nvCxnSpPr>
          <p:spPr>
            <a:xfrm rot="10800000">
              <a:off x="1928386" y="2710740"/>
              <a:ext cx="184282" cy="4058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673" name="Groupe 1061">
            <a:extLst>
              <a:ext uri="{FF2B5EF4-FFF2-40B4-BE49-F238E27FC236}">
                <a16:creationId xmlns:a16="http://schemas.microsoft.com/office/drawing/2014/main" id="{4FDED401-85FC-7B4F-8A47-F597C7DC2A7C}"/>
              </a:ext>
            </a:extLst>
          </p:cNvPr>
          <p:cNvGrpSpPr>
            <a:grpSpLocks/>
          </p:cNvGrpSpPr>
          <p:nvPr/>
        </p:nvGrpSpPr>
        <p:grpSpPr bwMode="auto">
          <a:xfrm rot="247718">
            <a:off x="3702050" y="2257425"/>
            <a:ext cx="265113" cy="520700"/>
            <a:chOff x="4463927" y="1047442"/>
            <a:chExt cx="397558" cy="886423"/>
          </a:xfrm>
        </p:grpSpPr>
        <p:grpSp>
          <p:nvGrpSpPr>
            <p:cNvPr id="27804" name="Groupe 756">
              <a:extLst>
                <a:ext uri="{FF2B5EF4-FFF2-40B4-BE49-F238E27FC236}">
                  <a16:creationId xmlns:a16="http://schemas.microsoft.com/office/drawing/2014/main" id="{1A760D7B-FF71-4148-9F57-5AD63C20EB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7286" y="1070477"/>
              <a:ext cx="362533" cy="861073"/>
              <a:chOff x="-860564" y="2207865"/>
              <a:chExt cx="362533" cy="861073"/>
            </a:xfrm>
          </p:grpSpPr>
          <p:sp>
            <p:nvSpPr>
              <p:cNvPr id="172" name="Rogner et arrondir un rectangle à un seul coin 4">
                <a:extLst>
                  <a:ext uri="{FF2B5EF4-FFF2-40B4-BE49-F238E27FC236}">
                    <a16:creationId xmlns:a16="http://schemas.microsoft.com/office/drawing/2014/main" id="{948578DC-1F61-2945-9846-869BFBFBA578}"/>
                  </a:ext>
                </a:extLst>
              </p:cNvPr>
              <p:cNvSpPr/>
              <p:nvPr/>
            </p:nvSpPr>
            <p:spPr>
              <a:xfrm>
                <a:off x="-875737" y="2193048"/>
                <a:ext cx="140455" cy="251334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73" name="Rogner et arrondir un rectangle à un seul coin 5">
                <a:extLst>
                  <a:ext uri="{FF2B5EF4-FFF2-40B4-BE49-F238E27FC236}">
                    <a16:creationId xmlns:a16="http://schemas.microsoft.com/office/drawing/2014/main" id="{BDF4CA1C-E61D-6C46-BC93-D1224ED37C75}"/>
                  </a:ext>
                </a:extLst>
              </p:cNvPr>
              <p:cNvSpPr/>
              <p:nvPr/>
            </p:nvSpPr>
            <p:spPr>
              <a:xfrm flipH="1">
                <a:off x="-664910" y="2208084"/>
                <a:ext cx="145217" cy="245929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74" name="Rectangle à coins arrondis 6">
                <a:extLst>
                  <a:ext uri="{FF2B5EF4-FFF2-40B4-BE49-F238E27FC236}">
                    <a16:creationId xmlns:a16="http://schemas.microsoft.com/office/drawing/2014/main" id="{67E49B74-3582-E143-B731-7B6A2893B3DD}"/>
                  </a:ext>
                </a:extLst>
              </p:cNvPr>
              <p:cNvSpPr/>
              <p:nvPr/>
            </p:nvSpPr>
            <p:spPr>
              <a:xfrm>
                <a:off x="-674020" y="2512794"/>
                <a:ext cx="133313" cy="251334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75" name="Rectangle à coins arrondis 7">
                <a:extLst>
                  <a:ext uri="{FF2B5EF4-FFF2-40B4-BE49-F238E27FC236}">
                    <a16:creationId xmlns:a16="http://schemas.microsoft.com/office/drawing/2014/main" id="{A6CFA63F-8B4D-3C4F-8A41-EB9EF47090F9}"/>
                  </a:ext>
                </a:extLst>
              </p:cNvPr>
              <p:cNvSpPr/>
              <p:nvPr/>
            </p:nvSpPr>
            <p:spPr>
              <a:xfrm>
                <a:off x="-893596" y="2514038"/>
                <a:ext cx="145217" cy="248631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176" name="Connecteur droit 8">
                <a:extLst>
                  <a:ext uri="{FF2B5EF4-FFF2-40B4-BE49-F238E27FC236}">
                    <a16:creationId xmlns:a16="http://schemas.microsoft.com/office/drawing/2014/main" id="{357E1A92-F070-234D-B2D8-CBEA68D93431}"/>
                  </a:ext>
                </a:extLst>
              </p:cNvPr>
              <p:cNvCxnSpPr/>
              <p:nvPr/>
            </p:nvCxnSpPr>
            <p:spPr>
              <a:xfrm rot="5400000">
                <a:off x="-1175150" y="2692557"/>
                <a:ext cx="708057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cteur droit 9">
                <a:extLst>
                  <a:ext uri="{FF2B5EF4-FFF2-40B4-BE49-F238E27FC236}">
                    <a16:creationId xmlns:a16="http://schemas.microsoft.com/office/drawing/2014/main" id="{30CAE522-9FED-8642-B512-245BCE99612B}"/>
                  </a:ext>
                </a:extLst>
              </p:cNvPr>
              <p:cNvCxnSpPr/>
              <p:nvPr/>
            </p:nvCxnSpPr>
            <p:spPr>
              <a:xfrm rot="5400000">
                <a:off x="-947443" y="2691398"/>
                <a:ext cx="710759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Forme libre 3">
              <a:extLst>
                <a:ext uri="{FF2B5EF4-FFF2-40B4-BE49-F238E27FC236}">
                  <a16:creationId xmlns:a16="http://schemas.microsoft.com/office/drawing/2014/main" id="{E44E944E-6242-C14D-9F98-4FAFB35A2701}"/>
                </a:ext>
              </a:extLst>
            </p:cNvPr>
            <p:cNvSpPr/>
            <p:nvPr/>
          </p:nvSpPr>
          <p:spPr>
            <a:xfrm>
              <a:off x="4446862" y="1037038"/>
              <a:ext cx="395177" cy="70265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74" name="Groupe 1061">
            <a:extLst>
              <a:ext uri="{FF2B5EF4-FFF2-40B4-BE49-F238E27FC236}">
                <a16:creationId xmlns:a16="http://schemas.microsoft.com/office/drawing/2014/main" id="{C5F9E69C-4059-E747-96DA-244BAFDC9121}"/>
              </a:ext>
            </a:extLst>
          </p:cNvPr>
          <p:cNvGrpSpPr>
            <a:grpSpLocks/>
          </p:cNvGrpSpPr>
          <p:nvPr/>
        </p:nvGrpSpPr>
        <p:grpSpPr bwMode="auto">
          <a:xfrm rot="567556">
            <a:off x="4360863" y="2305050"/>
            <a:ext cx="266700" cy="519113"/>
            <a:chOff x="4464601" y="1047080"/>
            <a:chExt cx="397558" cy="886421"/>
          </a:xfrm>
        </p:grpSpPr>
        <p:grpSp>
          <p:nvGrpSpPr>
            <p:cNvPr id="27796" name="Groupe 756">
              <a:extLst>
                <a:ext uri="{FF2B5EF4-FFF2-40B4-BE49-F238E27FC236}">
                  <a16:creationId xmlns:a16="http://schemas.microsoft.com/office/drawing/2014/main" id="{48A5813A-A5C7-2843-8EEB-A5B81137F9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97184" y="1070534"/>
              <a:ext cx="360979" cy="862009"/>
              <a:chOff x="-860666" y="2207922"/>
              <a:chExt cx="360979" cy="862009"/>
            </a:xfrm>
          </p:grpSpPr>
          <p:sp>
            <p:nvSpPr>
              <p:cNvPr id="181" name="Rogner et arrondir un rectangle à un seul coin 16">
                <a:extLst>
                  <a:ext uri="{FF2B5EF4-FFF2-40B4-BE49-F238E27FC236}">
                    <a16:creationId xmlns:a16="http://schemas.microsoft.com/office/drawing/2014/main" id="{129688EB-54E6-D347-A82B-668A28519CDC}"/>
                  </a:ext>
                </a:extLst>
              </p:cNvPr>
              <p:cNvSpPr/>
              <p:nvPr/>
            </p:nvSpPr>
            <p:spPr>
              <a:xfrm>
                <a:off x="-868526" y="2188999"/>
                <a:ext cx="139618" cy="252102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82" name="Rogner et arrondir un rectangle à un seul coin 17">
                <a:extLst>
                  <a:ext uri="{FF2B5EF4-FFF2-40B4-BE49-F238E27FC236}">
                    <a16:creationId xmlns:a16="http://schemas.microsoft.com/office/drawing/2014/main" id="{88301AE3-173F-D949-8CC0-4085BD6B9568}"/>
                  </a:ext>
                </a:extLst>
              </p:cNvPr>
              <p:cNvSpPr/>
              <p:nvPr/>
            </p:nvSpPr>
            <p:spPr>
              <a:xfrm flipH="1">
                <a:off x="-667005" y="2189011"/>
                <a:ext cx="139618" cy="252102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83" name="Rectangle à coins arrondis 18">
                <a:extLst>
                  <a:ext uri="{FF2B5EF4-FFF2-40B4-BE49-F238E27FC236}">
                    <a16:creationId xmlns:a16="http://schemas.microsoft.com/office/drawing/2014/main" id="{6E00C814-89C8-6246-92B4-AA20C1DFB51B}"/>
                  </a:ext>
                </a:extLst>
              </p:cNvPr>
              <p:cNvSpPr/>
              <p:nvPr/>
            </p:nvSpPr>
            <p:spPr>
              <a:xfrm>
                <a:off x="-666243" y="2507649"/>
                <a:ext cx="139619" cy="252102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84" name="Rectangle à coins arrondis 19">
                <a:extLst>
                  <a:ext uri="{FF2B5EF4-FFF2-40B4-BE49-F238E27FC236}">
                    <a16:creationId xmlns:a16="http://schemas.microsoft.com/office/drawing/2014/main" id="{138E6377-DB7A-1E49-9276-A0B3CDBFDA6B}"/>
                  </a:ext>
                </a:extLst>
              </p:cNvPr>
              <p:cNvSpPr/>
              <p:nvPr/>
            </p:nvSpPr>
            <p:spPr>
              <a:xfrm>
                <a:off x="-874766" y="2508973"/>
                <a:ext cx="139618" cy="252102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185" name="Connecteur droit 20">
                <a:extLst>
                  <a:ext uri="{FF2B5EF4-FFF2-40B4-BE49-F238E27FC236}">
                    <a16:creationId xmlns:a16="http://schemas.microsoft.com/office/drawing/2014/main" id="{EC5EF8B6-0A57-E94B-B614-FF4B1F23D83C}"/>
                  </a:ext>
                </a:extLst>
              </p:cNvPr>
              <p:cNvCxnSpPr/>
              <p:nvPr/>
            </p:nvCxnSpPr>
            <p:spPr>
              <a:xfrm rot="5400000">
                <a:off x="-1175801" y="2687833"/>
                <a:ext cx="721063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Connecteur droit 21">
                <a:extLst>
                  <a:ext uri="{FF2B5EF4-FFF2-40B4-BE49-F238E27FC236}">
                    <a16:creationId xmlns:a16="http://schemas.microsoft.com/office/drawing/2014/main" id="{6AE9AD3D-9CCC-FA4B-95FF-F6E08F8BB3A5}"/>
                  </a:ext>
                </a:extLst>
              </p:cNvPr>
              <p:cNvCxnSpPr/>
              <p:nvPr/>
            </p:nvCxnSpPr>
            <p:spPr>
              <a:xfrm rot="5400000">
                <a:off x="-957946" y="2691857"/>
                <a:ext cx="718351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0" name="Forme libre 15">
              <a:extLst>
                <a:ext uri="{FF2B5EF4-FFF2-40B4-BE49-F238E27FC236}">
                  <a16:creationId xmlns:a16="http://schemas.microsoft.com/office/drawing/2014/main" id="{2AFFF61F-8FBD-184E-9F29-2013C13C4B1F}"/>
                </a:ext>
              </a:extLst>
            </p:cNvPr>
            <p:cNvSpPr/>
            <p:nvPr/>
          </p:nvSpPr>
          <p:spPr>
            <a:xfrm>
              <a:off x="4450810" y="1030349"/>
              <a:ext cx="397558" cy="70480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75" name="Groupe 1061">
            <a:extLst>
              <a:ext uri="{FF2B5EF4-FFF2-40B4-BE49-F238E27FC236}">
                <a16:creationId xmlns:a16="http://schemas.microsoft.com/office/drawing/2014/main" id="{E7DB8E34-ED02-A446-B6FE-07A2C96C3080}"/>
              </a:ext>
            </a:extLst>
          </p:cNvPr>
          <p:cNvGrpSpPr>
            <a:grpSpLocks/>
          </p:cNvGrpSpPr>
          <p:nvPr/>
        </p:nvGrpSpPr>
        <p:grpSpPr bwMode="auto">
          <a:xfrm rot="943118">
            <a:off x="4999038" y="2436813"/>
            <a:ext cx="265112" cy="512762"/>
            <a:chOff x="4437247" y="1043778"/>
            <a:chExt cx="395561" cy="874048"/>
          </a:xfrm>
        </p:grpSpPr>
        <p:grpSp>
          <p:nvGrpSpPr>
            <p:cNvPr id="27788" name="Groupe 756">
              <a:extLst>
                <a:ext uri="{FF2B5EF4-FFF2-40B4-BE49-F238E27FC236}">
                  <a16:creationId xmlns:a16="http://schemas.microsoft.com/office/drawing/2014/main" id="{43D7E92C-7F5F-8D48-833C-177CC9A00A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45609" y="1052936"/>
              <a:ext cx="373011" cy="865454"/>
              <a:chOff x="-912241" y="2190324"/>
              <a:chExt cx="373011" cy="865454"/>
            </a:xfrm>
          </p:grpSpPr>
          <p:sp>
            <p:nvSpPr>
              <p:cNvPr id="190" name="Rogner et arrondir un rectangle à un seul coin 189">
                <a:extLst>
                  <a:ext uri="{FF2B5EF4-FFF2-40B4-BE49-F238E27FC236}">
                    <a16:creationId xmlns:a16="http://schemas.microsoft.com/office/drawing/2014/main" id="{7C3DD71B-F1E9-044E-9218-D5E560A7CD9B}"/>
                  </a:ext>
                </a:extLst>
              </p:cNvPr>
              <p:cNvSpPr/>
              <p:nvPr/>
            </p:nvSpPr>
            <p:spPr>
              <a:xfrm>
                <a:off x="-930573" y="2159338"/>
                <a:ext cx="144487" cy="257074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91" name="Rogner et arrondir un rectangle à un seul coin 190">
                <a:extLst>
                  <a:ext uri="{FF2B5EF4-FFF2-40B4-BE49-F238E27FC236}">
                    <a16:creationId xmlns:a16="http://schemas.microsoft.com/office/drawing/2014/main" id="{8A51F236-0ED9-7949-B587-1FF9E05D4018}"/>
                  </a:ext>
                </a:extLst>
              </p:cNvPr>
              <p:cNvSpPr/>
              <p:nvPr/>
            </p:nvSpPr>
            <p:spPr>
              <a:xfrm flipH="1">
                <a:off x="-717439" y="2164333"/>
                <a:ext cx="142118" cy="259779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92" name="Rectangle à coins arrondis 191">
                <a:extLst>
                  <a:ext uri="{FF2B5EF4-FFF2-40B4-BE49-F238E27FC236}">
                    <a16:creationId xmlns:a16="http://schemas.microsoft.com/office/drawing/2014/main" id="{0D03C1C6-2D5A-B345-A1F0-F2132FB7D9DA}"/>
                  </a:ext>
                </a:extLst>
              </p:cNvPr>
              <p:cNvSpPr/>
              <p:nvPr/>
            </p:nvSpPr>
            <p:spPr>
              <a:xfrm>
                <a:off x="-710374" y="2476754"/>
                <a:ext cx="142118" cy="251662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193" name="Rectangle à coins arrondis 192">
                <a:extLst>
                  <a:ext uri="{FF2B5EF4-FFF2-40B4-BE49-F238E27FC236}">
                    <a16:creationId xmlns:a16="http://schemas.microsoft.com/office/drawing/2014/main" id="{A1054C3C-F56E-6445-81AC-E9E12C5A0E32}"/>
                  </a:ext>
                </a:extLst>
              </p:cNvPr>
              <p:cNvSpPr/>
              <p:nvPr/>
            </p:nvSpPr>
            <p:spPr>
              <a:xfrm>
                <a:off x="-928689" y="2488348"/>
                <a:ext cx="139750" cy="254367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194" name="Connecteur droit 193">
                <a:extLst>
                  <a:ext uri="{FF2B5EF4-FFF2-40B4-BE49-F238E27FC236}">
                    <a16:creationId xmlns:a16="http://schemas.microsoft.com/office/drawing/2014/main" id="{112C23A1-FC1A-0644-9F62-2F78674A92AA}"/>
                  </a:ext>
                </a:extLst>
              </p:cNvPr>
              <p:cNvCxnSpPr/>
              <p:nvPr/>
            </p:nvCxnSpPr>
            <p:spPr>
              <a:xfrm rot="5400000">
                <a:off x="-1230963" y="2662708"/>
                <a:ext cx="730630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Connecteur droit 194">
                <a:extLst>
                  <a:ext uri="{FF2B5EF4-FFF2-40B4-BE49-F238E27FC236}">
                    <a16:creationId xmlns:a16="http://schemas.microsoft.com/office/drawing/2014/main" id="{C84E0EFD-888C-8345-A874-D3C5CCB6FD0C}"/>
                  </a:ext>
                </a:extLst>
              </p:cNvPr>
              <p:cNvCxnSpPr/>
              <p:nvPr/>
            </p:nvCxnSpPr>
            <p:spPr>
              <a:xfrm rot="5400000">
                <a:off x="-1003264" y="2663557"/>
                <a:ext cx="733335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9" name="Forme libre 188">
              <a:extLst>
                <a:ext uri="{FF2B5EF4-FFF2-40B4-BE49-F238E27FC236}">
                  <a16:creationId xmlns:a16="http://schemas.microsoft.com/office/drawing/2014/main" id="{C0A70C10-BA30-EB4D-AF3C-F7AB63D1AFD3}"/>
                </a:ext>
              </a:extLst>
            </p:cNvPr>
            <p:cNvSpPr/>
            <p:nvPr/>
          </p:nvSpPr>
          <p:spPr>
            <a:xfrm>
              <a:off x="4413988" y="1018883"/>
              <a:ext cx="395562" cy="75769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76" name="Groupe 1061">
            <a:extLst>
              <a:ext uri="{FF2B5EF4-FFF2-40B4-BE49-F238E27FC236}">
                <a16:creationId xmlns:a16="http://schemas.microsoft.com/office/drawing/2014/main" id="{78942D2B-5AA1-B745-8FAA-51140E6944F4}"/>
              </a:ext>
            </a:extLst>
          </p:cNvPr>
          <p:cNvGrpSpPr>
            <a:grpSpLocks/>
          </p:cNvGrpSpPr>
          <p:nvPr/>
        </p:nvGrpSpPr>
        <p:grpSpPr bwMode="auto">
          <a:xfrm rot="-2080679">
            <a:off x="1211263" y="2722563"/>
            <a:ext cx="266700" cy="520700"/>
            <a:chOff x="4463389" y="1045876"/>
            <a:chExt cx="397558" cy="888538"/>
          </a:xfrm>
        </p:grpSpPr>
        <p:grpSp>
          <p:nvGrpSpPr>
            <p:cNvPr id="27780" name="Groupe 756">
              <a:extLst>
                <a:ext uri="{FF2B5EF4-FFF2-40B4-BE49-F238E27FC236}">
                  <a16:creationId xmlns:a16="http://schemas.microsoft.com/office/drawing/2014/main" id="{305875F4-7B99-E84E-9381-90F527CA10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9372" y="1068731"/>
              <a:ext cx="370783" cy="864310"/>
              <a:chOff x="-868478" y="2206119"/>
              <a:chExt cx="370783" cy="864310"/>
            </a:xfrm>
          </p:grpSpPr>
          <p:sp>
            <p:nvSpPr>
              <p:cNvPr id="226" name="Rogner et arrondir un rectangle à un seul coin 225">
                <a:extLst>
                  <a:ext uri="{FF2B5EF4-FFF2-40B4-BE49-F238E27FC236}">
                    <a16:creationId xmlns:a16="http://schemas.microsoft.com/office/drawing/2014/main" id="{7BBABE3C-8B08-744C-8028-F663E239988E}"/>
                  </a:ext>
                </a:extLst>
              </p:cNvPr>
              <p:cNvSpPr/>
              <p:nvPr/>
            </p:nvSpPr>
            <p:spPr>
              <a:xfrm>
                <a:off x="-854008" y="2162961"/>
                <a:ext cx="156184" cy="251932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27" name="Rogner et arrondir un rectangle à un seul coin 226">
                <a:extLst>
                  <a:ext uri="{FF2B5EF4-FFF2-40B4-BE49-F238E27FC236}">
                    <a16:creationId xmlns:a16="http://schemas.microsoft.com/office/drawing/2014/main" id="{88806703-7B69-594F-A542-5A0138CC27D9}"/>
                  </a:ext>
                </a:extLst>
              </p:cNvPr>
              <p:cNvSpPr/>
              <p:nvPr/>
            </p:nvSpPr>
            <p:spPr>
              <a:xfrm flipH="1">
                <a:off x="-629416" y="2165798"/>
                <a:ext cx="146718" cy="251932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28" name="Rectangle à coins arrondis 227">
                <a:extLst>
                  <a:ext uri="{FF2B5EF4-FFF2-40B4-BE49-F238E27FC236}">
                    <a16:creationId xmlns:a16="http://schemas.microsoft.com/office/drawing/2014/main" id="{7271F76D-D335-7747-A870-B1FDB2BFD72C}"/>
                  </a:ext>
                </a:extLst>
              </p:cNvPr>
              <p:cNvSpPr/>
              <p:nvPr/>
            </p:nvSpPr>
            <p:spPr>
              <a:xfrm>
                <a:off x="-627865" y="2481387"/>
                <a:ext cx="141985" cy="251932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29" name="Rectangle à coins arrondis 228">
                <a:extLst>
                  <a:ext uri="{FF2B5EF4-FFF2-40B4-BE49-F238E27FC236}">
                    <a16:creationId xmlns:a16="http://schemas.microsoft.com/office/drawing/2014/main" id="{A4D268E8-CCF0-9442-863A-43D8E892EE19}"/>
                  </a:ext>
                </a:extLst>
              </p:cNvPr>
              <p:cNvSpPr/>
              <p:nvPr/>
            </p:nvSpPr>
            <p:spPr>
              <a:xfrm>
                <a:off x="-858862" y="2485233"/>
                <a:ext cx="156184" cy="251934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30" name="Connecteur droit 229">
                <a:extLst>
                  <a:ext uri="{FF2B5EF4-FFF2-40B4-BE49-F238E27FC236}">
                    <a16:creationId xmlns:a16="http://schemas.microsoft.com/office/drawing/2014/main" id="{2A5026E0-5136-ED46-9910-B96106B5A0F4}"/>
                  </a:ext>
                </a:extLst>
              </p:cNvPr>
              <p:cNvCxnSpPr/>
              <p:nvPr/>
            </p:nvCxnSpPr>
            <p:spPr>
              <a:xfrm rot="5400000">
                <a:off x="-1158252" y="2665689"/>
                <a:ext cx="717873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Connecteur droit 230">
                <a:extLst>
                  <a:ext uri="{FF2B5EF4-FFF2-40B4-BE49-F238E27FC236}">
                    <a16:creationId xmlns:a16="http://schemas.microsoft.com/office/drawing/2014/main" id="{CB8BC345-AF73-6F45-925D-E192CE84C0E1}"/>
                  </a:ext>
                </a:extLst>
              </p:cNvPr>
              <p:cNvCxnSpPr/>
              <p:nvPr/>
            </p:nvCxnSpPr>
            <p:spPr>
              <a:xfrm rot="5400000">
                <a:off x="-916093" y="2669717"/>
                <a:ext cx="717874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5" name="Forme libre 224">
              <a:extLst>
                <a:ext uri="{FF2B5EF4-FFF2-40B4-BE49-F238E27FC236}">
                  <a16:creationId xmlns:a16="http://schemas.microsoft.com/office/drawing/2014/main" id="{578999DC-77C0-8946-9141-5E8AF86DC8BA}"/>
                </a:ext>
              </a:extLst>
            </p:cNvPr>
            <p:cNvSpPr/>
            <p:nvPr/>
          </p:nvSpPr>
          <p:spPr>
            <a:xfrm>
              <a:off x="4458848" y="1028747"/>
              <a:ext cx="395192" cy="70433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grpSp>
        <p:nvGrpSpPr>
          <p:cNvPr id="27677" name="Groupe 1061">
            <a:extLst>
              <a:ext uri="{FF2B5EF4-FFF2-40B4-BE49-F238E27FC236}">
                <a16:creationId xmlns:a16="http://schemas.microsoft.com/office/drawing/2014/main" id="{4DF88F06-DF4D-734D-88D9-BFF49CBCFE34}"/>
              </a:ext>
            </a:extLst>
          </p:cNvPr>
          <p:cNvGrpSpPr>
            <a:grpSpLocks/>
          </p:cNvGrpSpPr>
          <p:nvPr/>
        </p:nvGrpSpPr>
        <p:grpSpPr bwMode="auto">
          <a:xfrm rot="-448365">
            <a:off x="2435225" y="2346325"/>
            <a:ext cx="265113" cy="511175"/>
            <a:chOff x="4446411" y="1029740"/>
            <a:chExt cx="395561" cy="875052"/>
          </a:xfrm>
        </p:grpSpPr>
        <p:grpSp>
          <p:nvGrpSpPr>
            <p:cNvPr id="27772" name="Groupe 756">
              <a:extLst>
                <a:ext uri="{FF2B5EF4-FFF2-40B4-BE49-F238E27FC236}">
                  <a16:creationId xmlns:a16="http://schemas.microsoft.com/office/drawing/2014/main" id="{FFB4EC81-7610-4942-9CE6-0AFA521E36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35911" y="1033897"/>
              <a:ext cx="369905" cy="861435"/>
              <a:chOff x="-921939" y="2171285"/>
              <a:chExt cx="369905" cy="861435"/>
            </a:xfrm>
          </p:grpSpPr>
          <p:sp>
            <p:nvSpPr>
              <p:cNvPr id="235" name="Rogner et arrondir un rectangle à un seul coin 234">
                <a:extLst>
                  <a:ext uri="{FF2B5EF4-FFF2-40B4-BE49-F238E27FC236}">
                    <a16:creationId xmlns:a16="http://schemas.microsoft.com/office/drawing/2014/main" id="{50A7654F-E12B-BD40-B2E2-6A688265CC5F}"/>
                  </a:ext>
                </a:extLst>
              </p:cNvPr>
              <p:cNvSpPr/>
              <p:nvPr/>
            </p:nvSpPr>
            <p:spPr>
              <a:xfrm>
                <a:off x="-922802" y="2171268"/>
                <a:ext cx="144485" cy="252733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36" name="Rogner et arrondir un rectangle à un seul coin 235">
                <a:extLst>
                  <a:ext uri="{FF2B5EF4-FFF2-40B4-BE49-F238E27FC236}">
                    <a16:creationId xmlns:a16="http://schemas.microsoft.com/office/drawing/2014/main" id="{C3F7CCC8-6CFE-7446-A2DF-17125F325190}"/>
                  </a:ext>
                </a:extLst>
              </p:cNvPr>
              <p:cNvSpPr/>
              <p:nvPr/>
            </p:nvSpPr>
            <p:spPr>
              <a:xfrm flipH="1">
                <a:off x="-698847" y="2158355"/>
                <a:ext cx="144487" cy="247297"/>
              </a:xfrm>
              <a:prstGeom prst="snipRoundRect">
                <a:avLst>
                  <a:gd name="adj1" fmla="val 23494"/>
                  <a:gd name="adj2" fmla="val 50000"/>
                </a:avLst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37" name="Rectangle à coins arrondis 236">
                <a:extLst>
                  <a:ext uri="{FF2B5EF4-FFF2-40B4-BE49-F238E27FC236}">
                    <a16:creationId xmlns:a16="http://schemas.microsoft.com/office/drawing/2014/main" id="{965B15A8-FF8C-3B4D-8CD5-7E3255A70523}"/>
                  </a:ext>
                </a:extLst>
              </p:cNvPr>
              <p:cNvSpPr/>
              <p:nvPr/>
            </p:nvSpPr>
            <p:spPr>
              <a:xfrm>
                <a:off x="-703252" y="2486794"/>
                <a:ext cx="146855" cy="252732"/>
              </a:xfrm>
              <a:prstGeom prst="round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sp>
            <p:nvSpPr>
              <p:cNvPr id="238" name="Rectangle à coins arrondis 237">
                <a:extLst>
                  <a:ext uri="{FF2B5EF4-FFF2-40B4-BE49-F238E27FC236}">
                    <a16:creationId xmlns:a16="http://schemas.microsoft.com/office/drawing/2014/main" id="{6F8DCF1B-82E2-5F42-AE08-E4CE27D3CAE1}"/>
                  </a:ext>
                </a:extLst>
              </p:cNvPr>
              <p:cNvSpPr/>
              <p:nvPr/>
            </p:nvSpPr>
            <p:spPr>
              <a:xfrm>
                <a:off x="-920970" y="2492377"/>
                <a:ext cx="146855" cy="247297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 sz="1200"/>
              </a:p>
            </p:txBody>
          </p:sp>
          <p:cxnSp>
            <p:nvCxnSpPr>
              <p:cNvPr id="239" name="Connecteur droit 238">
                <a:extLst>
                  <a:ext uri="{FF2B5EF4-FFF2-40B4-BE49-F238E27FC236}">
                    <a16:creationId xmlns:a16="http://schemas.microsoft.com/office/drawing/2014/main" id="{A2520928-6A56-9D41-BE53-2DAF422E9022}"/>
                  </a:ext>
                </a:extLst>
              </p:cNvPr>
              <p:cNvCxnSpPr/>
              <p:nvPr/>
            </p:nvCxnSpPr>
            <p:spPr>
              <a:xfrm rot="5400000">
                <a:off x="-1221943" y="2657724"/>
                <a:ext cx="720153" cy="0"/>
              </a:xfrm>
              <a:prstGeom prst="line">
                <a:avLst/>
              </a:prstGeom>
              <a:ln w="38100"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Connecteur droit 239">
                <a:extLst>
                  <a:ext uri="{FF2B5EF4-FFF2-40B4-BE49-F238E27FC236}">
                    <a16:creationId xmlns:a16="http://schemas.microsoft.com/office/drawing/2014/main" id="{E00F28D4-A8CE-A549-B526-76924245A57F}"/>
                  </a:ext>
                </a:extLst>
              </p:cNvPr>
              <p:cNvCxnSpPr/>
              <p:nvPr/>
            </p:nvCxnSpPr>
            <p:spPr>
              <a:xfrm rot="5400000">
                <a:off x="-994489" y="2668044"/>
                <a:ext cx="711999" cy="0"/>
              </a:xfrm>
              <a:prstGeom prst="line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4" name="Forme libre 233">
              <a:extLst>
                <a:ext uri="{FF2B5EF4-FFF2-40B4-BE49-F238E27FC236}">
                  <a16:creationId xmlns:a16="http://schemas.microsoft.com/office/drawing/2014/main" id="{4A450246-5F82-3A44-B7FF-4E96BFED3440}"/>
                </a:ext>
              </a:extLst>
            </p:cNvPr>
            <p:cNvSpPr/>
            <p:nvPr/>
          </p:nvSpPr>
          <p:spPr>
            <a:xfrm>
              <a:off x="4422317" y="1017176"/>
              <a:ext cx="395561" cy="67940"/>
            </a:xfrm>
            <a:custGeom>
              <a:avLst/>
              <a:gdLst>
                <a:gd name="connsiteX0" fmla="*/ 0 w 3181137"/>
                <a:gd name="connsiteY0" fmla="*/ 534390 h 534390"/>
                <a:gd name="connsiteX1" fmla="*/ 285007 w 3181137"/>
                <a:gd name="connsiteY1" fmla="*/ 201881 h 534390"/>
                <a:gd name="connsiteX2" fmla="*/ 285007 w 3181137"/>
                <a:gd name="connsiteY2" fmla="*/ 201881 h 534390"/>
                <a:gd name="connsiteX3" fmla="*/ 344384 w 3181137"/>
                <a:gd name="connsiteY3" fmla="*/ 142504 h 534390"/>
                <a:gd name="connsiteX4" fmla="*/ 391885 w 3181137"/>
                <a:gd name="connsiteY4" fmla="*/ 118753 h 534390"/>
                <a:gd name="connsiteX5" fmla="*/ 427511 w 3181137"/>
                <a:gd name="connsiteY5" fmla="*/ 95003 h 534390"/>
                <a:gd name="connsiteX6" fmla="*/ 629392 w 3181137"/>
                <a:gd name="connsiteY6" fmla="*/ 178130 h 534390"/>
                <a:gd name="connsiteX7" fmla="*/ 676893 w 3181137"/>
                <a:gd name="connsiteY7" fmla="*/ 201881 h 534390"/>
                <a:gd name="connsiteX8" fmla="*/ 795646 w 3181137"/>
                <a:gd name="connsiteY8" fmla="*/ 332509 h 534390"/>
                <a:gd name="connsiteX9" fmla="*/ 890649 w 3181137"/>
                <a:gd name="connsiteY9" fmla="*/ 391886 h 534390"/>
                <a:gd name="connsiteX10" fmla="*/ 938150 w 3181137"/>
                <a:gd name="connsiteY10" fmla="*/ 403761 h 534390"/>
                <a:gd name="connsiteX11" fmla="*/ 1116280 w 3181137"/>
                <a:gd name="connsiteY11" fmla="*/ 380011 h 534390"/>
                <a:gd name="connsiteX12" fmla="*/ 1211283 w 3181137"/>
                <a:gd name="connsiteY12" fmla="*/ 285008 h 534390"/>
                <a:gd name="connsiteX13" fmla="*/ 1306285 w 3181137"/>
                <a:gd name="connsiteY13" fmla="*/ 190005 h 534390"/>
                <a:gd name="connsiteX14" fmla="*/ 1389413 w 3181137"/>
                <a:gd name="connsiteY14" fmla="*/ 106878 h 534390"/>
                <a:gd name="connsiteX15" fmla="*/ 1484415 w 3181137"/>
                <a:gd name="connsiteY15" fmla="*/ 23751 h 534390"/>
                <a:gd name="connsiteX16" fmla="*/ 1543792 w 3181137"/>
                <a:gd name="connsiteY16" fmla="*/ 11876 h 534390"/>
                <a:gd name="connsiteX17" fmla="*/ 1698171 w 3181137"/>
                <a:gd name="connsiteY17" fmla="*/ 35626 h 534390"/>
                <a:gd name="connsiteX18" fmla="*/ 1710046 w 3181137"/>
                <a:gd name="connsiteY18" fmla="*/ 71252 h 534390"/>
                <a:gd name="connsiteX19" fmla="*/ 1757548 w 3181137"/>
                <a:gd name="connsiteY19" fmla="*/ 106878 h 534390"/>
                <a:gd name="connsiteX20" fmla="*/ 1828800 w 3181137"/>
                <a:gd name="connsiteY20" fmla="*/ 178130 h 534390"/>
                <a:gd name="connsiteX21" fmla="*/ 1888176 w 3181137"/>
                <a:gd name="connsiteY21" fmla="*/ 225631 h 534390"/>
                <a:gd name="connsiteX22" fmla="*/ 1911927 w 3181137"/>
                <a:gd name="connsiteY22" fmla="*/ 261257 h 534390"/>
                <a:gd name="connsiteX23" fmla="*/ 1947553 w 3181137"/>
                <a:gd name="connsiteY23" fmla="*/ 285008 h 534390"/>
                <a:gd name="connsiteX24" fmla="*/ 2018805 w 3181137"/>
                <a:gd name="connsiteY24" fmla="*/ 356260 h 534390"/>
                <a:gd name="connsiteX25" fmla="*/ 2208810 w 3181137"/>
                <a:gd name="connsiteY25" fmla="*/ 344385 h 534390"/>
                <a:gd name="connsiteX26" fmla="*/ 2268187 w 3181137"/>
                <a:gd name="connsiteY26" fmla="*/ 285008 h 534390"/>
                <a:gd name="connsiteX27" fmla="*/ 2303813 w 3181137"/>
                <a:gd name="connsiteY27" fmla="*/ 261257 h 534390"/>
                <a:gd name="connsiteX28" fmla="*/ 2398815 w 3181137"/>
                <a:gd name="connsiteY28" fmla="*/ 166255 h 534390"/>
                <a:gd name="connsiteX29" fmla="*/ 2517568 w 3181137"/>
                <a:gd name="connsiteY29" fmla="*/ 71252 h 534390"/>
                <a:gd name="connsiteX30" fmla="*/ 2588820 w 3181137"/>
                <a:gd name="connsiteY30" fmla="*/ 0 h 534390"/>
                <a:gd name="connsiteX31" fmla="*/ 2790701 w 3181137"/>
                <a:gd name="connsiteY31" fmla="*/ 11876 h 534390"/>
                <a:gd name="connsiteX32" fmla="*/ 2826327 w 3181137"/>
                <a:gd name="connsiteY32" fmla="*/ 23751 h 534390"/>
                <a:gd name="connsiteX33" fmla="*/ 2956955 w 3181137"/>
                <a:gd name="connsiteY33" fmla="*/ 95003 h 534390"/>
                <a:gd name="connsiteX34" fmla="*/ 3004457 w 3181137"/>
                <a:gd name="connsiteY34" fmla="*/ 142504 h 534390"/>
                <a:gd name="connsiteX35" fmla="*/ 3051958 w 3181137"/>
                <a:gd name="connsiteY35" fmla="*/ 166255 h 534390"/>
                <a:gd name="connsiteX36" fmla="*/ 3146961 w 3181137"/>
                <a:gd name="connsiteY36" fmla="*/ 249382 h 5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181137" h="534390">
                  <a:moveTo>
                    <a:pt x="0" y="534390"/>
                  </a:moveTo>
                  <a:cubicBezTo>
                    <a:pt x="148886" y="422725"/>
                    <a:pt x="35137" y="514219"/>
                    <a:pt x="285007" y="201881"/>
                  </a:cubicBezTo>
                  <a:lnTo>
                    <a:pt x="285007" y="201881"/>
                  </a:lnTo>
                  <a:cubicBezTo>
                    <a:pt x="304799" y="182089"/>
                    <a:pt x="322290" y="159689"/>
                    <a:pt x="344384" y="142504"/>
                  </a:cubicBezTo>
                  <a:cubicBezTo>
                    <a:pt x="358358" y="131636"/>
                    <a:pt x="376515" y="127536"/>
                    <a:pt x="391885" y="118753"/>
                  </a:cubicBezTo>
                  <a:cubicBezTo>
                    <a:pt x="404277" y="111672"/>
                    <a:pt x="415636" y="102920"/>
                    <a:pt x="427511" y="95003"/>
                  </a:cubicBezTo>
                  <a:cubicBezTo>
                    <a:pt x="711822" y="172542"/>
                    <a:pt x="440807" y="83836"/>
                    <a:pt x="629392" y="178130"/>
                  </a:cubicBezTo>
                  <a:cubicBezTo>
                    <a:pt x="645226" y="186047"/>
                    <a:pt x="663070" y="190822"/>
                    <a:pt x="676893" y="201881"/>
                  </a:cubicBezTo>
                  <a:cubicBezTo>
                    <a:pt x="790342" y="292641"/>
                    <a:pt x="708845" y="245709"/>
                    <a:pt x="795646" y="332509"/>
                  </a:cubicBezTo>
                  <a:cubicBezTo>
                    <a:pt x="818063" y="354925"/>
                    <a:pt x="860549" y="380598"/>
                    <a:pt x="890649" y="391886"/>
                  </a:cubicBezTo>
                  <a:cubicBezTo>
                    <a:pt x="905931" y="397617"/>
                    <a:pt x="922316" y="399803"/>
                    <a:pt x="938150" y="403761"/>
                  </a:cubicBezTo>
                  <a:cubicBezTo>
                    <a:pt x="997527" y="395844"/>
                    <a:pt x="1058350" y="395256"/>
                    <a:pt x="1116280" y="380011"/>
                  </a:cubicBezTo>
                  <a:cubicBezTo>
                    <a:pt x="1153324" y="370263"/>
                    <a:pt x="1190776" y="307224"/>
                    <a:pt x="1211283" y="285008"/>
                  </a:cubicBezTo>
                  <a:cubicBezTo>
                    <a:pt x="1241659" y="252100"/>
                    <a:pt x="1274617" y="221673"/>
                    <a:pt x="1306285" y="190005"/>
                  </a:cubicBezTo>
                  <a:lnTo>
                    <a:pt x="1389413" y="106878"/>
                  </a:lnTo>
                  <a:cubicBezTo>
                    <a:pt x="1414142" y="82149"/>
                    <a:pt x="1455420" y="38249"/>
                    <a:pt x="1484415" y="23751"/>
                  </a:cubicBezTo>
                  <a:cubicBezTo>
                    <a:pt x="1502468" y="14724"/>
                    <a:pt x="1524000" y="15834"/>
                    <a:pt x="1543792" y="11876"/>
                  </a:cubicBezTo>
                  <a:cubicBezTo>
                    <a:pt x="1595252" y="19793"/>
                    <a:pt x="1649139" y="18115"/>
                    <a:pt x="1698171" y="35626"/>
                  </a:cubicBezTo>
                  <a:cubicBezTo>
                    <a:pt x="1709959" y="39836"/>
                    <a:pt x="1702032" y="61636"/>
                    <a:pt x="1710046" y="71252"/>
                  </a:cubicBezTo>
                  <a:cubicBezTo>
                    <a:pt x="1722717" y="86457"/>
                    <a:pt x="1742836" y="93638"/>
                    <a:pt x="1757548" y="106878"/>
                  </a:cubicBezTo>
                  <a:cubicBezTo>
                    <a:pt x="1782514" y="129347"/>
                    <a:pt x="1802572" y="157147"/>
                    <a:pt x="1828800" y="178130"/>
                  </a:cubicBezTo>
                  <a:cubicBezTo>
                    <a:pt x="1848592" y="193964"/>
                    <a:pt x="1870254" y="207709"/>
                    <a:pt x="1888176" y="225631"/>
                  </a:cubicBezTo>
                  <a:cubicBezTo>
                    <a:pt x="1898268" y="235723"/>
                    <a:pt x="1901835" y="251165"/>
                    <a:pt x="1911927" y="261257"/>
                  </a:cubicBezTo>
                  <a:cubicBezTo>
                    <a:pt x="1922019" y="271349"/>
                    <a:pt x="1937461" y="274916"/>
                    <a:pt x="1947553" y="285008"/>
                  </a:cubicBezTo>
                  <a:cubicBezTo>
                    <a:pt x="2035932" y="373387"/>
                    <a:pt x="1934845" y="300286"/>
                    <a:pt x="2018805" y="356260"/>
                  </a:cubicBezTo>
                  <a:cubicBezTo>
                    <a:pt x="2082140" y="352302"/>
                    <a:pt x="2146128" y="354282"/>
                    <a:pt x="2208810" y="344385"/>
                  </a:cubicBezTo>
                  <a:cubicBezTo>
                    <a:pt x="2246414" y="338447"/>
                    <a:pt x="2246416" y="306779"/>
                    <a:pt x="2268187" y="285008"/>
                  </a:cubicBezTo>
                  <a:cubicBezTo>
                    <a:pt x="2278279" y="274916"/>
                    <a:pt x="2293252" y="270858"/>
                    <a:pt x="2303813" y="261257"/>
                  </a:cubicBezTo>
                  <a:cubicBezTo>
                    <a:pt x="2336951" y="231132"/>
                    <a:pt x="2363844" y="194232"/>
                    <a:pt x="2398815" y="166255"/>
                  </a:cubicBezTo>
                  <a:cubicBezTo>
                    <a:pt x="2438399" y="134587"/>
                    <a:pt x="2487152" y="111806"/>
                    <a:pt x="2517568" y="71252"/>
                  </a:cubicBezTo>
                  <a:cubicBezTo>
                    <a:pt x="2561758" y="12333"/>
                    <a:pt x="2536726" y="34730"/>
                    <a:pt x="2588820" y="0"/>
                  </a:cubicBezTo>
                  <a:cubicBezTo>
                    <a:pt x="2656114" y="3959"/>
                    <a:pt x="2723626" y="5168"/>
                    <a:pt x="2790701" y="11876"/>
                  </a:cubicBezTo>
                  <a:cubicBezTo>
                    <a:pt x="2803157" y="13122"/>
                    <a:pt x="2814931" y="18571"/>
                    <a:pt x="2826327" y="23751"/>
                  </a:cubicBezTo>
                  <a:cubicBezTo>
                    <a:pt x="2845546" y="32487"/>
                    <a:pt x="2927566" y="69813"/>
                    <a:pt x="2956955" y="95003"/>
                  </a:cubicBezTo>
                  <a:cubicBezTo>
                    <a:pt x="2973957" y="109576"/>
                    <a:pt x="2986543" y="129069"/>
                    <a:pt x="3004457" y="142504"/>
                  </a:cubicBezTo>
                  <a:cubicBezTo>
                    <a:pt x="3018619" y="153126"/>
                    <a:pt x="3038135" y="155196"/>
                    <a:pt x="3051958" y="166255"/>
                  </a:cubicBezTo>
                  <a:cubicBezTo>
                    <a:pt x="3181137" y="269599"/>
                    <a:pt x="3079551" y="215679"/>
                    <a:pt x="3146961" y="249382"/>
                  </a:cubicBezTo>
                </a:path>
              </a:pathLst>
            </a:cu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 sz="1200"/>
            </a:p>
          </p:txBody>
        </p:sp>
      </p:grpSp>
      <p:sp>
        <p:nvSpPr>
          <p:cNvPr id="270" name="Rectangle 269">
            <a:extLst>
              <a:ext uri="{FF2B5EF4-FFF2-40B4-BE49-F238E27FC236}">
                <a16:creationId xmlns:a16="http://schemas.microsoft.com/office/drawing/2014/main" id="{E087E704-60C1-7047-A33A-B0FA9E31E0E5}"/>
              </a:ext>
            </a:extLst>
          </p:cNvPr>
          <p:cNvSpPr/>
          <p:nvPr/>
        </p:nvSpPr>
        <p:spPr bwMode="auto">
          <a:xfrm>
            <a:off x="5864225" y="2555875"/>
            <a:ext cx="292100" cy="204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B8 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474E7D02-9BD6-C748-A96C-C757CAE88525}"/>
              </a:ext>
            </a:extLst>
          </p:cNvPr>
          <p:cNvSpPr/>
          <p:nvPr/>
        </p:nvSpPr>
        <p:spPr bwMode="auto">
          <a:xfrm>
            <a:off x="1662113" y="2344738"/>
            <a:ext cx="273050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A3</a:t>
            </a: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22FFF5DA-5E46-7441-B5D7-62B5AD844D14}"/>
              </a:ext>
            </a:extLst>
          </p:cNvPr>
          <p:cNvSpPr/>
          <p:nvPr/>
        </p:nvSpPr>
        <p:spPr bwMode="auto">
          <a:xfrm>
            <a:off x="846138" y="2571750"/>
            <a:ext cx="333375" cy="204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DP2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5513566A-8F5E-C74C-93B9-2DB59141302C}"/>
              </a:ext>
            </a:extLst>
          </p:cNvPr>
          <p:cNvSpPr/>
          <p:nvPr/>
        </p:nvSpPr>
        <p:spPr bwMode="auto">
          <a:xfrm>
            <a:off x="5000625" y="2214563"/>
            <a:ext cx="349250" cy="204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DQ3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36605E27-B9CE-2649-9625-EADF7EDAF159}"/>
              </a:ext>
            </a:extLst>
          </p:cNvPr>
          <p:cNvSpPr/>
          <p:nvPr/>
        </p:nvSpPr>
        <p:spPr bwMode="auto">
          <a:xfrm>
            <a:off x="4421188" y="2071688"/>
            <a:ext cx="338137" cy="203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DR9</a:t>
            </a:r>
            <a:endParaRPr lang="fr-FR" sz="1100" b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FE912999-83E1-5B4E-88F3-1316B8EBD138}"/>
              </a:ext>
            </a:extLst>
          </p:cNvPr>
          <p:cNvSpPr/>
          <p:nvPr/>
        </p:nvSpPr>
        <p:spPr bwMode="auto">
          <a:xfrm>
            <a:off x="2297113" y="2071688"/>
            <a:ext cx="349250" cy="204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DQ2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F3A5EDAE-10EB-9D4E-AA92-45BB6371972C}"/>
              </a:ext>
            </a:extLst>
          </p:cNvPr>
          <p:cNvSpPr/>
          <p:nvPr/>
        </p:nvSpPr>
        <p:spPr bwMode="auto">
          <a:xfrm>
            <a:off x="3098800" y="2087563"/>
            <a:ext cx="266700" cy="2047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fr-FR" sz="1100" b="1" dirty="0">
                <a:solidFill>
                  <a:srgbClr val="FF0000"/>
                </a:solidFill>
                <a:latin typeface="+mn-lt"/>
              </a:rPr>
              <a:t>B7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67A4B817-868C-3C40-84E1-44390C05CCE1}"/>
              </a:ext>
            </a:extLst>
          </p:cNvPr>
          <p:cNvSpPr/>
          <p:nvPr/>
        </p:nvSpPr>
        <p:spPr bwMode="auto">
          <a:xfrm>
            <a:off x="3684588" y="2000250"/>
            <a:ext cx="338137" cy="2047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11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DR7</a:t>
            </a:r>
            <a:endParaRPr lang="fr-FR" sz="1100" b="1" dirty="0">
              <a:solidFill>
                <a:schemeClr val="accent3">
                  <a:lumMod val="50000"/>
                </a:schemeClr>
              </a:solidFill>
              <a:latin typeface="+mn-lt"/>
              <a:cs typeface="Arial" charset="0"/>
            </a:endParaRPr>
          </a:p>
        </p:txBody>
      </p:sp>
      <p:sp>
        <p:nvSpPr>
          <p:cNvPr id="286" name="Forme libre 11">
            <a:extLst>
              <a:ext uri="{FF2B5EF4-FFF2-40B4-BE49-F238E27FC236}">
                <a16:creationId xmlns:a16="http://schemas.microsoft.com/office/drawing/2014/main" id="{DA014AD9-EE96-6E43-B368-0FA27DA26338}"/>
              </a:ext>
            </a:extLst>
          </p:cNvPr>
          <p:cNvSpPr/>
          <p:nvPr/>
        </p:nvSpPr>
        <p:spPr bwMode="auto">
          <a:xfrm>
            <a:off x="957578" y="2624272"/>
            <a:ext cx="5306777" cy="2030625"/>
          </a:xfrm>
          <a:prstGeom prst="ellipse">
            <a:avLst/>
          </a:prstGeom>
          <a:blipFill dpi="0" rotWithShape="1">
            <a:blip r:embed="rId2">
              <a:alphaModFix amt="85000"/>
            </a:blip>
            <a:srcRect/>
            <a:tile tx="0" ty="0" sx="100000" sy="100000" flip="none" algn="tl"/>
          </a:blipFill>
          <a:ln>
            <a:noFill/>
          </a:ln>
          <a:scene3d>
            <a:camera prst="orthographicFront">
              <a:rot lat="0" lon="0" rev="0"/>
            </a:camera>
            <a:lightRig rig="flat" dir="t">
              <a:rot lat="0" lon="0" rev="3000000"/>
            </a:lightRig>
          </a:scene3d>
          <a:sp3d>
            <a:bevelT w="1270000" h="387350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200"/>
          </a:p>
        </p:txBody>
      </p:sp>
      <p:sp>
        <p:nvSpPr>
          <p:cNvPr id="27689" name="Rectangle 52">
            <a:extLst>
              <a:ext uri="{FF2B5EF4-FFF2-40B4-BE49-F238E27FC236}">
                <a16:creationId xmlns:a16="http://schemas.microsoft.com/office/drawing/2014/main" id="{5E3EA404-64FC-2443-9A28-4C7962C94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6906" name="Rectangle 258">
            <a:extLst>
              <a:ext uri="{FF2B5EF4-FFF2-40B4-BE49-F238E27FC236}">
                <a16:creationId xmlns:a16="http://schemas.microsoft.com/office/drawing/2014/main" id="{03F77B45-AC15-0848-9F39-BE191F603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252413"/>
            <a:ext cx="3514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Techniques de typage HLA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E529716-536E-EB43-ACF7-EC0F1C5E917D}"/>
              </a:ext>
            </a:extLst>
          </p:cNvPr>
          <p:cNvSpPr/>
          <p:nvPr/>
        </p:nvSpPr>
        <p:spPr>
          <a:xfrm>
            <a:off x="6000750" y="1587500"/>
            <a:ext cx="314325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Sérologique 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latin typeface="+mn-lt"/>
                <a:sym typeface="Wingdings" pitchFamily="2" charset="2"/>
              </a:rPr>
              <a:t>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Spécificités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r-FR" sz="1600" b="1" dirty="0" err="1">
                <a:solidFill>
                  <a:schemeClr val="accent6">
                    <a:lumMod val="75000"/>
                  </a:schemeClr>
                </a:solidFill>
                <a:latin typeface="+mn-lt"/>
              </a:rPr>
              <a:t>Microlymphocytotoxicité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(LCT)</a:t>
            </a:r>
          </a:p>
        </p:txBody>
      </p:sp>
      <p:sp>
        <p:nvSpPr>
          <p:cNvPr id="27692" name="Rectangle 100">
            <a:extLst>
              <a:ext uri="{FF2B5EF4-FFF2-40B4-BE49-F238E27FC236}">
                <a16:creationId xmlns:a16="http://schemas.microsoft.com/office/drawing/2014/main" id="{FC962ED5-99C8-F04E-8698-A1D23B55C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5159375"/>
            <a:ext cx="40005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Biologie moléculaire : ADN </a:t>
            </a: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  <a:sym typeface="Wingdings" pitchFamily="2" charset="2"/>
              </a:rPr>
              <a:t> Allèles</a:t>
            </a:r>
            <a:endParaRPr lang="fr-FR" altLang="fr-FR" sz="16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chemeClr val="tx1"/>
                </a:solidFill>
                <a:latin typeface="Calibri" panose="020F0502020204030204" pitchFamily="34" charset="0"/>
              </a:rPr>
              <a:t>  - PCR-SSO (PCR-sequence specific probes) </a:t>
            </a:r>
            <a:endParaRPr lang="fr-FR" altLang="fr-FR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chemeClr val="tx1"/>
                </a:solidFill>
                <a:latin typeface="Calibri" panose="020F0502020204030204" pitchFamily="34" charset="0"/>
              </a:rPr>
              <a:t>  - PCR-SSP  (PCR-sequence specific primers)</a:t>
            </a:r>
            <a:endParaRPr lang="fr-FR" altLang="fr-FR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>
                <a:solidFill>
                  <a:schemeClr val="tx1"/>
                </a:solidFill>
                <a:latin typeface="Calibri" panose="020F0502020204030204" pitchFamily="34" charset="0"/>
              </a:rPr>
              <a:t>  - PCR- SBT (Sequence Based Typing)</a:t>
            </a:r>
            <a:endParaRPr lang="fr-FR" altLang="fr-FR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89" name="Rectangle à coins arrondis 288">
            <a:extLst>
              <a:ext uri="{FF2B5EF4-FFF2-40B4-BE49-F238E27FC236}">
                <a16:creationId xmlns:a16="http://schemas.microsoft.com/office/drawing/2014/main" id="{9A3FE00F-5671-A14D-86B6-B4CF5B4ADDC8}"/>
              </a:ext>
            </a:extLst>
          </p:cNvPr>
          <p:cNvSpPr/>
          <p:nvPr/>
        </p:nvSpPr>
        <p:spPr bwMode="auto">
          <a:xfrm>
            <a:off x="3500438" y="3286125"/>
            <a:ext cx="1762125" cy="1682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fr-FR" sz="1100" b="1" u="sng" dirty="0">
                <a:solidFill>
                  <a:schemeClr val="accent3">
                    <a:lumMod val="50000"/>
                  </a:schemeClr>
                </a:solidFill>
              </a:rPr>
              <a:t>A3 B8 DR7 DQ2 DP2</a:t>
            </a:r>
          </a:p>
        </p:txBody>
      </p:sp>
      <p:grpSp>
        <p:nvGrpSpPr>
          <p:cNvPr id="66" name="Group 909">
            <a:extLst>
              <a:ext uri="{FF2B5EF4-FFF2-40B4-BE49-F238E27FC236}">
                <a16:creationId xmlns:a16="http://schemas.microsoft.com/office/drawing/2014/main" id="{B01BAB34-8E6F-B04B-9327-958E76684A62}"/>
              </a:ext>
            </a:extLst>
          </p:cNvPr>
          <p:cNvGrpSpPr>
            <a:grpSpLocks/>
          </p:cNvGrpSpPr>
          <p:nvPr/>
        </p:nvGrpSpPr>
        <p:grpSpPr bwMode="auto">
          <a:xfrm rot="798098">
            <a:off x="3484137" y="3355877"/>
            <a:ext cx="1566311" cy="379213"/>
            <a:chOff x="3075" y="1155"/>
            <a:chExt cx="1357" cy="424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377" name="Freeform 910">
              <a:extLst>
                <a:ext uri="{FF2B5EF4-FFF2-40B4-BE49-F238E27FC236}">
                  <a16:creationId xmlns:a16="http://schemas.microsoft.com/office/drawing/2014/main" id="{70449988-B34D-A04E-847B-F0236B765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" y="1456"/>
              <a:ext cx="27" cy="35"/>
            </a:xfrm>
            <a:custGeom>
              <a:avLst/>
              <a:gdLst>
                <a:gd name="T0" fmla="*/ 0 w 11"/>
                <a:gd name="T1" fmla="*/ 30 h 13"/>
                <a:gd name="T2" fmla="*/ 17 w 11"/>
                <a:gd name="T3" fmla="*/ 94 h 13"/>
                <a:gd name="T4" fmla="*/ 66 w 11"/>
                <a:gd name="T5" fmla="*/ 0 h 13"/>
                <a:gd name="T6" fmla="*/ 25 w 11"/>
                <a:gd name="T7" fmla="*/ 0 h 13"/>
                <a:gd name="T8" fmla="*/ 0 w 11"/>
                <a:gd name="T9" fmla="*/ 3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3"/>
                <a:gd name="T17" fmla="*/ 11 w 11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3">
                  <a:moveTo>
                    <a:pt x="0" y="4"/>
                  </a:moveTo>
                  <a:cubicBezTo>
                    <a:pt x="1" y="7"/>
                    <a:pt x="2" y="10"/>
                    <a:pt x="3" y="13"/>
                  </a:cubicBezTo>
                  <a:cubicBezTo>
                    <a:pt x="5" y="7"/>
                    <a:pt x="8" y="0"/>
                    <a:pt x="1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2" y="2"/>
                    <a:pt x="0" y="4"/>
                  </a:cubicBez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8" name="Freeform 911">
              <a:extLst>
                <a:ext uri="{FF2B5EF4-FFF2-40B4-BE49-F238E27FC236}">
                  <a16:creationId xmlns:a16="http://schemas.microsoft.com/office/drawing/2014/main" id="{111FDC12-75B3-6549-89EA-8B6D43CC3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7" y="1456"/>
              <a:ext cx="78" cy="123"/>
            </a:xfrm>
            <a:custGeom>
              <a:avLst/>
              <a:gdLst>
                <a:gd name="T0" fmla="*/ 159 w 31"/>
                <a:gd name="T1" fmla="*/ 0 h 46"/>
                <a:gd name="T2" fmla="*/ 88 w 31"/>
                <a:gd name="T3" fmla="*/ 171 h 46"/>
                <a:gd name="T4" fmla="*/ 0 w 31"/>
                <a:gd name="T5" fmla="*/ 329 h 46"/>
                <a:gd name="T6" fmla="*/ 38 w 31"/>
                <a:gd name="T7" fmla="*/ 329 h 46"/>
                <a:gd name="T8" fmla="*/ 126 w 31"/>
                <a:gd name="T9" fmla="*/ 171 h 46"/>
                <a:gd name="T10" fmla="*/ 196 w 31"/>
                <a:gd name="T11" fmla="*/ 0 h 46"/>
                <a:gd name="T12" fmla="*/ 159 w 31"/>
                <a:gd name="T13" fmla="*/ 0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6"/>
                <a:gd name="T23" fmla="*/ 31 w 31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6">
                  <a:moveTo>
                    <a:pt x="25" y="0"/>
                  </a:moveTo>
                  <a:cubicBezTo>
                    <a:pt x="21" y="0"/>
                    <a:pt x="16" y="18"/>
                    <a:pt x="14" y="24"/>
                  </a:cubicBezTo>
                  <a:cubicBezTo>
                    <a:pt x="11" y="30"/>
                    <a:pt x="5" y="46"/>
                    <a:pt x="0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8" y="30"/>
                    <a:pt x="20" y="24"/>
                  </a:cubicBezTo>
                  <a:cubicBezTo>
                    <a:pt x="23" y="18"/>
                    <a:pt x="27" y="0"/>
                    <a:pt x="31" y="0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9" name="Freeform 912">
              <a:extLst>
                <a:ext uri="{FF2B5EF4-FFF2-40B4-BE49-F238E27FC236}">
                  <a16:creationId xmlns:a16="http://schemas.microsoft.com/office/drawing/2014/main" id="{4563A74D-C511-5C4B-8856-9C095A2CF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1456"/>
              <a:ext cx="80" cy="123"/>
            </a:xfrm>
            <a:custGeom>
              <a:avLst/>
              <a:gdLst>
                <a:gd name="T0" fmla="*/ 155 w 32"/>
                <a:gd name="T1" fmla="*/ 0 h 46"/>
                <a:gd name="T2" fmla="*/ 87 w 32"/>
                <a:gd name="T3" fmla="*/ 171 h 46"/>
                <a:gd name="T4" fmla="*/ 0 w 32"/>
                <a:gd name="T5" fmla="*/ 329 h 46"/>
                <a:gd name="T6" fmla="*/ 37 w 32"/>
                <a:gd name="T7" fmla="*/ 329 h 46"/>
                <a:gd name="T8" fmla="*/ 130 w 32"/>
                <a:gd name="T9" fmla="*/ 171 h 46"/>
                <a:gd name="T10" fmla="*/ 200 w 32"/>
                <a:gd name="T11" fmla="*/ 0 h 46"/>
                <a:gd name="T12" fmla="*/ 155 w 32"/>
                <a:gd name="T13" fmla="*/ 0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6"/>
                <a:gd name="T23" fmla="*/ 32 w 32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6">
                  <a:moveTo>
                    <a:pt x="25" y="0"/>
                  </a:moveTo>
                  <a:cubicBezTo>
                    <a:pt x="21" y="0"/>
                    <a:pt x="16" y="18"/>
                    <a:pt x="14" y="24"/>
                  </a:cubicBezTo>
                  <a:cubicBezTo>
                    <a:pt x="11" y="30"/>
                    <a:pt x="5" y="46"/>
                    <a:pt x="0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8" y="30"/>
                    <a:pt x="21" y="24"/>
                  </a:cubicBezTo>
                  <a:cubicBezTo>
                    <a:pt x="23" y="18"/>
                    <a:pt x="27" y="0"/>
                    <a:pt x="32" y="0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0" name="Freeform 913">
              <a:extLst>
                <a:ext uri="{FF2B5EF4-FFF2-40B4-BE49-F238E27FC236}">
                  <a16:creationId xmlns:a16="http://schemas.microsoft.com/office/drawing/2014/main" id="{8534C882-7649-8D40-AA07-C458965E8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4" y="1451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6 h 47"/>
                <a:gd name="T4" fmla="*/ 0 w 30"/>
                <a:gd name="T5" fmla="*/ 332 h 47"/>
                <a:gd name="T6" fmla="*/ 38 w 30"/>
                <a:gd name="T7" fmla="*/ 332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1"/>
                    <a:pt x="15" y="18"/>
                    <a:pt x="13" y="25"/>
                  </a:cubicBezTo>
                  <a:cubicBezTo>
                    <a:pt x="11" y="31"/>
                    <a:pt x="5" y="47"/>
                    <a:pt x="0" y="47"/>
                  </a:cubicBezTo>
                  <a:cubicBezTo>
                    <a:pt x="6" y="47"/>
                    <a:pt x="6" y="47"/>
                    <a:pt x="6" y="47"/>
                  </a:cubicBezTo>
                  <a:cubicBezTo>
                    <a:pt x="12" y="47"/>
                    <a:pt x="17" y="31"/>
                    <a:pt x="20" y="24"/>
                  </a:cubicBezTo>
                  <a:cubicBezTo>
                    <a:pt x="22" y="18"/>
                    <a:pt x="25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1" name="Freeform 914">
              <a:extLst>
                <a:ext uri="{FF2B5EF4-FFF2-40B4-BE49-F238E27FC236}">
                  <a16:creationId xmlns:a16="http://schemas.microsoft.com/office/drawing/2014/main" id="{745991FE-7682-9448-B3E4-898DC9A37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" y="1453"/>
              <a:ext cx="74" cy="126"/>
            </a:xfrm>
            <a:custGeom>
              <a:avLst/>
              <a:gdLst>
                <a:gd name="T0" fmla="*/ 146 w 30"/>
                <a:gd name="T1" fmla="*/ 0 h 47"/>
                <a:gd name="T2" fmla="*/ 79 w 30"/>
                <a:gd name="T3" fmla="*/ 172 h 47"/>
                <a:gd name="T4" fmla="*/ 0 w 30"/>
                <a:gd name="T5" fmla="*/ 338 h 47"/>
                <a:gd name="T6" fmla="*/ 42 w 30"/>
                <a:gd name="T7" fmla="*/ 330 h 47"/>
                <a:gd name="T8" fmla="*/ 121 w 30"/>
                <a:gd name="T9" fmla="*/ 172 h 47"/>
                <a:gd name="T10" fmla="*/ 183 w 30"/>
                <a:gd name="T11" fmla="*/ 0 h 47"/>
                <a:gd name="T12" fmla="*/ 146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4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0"/>
                    <a:pt x="6" y="46"/>
                    <a:pt x="0" y="47"/>
                  </a:cubicBezTo>
                  <a:cubicBezTo>
                    <a:pt x="7" y="46"/>
                    <a:pt x="7" y="46"/>
                    <a:pt x="7" y="46"/>
                  </a:cubicBezTo>
                  <a:cubicBezTo>
                    <a:pt x="12" y="46"/>
                    <a:pt x="18" y="30"/>
                    <a:pt x="20" y="24"/>
                  </a:cubicBezTo>
                  <a:cubicBezTo>
                    <a:pt x="22" y="17"/>
                    <a:pt x="26" y="0"/>
                    <a:pt x="30" y="0"/>
                  </a:cubicBezTo>
                  <a:lnTo>
                    <a:pt x="24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2" name="Freeform 915">
              <a:extLst>
                <a:ext uri="{FF2B5EF4-FFF2-40B4-BE49-F238E27FC236}">
                  <a16:creationId xmlns:a16="http://schemas.microsoft.com/office/drawing/2014/main" id="{79F19B19-0B19-C549-9F94-0D73F016FC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4" y="1421"/>
              <a:ext cx="60" cy="134"/>
            </a:xfrm>
            <a:custGeom>
              <a:avLst/>
              <a:gdLst>
                <a:gd name="T0" fmla="*/ 113 w 24"/>
                <a:gd name="T1" fmla="*/ 8 h 50"/>
                <a:gd name="T2" fmla="*/ 70 w 24"/>
                <a:gd name="T3" fmla="*/ 188 h 50"/>
                <a:gd name="T4" fmla="*/ 0 w 24"/>
                <a:gd name="T5" fmla="*/ 359 h 50"/>
                <a:gd name="T6" fmla="*/ 43 w 24"/>
                <a:gd name="T7" fmla="*/ 351 h 50"/>
                <a:gd name="T8" fmla="*/ 108 w 24"/>
                <a:gd name="T9" fmla="*/ 180 h 50"/>
                <a:gd name="T10" fmla="*/ 150 w 24"/>
                <a:gd name="T11" fmla="*/ 0 h 50"/>
                <a:gd name="T12" fmla="*/ 113 w 24"/>
                <a:gd name="T13" fmla="*/ 8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50"/>
                <a:gd name="T23" fmla="*/ 24 w 24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50">
                  <a:moveTo>
                    <a:pt x="18" y="1"/>
                  </a:moveTo>
                  <a:cubicBezTo>
                    <a:pt x="14" y="2"/>
                    <a:pt x="12" y="20"/>
                    <a:pt x="11" y="26"/>
                  </a:cubicBezTo>
                  <a:cubicBezTo>
                    <a:pt x="9" y="33"/>
                    <a:pt x="6" y="49"/>
                    <a:pt x="0" y="50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12" y="48"/>
                    <a:pt x="16" y="32"/>
                    <a:pt x="17" y="25"/>
                  </a:cubicBezTo>
                  <a:cubicBezTo>
                    <a:pt x="19" y="19"/>
                    <a:pt x="20" y="1"/>
                    <a:pt x="24" y="0"/>
                  </a:cubicBezTo>
                  <a:lnTo>
                    <a:pt x="18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3" name="Freeform 916">
              <a:extLst>
                <a:ext uri="{FF2B5EF4-FFF2-40B4-BE49-F238E27FC236}">
                  <a16:creationId xmlns:a16="http://schemas.microsoft.com/office/drawing/2014/main" id="{9DFF2FFF-1A42-7D4E-A983-EA089EA06B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" y="1427"/>
              <a:ext cx="60" cy="136"/>
            </a:xfrm>
            <a:custGeom>
              <a:avLst/>
              <a:gdLst>
                <a:gd name="T0" fmla="*/ 108 w 24"/>
                <a:gd name="T1" fmla="*/ 8 h 51"/>
                <a:gd name="T2" fmla="*/ 62 w 24"/>
                <a:gd name="T3" fmla="*/ 192 h 51"/>
                <a:gd name="T4" fmla="*/ 0 w 24"/>
                <a:gd name="T5" fmla="*/ 363 h 51"/>
                <a:gd name="T6" fmla="*/ 37 w 24"/>
                <a:gd name="T7" fmla="*/ 349 h 51"/>
                <a:gd name="T8" fmla="*/ 108 w 24"/>
                <a:gd name="T9" fmla="*/ 179 h 51"/>
                <a:gd name="T10" fmla="*/ 150 w 24"/>
                <a:gd name="T11" fmla="*/ 0 h 51"/>
                <a:gd name="T12" fmla="*/ 108 w 24"/>
                <a:gd name="T13" fmla="*/ 8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51"/>
                <a:gd name="T23" fmla="*/ 24 w 24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51">
                  <a:moveTo>
                    <a:pt x="17" y="1"/>
                  </a:moveTo>
                  <a:cubicBezTo>
                    <a:pt x="13" y="2"/>
                    <a:pt x="11" y="20"/>
                    <a:pt x="10" y="27"/>
                  </a:cubicBezTo>
                  <a:cubicBezTo>
                    <a:pt x="9" y="33"/>
                    <a:pt x="5" y="50"/>
                    <a:pt x="0" y="51"/>
                  </a:cubicBezTo>
                  <a:cubicBezTo>
                    <a:pt x="6" y="49"/>
                    <a:pt x="6" y="49"/>
                    <a:pt x="6" y="49"/>
                  </a:cubicBezTo>
                  <a:cubicBezTo>
                    <a:pt x="12" y="49"/>
                    <a:pt x="15" y="32"/>
                    <a:pt x="17" y="25"/>
                  </a:cubicBezTo>
                  <a:cubicBezTo>
                    <a:pt x="18" y="19"/>
                    <a:pt x="20" y="1"/>
                    <a:pt x="24" y="0"/>
                  </a:cubicBezTo>
                  <a:lnTo>
                    <a:pt x="17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4" name="Freeform 917">
              <a:extLst>
                <a:ext uri="{FF2B5EF4-FFF2-40B4-BE49-F238E27FC236}">
                  <a16:creationId xmlns:a16="http://schemas.microsoft.com/office/drawing/2014/main" id="{93C465FA-0170-5643-82F5-0CAC1657C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4" y="1443"/>
              <a:ext cx="73" cy="128"/>
            </a:xfrm>
            <a:custGeom>
              <a:avLst/>
              <a:gdLst>
                <a:gd name="T0" fmla="*/ 138 w 29"/>
                <a:gd name="T1" fmla="*/ 0 h 48"/>
                <a:gd name="T2" fmla="*/ 83 w 29"/>
                <a:gd name="T3" fmla="*/ 184 h 48"/>
                <a:gd name="T4" fmla="*/ 0 w 29"/>
                <a:gd name="T5" fmla="*/ 341 h 48"/>
                <a:gd name="T6" fmla="*/ 38 w 29"/>
                <a:gd name="T7" fmla="*/ 341 h 48"/>
                <a:gd name="T8" fmla="*/ 121 w 29"/>
                <a:gd name="T9" fmla="*/ 179 h 48"/>
                <a:gd name="T10" fmla="*/ 184 w 29"/>
                <a:gd name="T11" fmla="*/ 0 h 48"/>
                <a:gd name="T12" fmla="*/ 138 w 29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48"/>
                <a:gd name="T23" fmla="*/ 29 w 29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48">
                  <a:moveTo>
                    <a:pt x="22" y="0"/>
                  </a:moveTo>
                  <a:cubicBezTo>
                    <a:pt x="18" y="0"/>
                    <a:pt x="15" y="19"/>
                    <a:pt x="13" y="26"/>
                  </a:cubicBezTo>
                  <a:cubicBezTo>
                    <a:pt x="10" y="32"/>
                    <a:pt x="5" y="48"/>
                    <a:pt x="0" y="48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12" y="48"/>
                    <a:pt x="17" y="32"/>
                    <a:pt x="19" y="25"/>
                  </a:cubicBezTo>
                  <a:cubicBezTo>
                    <a:pt x="21" y="19"/>
                    <a:pt x="25" y="0"/>
                    <a:pt x="29" y="0"/>
                  </a:cubicBezTo>
                  <a:lnTo>
                    <a:pt x="22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5" name="Freeform 918">
              <a:extLst>
                <a:ext uri="{FF2B5EF4-FFF2-40B4-BE49-F238E27FC236}">
                  <a16:creationId xmlns:a16="http://schemas.microsoft.com/office/drawing/2014/main" id="{7C6B73A5-C4BA-614E-BF3F-CE17759AC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1448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0 h 47"/>
                <a:gd name="T4" fmla="*/ 0 w 30"/>
                <a:gd name="T5" fmla="*/ 332 h 47"/>
                <a:gd name="T6" fmla="*/ 38 w 30"/>
                <a:gd name="T7" fmla="*/ 324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0"/>
                    <a:pt x="5" y="46"/>
                    <a:pt x="0" y="4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7" y="30"/>
                    <a:pt x="20" y="24"/>
                  </a:cubicBezTo>
                  <a:cubicBezTo>
                    <a:pt x="22" y="17"/>
                    <a:pt x="25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6" name="Freeform 919">
              <a:extLst>
                <a:ext uri="{FF2B5EF4-FFF2-40B4-BE49-F238E27FC236}">
                  <a16:creationId xmlns:a16="http://schemas.microsoft.com/office/drawing/2014/main" id="{B3388F68-CF22-234D-A0CB-2D1A48F01E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1347"/>
              <a:ext cx="35" cy="144"/>
            </a:xfrm>
            <a:custGeom>
              <a:avLst/>
              <a:gdLst>
                <a:gd name="T0" fmla="*/ 45 w 14"/>
                <a:gd name="T1" fmla="*/ 13 h 54"/>
                <a:gd name="T2" fmla="*/ 33 w 14"/>
                <a:gd name="T3" fmla="*/ 200 h 54"/>
                <a:gd name="T4" fmla="*/ 0 w 14"/>
                <a:gd name="T5" fmla="*/ 384 h 54"/>
                <a:gd name="T6" fmla="*/ 37 w 14"/>
                <a:gd name="T7" fmla="*/ 363 h 54"/>
                <a:gd name="T8" fmla="*/ 75 w 14"/>
                <a:gd name="T9" fmla="*/ 184 h 54"/>
                <a:gd name="T10" fmla="*/ 88 w 14"/>
                <a:gd name="T11" fmla="*/ 0 h 54"/>
                <a:gd name="T12" fmla="*/ 45 w 14"/>
                <a:gd name="T13" fmla="*/ 13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4"/>
                <a:gd name="T23" fmla="*/ 14 w 14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4">
                  <a:moveTo>
                    <a:pt x="7" y="2"/>
                  </a:moveTo>
                  <a:cubicBezTo>
                    <a:pt x="3" y="4"/>
                    <a:pt x="5" y="21"/>
                    <a:pt x="5" y="28"/>
                  </a:cubicBezTo>
                  <a:cubicBezTo>
                    <a:pt x="5" y="35"/>
                    <a:pt x="6" y="52"/>
                    <a:pt x="0" y="54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2" y="49"/>
                    <a:pt x="12" y="33"/>
                    <a:pt x="12" y="26"/>
                  </a:cubicBezTo>
                  <a:cubicBezTo>
                    <a:pt x="12" y="19"/>
                    <a:pt x="9" y="1"/>
                    <a:pt x="14" y="0"/>
                  </a:cubicBezTo>
                  <a:lnTo>
                    <a:pt x="7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7" name="Freeform 920">
              <a:extLst>
                <a:ext uri="{FF2B5EF4-FFF2-40B4-BE49-F238E27FC236}">
                  <a16:creationId xmlns:a16="http://schemas.microsoft.com/office/drawing/2014/main" id="{9D5188B8-1C8B-8F42-A05B-08D3B49F4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360"/>
              <a:ext cx="32" cy="144"/>
            </a:xfrm>
            <a:custGeom>
              <a:avLst/>
              <a:gdLst>
                <a:gd name="T0" fmla="*/ 42 w 13"/>
                <a:gd name="T1" fmla="*/ 13 h 54"/>
                <a:gd name="T2" fmla="*/ 30 w 13"/>
                <a:gd name="T3" fmla="*/ 200 h 54"/>
                <a:gd name="T4" fmla="*/ 0 w 13"/>
                <a:gd name="T5" fmla="*/ 384 h 54"/>
                <a:gd name="T6" fmla="*/ 37 w 13"/>
                <a:gd name="T7" fmla="*/ 363 h 54"/>
                <a:gd name="T8" fmla="*/ 66 w 13"/>
                <a:gd name="T9" fmla="*/ 184 h 54"/>
                <a:gd name="T10" fmla="*/ 79 w 13"/>
                <a:gd name="T11" fmla="*/ 0 h 54"/>
                <a:gd name="T12" fmla="*/ 42 w 13"/>
                <a:gd name="T13" fmla="*/ 13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"/>
                <a:gd name="T22" fmla="*/ 0 h 54"/>
                <a:gd name="T23" fmla="*/ 13 w 13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" h="54">
                  <a:moveTo>
                    <a:pt x="7" y="2"/>
                  </a:moveTo>
                  <a:cubicBezTo>
                    <a:pt x="3" y="4"/>
                    <a:pt x="5" y="21"/>
                    <a:pt x="5" y="28"/>
                  </a:cubicBezTo>
                  <a:cubicBezTo>
                    <a:pt x="5" y="35"/>
                    <a:pt x="5" y="52"/>
                    <a:pt x="0" y="54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1" y="49"/>
                    <a:pt x="11" y="32"/>
                    <a:pt x="11" y="26"/>
                  </a:cubicBezTo>
                  <a:cubicBezTo>
                    <a:pt x="11" y="19"/>
                    <a:pt x="9" y="1"/>
                    <a:pt x="13" y="0"/>
                  </a:cubicBezTo>
                  <a:lnTo>
                    <a:pt x="7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8" name="Freeform 921">
              <a:extLst>
                <a:ext uri="{FF2B5EF4-FFF2-40B4-BE49-F238E27FC236}">
                  <a16:creationId xmlns:a16="http://schemas.microsoft.com/office/drawing/2014/main" id="{3E20191B-A474-A84B-9473-1322B0941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2" y="1389"/>
              <a:ext cx="47" cy="142"/>
            </a:xfrm>
            <a:custGeom>
              <a:avLst/>
              <a:gdLst>
                <a:gd name="T0" fmla="*/ 74 w 19"/>
                <a:gd name="T1" fmla="*/ 13 h 53"/>
                <a:gd name="T2" fmla="*/ 49 w 19"/>
                <a:gd name="T3" fmla="*/ 209 h 53"/>
                <a:gd name="T4" fmla="*/ 0 w 19"/>
                <a:gd name="T5" fmla="*/ 380 h 53"/>
                <a:gd name="T6" fmla="*/ 37 w 19"/>
                <a:gd name="T7" fmla="*/ 372 h 53"/>
                <a:gd name="T8" fmla="*/ 87 w 19"/>
                <a:gd name="T9" fmla="*/ 193 h 53"/>
                <a:gd name="T10" fmla="*/ 116 w 19"/>
                <a:gd name="T11" fmla="*/ 0 h 53"/>
                <a:gd name="T12" fmla="*/ 74 w 19"/>
                <a:gd name="T13" fmla="*/ 13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53"/>
                <a:gd name="T23" fmla="*/ 19 w 19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53">
                  <a:moveTo>
                    <a:pt x="12" y="2"/>
                  </a:moveTo>
                  <a:cubicBezTo>
                    <a:pt x="8" y="3"/>
                    <a:pt x="9" y="22"/>
                    <a:pt x="8" y="29"/>
                  </a:cubicBezTo>
                  <a:cubicBezTo>
                    <a:pt x="7" y="35"/>
                    <a:pt x="5" y="52"/>
                    <a:pt x="0" y="53"/>
                  </a:cubicBezTo>
                  <a:cubicBezTo>
                    <a:pt x="6" y="52"/>
                    <a:pt x="6" y="52"/>
                    <a:pt x="6" y="52"/>
                  </a:cubicBezTo>
                  <a:cubicBezTo>
                    <a:pt x="11" y="51"/>
                    <a:pt x="14" y="34"/>
                    <a:pt x="14" y="27"/>
                  </a:cubicBezTo>
                  <a:cubicBezTo>
                    <a:pt x="15" y="20"/>
                    <a:pt x="14" y="1"/>
                    <a:pt x="19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89" name="Freeform 922">
              <a:extLst>
                <a:ext uri="{FF2B5EF4-FFF2-40B4-BE49-F238E27FC236}">
                  <a16:creationId xmlns:a16="http://schemas.microsoft.com/office/drawing/2014/main" id="{BC74C7EA-B66A-554E-B09A-D4E2071928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403"/>
              <a:ext cx="48" cy="138"/>
            </a:xfrm>
            <a:custGeom>
              <a:avLst/>
              <a:gdLst>
                <a:gd name="T0" fmla="*/ 83 w 19"/>
                <a:gd name="T1" fmla="*/ 8 h 52"/>
                <a:gd name="T2" fmla="*/ 45 w 19"/>
                <a:gd name="T3" fmla="*/ 191 h 52"/>
                <a:gd name="T4" fmla="*/ 0 w 19"/>
                <a:gd name="T5" fmla="*/ 366 h 52"/>
                <a:gd name="T6" fmla="*/ 45 w 19"/>
                <a:gd name="T7" fmla="*/ 358 h 52"/>
                <a:gd name="T8" fmla="*/ 88 w 19"/>
                <a:gd name="T9" fmla="*/ 175 h 52"/>
                <a:gd name="T10" fmla="*/ 121 w 19"/>
                <a:gd name="T11" fmla="*/ 0 h 52"/>
                <a:gd name="T12" fmla="*/ 83 w 19"/>
                <a:gd name="T13" fmla="*/ 8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52"/>
                <a:gd name="T23" fmla="*/ 19 w 19"/>
                <a:gd name="T24" fmla="*/ 52 h 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52">
                  <a:moveTo>
                    <a:pt x="13" y="1"/>
                  </a:moveTo>
                  <a:cubicBezTo>
                    <a:pt x="8" y="2"/>
                    <a:pt x="8" y="20"/>
                    <a:pt x="7" y="27"/>
                  </a:cubicBezTo>
                  <a:cubicBezTo>
                    <a:pt x="7" y="34"/>
                    <a:pt x="6" y="50"/>
                    <a:pt x="0" y="52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2" y="49"/>
                    <a:pt x="13" y="32"/>
                    <a:pt x="14" y="25"/>
                  </a:cubicBezTo>
                  <a:cubicBezTo>
                    <a:pt x="15" y="19"/>
                    <a:pt x="15" y="1"/>
                    <a:pt x="19" y="0"/>
                  </a:cubicBezTo>
                  <a:lnTo>
                    <a:pt x="13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0" name="Freeform 923">
              <a:extLst>
                <a:ext uri="{FF2B5EF4-FFF2-40B4-BE49-F238E27FC236}">
                  <a16:creationId xmlns:a16="http://schemas.microsoft.com/office/drawing/2014/main" id="{7812B29F-41E3-C04C-9CBA-7DABE5650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237"/>
              <a:ext cx="35" cy="150"/>
            </a:xfrm>
            <a:custGeom>
              <a:avLst/>
              <a:gdLst>
                <a:gd name="T0" fmla="*/ 20 w 14"/>
                <a:gd name="T1" fmla="*/ 21 h 56"/>
                <a:gd name="T2" fmla="*/ 33 w 14"/>
                <a:gd name="T3" fmla="*/ 214 h 56"/>
                <a:gd name="T4" fmla="*/ 20 w 14"/>
                <a:gd name="T5" fmla="*/ 402 h 56"/>
                <a:gd name="T6" fmla="*/ 58 w 14"/>
                <a:gd name="T7" fmla="*/ 372 h 56"/>
                <a:gd name="T8" fmla="*/ 70 w 14"/>
                <a:gd name="T9" fmla="*/ 188 h 56"/>
                <a:gd name="T10" fmla="*/ 58 w 14"/>
                <a:gd name="T11" fmla="*/ 0 h 56"/>
                <a:gd name="T12" fmla="*/ 20 w 14"/>
                <a:gd name="T13" fmla="*/ 21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6"/>
                <a:gd name="T23" fmla="*/ 14 w 14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6">
                  <a:moveTo>
                    <a:pt x="3" y="3"/>
                  </a:moveTo>
                  <a:cubicBezTo>
                    <a:pt x="0" y="5"/>
                    <a:pt x="4" y="23"/>
                    <a:pt x="5" y="30"/>
                  </a:cubicBezTo>
                  <a:cubicBezTo>
                    <a:pt x="6" y="36"/>
                    <a:pt x="8" y="53"/>
                    <a:pt x="3" y="56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14" y="50"/>
                    <a:pt x="12" y="33"/>
                    <a:pt x="11" y="26"/>
                  </a:cubicBezTo>
                  <a:cubicBezTo>
                    <a:pt x="10" y="20"/>
                    <a:pt x="5" y="2"/>
                    <a:pt x="9" y="0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1" name="Freeform 924">
              <a:extLst>
                <a:ext uri="{FF2B5EF4-FFF2-40B4-BE49-F238E27FC236}">
                  <a16:creationId xmlns:a16="http://schemas.microsoft.com/office/drawing/2014/main" id="{B6A9459E-ED55-FB40-9ABC-FBAECB3F1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9" y="1256"/>
              <a:ext cx="35" cy="147"/>
            </a:xfrm>
            <a:custGeom>
              <a:avLst/>
              <a:gdLst>
                <a:gd name="T0" fmla="*/ 20 w 14"/>
                <a:gd name="T1" fmla="*/ 21 h 55"/>
                <a:gd name="T2" fmla="*/ 33 w 14"/>
                <a:gd name="T3" fmla="*/ 208 h 55"/>
                <a:gd name="T4" fmla="*/ 20 w 14"/>
                <a:gd name="T5" fmla="*/ 393 h 55"/>
                <a:gd name="T6" fmla="*/ 58 w 14"/>
                <a:gd name="T7" fmla="*/ 372 h 55"/>
                <a:gd name="T8" fmla="*/ 70 w 14"/>
                <a:gd name="T9" fmla="*/ 184 h 55"/>
                <a:gd name="T10" fmla="*/ 58 w 14"/>
                <a:gd name="T11" fmla="*/ 0 h 55"/>
                <a:gd name="T12" fmla="*/ 20 w 14"/>
                <a:gd name="T13" fmla="*/ 21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5"/>
                <a:gd name="T23" fmla="*/ 14 w 14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5">
                  <a:moveTo>
                    <a:pt x="3" y="3"/>
                  </a:moveTo>
                  <a:cubicBezTo>
                    <a:pt x="0" y="5"/>
                    <a:pt x="4" y="23"/>
                    <a:pt x="5" y="29"/>
                  </a:cubicBezTo>
                  <a:cubicBezTo>
                    <a:pt x="6" y="36"/>
                    <a:pt x="8" y="53"/>
                    <a:pt x="3" y="55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14" y="49"/>
                    <a:pt x="12" y="33"/>
                    <a:pt x="11" y="26"/>
                  </a:cubicBezTo>
                  <a:cubicBezTo>
                    <a:pt x="10" y="19"/>
                    <a:pt x="5" y="2"/>
                    <a:pt x="9" y="0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2" name="Freeform 925">
              <a:extLst>
                <a:ext uri="{FF2B5EF4-FFF2-40B4-BE49-F238E27FC236}">
                  <a16:creationId xmlns:a16="http://schemas.microsoft.com/office/drawing/2014/main" id="{1E001E0E-D354-7C49-BDDC-6787CE71A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7" y="1296"/>
              <a:ext cx="30" cy="147"/>
            </a:xfrm>
            <a:custGeom>
              <a:avLst/>
              <a:gdLst>
                <a:gd name="T0" fmla="*/ 37 w 12"/>
                <a:gd name="T1" fmla="*/ 21 h 55"/>
                <a:gd name="T2" fmla="*/ 32 w 12"/>
                <a:gd name="T3" fmla="*/ 214 h 55"/>
                <a:gd name="T4" fmla="*/ 0 w 12"/>
                <a:gd name="T5" fmla="*/ 393 h 55"/>
                <a:gd name="T6" fmla="*/ 37 w 12"/>
                <a:gd name="T7" fmla="*/ 380 h 55"/>
                <a:gd name="T8" fmla="*/ 70 w 12"/>
                <a:gd name="T9" fmla="*/ 192 h 55"/>
                <a:gd name="T10" fmla="*/ 75 w 12"/>
                <a:gd name="T11" fmla="*/ 0 h 55"/>
                <a:gd name="T12" fmla="*/ 37 w 12"/>
                <a:gd name="T13" fmla="*/ 21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5"/>
                <a:gd name="T23" fmla="*/ 12 w 12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5">
                  <a:moveTo>
                    <a:pt x="6" y="3"/>
                  </a:moveTo>
                  <a:cubicBezTo>
                    <a:pt x="2" y="4"/>
                    <a:pt x="5" y="23"/>
                    <a:pt x="5" y="30"/>
                  </a:cubicBezTo>
                  <a:cubicBezTo>
                    <a:pt x="5" y="36"/>
                    <a:pt x="5" y="53"/>
                    <a:pt x="0" y="55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11" y="51"/>
                    <a:pt x="11" y="34"/>
                    <a:pt x="11" y="27"/>
                  </a:cubicBezTo>
                  <a:cubicBezTo>
                    <a:pt x="11" y="21"/>
                    <a:pt x="8" y="2"/>
                    <a:pt x="12" y="0"/>
                  </a:cubicBezTo>
                  <a:lnTo>
                    <a:pt x="6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3" name="Freeform 926">
              <a:extLst>
                <a:ext uri="{FF2B5EF4-FFF2-40B4-BE49-F238E27FC236}">
                  <a16:creationId xmlns:a16="http://schemas.microsoft.com/office/drawing/2014/main" id="{4ACF9A62-4331-694F-9670-D221A7A9F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1312"/>
              <a:ext cx="30" cy="144"/>
            </a:xfrm>
            <a:custGeom>
              <a:avLst/>
              <a:gdLst>
                <a:gd name="T0" fmla="*/ 37 w 12"/>
                <a:gd name="T1" fmla="*/ 21 h 54"/>
                <a:gd name="T2" fmla="*/ 25 w 12"/>
                <a:gd name="T3" fmla="*/ 205 h 54"/>
                <a:gd name="T4" fmla="*/ 0 w 12"/>
                <a:gd name="T5" fmla="*/ 384 h 54"/>
                <a:gd name="T6" fmla="*/ 43 w 12"/>
                <a:gd name="T7" fmla="*/ 371 h 54"/>
                <a:gd name="T8" fmla="*/ 62 w 12"/>
                <a:gd name="T9" fmla="*/ 184 h 54"/>
                <a:gd name="T10" fmla="*/ 75 w 12"/>
                <a:gd name="T11" fmla="*/ 0 h 54"/>
                <a:gd name="T12" fmla="*/ 37 w 12"/>
                <a:gd name="T13" fmla="*/ 21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4"/>
                <a:gd name="T23" fmla="*/ 12 w 12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4">
                  <a:moveTo>
                    <a:pt x="6" y="3"/>
                  </a:moveTo>
                  <a:cubicBezTo>
                    <a:pt x="2" y="4"/>
                    <a:pt x="4" y="22"/>
                    <a:pt x="4" y="29"/>
                  </a:cubicBezTo>
                  <a:cubicBezTo>
                    <a:pt x="4" y="36"/>
                    <a:pt x="5" y="52"/>
                    <a:pt x="0" y="5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12" y="50"/>
                    <a:pt x="11" y="33"/>
                    <a:pt x="10" y="26"/>
                  </a:cubicBezTo>
                  <a:cubicBezTo>
                    <a:pt x="10" y="20"/>
                    <a:pt x="8" y="2"/>
                    <a:pt x="12" y="0"/>
                  </a:cubicBezTo>
                  <a:lnTo>
                    <a:pt x="6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4" name="Freeform 927">
              <a:extLst>
                <a:ext uri="{FF2B5EF4-FFF2-40B4-BE49-F238E27FC236}">
                  <a16:creationId xmlns:a16="http://schemas.microsoft.com/office/drawing/2014/main" id="{634B8E75-D8B9-DC41-AFBC-BCB9A9CFC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181"/>
              <a:ext cx="45" cy="142"/>
            </a:xfrm>
            <a:custGeom>
              <a:avLst/>
              <a:gdLst>
                <a:gd name="T0" fmla="*/ 75 w 18"/>
                <a:gd name="T1" fmla="*/ 13 h 53"/>
                <a:gd name="T2" fmla="*/ 43 w 18"/>
                <a:gd name="T3" fmla="*/ 201 h 53"/>
                <a:gd name="T4" fmla="*/ 0 w 18"/>
                <a:gd name="T5" fmla="*/ 380 h 53"/>
                <a:gd name="T6" fmla="*/ 37 w 18"/>
                <a:gd name="T7" fmla="*/ 367 h 53"/>
                <a:gd name="T8" fmla="*/ 88 w 18"/>
                <a:gd name="T9" fmla="*/ 188 h 53"/>
                <a:gd name="T10" fmla="*/ 112 w 18"/>
                <a:gd name="T11" fmla="*/ 0 h 53"/>
                <a:gd name="T12" fmla="*/ 75 w 18"/>
                <a:gd name="T13" fmla="*/ 13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"/>
                <a:gd name="T22" fmla="*/ 0 h 53"/>
                <a:gd name="T23" fmla="*/ 18 w 18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" h="53">
                  <a:moveTo>
                    <a:pt x="12" y="2"/>
                  </a:moveTo>
                  <a:cubicBezTo>
                    <a:pt x="7" y="3"/>
                    <a:pt x="8" y="21"/>
                    <a:pt x="7" y="28"/>
                  </a:cubicBezTo>
                  <a:cubicBezTo>
                    <a:pt x="7" y="34"/>
                    <a:pt x="5" y="51"/>
                    <a:pt x="0" y="53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2" y="49"/>
                    <a:pt x="13" y="33"/>
                    <a:pt x="14" y="26"/>
                  </a:cubicBezTo>
                  <a:cubicBezTo>
                    <a:pt x="14" y="19"/>
                    <a:pt x="14" y="1"/>
                    <a:pt x="18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5" name="Freeform 928">
              <a:extLst>
                <a:ext uri="{FF2B5EF4-FFF2-40B4-BE49-F238E27FC236}">
                  <a16:creationId xmlns:a16="http://schemas.microsoft.com/office/drawing/2014/main" id="{5A76DA60-C2E6-8849-A94B-0F825AF66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9" y="1192"/>
              <a:ext cx="40" cy="147"/>
            </a:xfrm>
            <a:custGeom>
              <a:avLst/>
              <a:gdLst>
                <a:gd name="T0" fmla="*/ 55 w 16"/>
                <a:gd name="T1" fmla="*/ 13 h 55"/>
                <a:gd name="T2" fmla="*/ 30 w 16"/>
                <a:gd name="T3" fmla="*/ 192 h 55"/>
                <a:gd name="T4" fmla="*/ 0 w 16"/>
                <a:gd name="T5" fmla="*/ 393 h 55"/>
                <a:gd name="T6" fmla="*/ 37 w 16"/>
                <a:gd name="T7" fmla="*/ 380 h 55"/>
                <a:gd name="T8" fmla="*/ 75 w 16"/>
                <a:gd name="T9" fmla="*/ 184 h 55"/>
                <a:gd name="T10" fmla="*/ 100 w 16"/>
                <a:gd name="T11" fmla="*/ 0 h 55"/>
                <a:gd name="T12" fmla="*/ 55 w 16"/>
                <a:gd name="T13" fmla="*/ 13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55"/>
                <a:gd name="T23" fmla="*/ 16 w 16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55">
                  <a:moveTo>
                    <a:pt x="9" y="2"/>
                  </a:moveTo>
                  <a:cubicBezTo>
                    <a:pt x="5" y="3"/>
                    <a:pt x="6" y="21"/>
                    <a:pt x="5" y="27"/>
                  </a:cubicBezTo>
                  <a:cubicBezTo>
                    <a:pt x="4" y="34"/>
                    <a:pt x="5" y="53"/>
                    <a:pt x="0" y="55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12" y="51"/>
                    <a:pt x="11" y="32"/>
                    <a:pt x="12" y="26"/>
                  </a:cubicBezTo>
                  <a:cubicBezTo>
                    <a:pt x="12" y="19"/>
                    <a:pt x="11" y="1"/>
                    <a:pt x="16" y="0"/>
                  </a:cubicBezTo>
                  <a:lnTo>
                    <a:pt x="9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6" name="Freeform 929">
              <a:extLst>
                <a:ext uri="{FF2B5EF4-FFF2-40B4-BE49-F238E27FC236}">
                  <a16:creationId xmlns:a16="http://schemas.microsoft.com/office/drawing/2014/main" id="{AAD01DE7-8E57-114F-8F85-25EE51A10C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4" y="1155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0 h 47"/>
                <a:gd name="T4" fmla="*/ 0 w 30"/>
                <a:gd name="T5" fmla="*/ 332 h 47"/>
                <a:gd name="T6" fmla="*/ 38 w 30"/>
                <a:gd name="T7" fmla="*/ 324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1"/>
                    <a:pt x="5" y="46"/>
                    <a:pt x="0" y="4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7" y="30"/>
                    <a:pt x="20" y="24"/>
                  </a:cubicBezTo>
                  <a:cubicBezTo>
                    <a:pt x="22" y="18"/>
                    <a:pt x="26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7" name="Freeform 930">
              <a:extLst>
                <a:ext uri="{FF2B5EF4-FFF2-40B4-BE49-F238E27FC236}">
                  <a16:creationId xmlns:a16="http://schemas.microsoft.com/office/drawing/2014/main" id="{E3A9B64C-1CCF-CA4D-A64E-BB57C42B7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9" y="1155"/>
              <a:ext cx="75" cy="125"/>
            </a:xfrm>
            <a:custGeom>
              <a:avLst/>
              <a:gdLst>
                <a:gd name="T0" fmla="*/ 150 w 30"/>
                <a:gd name="T1" fmla="*/ 8 h 47"/>
                <a:gd name="T2" fmla="*/ 83 w 30"/>
                <a:gd name="T3" fmla="*/ 176 h 47"/>
                <a:gd name="T4" fmla="*/ 0 w 30"/>
                <a:gd name="T5" fmla="*/ 332 h 47"/>
                <a:gd name="T6" fmla="*/ 50 w 30"/>
                <a:gd name="T7" fmla="*/ 332 h 47"/>
                <a:gd name="T8" fmla="*/ 125 w 30"/>
                <a:gd name="T9" fmla="*/ 170 h 47"/>
                <a:gd name="T10" fmla="*/ 188 w 30"/>
                <a:gd name="T11" fmla="*/ 0 h 47"/>
                <a:gd name="T12" fmla="*/ 150 w 30"/>
                <a:gd name="T13" fmla="*/ 8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4" y="1"/>
                  </a:moveTo>
                  <a:cubicBezTo>
                    <a:pt x="19" y="1"/>
                    <a:pt x="15" y="18"/>
                    <a:pt x="13" y="25"/>
                  </a:cubicBezTo>
                  <a:cubicBezTo>
                    <a:pt x="11" y="31"/>
                    <a:pt x="6" y="47"/>
                    <a:pt x="0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13" y="47"/>
                    <a:pt x="18" y="31"/>
                    <a:pt x="20" y="24"/>
                  </a:cubicBezTo>
                  <a:cubicBezTo>
                    <a:pt x="22" y="18"/>
                    <a:pt x="26" y="0"/>
                    <a:pt x="30" y="0"/>
                  </a:cubicBezTo>
                  <a:lnTo>
                    <a:pt x="24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8" name="Freeform 931">
              <a:extLst>
                <a:ext uri="{FF2B5EF4-FFF2-40B4-BE49-F238E27FC236}">
                  <a16:creationId xmlns:a16="http://schemas.microsoft.com/office/drawing/2014/main" id="{36A4EB03-E06D-D540-8133-A2CF4E137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4" y="1163"/>
              <a:ext cx="65" cy="133"/>
            </a:xfrm>
            <a:custGeom>
              <a:avLst/>
              <a:gdLst>
                <a:gd name="T0" fmla="*/ 120 w 26"/>
                <a:gd name="T1" fmla="*/ 8 h 50"/>
                <a:gd name="T2" fmla="*/ 70 w 26"/>
                <a:gd name="T3" fmla="*/ 192 h 50"/>
                <a:gd name="T4" fmla="*/ 0 w 26"/>
                <a:gd name="T5" fmla="*/ 354 h 50"/>
                <a:gd name="T6" fmla="*/ 43 w 26"/>
                <a:gd name="T7" fmla="*/ 346 h 50"/>
                <a:gd name="T8" fmla="*/ 113 w 26"/>
                <a:gd name="T9" fmla="*/ 184 h 50"/>
                <a:gd name="T10" fmla="*/ 163 w 26"/>
                <a:gd name="T11" fmla="*/ 0 h 50"/>
                <a:gd name="T12" fmla="*/ 120 w 26"/>
                <a:gd name="T13" fmla="*/ 8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"/>
                <a:gd name="T22" fmla="*/ 0 h 50"/>
                <a:gd name="T23" fmla="*/ 26 w 2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" h="50">
                  <a:moveTo>
                    <a:pt x="19" y="1"/>
                  </a:moveTo>
                  <a:cubicBezTo>
                    <a:pt x="15" y="1"/>
                    <a:pt x="13" y="21"/>
                    <a:pt x="11" y="27"/>
                  </a:cubicBezTo>
                  <a:cubicBezTo>
                    <a:pt x="10" y="34"/>
                    <a:pt x="5" y="50"/>
                    <a:pt x="0" y="50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12" y="48"/>
                    <a:pt x="16" y="33"/>
                    <a:pt x="18" y="26"/>
                  </a:cubicBezTo>
                  <a:cubicBezTo>
                    <a:pt x="20" y="20"/>
                    <a:pt x="22" y="1"/>
                    <a:pt x="26" y="0"/>
                  </a:cubicBezTo>
                  <a:lnTo>
                    <a:pt x="19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99" name="Freeform 932">
              <a:extLst>
                <a:ext uri="{FF2B5EF4-FFF2-40B4-BE49-F238E27FC236}">
                  <a16:creationId xmlns:a16="http://schemas.microsoft.com/office/drawing/2014/main" id="{A5CD59F2-2E5D-074C-9EBE-872D867E2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2" y="1168"/>
              <a:ext cx="65" cy="133"/>
            </a:xfrm>
            <a:custGeom>
              <a:avLst/>
              <a:gdLst>
                <a:gd name="T0" fmla="*/ 120 w 26"/>
                <a:gd name="T1" fmla="*/ 0 h 50"/>
                <a:gd name="T2" fmla="*/ 70 w 26"/>
                <a:gd name="T3" fmla="*/ 184 h 50"/>
                <a:gd name="T4" fmla="*/ 0 w 26"/>
                <a:gd name="T5" fmla="*/ 354 h 50"/>
                <a:gd name="T6" fmla="*/ 43 w 26"/>
                <a:gd name="T7" fmla="*/ 354 h 50"/>
                <a:gd name="T8" fmla="*/ 108 w 26"/>
                <a:gd name="T9" fmla="*/ 184 h 50"/>
                <a:gd name="T10" fmla="*/ 163 w 26"/>
                <a:gd name="T11" fmla="*/ 8 h 50"/>
                <a:gd name="T12" fmla="*/ 120 w 2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"/>
                <a:gd name="T22" fmla="*/ 0 h 50"/>
                <a:gd name="T23" fmla="*/ 26 w 2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" h="50">
                  <a:moveTo>
                    <a:pt x="19" y="0"/>
                  </a:moveTo>
                  <a:cubicBezTo>
                    <a:pt x="14" y="1"/>
                    <a:pt x="12" y="20"/>
                    <a:pt x="11" y="26"/>
                  </a:cubicBezTo>
                  <a:cubicBezTo>
                    <a:pt x="9" y="33"/>
                    <a:pt x="5" y="49"/>
                    <a:pt x="0" y="50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9"/>
                    <a:pt x="16" y="32"/>
                    <a:pt x="17" y="26"/>
                  </a:cubicBezTo>
                  <a:cubicBezTo>
                    <a:pt x="19" y="19"/>
                    <a:pt x="22" y="2"/>
                    <a:pt x="26" y="1"/>
                  </a:cubicBezTo>
                  <a:lnTo>
                    <a:pt x="19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0" name="Freeform 933">
              <a:extLst>
                <a:ext uri="{FF2B5EF4-FFF2-40B4-BE49-F238E27FC236}">
                  <a16:creationId xmlns:a16="http://schemas.microsoft.com/office/drawing/2014/main" id="{633992CE-5139-2F41-A5D6-D817357D33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" y="1456"/>
              <a:ext cx="74" cy="123"/>
            </a:xfrm>
            <a:custGeom>
              <a:avLst/>
              <a:gdLst>
                <a:gd name="T0" fmla="*/ 183 w 30"/>
                <a:gd name="T1" fmla="*/ 329 h 46"/>
                <a:gd name="T2" fmla="*/ 96 w 30"/>
                <a:gd name="T3" fmla="*/ 158 h 46"/>
                <a:gd name="T4" fmla="*/ 37 w 30"/>
                <a:gd name="T5" fmla="*/ 0 h 46"/>
                <a:gd name="T6" fmla="*/ 0 w 30"/>
                <a:gd name="T7" fmla="*/ 0 h 46"/>
                <a:gd name="T8" fmla="*/ 62 w 30"/>
                <a:gd name="T9" fmla="*/ 158 h 46"/>
                <a:gd name="T10" fmla="*/ 146 w 30"/>
                <a:gd name="T11" fmla="*/ 329 h 46"/>
                <a:gd name="T12" fmla="*/ 183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20" y="33"/>
                    <a:pt x="16" y="22"/>
                  </a:cubicBezTo>
                  <a:cubicBezTo>
                    <a:pt x="12" y="10"/>
                    <a:pt x="11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4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1" name="Freeform 934">
              <a:extLst>
                <a:ext uri="{FF2B5EF4-FFF2-40B4-BE49-F238E27FC236}">
                  <a16:creationId xmlns:a16="http://schemas.microsoft.com/office/drawing/2014/main" id="{FBF0E16B-507D-8244-97FD-2D6732120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0" y="1456"/>
              <a:ext cx="74" cy="123"/>
            </a:xfrm>
            <a:custGeom>
              <a:avLst/>
              <a:gdLst>
                <a:gd name="T0" fmla="*/ 183 w 30"/>
                <a:gd name="T1" fmla="*/ 321 h 46"/>
                <a:gd name="T2" fmla="*/ 96 w 30"/>
                <a:gd name="T3" fmla="*/ 158 h 46"/>
                <a:gd name="T4" fmla="*/ 37 w 30"/>
                <a:gd name="T5" fmla="*/ 0 h 46"/>
                <a:gd name="T6" fmla="*/ 0 w 30"/>
                <a:gd name="T7" fmla="*/ 0 h 46"/>
                <a:gd name="T8" fmla="*/ 62 w 30"/>
                <a:gd name="T9" fmla="*/ 158 h 46"/>
                <a:gd name="T10" fmla="*/ 146 w 30"/>
                <a:gd name="T11" fmla="*/ 329 h 46"/>
                <a:gd name="T12" fmla="*/ 183 w 30"/>
                <a:gd name="T13" fmla="*/ 321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5"/>
                  </a:moveTo>
                  <a:cubicBezTo>
                    <a:pt x="24" y="45"/>
                    <a:pt x="20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2" name="Freeform 935">
              <a:extLst>
                <a:ext uri="{FF2B5EF4-FFF2-40B4-BE49-F238E27FC236}">
                  <a16:creationId xmlns:a16="http://schemas.microsoft.com/office/drawing/2014/main" id="{460A6C8A-3887-914F-9FA1-C7EF829940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" y="1456"/>
              <a:ext cx="75" cy="123"/>
            </a:xfrm>
            <a:custGeom>
              <a:avLst/>
              <a:gdLst>
                <a:gd name="T0" fmla="*/ 188 w 30"/>
                <a:gd name="T1" fmla="*/ 329 h 46"/>
                <a:gd name="T2" fmla="*/ 100 w 30"/>
                <a:gd name="T3" fmla="*/ 158 h 46"/>
                <a:gd name="T4" fmla="*/ 38 w 30"/>
                <a:gd name="T5" fmla="*/ 0 h 46"/>
                <a:gd name="T6" fmla="*/ 0 w 30"/>
                <a:gd name="T7" fmla="*/ 0 h 46"/>
                <a:gd name="T8" fmla="*/ 63 w 30"/>
                <a:gd name="T9" fmla="*/ 158 h 46"/>
                <a:gd name="T10" fmla="*/ 150 w 30"/>
                <a:gd name="T11" fmla="*/ 329 h 46"/>
                <a:gd name="T12" fmla="*/ 188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20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3" name="Freeform 936">
              <a:extLst>
                <a:ext uri="{FF2B5EF4-FFF2-40B4-BE49-F238E27FC236}">
                  <a16:creationId xmlns:a16="http://schemas.microsoft.com/office/drawing/2014/main" id="{674540C5-CEEB-9445-A701-FDC67C644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" y="1456"/>
              <a:ext cx="75" cy="123"/>
            </a:xfrm>
            <a:custGeom>
              <a:avLst/>
              <a:gdLst>
                <a:gd name="T0" fmla="*/ 188 w 30"/>
                <a:gd name="T1" fmla="*/ 329 h 46"/>
                <a:gd name="T2" fmla="*/ 100 w 30"/>
                <a:gd name="T3" fmla="*/ 158 h 46"/>
                <a:gd name="T4" fmla="*/ 38 w 30"/>
                <a:gd name="T5" fmla="*/ 0 h 46"/>
                <a:gd name="T6" fmla="*/ 0 w 30"/>
                <a:gd name="T7" fmla="*/ 0 h 46"/>
                <a:gd name="T8" fmla="*/ 58 w 30"/>
                <a:gd name="T9" fmla="*/ 158 h 46"/>
                <a:gd name="T10" fmla="*/ 150 w 30"/>
                <a:gd name="T11" fmla="*/ 329 h 46"/>
                <a:gd name="T12" fmla="*/ 188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19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5" y="10"/>
                    <a:pt x="9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4" name="Freeform 937">
              <a:extLst>
                <a:ext uri="{FF2B5EF4-FFF2-40B4-BE49-F238E27FC236}">
                  <a16:creationId xmlns:a16="http://schemas.microsoft.com/office/drawing/2014/main" id="{8FDB0127-6D9A-AD4B-94C9-A16F14ED6F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" y="1461"/>
              <a:ext cx="45" cy="115"/>
            </a:xfrm>
            <a:custGeom>
              <a:avLst/>
              <a:gdLst>
                <a:gd name="T0" fmla="*/ 0 w 18"/>
                <a:gd name="T1" fmla="*/ 0 h 43"/>
                <a:gd name="T2" fmla="*/ 43 w 18"/>
                <a:gd name="T3" fmla="*/ 142 h 43"/>
                <a:gd name="T4" fmla="*/ 112 w 18"/>
                <a:gd name="T5" fmla="*/ 308 h 43"/>
                <a:gd name="T6" fmla="*/ 43 w 18"/>
                <a:gd name="T7" fmla="*/ 142 h 43"/>
                <a:gd name="T8" fmla="*/ 0 w 18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43"/>
                <a:gd name="T17" fmla="*/ 18 w 18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43">
                  <a:moveTo>
                    <a:pt x="0" y="0"/>
                  </a:moveTo>
                  <a:cubicBezTo>
                    <a:pt x="2" y="3"/>
                    <a:pt x="4" y="11"/>
                    <a:pt x="7" y="20"/>
                  </a:cubicBezTo>
                  <a:cubicBezTo>
                    <a:pt x="11" y="28"/>
                    <a:pt x="14" y="39"/>
                    <a:pt x="18" y="43"/>
                  </a:cubicBezTo>
                  <a:cubicBezTo>
                    <a:pt x="14" y="39"/>
                    <a:pt x="10" y="28"/>
                    <a:pt x="7" y="20"/>
                  </a:cubicBezTo>
                  <a:cubicBezTo>
                    <a:pt x="4" y="11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5" name="Freeform 938">
              <a:extLst>
                <a:ext uri="{FF2B5EF4-FFF2-40B4-BE49-F238E27FC236}">
                  <a16:creationId xmlns:a16="http://schemas.microsoft.com/office/drawing/2014/main" id="{62D5009B-A04A-F745-B9CB-CA52C3151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" y="1461"/>
              <a:ext cx="47" cy="115"/>
            </a:xfrm>
            <a:custGeom>
              <a:avLst/>
              <a:gdLst>
                <a:gd name="T0" fmla="*/ 0 w 19"/>
                <a:gd name="T1" fmla="*/ 0 h 43"/>
                <a:gd name="T2" fmla="*/ 49 w 19"/>
                <a:gd name="T3" fmla="*/ 142 h 43"/>
                <a:gd name="T4" fmla="*/ 116 w 19"/>
                <a:gd name="T5" fmla="*/ 308 h 43"/>
                <a:gd name="T6" fmla="*/ 42 w 19"/>
                <a:gd name="T7" fmla="*/ 142 h 43"/>
                <a:gd name="T8" fmla="*/ 0 w 19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43"/>
                <a:gd name="T17" fmla="*/ 19 w 19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9" y="43"/>
                  </a:cubicBezTo>
                  <a:cubicBezTo>
                    <a:pt x="14" y="39"/>
                    <a:pt x="11" y="28"/>
                    <a:pt x="7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6" name="Freeform 939">
              <a:extLst>
                <a:ext uri="{FF2B5EF4-FFF2-40B4-BE49-F238E27FC236}">
                  <a16:creationId xmlns:a16="http://schemas.microsoft.com/office/drawing/2014/main" id="{FB3199E6-380C-494B-8E9D-F1AA260F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2" y="1461"/>
              <a:ext cx="48" cy="115"/>
            </a:xfrm>
            <a:custGeom>
              <a:avLst/>
              <a:gdLst>
                <a:gd name="T0" fmla="*/ 0 w 19"/>
                <a:gd name="T1" fmla="*/ 0 h 43"/>
                <a:gd name="T2" fmla="*/ 51 w 19"/>
                <a:gd name="T3" fmla="*/ 142 h 43"/>
                <a:gd name="T4" fmla="*/ 121 w 19"/>
                <a:gd name="T5" fmla="*/ 308 h 43"/>
                <a:gd name="T6" fmla="*/ 51 w 19"/>
                <a:gd name="T7" fmla="*/ 142 h 43"/>
                <a:gd name="T8" fmla="*/ 0 w 19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43"/>
                <a:gd name="T17" fmla="*/ 19 w 19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9" y="43"/>
                  </a:cubicBezTo>
                  <a:cubicBezTo>
                    <a:pt x="14" y="39"/>
                    <a:pt x="11" y="28"/>
                    <a:pt x="8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7" name="Freeform 940">
              <a:extLst>
                <a:ext uri="{FF2B5EF4-FFF2-40B4-BE49-F238E27FC236}">
                  <a16:creationId xmlns:a16="http://schemas.microsoft.com/office/drawing/2014/main" id="{0B89898C-C5A5-E14A-A465-0A829CF06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" y="1461"/>
              <a:ext cx="45" cy="115"/>
            </a:xfrm>
            <a:custGeom>
              <a:avLst/>
              <a:gdLst>
                <a:gd name="T0" fmla="*/ 0 w 18"/>
                <a:gd name="T1" fmla="*/ 0 h 43"/>
                <a:gd name="T2" fmla="*/ 50 w 18"/>
                <a:gd name="T3" fmla="*/ 142 h 43"/>
                <a:gd name="T4" fmla="*/ 112 w 18"/>
                <a:gd name="T5" fmla="*/ 308 h 43"/>
                <a:gd name="T6" fmla="*/ 43 w 18"/>
                <a:gd name="T7" fmla="*/ 142 h 43"/>
                <a:gd name="T8" fmla="*/ 0 w 18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43"/>
                <a:gd name="T17" fmla="*/ 18 w 18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8" y="43"/>
                  </a:cubicBezTo>
                  <a:cubicBezTo>
                    <a:pt x="14" y="39"/>
                    <a:pt x="10" y="28"/>
                    <a:pt x="7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8" name="Freeform 941">
              <a:extLst>
                <a:ext uri="{FF2B5EF4-FFF2-40B4-BE49-F238E27FC236}">
                  <a16:creationId xmlns:a16="http://schemas.microsoft.com/office/drawing/2014/main" id="{6B961687-A29E-FA44-8BF2-690CCAFE23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75" y="1456"/>
              <a:ext cx="75" cy="123"/>
            </a:xfrm>
            <a:custGeom>
              <a:avLst/>
              <a:gdLst>
                <a:gd name="T0" fmla="*/ 0 w 30"/>
                <a:gd name="T1" fmla="*/ 0 h 46"/>
                <a:gd name="T2" fmla="*/ 45 w 30"/>
                <a:gd name="T3" fmla="*/ 94 h 46"/>
                <a:gd name="T4" fmla="*/ 58 w 30"/>
                <a:gd name="T5" fmla="*/ 158 h 46"/>
                <a:gd name="T6" fmla="*/ 58 w 30"/>
                <a:gd name="T7" fmla="*/ 158 h 46"/>
                <a:gd name="T8" fmla="*/ 150 w 30"/>
                <a:gd name="T9" fmla="*/ 329 h 46"/>
                <a:gd name="T10" fmla="*/ 188 w 30"/>
                <a:gd name="T11" fmla="*/ 329 h 46"/>
                <a:gd name="T12" fmla="*/ 188 w 30"/>
                <a:gd name="T13" fmla="*/ 329 h 46"/>
                <a:gd name="T14" fmla="*/ 100 w 30"/>
                <a:gd name="T15" fmla="*/ 158 h 46"/>
                <a:gd name="T16" fmla="*/ 100 w 30"/>
                <a:gd name="T17" fmla="*/ 158 h 46"/>
                <a:gd name="T18" fmla="*/ 83 w 30"/>
                <a:gd name="T19" fmla="*/ 94 h 46"/>
                <a:gd name="T20" fmla="*/ 38 w 30"/>
                <a:gd name="T21" fmla="*/ 0 h 46"/>
                <a:gd name="T22" fmla="*/ 0 w 30"/>
                <a:gd name="T23" fmla="*/ 0 h 46"/>
                <a:gd name="T24" fmla="*/ 150 w 30"/>
                <a:gd name="T25" fmla="*/ 329 h 46"/>
                <a:gd name="T26" fmla="*/ 63 w 30"/>
                <a:gd name="T27" fmla="*/ 158 h 46"/>
                <a:gd name="T28" fmla="*/ 63 w 30"/>
                <a:gd name="T29" fmla="*/ 158 h 46"/>
                <a:gd name="T30" fmla="*/ 45 w 30"/>
                <a:gd name="T31" fmla="*/ 94 h 46"/>
                <a:gd name="T32" fmla="*/ 8 w 30"/>
                <a:gd name="T33" fmla="*/ 8 h 46"/>
                <a:gd name="T34" fmla="*/ 8 w 30"/>
                <a:gd name="T35" fmla="*/ 0 h 46"/>
                <a:gd name="T36" fmla="*/ 38 w 30"/>
                <a:gd name="T37" fmla="*/ 8 h 46"/>
                <a:gd name="T38" fmla="*/ 83 w 30"/>
                <a:gd name="T39" fmla="*/ 94 h 46"/>
                <a:gd name="T40" fmla="*/ 100 w 30"/>
                <a:gd name="T41" fmla="*/ 158 h 46"/>
                <a:gd name="T42" fmla="*/ 100 w 30"/>
                <a:gd name="T43" fmla="*/ 158 h 46"/>
                <a:gd name="T44" fmla="*/ 175 w 30"/>
                <a:gd name="T45" fmla="*/ 329 h 46"/>
                <a:gd name="T46" fmla="*/ 150 w 30"/>
                <a:gd name="T47" fmla="*/ 329 h 4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0"/>
                <a:gd name="T73" fmla="*/ 0 h 46"/>
                <a:gd name="T74" fmla="*/ 30 w 30"/>
                <a:gd name="T75" fmla="*/ 46 h 4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0" h="46">
                  <a:moveTo>
                    <a:pt x="0" y="0"/>
                  </a:moveTo>
                  <a:cubicBezTo>
                    <a:pt x="3" y="0"/>
                    <a:pt x="4" y="6"/>
                    <a:pt x="7" y="13"/>
                  </a:cubicBezTo>
                  <a:cubicBezTo>
                    <a:pt x="7" y="16"/>
                    <a:pt x="8" y="19"/>
                    <a:pt x="9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3" y="33"/>
                    <a:pt x="18" y="46"/>
                    <a:pt x="24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25" y="46"/>
                    <a:pt x="20" y="33"/>
                    <a:pt x="16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5" y="19"/>
                    <a:pt x="14" y="16"/>
                    <a:pt x="13" y="13"/>
                  </a:cubicBezTo>
                  <a:cubicBezTo>
                    <a:pt x="11" y="6"/>
                    <a:pt x="9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4" y="46"/>
                  </a:moveTo>
                  <a:cubicBezTo>
                    <a:pt x="18" y="46"/>
                    <a:pt x="14" y="33"/>
                    <a:pt x="10" y="22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9" y="19"/>
                    <a:pt x="8" y="16"/>
                    <a:pt x="7" y="13"/>
                  </a:cubicBezTo>
                  <a:cubicBezTo>
                    <a:pt x="5" y="7"/>
                    <a:pt x="4" y="2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2" y="0"/>
                    <a:pt x="6" y="1"/>
                    <a:pt x="6" y="1"/>
                  </a:cubicBezTo>
                  <a:cubicBezTo>
                    <a:pt x="9" y="1"/>
                    <a:pt x="11" y="6"/>
                    <a:pt x="13" y="13"/>
                  </a:cubicBezTo>
                  <a:cubicBezTo>
                    <a:pt x="14" y="16"/>
                    <a:pt x="15" y="19"/>
                    <a:pt x="16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9" y="32"/>
                    <a:pt x="23" y="44"/>
                    <a:pt x="28" y="46"/>
                  </a:cubicBezTo>
                  <a:cubicBezTo>
                    <a:pt x="27" y="46"/>
                    <a:pt x="24" y="46"/>
                    <a:pt x="24" y="4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09" name="Freeform 942">
              <a:extLst>
                <a:ext uri="{FF2B5EF4-FFF2-40B4-BE49-F238E27FC236}">
                  <a16:creationId xmlns:a16="http://schemas.microsoft.com/office/drawing/2014/main" id="{588A1AF1-42CB-AB44-95F3-C81C9B0F7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" y="1461"/>
              <a:ext cx="18" cy="43"/>
            </a:xfrm>
            <a:custGeom>
              <a:avLst/>
              <a:gdLst>
                <a:gd name="T0" fmla="*/ 0 w 7"/>
                <a:gd name="T1" fmla="*/ 116 h 16"/>
                <a:gd name="T2" fmla="*/ 46 w 7"/>
                <a:gd name="T3" fmla="*/ 0 h 16"/>
                <a:gd name="T4" fmla="*/ 26 w 7"/>
                <a:gd name="T5" fmla="*/ 51 h 16"/>
                <a:gd name="T6" fmla="*/ 0 w 7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"/>
                <a:gd name="T13" fmla="*/ 0 h 16"/>
                <a:gd name="T14" fmla="*/ 7 w 7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" h="16">
                  <a:moveTo>
                    <a:pt x="0" y="16"/>
                  </a:moveTo>
                  <a:cubicBezTo>
                    <a:pt x="1" y="14"/>
                    <a:pt x="4" y="2"/>
                    <a:pt x="7" y="0"/>
                  </a:cubicBezTo>
                  <a:cubicBezTo>
                    <a:pt x="6" y="2"/>
                    <a:pt x="4" y="6"/>
                    <a:pt x="4" y="7"/>
                  </a:cubicBezTo>
                  <a:cubicBezTo>
                    <a:pt x="3" y="8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0" name="Freeform 943">
              <a:extLst>
                <a:ext uri="{FF2B5EF4-FFF2-40B4-BE49-F238E27FC236}">
                  <a16:creationId xmlns:a16="http://schemas.microsoft.com/office/drawing/2014/main" id="{C96BF2E5-5500-DA43-8ACD-24C0162C2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" y="1453"/>
              <a:ext cx="78" cy="120"/>
            </a:xfrm>
            <a:custGeom>
              <a:avLst/>
              <a:gdLst>
                <a:gd name="T0" fmla="*/ 196 w 31"/>
                <a:gd name="T1" fmla="*/ 320 h 45"/>
                <a:gd name="T2" fmla="*/ 101 w 31"/>
                <a:gd name="T3" fmla="*/ 149 h 45"/>
                <a:gd name="T4" fmla="*/ 38 w 31"/>
                <a:gd name="T5" fmla="*/ 0 h 45"/>
                <a:gd name="T6" fmla="*/ 0 w 31"/>
                <a:gd name="T7" fmla="*/ 0 h 45"/>
                <a:gd name="T8" fmla="*/ 63 w 31"/>
                <a:gd name="T9" fmla="*/ 149 h 45"/>
                <a:gd name="T10" fmla="*/ 159 w 31"/>
                <a:gd name="T11" fmla="*/ 320 h 45"/>
                <a:gd name="T12" fmla="*/ 196 w 31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5"/>
                <a:gd name="T23" fmla="*/ 31 w 31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5">
                  <a:moveTo>
                    <a:pt x="31" y="45"/>
                  </a:moveTo>
                  <a:cubicBezTo>
                    <a:pt x="26" y="45"/>
                    <a:pt x="21" y="31"/>
                    <a:pt x="16" y="21"/>
                  </a:cubicBezTo>
                  <a:cubicBezTo>
                    <a:pt x="12" y="9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1"/>
                  </a:cubicBezTo>
                  <a:cubicBezTo>
                    <a:pt x="14" y="32"/>
                    <a:pt x="20" y="45"/>
                    <a:pt x="25" y="45"/>
                  </a:cubicBezTo>
                  <a:lnTo>
                    <a:pt x="31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1" name="Freeform 944">
              <a:extLst>
                <a:ext uri="{FF2B5EF4-FFF2-40B4-BE49-F238E27FC236}">
                  <a16:creationId xmlns:a16="http://schemas.microsoft.com/office/drawing/2014/main" id="{F58A8B74-6EDF-FB4E-8C5E-5E2CCA1D41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2" y="1451"/>
              <a:ext cx="80" cy="120"/>
            </a:xfrm>
            <a:custGeom>
              <a:avLst/>
              <a:gdLst>
                <a:gd name="T0" fmla="*/ 200 w 32"/>
                <a:gd name="T1" fmla="*/ 320 h 45"/>
                <a:gd name="T2" fmla="*/ 105 w 32"/>
                <a:gd name="T3" fmla="*/ 149 h 45"/>
                <a:gd name="T4" fmla="*/ 42 w 32"/>
                <a:gd name="T5" fmla="*/ 0 h 45"/>
                <a:gd name="T6" fmla="*/ 0 w 32"/>
                <a:gd name="T7" fmla="*/ 0 h 45"/>
                <a:gd name="T8" fmla="*/ 67 w 32"/>
                <a:gd name="T9" fmla="*/ 149 h 45"/>
                <a:gd name="T10" fmla="*/ 162 w 32"/>
                <a:gd name="T11" fmla="*/ 320 h 45"/>
                <a:gd name="T12" fmla="*/ 200 w 32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5"/>
                <a:gd name="T23" fmla="*/ 32 w 32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5">
                  <a:moveTo>
                    <a:pt x="32" y="45"/>
                  </a:moveTo>
                  <a:cubicBezTo>
                    <a:pt x="27" y="45"/>
                    <a:pt x="21" y="32"/>
                    <a:pt x="17" y="21"/>
                  </a:cubicBezTo>
                  <a:cubicBezTo>
                    <a:pt x="13" y="10"/>
                    <a:pt x="11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1" y="21"/>
                  </a:cubicBezTo>
                  <a:cubicBezTo>
                    <a:pt x="15" y="32"/>
                    <a:pt x="20" y="45"/>
                    <a:pt x="26" y="45"/>
                  </a:cubicBezTo>
                  <a:lnTo>
                    <a:pt x="32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2" name="Freeform 945">
              <a:extLst>
                <a:ext uri="{FF2B5EF4-FFF2-40B4-BE49-F238E27FC236}">
                  <a16:creationId xmlns:a16="http://schemas.microsoft.com/office/drawing/2014/main" id="{FAFAEACC-95BE-9349-959E-86FC859E3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" y="1456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7 w 20"/>
                <a:gd name="T3" fmla="*/ 141 h 42"/>
                <a:gd name="T4" fmla="*/ 125 w 20"/>
                <a:gd name="T5" fmla="*/ 299 h 42"/>
                <a:gd name="T6" fmla="*/ 50 w 20"/>
                <a:gd name="T7" fmla="*/ 141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3" y="3"/>
                    <a:pt x="5" y="11"/>
                    <a:pt x="9" y="20"/>
                  </a:cubicBezTo>
                  <a:cubicBezTo>
                    <a:pt x="12" y="28"/>
                    <a:pt x="16" y="39"/>
                    <a:pt x="20" y="42"/>
                  </a:cubicBezTo>
                  <a:cubicBezTo>
                    <a:pt x="16" y="39"/>
                    <a:pt x="11" y="28"/>
                    <a:pt x="8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3" name="Freeform 946">
              <a:extLst>
                <a:ext uri="{FF2B5EF4-FFF2-40B4-BE49-F238E27FC236}">
                  <a16:creationId xmlns:a16="http://schemas.microsoft.com/office/drawing/2014/main" id="{F7800A21-A3A4-6248-A6FC-F54882D6F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2" y="1456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0 w 20"/>
                <a:gd name="T3" fmla="*/ 136 h 42"/>
                <a:gd name="T4" fmla="*/ 125 w 20"/>
                <a:gd name="T5" fmla="*/ 299 h 42"/>
                <a:gd name="T6" fmla="*/ 50 w 20"/>
                <a:gd name="T7" fmla="*/ 136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2" y="3"/>
                    <a:pt x="5" y="10"/>
                    <a:pt x="8" y="19"/>
                  </a:cubicBezTo>
                  <a:cubicBezTo>
                    <a:pt x="12" y="28"/>
                    <a:pt x="15" y="38"/>
                    <a:pt x="20" y="42"/>
                  </a:cubicBezTo>
                  <a:cubicBezTo>
                    <a:pt x="15" y="38"/>
                    <a:pt x="11" y="28"/>
                    <a:pt x="8" y="19"/>
                  </a:cubicBezTo>
                  <a:cubicBezTo>
                    <a:pt x="4" y="10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4" name="Freeform 947">
              <a:extLst>
                <a:ext uri="{FF2B5EF4-FFF2-40B4-BE49-F238E27FC236}">
                  <a16:creationId xmlns:a16="http://schemas.microsoft.com/office/drawing/2014/main" id="{90555B60-07A7-F545-B53C-C397D6573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2" y="1459"/>
              <a:ext cx="15" cy="42"/>
            </a:xfrm>
            <a:custGeom>
              <a:avLst/>
              <a:gdLst>
                <a:gd name="T0" fmla="*/ 0 w 6"/>
                <a:gd name="T1" fmla="*/ 110 h 16"/>
                <a:gd name="T2" fmla="*/ 37 w 6"/>
                <a:gd name="T3" fmla="*/ 0 h 16"/>
                <a:gd name="T4" fmla="*/ 20 w 6"/>
                <a:gd name="T5" fmla="*/ 42 h 16"/>
                <a:gd name="T6" fmla="*/ 0 w 6"/>
                <a:gd name="T7" fmla="*/ 11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1" y="14"/>
                    <a:pt x="4" y="2"/>
                    <a:pt x="6" y="0"/>
                  </a:cubicBezTo>
                  <a:cubicBezTo>
                    <a:pt x="6" y="1"/>
                    <a:pt x="4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5" name="Freeform 948">
              <a:extLst>
                <a:ext uri="{FF2B5EF4-FFF2-40B4-BE49-F238E27FC236}">
                  <a16:creationId xmlns:a16="http://schemas.microsoft.com/office/drawing/2014/main" id="{CA81C077-9ACA-ED4A-AD2D-3842A4789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" y="1445"/>
              <a:ext cx="85" cy="120"/>
            </a:xfrm>
            <a:custGeom>
              <a:avLst/>
              <a:gdLst>
                <a:gd name="T0" fmla="*/ 212 w 34"/>
                <a:gd name="T1" fmla="*/ 307 h 45"/>
                <a:gd name="T2" fmla="*/ 112 w 34"/>
                <a:gd name="T3" fmla="*/ 141 h 45"/>
                <a:gd name="T4" fmla="*/ 37 w 34"/>
                <a:gd name="T5" fmla="*/ 8 h 45"/>
                <a:gd name="T6" fmla="*/ 0 w 34"/>
                <a:gd name="T7" fmla="*/ 8 h 45"/>
                <a:gd name="T8" fmla="*/ 75 w 34"/>
                <a:gd name="T9" fmla="*/ 149 h 45"/>
                <a:gd name="T10" fmla="*/ 180 w 34"/>
                <a:gd name="T11" fmla="*/ 312 h 45"/>
                <a:gd name="T12" fmla="*/ 212 w 34"/>
                <a:gd name="T13" fmla="*/ 307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45"/>
                <a:gd name="T23" fmla="*/ 34 w 3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45">
                  <a:moveTo>
                    <a:pt x="34" y="43"/>
                  </a:moveTo>
                  <a:cubicBezTo>
                    <a:pt x="29" y="43"/>
                    <a:pt x="23" y="31"/>
                    <a:pt x="18" y="20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1"/>
                    <a:pt x="6" y="10"/>
                    <a:pt x="12" y="21"/>
                  </a:cubicBezTo>
                  <a:cubicBezTo>
                    <a:pt x="17" y="32"/>
                    <a:pt x="23" y="45"/>
                    <a:pt x="29" y="44"/>
                  </a:cubicBezTo>
                  <a:lnTo>
                    <a:pt x="34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6" name="Freeform 949">
              <a:extLst>
                <a:ext uri="{FF2B5EF4-FFF2-40B4-BE49-F238E27FC236}">
                  <a16:creationId xmlns:a16="http://schemas.microsoft.com/office/drawing/2014/main" id="{59BA6A6A-8102-B447-B7BC-30D3FED6D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1440"/>
              <a:ext cx="87" cy="120"/>
            </a:xfrm>
            <a:custGeom>
              <a:avLst/>
              <a:gdLst>
                <a:gd name="T0" fmla="*/ 216 w 35"/>
                <a:gd name="T1" fmla="*/ 299 h 45"/>
                <a:gd name="T2" fmla="*/ 117 w 35"/>
                <a:gd name="T3" fmla="*/ 149 h 45"/>
                <a:gd name="T4" fmla="*/ 37 w 35"/>
                <a:gd name="T5" fmla="*/ 8 h 45"/>
                <a:gd name="T6" fmla="*/ 0 w 35"/>
                <a:gd name="T7" fmla="*/ 13 h 45"/>
                <a:gd name="T8" fmla="*/ 75 w 35"/>
                <a:gd name="T9" fmla="*/ 157 h 45"/>
                <a:gd name="T10" fmla="*/ 179 w 35"/>
                <a:gd name="T11" fmla="*/ 312 h 45"/>
                <a:gd name="T12" fmla="*/ 216 w 35"/>
                <a:gd name="T13" fmla="*/ 299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45"/>
                <a:gd name="T23" fmla="*/ 35 w 35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45">
                  <a:moveTo>
                    <a:pt x="35" y="42"/>
                  </a:moveTo>
                  <a:cubicBezTo>
                    <a:pt x="30" y="43"/>
                    <a:pt x="24" y="31"/>
                    <a:pt x="19" y="21"/>
                  </a:cubicBezTo>
                  <a:cubicBezTo>
                    <a:pt x="13" y="10"/>
                    <a:pt x="11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7" y="11"/>
                    <a:pt x="12" y="22"/>
                  </a:cubicBezTo>
                  <a:cubicBezTo>
                    <a:pt x="17" y="32"/>
                    <a:pt x="24" y="45"/>
                    <a:pt x="29" y="44"/>
                  </a:cubicBezTo>
                  <a:lnTo>
                    <a:pt x="35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7" name="Freeform 950">
              <a:extLst>
                <a:ext uri="{FF2B5EF4-FFF2-40B4-BE49-F238E27FC236}">
                  <a16:creationId xmlns:a16="http://schemas.microsoft.com/office/drawing/2014/main" id="{63D8FEF5-DABA-3C46-AA47-FD02DB3EC5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2" y="1451"/>
              <a:ext cx="57" cy="109"/>
            </a:xfrm>
            <a:custGeom>
              <a:avLst/>
              <a:gdLst>
                <a:gd name="T0" fmla="*/ 0 w 23"/>
                <a:gd name="T1" fmla="*/ 0 h 41"/>
                <a:gd name="T2" fmla="*/ 62 w 23"/>
                <a:gd name="T3" fmla="*/ 136 h 41"/>
                <a:gd name="T4" fmla="*/ 141 w 23"/>
                <a:gd name="T5" fmla="*/ 290 h 41"/>
                <a:gd name="T6" fmla="*/ 62 w 23"/>
                <a:gd name="T7" fmla="*/ 136 h 41"/>
                <a:gd name="T8" fmla="*/ 0 w 23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1"/>
                <a:gd name="T17" fmla="*/ 23 w 23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1">
                  <a:moveTo>
                    <a:pt x="0" y="0"/>
                  </a:moveTo>
                  <a:cubicBezTo>
                    <a:pt x="3" y="3"/>
                    <a:pt x="6" y="11"/>
                    <a:pt x="10" y="19"/>
                  </a:cubicBezTo>
                  <a:cubicBezTo>
                    <a:pt x="15" y="27"/>
                    <a:pt x="19" y="38"/>
                    <a:pt x="23" y="41"/>
                  </a:cubicBezTo>
                  <a:cubicBezTo>
                    <a:pt x="19" y="38"/>
                    <a:pt x="14" y="27"/>
                    <a:pt x="10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8" name="Freeform 951">
              <a:extLst>
                <a:ext uri="{FF2B5EF4-FFF2-40B4-BE49-F238E27FC236}">
                  <a16:creationId xmlns:a16="http://schemas.microsoft.com/office/drawing/2014/main" id="{7AAC751F-604E-CC46-B341-82719A2E1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7" y="1448"/>
              <a:ext cx="57" cy="107"/>
            </a:xfrm>
            <a:custGeom>
              <a:avLst/>
              <a:gdLst>
                <a:gd name="T0" fmla="*/ 0 w 23"/>
                <a:gd name="T1" fmla="*/ 0 h 40"/>
                <a:gd name="T2" fmla="*/ 62 w 23"/>
                <a:gd name="T3" fmla="*/ 128 h 40"/>
                <a:gd name="T4" fmla="*/ 141 w 23"/>
                <a:gd name="T5" fmla="*/ 286 h 40"/>
                <a:gd name="T6" fmla="*/ 55 w 23"/>
                <a:gd name="T7" fmla="*/ 128 h 40"/>
                <a:gd name="T8" fmla="*/ 0 w 23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0"/>
                <a:gd name="T17" fmla="*/ 23 w 23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0">
                  <a:moveTo>
                    <a:pt x="0" y="0"/>
                  </a:moveTo>
                  <a:cubicBezTo>
                    <a:pt x="2" y="2"/>
                    <a:pt x="6" y="10"/>
                    <a:pt x="10" y="18"/>
                  </a:cubicBezTo>
                  <a:cubicBezTo>
                    <a:pt x="14" y="27"/>
                    <a:pt x="18" y="37"/>
                    <a:pt x="23" y="40"/>
                  </a:cubicBezTo>
                  <a:cubicBezTo>
                    <a:pt x="18" y="37"/>
                    <a:pt x="13" y="27"/>
                    <a:pt x="9" y="18"/>
                  </a:cubicBezTo>
                  <a:cubicBezTo>
                    <a:pt x="5" y="10"/>
                    <a:pt x="2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19" name="Freeform 952">
              <a:extLst>
                <a:ext uri="{FF2B5EF4-FFF2-40B4-BE49-F238E27FC236}">
                  <a16:creationId xmlns:a16="http://schemas.microsoft.com/office/drawing/2014/main" id="{C5CADB79-DF29-2A48-97B6-C9186D6C3F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4" y="1427"/>
              <a:ext cx="93" cy="117"/>
            </a:xfrm>
            <a:custGeom>
              <a:avLst/>
              <a:gdLst>
                <a:gd name="T0" fmla="*/ 234 w 37"/>
                <a:gd name="T1" fmla="*/ 298 h 44"/>
                <a:gd name="T2" fmla="*/ 126 w 37"/>
                <a:gd name="T3" fmla="*/ 141 h 44"/>
                <a:gd name="T4" fmla="*/ 45 w 37"/>
                <a:gd name="T5" fmla="*/ 0 h 44"/>
                <a:gd name="T6" fmla="*/ 0 w 37"/>
                <a:gd name="T7" fmla="*/ 8 h 44"/>
                <a:gd name="T8" fmla="*/ 83 w 37"/>
                <a:gd name="T9" fmla="*/ 149 h 44"/>
                <a:gd name="T10" fmla="*/ 196 w 37"/>
                <a:gd name="T11" fmla="*/ 303 h 44"/>
                <a:gd name="T12" fmla="*/ 234 w 37"/>
                <a:gd name="T13" fmla="*/ 298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"/>
                <a:gd name="T22" fmla="*/ 0 h 44"/>
                <a:gd name="T23" fmla="*/ 37 w 37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" h="44">
                  <a:moveTo>
                    <a:pt x="37" y="42"/>
                  </a:moveTo>
                  <a:cubicBezTo>
                    <a:pt x="32" y="43"/>
                    <a:pt x="25" y="30"/>
                    <a:pt x="20" y="20"/>
                  </a:cubicBezTo>
                  <a:cubicBezTo>
                    <a:pt x="14" y="9"/>
                    <a:pt x="11" y="0"/>
                    <a:pt x="7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8" y="10"/>
                    <a:pt x="13" y="21"/>
                  </a:cubicBezTo>
                  <a:cubicBezTo>
                    <a:pt x="19" y="31"/>
                    <a:pt x="26" y="44"/>
                    <a:pt x="31" y="43"/>
                  </a:cubicBezTo>
                  <a:lnTo>
                    <a:pt x="37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0" name="Freeform 953">
              <a:extLst>
                <a:ext uri="{FF2B5EF4-FFF2-40B4-BE49-F238E27FC236}">
                  <a16:creationId xmlns:a16="http://schemas.microsoft.com/office/drawing/2014/main" id="{B675C4AD-74D1-5B40-8575-9C672148E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9" y="1419"/>
              <a:ext cx="90" cy="117"/>
            </a:xfrm>
            <a:custGeom>
              <a:avLst/>
              <a:gdLst>
                <a:gd name="T0" fmla="*/ 225 w 36"/>
                <a:gd name="T1" fmla="*/ 290 h 44"/>
                <a:gd name="T2" fmla="*/ 117 w 36"/>
                <a:gd name="T3" fmla="*/ 149 h 44"/>
                <a:gd name="T4" fmla="*/ 37 w 36"/>
                <a:gd name="T5" fmla="*/ 8 h 44"/>
                <a:gd name="T6" fmla="*/ 0 w 36"/>
                <a:gd name="T7" fmla="*/ 13 h 44"/>
                <a:gd name="T8" fmla="*/ 80 w 36"/>
                <a:gd name="T9" fmla="*/ 157 h 44"/>
                <a:gd name="T10" fmla="*/ 180 w 36"/>
                <a:gd name="T11" fmla="*/ 303 h 44"/>
                <a:gd name="T12" fmla="*/ 225 w 36"/>
                <a:gd name="T13" fmla="*/ 290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44"/>
                <a:gd name="T23" fmla="*/ 36 w 36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44">
                  <a:moveTo>
                    <a:pt x="36" y="41"/>
                  </a:moveTo>
                  <a:cubicBezTo>
                    <a:pt x="30" y="42"/>
                    <a:pt x="25" y="31"/>
                    <a:pt x="19" y="21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7" y="11"/>
                    <a:pt x="13" y="22"/>
                  </a:cubicBezTo>
                  <a:cubicBezTo>
                    <a:pt x="18" y="32"/>
                    <a:pt x="24" y="44"/>
                    <a:pt x="29" y="43"/>
                  </a:cubicBezTo>
                  <a:lnTo>
                    <a:pt x="36" y="4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1" name="Freeform 954">
              <a:extLst>
                <a:ext uri="{FF2B5EF4-FFF2-40B4-BE49-F238E27FC236}">
                  <a16:creationId xmlns:a16="http://schemas.microsoft.com/office/drawing/2014/main" id="{6C5C1BE0-F497-DF47-BC91-DFE61696B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" y="1432"/>
              <a:ext cx="63" cy="107"/>
            </a:xfrm>
            <a:custGeom>
              <a:avLst/>
              <a:gdLst>
                <a:gd name="T0" fmla="*/ 0 w 25"/>
                <a:gd name="T1" fmla="*/ 0 h 40"/>
                <a:gd name="T2" fmla="*/ 71 w 25"/>
                <a:gd name="T3" fmla="*/ 128 h 40"/>
                <a:gd name="T4" fmla="*/ 159 w 25"/>
                <a:gd name="T5" fmla="*/ 286 h 40"/>
                <a:gd name="T6" fmla="*/ 63 w 25"/>
                <a:gd name="T7" fmla="*/ 136 h 40"/>
                <a:gd name="T8" fmla="*/ 0 w 2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40"/>
                <a:gd name="T17" fmla="*/ 25 w 2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40">
                  <a:moveTo>
                    <a:pt x="0" y="0"/>
                  </a:moveTo>
                  <a:cubicBezTo>
                    <a:pt x="3" y="3"/>
                    <a:pt x="6" y="10"/>
                    <a:pt x="11" y="18"/>
                  </a:cubicBezTo>
                  <a:cubicBezTo>
                    <a:pt x="15" y="27"/>
                    <a:pt x="20" y="37"/>
                    <a:pt x="25" y="40"/>
                  </a:cubicBezTo>
                  <a:cubicBezTo>
                    <a:pt x="20" y="37"/>
                    <a:pt x="15" y="27"/>
                    <a:pt x="10" y="19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2" name="Freeform 955">
              <a:extLst>
                <a:ext uri="{FF2B5EF4-FFF2-40B4-BE49-F238E27FC236}">
                  <a16:creationId xmlns:a16="http://schemas.microsoft.com/office/drawing/2014/main" id="{62A4B696-021A-D843-B871-2E90458AD8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27"/>
              <a:ext cx="60" cy="98"/>
            </a:xfrm>
            <a:custGeom>
              <a:avLst/>
              <a:gdLst>
                <a:gd name="T0" fmla="*/ 0 w 24"/>
                <a:gd name="T1" fmla="*/ 0 h 37"/>
                <a:gd name="T2" fmla="*/ 70 w 24"/>
                <a:gd name="T3" fmla="*/ 127 h 37"/>
                <a:gd name="T4" fmla="*/ 150 w 24"/>
                <a:gd name="T5" fmla="*/ 260 h 37"/>
                <a:gd name="T6" fmla="*/ 70 w 24"/>
                <a:gd name="T7" fmla="*/ 127 h 37"/>
                <a:gd name="T8" fmla="*/ 0 w 24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37"/>
                <a:gd name="T17" fmla="*/ 24 w 24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37">
                  <a:moveTo>
                    <a:pt x="0" y="0"/>
                  </a:moveTo>
                  <a:cubicBezTo>
                    <a:pt x="3" y="3"/>
                    <a:pt x="7" y="10"/>
                    <a:pt x="11" y="18"/>
                  </a:cubicBezTo>
                  <a:cubicBezTo>
                    <a:pt x="16" y="27"/>
                    <a:pt x="19" y="34"/>
                    <a:pt x="24" y="37"/>
                  </a:cubicBezTo>
                  <a:cubicBezTo>
                    <a:pt x="19" y="34"/>
                    <a:pt x="15" y="27"/>
                    <a:pt x="11" y="18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3" name="Freeform 956">
              <a:extLst>
                <a:ext uri="{FF2B5EF4-FFF2-40B4-BE49-F238E27FC236}">
                  <a16:creationId xmlns:a16="http://schemas.microsoft.com/office/drawing/2014/main" id="{FDF4ED10-F9C1-414F-85BE-82DF608A92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4" y="1435"/>
              <a:ext cx="10" cy="45"/>
            </a:xfrm>
            <a:custGeom>
              <a:avLst/>
              <a:gdLst>
                <a:gd name="T0" fmla="*/ 0 w 4"/>
                <a:gd name="T1" fmla="*/ 119 h 17"/>
                <a:gd name="T2" fmla="*/ 25 w 4"/>
                <a:gd name="T3" fmla="*/ 0 h 17"/>
                <a:gd name="T4" fmla="*/ 12 w 4"/>
                <a:gd name="T5" fmla="*/ 50 h 17"/>
                <a:gd name="T6" fmla="*/ 0 w 4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"/>
                <a:gd name="T13" fmla="*/ 0 h 17"/>
                <a:gd name="T14" fmla="*/ 4 w 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" h="17">
                  <a:moveTo>
                    <a:pt x="0" y="17"/>
                  </a:moveTo>
                  <a:cubicBezTo>
                    <a:pt x="0" y="15"/>
                    <a:pt x="2" y="3"/>
                    <a:pt x="4" y="0"/>
                  </a:cubicBezTo>
                  <a:cubicBezTo>
                    <a:pt x="4" y="2"/>
                    <a:pt x="3" y="6"/>
                    <a:pt x="2" y="7"/>
                  </a:cubicBezTo>
                  <a:cubicBezTo>
                    <a:pt x="2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4" name="Freeform 957">
              <a:extLst>
                <a:ext uri="{FF2B5EF4-FFF2-40B4-BE49-F238E27FC236}">
                  <a16:creationId xmlns:a16="http://schemas.microsoft.com/office/drawing/2014/main" id="{31F3B242-11C7-D542-B8F6-0A4208032D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2" y="1453"/>
              <a:ext cx="15" cy="43"/>
            </a:xfrm>
            <a:custGeom>
              <a:avLst/>
              <a:gdLst>
                <a:gd name="T0" fmla="*/ 0 w 6"/>
                <a:gd name="T1" fmla="*/ 116 h 16"/>
                <a:gd name="T2" fmla="*/ 37 w 6"/>
                <a:gd name="T3" fmla="*/ 0 h 16"/>
                <a:gd name="T4" fmla="*/ 20 w 6"/>
                <a:gd name="T5" fmla="*/ 43 h 16"/>
                <a:gd name="T6" fmla="*/ 0 w 6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0" y="14"/>
                    <a:pt x="4" y="2"/>
                    <a:pt x="6" y="0"/>
                  </a:cubicBezTo>
                  <a:cubicBezTo>
                    <a:pt x="5" y="1"/>
                    <a:pt x="3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5" name="Freeform 958">
              <a:extLst>
                <a:ext uri="{FF2B5EF4-FFF2-40B4-BE49-F238E27FC236}">
                  <a16:creationId xmlns:a16="http://schemas.microsoft.com/office/drawing/2014/main" id="{7AEC999B-E3A5-AD4B-BBB7-485096BFD0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00"/>
              <a:ext cx="107" cy="107"/>
            </a:xfrm>
            <a:custGeom>
              <a:avLst/>
              <a:gdLst>
                <a:gd name="T0" fmla="*/ 266 w 43"/>
                <a:gd name="T1" fmla="*/ 257 h 40"/>
                <a:gd name="T2" fmla="*/ 137 w 43"/>
                <a:gd name="T3" fmla="*/ 128 h 40"/>
                <a:gd name="T4" fmla="*/ 37 w 43"/>
                <a:gd name="T5" fmla="*/ 8 h 40"/>
                <a:gd name="T6" fmla="*/ 0 w 43"/>
                <a:gd name="T7" fmla="*/ 21 h 40"/>
                <a:gd name="T8" fmla="*/ 100 w 43"/>
                <a:gd name="T9" fmla="*/ 144 h 40"/>
                <a:gd name="T10" fmla="*/ 236 w 43"/>
                <a:gd name="T11" fmla="*/ 278 h 40"/>
                <a:gd name="T12" fmla="*/ 266 w 43"/>
                <a:gd name="T13" fmla="*/ 25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"/>
                <a:gd name="T22" fmla="*/ 0 h 40"/>
                <a:gd name="T23" fmla="*/ 43 w 43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" h="40">
                  <a:moveTo>
                    <a:pt x="43" y="36"/>
                  </a:moveTo>
                  <a:cubicBezTo>
                    <a:pt x="37" y="38"/>
                    <a:pt x="29" y="27"/>
                    <a:pt x="22" y="18"/>
                  </a:cubicBezTo>
                  <a:cubicBezTo>
                    <a:pt x="15" y="9"/>
                    <a:pt x="10" y="0"/>
                    <a:pt x="6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4" y="2"/>
                    <a:pt x="9" y="11"/>
                    <a:pt x="16" y="20"/>
                  </a:cubicBezTo>
                  <a:cubicBezTo>
                    <a:pt x="23" y="29"/>
                    <a:pt x="32" y="40"/>
                    <a:pt x="38" y="39"/>
                  </a:cubicBezTo>
                  <a:lnTo>
                    <a:pt x="43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6" name="Freeform 959">
              <a:extLst>
                <a:ext uri="{FF2B5EF4-FFF2-40B4-BE49-F238E27FC236}">
                  <a16:creationId xmlns:a16="http://schemas.microsoft.com/office/drawing/2014/main" id="{E96BCA82-87C2-6345-85AC-2F4B683F0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387"/>
              <a:ext cx="108" cy="109"/>
            </a:xfrm>
            <a:custGeom>
              <a:avLst/>
              <a:gdLst>
                <a:gd name="T0" fmla="*/ 271 w 43"/>
                <a:gd name="T1" fmla="*/ 255 h 41"/>
                <a:gd name="T2" fmla="*/ 138 w 43"/>
                <a:gd name="T3" fmla="*/ 136 h 41"/>
                <a:gd name="T4" fmla="*/ 38 w 43"/>
                <a:gd name="T5" fmla="*/ 13 h 41"/>
                <a:gd name="T6" fmla="*/ 0 w 43"/>
                <a:gd name="T7" fmla="*/ 29 h 41"/>
                <a:gd name="T8" fmla="*/ 100 w 43"/>
                <a:gd name="T9" fmla="*/ 149 h 41"/>
                <a:gd name="T10" fmla="*/ 234 w 43"/>
                <a:gd name="T11" fmla="*/ 276 h 41"/>
                <a:gd name="T12" fmla="*/ 271 w 43"/>
                <a:gd name="T13" fmla="*/ 255 h 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"/>
                <a:gd name="T22" fmla="*/ 0 h 41"/>
                <a:gd name="T23" fmla="*/ 43 w 43"/>
                <a:gd name="T24" fmla="*/ 41 h 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" h="41">
                  <a:moveTo>
                    <a:pt x="43" y="36"/>
                  </a:moveTo>
                  <a:cubicBezTo>
                    <a:pt x="37" y="38"/>
                    <a:pt x="29" y="28"/>
                    <a:pt x="22" y="19"/>
                  </a:cubicBezTo>
                  <a:cubicBezTo>
                    <a:pt x="15" y="9"/>
                    <a:pt x="10" y="0"/>
                    <a:pt x="6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6" y="21"/>
                  </a:cubicBezTo>
                  <a:cubicBezTo>
                    <a:pt x="23" y="30"/>
                    <a:pt x="32" y="41"/>
                    <a:pt x="37" y="39"/>
                  </a:cubicBezTo>
                  <a:lnTo>
                    <a:pt x="43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7" name="Freeform 960">
              <a:extLst>
                <a:ext uri="{FF2B5EF4-FFF2-40B4-BE49-F238E27FC236}">
                  <a16:creationId xmlns:a16="http://schemas.microsoft.com/office/drawing/2014/main" id="{4EE93630-86B2-CB47-99F2-03EC840076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7" y="1408"/>
              <a:ext cx="77" cy="93"/>
            </a:xfrm>
            <a:custGeom>
              <a:avLst/>
              <a:gdLst>
                <a:gd name="T0" fmla="*/ 0 w 31"/>
                <a:gd name="T1" fmla="*/ 0 h 35"/>
                <a:gd name="T2" fmla="*/ 87 w 31"/>
                <a:gd name="T3" fmla="*/ 114 h 35"/>
                <a:gd name="T4" fmla="*/ 191 w 31"/>
                <a:gd name="T5" fmla="*/ 247 h 35"/>
                <a:gd name="T6" fmla="*/ 79 w 31"/>
                <a:gd name="T7" fmla="*/ 120 h 35"/>
                <a:gd name="T8" fmla="*/ 0 w 31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5"/>
                <a:gd name="T17" fmla="*/ 31 w 31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5">
                  <a:moveTo>
                    <a:pt x="0" y="0"/>
                  </a:moveTo>
                  <a:cubicBezTo>
                    <a:pt x="3" y="2"/>
                    <a:pt x="8" y="9"/>
                    <a:pt x="14" y="16"/>
                  </a:cubicBezTo>
                  <a:cubicBezTo>
                    <a:pt x="20" y="24"/>
                    <a:pt x="26" y="33"/>
                    <a:pt x="31" y="35"/>
                  </a:cubicBezTo>
                  <a:cubicBezTo>
                    <a:pt x="26" y="33"/>
                    <a:pt x="19" y="24"/>
                    <a:pt x="13" y="17"/>
                  </a:cubicBezTo>
                  <a:cubicBezTo>
                    <a:pt x="7" y="9"/>
                    <a:pt x="3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8" name="Freeform 961">
              <a:extLst>
                <a:ext uri="{FF2B5EF4-FFF2-40B4-BE49-F238E27FC236}">
                  <a16:creationId xmlns:a16="http://schemas.microsoft.com/office/drawing/2014/main" id="{B22888E8-BA0A-4843-9058-C53697E58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397"/>
              <a:ext cx="78" cy="94"/>
            </a:xfrm>
            <a:custGeom>
              <a:avLst/>
              <a:gdLst>
                <a:gd name="T0" fmla="*/ 0 w 31"/>
                <a:gd name="T1" fmla="*/ 0 h 35"/>
                <a:gd name="T2" fmla="*/ 88 w 31"/>
                <a:gd name="T3" fmla="*/ 115 h 35"/>
                <a:gd name="T4" fmla="*/ 196 w 31"/>
                <a:gd name="T5" fmla="*/ 252 h 35"/>
                <a:gd name="T6" fmla="*/ 83 w 31"/>
                <a:gd name="T7" fmla="*/ 115 h 35"/>
                <a:gd name="T8" fmla="*/ 0 w 31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5"/>
                <a:gd name="T17" fmla="*/ 31 w 31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5">
                  <a:moveTo>
                    <a:pt x="0" y="0"/>
                  </a:moveTo>
                  <a:cubicBezTo>
                    <a:pt x="3" y="2"/>
                    <a:pt x="8" y="9"/>
                    <a:pt x="14" y="16"/>
                  </a:cubicBezTo>
                  <a:cubicBezTo>
                    <a:pt x="19" y="23"/>
                    <a:pt x="26" y="32"/>
                    <a:pt x="31" y="35"/>
                  </a:cubicBezTo>
                  <a:cubicBezTo>
                    <a:pt x="26" y="32"/>
                    <a:pt x="19" y="24"/>
                    <a:pt x="13" y="16"/>
                  </a:cubicBezTo>
                  <a:cubicBezTo>
                    <a:pt x="7" y="9"/>
                    <a:pt x="3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29" name="Freeform 962">
              <a:extLst>
                <a:ext uri="{FF2B5EF4-FFF2-40B4-BE49-F238E27FC236}">
                  <a16:creationId xmlns:a16="http://schemas.microsoft.com/office/drawing/2014/main" id="{AF50E548-A9FD-6345-881F-B306F7951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1355"/>
              <a:ext cx="110" cy="106"/>
            </a:xfrm>
            <a:custGeom>
              <a:avLst/>
              <a:gdLst>
                <a:gd name="T0" fmla="*/ 275 w 44"/>
                <a:gd name="T1" fmla="*/ 252 h 40"/>
                <a:gd name="T2" fmla="*/ 137 w 44"/>
                <a:gd name="T3" fmla="*/ 127 h 40"/>
                <a:gd name="T4" fmla="*/ 32 w 44"/>
                <a:gd name="T5" fmla="*/ 13 h 40"/>
                <a:gd name="T6" fmla="*/ 0 w 44"/>
                <a:gd name="T7" fmla="*/ 29 h 40"/>
                <a:gd name="T8" fmla="*/ 100 w 44"/>
                <a:gd name="T9" fmla="*/ 140 h 40"/>
                <a:gd name="T10" fmla="*/ 237 w 44"/>
                <a:gd name="T11" fmla="*/ 268 h 40"/>
                <a:gd name="T12" fmla="*/ 275 w 44"/>
                <a:gd name="T13" fmla="*/ 252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4"/>
                <a:gd name="T22" fmla="*/ 0 h 40"/>
                <a:gd name="T23" fmla="*/ 44 w 44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4" h="40">
                  <a:moveTo>
                    <a:pt x="44" y="36"/>
                  </a:moveTo>
                  <a:cubicBezTo>
                    <a:pt x="39" y="38"/>
                    <a:pt x="30" y="27"/>
                    <a:pt x="22" y="18"/>
                  </a:cubicBezTo>
                  <a:cubicBezTo>
                    <a:pt x="14" y="9"/>
                    <a:pt x="9" y="0"/>
                    <a:pt x="5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8" y="11"/>
                    <a:pt x="16" y="20"/>
                  </a:cubicBezTo>
                  <a:cubicBezTo>
                    <a:pt x="24" y="29"/>
                    <a:pt x="33" y="40"/>
                    <a:pt x="38" y="38"/>
                  </a:cubicBezTo>
                  <a:lnTo>
                    <a:pt x="44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0" name="Freeform 963">
              <a:extLst>
                <a:ext uri="{FF2B5EF4-FFF2-40B4-BE49-F238E27FC236}">
                  <a16:creationId xmlns:a16="http://schemas.microsoft.com/office/drawing/2014/main" id="{942F0902-DDFC-7143-ACA9-D56634BBE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4" y="1341"/>
              <a:ext cx="110" cy="107"/>
            </a:xfrm>
            <a:custGeom>
              <a:avLst/>
              <a:gdLst>
                <a:gd name="T0" fmla="*/ 275 w 44"/>
                <a:gd name="T1" fmla="*/ 257 h 40"/>
                <a:gd name="T2" fmla="*/ 142 w 44"/>
                <a:gd name="T3" fmla="*/ 128 h 40"/>
                <a:gd name="T4" fmla="*/ 37 w 44"/>
                <a:gd name="T5" fmla="*/ 13 h 40"/>
                <a:gd name="T6" fmla="*/ 0 w 44"/>
                <a:gd name="T7" fmla="*/ 29 h 40"/>
                <a:gd name="T8" fmla="*/ 108 w 44"/>
                <a:gd name="T9" fmla="*/ 144 h 40"/>
                <a:gd name="T10" fmla="*/ 245 w 44"/>
                <a:gd name="T11" fmla="*/ 273 h 40"/>
                <a:gd name="T12" fmla="*/ 275 w 44"/>
                <a:gd name="T13" fmla="*/ 25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4"/>
                <a:gd name="T22" fmla="*/ 0 h 40"/>
                <a:gd name="T23" fmla="*/ 44 w 44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4" h="40">
                  <a:moveTo>
                    <a:pt x="44" y="36"/>
                  </a:moveTo>
                  <a:cubicBezTo>
                    <a:pt x="39" y="38"/>
                    <a:pt x="30" y="27"/>
                    <a:pt x="23" y="18"/>
                  </a:cubicBezTo>
                  <a:cubicBezTo>
                    <a:pt x="15" y="9"/>
                    <a:pt x="10" y="0"/>
                    <a:pt x="6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7" y="20"/>
                  </a:cubicBezTo>
                  <a:cubicBezTo>
                    <a:pt x="25" y="29"/>
                    <a:pt x="34" y="40"/>
                    <a:pt x="39" y="38"/>
                  </a:cubicBezTo>
                  <a:lnTo>
                    <a:pt x="44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1" name="Freeform 964">
              <a:extLst>
                <a:ext uri="{FF2B5EF4-FFF2-40B4-BE49-F238E27FC236}">
                  <a16:creationId xmlns:a16="http://schemas.microsoft.com/office/drawing/2014/main" id="{A1FBC1D8-370D-D142-8D96-2D860411A8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" y="1365"/>
              <a:ext cx="82" cy="91"/>
            </a:xfrm>
            <a:custGeom>
              <a:avLst/>
              <a:gdLst>
                <a:gd name="T0" fmla="*/ 0 w 33"/>
                <a:gd name="T1" fmla="*/ 0 h 34"/>
                <a:gd name="T2" fmla="*/ 92 w 33"/>
                <a:gd name="T3" fmla="*/ 115 h 34"/>
                <a:gd name="T4" fmla="*/ 204 w 33"/>
                <a:gd name="T5" fmla="*/ 244 h 34"/>
                <a:gd name="T6" fmla="*/ 87 w 33"/>
                <a:gd name="T7" fmla="*/ 115 h 34"/>
                <a:gd name="T8" fmla="*/ 0 w 33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4"/>
                <a:gd name="T17" fmla="*/ 33 w 33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4">
                  <a:moveTo>
                    <a:pt x="0" y="0"/>
                  </a:moveTo>
                  <a:cubicBezTo>
                    <a:pt x="4" y="2"/>
                    <a:pt x="9" y="9"/>
                    <a:pt x="15" y="16"/>
                  </a:cubicBezTo>
                  <a:cubicBezTo>
                    <a:pt x="21" y="23"/>
                    <a:pt x="28" y="32"/>
                    <a:pt x="33" y="34"/>
                  </a:cubicBezTo>
                  <a:cubicBezTo>
                    <a:pt x="28" y="32"/>
                    <a:pt x="20" y="23"/>
                    <a:pt x="14" y="16"/>
                  </a:cubicBezTo>
                  <a:cubicBezTo>
                    <a:pt x="8" y="9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2" name="Freeform 965">
              <a:extLst>
                <a:ext uri="{FF2B5EF4-FFF2-40B4-BE49-F238E27FC236}">
                  <a16:creationId xmlns:a16="http://schemas.microsoft.com/office/drawing/2014/main" id="{A67CDCB2-C692-144F-92B9-E7BCF6E6A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1352"/>
              <a:ext cx="83" cy="91"/>
            </a:xfrm>
            <a:custGeom>
              <a:avLst/>
              <a:gdLst>
                <a:gd name="T0" fmla="*/ 0 w 33"/>
                <a:gd name="T1" fmla="*/ 0 h 34"/>
                <a:gd name="T2" fmla="*/ 96 w 33"/>
                <a:gd name="T3" fmla="*/ 115 h 34"/>
                <a:gd name="T4" fmla="*/ 209 w 33"/>
                <a:gd name="T5" fmla="*/ 244 h 34"/>
                <a:gd name="T6" fmla="*/ 88 w 33"/>
                <a:gd name="T7" fmla="*/ 115 h 34"/>
                <a:gd name="T8" fmla="*/ 0 w 33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4"/>
                <a:gd name="T17" fmla="*/ 33 w 33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4">
                  <a:moveTo>
                    <a:pt x="0" y="0"/>
                  </a:moveTo>
                  <a:cubicBezTo>
                    <a:pt x="4" y="2"/>
                    <a:pt x="9" y="9"/>
                    <a:pt x="15" y="16"/>
                  </a:cubicBezTo>
                  <a:cubicBezTo>
                    <a:pt x="21" y="23"/>
                    <a:pt x="27" y="32"/>
                    <a:pt x="33" y="34"/>
                  </a:cubicBezTo>
                  <a:cubicBezTo>
                    <a:pt x="27" y="32"/>
                    <a:pt x="20" y="23"/>
                    <a:pt x="14" y="16"/>
                  </a:cubicBezTo>
                  <a:cubicBezTo>
                    <a:pt x="8" y="9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3" name="Freeform 966">
              <a:extLst>
                <a:ext uri="{FF2B5EF4-FFF2-40B4-BE49-F238E27FC236}">
                  <a16:creationId xmlns:a16="http://schemas.microsoft.com/office/drawing/2014/main" id="{F88F94FD-6595-3449-88BA-D2F77120B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2" y="1371"/>
              <a:ext cx="2" cy="45"/>
            </a:xfrm>
            <a:custGeom>
              <a:avLst/>
              <a:gdLst>
                <a:gd name="T0" fmla="*/ 0 w 1"/>
                <a:gd name="T1" fmla="*/ 119 h 17"/>
                <a:gd name="T2" fmla="*/ 4 w 1"/>
                <a:gd name="T3" fmla="*/ 0 h 17"/>
                <a:gd name="T4" fmla="*/ 0 w 1"/>
                <a:gd name="T5" fmla="*/ 50 h 17"/>
                <a:gd name="T6" fmla="*/ 0 w 1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7"/>
                <a:gd name="T14" fmla="*/ 1 w 1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7">
                  <a:moveTo>
                    <a:pt x="0" y="17"/>
                  </a:moveTo>
                  <a:cubicBezTo>
                    <a:pt x="0" y="15"/>
                    <a:pt x="0" y="3"/>
                    <a:pt x="1" y="0"/>
                  </a:cubicBezTo>
                  <a:cubicBezTo>
                    <a:pt x="1" y="1"/>
                    <a:pt x="0" y="6"/>
                    <a:pt x="0" y="7"/>
                  </a:cubicBezTo>
                  <a:cubicBezTo>
                    <a:pt x="0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4" name="Freeform 967">
              <a:extLst>
                <a:ext uri="{FF2B5EF4-FFF2-40B4-BE49-F238E27FC236}">
                  <a16:creationId xmlns:a16="http://schemas.microsoft.com/office/drawing/2014/main" id="{A2641D8B-2AB7-9040-8DCB-606B0595A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4" y="1411"/>
              <a:ext cx="8" cy="45"/>
            </a:xfrm>
            <a:custGeom>
              <a:avLst/>
              <a:gdLst>
                <a:gd name="T0" fmla="*/ 0 w 3"/>
                <a:gd name="T1" fmla="*/ 119 h 17"/>
                <a:gd name="T2" fmla="*/ 21 w 3"/>
                <a:gd name="T3" fmla="*/ 0 h 17"/>
                <a:gd name="T4" fmla="*/ 8 w 3"/>
                <a:gd name="T5" fmla="*/ 50 h 17"/>
                <a:gd name="T6" fmla="*/ 0 w 3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17"/>
                <a:gd name="T14" fmla="*/ 3 w 3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17">
                  <a:moveTo>
                    <a:pt x="0" y="17"/>
                  </a:moveTo>
                  <a:cubicBezTo>
                    <a:pt x="0" y="15"/>
                    <a:pt x="1" y="3"/>
                    <a:pt x="3" y="0"/>
                  </a:cubicBezTo>
                  <a:cubicBezTo>
                    <a:pt x="3" y="2"/>
                    <a:pt x="2" y="6"/>
                    <a:pt x="1" y="7"/>
                  </a:cubicBezTo>
                  <a:cubicBezTo>
                    <a:pt x="1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5" name="Freeform 968">
              <a:extLst>
                <a:ext uri="{FF2B5EF4-FFF2-40B4-BE49-F238E27FC236}">
                  <a16:creationId xmlns:a16="http://schemas.microsoft.com/office/drawing/2014/main" id="{3B596062-F5AF-8F40-980F-A217CD6D15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7" y="1309"/>
              <a:ext cx="117" cy="99"/>
            </a:xfrm>
            <a:custGeom>
              <a:avLst/>
              <a:gdLst>
                <a:gd name="T0" fmla="*/ 291 w 47"/>
                <a:gd name="T1" fmla="*/ 230 h 37"/>
                <a:gd name="T2" fmla="*/ 149 w 47"/>
                <a:gd name="T3" fmla="*/ 115 h 37"/>
                <a:gd name="T4" fmla="*/ 37 w 47"/>
                <a:gd name="T5" fmla="*/ 13 h 37"/>
                <a:gd name="T6" fmla="*/ 0 w 47"/>
                <a:gd name="T7" fmla="*/ 35 h 37"/>
                <a:gd name="T8" fmla="*/ 117 w 47"/>
                <a:gd name="T9" fmla="*/ 136 h 37"/>
                <a:gd name="T10" fmla="*/ 261 w 47"/>
                <a:gd name="T11" fmla="*/ 252 h 37"/>
                <a:gd name="T12" fmla="*/ 291 w 47"/>
                <a:gd name="T13" fmla="*/ 23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7"/>
                <a:gd name="T22" fmla="*/ 0 h 37"/>
                <a:gd name="T23" fmla="*/ 47 w 47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7" h="37">
                  <a:moveTo>
                    <a:pt x="47" y="32"/>
                  </a:moveTo>
                  <a:cubicBezTo>
                    <a:pt x="42" y="34"/>
                    <a:pt x="32" y="25"/>
                    <a:pt x="24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7" y="27"/>
                    <a:pt x="37" y="37"/>
                    <a:pt x="42" y="35"/>
                  </a:cubicBezTo>
                  <a:lnTo>
                    <a:pt x="47" y="3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6" name="Freeform 969">
              <a:extLst>
                <a:ext uri="{FF2B5EF4-FFF2-40B4-BE49-F238E27FC236}">
                  <a16:creationId xmlns:a16="http://schemas.microsoft.com/office/drawing/2014/main" id="{B5DF899C-56DB-A343-BF1B-241BA9F40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9" y="1293"/>
              <a:ext cx="115" cy="99"/>
            </a:xfrm>
            <a:custGeom>
              <a:avLst/>
              <a:gdLst>
                <a:gd name="T0" fmla="*/ 287 w 46"/>
                <a:gd name="T1" fmla="*/ 222 h 37"/>
                <a:gd name="T2" fmla="*/ 145 w 46"/>
                <a:gd name="T3" fmla="*/ 115 h 37"/>
                <a:gd name="T4" fmla="*/ 32 w 46"/>
                <a:gd name="T5" fmla="*/ 13 h 37"/>
                <a:gd name="T6" fmla="*/ 0 w 46"/>
                <a:gd name="T7" fmla="*/ 29 h 37"/>
                <a:gd name="T8" fmla="*/ 113 w 46"/>
                <a:gd name="T9" fmla="*/ 136 h 37"/>
                <a:gd name="T10" fmla="*/ 257 w 46"/>
                <a:gd name="T11" fmla="*/ 252 h 37"/>
                <a:gd name="T12" fmla="*/ 287 w 46"/>
                <a:gd name="T13" fmla="*/ 222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"/>
                <a:gd name="T22" fmla="*/ 0 h 37"/>
                <a:gd name="T23" fmla="*/ 46 w 46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" h="37">
                  <a:moveTo>
                    <a:pt x="46" y="31"/>
                  </a:moveTo>
                  <a:cubicBezTo>
                    <a:pt x="41" y="33"/>
                    <a:pt x="32" y="24"/>
                    <a:pt x="23" y="16"/>
                  </a:cubicBezTo>
                  <a:cubicBezTo>
                    <a:pt x="15" y="8"/>
                    <a:pt x="9" y="0"/>
                    <a:pt x="5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8" y="19"/>
                  </a:cubicBezTo>
                  <a:cubicBezTo>
                    <a:pt x="26" y="27"/>
                    <a:pt x="36" y="37"/>
                    <a:pt x="41" y="35"/>
                  </a:cubicBezTo>
                  <a:lnTo>
                    <a:pt x="46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7" name="Freeform 970">
              <a:extLst>
                <a:ext uri="{FF2B5EF4-FFF2-40B4-BE49-F238E27FC236}">
                  <a16:creationId xmlns:a16="http://schemas.microsoft.com/office/drawing/2014/main" id="{73F4476E-760C-8244-B759-8C4E58881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7" y="1320"/>
              <a:ext cx="90" cy="83"/>
            </a:xfrm>
            <a:custGeom>
              <a:avLst/>
              <a:gdLst>
                <a:gd name="T0" fmla="*/ 0 w 36"/>
                <a:gd name="T1" fmla="*/ 0 h 31"/>
                <a:gd name="T2" fmla="*/ 100 w 36"/>
                <a:gd name="T3" fmla="*/ 99 h 31"/>
                <a:gd name="T4" fmla="*/ 225 w 36"/>
                <a:gd name="T5" fmla="*/ 222 h 31"/>
                <a:gd name="T6" fmla="*/ 92 w 36"/>
                <a:gd name="T7" fmla="*/ 107 h 31"/>
                <a:gd name="T8" fmla="*/ 0 w 36"/>
                <a:gd name="T9" fmla="*/ 0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1"/>
                <a:gd name="T17" fmla="*/ 36 w 36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1">
                  <a:moveTo>
                    <a:pt x="0" y="0"/>
                  </a:moveTo>
                  <a:cubicBezTo>
                    <a:pt x="4" y="2"/>
                    <a:pt x="9" y="8"/>
                    <a:pt x="16" y="14"/>
                  </a:cubicBezTo>
                  <a:cubicBezTo>
                    <a:pt x="23" y="21"/>
                    <a:pt x="30" y="29"/>
                    <a:pt x="36" y="31"/>
                  </a:cubicBezTo>
                  <a:cubicBezTo>
                    <a:pt x="30" y="29"/>
                    <a:pt x="22" y="21"/>
                    <a:pt x="15" y="15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8" name="Freeform 971">
              <a:extLst>
                <a:ext uri="{FF2B5EF4-FFF2-40B4-BE49-F238E27FC236}">
                  <a16:creationId xmlns:a16="http://schemas.microsoft.com/office/drawing/2014/main" id="{49674922-0B30-1E4F-A851-97ADEF510E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7" y="1304"/>
              <a:ext cx="90" cy="80"/>
            </a:xfrm>
            <a:custGeom>
              <a:avLst/>
              <a:gdLst>
                <a:gd name="T0" fmla="*/ 0 w 36"/>
                <a:gd name="T1" fmla="*/ 0 h 30"/>
                <a:gd name="T2" fmla="*/ 100 w 36"/>
                <a:gd name="T3" fmla="*/ 99 h 30"/>
                <a:gd name="T4" fmla="*/ 225 w 36"/>
                <a:gd name="T5" fmla="*/ 213 h 30"/>
                <a:gd name="T6" fmla="*/ 100 w 36"/>
                <a:gd name="T7" fmla="*/ 107 h 30"/>
                <a:gd name="T8" fmla="*/ 0 w 3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0"/>
                <a:gd name="T17" fmla="*/ 36 w 3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0">
                  <a:moveTo>
                    <a:pt x="0" y="0"/>
                  </a:moveTo>
                  <a:cubicBezTo>
                    <a:pt x="4" y="2"/>
                    <a:pt x="10" y="8"/>
                    <a:pt x="16" y="14"/>
                  </a:cubicBezTo>
                  <a:cubicBezTo>
                    <a:pt x="23" y="21"/>
                    <a:pt x="30" y="29"/>
                    <a:pt x="36" y="30"/>
                  </a:cubicBezTo>
                  <a:cubicBezTo>
                    <a:pt x="30" y="29"/>
                    <a:pt x="22" y="21"/>
                    <a:pt x="16" y="15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39" name="Freeform 972">
              <a:extLst>
                <a:ext uri="{FF2B5EF4-FFF2-40B4-BE49-F238E27FC236}">
                  <a16:creationId xmlns:a16="http://schemas.microsoft.com/office/drawing/2014/main" id="{6B227093-338D-AA42-A821-B72A38B76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1251"/>
              <a:ext cx="122" cy="96"/>
            </a:xfrm>
            <a:custGeom>
              <a:avLst/>
              <a:gdLst>
                <a:gd name="T0" fmla="*/ 304 w 49"/>
                <a:gd name="T1" fmla="*/ 221 h 36"/>
                <a:gd name="T2" fmla="*/ 154 w 49"/>
                <a:gd name="T3" fmla="*/ 115 h 36"/>
                <a:gd name="T4" fmla="*/ 37 w 49"/>
                <a:gd name="T5" fmla="*/ 13 h 36"/>
                <a:gd name="T6" fmla="*/ 0 w 49"/>
                <a:gd name="T7" fmla="*/ 35 h 36"/>
                <a:gd name="T8" fmla="*/ 117 w 49"/>
                <a:gd name="T9" fmla="*/ 136 h 36"/>
                <a:gd name="T10" fmla="*/ 266 w 49"/>
                <a:gd name="T11" fmla="*/ 243 h 36"/>
                <a:gd name="T12" fmla="*/ 304 w 49"/>
                <a:gd name="T13" fmla="*/ 221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36"/>
                <a:gd name="T23" fmla="*/ 49 w 49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36">
                  <a:moveTo>
                    <a:pt x="49" y="31"/>
                  </a:moveTo>
                  <a:cubicBezTo>
                    <a:pt x="44" y="33"/>
                    <a:pt x="33" y="24"/>
                    <a:pt x="25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8" y="27"/>
                    <a:pt x="38" y="36"/>
                    <a:pt x="43" y="34"/>
                  </a:cubicBezTo>
                  <a:lnTo>
                    <a:pt x="49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0" name="Freeform 973">
              <a:extLst>
                <a:ext uri="{FF2B5EF4-FFF2-40B4-BE49-F238E27FC236}">
                  <a16:creationId xmlns:a16="http://schemas.microsoft.com/office/drawing/2014/main" id="{AD4FB409-7C31-154A-B900-205A4240D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7" y="1232"/>
              <a:ext cx="122" cy="99"/>
            </a:xfrm>
            <a:custGeom>
              <a:avLst/>
              <a:gdLst>
                <a:gd name="T0" fmla="*/ 304 w 49"/>
                <a:gd name="T1" fmla="*/ 222 h 37"/>
                <a:gd name="T2" fmla="*/ 154 w 49"/>
                <a:gd name="T3" fmla="*/ 115 h 37"/>
                <a:gd name="T4" fmla="*/ 37 w 49"/>
                <a:gd name="T5" fmla="*/ 13 h 37"/>
                <a:gd name="T6" fmla="*/ 0 w 49"/>
                <a:gd name="T7" fmla="*/ 35 h 37"/>
                <a:gd name="T8" fmla="*/ 117 w 49"/>
                <a:gd name="T9" fmla="*/ 136 h 37"/>
                <a:gd name="T10" fmla="*/ 266 w 49"/>
                <a:gd name="T11" fmla="*/ 243 h 37"/>
                <a:gd name="T12" fmla="*/ 304 w 49"/>
                <a:gd name="T13" fmla="*/ 222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37"/>
                <a:gd name="T23" fmla="*/ 49 w 49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37">
                  <a:moveTo>
                    <a:pt x="49" y="31"/>
                  </a:moveTo>
                  <a:cubicBezTo>
                    <a:pt x="44" y="34"/>
                    <a:pt x="33" y="24"/>
                    <a:pt x="25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8" y="27"/>
                    <a:pt x="38" y="37"/>
                    <a:pt x="43" y="34"/>
                  </a:cubicBezTo>
                  <a:lnTo>
                    <a:pt x="49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1" name="Freeform 974">
              <a:extLst>
                <a:ext uri="{FF2B5EF4-FFF2-40B4-BE49-F238E27FC236}">
                  <a16:creationId xmlns:a16="http://schemas.microsoft.com/office/drawing/2014/main" id="{DED9C39D-6007-C24E-8CB5-4EDFDACCD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261"/>
              <a:ext cx="92" cy="78"/>
            </a:xfrm>
            <a:custGeom>
              <a:avLst/>
              <a:gdLst>
                <a:gd name="T0" fmla="*/ 0 w 37"/>
                <a:gd name="T1" fmla="*/ 0 h 29"/>
                <a:gd name="T2" fmla="*/ 104 w 37"/>
                <a:gd name="T3" fmla="*/ 102 h 29"/>
                <a:gd name="T4" fmla="*/ 229 w 37"/>
                <a:gd name="T5" fmla="*/ 210 h 29"/>
                <a:gd name="T6" fmla="*/ 99 w 37"/>
                <a:gd name="T7" fmla="*/ 102 h 29"/>
                <a:gd name="T8" fmla="*/ 0 w 37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9"/>
                <a:gd name="T17" fmla="*/ 37 w 37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9">
                  <a:moveTo>
                    <a:pt x="0" y="0"/>
                  </a:moveTo>
                  <a:cubicBezTo>
                    <a:pt x="4" y="2"/>
                    <a:pt x="10" y="8"/>
                    <a:pt x="17" y="14"/>
                  </a:cubicBezTo>
                  <a:cubicBezTo>
                    <a:pt x="24" y="20"/>
                    <a:pt x="31" y="28"/>
                    <a:pt x="37" y="29"/>
                  </a:cubicBezTo>
                  <a:cubicBezTo>
                    <a:pt x="31" y="28"/>
                    <a:pt x="23" y="21"/>
                    <a:pt x="16" y="14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2" name="Freeform 975">
              <a:extLst>
                <a:ext uri="{FF2B5EF4-FFF2-40B4-BE49-F238E27FC236}">
                  <a16:creationId xmlns:a16="http://schemas.microsoft.com/office/drawing/2014/main" id="{F0F6D470-883D-D346-884B-109EDB37A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7" y="1245"/>
              <a:ext cx="92" cy="78"/>
            </a:xfrm>
            <a:custGeom>
              <a:avLst/>
              <a:gdLst>
                <a:gd name="T0" fmla="*/ 0 w 37"/>
                <a:gd name="T1" fmla="*/ 0 h 29"/>
                <a:gd name="T2" fmla="*/ 104 w 37"/>
                <a:gd name="T3" fmla="*/ 102 h 29"/>
                <a:gd name="T4" fmla="*/ 229 w 37"/>
                <a:gd name="T5" fmla="*/ 210 h 29"/>
                <a:gd name="T6" fmla="*/ 99 w 37"/>
                <a:gd name="T7" fmla="*/ 102 h 29"/>
                <a:gd name="T8" fmla="*/ 0 w 37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9"/>
                <a:gd name="T17" fmla="*/ 37 w 37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9">
                  <a:moveTo>
                    <a:pt x="0" y="0"/>
                  </a:moveTo>
                  <a:cubicBezTo>
                    <a:pt x="4" y="1"/>
                    <a:pt x="10" y="7"/>
                    <a:pt x="17" y="14"/>
                  </a:cubicBezTo>
                  <a:cubicBezTo>
                    <a:pt x="24" y="20"/>
                    <a:pt x="31" y="28"/>
                    <a:pt x="37" y="29"/>
                  </a:cubicBezTo>
                  <a:cubicBezTo>
                    <a:pt x="31" y="28"/>
                    <a:pt x="23" y="20"/>
                    <a:pt x="16" y="14"/>
                  </a:cubicBezTo>
                  <a:cubicBezTo>
                    <a:pt x="9" y="8"/>
                    <a:pt x="4" y="1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3" name="Freeform 976">
              <a:extLst>
                <a:ext uri="{FF2B5EF4-FFF2-40B4-BE49-F238E27FC236}">
                  <a16:creationId xmlns:a16="http://schemas.microsoft.com/office/drawing/2014/main" id="{88F3C26F-6B27-B546-B4F7-A54B82788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1269"/>
              <a:ext cx="5" cy="46"/>
            </a:xfrm>
            <a:custGeom>
              <a:avLst/>
              <a:gdLst>
                <a:gd name="T0" fmla="*/ 12 w 2"/>
                <a:gd name="T1" fmla="*/ 124 h 17"/>
                <a:gd name="T2" fmla="*/ 7 w 2"/>
                <a:gd name="T3" fmla="*/ 0 h 17"/>
                <a:gd name="T4" fmla="*/ 7 w 2"/>
                <a:gd name="T5" fmla="*/ 51 h 17"/>
                <a:gd name="T6" fmla="*/ 12 w 2"/>
                <a:gd name="T7" fmla="*/ 124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"/>
                <a:gd name="T13" fmla="*/ 0 h 17"/>
                <a:gd name="T14" fmla="*/ 2 w 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" h="17">
                  <a:moveTo>
                    <a:pt x="2" y="17"/>
                  </a:moveTo>
                  <a:cubicBezTo>
                    <a:pt x="2" y="15"/>
                    <a:pt x="0" y="3"/>
                    <a:pt x="1" y="0"/>
                  </a:cubicBezTo>
                  <a:cubicBezTo>
                    <a:pt x="1" y="1"/>
                    <a:pt x="1" y="6"/>
                    <a:pt x="1" y="7"/>
                  </a:cubicBezTo>
                  <a:cubicBezTo>
                    <a:pt x="1" y="8"/>
                    <a:pt x="2" y="17"/>
                    <a:pt x="2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4" name="Freeform 977">
              <a:extLst>
                <a:ext uri="{FF2B5EF4-FFF2-40B4-BE49-F238E27FC236}">
                  <a16:creationId xmlns:a16="http://schemas.microsoft.com/office/drawing/2014/main" id="{60C021A3-C6D7-6647-B57E-D2519E39D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9" y="1323"/>
              <a:ext cx="3" cy="45"/>
            </a:xfrm>
            <a:custGeom>
              <a:avLst/>
              <a:gdLst>
                <a:gd name="T0" fmla="*/ 9 w 1"/>
                <a:gd name="T1" fmla="*/ 119 h 17"/>
                <a:gd name="T2" fmla="*/ 9 w 1"/>
                <a:gd name="T3" fmla="*/ 0 h 17"/>
                <a:gd name="T4" fmla="*/ 9 w 1"/>
                <a:gd name="T5" fmla="*/ 56 h 17"/>
                <a:gd name="T6" fmla="*/ 9 w 1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7"/>
                <a:gd name="T14" fmla="*/ 1 w 1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7">
                  <a:moveTo>
                    <a:pt x="1" y="17"/>
                  </a:moveTo>
                  <a:cubicBezTo>
                    <a:pt x="1" y="15"/>
                    <a:pt x="0" y="3"/>
                    <a:pt x="1" y="0"/>
                  </a:cubicBezTo>
                  <a:cubicBezTo>
                    <a:pt x="1" y="2"/>
                    <a:pt x="1" y="6"/>
                    <a:pt x="1" y="8"/>
                  </a:cubicBezTo>
                  <a:cubicBezTo>
                    <a:pt x="1" y="9"/>
                    <a:pt x="1" y="17"/>
                    <a:pt x="1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5" name="Freeform 978">
              <a:extLst>
                <a:ext uri="{FF2B5EF4-FFF2-40B4-BE49-F238E27FC236}">
                  <a16:creationId xmlns:a16="http://schemas.microsoft.com/office/drawing/2014/main" id="{F2FC2885-44C9-FE4A-BE8A-C5E60B61C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2" y="1189"/>
              <a:ext cx="100" cy="115"/>
            </a:xfrm>
            <a:custGeom>
              <a:avLst/>
              <a:gdLst>
                <a:gd name="T0" fmla="*/ 250 w 40"/>
                <a:gd name="T1" fmla="*/ 294 h 43"/>
                <a:gd name="T2" fmla="*/ 125 w 40"/>
                <a:gd name="T3" fmla="*/ 142 h 43"/>
                <a:gd name="T4" fmla="*/ 37 w 40"/>
                <a:gd name="T5" fmla="*/ 8 h 43"/>
                <a:gd name="T6" fmla="*/ 0 w 40"/>
                <a:gd name="T7" fmla="*/ 13 h 43"/>
                <a:gd name="T8" fmla="*/ 88 w 40"/>
                <a:gd name="T9" fmla="*/ 150 h 43"/>
                <a:gd name="T10" fmla="*/ 207 w 40"/>
                <a:gd name="T11" fmla="*/ 300 h 43"/>
                <a:gd name="T12" fmla="*/ 250 w 40"/>
                <a:gd name="T13" fmla="*/ 294 h 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43"/>
                <a:gd name="T23" fmla="*/ 40 w 40"/>
                <a:gd name="T24" fmla="*/ 43 h 4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43">
                  <a:moveTo>
                    <a:pt x="40" y="41"/>
                  </a:moveTo>
                  <a:cubicBezTo>
                    <a:pt x="34" y="42"/>
                    <a:pt x="26" y="30"/>
                    <a:pt x="20" y="20"/>
                  </a:cubicBezTo>
                  <a:cubicBezTo>
                    <a:pt x="14" y="10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5" y="2"/>
                    <a:pt x="8" y="11"/>
                    <a:pt x="14" y="21"/>
                  </a:cubicBezTo>
                  <a:cubicBezTo>
                    <a:pt x="20" y="31"/>
                    <a:pt x="28" y="43"/>
                    <a:pt x="33" y="42"/>
                  </a:cubicBezTo>
                  <a:lnTo>
                    <a:pt x="40" y="4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6" name="Freeform 979">
              <a:extLst>
                <a:ext uri="{FF2B5EF4-FFF2-40B4-BE49-F238E27FC236}">
                  <a16:creationId xmlns:a16="http://schemas.microsoft.com/office/drawing/2014/main" id="{DB6C015C-183F-0444-B711-2C890681B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4" y="1179"/>
              <a:ext cx="100" cy="122"/>
            </a:xfrm>
            <a:custGeom>
              <a:avLst/>
              <a:gdLst>
                <a:gd name="T0" fmla="*/ 250 w 40"/>
                <a:gd name="T1" fmla="*/ 294 h 46"/>
                <a:gd name="T2" fmla="*/ 130 w 40"/>
                <a:gd name="T3" fmla="*/ 149 h 46"/>
                <a:gd name="T4" fmla="*/ 37 w 40"/>
                <a:gd name="T5" fmla="*/ 8 h 46"/>
                <a:gd name="T6" fmla="*/ 0 w 40"/>
                <a:gd name="T7" fmla="*/ 13 h 46"/>
                <a:gd name="T8" fmla="*/ 93 w 40"/>
                <a:gd name="T9" fmla="*/ 154 h 46"/>
                <a:gd name="T10" fmla="*/ 207 w 40"/>
                <a:gd name="T11" fmla="*/ 310 h 46"/>
                <a:gd name="T12" fmla="*/ 250 w 40"/>
                <a:gd name="T13" fmla="*/ 294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46"/>
                <a:gd name="T23" fmla="*/ 40 w 4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46">
                  <a:moveTo>
                    <a:pt x="40" y="42"/>
                  </a:moveTo>
                  <a:cubicBezTo>
                    <a:pt x="34" y="44"/>
                    <a:pt x="27" y="31"/>
                    <a:pt x="21" y="21"/>
                  </a:cubicBezTo>
                  <a:cubicBezTo>
                    <a:pt x="15" y="11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8" y="12"/>
                    <a:pt x="15" y="22"/>
                  </a:cubicBezTo>
                  <a:cubicBezTo>
                    <a:pt x="21" y="32"/>
                    <a:pt x="27" y="46"/>
                    <a:pt x="33" y="44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7" name="Freeform 980">
              <a:extLst>
                <a:ext uri="{FF2B5EF4-FFF2-40B4-BE49-F238E27FC236}">
                  <a16:creationId xmlns:a16="http://schemas.microsoft.com/office/drawing/2014/main" id="{89C2DC68-410F-5A4B-AB3E-DD656E5BE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2" y="1197"/>
              <a:ext cx="67" cy="102"/>
            </a:xfrm>
            <a:custGeom>
              <a:avLst/>
              <a:gdLst>
                <a:gd name="T0" fmla="*/ 0 w 27"/>
                <a:gd name="T1" fmla="*/ 0 h 38"/>
                <a:gd name="T2" fmla="*/ 74 w 27"/>
                <a:gd name="T3" fmla="*/ 129 h 38"/>
                <a:gd name="T4" fmla="*/ 166 w 27"/>
                <a:gd name="T5" fmla="*/ 274 h 38"/>
                <a:gd name="T6" fmla="*/ 67 w 27"/>
                <a:gd name="T7" fmla="*/ 129 h 38"/>
                <a:gd name="T8" fmla="*/ 0 w 2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38"/>
                <a:gd name="T17" fmla="*/ 27 w 2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38">
                  <a:moveTo>
                    <a:pt x="0" y="0"/>
                  </a:moveTo>
                  <a:cubicBezTo>
                    <a:pt x="3" y="3"/>
                    <a:pt x="7" y="10"/>
                    <a:pt x="12" y="18"/>
                  </a:cubicBezTo>
                  <a:cubicBezTo>
                    <a:pt x="17" y="26"/>
                    <a:pt x="22" y="36"/>
                    <a:pt x="27" y="38"/>
                  </a:cubicBezTo>
                  <a:cubicBezTo>
                    <a:pt x="22" y="36"/>
                    <a:pt x="16" y="26"/>
                    <a:pt x="11" y="18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8" name="Freeform 981">
              <a:extLst>
                <a:ext uri="{FF2B5EF4-FFF2-40B4-BE49-F238E27FC236}">
                  <a16:creationId xmlns:a16="http://schemas.microsoft.com/office/drawing/2014/main" id="{2C97996A-26B6-F246-935F-83D3E5333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4" y="1189"/>
              <a:ext cx="68" cy="102"/>
            </a:xfrm>
            <a:custGeom>
              <a:avLst/>
              <a:gdLst>
                <a:gd name="T0" fmla="*/ 0 w 27"/>
                <a:gd name="T1" fmla="*/ 0 h 38"/>
                <a:gd name="T2" fmla="*/ 76 w 27"/>
                <a:gd name="T3" fmla="*/ 129 h 38"/>
                <a:gd name="T4" fmla="*/ 171 w 27"/>
                <a:gd name="T5" fmla="*/ 274 h 38"/>
                <a:gd name="T6" fmla="*/ 76 w 27"/>
                <a:gd name="T7" fmla="*/ 129 h 38"/>
                <a:gd name="T8" fmla="*/ 0 w 2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38"/>
                <a:gd name="T17" fmla="*/ 27 w 2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38">
                  <a:moveTo>
                    <a:pt x="0" y="0"/>
                  </a:moveTo>
                  <a:cubicBezTo>
                    <a:pt x="4" y="3"/>
                    <a:pt x="7" y="10"/>
                    <a:pt x="12" y="18"/>
                  </a:cubicBezTo>
                  <a:cubicBezTo>
                    <a:pt x="17" y="26"/>
                    <a:pt x="22" y="36"/>
                    <a:pt x="27" y="38"/>
                  </a:cubicBezTo>
                  <a:cubicBezTo>
                    <a:pt x="22" y="36"/>
                    <a:pt x="16" y="26"/>
                    <a:pt x="12" y="18"/>
                  </a:cubicBezTo>
                  <a:cubicBezTo>
                    <a:pt x="7" y="10"/>
                    <a:pt x="4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49" name="Freeform 982">
              <a:extLst>
                <a:ext uri="{FF2B5EF4-FFF2-40B4-BE49-F238E27FC236}">
                  <a16:creationId xmlns:a16="http://schemas.microsoft.com/office/drawing/2014/main" id="{F6CB815E-A79C-644E-B276-6E9128360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7" y="1200"/>
              <a:ext cx="7" cy="45"/>
            </a:xfrm>
            <a:custGeom>
              <a:avLst/>
              <a:gdLst>
                <a:gd name="T0" fmla="*/ 0 w 3"/>
                <a:gd name="T1" fmla="*/ 119 h 17"/>
                <a:gd name="T2" fmla="*/ 16 w 3"/>
                <a:gd name="T3" fmla="*/ 0 h 17"/>
                <a:gd name="T4" fmla="*/ 5 w 3"/>
                <a:gd name="T5" fmla="*/ 50 h 17"/>
                <a:gd name="T6" fmla="*/ 0 w 3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17"/>
                <a:gd name="T14" fmla="*/ 3 w 3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17">
                  <a:moveTo>
                    <a:pt x="0" y="17"/>
                  </a:moveTo>
                  <a:cubicBezTo>
                    <a:pt x="0" y="15"/>
                    <a:pt x="1" y="3"/>
                    <a:pt x="3" y="0"/>
                  </a:cubicBezTo>
                  <a:cubicBezTo>
                    <a:pt x="2" y="2"/>
                    <a:pt x="2" y="6"/>
                    <a:pt x="1" y="7"/>
                  </a:cubicBezTo>
                  <a:cubicBezTo>
                    <a:pt x="1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0" name="Freeform 983">
              <a:extLst>
                <a:ext uri="{FF2B5EF4-FFF2-40B4-BE49-F238E27FC236}">
                  <a16:creationId xmlns:a16="http://schemas.microsoft.com/office/drawing/2014/main" id="{9C4D2074-2650-3349-B32A-8028ED561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7" y="1165"/>
              <a:ext cx="82" cy="120"/>
            </a:xfrm>
            <a:custGeom>
              <a:avLst/>
              <a:gdLst>
                <a:gd name="T0" fmla="*/ 204 w 33"/>
                <a:gd name="T1" fmla="*/ 307 h 45"/>
                <a:gd name="T2" fmla="*/ 112 w 33"/>
                <a:gd name="T3" fmla="*/ 149 h 45"/>
                <a:gd name="T4" fmla="*/ 37 w 33"/>
                <a:gd name="T5" fmla="*/ 8 h 45"/>
                <a:gd name="T6" fmla="*/ 0 w 33"/>
                <a:gd name="T7" fmla="*/ 8 h 45"/>
                <a:gd name="T8" fmla="*/ 67 w 33"/>
                <a:gd name="T9" fmla="*/ 149 h 45"/>
                <a:gd name="T10" fmla="*/ 174 w 33"/>
                <a:gd name="T11" fmla="*/ 312 h 45"/>
                <a:gd name="T12" fmla="*/ 204 w 33"/>
                <a:gd name="T13" fmla="*/ 307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3"/>
                <a:gd name="T22" fmla="*/ 0 h 45"/>
                <a:gd name="T23" fmla="*/ 33 w 33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3" h="45">
                  <a:moveTo>
                    <a:pt x="33" y="43"/>
                  </a:moveTo>
                  <a:cubicBezTo>
                    <a:pt x="28" y="44"/>
                    <a:pt x="23" y="31"/>
                    <a:pt x="18" y="21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1"/>
                    <a:pt x="6" y="10"/>
                    <a:pt x="11" y="21"/>
                  </a:cubicBezTo>
                  <a:cubicBezTo>
                    <a:pt x="16" y="32"/>
                    <a:pt x="22" y="45"/>
                    <a:pt x="28" y="44"/>
                  </a:cubicBezTo>
                  <a:lnTo>
                    <a:pt x="33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1" name="Freeform 984">
              <a:extLst>
                <a:ext uri="{FF2B5EF4-FFF2-40B4-BE49-F238E27FC236}">
                  <a16:creationId xmlns:a16="http://schemas.microsoft.com/office/drawing/2014/main" id="{769D6F01-B123-B94A-BA68-2442FBD2E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9" y="1163"/>
              <a:ext cx="85" cy="117"/>
            </a:xfrm>
            <a:custGeom>
              <a:avLst/>
              <a:gdLst>
                <a:gd name="T0" fmla="*/ 212 w 34"/>
                <a:gd name="T1" fmla="*/ 303 h 44"/>
                <a:gd name="T2" fmla="*/ 112 w 34"/>
                <a:gd name="T3" fmla="*/ 141 h 44"/>
                <a:gd name="T4" fmla="*/ 43 w 34"/>
                <a:gd name="T5" fmla="*/ 0 h 44"/>
                <a:gd name="T6" fmla="*/ 0 w 34"/>
                <a:gd name="T7" fmla="*/ 8 h 44"/>
                <a:gd name="T8" fmla="*/ 75 w 34"/>
                <a:gd name="T9" fmla="*/ 149 h 44"/>
                <a:gd name="T10" fmla="*/ 168 w 34"/>
                <a:gd name="T11" fmla="*/ 311 h 44"/>
                <a:gd name="T12" fmla="*/ 212 w 34"/>
                <a:gd name="T13" fmla="*/ 303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44"/>
                <a:gd name="T23" fmla="*/ 34 w 34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44">
                  <a:moveTo>
                    <a:pt x="34" y="43"/>
                  </a:moveTo>
                  <a:cubicBezTo>
                    <a:pt x="28" y="44"/>
                    <a:pt x="23" y="31"/>
                    <a:pt x="18" y="20"/>
                  </a:cubicBezTo>
                  <a:cubicBezTo>
                    <a:pt x="13" y="9"/>
                    <a:pt x="11" y="0"/>
                    <a:pt x="7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0"/>
                    <a:pt x="7" y="10"/>
                    <a:pt x="12" y="21"/>
                  </a:cubicBezTo>
                  <a:cubicBezTo>
                    <a:pt x="17" y="32"/>
                    <a:pt x="22" y="44"/>
                    <a:pt x="27" y="44"/>
                  </a:cubicBezTo>
                  <a:lnTo>
                    <a:pt x="34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2" name="Freeform 985">
              <a:extLst>
                <a:ext uri="{FF2B5EF4-FFF2-40B4-BE49-F238E27FC236}">
                  <a16:creationId xmlns:a16="http://schemas.microsoft.com/office/drawing/2014/main" id="{3B395986-6716-5C41-AE66-7D86D24B7B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1171"/>
              <a:ext cx="58" cy="109"/>
            </a:xfrm>
            <a:custGeom>
              <a:avLst/>
              <a:gdLst>
                <a:gd name="T0" fmla="*/ 0 w 23"/>
                <a:gd name="T1" fmla="*/ 0 h 41"/>
                <a:gd name="T2" fmla="*/ 63 w 23"/>
                <a:gd name="T3" fmla="*/ 136 h 41"/>
                <a:gd name="T4" fmla="*/ 146 w 23"/>
                <a:gd name="T5" fmla="*/ 290 h 41"/>
                <a:gd name="T6" fmla="*/ 58 w 23"/>
                <a:gd name="T7" fmla="*/ 136 h 41"/>
                <a:gd name="T8" fmla="*/ 0 w 23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1"/>
                <a:gd name="T17" fmla="*/ 23 w 23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1">
                  <a:moveTo>
                    <a:pt x="0" y="0"/>
                  </a:moveTo>
                  <a:cubicBezTo>
                    <a:pt x="3" y="3"/>
                    <a:pt x="6" y="11"/>
                    <a:pt x="10" y="19"/>
                  </a:cubicBezTo>
                  <a:cubicBezTo>
                    <a:pt x="14" y="28"/>
                    <a:pt x="18" y="38"/>
                    <a:pt x="23" y="41"/>
                  </a:cubicBezTo>
                  <a:cubicBezTo>
                    <a:pt x="18" y="38"/>
                    <a:pt x="13" y="28"/>
                    <a:pt x="9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3" name="Freeform 986">
              <a:extLst>
                <a:ext uri="{FF2B5EF4-FFF2-40B4-BE49-F238E27FC236}">
                  <a16:creationId xmlns:a16="http://schemas.microsoft.com/office/drawing/2014/main" id="{FA0D76B3-8265-3242-8FDB-3A968F3BD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1168"/>
              <a:ext cx="55" cy="109"/>
            </a:xfrm>
            <a:custGeom>
              <a:avLst/>
              <a:gdLst>
                <a:gd name="T0" fmla="*/ 0 w 22"/>
                <a:gd name="T1" fmla="*/ 0 h 41"/>
                <a:gd name="T2" fmla="*/ 62 w 22"/>
                <a:gd name="T3" fmla="*/ 136 h 41"/>
                <a:gd name="T4" fmla="*/ 137 w 22"/>
                <a:gd name="T5" fmla="*/ 290 h 41"/>
                <a:gd name="T6" fmla="*/ 57 w 22"/>
                <a:gd name="T7" fmla="*/ 136 h 41"/>
                <a:gd name="T8" fmla="*/ 0 w 22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41"/>
                <a:gd name="T17" fmla="*/ 22 w 2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41">
                  <a:moveTo>
                    <a:pt x="0" y="0"/>
                  </a:moveTo>
                  <a:cubicBezTo>
                    <a:pt x="3" y="3"/>
                    <a:pt x="6" y="10"/>
                    <a:pt x="10" y="19"/>
                  </a:cubicBezTo>
                  <a:cubicBezTo>
                    <a:pt x="14" y="27"/>
                    <a:pt x="18" y="38"/>
                    <a:pt x="22" y="41"/>
                  </a:cubicBezTo>
                  <a:cubicBezTo>
                    <a:pt x="18" y="38"/>
                    <a:pt x="13" y="27"/>
                    <a:pt x="9" y="19"/>
                  </a:cubicBezTo>
                  <a:cubicBezTo>
                    <a:pt x="5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4" name="Freeform 987">
              <a:extLst>
                <a:ext uri="{FF2B5EF4-FFF2-40B4-BE49-F238E27FC236}">
                  <a16:creationId xmlns:a16="http://schemas.microsoft.com/office/drawing/2014/main" id="{65FC4E79-C0A8-B94C-A5B5-67B1203F1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" y="1155"/>
              <a:ext cx="78" cy="122"/>
            </a:xfrm>
            <a:custGeom>
              <a:avLst/>
              <a:gdLst>
                <a:gd name="T0" fmla="*/ 196 w 31"/>
                <a:gd name="T1" fmla="*/ 316 h 46"/>
                <a:gd name="T2" fmla="*/ 101 w 31"/>
                <a:gd name="T3" fmla="*/ 149 h 46"/>
                <a:gd name="T4" fmla="*/ 38 w 31"/>
                <a:gd name="T5" fmla="*/ 0 h 46"/>
                <a:gd name="T6" fmla="*/ 0 w 31"/>
                <a:gd name="T7" fmla="*/ 8 h 46"/>
                <a:gd name="T8" fmla="*/ 63 w 31"/>
                <a:gd name="T9" fmla="*/ 149 h 46"/>
                <a:gd name="T10" fmla="*/ 159 w 31"/>
                <a:gd name="T11" fmla="*/ 316 h 46"/>
                <a:gd name="T12" fmla="*/ 196 w 31"/>
                <a:gd name="T13" fmla="*/ 316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6"/>
                <a:gd name="T23" fmla="*/ 31 w 31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6">
                  <a:moveTo>
                    <a:pt x="31" y="45"/>
                  </a:moveTo>
                  <a:cubicBezTo>
                    <a:pt x="26" y="45"/>
                    <a:pt x="21" y="32"/>
                    <a:pt x="16" y="21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0"/>
                    <a:pt x="6" y="10"/>
                    <a:pt x="10" y="21"/>
                  </a:cubicBezTo>
                  <a:cubicBezTo>
                    <a:pt x="14" y="32"/>
                    <a:pt x="19" y="46"/>
                    <a:pt x="25" y="45"/>
                  </a:cubicBezTo>
                  <a:lnTo>
                    <a:pt x="31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5" name="Freeform 988">
              <a:extLst>
                <a:ext uri="{FF2B5EF4-FFF2-40B4-BE49-F238E27FC236}">
                  <a16:creationId xmlns:a16="http://schemas.microsoft.com/office/drawing/2014/main" id="{6AC82D65-C4F3-A349-AEEC-9989CD313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2" y="1155"/>
              <a:ext cx="80" cy="120"/>
            </a:xfrm>
            <a:custGeom>
              <a:avLst/>
              <a:gdLst>
                <a:gd name="T0" fmla="*/ 200 w 32"/>
                <a:gd name="T1" fmla="*/ 320 h 45"/>
                <a:gd name="T2" fmla="*/ 105 w 32"/>
                <a:gd name="T3" fmla="*/ 149 h 45"/>
                <a:gd name="T4" fmla="*/ 42 w 32"/>
                <a:gd name="T5" fmla="*/ 0 h 45"/>
                <a:gd name="T6" fmla="*/ 0 w 32"/>
                <a:gd name="T7" fmla="*/ 0 h 45"/>
                <a:gd name="T8" fmla="*/ 67 w 32"/>
                <a:gd name="T9" fmla="*/ 149 h 45"/>
                <a:gd name="T10" fmla="*/ 162 w 32"/>
                <a:gd name="T11" fmla="*/ 320 h 45"/>
                <a:gd name="T12" fmla="*/ 200 w 32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5"/>
                <a:gd name="T23" fmla="*/ 32 w 32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5">
                  <a:moveTo>
                    <a:pt x="32" y="45"/>
                  </a:moveTo>
                  <a:cubicBezTo>
                    <a:pt x="26" y="45"/>
                    <a:pt x="21" y="32"/>
                    <a:pt x="17" y="21"/>
                  </a:cubicBezTo>
                  <a:cubicBezTo>
                    <a:pt x="13" y="10"/>
                    <a:pt x="11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6" y="10"/>
                    <a:pt x="11" y="21"/>
                  </a:cubicBezTo>
                  <a:cubicBezTo>
                    <a:pt x="15" y="32"/>
                    <a:pt x="20" y="45"/>
                    <a:pt x="26" y="45"/>
                  </a:cubicBezTo>
                  <a:lnTo>
                    <a:pt x="32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6" name="Freeform 989">
              <a:extLst>
                <a:ext uri="{FF2B5EF4-FFF2-40B4-BE49-F238E27FC236}">
                  <a16:creationId xmlns:a16="http://schemas.microsoft.com/office/drawing/2014/main" id="{74078D38-E10A-9F47-9659-B72F4DAAA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7" y="1160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7 w 20"/>
                <a:gd name="T3" fmla="*/ 136 h 42"/>
                <a:gd name="T4" fmla="*/ 125 w 20"/>
                <a:gd name="T5" fmla="*/ 299 h 42"/>
                <a:gd name="T6" fmla="*/ 50 w 20"/>
                <a:gd name="T7" fmla="*/ 136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3" y="3"/>
                    <a:pt x="5" y="11"/>
                    <a:pt x="9" y="19"/>
                  </a:cubicBezTo>
                  <a:cubicBezTo>
                    <a:pt x="12" y="28"/>
                    <a:pt x="15" y="39"/>
                    <a:pt x="20" y="42"/>
                  </a:cubicBezTo>
                  <a:cubicBezTo>
                    <a:pt x="15" y="39"/>
                    <a:pt x="11" y="28"/>
                    <a:pt x="8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7" name="Freeform 990">
              <a:extLst>
                <a:ext uri="{FF2B5EF4-FFF2-40B4-BE49-F238E27FC236}">
                  <a16:creationId xmlns:a16="http://schemas.microsoft.com/office/drawing/2014/main" id="{6E2D6727-EB3D-084D-9399-DFA9B38F2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" y="1157"/>
              <a:ext cx="50" cy="115"/>
            </a:xfrm>
            <a:custGeom>
              <a:avLst/>
              <a:gdLst>
                <a:gd name="T0" fmla="*/ 0 w 20"/>
                <a:gd name="T1" fmla="*/ 0 h 43"/>
                <a:gd name="T2" fmla="*/ 50 w 20"/>
                <a:gd name="T3" fmla="*/ 142 h 43"/>
                <a:gd name="T4" fmla="*/ 125 w 20"/>
                <a:gd name="T5" fmla="*/ 308 h 43"/>
                <a:gd name="T6" fmla="*/ 50 w 20"/>
                <a:gd name="T7" fmla="*/ 142 h 43"/>
                <a:gd name="T8" fmla="*/ 0 w 20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3"/>
                <a:gd name="T17" fmla="*/ 20 w 20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3">
                  <a:moveTo>
                    <a:pt x="0" y="0"/>
                  </a:moveTo>
                  <a:cubicBezTo>
                    <a:pt x="2" y="3"/>
                    <a:pt x="5" y="11"/>
                    <a:pt x="8" y="20"/>
                  </a:cubicBezTo>
                  <a:cubicBezTo>
                    <a:pt x="12" y="29"/>
                    <a:pt x="15" y="39"/>
                    <a:pt x="20" y="43"/>
                  </a:cubicBezTo>
                  <a:cubicBezTo>
                    <a:pt x="15" y="39"/>
                    <a:pt x="11" y="29"/>
                    <a:pt x="8" y="20"/>
                  </a:cubicBezTo>
                  <a:cubicBezTo>
                    <a:pt x="4" y="11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8" name="Freeform 991">
              <a:extLst>
                <a:ext uri="{FF2B5EF4-FFF2-40B4-BE49-F238E27FC236}">
                  <a16:creationId xmlns:a16="http://schemas.microsoft.com/office/drawing/2014/main" id="{667B889A-49B8-BE4A-AFD1-4CE9C4A2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2" y="1160"/>
              <a:ext cx="15" cy="43"/>
            </a:xfrm>
            <a:custGeom>
              <a:avLst/>
              <a:gdLst>
                <a:gd name="T0" fmla="*/ 0 w 6"/>
                <a:gd name="T1" fmla="*/ 116 h 16"/>
                <a:gd name="T2" fmla="*/ 37 w 6"/>
                <a:gd name="T3" fmla="*/ 0 h 16"/>
                <a:gd name="T4" fmla="*/ 25 w 6"/>
                <a:gd name="T5" fmla="*/ 51 h 16"/>
                <a:gd name="T6" fmla="*/ 0 w 6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1" y="14"/>
                    <a:pt x="4" y="3"/>
                    <a:pt x="6" y="0"/>
                  </a:cubicBezTo>
                  <a:cubicBezTo>
                    <a:pt x="6" y="2"/>
                    <a:pt x="4" y="6"/>
                    <a:pt x="4" y="7"/>
                  </a:cubicBezTo>
                  <a:cubicBezTo>
                    <a:pt x="3" y="8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459" name="Freeform 992">
              <a:extLst>
                <a:ext uri="{FF2B5EF4-FFF2-40B4-BE49-F238E27FC236}">
                  <a16:creationId xmlns:a16="http://schemas.microsoft.com/office/drawing/2014/main" id="{94084B2F-BCB4-7D41-AE89-51BF23630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7" y="1179"/>
              <a:ext cx="12" cy="42"/>
            </a:xfrm>
            <a:custGeom>
              <a:avLst/>
              <a:gdLst>
                <a:gd name="T0" fmla="*/ 0 w 5"/>
                <a:gd name="T1" fmla="*/ 110 h 16"/>
                <a:gd name="T2" fmla="*/ 29 w 5"/>
                <a:gd name="T3" fmla="*/ 0 h 16"/>
                <a:gd name="T4" fmla="*/ 17 w 5"/>
                <a:gd name="T5" fmla="*/ 42 h 16"/>
                <a:gd name="T6" fmla="*/ 0 w 5"/>
                <a:gd name="T7" fmla="*/ 11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16"/>
                <a:gd name="T14" fmla="*/ 5 w 5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16">
                  <a:moveTo>
                    <a:pt x="0" y="16"/>
                  </a:moveTo>
                  <a:cubicBezTo>
                    <a:pt x="1" y="14"/>
                    <a:pt x="3" y="2"/>
                    <a:pt x="5" y="0"/>
                  </a:cubicBezTo>
                  <a:cubicBezTo>
                    <a:pt x="5" y="1"/>
                    <a:pt x="3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</p:grpSp>
      <p:grpSp>
        <p:nvGrpSpPr>
          <p:cNvPr id="67" name="Group 909">
            <a:extLst>
              <a:ext uri="{FF2B5EF4-FFF2-40B4-BE49-F238E27FC236}">
                <a16:creationId xmlns:a16="http://schemas.microsoft.com/office/drawing/2014/main" id="{2A4B5471-10AC-394F-AFFC-68442BC07097}"/>
              </a:ext>
            </a:extLst>
          </p:cNvPr>
          <p:cNvGrpSpPr>
            <a:grpSpLocks/>
          </p:cNvGrpSpPr>
          <p:nvPr/>
        </p:nvGrpSpPr>
        <p:grpSpPr bwMode="auto">
          <a:xfrm rot="798098">
            <a:off x="3446071" y="3517355"/>
            <a:ext cx="1568690" cy="379213"/>
            <a:chOff x="3075" y="1155"/>
            <a:chExt cx="1357" cy="424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294" name="Freeform 910">
              <a:extLst>
                <a:ext uri="{FF2B5EF4-FFF2-40B4-BE49-F238E27FC236}">
                  <a16:creationId xmlns:a16="http://schemas.microsoft.com/office/drawing/2014/main" id="{233F9CF8-54D6-D745-83CD-4AA6D9045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0" y="1456"/>
              <a:ext cx="27" cy="35"/>
            </a:xfrm>
            <a:custGeom>
              <a:avLst/>
              <a:gdLst>
                <a:gd name="T0" fmla="*/ 0 w 11"/>
                <a:gd name="T1" fmla="*/ 30 h 13"/>
                <a:gd name="T2" fmla="*/ 17 w 11"/>
                <a:gd name="T3" fmla="*/ 94 h 13"/>
                <a:gd name="T4" fmla="*/ 66 w 11"/>
                <a:gd name="T5" fmla="*/ 0 h 13"/>
                <a:gd name="T6" fmla="*/ 25 w 11"/>
                <a:gd name="T7" fmla="*/ 0 h 13"/>
                <a:gd name="T8" fmla="*/ 0 w 11"/>
                <a:gd name="T9" fmla="*/ 30 h 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13"/>
                <a:gd name="T17" fmla="*/ 11 w 11"/>
                <a:gd name="T18" fmla="*/ 13 h 1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13">
                  <a:moveTo>
                    <a:pt x="0" y="4"/>
                  </a:moveTo>
                  <a:cubicBezTo>
                    <a:pt x="1" y="7"/>
                    <a:pt x="2" y="10"/>
                    <a:pt x="3" y="13"/>
                  </a:cubicBezTo>
                  <a:cubicBezTo>
                    <a:pt x="5" y="7"/>
                    <a:pt x="8" y="0"/>
                    <a:pt x="1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2" y="2"/>
                    <a:pt x="0" y="4"/>
                  </a:cubicBez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295" name="Freeform 911">
              <a:extLst>
                <a:ext uri="{FF2B5EF4-FFF2-40B4-BE49-F238E27FC236}">
                  <a16:creationId xmlns:a16="http://schemas.microsoft.com/office/drawing/2014/main" id="{810833FF-708E-4C40-A693-ADCA2DB416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7" y="1456"/>
              <a:ext cx="78" cy="123"/>
            </a:xfrm>
            <a:custGeom>
              <a:avLst/>
              <a:gdLst>
                <a:gd name="T0" fmla="*/ 159 w 31"/>
                <a:gd name="T1" fmla="*/ 0 h 46"/>
                <a:gd name="T2" fmla="*/ 88 w 31"/>
                <a:gd name="T3" fmla="*/ 171 h 46"/>
                <a:gd name="T4" fmla="*/ 0 w 31"/>
                <a:gd name="T5" fmla="*/ 329 h 46"/>
                <a:gd name="T6" fmla="*/ 38 w 31"/>
                <a:gd name="T7" fmla="*/ 329 h 46"/>
                <a:gd name="T8" fmla="*/ 126 w 31"/>
                <a:gd name="T9" fmla="*/ 171 h 46"/>
                <a:gd name="T10" fmla="*/ 196 w 31"/>
                <a:gd name="T11" fmla="*/ 0 h 46"/>
                <a:gd name="T12" fmla="*/ 159 w 31"/>
                <a:gd name="T13" fmla="*/ 0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6"/>
                <a:gd name="T23" fmla="*/ 31 w 31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6">
                  <a:moveTo>
                    <a:pt x="25" y="0"/>
                  </a:moveTo>
                  <a:cubicBezTo>
                    <a:pt x="21" y="0"/>
                    <a:pt x="16" y="18"/>
                    <a:pt x="14" y="24"/>
                  </a:cubicBezTo>
                  <a:cubicBezTo>
                    <a:pt x="11" y="30"/>
                    <a:pt x="5" y="46"/>
                    <a:pt x="0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8" y="30"/>
                    <a:pt x="20" y="24"/>
                  </a:cubicBezTo>
                  <a:cubicBezTo>
                    <a:pt x="23" y="18"/>
                    <a:pt x="27" y="0"/>
                    <a:pt x="31" y="0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296" name="Freeform 912">
              <a:extLst>
                <a:ext uri="{FF2B5EF4-FFF2-40B4-BE49-F238E27FC236}">
                  <a16:creationId xmlns:a16="http://schemas.microsoft.com/office/drawing/2014/main" id="{EB15E7AF-5EFF-6B4F-B3CB-479D3E641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" y="1456"/>
              <a:ext cx="80" cy="123"/>
            </a:xfrm>
            <a:custGeom>
              <a:avLst/>
              <a:gdLst>
                <a:gd name="T0" fmla="*/ 155 w 32"/>
                <a:gd name="T1" fmla="*/ 0 h 46"/>
                <a:gd name="T2" fmla="*/ 87 w 32"/>
                <a:gd name="T3" fmla="*/ 171 h 46"/>
                <a:gd name="T4" fmla="*/ 0 w 32"/>
                <a:gd name="T5" fmla="*/ 329 h 46"/>
                <a:gd name="T6" fmla="*/ 37 w 32"/>
                <a:gd name="T7" fmla="*/ 329 h 46"/>
                <a:gd name="T8" fmla="*/ 130 w 32"/>
                <a:gd name="T9" fmla="*/ 171 h 46"/>
                <a:gd name="T10" fmla="*/ 200 w 32"/>
                <a:gd name="T11" fmla="*/ 0 h 46"/>
                <a:gd name="T12" fmla="*/ 155 w 32"/>
                <a:gd name="T13" fmla="*/ 0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6"/>
                <a:gd name="T23" fmla="*/ 32 w 32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6">
                  <a:moveTo>
                    <a:pt x="25" y="0"/>
                  </a:moveTo>
                  <a:cubicBezTo>
                    <a:pt x="21" y="0"/>
                    <a:pt x="16" y="18"/>
                    <a:pt x="14" y="24"/>
                  </a:cubicBezTo>
                  <a:cubicBezTo>
                    <a:pt x="11" y="30"/>
                    <a:pt x="5" y="46"/>
                    <a:pt x="0" y="46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8" y="30"/>
                    <a:pt x="21" y="24"/>
                  </a:cubicBezTo>
                  <a:cubicBezTo>
                    <a:pt x="23" y="18"/>
                    <a:pt x="27" y="0"/>
                    <a:pt x="32" y="0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297" name="Freeform 913">
              <a:extLst>
                <a:ext uri="{FF2B5EF4-FFF2-40B4-BE49-F238E27FC236}">
                  <a16:creationId xmlns:a16="http://schemas.microsoft.com/office/drawing/2014/main" id="{BA1033F3-B396-5246-AA87-B6FBC7815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4" y="1451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6 h 47"/>
                <a:gd name="T4" fmla="*/ 0 w 30"/>
                <a:gd name="T5" fmla="*/ 332 h 47"/>
                <a:gd name="T6" fmla="*/ 38 w 30"/>
                <a:gd name="T7" fmla="*/ 332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1"/>
                    <a:pt x="15" y="18"/>
                    <a:pt x="13" y="25"/>
                  </a:cubicBezTo>
                  <a:cubicBezTo>
                    <a:pt x="11" y="31"/>
                    <a:pt x="5" y="47"/>
                    <a:pt x="0" y="47"/>
                  </a:cubicBezTo>
                  <a:cubicBezTo>
                    <a:pt x="6" y="47"/>
                    <a:pt x="6" y="47"/>
                    <a:pt x="6" y="47"/>
                  </a:cubicBezTo>
                  <a:cubicBezTo>
                    <a:pt x="12" y="47"/>
                    <a:pt x="17" y="31"/>
                    <a:pt x="20" y="24"/>
                  </a:cubicBezTo>
                  <a:cubicBezTo>
                    <a:pt x="22" y="18"/>
                    <a:pt x="25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298" name="Freeform 914">
              <a:extLst>
                <a:ext uri="{FF2B5EF4-FFF2-40B4-BE49-F238E27FC236}">
                  <a16:creationId xmlns:a16="http://schemas.microsoft.com/office/drawing/2014/main" id="{0413B121-18CD-2F48-A032-BFCFBD953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0" y="1453"/>
              <a:ext cx="74" cy="126"/>
            </a:xfrm>
            <a:custGeom>
              <a:avLst/>
              <a:gdLst>
                <a:gd name="T0" fmla="*/ 146 w 30"/>
                <a:gd name="T1" fmla="*/ 0 h 47"/>
                <a:gd name="T2" fmla="*/ 79 w 30"/>
                <a:gd name="T3" fmla="*/ 172 h 47"/>
                <a:gd name="T4" fmla="*/ 0 w 30"/>
                <a:gd name="T5" fmla="*/ 338 h 47"/>
                <a:gd name="T6" fmla="*/ 42 w 30"/>
                <a:gd name="T7" fmla="*/ 330 h 47"/>
                <a:gd name="T8" fmla="*/ 121 w 30"/>
                <a:gd name="T9" fmla="*/ 172 h 47"/>
                <a:gd name="T10" fmla="*/ 183 w 30"/>
                <a:gd name="T11" fmla="*/ 0 h 47"/>
                <a:gd name="T12" fmla="*/ 146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4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0"/>
                    <a:pt x="6" y="46"/>
                    <a:pt x="0" y="47"/>
                  </a:cubicBezTo>
                  <a:cubicBezTo>
                    <a:pt x="7" y="46"/>
                    <a:pt x="7" y="46"/>
                    <a:pt x="7" y="46"/>
                  </a:cubicBezTo>
                  <a:cubicBezTo>
                    <a:pt x="12" y="46"/>
                    <a:pt x="18" y="30"/>
                    <a:pt x="20" y="24"/>
                  </a:cubicBezTo>
                  <a:cubicBezTo>
                    <a:pt x="22" y="17"/>
                    <a:pt x="26" y="0"/>
                    <a:pt x="30" y="0"/>
                  </a:cubicBezTo>
                  <a:lnTo>
                    <a:pt x="24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299" name="Freeform 915">
              <a:extLst>
                <a:ext uri="{FF2B5EF4-FFF2-40B4-BE49-F238E27FC236}">
                  <a16:creationId xmlns:a16="http://schemas.microsoft.com/office/drawing/2014/main" id="{62937468-64BC-694D-8017-3FF46213E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4" y="1421"/>
              <a:ext cx="60" cy="134"/>
            </a:xfrm>
            <a:custGeom>
              <a:avLst/>
              <a:gdLst>
                <a:gd name="T0" fmla="*/ 113 w 24"/>
                <a:gd name="T1" fmla="*/ 8 h 50"/>
                <a:gd name="T2" fmla="*/ 70 w 24"/>
                <a:gd name="T3" fmla="*/ 188 h 50"/>
                <a:gd name="T4" fmla="*/ 0 w 24"/>
                <a:gd name="T5" fmla="*/ 359 h 50"/>
                <a:gd name="T6" fmla="*/ 43 w 24"/>
                <a:gd name="T7" fmla="*/ 351 h 50"/>
                <a:gd name="T8" fmla="*/ 108 w 24"/>
                <a:gd name="T9" fmla="*/ 180 h 50"/>
                <a:gd name="T10" fmla="*/ 150 w 24"/>
                <a:gd name="T11" fmla="*/ 0 h 50"/>
                <a:gd name="T12" fmla="*/ 113 w 24"/>
                <a:gd name="T13" fmla="*/ 8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50"/>
                <a:gd name="T23" fmla="*/ 24 w 24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50">
                  <a:moveTo>
                    <a:pt x="18" y="1"/>
                  </a:moveTo>
                  <a:cubicBezTo>
                    <a:pt x="14" y="2"/>
                    <a:pt x="12" y="20"/>
                    <a:pt x="11" y="26"/>
                  </a:cubicBezTo>
                  <a:cubicBezTo>
                    <a:pt x="9" y="33"/>
                    <a:pt x="6" y="49"/>
                    <a:pt x="0" y="50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12" y="48"/>
                    <a:pt x="16" y="32"/>
                    <a:pt x="17" y="25"/>
                  </a:cubicBezTo>
                  <a:cubicBezTo>
                    <a:pt x="19" y="19"/>
                    <a:pt x="20" y="1"/>
                    <a:pt x="24" y="0"/>
                  </a:cubicBezTo>
                  <a:lnTo>
                    <a:pt x="18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0" name="Freeform 916">
              <a:extLst>
                <a:ext uri="{FF2B5EF4-FFF2-40B4-BE49-F238E27FC236}">
                  <a16:creationId xmlns:a16="http://schemas.microsoft.com/office/drawing/2014/main" id="{C565BB71-B657-874E-BE65-7B2652020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" y="1427"/>
              <a:ext cx="60" cy="136"/>
            </a:xfrm>
            <a:custGeom>
              <a:avLst/>
              <a:gdLst>
                <a:gd name="T0" fmla="*/ 108 w 24"/>
                <a:gd name="T1" fmla="*/ 8 h 51"/>
                <a:gd name="T2" fmla="*/ 62 w 24"/>
                <a:gd name="T3" fmla="*/ 192 h 51"/>
                <a:gd name="T4" fmla="*/ 0 w 24"/>
                <a:gd name="T5" fmla="*/ 363 h 51"/>
                <a:gd name="T6" fmla="*/ 37 w 24"/>
                <a:gd name="T7" fmla="*/ 349 h 51"/>
                <a:gd name="T8" fmla="*/ 108 w 24"/>
                <a:gd name="T9" fmla="*/ 179 h 51"/>
                <a:gd name="T10" fmla="*/ 150 w 24"/>
                <a:gd name="T11" fmla="*/ 0 h 51"/>
                <a:gd name="T12" fmla="*/ 108 w 24"/>
                <a:gd name="T13" fmla="*/ 8 h 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51"/>
                <a:gd name="T23" fmla="*/ 24 w 24"/>
                <a:gd name="T24" fmla="*/ 51 h 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51">
                  <a:moveTo>
                    <a:pt x="17" y="1"/>
                  </a:moveTo>
                  <a:cubicBezTo>
                    <a:pt x="13" y="2"/>
                    <a:pt x="11" y="20"/>
                    <a:pt x="10" y="27"/>
                  </a:cubicBezTo>
                  <a:cubicBezTo>
                    <a:pt x="9" y="33"/>
                    <a:pt x="5" y="50"/>
                    <a:pt x="0" y="51"/>
                  </a:cubicBezTo>
                  <a:cubicBezTo>
                    <a:pt x="6" y="49"/>
                    <a:pt x="6" y="49"/>
                    <a:pt x="6" y="49"/>
                  </a:cubicBezTo>
                  <a:cubicBezTo>
                    <a:pt x="12" y="49"/>
                    <a:pt x="15" y="32"/>
                    <a:pt x="17" y="25"/>
                  </a:cubicBezTo>
                  <a:cubicBezTo>
                    <a:pt x="18" y="19"/>
                    <a:pt x="20" y="1"/>
                    <a:pt x="24" y="0"/>
                  </a:cubicBezTo>
                  <a:lnTo>
                    <a:pt x="17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1" name="Freeform 917">
              <a:extLst>
                <a:ext uri="{FF2B5EF4-FFF2-40B4-BE49-F238E27FC236}">
                  <a16:creationId xmlns:a16="http://schemas.microsoft.com/office/drawing/2014/main" id="{1F2E68DF-5DCA-8B44-BB9F-F87278CD9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4" y="1443"/>
              <a:ext cx="73" cy="128"/>
            </a:xfrm>
            <a:custGeom>
              <a:avLst/>
              <a:gdLst>
                <a:gd name="T0" fmla="*/ 138 w 29"/>
                <a:gd name="T1" fmla="*/ 0 h 48"/>
                <a:gd name="T2" fmla="*/ 83 w 29"/>
                <a:gd name="T3" fmla="*/ 184 h 48"/>
                <a:gd name="T4" fmla="*/ 0 w 29"/>
                <a:gd name="T5" fmla="*/ 341 h 48"/>
                <a:gd name="T6" fmla="*/ 38 w 29"/>
                <a:gd name="T7" fmla="*/ 341 h 48"/>
                <a:gd name="T8" fmla="*/ 121 w 29"/>
                <a:gd name="T9" fmla="*/ 179 h 48"/>
                <a:gd name="T10" fmla="*/ 184 w 29"/>
                <a:gd name="T11" fmla="*/ 0 h 48"/>
                <a:gd name="T12" fmla="*/ 138 w 29"/>
                <a:gd name="T13" fmla="*/ 0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48"/>
                <a:gd name="T23" fmla="*/ 29 w 29"/>
                <a:gd name="T24" fmla="*/ 48 h 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48">
                  <a:moveTo>
                    <a:pt x="22" y="0"/>
                  </a:moveTo>
                  <a:cubicBezTo>
                    <a:pt x="18" y="0"/>
                    <a:pt x="15" y="19"/>
                    <a:pt x="13" y="26"/>
                  </a:cubicBezTo>
                  <a:cubicBezTo>
                    <a:pt x="10" y="32"/>
                    <a:pt x="5" y="48"/>
                    <a:pt x="0" y="48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12" y="48"/>
                    <a:pt x="17" y="32"/>
                    <a:pt x="19" y="25"/>
                  </a:cubicBezTo>
                  <a:cubicBezTo>
                    <a:pt x="21" y="19"/>
                    <a:pt x="25" y="0"/>
                    <a:pt x="29" y="0"/>
                  </a:cubicBezTo>
                  <a:lnTo>
                    <a:pt x="22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2" name="Freeform 918">
              <a:extLst>
                <a:ext uri="{FF2B5EF4-FFF2-40B4-BE49-F238E27FC236}">
                  <a16:creationId xmlns:a16="http://schemas.microsoft.com/office/drawing/2014/main" id="{8CEB8F94-191C-8643-97F8-F05078D54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1448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0 h 47"/>
                <a:gd name="T4" fmla="*/ 0 w 30"/>
                <a:gd name="T5" fmla="*/ 332 h 47"/>
                <a:gd name="T6" fmla="*/ 38 w 30"/>
                <a:gd name="T7" fmla="*/ 324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0"/>
                    <a:pt x="5" y="46"/>
                    <a:pt x="0" y="4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7" y="30"/>
                    <a:pt x="20" y="24"/>
                  </a:cubicBezTo>
                  <a:cubicBezTo>
                    <a:pt x="22" y="17"/>
                    <a:pt x="25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3" name="Freeform 919">
              <a:extLst>
                <a:ext uri="{FF2B5EF4-FFF2-40B4-BE49-F238E27FC236}">
                  <a16:creationId xmlns:a16="http://schemas.microsoft.com/office/drawing/2014/main" id="{67BA85C4-E98D-BA4F-8E18-000553A1D0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1347"/>
              <a:ext cx="35" cy="144"/>
            </a:xfrm>
            <a:custGeom>
              <a:avLst/>
              <a:gdLst>
                <a:gd name="T0" fmla="*/ 45 w 14"/>
                <a:gd name="T1" fmla="*/ 13 h 54"/>
                <a:gd name="T2" fmla="*/ 33 w 14"/>
                <a:gd name="T3" fmla="*/ 200 h 54"/>
                <a:gd name="T4" fmla="*/ 0 w 14"/>
                <a:gd name="T5" fmla="*/ 384 h 54"/>
                <a:gd name="T6" fmla="*/ 37 w 14"/>
                <a:gd name="T7" fmla="*/ 363 h 54"/>
                <a:gd name="T8" fmla="*/ 75 w 14"/>
                <a:gd name="T9" fmla="*/ 184 h 54"/>
                <a:gd name="T10" fmla="*/ 88 w 14"/>
                <a:gd name="T11" fmla="*/ 0 h 54"/>
                <a:gd name="T12" fmla="*/ 45 w 14"/>
                <a:gd name="T13" fmla="*/ 13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4"/>
                <a:gd name="T23" fmla="*/ 14 w 14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4">
                  <a:moveTo>
                    <a:pt x="7" y="2"/>
                  </a:moveTo>
                  <a:cubicBezTo>
                    <a:pt x="3" y="4"/>
                    <a:pt x="5" y="21"/>
                    <a:pt x="5" y="28"/>
                  </a:cubicBezTo>
                  <a:cubicBezTo>
                    <a:pt x="5" y="35"/>
                    <a:pt x="6" y="52"/>
                    <a:pt x="0" y="54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2" y="49"/>
                    <a:pt x="12" y="33"/>
                    <a:pt x="12" y="26"/>
                  </a:cubicBezTo>
                  <a:cubicBezTo>
                    <a:pt x="12" y="19"/>
                    <a:pt x="9" y="1"/>
                    <a:pt x="14" y="0"/>
                  </a:cubicBezTo>
                  <a:lnTo>
                    <a:pt x="7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4" name="Freeform 920">
              <a:extLst>
                <a:ext uri="{FF2B5EF4-FFF2-40B4-BE49-F238E27FC236}">
                  <a16:creationId xmlns:a16="http://schemas.microsoft.com/office/drawing/2014/main" id="{6DAC9FF4-BD49-9B4B-8DAE-F8D8E2C8C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360"/>
              <a:ext cx="32" cy="144"/>
            </a:xfrm>
            <a:custGeom>
              <a:avLst/>
              <a:gdLst>
                <a:gd name="T0" fmla="*/ 42 w 13"/>
                <a:gd name="T1" fmla="*/ 13 h 54"/>
                <a:gd name="T2" fmla="*/ 30 w 13"/>
                <a:gd name="T3" fmla="*/ 200 h 54"/>
                <a:gd name="T4" fmla="*/ 0 w 13"/>
                <a:gd name="T5" fmla="*/ 384 h 54"/>
                <a:gd name="T6" fmla="*/ 37 w 13"/>
                <a:gd name="T7" fmla="*/ 363 h 54"/>
                <a:gd name="T8" fmla="*/ 66 w 13"/>
                <a:gd name="T9" fmla="*/ 184 h 54"/>
                <a:gd name="T10" fmla="*/ 79 w 13"/>
                <a:gd name="T11" fmla="*/ 0 h 54"/>
                <a:gd name="T12" fmla="*/ 42 w 13"/>
                <a:gd name="T13" fmla="*/ 13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"/>
                <a:gd name="T22" fmla="*/ 0 h 54"/>
                <a:gd name="T23" fmla="*/ 13 w 13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" h="54">
                  <a:moveTo>
                    <a:pt x="7" y="2"/>
                  </a:moveTo>
                  <a:cubicBezTo>
                    <a:pt x="3" y="4"/>
                    <a:pt x="5" y="21"/>
                    <a:pt x="5" y="28"/>
                  </a:cubicBezTo>
                  <a:cubicBezTo>
                    <a:pt x="5" y="35"/>
                    <a:pt x="5" y="52"/>
                    <a:pt x="0" y="54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1" y="49"/>
                    <a:pt x="11" y="32"/>
                    <a:pt x="11" y="26"/>
                  </a:cubicBezTo>
                  <a:cubicBezTo>
                    <a:pt x="11" y="19"/>
                    <a:pt x="9" y="1"/>
                    <a:pt x="13" y="0"/>
                  </a:cubicBezTo>
                  <a:lnTo>
                    <a:pt x="7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5" name="Freeform 921">
              <a:extLst>
                <a:ext uri="{FF2B5EF4-FFF2-40B4-BE49-F238E27FC236}">
                  <a16:creationId xmlns:a16="http://schemas.microsoft.com/office/drawing/2014/main" id="{90EEC077-7DD3-AB4E-9B56-9035CE3A12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2" y="1389"/>
              <a:ext cx="47" cy="142"/>
            </a:xfrm>
            <a:custGeom>
              <a:avLst/>
              <a:gdLst>
                <a:gd name="T0" fmla="*/ 74 w 19"/>
                <a:gd name="T1" fmla="*/ 13 h 53"/>
                <a:gd name="T2" fmla="*/ 49 w 19"/>
                <a:gd name="T3" fmla="*/ 209 h 53"/>
                <a:gd name="T4" fmla="*/ 0 w 19"/>
                <a:gd name="T5" fmla="*/ 380 h 53"/>
                <a:gd name="T6" fmla="*/ 37 w 19"/>
                <a:gd name="T7" fmla="*/ 372 h 53"/>
                <a:gd name="T8" fmla="*/ 87 w 19"/>
                <a:gd name="T9" fmla="*/ 193 h 53"/>
                <a:gd name="T10" fmla="*/ 116 w 19"/>
                <a:gd name="T11" fmla="*/ 0 h 53"/>
                <a:gd name="T12" fmla="*/ 74 w 19"/>
                <a:gd name="T13" fmla="*/ 13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53"/>
                <a:gd name="T23" fmla="*/ 19 w 19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53">
                  <a:moveTo>
                    <a:pt x="12" y="2"/>
                  </a:moveTo>
                  <a:cubicBezTo>
                    <a:pt x="8" y="3"/>
                    <a:pt x="9" y="22"/>
                    <a:pt x="8" y="29"/>
                  </a:cubicBezTo>
                  <a:cubicBezTo>
                    <a:pt x="7" y="35"/>
                    <a:pt x="5" y="52"/>
                    <a:pt x="0" y="53"/>
                  </a:cubicBezTo>
                  <a:cubicBezTo>
                    <a:pt x="6" y="52"/>
                    <a:pt x="6" y="52"/>
                    <a:pt x="6" y="52"/>
                  </a:cubicBezTo>
                  <a:cubicBezTo>
                    <a:pt x="11" y="51"/>
                    <a:pt x="14" y="34"/>
                    <a:pt x="14" y="27"/>
                  </a:cubicBezTo>
                  <a:cubicBezTo>
                    <a:pt x="15" y="20"/>
                    <a:pt x="14" y="1"/>
                    <a:pt x="19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6" name="Freeform 922">
              <a:extLst>
                <a:ext uri="{FF2B5EF4-FFF2-40B4-BE49-F238E27FC236}">
                  <a16:creationId xmlns:a16="http://schemas.microsoft.com/office/drawing/2014/main" id="{0E21E434-FDF8-D041-8716-47D3E6517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403"/>
              <a:ext cx="48" cy="138"/>
            </a:xfrm>
            <a:custGeom>
              <a:avLst/>
              <a:gdLst>
                <a:gd name="T0" fmla="*/ 83 w 19"/>
                <a:gd name="T1" fmla="*/ 8 h 52"/>
                <a:gd name="T2" fmla="*/ 45 w 19"/>
                <a:gd name="T3" fmla="*/ 191 h 52"/>
                <a:gd name="T4" fmla="*/ 0 w 19"/>
                <a:gd name="T5" fmla="*/ 366 h 52"/>
                <a:gd name="T6" fmla="*/ 45 w 19"/>
                <a:gd name="T7" fmla="*/ 358 h 52"/>
                <a:gd name="T8" fmla="*/ 88 w 19"/>
                <a:gd name="T9" fmla="*/ 175 h 52"/>
                <a:gd name="T10" fmla="*/ 121 w 19"/>
                <a:gd name="T11" fmla="*/ 0 h 52"/>
                <a:gd name="T12" fmla="*/ 83 w 19"/>
                <a:gd name="T13" fmla="*/ 8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52"/>
                <a:gd name="T23" fmla="*/ 19 w 19"/>
                <a:gd name="T24" fmla="*/ 52 h 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52">
                  <a:moveTo>
                    <a:pt x="13" y="1"/>
                  </a:moveTo>
                  <a:cubicBezTo>
                    <a:pt x="8" y="2"/>
                    <a:pt x="8" y="20"/>
                    <a:pt x="7" y="27"/>
                  </a:cubicBezTo>
                  <a:cubicBezTo>
                    <a:pt x="7" y="34"/>
                    <a:pt x="6" y="50"/>
                    <a:pt x="0" y="52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2" y="49"/>
                    <a:pt x="13" y="32"/>
                    <a:pt x="14" y="25"/>
                  </a:cubicBezTo>
                  <a:cubicBezTo>
                    <a:pt x="15" y="19"/>
                    <a:pt x="15" y="1"/>
                    <a:pt x="19" y="0"/>
                  </a:cubicBezTo>
                  <a:lnTo>
                    <a:pt x="13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7" name="Freeform 923">
              <a:extLst>
                <a:ext uri="{FF2B5EF4-FFF2-40B4-BE49-F238E27FC236}">
                  <a16:creationId xmlns:a16="http://schemas.microsoft.com/office/drawing/2014/main" id="{BFC25E32-D924-144F-9DC2-C5F65B28E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1237"/>
              <a:ext cx="35" cy="150"/>
            </a:xfrm>
            <a:custGeom>
              <a:avLst/>
              <a:gdLst>
                <a:gd name="T0" fmla="*/ 20 w 14"/>
                <a:gd name="T1" fmla="*/ 21 h 56"/>
                <a:gd name="T2" fmla="*/ 33 w 14"/>
                <a:gd name="T3" fmla="*/ 214 h 56"/>
                <a:gd name="T4" fmla="*/ 20 w 14"/>
                <a:gd name="T5" fmla="*/ 402 h 56"/>
                <a:gd name="T6" fmla="*/ 58 w 14"/>
                <a:gd name="T7" fmla="*/ 372 h 56"/>
                <a:gd name="T8" fmla="*/ 70 w 14"/>
                <a:gd name="T9" fmla="*/ 188 h 56"/>
                <a:gd name="T10" fmla="*/ 58 w 14"/>
                <a:gd name="T11" fmla="*/ 0 h 56"/>
                <a:gd name="T12" fmla="*/ 20 w 14"/>
                <a:gd name="T13" fmla="*/ 21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6"/>
                <a:gd name="T23" fmla="*/ 14 w 14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6">
                  <a:moveTo>
                    <a:pt x="3" y="3"/>
                  </a:moveTo>
                  <a:cubicBezTo>
                    <a:pt x="0" y="5"/>
                    <a:pt x="4" y="23"/>
                    <a:pt x="5" y="30"/>
                  </a:cubicBezTo>
                  <a:cubicBezTo>
                    <a:pt x="6" y="36"/>
                    <a:pt x="8" y="53"/>
                    <a:pt x="3" y="56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14" y="50"/>
                    <a:pt x="12" y="33"/>
                    <a:pt x="11" y="26"/>
                  </a:cubicBezTo>
                  <a:cubicBezTo>
                    <a:pt x="10" y="20"/>
                    <a:pt x="5" y="2"/>
                    <a:pt x="9" y="0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8" name="Freeform 924">
              <a:extLst>
                <a:ext uri="{FF2B5EF4-FFF2-40B4-BE49-F238E27FC236}">
                  <a16:creationId xmlns:a16="http://schemas.microsoft.com/office/drawing/2014/main" id="{ABCCCC74-39C2-2747-ABCE-A36A96D65A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9" y="1256"/>
              <a:ext cx="35" cy="147"/>
            </a:xfrm>
            <a:custGeom>
              <a:avLst/>
              <a:gdLst>
                <a:gd name="T0" fmla="*/ 20 w 14"/>
                <a:gd name="T1" fmla="*/ 21 h 55"/>
                <a:gd name="T2" fmla="*/ 33 w 14"/>
                <a:gd name="T3" fmla="*/ 208 h 55"/>
                <a:gd name="T4" fmla="*/ 20 w 14"/>
                <a:gd name="T5" fmla="*/ 393 h 55"/>
                <a:gd name="T6" fmla="*/ 58 w 14"/>
                <a:gd name="T7" fmla="*/ 372 h 55"/>
                <a:gd name="T8" fmla="*/ 70 w 14"/>
                <a:gd name="T9" fmla="*/ 184 h 55"/>
                <a:gd name="T10" fmla="*/ 58 w 14"/>
                <a:gd name="T11" fmla="*/ 0 h 55"/>
                <a:gd name="T12" fmla="*/ 20 w 14"/>
                <a:gd name="T13" fmla="*/ 21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4"/>
                <a:gd name="T22" fmla="*/ 0 h 55"/>
                <a:gd name="T23" fmla="*/ 14 w 14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4" h="55">
                  <a:moveTo>
                    <a:pt x="3" y="3"/>
                  </a:moveTo>
                  <a:cubicBezTo>
                    <a:pt x="0" y="5"/>
                    <a:pt x="4" y="23"/>
                    <a:pt x="5" y="29"/>
                  </a:cubicBezTo>
                  <a:cubicBezTo>
                    <a:pt x="6" y="36"/>
                    <a:pt x="8" y="53"/>
                    <a:pt x="3" y="55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14" y="49"/>
                    <a:pt x="12" y="33"/>
                    <a:pt x="11" y="26"/>
                  </a:cubicBezTo>
                  <a:cubicBezTo>
                    <a:pt x="10" y="19"/>
                    <a:pt x="5" y="2"/>
                    <a:pt x="9" y="0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09" name="Freeform 925">
              <a:extLst>
                <a:ext uri="{FF2B5EF4-FFF2-40B4-BE49-F238E27FC236}">
                  <a16:creationId xmlns:a16="http://schemas.microsoft.com/office/drawing/2014/main" id="{FC8859B9-2E68-EF4A-BFA4-20BCDEB2C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7" y="1296"/>
              <a:ext cx="30" cy="147"/>
            </a:xfrm>
            <a:custGeom>
              <a:avLst/>
              <a:gdLst>
                <a:gd name="T0" fmla="*/ 37 w 12"/>
                <a:gd name="T1" fmla="*/ 21 h 55"/>
                <a:gd name="T2" fmla="*/ 32 w 12"/>
                <a:gd name="T3" fmla="*/ 214 h 55"/>
                <a:gd name="T4" fmla="*/ 0 w 12"/>
                <a:gd name="T5" fmla="*/ 393 h 55"/>
                <a:gd name="T6" fmla="*/ 37 w 12"/>
                <a:gd name="T7" fmla="*/ 380 h 55"/>
                <a:gd name="T8" fmla="*/ 70 w 12"/>
                <a:gd name="T9" fmla="*/ 192 h 55"/>
                <a:gd name="T10" fmla="*/ 75 w 12"/>
                <a:gd name="T11" fmla="*/ 0 h 55"/>
                <a:gd name="T12" fmla="*/ 37 w 12"/>
                <a:gd name="T13" fmla="*/ 21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5"/>
                <a:gd name="T23" fmla="*/ 12 w 12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5">
                  <a:moveTo>
                    <a:pt x="6" y="3"/>
                  </a:moveTo>
                  <a:cubicBezTo>
                    <a:pt x="2" y="4"/>
                    <a:pt x="5" y="23"/>
                    <a:pt x="5" y="30"/>
                  </a:cubicBezTo>
                  <a:cubicBezTo>
                    <a:pt x="5" y="36"/>
                    <a:pt x="5" y="53"/>
                    <a:pt x="0" y="55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11" y="51"/>
                    <a:pt x="11" y="34"/>
                    <a:pt x="11" y="27"/>
                  </a:cubicBezTo>
                  <a:cubicBezTo>
                    <a:pt x="11" y="21"/>
                    <a:pt x="8" y="2"/>
                    <a:pt x="12" y="0"/>
                  </a:cubicBezTo>
                  <a:lnTo>
                    <a:pt x="6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0" name="Freeform 926">
              <a:extLst>
                <a:ext uri="{FF2B5EF4-FFF2-40B4-BE49-F238E27FC236}">
                  <a16:creationId xmlns:a16="http://schemas.microsoft.com/office/drawing/2014/main" id="{488AF7BD-7AF4-CB4A-937A-2D84318575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7" y="1312"/>
              <a:ext cx="30" cy="144"/>
            </a:xfrm>
            <a:custGeom>
              <a:avLst/>
              <a:gdLst>
                <a:gd name="T0" fmla="*/ 37 w 12"/>
                <a:gd name="T1" fmla="*/ 21 h 54"/>
                <a:gd name="T2" fmla="*/ 25 w 12"/>
                <a:gd name="T3" fmla="*/ 205 h 54"/>
                <a:gd name="T4" fmla="*/ 0 w 12"/>
                <a:gd name="T5" fmla="*/ 384 h 54"/>
                <a:gd name="T6" fmla="*/ 43 w 12"/>
                <a:gd name="T7" fmla="*/ 371 h 54"/>
                <a:gd name="T8" fmla="*/ 62 w 12"/>
                <a:gd name="T9" fmla="*/ 184 h 54"/>
                <a:gd name="T10" fmla="*/ 75 w 12"/>
                <a:gd name="T11" fmla="*/ 0 h 54"/>
                <a:gd name="T12" fmla="*/ 37 w 12"/>
                <a:gd name="T13" fmla="*/ 21 h 5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"/>
                <a:gd name="T22" fmla="*/ 0 h 54"/>
                <a:gd name="T23" fmla="*/ 12 w 12"/>
                <a:gd name="T24" fmla="*/ 54 h 5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" h="54">
                  <a:moveTo>
                    <a:pt x="6" y="3"/>
                  </a:moveTo>
                  <a:cubicBezTo>
                    <a:pt x="2" y="4"/>
                    <a:pt x="4" y="22"/>
                    <a:pt x="4" y="29"/>
                  </a:cubicBezTo>
                  <a:cubicBezTo>
                    <a:pt x="4" y="36"/>
                    <a:pt x="5" y="52"/>
                    <a:pt x="0" y="54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12" y="50"/>
                    <a:pt x="11" y="33"/>
                    <a:pt x="10" y="26"/>
                  </a:cubicBezTo>
                  <a:cubicBezTo>
                    <a:pt x="10" y="20"/>
                    <a:pt x="8" y="2"/>
                    <a:pt x="12" y="0"/>
                  </a:cubicBezTo>
                  <a:lnTo>
                    <a:pt x="6" y="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1" name="Freeform 927">
              <a:extLst>
                <a:ext uri="{FF2B5EF4-FFF2-40B4-BE49-F238E27FC236}">
                  <a16:creationId xmlns:a16="http://schemas.microsoft.com/office/drawing/2014/main" id="{8D05B611-A1FF-9C49-8711-4BEA57C2BE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181"/>
              <a:ext cx="45" cy="142"/>
            </a:xfrm>
            <a:custGeom>
              <a:avLst/>
              <a:gdLst>
                <a:gd name="T0" fmla="*/ 75 w 18"/>
                <a:gd name="T1" fmla="*/ 13 h 53"/>
                <a:gd name="T2" fmla="*/ 43 w 18"/>
                <a:gd name="T3" fmla="*/ 201 h 53"/>
                <a:gd name="T4" fmla="*/ 0 w 18"/>
                <a:gd name="T5" fmla="*/ 380 h 53"/>
                <a:gd name="T6" fmla="*/ 37 w 18"/>
                <a:gd name="T7" fmla="*/ 367 h 53"/>
                <a:gd name="T8" fmla="*/ 88 w 18"/>
                <a:gd name="T9" fmla="*/ 188 h 53"/>
                <a:gd name="T10" fmla="*/ 112 w 18"/>
                <a:gd name="T11" fmla="*/ 0 h 53"/>
                <a:gd name="T12" fmla="*/ 75 w 18"/>
                <a:gd name="T13" fmla="*/ 13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"/>
                <a:gd name="T22" fmla="*/ 0 h 53"/>
                <a:gd name="T23" fmla="*/ 18 w 18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" h="53">
                  <a:moveTo>
                    <a:pt x="12" y="2"/>
                  </a:moveTo>
                  <a:cubicBezTo>
                    <a:pt x="7" y="3"/>
                    <a:pt x="8" y="21"/>
                    <a:pt x="7" y="28"/>
                  </a:cubicBezTo>
                  <a:cubicBezTo>
                    <a:pt x="7" y="34"/>
                    <a:pt x="5" y="51"/>
                    <a:pt x="0" y="53"/>
                  </a:cubicBezTo>
                  <a:cubicBezTo>
                    <a:pt x="6" y="51"/>
                    <a:pt x="6" y="51"/>
                    <a:pt x="6" y="51"/>
                  </a:cubicBezTo>
                  <a:cubicBezTo>
                    <a:pt x="12" y="49"/>
                    <a:pt x="13" y="33"/>
                    <a:pt x="14" y="26"/>
                  </a:cubicBezTo>
                  <a:cubicBezTo>
                    <a:pt x="14" y="19"/>
                    <a:pt x="14" y="1"/>
                    <a:pt x="18" y="0"/>
                  </a:cubicBezTo>
                  <a:lnTo>
                    <a:pt x="12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2" name="Freeform 928">
              <a:extLst>
                <a:ext uri="{FF2B5EF4-FFF2-40B4-BE49-F238E27FC236}">
                  <a16:creationId xmlns:a16="http://schemas.microsoft.com/office/drawing/2014/main" id="{26507966-8A46-1F4F-8D8C-40248B6C7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9" y="1192"/>
              <a:ext cx="40" cy="147"/>
            </a:xfrm>
            <a:custGeom>
              <a:avLst/>
              <a:gdLst>
                <a:gd name="T0" fmla="*/ 55 w 16"/>
                <a:gd name="T1" fmla="*/ 13 h 55"/>
                <a:gd name="T2" fmla="*/ 30 w 16"/>
                <a:gd name="T3" fmla="*/ 192 h 55"/>
                <a:gd name="T4" fmla="*/ 0 w 16"/>
                <a:gd name="T5" fmla="*/ 393 h 55"/>
                <a:gd name="T6" fmla="*/ 37 w 16"/>
                <a:gd name="T7" fmla="*/ 380 h 55"/>
                <a:gd name="T8" fmla="*/ 75 w 16"/>
                <a:gd name="T9" fmla="*/ 184 h 55"/>
                <a:gd name="T10" fmla="*/ 100 w 16"/>
                <a:gd name="T11" fmla="*/ 0 h 55"/>
                <a:gd name="T12" fmla="*/ 55 w 16"/>
                <a:gd name="T13" fmla="*/ 13 h 5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55"/>
                <a:gd name="T23" fmla="*/ 16 w 16"/>
                <a:gd name="T24" fmla="*/ 55 h 5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55">
                  <a:moveTo>
                    <a:pt x="9" y="2"/>
                  </a:moveTo>
                  <a:cubicBezTo>
                    <a:pt x="5" y="3"/>
                    <a:pt x="6" y="21"/>
                    <a:pt x="5" y="27"/>
                  </a:cubicBezTo>
                  <a:cubicBezTo>
                    <a:pt x="4" y="34"/>
                    <a:pt x="5" y="53"/>
                    <a:pt x="0" y="55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12" y="51"/>
                    <a:pt x="11" y="32"/>
                    <a:pt x="12" y="26"/>
                  </a:cubicBezTo>
                  <a:cubicBezTo>
                    <a:pt x="12" y="19"/>
                    <a:pt x="11" y="1"/>
                    <a:pt x="16" y="0"/>
                  </a:cubicBezTo>
                  <a:lnTo>
                    <a:pt x="9" y="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3" name="Freeform 929">
              <a:extLst>
                <a:ext uri="{FF2B5EF4-FFF2-40B4-BE49-F238E27FC236}">
                  <a16:creationId xmlns:a16="http://schemas.microsoft.com/office/drawing/2014/main" id="{EEEA2C56-9434-1D4B-8D16-D098F17FA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4" y="1155"/>
              <a:ext cx="75" cy="125"/>
            </a:xfrm>
            <a:custGeom>
              <a:avLst/>
              <a:gdLst>
                <a:gd name="T0" fmla="*/ 145 w 30"/>
                <a:gd name="T1" fmla="*/ 0 h 47"/>
                <a:gd name="T2" fmla="*/ 83 w 30"/>
                <a:gd name="T3" fmla="*/ 170 h 47"/>
                <a:gd name="T4" fmla="*/ 0 w 30"/>
                <a:gd name="T5" fmla="*/ 332 h 47"/>
                <a:gd name="T6" fmla="*/ 38 w 30"/>
                <a:gd name="T7" fmla="*/ 324 h 47"/>
                <a:gd name="T8" fmla="*/ 125 w 30"/>
                <a:gd name="T9" fmla="*/ 170 h 47"/>
                <a:gd name="T10" fmla="*/ 188 w 30"/>
                <a:gd name="T11" fmla="*/ 0 h 47"/>
                <a:gd name="T12" fmla="*/ 145 w 30"/>
                <a:gd name="T13" fmla="*/ 0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3" y="0"/>
                  </a:moveTo>
                  <a:cubicBezTo>
                    <a:pt x="19" y="0"/>
                    <a:pt x="15" y="18"/>
                    <a:pt x="13" y="24"/>
                  </a:cubicBezTo>
                  <a:cubicBezTo>
                    <a:pt x="11" y="31"/>
                    <a:pt x="5" y="46"/>
                    <a:pt x="0" y="47"/>
                  </a:cubicBezTo>
                  <a:cubicBezTo>
                    <a:pt x="6" y="46"/>
                    <a:pt x="6" y="46"/>
                    <a:pt x="6" y="46"/>
                  </a:cubicBezTo>
                  <a:cubicBezTo>
                    <a:pt x="12" y="46"/>
                    <a:pt x="17" y="30"/>
                    <a:pt x="20" y="24"/>
                  </a:cubicBezTo>
                  <a:cubicBezTo>
                    <a:pt x="22" y="18"/>
                    <a:pt x="26" y="0"/>
                    <a:pt x="30" y="0"/>
                  </a:cubicBezTo>
                  <a:lnTo>
                    <a:pt x="23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4" name="Freeform 930">
              <a:extLst>
                <a:ext uri="{FF2B5EF4-FFF2-40B4-BE49-F238E27FC236}">
                  <a16:creationId xmlns:a16="http://schemas.microsoft.com/office/drawing/2014/main" id="{4F097A18-40BB-3C40-A1DD-CD54269DF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9" y="1155"/>
              <a:ext cx="75" cy="125"/>
            </a:xfrm>
            <a:custGeom>
              <a:avLst/>
              <a:gdLst>
                <a:gd name="T0" fmla="*/ 150 w 30"/>
                <a:gd name="T1" fmla="*/ 8 h 47"/>
                <a:gd name="T2" fmla="*/ 83 w 30"/>
                <a:gd name="T3" fmla="*/ 176 h 47"/>
                <a:gd name="T4" fmla="*/ 0 w 30"/>
                <a:gd name="T5" fmla="*/ 332 h 47"/>
                <a:gd name="T6" fmla="*/ 50 w 30"/>
                <a:gd name="T7" fmla="*/ 332 h 47"/>
                <a:gd name="T8" fmla="*/ 125 w 30"/>
                <a:gd name="T9" fmla="*/ 170 h 47"/>
                <a:gd name="T10" fmla="*/ 188 w 30"/>
                <a:gd name="T11" fmla="*/ 0 h 47"/>
                <a:gd name="T12" fmla="*/ 150 w 30"/>
                <a:gd name="T13" fmla="*/ 8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7"/>
                <a:gd name="T23" fmla="*/ 30 w 30"/>
                <a:gd name="T24" fmla="*/ 47 h 4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7">
                  <a:moveTo>
                    <a:pt x="24" y="1"/>
                  </a:moveTo>
                  <a:cubicBezTo>
                    <a:pt x="19" y="1"/>
                    <a:pt x="15" y="18"/>
                    <a:pt x="13" y="25"/>
                  </a:cubicBezTo>
                  <a:cubicBezTo>
                    <a:pt x="11" y="31"/>
                    <a:pt x="6" y="47"/>
                    <a:pt x="0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13" y="47"/>
                    <a:pt x="18" y="31"/>
                    <a:pt x="20" y="24"/>
                  </a:cubicBezTo>
                  <a:cubicBezTo>
                    <a:pt x="22" y="18"/>
                    <a:pt x="26" y="0"/>
                    <a:pt x="30" y="0"/>
                  </a:cubicBezTo>
                  <a:lnTo>
                    <a:pt x="24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5" name="Freeform 931">
              <a:extLst>
                <a:ext uri="{FF2B5EF4-FFF2-40B4-BE49-F238E27FC236}">
                  <a16:creationId xmlns:a16="http://schemas.microsoft.com/office/drawing/2014/main" id="{33CD732F-DC84-0A4A-B796-AB1CC3C6C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4" y="1163"/>
              <a:ext cx="65" cy="133"/>
            </a:xfrm>
            <a:custGeom>
              <a:avLst/>
              <a:gdLst>
                <a:gd name="T0" fmla="*/ 120 w 26"/>
                <a:gd name="T1" fmla="*/ 8 h 50"/>
                <a:gd name="T2" fmla="*/ 70 w 26"/>
                <a:gd name="T3" fmla="*/ 192 h 50"/>
                <a:gd name="T4" fmla="*/ 0 w 26"/>
                <a:gd name="T5" fmla="*/ 354 h 50"/>
                <a:gd name="T6" fmla="*/ 43 w 26"/>
                <a:gd name="T7" fmla="*/ 346 h 50"/>
                <a:gd name="T8" fmla="*/ 113 w 26"/>
                <a:gd name="T9" fmla="*/ 184 h 50"/>
                <a:gd name="T10" fmla="*/ 163 w 26"/>
                <a:gd name="T11" fmla="*/ 0 h 50"/>
                <a:gd name="T12" fmla="*/ 120 w 26"/>
                <a:gd name="T13" fmla="*/ 8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"/>
                <a:gd name="T22" fmla="*/ 0 h 50"/>
                <a:gd name="T23" fmla="*/ 26 w 2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" h="50">
                  <a:moveTo>
                    <a:pt x="19" y="1"/>
                  </a:moveTo>
                  <a:cubicBezTo>
                    <a:pt x="15" y="1"/>
                    <a:pt x="13" y="21"/>
                    <a:pt x="11" y="27"/>
                  </a:cubicBezTo>
                  <a:cubicBezTo>
                    <a:pt x="10" y="34"/>
                    <a:pt x="5" y="50"/>
                    <a:pt x="0" y="50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12" y="48"/>
                    <a:pt x="16" y="33"/>
                    <a:pt x="18" y="26"/>
                  </a:cubicBezTo>
                  <a:cubicBezTo>
                    <a:pt x="20" y="20"/>
                    <a:pt x="22" y="1"/>
                    <a:pt x="26" y="0"/>
                  </a:cubicBezTo>
                  <a:lnTo>
                    <a:pt x="19" y="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6" name="Freeform 932">
              <a:extLst>
                <a:ext uri="{FF2B5EF4-FFF2-40B4-BE49-F238E27FC236}">
                  <a16:creationId xmlns:a16="http://schemas.microsoft.com/office/drawing/2014/main" id="{76A13453-A852-3F4D-8CCF-F34EB13C3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2" y="1168"/>
              <a:ext cx="65" cy="133"/>
            </a:xfrm>
            <a:custGeom>
              <a:avLst/>
              <a:gdLst>
                <a:gd name="T0" fmla="*/ 120 w 26"/>
                <a:gd name="T1" fmla="*/ 0 h 50"/>
                <a:gd name="T2" fmla="*/ 70 w 26"/>
                <a:gd name="T3" fmla="*/ 184 h 50"/>
                <a:gd name="T4" fmla="*/ 0 w 26"/>
                <a:gd name="T5" fmla="*/ 354 h 50"/>
                <a:gd name="T6" fmla="*/ 43 w 26"/>
                <a:gd name="T7" fmla="*/ 354 h 50"/>
                <a:gd name="T8" fmla="*/ 108 w 26"/>
                <a:gd name="T9" fmla="*/ 184 h 50"/>
                <a:gd name="T10" fmla="*/ 163 w 26"/>
                <a:gd name="T11" fmla="*/ 8 h 50"/>
                <a:gd name="T12" fmla="*/ 120 w 26"/>
                <a:gd name="T13" fmla="*/ 0 h 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6"/>
                <a:gd name="T22" fmla="*/ 0 h 50"/>
                <a:gd name="T23" fmla="*/ 26 w 26"/>
                <a:gd name="T24" fmla="*/ 50 h 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6" h="50">
                  <a:moveTo>
                    <a:pt x="19" y="0"/>
                  </a:moveTo>
                  <a:cubicBezTo>
                    <a:pt x="14" y="1"/>
                    <a:pt x="12" y="20"/>
                    <a:pt x="11" y="26"/>
                  </a:cubicBezTo>
                  <a:cubicBezTo>
                    <a:pt x="9" y="33"/>
                    <a:pt x="5" y="49"/>
                    <a:pt x="0" y="50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12" y="49"/>
                    <a:pt x="16" y="32"/>
                    <a:pt x="17" y="26"/>
                  </a:cubicBezTo>
                  <a:cubicBezTo>
                    <a:pt x="19" y="19"/>
                    <a:pt x="22" y="2"/>
                    <a:pt x="26" y="1"/>
                  </a:cubicBezTo>
                  <a:lnTo>
                    <a:pt x="19" y="0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7" name="Freeform 933">
              <a:extLst>
                <a:ext uri="{FF2B5EF4-FFF2-40B4-BE49-F238E27FC236}">
                  <a16:creationId xmlns:a16="http://schemas.microsoft.com/office/drawing/2014/main" id="{9DD7D39E-503A-274B-8FB8-700350445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" y="1456"/>
              <a:ext cx="74" cy="123"/>
            </a:xfrm>
            <a:custGeom>
              <a:avLst/>
              <a:gdLst>
                <a:gd name="T0" fmla="*/ 183 w 30"/>
                <a:gd name="T1" fmla="*/ 329 h 46"/>
                <a:gd name="T2" fmla="*/ 96 w 30"/>
                <a:gd name="T3" fmla="*/ 158 h 46"/>
                <a:gd name="T4" fmla="*/ 37 w 30"/>
                <a:gd name="T5" fmla="*/ 0 h 46"/>
                <a:gd name="T6" fmla="*/ 0 w 30"/>
                <a:gd name="T7" fmla="*/ 0 h 46"/>
                <a:gd name="T8" fmla="*/ 62 w 30"/>
                <a:gd name="T9" fmla="*/ 158 h 46"/>
                <a:gd name="T10" fmla="*/ 146 w 30"/>
                <a:gd name="T11" fmla="*/ 329 h 46"/>
                <a:gd name="T12" fmla="*/ 183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20" y="33"/>
                    <a:pt x="16" y="22"/>
                  </a:cubicBezTo>
                  <a:cubicBezTo>
                    <a:pt x="12" y="10"/>
                    <a:pt x="11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4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8" name="Freeform 934">
              <a:extLst>
                <a:ext uri="{FF2B5EF4-FFF2-40B4-BE49-F238E27FC236}">
                  <a16:creationId xmlns:a16="http://schemas.microsoft.com/office/drawing/2014/main" id="{9D7F9C21-8EB8-BB41-9B57-A942345D5B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0" y="1456"/>
              <a:ext cx="74" cy="123"/>
            </a:xfrm>
            <a:custGeom>
              <a:avLst/>
              <a:gdLst>
                <a:gd name="T0" fmla="*/ 183 w 30"/>
                <a:gd name="T1" fmla="*/ 321 h 46"/>
                <a:gd name="T2" fmla="*/ 96 w 30"/>
                <a:gd name="T3" fmla="*/ 158 h 46"/>
                <a:gd name="T4" fmla="*/ 37 w 30"/>
                <a:gd name="T5" fmla="*/ 0 h 46"/>
                <a:gd name="T6" fmla="*/ 0 w 30"/>
                <a:gd name="T7" fmla="*/ 0 h 46"/>
                <a:gd name="T8" fmla="*/ 62 w 30"/>
                <a:gd name="T9" fmla="*/ 158 h 46"/>
                <a:gd name="T10" fmla="*/ 146 w 30"/>
                <a:gd name="T11" fmla="*/ 329 h 46"/>
                <a:gd name="T12" fmla="*/ 183 w 30"/>
                <a:gd name="T13" fmla="*/ 321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5"/>
                  </a:moveTo>
                  <a:cubicBezTo>
                    <a:pt x="24" y="45"/>
                    <a:pt x="20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19" name="Freeform 935">
              <a:extLst>
                <a:ext uri="{FF2B5EF4-FFF2-40B4-BE49-F238E27FC236}">
                  <a16:creationId xmlns:a16="http://schemas.microsoft.com/office/drawing/2014/main" id="{B7323BEA-10D6-A743-ABB0-D80581BFB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5" y="1456"/>
              <a:ext cx="75" cy="123"/>
            </a:xfrm>
            <a:custGeom>
              <a:avLst/>
              <a:gdLst>
                <a:gd name="T0" fmla="*/ 188 w 30"/>
                <a:gd name="T1" fmla="*/ 329 h 46"/>
                <a:gd name="T2" fmla="*/ 100 w 30"/>
                <a:gd name="T3" fmla="*/ 158 h 46"/>
                <a:gd name="T4" fmla="*/ 38 w 30"/>
                <a:gd name="T5" fmla="*/ 0 h 46"/>
                <a:gd name="T6" fmla="*/ 0 w 30"/>
                <a:gd name="T7" fmla="*/ 0 h 46"/>
                <a:gd name="T8" fmla="*/ 63 w 30"/>
                <a:gd name="T9" fmla="*/ 158 h 46"/>
                <a:gd name="T10" fmla="*/ 150 w 30"/>
                <a:gd name="T11" fmla="*/ 329 h 46"/>
                <a:gd name="T12" fmla="*/ 188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20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0" name="Freeform 936">
              <a:extLst>
                <a:ext uri="{FF2B5EF4-FFF2-40B4-BE49-F238E27FC236}">
                  <a16:creationId xmlns:a16="http://schemas.microsoft.com/office/drawing/2014/main" id="{2DEB98D9-A019-3C43-9C8B-0FD9F3A53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0" y="1456"/>
              <a:ext cx="75" cy="123"/>
            </a:xfrm>
            <a:custGeom>
              <a:avLst/>
              <a:gdLst>
                <a:gd name="T0" fmla="*/ 188 w 30"/>
                <a:gd name="T1" fmla="*/ 329 h 46"/>
                <a:gd name="T2" fmla="*/ 100 w 30"/>
                <a:gd name="T3" fmla="*/ 158 h 46"/>
                <a:gd name="T4" fmla="*/ 38 w 30"/>
                <a:gd name="T5" fmla="*/ 0 h 46"/>
                <a:gd name="T6" fmla="*/ 0 w 30"/>
                <a:gd name="T7" fmla="*/ 0 h 46"/>
                <a:gd name="T8" fmla="*/ 58 w 30"/>
                <a:gd name="T9" fmla="*/ 158 h 46"/>
                <a:gd name="T10" fmla="*/ 150 w 30"/>
                <a:gd name="T11" fmla="*/ 329 h 46"/>
                <a:gd name="T12" fmla="*/ 188 w 30"/>
                <a:gd name="T13" fmla="*/ 329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46"/>
                <a:gd name="T23" fmla="*/ 30 w 3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46">
                  <a:moveTo>
                    <a:pt x="30" y="46"/>
                  </a:moveTo>
                  <a:cubicBezTo>
                    <a:pt x="24" y="46"/>
                    <a:pt x="19" y="33"/>
                    <a:pt x="16" y="22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5" y="10"/>
                    <a:pt x="9" y="22"/>
                  </a:cubicBezTo>
                  <a:cubicBezTo>
                    <a:pt x="13" y="33"/>
                    <a:pt x="18" y="46"/>
                    <a:pt x="24" y="46"/>
                  </a:cubicBezTo>
                  <a:lnTo>
                    <a:pt x="30" y="4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1" name="Freeform 937">
              <a:extLst>
                <a:ext uri="{FF2B5EF4-FFF2-40B4-BE49-F238E27FC236}">
                  <a16:creationId xmlns:a16="http://schemas.microsoft.com/office/drawing/2014/main" id="{7C96424A-5BC7-634D-B8D1-050413090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5" y="1461"/>
              <a:ext cx="45" cy="115"/>
            </a:xfrm>
            <a:custGeom>
              <a:avLst/>
              <a:gdLst>
                <a:gd name="T0" fmla="*/ 0 w 18"/>
                <a:gd name="T1" fmla="*/ 0 h 43"/>
                <a:gd name="T2" fmla="*/ 43 w 18"/>
                <a:gd name="T3" fmla="*/ 142 h 43"/>
                <a:gd name="T4" fmla="*/ 112 w 18"/>
                <a:gd name="T5" fmla="*/ 308 h 43"/>
                <a:gd name="T6" fmla="*/ 43 w 18"/>
                <a:gd name="T7" fmla="*/ 142 h 43"/>
                <a:gd name="T8" fmla="*/ 0 w 18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43"/>
                <a:gd name="T17" fmla="*/ 18 w 18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43">
                  <a:moveTo>
                    <a:pt x="0" y="0"/>
                  </a:moveTo>
                  <a:cubicBezTo>
                    <a:pt x="2" y="3"/>
                    <a:pt x="4" y="11"/>
                    <a:pt x="7" y="20"/>
                  </a:cubicBezTo>
                  <a:cubicBezTo>
                    <a:pt x="11" y="28"/>
                    <a:pt x="14" y="39"/>
                    <a:pt x="18" y="43"/>
                  </a:cubicBezTo>
                  <a:cubicBezTo>
                    <a:pt x="14" y="39"/>
                    <a:pt x="10" y="28"/>
                    <a:pt x="7" y="20"/>
                  </a:cubicBezTo>
                  <a:cubicBezTo>
                    <a:pt x="4" y="11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2" name="Freeform 938">
              <a:extLst>
                <a:ext uri="{FF2B5EF4-FFF2-40B4-BE49-F238E27FC236}">
                  <a16:creationId xmlns:a16="http://schemas.microsoft.com/office/drawing/2014/main" id="{B69493D6-0405-844B-9597-33597FE6A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7" y="1461"/>
              <a:ext cx="47" cy="115"/>
            </a:xfrm>
            <a:custGeom>
              <a:avLst/>
              <a:gdLst>
                <a:gd name="T0" fmla="*/ 0 w 19"/>
                <a:gd name="T1" fmla="*/ 0 h 43"/>
                <a:gd name="T2" fmla="*/ 49 w 19"/>
                <a:gd name="T3" fmla="*/ 142 h 43"/>
                <a:gd name="T4" fmla="*/ 116 w 19"/>
                <a:gd name="T5" fmla="*/ 308 h 43"/>
                <a:gd name="T6" fmla="*/ 42 w 19"/>
                <a:gd name="T7" fmla="*/ 142 h 43"/>
                <a:gd name="T8" fmla="*/ 0 w 19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43"/>
                <a:gd name="T17" fmla="*/ 19 w 19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9" y="43"/>
                  </a:cubicBezTo>
                  <a:cubicBezTo>
                    <a:pt x="14" y="39"/>
                    <a:pt x="11" y="28"/>
                    <a:pt x="7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3" name="Freeform 939">
              <a:extLst>
                <a:ext uri="{FF2B5EF4-FFF2-40B4-BE49-F238E27FC236}">
                  <a16:creationId xmlns:a16="http://schemas.microsoft.com/office/drawing/2014/main" id="{B9A6DD32-5652-FE4E-A519-604CC956C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2" y="1461"/>
              <a:ext cx="48" cy="115"/>
            </a:xfrm>
            <a:custGeom>
              <a:avLst/>
              <a:gdLst>
                <a:gd name="T0" fmla="*/ 0 w 19"/>
                <a:gd name="T1" fmla="*/ 0 h 43"/>
                <a:gd name="T2" fmla="*/ 51 w 19"/>
                <a:gd name="T3" fmla="*/ 142 h 43"/>
                <a:gd name="T4" fmla="*/ 121 w 19"/>
                <a:gd name="T5" fmla="*/ 308 h 43"/>
                <a:gd name="T6" fmla="*/ 51 w 19"/>
                <a:gd name="T7" fmla="*/ 142 h 43"/>
                <a:gd name="T8" fmla="*/ 0 w 19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43"/>
                <a:gd name="T17" fmla="*/ 19 w 19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9" y="43"/>
                  </a:cubicBezTo>
                  <a:cubicBezTo>
                    <a:pt x="14" y="39"/>
                    <a:pt x="11" y="28"/>
                    <a:pt x="8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4" name="Freeform 940">
              <a:extLst>
                <a:ext uri="{FF2B5EF4-FFF2-40B4-BE49-F238E27FC236}">
                  <a16:creationId xmlns:a16="http://schemas.microsoft.com/office/drawing/2014/main" id="{F57CCD5E-FD8C-7547-92F4-72F76E99A2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" y="1461"/>
              <a:ext cx="45" cy="115"/>
            </a:xfrm>
            <a:custGeom>
              <a:avLst/>
              <a:gdLst>
                <a:gd name="T0" fmla="*/ 0 w 18"/>
                <a:gd name="T1" fmla="*/ 0 h 43"/>
                <a:gd name="T2" fmla="*/ 50 w 18"/>
                <a:gd name="T3" fmla="*/ 142 h 43"/>
                <a:gd name="T4" fmla="*/ 112 w 18"/>
                <a:gd name="T5" fmla="*/ 308 h 43"/>
                <a:gd name="T6" fmla="*/ 43 w 18"/>
                <a:gd name="T7" fmla="*/ 142 h 43"/>
                <a:gd name="T8" fmla="*/ 0 w 18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43"/>
                <a:gd name="T17" fmla="*/ 18 w 18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43">
                  <a:moveTo>
                    <a:pt x="0" y="0"/>
                  </a:moveTo>
                  <a:cubicBezTo>
                    <a:pt x="3" y="3"/>
                    <a:pt x="5" y="11"/>
                    <a:pt x="8" y="20"/>
                  </a:cubicBezTo>
                  <a:cubicBezTo>
                    <a:pt x="11" y="28"/>
                    <a:pt x="14" y="39"/>
                    <a:pt x="18" y="43"/>
                  </a:cubicBezTo>
                  <a:cubicBezTo>
                    <a:pt x="14" y="39"/>
                    <a:pt x="10" y="28"/>
                    <a:pt x="7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5" name="Freeform 941">
              <a:extLst>
                <a:ext uri="{FF2B5EF4-FFF2-40B4-BE49-F238E27FC236}">
                  <a16:creationId xmlns:a16="http://schemas.microsoft.com/office/drawing/2014/main" id="{4254804B-8F29-4E4B-B1C9-4DB17C48C4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75" y="1456"/>
              <a:ext cx="75" cy="123"/>
            </a:xfrm>
            <a:custGeom>
              <a:avLst/>
              <a:gdLst>
                <a:gd name="T0" fmla="*/ 0 w 30"/>
                <a:gd name="T1" fmla="*/ 0 h 46"/>
                <a:gd name="T2" fmla="*/ 45 w 30"/>
                <a:gd name="T3" fmla="*/ 94 h 46"/>
                <a:gd name="T4" fmla="*/ 58 w 30"/>
                <a:gd name="T5" fmla="*/ 158 h 46"/>
                <a:gd name="T6" fmla="*/ 58 w 30"/>
                <a:gd name="T7" fmla="*/ 158 h 46"/>
                <a:gd name="T8" fmla="*/ 150 w 30"/>
                <a:gd name="T9" fmla="*/ 329 h 46"/>
                <a:gd name="T10" fmla="*/ 188 w 30"/>
                <a:gd name="T11" fmla="*/ 329 h 46"/>
                <a:gd name="T12" fmla="*/ 188 w 30"/>
                <a:gd name="T13" fmla="*/ 329 h 46"/>
                <a:gd name="T14" fmla="*/ 100 w 30"/>
                <a:gd name="T15" fmla="*/ 158 h 46"/>
                <a:gd name="T16" fmla="*/ 100 w 30"/>
                <a:gd name="T17" fmla="*/ 158 h 46"/>
                <a:gd name="T18" fmla="*/ 83 w 30"/>
                <a:gd name="T19" fmla="*/ 94 h 46"/>
                <a:gd name="T20" fmla="*/ 38 w 30"/>
                <a:gd name="T21" fmla="*/ 0 h 46"/>
                <a:gd name="T22" fmla="*/ 0 w 30"/>
                <a:gd name="T23" fmla="*/ 0 h 46"/>
                <a:gd name="T24" fmla="*/ 150 w 30"/>
                <a:gd name="T25" fmla="*/ 329 h 46"/>
                <a:gd name="T26" fmla="*/ 63 w 30"/>
                <a:gd name="T27" fmla="*/ 158 h 46"/>
                <a:gd name="T28" fmla="*/ 63 w 30"/>
                <a:gd name="T29" fmla="*/ 158 h 46"/>
                <a:gd name="T30" fmla="*/ 45 w 30"/>
                <a:gd name="T31" fmla="*/ 94 h 46"/>
                <a:gd name="T32" fmla="*/ 8 w 30"/>
                <a:gd name="T33" fmla="*/ 8 h 46"/>
                <a:gd name="T34" fmla="*/ 8 w 30"/>
                <a:gd name="T35" fmla="*/ 0 h 46"/>
                <a:gd name="T36" fmla="*/ 38 w 30"/>
                <a:gd name="T37" fmla="*/ 8 h 46"/>
                <a:gd name="T38" fmla="*/ 83 w 30"/>
                <a:gd name="T39" fmla="*/ 94 h 46"/>
                <a:gd name="T40" fmla="*/ 100 w 30"/>
                <a:gd name="T41" fmla="*/ 158 h 46"/>
                <a:gd name="T42" fmla="*/ 100 w 30"/>
                <a:gd name="T43" fmla="*/ 158 h 46"/>
                <a:gd name="T44" fmla="*/ 175 w 30"/>
                <a:gd name="T45" fmla="*/ 329 h 46"/>
                <a:gd name="T46" fmla="*/ 150 w 30"/>
                <a:gd name="T47" fmla="*/ 329 h 4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0"/>
                <a:gd name="T73" fmla="*/ 0 h 46"/>
                <a:gd name="T74" fmla="*/ 30 w 30"/>
                <a:gd name="T75" fmla="*/ 46 h 4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0" h="46">
                  <a:moveTo>
                    <a:pt x="0" y="0"/>
                  </a:moveTo>
                  <a:cubicBezTo>
                    <a:pt x="3" y="0"/>
                    <a:pt x="4" y="6"/>
                    <a:pt x="7" y="13"/>
                  </a:cubicBezTo>
                  <a:cubicBezTo>
                    <a:pt x="7" y="16"/>
                    <a:pt x="8" y="19"/>
                    <a:pt x="9" y="22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3" y="33"/>
                    <a:pt x="18" y="46"/>
                    <a:pt x="24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25" y="46"/>
                    <a:pt x="20" y="33"/>
                    <a:pt x="16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5" y="19"/>
                    <a:pt x="14" y="16"/>
                    <a:pt x="13" y="13"/>
                  </a:cubicBezTo>
                  <a:cubicBezTo>
                    <a:pt x="11" y="6"/>
                    <a:pt x="9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4" y="46"/>
                  </a:moveTo>
                  <a:cubicBezTo>
                    <a:pt x="18" y="46"/>
                    <a:pt x="14" y="33"/>
                    <a:pt x="10" y="22"/>
                  </a:cubicBezTo>
                  <a:cubicBezTo>
                    <a:pt x="10" y="22"/>
                    <a:pt x="10" y="22"/>
                    <a:pt x="10" y="22"/>
                  </a:cubicBezTo>
                  <a:cubicBezTo>
                    <a:pt x="9" y="19"/>
                    <a:pt x="8" y="16"/>
                    <a:pt x="7" y="13"/>
                  </a:cubicBezTo>
                  <a:cubicBezTo>
                    <a:pt x="5" y="7"/>
                    <a:pt x="4" y="2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ubicBezTo>
                    <a:pt x="2" y="0"/>
                    <a:pt x="6" y="1"/>
                    <a:pt x="6" y="1"/>
                  </a:cubicBezTo>
                  <a:cubicBezTo>
                    <a:pt x="9" y="1"/>
                    <a:pt x="11" y="6"/>
                    <a:pt x="13" y="13"/>
                  </a:cubicBezTo>
                  <a:cubicBezTo>
                    <a:pt x="14" y="16"/>
                    <a:pt x="15" y="19"/>
                    <a:pt x="16" y="2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9" y="32"/>
                    <a:pt x="23" y="44"/>
                    <a:pt x="28" y="46"/>
                  </a:cubicBezTo>
                  <a:cubicBezTo>
                    <a:pt x="27" y="46"/>
                    <a:pt x="24" y="46"/>
                    <a:pt x="24" y="4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6" name="Freeform 942">
              <a:extLst>
                <a:ext uri="{FF2B5EF4-FFF2-40B4-BE49-F238E27FC236}">
                  <a16:creationId xmlns:a16="http://schemas.microsoft.com/office/drawing/2014/main" id="{59B2FC76-08A0-1743-BF39-CA01B9733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7" y="1461"/>
              <a:ext cx="18" cy="43"/>
            </a:xfrm>
            <a:custGeom>
              <a:avLst/>
              <a:gdLst>
                <a:gd name="T0" fmla="*/ 0 w 7"/>
                <a:gd name="T1" fmla="*/ 116 h 16"/>
                <a:gd name="T2" fmla="*/ 46 w 7"/>
                <a:gd name="T3" fmla="*/ 0 h 16"/>
                <a:gd name="T4" fmla="*/ 26 w 7"/>
                <a:gd name="T5" fmla="*/ 51 h 16"/>
                <a:gd name="T6" fmla="*/ 0 w 7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"/>
                <a:gd name="T13" fmla="*/ 0 h 16"/>
                <a:gd name="T14" fmla="*/ 7 w 7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" h="16">
                  <a:moveTo>
                    <a:pt x="0" y="16"/>
                  </a:moveTo>
                  <a:cubicBezTo>
                    <a:pt x="1" y="14"/>
                    <a:pt x="4" y="2"/>
                    <a:pt x="7" y="0"/>
                  </a:cubicBezTo>
                  <a:cubicBezTo>
                    <a:pt x="6" y="2"/>
                    <a:pt x="4" y="6"/>
                    <a:pt x="4" y="7"/>
                  </a:cubicBezTo>
                  <a:cubicBezTo>
                    <a:pt x="3" y="8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7" name="Freeform 943">
              <a:extLst>
                <a:ext uri="{FF2B5EF4-FFF2-40B4-BE49-F238E27FC236}">
                  <a16:creationId xmlns:a16="http://schemas.microsoft.com/office/drawing/2014/main" id="{EF886850-63F5-674D-B069-2630048368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" y="1453"/>
              <a:ext cx="78" cy="120"/>
            </a:xfrm>
            <a:custGeom>
              <a:avLst/>
              <a:gdLst>
                <a:gd name="T0" fmla="*/ 196 w 31"/>
                <a:gd name="T1" fmla="*/ 320 h 45"/>
                <a:gd name="T2" fmla="*/ 101 w 31"/>
                <a:gd name="T3" fmla="*/ 149 h 45"/>
                <a:gd name="T4" fmla="*/ 38 w 31"/>
                <a:gd name="T5" fmla="*/ 0 h 45"/>
                <a:gd name="T6" fmla="*/ 0 w 31"/>
                <a:gd name="T7" fmla="*/ 0 h 45"/>
                <a:gd name="T8" fmla="*/ 63 w 31"/>
                <a:gd name="T9" fmla="*/ 149 h 45"/>
                <a:gd name="T10" fmla="*/ 159 w 31"/>
                <a:gd name="T11" fmla="*/ 320 h 45"/>
                <a:gd name="T12" fmla="*/ 196 w 31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5"/>
                <a:gd name="T23" fmla="*/ 31 w 31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5">
                  <a:moveTo>
                    <a:pt x="31" y="45"/>
                  </a:moveTo>
                  <a:cubicBezTo>
                    <a:pt x="26" y="45"/>
                    <a:pt x="21" y="31"/>
                    <a:pt x="16" y="21"/>
                  </a:cubicBezTo>
                  <a:cubicBezTo>
                    <a:pt x="12" y="9"/>
                    <a:pt x="10" y="0"/>
                    <a:pt x="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0" y="21"/>
                  </a:cubicBezTo>
                  <a:cubicBezTo>
                    <a:pt x="14" y="32"/>
                    <a:pt x="20" y="45"/>
                    <a:pt x="25" y="45"/>
                  </a:cubicBezTo>
                  <a:lnTo>
                    <a:pt x="31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8" name="Freeform 944">
              <a:extLst>
                <a:ext uri="{FF2B5EF4-FFF2-40B4-BE49-F238E27FC236}">
                  <a16:creationId xmlns:a16="http://schemas.microsoft.com/office/drawing/2014/main" id="{63494AB0-CAAF-F449-9464-49D3143228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2" y="1451"/>
              <a:ext cx="80" cy="120"/>
            </a:xfrm>
            <a:custGeom>
              <a:avLst/>
              <a:gdLst>
                <a:gd name="T0" fmla="*/ 200 w 32"/>
                <a:gd name="T1" fmla="*/ 320 h 45"/>
                <a:gd name="T2" fmla="*/ 105 w 32"/>
                <a:gd name="T3" fmla="*/ 149 h 45"/>
                <a:gd name="T4" fmla="*/ 42 w 32"/>
                <a:gd name="T5" fmla="*/ 0 h 45"/>
                <a:gd name="T6" fmla="*/ 0 w 32"/>
                <a:gd name="T7" fmla="*/ 0 h 45"/>
                <a:gd name="T8" fmla="*/ 67 w 32"/>
                <a:gd name="T9" fmla="*/ 149 h 45"/>
                <a:gd name="T10" fmla="*/ 162 w 32"/>
                <a:gd name="T11" fmla="*/ 320 h 45"/>
                <a:gd name="T12" fmla="*/ 200 w 32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5"/>
                <a:gd name="T23" fmla="*/ 32 w 32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5">
                  <a:moveTo>
                    <a:pt x="32" y="45"/>
                  </a:moveTo>
                  <a:cubicBezTo>
                    <a:pt x="27" y="45"/>
                    <a:pt x="21" y="32"/>
                    <a:pt x="17" y="21"/>
                  </a:cubicBezTo>
                  <a:cubicBezTo>
                    <a:pt x="13" y="10"/>
                    <a:pt x="11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6" y="10"/>
                    <a:pt x="11" y="21"/>
                  </a:cubicBezTo>
                  <a:cubicBezTo>
                    <a:pt x="15" y="32"/>
                    <a:pt x="20" y="45"/>
                    <a:pt x="26" y="45"/>
                  </a:cubicBezTo>
                  <a:lnTo>
                    <a:pt x="32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29" name="Freeform 945">
              <a:extLst>
                <a:ext uri="{FF2B5EF4-FFF2-40B4-BE49-F238E27FC236}">
                  <a16:creationId xmlns:a16="http://schemas.microsoft.com/office/drawing/2014/main" id="{9A27918D-60EC-594F-996C-E64CE76E0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" y="1456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7 w 20"/>
                <a:gd name="T3" fmla="*/ 141 h 42"/>
                <a:gd name="T4" fmla="*/ 125 w 20"/>
                <a:gd name="T5" fmla="*/ 299 h 42"/>
                <a:gd name="T6" fmla="*/ 50 w 20"/>
                <a:gd name="T7" fmla="*/ 141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3" y="3"/>
                    <a:pt x="5" y="11"/>
                    <a:pt x="9" y="20"/>
                  </a:cubicBezTo>
                  <a:cubicBezTo>
                    <a:pt x="12" y="28"/>
                    <a:pt x="16" y="39"/>
                    <a:pt x="20" y="42"/>
                  </a:cubicBezTo>
                  <a:cubicBezTo>
                    <a:pt x="16" y="39"/>
                    <a:pt x="11" y="28"/>
                    <a:pt x="8" y="20"/>
                  </a:cubicBezTo>
                  <a:cubicBezTo>
                    <a:pt x="4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0" name="Freeform 946">
              <a:extLst>
                <a:ext uri="{FF2B5EF4-FFF2-40B4-BE49-F238E27FC236}">
                  <a16:creationId xmlns:a16="http://schemas.microsoft.com/office/drawing/2014/main" id="{103D2964-2FFA-9443-AD0E-B730E2E129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2" y="1456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0 w 20"/>
                <a:gd name="T3" fmla="*/ 136 h 42"/>
                <a:gd name="T4" fmla="*/ 125 w 20"/>
                <a:gd name="T5" fmla="*/ 299 h 42"/>
                <a:gd name="T6" fmla="*/ 50 w 20"/>
                <a:gd name="T7" fmla="*/ 136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2" y="3"/>
                    <a:pt x="5" y="10"/>
                    <a:pt x="8" y="19"/>
                  </a:cubicBezTo>
                  <a:cubicBezTo>
                    <a:pt x="12" y="28"/>
                    <a:pt x="15" y="38"/>
                    <a:pt x="20" y="42"/>
                  </a:cubicBezTo>
                  <a:cubicBezTo>
                    <a:pt x="15" y="38"/>
                    <a:pt x="11" y="28"/>
                    <a:pt x="8" y="19"/>
                  </a:cubicBezTo>
                  <a:cubicBezTo>
                    <a:pt x="4" y="10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1" name="Freeform 947">
              <a:extLst>
                <a:ext uri="{FF2B5EF4-FFF2-40B4-BE49-F238E27FC236}">
                  <a16:creationId xmlns:a16="http://schemas.microsoft.com/office/drawing/2014/main" id="{1FEB0AAF-0C78-554E-AEFC-6FE309E4E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2" y="1459"/>
              <a:ext cx="15" cy="42"/>
            </a:xfrm>
            <a:custGeom>
              <a:avLst/>
              <a:gdLst>
                <a:gd name="T0" fmla="*/ 0 w 6"/>
                <a:gd name="T1" fmla="*/ 110 h 16"/>
                <a:gd name="T2" fmla="*/ 37 w 6"/>
                <a:gd name="T3" fmla="*/ 0 h 16"/>
                <a:gd name="T4" fmla="*/ 20 w 6"/>
                <a:gd name="T5" fmla="*/ 42 h 16"/>
                <a:gd name="T6" fmla="*/ 0 w 6"/>
                <a:gd name="T7" fmla="*/ 11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1" y="14"/>
                    <a:pt x="4" y="2"/>
                    <a:pt x="6" y="0"/>
                  </a:cubicBezTo>
                  <a:cubicBezTo>
                    <a:pt x="6" y="1"/>
                    <a:pt x="4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2" name="Freeform 948">
              <a:extLst>
                <a:ext uri="{FF2B5EF4-FFF2-40B4-BE49-F238E27FC236}">
                  <a16:creationId xmlns:a16="http://schemas.microsoft.com/office/drawing/2014/main" id="{D261C113-886C-5C4C-97B1-04440A214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" y="1445"/>
              <a:ext cx="85" cy="120"/>
            </a:xfrm>
            <a:custGeom>
              <a:avLst/>
              <a:gdLst>
                <a:gd name="T0" fmla="*/ 212 w 34"/>
                <a:gd name="T1" fmla="*/ 307 h 45"/>
                <a:gd name="T2" fmla="*/ 112 w 34"/>
                <a:gd name="T3" fmla="*/ 141 h 45"/>
                <a:gd name="T4" fmla="*/ 37 w 34"/>
                <a:gd name="T5" fmla="*/ 8 h 45"/>
                <a:gd name="T6" fmla="*/ 0 w 34"/>
                <a:gd name="T7" fmla="*/ 8 h 45"/>
                <a:gd name="T8" fmla="*/ 75 w 34"/>
                <a:gd name="T9" fmla="*/ 149 h 45"/>
                <a:gd name="T10" fmla="*/ 180 w 34"/>
                <a:gd name="T11" fmla="*/ 312 h 45"/>
                <a:gd name="T12" fmla="*/ 212 w 34"/>
                <a:gd name="T13" fmla="*/ 307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45"/>
                <a:gd name="T23" fmla="*/ 34 w 3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45">
                  <a:moveTo>
                    <a:pt x="34" y="43"/>
                  </a:moveTo>
                  <a:cubicBezTo>
                    <a:pt x="29" y="43"/>
                    <a:pt x="23" y="31"/>
                    <a:pt x="18" y="20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1"/>
                    <a:pt x="6" y="10"/>
                    <a:pt x="12" y="21"/>
                  </a:cubicBezTo>
                  <a:cubicBezTo>
                    <a:pt x="17" y="32"/>
                    <a:pt x="23" y="45"/>
                    <a:pt x="29" y="44"/>
                  </a:cubicBezTo>
                  <a:lnTo>
                    <a:pt x="34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3" name="Freeform 949">
              <a:extLst>
                <a:ext uri="{FF2B5EF4-FFF2-40B4-BE49-F238E27FC236}">
                  <a16:creationId xmlns:a16="http://schemas.microsoft.com/office/drawing/2014/main" id="{59B46AB1-F5D6-E542-9A5B-E8DF83A702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1440"/>
              <a:ext cx="87" cy="120"/>
            </a:xfrm>
            <a:custGeom>
              <a:avLst/>
              <a:gdLst>
                <a:gd name="T0" fmla="*/ 216 w 35"/>
                <a:gd name="T1" fmla="*/ 299 h 45"/>
                <a:gd name="T2" fmla="*/ 117 w 35"/>
                <a:gd name="T3" fmla="*/ 149 h 45"/>
                <a:gd name="T4" fmla="*/ 37 w 35"/>
                <a:gd name="T5" fmla="*/ 8 h 45"/>
                <a:gd name="T6" fmla="*/ 0 w 35"/>
                <a:gd name="T7" fmla="*/ 13 h 45"/>
                <a:gd name="T8" fmla="*/ 75 w 35"/>
                <a:gd name="T9" fmla="*/ 157 h 45"/>
                <a:gd name="T10" fmla="*/ 179 w 35"/>
                <a:gd name="T11" fmla="*/ 312 h 45"/>
                <a:gd name="T12" fmla="*/ 216 w 35"/>
                <a:gd name="T13" fmla="*/ 299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45"/>
                <a:gd name="T23" fmla="*/ 35 w 35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45">
                  <a:moveTo>
                    <a:pt x="35" y="42"/>
                  </a:moveTo>
                  <a:cubicBezTo>
                    <a:pt x="30" y="43"/>
                    <a:pt x="24" y="31"/>
                    <a:pt x="19" y="21"/>
                  </a:cubicBezTo>
                  <a:cubicBezTo>
                    <a:pt x="13" y="10"/>
                    <a:pt x="11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7" y="11"/>
                    <a:pt x="12" y="22"/>
                  </a:cubicBezTo>
                  <a:cubicBezTo>
                    <a:pt x="17" y="32"/>
                    <a:pt x="24" y="45"/>
                    <a:pt x="29" y="44"/>
                  </a:cubicBezTo>
                  <a:lnTo>
                    <a:pt x="35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4" name="Freeform 950">
              <a:extLst>
                <a:ext uri="{FF2B5EF4-FFF2-40B4-BE49-F238E27FC236}">
                  <a16:creationId xmlns:a16="http://schemas.microsoft.com/office/drawing/2014/main" id="{4D0F0305-0371-CC44-95FE-1C8D71BCA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2" y="1451"/>
              <a:ext cx="57" cy="109"/>
            </a:xfrm>
            <a:custGeom>
              <a:avLst/>
              <a:gdLst>
                <a:gd name="T0" fmla="*/ 0 w 23"/>
                <a:gd name="T1" fmla="*/ 0 h 41"/>
                <a:gd name="T2" fmla="*/ 62 w 23"/>
                <a:gd name="T3" fmla="*/ 136 h 41"/>
                <a:gd name="T4" fmla="*/ 141 w 23"/>
                <a:gd name="T5" fmla="*/ 290 h 41"/>
                <a:gd name="T6" fmla="*/ 62 w 23"/>
                <a:gd name="T7" fmla="*/ 136 h 41"/>
                <a:gd name="T8" fmla="*/ 0 w 23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1"/>
                <a:gd name="T17" fmla="*/ 23 w 23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1">
                  <a:moveTo>
                    <a:pt x="0" y="0"/>
                  </a:moveTo>
                  <a:cubicBezTo>
                    <a:pt x="3" y="3"/>
                    <a:pt x="6" y="11"/>
                    <a:pt x="10" y="19"/>
                  </a:cubicBezTo>
                  <a:cubicBezTo>
                    <a:pt x="15" y="27"/>
                    <a:pt x="19" y="38"/>
                    <a:pt x="23" y="41"/>
                  </a:cubicBezTo>
                  <a:cubicBezTo>
                    <a:pt x="19" y="38"/>
                    <a:pt x="14" y="27"/>
                    <a:pt x="10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5" name="Freeform 951">
              <a:extLst>
                <a:ext uri="{FF2B5EF4-FFF2-40B4-BE49-F238E27FC236}">
                  <a16:creationId xmlns:a16="http://schemas.microsoft.com/office/drawing/2014/main" id="{DD182982-00F9-3E49-896D-C668A51D0F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7" y="1448"/>
              <a:ext cx="57" cy="107"/>
            </a:xfrm>
            <a:custGeom>
              <a:avLst/>
              <a:gdLst>
                <a:gd name="T0" fmla="*/ 0 w 23"/>
                <a:gd name="T1" fmla="*/ 0 h 40"/>
                <a:gd name="T2" fmla="*/ 62 w 23"/>
                <a:gd name="T3" fmla="*/ 128 h 40"/>
                <a:gd name="T4" fmla="*/ 141 w 23"/>
                <a:gd name="T5" fmla="*/ 286 h 40"/>
                <a:gd name="T6" fmla="*/ 55 w 23"/>
                <a:gd name="T7" fmla="*/ 128 h 40"/>
                <a:gd name="T8" fmla="*/ 0 w 23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0"/>
                <a:gd name="T17" fmla="*/ 23 w 23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0">
                  <a:moveTo>
                    <a:pt x="0" y="0"/>
                  </a:moveTo>
                  <a:cubicBezTo>
                    <a:pt x="2" y="2"/>
                    <a:pt x="6" y="10"/>
                    <a:pt x="10" y="18"/>
                  </a:cubicBezTo>
                  <a:cubicBezTo>
                    <a:pt x="14" y="27"/>
                    <a:pt x="18" y="37"/>
                    <a:pt x="23" y="40"/>
                  </a:cubicBezTo>
                  <a:cubicBezTo>
                    <a:pt x="18" y="37"/>
                    <a:pt x="13" y="27"/>
                    <a:pt x="9" y="18"/>
                  </a:cubicBezTo>
                  <a:cubicBezTo>
                    <a:pt x="5" y="10"/>
                    <a:pt x="2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6" name="Freeform 952">
              <a:extLst>
                <a:ext uri="{FF2B5EF4-FFF2-40B4-BE49-F238E27FC236}">
                  <a16:creationId xmlns:a16="http://schemas.microsoft.com/office/drawing/2014/main" id="{54A5E31A-E836-CA43-A8A8-D0C8CA9CC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4" y="1427"/>
              <a:ext cx="93" cy="117"/>
            </a:xfrm>
            <a:custGeom>
              <a:avLst/>
              <a:gdLst>
                <a:gd name="T0" fmla="*/ 234 w 37"/>
                <a:gd name="T1" fmla="*/ 298 h 44"/>
                <a:gd name="T2" fmla="*/ 126 w 37"/>
                <a:gd name="T3" fmla="*/ 141 h 44"/>
                <a:gd name="T4" fmla="*/ 45 w 37"/>
                <a:gd name="T5" fmla="*/ 0 h 44"/>
                <a:gd name="T6" fmla="*/ 0 w 37"/>
                <a:gd name="T7" fmla="*/ 8 h 44"/>
                <a:gd name="T8" fmla="*/ 83 w 37"/>
                <a:gd name="T9" fmla="*/ 149 h 44"/>
                <a:gd name="T10" fmla="*/ 196 w 37"/>
                <a:gd name="T11" fmla="*/ 303 h 44"/>
                <a:gd name="T12" fmla="*/ 234 w 37"/>
                <a:gd name="T13" fmla="*/ 298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"/>
                <a:gd name="T22" fmla="*/ 0 h 44"/>
                <a:gd name="T23" fmla="*/ 37 w 37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" h="44">
                  <a:moveTo>
                    <a:pt x="37" y="42"/>
                  </a:moveTo>
                  <a:cubicBezTo>
                    <a:pt x="32" y="43"/>
                    <a:pt x="25" y="30"/>
                    <a:pt x="20" y="20"/>
                  </a:cubicBezTo>
                  <a:cubicBezTo>
                    <a:pt x="14" y="9"/>
                    <a:pt x="11" y="0"/>
                    <a:pt x="7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8" y="10"/>
                    <a:pt x="13" y="21"/>
                  </a:cubicBezTo>
                  <a:cubicBezTo>
                    <a:pt x="19" y="31"/>
                    <a:pt x="26" y="44"/>
                    <a:pt x="31" y="43"/>
                  </a:cubicBezTo>
                  <a:lnTo>
                    <a:pt x="37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7" name="Freeform 953">
              <a:extLst>
                <a:ext uri="{FF2B5EF4-FFF2-40B4-BE49-F238E27FC236}">
                  <a16:creationId xmlns:a16="http://schemas.microsoft.com/office/drawing/2014/main" id="{EC39875E-BBAC-0640-B9D3-74D1621FC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9" y="1419"/>
              <a:ext cx="90" cy="117"/>
            </a:xfrm>
            <a:custGeom>
              <a:avLst/>
              <a:gdLst>
                <a:gd name="T0" fmla="*/ 225 w 36"/>
                <a:gd name="T1" fmla="*/ 290 h 44"/>
                <a:gd name="T2" fmla="*/ 117 w 36"/>
                <a:gd name="T3" fmla="*/ 149 h 44"/>
                <a:gd name="T4" fmla="*/ 37 w 36"/>
                <a:gd name="T5" fmla="*/ 8 h 44"/>
                <a:gd name="T6" fmla="*/ 0 w 36"/>
                <a:gd name="T7" fmla="*/ 13 h 44"/>
                <a:gd name="T8" fmla="*/ 80 w 36"/>
                <a:gd name="T9" fmla="*/ 157 h 44"/>
                <a:gd name="T10" fmla="*/ 180 w 36"/>
                <a:gd name="T11" fmla="*/ 303 h 44"/>
                <a:gd name="T12" fmla="*/ 225 w 36"/>
                <a:gd name="T13" fmla="*/ 290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"/>
                <a:gd name="T22" fmla="*/ 0 h 44"/>
                <a:gd name="T23" fmla="*/ 36 w 36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" h="44">
                  <a:moveTo>
                    <a:pt x="36" y="41"/>
                  </a:moveTo>
                  <a:cubicBezTo>
                    <a:pt x="30" y="42"/>
                    <a:pt x="25" y="31"/>
                    <a:pt x="19" y="21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7" y="11"/>
                    <a:pt x="13" y="22"/>
                  </a:cubicBezTo>
                  <a:cubicBezTo>
                    <a:pt x="18" y="32"/>
                    <a:pt x="24" y="44"/>
                    <a:pt x="29" y="43"/>
                  </a:cubicBezTo>
                  <a:lnTo>
                    <a:pt x="36" y="4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8" name="Freeform 954">
              <a:extLst>
                <a:ext uri="{FF2B5EF4-FFF2-40B4-BE49-F238E27FC236}">
                  <a16:creationId xmlns:a16="http://schemas.microsoft.com/office/drawing/2014/main" id="{1E47796E-202E-0D4B-8B34-F4CC74481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" y="1432"/>
              <a:ext cx="63" cy="107"/>
            </a:xfrm>
            <a:custGeom>
              <a:avLst/>
              <a:gdLst>
                <a:gd name="T0" fmla="*/ 0 w 25"/>
                <a:gd name="T1" fmla="*/ 0 h 40"/>
                <a:gd name="T2" fmla="*/ 71 w 25"/>
                <a:gd name="T3" fmla="*/ 128 h 40"/>
                <a:gd name="T4" fmla="*/ 159 w 25"/>
                <a:gd name="T5" fmla="*/ 286 h 40"/>
                <a:gd name="T6" fmla="*/ 63 w 25"/>
                <a:gd name="T7" fmla="*/ 136 h 40"/>
                <a:gd name="T8" fmla="*/ 0 w 25"/>
                <a:gd name="T9" fmla="*/ 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40"/>
                <a:gd name="T17" fmla="*/ 25 w 25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40">
                  <a:moveTo>
                    <a:pt x="0" y="0"/>
                  </a:moveTo>
                  <a:cubicBezTo>
                    <a:pt x="3" y="3"/>
                    <a:pt x="6" y="10"/>
                    <a:pt x="11" y="18"/>
                  </a:cubicBezTo>
                  <a:cubicBezTo>
                    <a:pt x="15" y="27"/>
                    <a:pt x="20" y="37"/>
                    <a:pt x="25" y="40"/>
                  </a:cubicBezTo>
                  <a:cubicBezTo>
                    <a:pt x="20" y="37"/>
                    <a:pt x="15" y="27"/>
                    <a:pt x="10" y="19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39" name="Freeform 955">
              <a:extLst>
                <a:ext uri="{FF2B5EF4-FFF2-40B4-BE49-F238E27FC236}">
                  <a16:creationId xmlns:a16="http://schemas.microsoft.com/office/drawing/2014/main" id="{B6224490-2428-A449-B84F-AB8B26517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7" y="1427"/>
              <a:ext cx="60" cy="98"/>
            </a:xfrm>
            <a:custGeom>
              <a:avLst/>
              <a:gdLst>
                <a:gd name="T0" fmla="*/ 0 w 24"/>
                <a:gd name="T1" fmla="*/ 0 h 37"/>
                <a:gd name="T2" fmla="*/ 70 w 24"/>
                <a:gd name="T3" fmla="*/ 127 h 37"/>
                <a:gd name="T4" fmla="*/ 150 w 24"/>
                <a:gd name="T5" fmla="*/ 260 h 37"/>
                <a:gd name="T6" fmla="*/ 70 w 24"/>
                <a:gd name="T7" fmla="*/ 127 h 37"/>
                <a:gd name="T8" fmla="*/ 0 w 24"/>
                <a:gd name="T9" fmla="*/ 0 h 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37"/>
                <a:gd name="T17" fmla="*/ 24 w 24"/>
                <a:gd name="T18" fmla="*/ 37 h 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37">
                  <a:moveTo>
                    <a:pt x="0" y="0"/>
                  </a:moveTo>
                  <a:cubicBezTo>
                    <a:pt x="3" y="3"/>
                    <a:pt x="7" y="10"/>
                    <a:pt x="11" y="18"/>
                  </a:cubicBezTo>
                  <a:cubicBezTo>
                    <a:pt x="16" y="27"/>
                    <a:pt x="19" y="34"/>
                    <a:pt x="24" y="37"/>
                  </a:cubicBezTo>
                  <a:cubicBezTo>
                    <a:pt x="19" y="34"/>
                    <a:pt x="15" y="27"/>
                    <a:pt x="11" y="18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0" name="Freeform 956">
              <a:extLst>
                <a:ext uri="{FF2B5EF4-FFF2-40B4-BE49-F238E27FC236}">
                  <a16:creationId xmlns:a16="http://schemas.microsoft.com/office/drawing/2014/main" id="{78A8E3B3-CA7E-7D4D-8C34-0779518003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4" y="1435"/>
              <a:ext cx="10" cy="45"/>
            </a:xfrm>
            <a:custGeom>
              <a:avLst/>
              <a:gdLst>
                <a:gd name="T0" fmla="*/ 0 w 4"/>
                <a:gd name="T1" fmla="*/ 119 h 17"/>
                <a:gd name="T2" fmla="*/ 25 w 4"/>
                <a:gd name="T3" fmla="*/ 0 h 17"/>
                <a:gd name="T4" fmla="*/ 12 w 4"/>
                <a:gd name="T5" fmla="*/ 50 h 17"/>
                <a:gd name="T6" fmla="*/ 0 w 4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"/>
                <a:gd name="T13" fmla="*/ 0 h 17"/>
                <a:gd name="T14" fmla="*/ 4 w 4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" h="17">
                  <a:moveTo>
                    <a:pt x="0" y="17"/>
                  </a:moveTo>
                  <a:cubicBezTo>
                    <a:pt x="0" y="15"/>
                    <a:pt x="2" y="3"/>
                    <a:pt x="4" y="0"/>
                  </a:cubicBezTo>
                  <a:cubicBezTo>
                    <a:pt x="4" y="2"/>
                    <a:pt x="3" y="6"/>
                    <a:pt x="2" y="7"/>
                  </a:cubicBezTo>
                  <a:cubicBezTo>
                    <a:pt x="2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1" name="Freeform 957">
              <a:extLst>
                <a:ext uri="{FF2B5EF4-FFF2-40B4-BE49-F238E27FC236}">
                  <a16:creationId xmlns:a16="http://schemas.microsoft.com/office/drawing/2014/main" id="{9959E108-6EA8-544B-B0F0-AE512747C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2" y="1453"/>
              <a:ext cx="15" cy="43"/>
            </a:xfrm>
            <a:custGeom>
              <a:avLst/>
              <a:gdLst>
                <a:gd name="T0" fmla="*/ 0 w 6"/>
                <a:gd name="T1" fmla="*/ 116 h 16"/>
                <a:gd name="T2" fmla="*/ 37 w 6"/>
                <a:gd name="T3" fmla="*/ 0 h 16"/>
                <a:gd name="T4" fmla="*/ 20 w 6"/>
                <a:gd name="T5" fmla="*/ 43 h 16"/>
                <a:gd name="T6" fmla="*/ 0 w 6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0" y="14"/>
                    <a:pt x="4" y="2"/>
                    <a:pt x="6" y="0"/>
                  </a:cubicBezTo>
                  <a:cubicBezTo>
                    <a:pt x="5" y="1"/>
                    <a:pt x="3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2" name="Freeform 958">
              <a:extLst>
                <a:ext uri="{FF2B5EF4-FFF2-40B4-BE49-F238E27FC236}">
                  <a16:creationId xmlns:a16="http://schemas.microsoft.com/office/drawing/2014/main" id="{7AF436FF-9BF4-9A45-9B8E-AB96D4E36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1400"/>
              <a:ext cx="107" cy="107"/>
            </a:xfrm>
            <a:custGeom>
              <a:avLst/>
              <a:gdLst>
                <a:gd name="T0" fmla="*/ 266 w 43"/>
                <a:gd name="T1" fmla="*/ 257 h 40"/>
                <a:gd name="T2" fmla="*/ 137 w 43"/>
                <a:gd name="T3" fmla="*/ 128 h 40"/>
                <a:gd name="T4" fmla="*/ 37 w 43"/>
                <a:gd name="T5" fmla="*/ 8 h 40"/>
                <a:gd name="T6" fmla="*/ 0 w 43"/>
                <a:gd name="T7" fmla="*/ 21 h 40"/>
                <a:gd name="T8" fmla="*/ 100 w 43"/>
                <a:gd name="T9" fmla="*/ 144 h 40"/>
                <a:gd name="T10" fmla="*/ 236 w 43"/>
                <a:gd name="T11" fmla="*/ 278 h 40"/>
                <a:gd name="T12" fmla="*/ 266 w 43"/>
                <a:gd name="T13" fmla="*/ 25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"/>
                <a:gd name="T22" fmla="*/ 0 h 40"/>
                <a:gd name="T23" fmla="*/ 43 w 43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" h="40">
                  <a:moveTo>
                    <a:pt x="43" y="36"/>
                  </a:moveTo>
                  <a:cubicBezTo>
                    <a:pt x="37" y="38"/>
                    <a:pt x="29" y="27"/>
                    <a:pt x="22" y="18"/>
                  </a:cubicBezTo>
                  <a:cubicBezTo>
                    <a:pt x="15" y="9"/>
                    <a:pt x="10" y="0"/>
                    <a:pt x="6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4" y="2"/>
                    <a:pt x="9" y="11"/>
                    <a:pt x="16" y="20"/>
                  </a:cubicBezTo>
                  <a:cubicBezTo>
                    <a:pt x="23" y="29"/>
                    <a:pt x="32" y="40"/>
                    <a:pt x="38" y="39"/>
                  </a:cubicBezTo>
                  <a:lnTo>
                    <a:pt x="43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3" name="Freeform 959">
              <a:extLst>
                <a:ext uri="{FF2B5EF4-FFF2-40B4-BE49-F238E27FC236}">
                  <a16:creationId xmlns:a16="http://schemas.microsoft.com/office/drawing/2014/main" id="{367E4936-BE06-BD48-B7F2-E78109EB70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387"/>
              <a:ext cx="108" cy="109"/>
            </a:xfrm>
            <a:custGeom>
              <a:avLst/>
              <a:gdLst>
                <a:gd name="T0" fmla="*/ 271 w 43"/>
                <a:gd name="T1" fmla="*/ 255 h 41"/>
                <a:gd name="T2" fmla="*/ 138 w 43"/>
                <a:gd name="T3" fmla="*/ 136 h 41"/>
                <a:gd name="T4" fmla="*/ 38 w 43"/>
                <a:gd name="T5" fmla="*/ 13 h 41"/>
                <a:gd name="T6" fmla="*/ 0 w 43"/>
                <a:gd name="T7" fmla="*/ 29 h 41"/>
                <a:gd name="T8" fmla="*/ 100 w 43"/>
                <a:gd name="T9" fmla="*/ 149 h 41"/>
                <a:gd name="T10" fmla="*/ 234 w 43"/>
                <a:gd name="T11" fmla="*/ 276 h 41"/>
                <a:gd name="T12" fmla="*/ 271 w 43"/>
                <a:gd name="T13" fmla="*/ 255 h 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"/>
                <a:gd name="T22" fmla="*/ 0 h 41"/>
                <a:gd name="T23" fmla="*/ 43 w 43"/>
                <a:gd name="T24" fmla="*/ 41 h 4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" h="41">
                  <a:moveTo>
                    <a:pt x="43" y="36"/>
                  </a:moveTo>
                  <a:cubicBezTo>
                    <a:pt x="37" y="38"/>
                    <a:pt x="29" y="28"/>
                    <a:pt x="22" y="19"/>
                  </a:cubicBezTo>
                  <a:cubicBezTo>
                    <a:pt x="15" y="9"/>
                    <a:pt x="10" y="0"/>
                    <a:pt x="6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6" y="21"/>
                  </a:cubicBezTo>
                  <a:cubicBezTo>
                    <a:pt x="23" y="30"/>
                    <a:pt x="32" y="41"/>
                    <a:pt x="37" y="39"/>
                  </a:cubicBezTo>
                  <a:lnTo>
                    <a:pt x="43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4" name="Freeform 960">
              <a:extLst>
                <a:ext uri="{FF2B5EF4-FFF2-40B4-BE49-F238E27FC236}">
                  <a16:creationId xmlns:a16="http://schemas.microsoft.com/office/drawing/2014/main" id="{EA429A66-E56F-6B47-8964-7335FDB2D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7" y="1408"/>
              <a:ext cx="77" cy="93"/>
            </a:xfrm>
            <a:custGeom>
              <a:avLst/>
              <a:gdLst>
                <a:gd name="T0" fmla="*/ 0 w 31"/>
                <a:gd name="T1" fmla="*/ 0 h 35"/>
                <a:gd name="T2" fmla="*/ 87 w 31"/>
                <a:gd name="T3" fmla="*/ 114 h 35"/>
                <a:gd name="T4" fmla="*/ 191 w 31"/>
                <a:gd name="T5" fmla="*/ 247 h 35"/>
                <a:gd name="T6" fmla="*/ 79 w 31"/>
                <a:gd name="T7" fmla="*/ 120 h 35"/>
                <a:gd name="T8" fmla="*/ 0 w 31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5"/>
                <a:gd name="T17" fmla="*/ 31 w 31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5">
                  <a:moveTo>
                    <a:pt x="0" y="0"/>
                  </a:moveTo>
                  <a:cubicBezTo>
                    <a:pt x="3" y="2"/>
                    <a:pt x="8" y="9"/>
                    <a:pt x="14" y="16"/>
                  </a:cubicBezTo>
                  <a:cubicBezTo>
                    <a:pt x="20" y="24"/>
                    <a:pt x="26" y="33"/>
                    <a:pt x="31" y="35"/>
                  </a:cubicBezTo>
                  <a:cubicBezTo>
                    <a:pt x="26" y="33"/>
                    <a:pt x="19" y="24"/>
                    <a:pt x="13" y="17"/>
                  </a:cubicBezTo>
                  <a:cubicBezTo>
                    <a:pt x="7" y="9"/>
                    <a:pt x="3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5" name="Freeform 961">
              <a:extLst>
                <a:ext uri="{FF2B5EF4-FFF2-40B4-BE49-F238E27FC236}">
                  <a16:creationId xmlns:a16="http://schemas.microsoft.com/office/drawing/2014/main" id="{D7AE30F9-D4EE-224E-9682-01559E1AA2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397"/>
              <a:ext cx="78" cy="94"/>
            </a:xfrm>
            <a:custGeom>
              <a:avLst/>
              <a:gdLst>
                <a:gd name="T0" fmla="*/ 0 w 31"/>
                <a:gd name="T1" fmla="*/ 0 h 35"/>
                <a:gd name="T2" fmla="*/ 88 w 31"/>
                <a:gd name="T3" fmla="*/ 115 h 35"/>
                <a:gd name="T4" fmla="*/ 196 w 31"/>
                <a:gd name="T5" fmla="*/ 252 h 35"/>
                <a:gd name="T6" fmla="*/ 83 w 31"/>
                <a:gd name="T7" fmla="*/ 115 h 35"/>
                <a:gd name="T8" fmla="*/ 0 w 31"/>
                <a:gd name="T9" fmla="*/ 0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5"/>
                <a:gd name="T17" fmla="*/ 31 w 31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5">
                  <a:moveTo>
                    <a:pt x="0" y="0"/>
                  </a:moveTo>
                  <a:cubicBezTo>
                    <a:pt x="3" y="2"/>
                    <a:pt x="8" y="9"/>
                    <a:pt x="14" y="16"/>
                  </a:cubicBezTo>
                  <a:cubicBezTo>
                    <a:pt x="19" y="23"/>
                    <a:pt x="26" y="32"/>
                    <a:pt x="31" y="35"/>
                  </a:cubicBezTo>
                  <a:cubicBezTo>
                    <a:pt x="26" y="32"/>
                    <a:pt x="19" y="24"/>
                    <a:pt x="13" y="16"/>
                  </a:cubicBezTo>
                  <a:cubicBezTo>
                    <a:pt x="7" y="9"/>
                    <a:pt x="3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6" name="Freeform 962">
              <a:extLst>
                <a:ext uri="{FF2B5EF4-FFF2-40B4-BE49-F238E27FC236}">
                  <a16:creationId xmlns:a16="http://schemas.microsoft.com/office/drawing/2014/main" id="{D97B9AA1-1716-B14F-A1A6-17CBA66674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4" y="1355"/>
              <a:ext cx="110" cy="106"/>
            </a:xfrm>
            <a:custGeom>
              <a:avLst/>
              <a:gdLst>
                <a:gd name="T0" fmla="*/ 275 w 44"/>
                <a:gd name="T1" fmla="*/ 252 h 40"/>
                <a:gd name="T2" fmla="*/ 137 w 44"/>
                <a:gd name="T3" fmla="*/ 127 h 40"/>
                <a:gd name="T4" fmla="*/ 32 w 44"/>
                <a:gd name="T5" fmla="*/ 13 h 40"/>
                <a:gd name="T6" fmla="*/ 0 w 44"/>
                <a:gd name="T7" fmla="*/ 29 h 40"/>
                <a:gd name="T8" fmla="*/ 100 w 44"/>
                <a:gd name="T9" fmla="*/ 140 h 40"/>
                <a:gd name="T10" fmla="*/ 237 w 44"/>
                <a:gd name="T11" fmla="*/ 268 h 40"/>
                <a:gd name="T12" fmla="*/ 275 w 44"/>
                <a:gd name="T13" fmla="*/ 252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4"/>
                <a:gd name="T22" fmla="*/ 0 h 40"/>
                <a:gd name="T23" fmla="*/ 44 w 44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4" h="40">
                  <a:moveTo>
                    <a:pt x="44" y="36"/>
                  </a:moveTo>
                  <a:cubicBezTo>
                    <a:pt x="39" y="38"/>
                    <a:pt x="30" y="27"/>
                    <a:pt x="22" y="18"/>
                  </a:cubicBezTo>
                  <a:cubicBezTo>
                    <a:pt x="14" y="9"/>
                    <a:pt x="9" y="0"/>
                    <a:pt x="5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8" y="11"/>
                    <a:pt x="16" y="20"/>
                  </a:cubicBezTo>
                  <a:cubicBezTo>
                    <a:pt x="24" y="29"/>
                    <a:pt x="33" y="40"/>
                    <a:pt x="38" y="38"/>
                  </a:cubicBezTo>
                  <a:lnTo>
                    <a:pt x="44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7" name="Freeform 963">
              <a:extLst>
                <a:ext uri="{FF2B5EF4-FFF2-40B4-BE49-F238E27FC236}">
                  <a16:creationId xmlns:a16="http://schemas.microsoft.com/office/drawing/2014/main" id="{7F230CBC-7BA2-2E47-BD75-F44C53B4E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4" y="1341"/>
              <a:ext cx="110" cy="107"/>
            </a:xfrm>
            <a:custGeom>
              <a:avLst/>
              <a:gdLst>
                <a:gd name="T0" fmla="*/ 275 w 44"/>
                <a:gd name="T1" fmla="*/ 257 h 40"/>
                <a:gd name="T2" fmla="*/ 142 w 44"/>
                <a:gd name="T3" fmla="*/ 128 h 40"/>
                <a:gd name="T4" fmla="*/ 37 w 44"/>
                <a:gd name="T5" fmla="*/ 13 h 40"/>
                <a:gd name="T6" fmla="*/ 0 w 44"/>
                <a:gd name="T7" fmla="*/ 29 h 40"/>
                <a:gd name="T8" fmla="*/ 108 w 44"/>
                <a:gd name="T9" fmla="*/ 144 h 40"/>
                <a:gd name="T10" fmla="*/ 245 w 44"/>
                <a:gd name="T11" fmla="*/ 273 h 40"/>
                <a:gd name="T12" fmla="*/ 275 w 44"/>
                <a:gd name="T13" fmla="*/ 25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4"/>
                <a:gd name="T22" fmla="*/ 0 h 40"/>
                <a:gd name="T23" fmla="*/ 44 w 44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4" h="40">
                  <a:moveTo>
                    <a:pt x="44" y="36"/>
                  </a:moveTo>
                  <a:cubicBezTo>
                    <a:pt x="39" y="38"/>
                    <a:pt x="30" y="27"/>
                    <a:pt x="23" y="18"/>
                  </a:cubicBezTo>
                  <a:cubicBezTo>
                    <a:pt x="15" y="9"/>
                    <a:pt x="10" y="0"/>
                    <a:pt x="6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7" y="20"/>
                  </a:cubicBezTo>
                  <a:cubicBezTo>
                    <a:pt x="25" y="29"/>
                    <a:pt x="34" y="40"/>
                    <a:pt x="39" y="38"/>
                  </a:cubicBezTo>
                  <a:lnTo>
                    <a:pt x="44" y="36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8" name="Freeform 964">
              <a:extLst>
                <a:ext uri="{FF2B5EF4-FFF2-40B4-BE49-F238E27FC236}">
                  <a16:creationId xmlns:a16="http://schemas.microsoft.com/office/drawing/2014/main" id="{F013F856-946A-334A-9331-B38FC8F2F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" y="1365"/>
              <a:ext cx="82" cy="91"/>
            </a:xfrm>
            <a:custGeom>
              <a:avLst/>
              <a:gdLst>
                <a:gd name="T0" fmla="*/ 0 w 33"/>
                <a:gd name="T1" fmla="*/ 0 h 34"/>
                <a:gd name="T2" fmla="*/ 92 w 33"/>
                <a:gd name="T3" fmla="*/ 115 h 34"/>
                <a:gd name="T4" fmla="*/ 204 w 33"/>
                <a:gd name="T5" fmla="*/ 244 h 34"/>
                <a:gd name="T6" fmla="*/ 87 w 33"/>
                <a:gd name="T7" fmla="*/ 115 h 34"/>
                <a:gd name="T8" fmla="*/ 0 w 33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4"/>
                <a:gd name="T17" fmla="*/ 33 w 33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4">
                  <a:moveTo>
                    <a:pt x="0" y="0"/>
                  </a:moveTo>
                  <a:cubicBezTo>
                    <a:pt x="4" y="2"/>
                    <a:pt x="9" y="9"/>
                    <a:pt x="15" y="16"/>
                  </a:cubicBezTo>
                  <a:cubicBezTo>
                    <a:pt x="21" y="23"/>
                    <a:pt x="28" y="32"/>
                    <a:pt x="33" y="34"/>
                  </a:cubicBezTo>
                  <a:cubicBezTo>
                    <a:pt x="28" y="32"/>
                    <a:pt x="20" y="23"/>
                    <a:pt x="14" y="16"/>
                  </a:cubicBezTo>
                  <a:cubicBezTo>
                    <a:pt x="8" y="9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49" name="Freeform 965">
              <a:extLst>
                <a:ext uri="{FF2B5EF4-FFF2-40B4-BE49-F238E27FC236}">
                  <a16:creationId xmlns:a16="http://schemas.microsoft.com/office/drawing/2014/main" id="{4A0A5B20-823E-EA48-BD7E-6001A40BE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1352"/>
              <a:ext cx="83" cy="91"/>
            </a:xfrm>
            <a:custGeom>
              <a:avLst/>
              <a:gdLst>
                <a:gd name="T0" fmla="*/ 0 w 33"/>
                <a:gd name="T1" fmla="*/ 0 h 34"/>
                <a:gd name="T2" fmla="*/ 96 w 33"/>
                <a:gd name="T3" fmla="*/ 115 h 34"/>
                <a:gd name="T4" fmla="*/ 209 w 33"/>
                <a:gd name="T5" fmla="*/ 244 h 34"/>
                <a:gd name="T6" fmla="*/ 88 w 33"/>
                <a:gd name="T7" fmla="*/ 115 h 34"/>
                <a:gd name="T8" fmla="*/ 0 w 33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34"/>
                <a:gd name="T17" fmla="*/ 33 w 33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34">
                  <a:moveTo>
                    <a:pt x="0" y="0"/>
                  </a:moveTo>
                  <a:cubicBezTo>
                    <a:pt x="4" y="2"/>
                    <a:pt x="9" y="9"/>
                    <a:pt x="15" y="16"/>
                  </a:cubicBezTo>
                  <a:cubicBezTo>
                    <a:pt x="21" y="23"/>
                    <a:pt x="27" y="32"/>
                    <a:pt x="33" y="34"/>
                  </a:cubicBezTo>
                  <a:cubicBezTo>
                    <a:pt x="27" y="32"/>
                    <a:pt x="20" y="23"/>
                    <a:pt x="14" y="16"/>
                  </a:cubicBezTo>
                  <a:cubicBezTo>
                    <a:pt x="8" y="9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0" name="Freeform 966">
              <a:extLst>
                <a:ext uri="{FF2B5EF4-FFF2-40B4-BE49-F238E27FC236}">
                  <a16:creationId xmlns:a16="http://schemas.microsoft.com/office/drawing/2014/main" id="{D9D3207C-B3EA-9C4E-9786-2DA94AF7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2" y="1371"/>
              <a:ext cx="2" cy="45"/>
            </a:xfrm>
            <a:custGeom>
              <a:avLst/>
              <a:gdLst>
                <a:gd name="T0" fmla="*/ 0 w 1"/>
                <a:gd name="T1" fmla="*/ 119 h 17"/>
                <a:gd name="T2" fmla="*/ 4 w 1"/>
                <a:gd name="T3" fmla="*/ 0 h 17"/>
                <a:gd name="T4" fmla="*/ 0 w 1"/>
                <a:gd name="T5" fmla="*/ 50 h 17"/>
                <a:gd name="T6" fmla="*/ 0 w 1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7"/>
                <a:gd name="T14" fmla="*/ 1 w 1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7">
                  <a:moveTo>
                    <a:pt x="0" y="17"/>
                  </a:moveTo>
                  <a:cubicBezTo>
                    <a:pt x="0" y="15"/>
                    <a:pt x="0" y="3"/>
                    <a:pt x="1" y="0"/>
                  </a:cubicBezTo>
                  <a:cubicBezTo>
                    <a:pt x="1" y="1"/>
                    <a:pt x="0" y="6"/>
                    <a:pt x="0" y="7"/>
                  </a:cubicBezTo>
                  <a:cubicBezTo>
                    <a:pt x="0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1" name="Freeform 967">
              <a:extLst>
                <a:ext uri="{FF2B5EF4-FFF2-40B4-BE49-F238E27FC236}">
                  <a16:creationId xmlns:a16="http://schemas.microsoft.com/office/drawing/2014/main" id="{3E18111B-D993-A646-B122-717BC006A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4" y="1411"/>
              <a:ext cx="8" cy="45"/>
            </a:xfrm>
            <a:custGeom>
              <a:avLst/>
              <a:gdLst>
                <a:gd name="T0" fmla="*/ 0 w 3"/>
                <a:gd name="T1" fmla="*/ 119 h 17"/>
                <a:gd name="T2" fmla="*/ 21 w 3"/>
                <a:gd name="T3" fmla="*/ 0 h 17"/>
                <a:gd name="T4" fmla="*/ 8 w 3"/>
                <a:gd name="T5" fmla="*/ 50 h 17"/>
                <a:gd name="T6" fmla="*/ 0 w 3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17"/>
                <a:gd name="T14" fmla="*/ 3 w 3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17">
                  <a:moveTo>
                    <a:pt x="0" y="17"/>
                  </a:moveTo>
                  <a:cubicBezTo>
                    <a:pt x="0" y="15"/>
                    <a:pt x="1" y="3"/>
                    <a:pt x="3" y="0"/>
                  </a:cubicBezTo>
                  <a:cubicBezTo>
                    <a:pt x="3" y="2"/>
                    <a:pt x="2" y="6"/>
                    <a:pt x="1" y="7"/>
                  </a:cubicBezTo>
                  <a:cubicBezTo>
                    <a:pt x="1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2" name="Freeform 968">
              <a:extLst>
                <a:ext uri="{FF2B5EF4-FFF2-40B4-BE49-F238E27FC236}">
                  <a16:creationId xmlns:a16="http://schemas.microsoft.com/office/drawing/2014/main" id="{3D877497-4CAB-1B48-B76C-B4142DEC4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7" y="1309"/>
              <a:ext cx="117" cy="99"/>
            </a:xfrm>
            <a:custGeom>
              <a:avLst/>
              <a:gdLst>
                <a:gd name="T0" fmla="*/ 291 w 47"/>
                <a:gd name="T1" fmla="*/ 230 h 37"/>
                <a:gd name="T2" fmla="*/ 149 w 47"/>
                <a:gd name="T3" fmla="*/ 115 h 37"/>
                <a:gd name="T4" fmla="*/ 37 w 47"/>
                <a:gd name="T5" fmla="*/ 13 h 37"/>
                <a:gd name="T6" fmla="*/ 0 w 47"/>
                <a:gd name="T7" fmla="*/ 35 h 37"/>
                <a:gd name="T8" fmla="*/ 117 w 47"/>
                <a:gd name="T9" fmla="*/ 136 h 37"/>
                <a:gd name="T10" fmla="*/ 261 w 47"/>
                <a:gd name="T11" fmla="*/ 252 h 37"/>
                <a:gd name="T12" fmla="*/ 291 w 47"/>
                <a:gd name="T13" fmla="*/ 23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7"/>
                <a:gd name="T22" fmla="*/ 0 h 37"/>
                <a:gd name="T23" fmla="*/ 47 w 47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7" h="37">
                  <a:moveTo>
                    <a:pt x="47" y="32"/>
                  </a:moveTo>
                  <a:cubicBezTo>
                    <a:pt x="42" y="34"/>
                    <a:pt x="32" y="25"/>
                    <a:pt x="24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7" y="27"/>
                    <a:pt x="37" y="37"/>
                    <a:pt x="42" y="35"/>
                  </a:cubicBezTo>
                  <a:lnTo>
                    <a:pt x="47" y="3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3" name="Freeform 969">
              <a:extLst>
                <a:ext uri="{FF2B5EF4-FFF2-40B4-BE49-F238E27FC236}">
                  <a16:creationId xmlns:a16="http://schemas.microsoft.com/office/drawing/2014/main" id="{8E29CEAA-FD16-E649-AD82-8E2A9FBC99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9" y="1293"/>
              <a:ext cx="115" cy="99"/>
            </a:xfrm>
            <a:custGeom>
              <a:avLst/>
              <a:gdLst>
                <a:gd name="T0" fmla="*/ 287 w 46"/>
                <a:gd name="T1" fmla="*/ 222 h 37"/>
                <a:gd name="T2" fmla="*/ 145 w 46"/>
                <a:gd name="T3" fmla="*/ 115 h 37"/>
                <a:gd name="T4" fmla="*/ 32 w 46"/>
                <a:gd name="T5" fmla="*/ 13 h 37"/>
                <a:gd name="T6" fmla="*/ 0 w 46"/>
                <a:gd name="T7" fmla="*/ 29 h 37"/>
                <a:gd name="T8" fmla="*/ 113 w 46"/>
                <a:gd name="T9" fmla="*/ 136 h 37"/>
                <a:gd name="T10" fmla="*/ 257 w 46"/>
                <a:gd name="T11" fmla="*/ 252 h 37"/>
                <a:gd name="T12" fmla="*/ 287 w 46"/>
                <a:gd name="T13" fmla="*/ 222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"/>
                <a:gd name="T22" fmla="*/ 0 h 37"/>
                <a:gd name="T23" fmla="*/ 46 w 46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" h="37">
                  <a:moveTo>
                    <a:pt x="46" y="31"/>
                  </a:moveTo>
                  <a:cubicBezTo>
                    <a:pt x="41" y="33"/>
                    <a:pt x="32" y="24"/>
                    <a:pt x="23" y="16"/>
                  </a:cubicBezTo>
                  <a:cubicBezTo>
                    <a:pt x="15" y="8"/>
                    <a:pt x="9" y="0"/>
                    <a:pt x="5" y="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4" y="2"/>
                    <a:pt x="9" y="11"/>
                    <a:pt x="18" y="19"/>
                  </a:cubicBezTo>
                  <a:cubicBezTo>
                    <a:pt x="26" y="27"/>
                    <a:pt x="36" y="37"/>
                    <a:pt x="41" y="35"/>
                  </a:cubicBezTo>
                  <a:lnTo>
                    <a:pt x="46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4" name="Freeform 970">
              <a:extLst>
                <a:ext uri="{FF2B5EF4-FFF2-40B4-BE49-F238E27FC236}">
                  <a16:creationId xmlns:a16="http://schemas.microsoft.com/office/drawing/2014/main" id="{BC2D8E67-DF32-064E-85D5-23F42DFCA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7" y="1320"/>
              <a:ext cx="90" cy="83"/>
            </a:xfrm>
            <a:custGeom>
              <a:avLst/>
              <a:gdLst>
                <a:gd name="T0" fmla="*/ 0 w 36"/>
                <a:gd name="T1" fmla="*/ 0 h 31"/>
                <a:gd name="T2" fmla="*/ 100 w 36"/>
                <a:gd name="T3" fmla="*/ 99 h 31"/>
                <a:gd name="T4" fmla="*/ 225 w 36"/>
                <a:gd name="T5" fmla="*/ 222 h 31"/>
                <a:gd name="T6" fmla="*/ 92 w 36"/>
                <a:gd name="T7" fmla="*/ 107 h 31"/>
                <a:gd name="T8" fmla="*/ 0 w 36"/>
                <a:gd name="T9" fmla="*/ 0 h 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1"/>
                <a:gd name="T17" fmla="*/ 36 w 36"/>
                <a:gd name="T18" fmla="*/ 31 h 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1">
                  <a:moveTo>
                    <a:pt x="0" y="0"/>
                  </a:moveTo>
                  <a:cubicBezTo>
                    <a:pt x="4" y="2"/>
                    <a:pt x="9" y="8"/>
                    <a:pt x="16" y="14"/>
                  </a:cubicBezTo>
                  <a:cubicBezTo>
                    <a:pt x="23" y="21"/>
                    <a:pt x="30" y="29"/>
                    <a:pt x="36" y="31"/>
                  </a:cubicBezTo>
                  <a:cubicBezTo>
                    <a:pt x="30" y="29"/>
                    <a:pt x="22" y="21"/>
                    <a:pt x="15" y="15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5" name="Freeform 971">
              <a:extLst>
                <a:ext uri="{FF2B5EF4-FFF2-40B4-BE49-F238E27FC236}">
                  <a16:creationId xmlns:a16="http://schemas.microsoft.com/office/drawing/2014/main" id="{94EB64D1-5C62-B648-8D48-6C96BE461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7" y="1304"/>
              <a:ext cx="90" cy="80"/>
            </a:xfrm>
            <a:custGeom>
              <a:avLst/>
              <a:gdLst>
                <a:gd name="T0" fmla="*/ 0 w 36"/>
                <a:gd name="T1" fmla="*/ 0 h 30"/>
                <a:gd name="T2" fmla="*/ 100 w 36"/>
                <a:gd name="T3" fmla="*/ 99 h 30"/>
                <a:gd name="T4" fmla="*/ 225 w 36"/>
                <a:gd name="T5" fmla="*/ 213 h 30"/>
                <a:gd name="T6" fmla="*/ 100 w 36"/>
                <a:gd name="T7" fmla="*/ 107 h 30"/>
                <a:gd name="T8" fmla="*/ 0 w 3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0"/>
                <a:gd name="T17" fmla="*/ 36 w 3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0">
                  <a:moveTo>
                    <a:pt x="0" y="0"/>
                  </a:moveTo>
                  <a:cubicBezTo>
                    <a:pt x="4" y="2"/>
                    <a:pt x="10" y="8"/>
                    <a:pt x="16" y="14"/>
                  </a:cubicBezTo>
                  <a:cubicBezTo>
                    <a:pt x="23" y="21"/>
                    <a:pt x="30" y="29"/>
                    <a:pt x="36" y="30"/>
                  </a:cubicBezTo>
                  <a:cubicBezTo>
                    <a:pt x="30" y="29"/>
                    <a:pt x="22" y="21"/>
                    <a:pt x="16" y="15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6" name="Freeform 972">
              <a:extLst>
                <a:ext uri="{FF2B5EF4-FFF2-40B4-BE49-F238E27FC236}">
                  <a16:creationId xmlns:a16="http://schemas.microsoft.com/office/drawing/2014/main" id="{C082EB55-317E-4B44-B09C-FF73AC575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1251"/>
              <a:ext cx="122" cy="96"/>
            </a:xfrm>
            <a:custGeom>
              <a:avLst/>
              <a:gdLst>
                <a:gd name="T0" fmla="*/ 304 w 49"/>
                <a:gd name="T1" fmla="*/ 221 h 36"/>
                <a:gd name="T2" fmla="*/ 154 w 49"/>
                <a:gd name="T3" fmla="*/ 115 h 36"/>
                <a:gd name="T4" fmla="*/ 37 w 49"/>
                <a:gd name="T5" fmla="*/ 13 h 36"/>
                <a:gd name="T6" fmla="*/ 0 w 49"/>
                <a:gd name="T7" fmla="*/ 35 h 36"/>
                <a:gd name="T8" fmla="*/ 117 w 49"/>
                <a:gd name="T9" fmla="*/ 136 h 36"/>
                <a:gd name="T10" fmla="*/ 266 w 49"/>
                <a:gd name="T11" fmla="*/ 243 h 36"/>
                <a:gd name="T12" fmla="*/ 304 w 49"/>
                <a:gd name="T13" fmla="*/ 221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36"/>
                <a:gd name="T23" fmla="*/ 49 w 49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36">
                  <a:moveTo>
                    <a:pt x="49" y="31"/>
                  </a:moveTo>
                  <a:cubicBezTo>
                    <a:pt x="44" y="33"/>
                    <a:pt x="33" y="24"/>
                    <a:pt x="25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8" y="27"/>
                    <a:pt x="38" y="36"/>
                    <a:pt x="43" y="34"/>
                  </a:cubicBezTo>
                  <a:lnTo>
                    <a:pt x="49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7" name="Freeform 973">
              <a:extLst>
                <a:ext uri="{FF2B5EF4-FFF2-40B4-BE49-F238E27FC236}">
                  <a16:creationId xmlns:a16="http://schemas.microsoft.com/office/drawing/2014/main" id="{C75A7414-515A-8F4D-A4B4-E6C4FDCFA3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7" y="1232"/>
              <a:ext cx="122" cy="99"/>
            </a:xfrm>
            <a:custGeom>
              <a:avLst/>
              <a:gdLst>
                <a:gd name="T0" fmla="*/ 304 w 49"/>
                <a:gd name="T1" fmla="*/ 222 h 37"/>
                <a:gd name="T2" fmla="*/ 154 w 49"/>
                <a:gd name="T3" fmla="*/ 115 h 37"/>
                <a:gd name="T4" fmla="*/ 37 w 49"/>
                <a:gd name="T5" fmla="*/ 13 h 37"/>
                <a:gd name="T6" fmla="*/ 0 w 49"/>
                <a:gd name="T7" fmla="*/ 35 h 37"/>
                <a:gd name="T8" fmla="*/ 117 w 49"/>
                <a:gd name="T9" fmla="*/ 136 h 37"/>
                <a:gd name="T10" fmla="*/ 266 w 49"/>
                <a:gd name="T11" fmla="*/ 243 h 37"/>
                <a:gd name="T12" fmla="*/ 304 w 49"/>
                <a:gd name="T13" fmla="*/ 222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9"/>
                <a:gd name="T22" fmla="*/ 0 h 37"/>
                <a:gd name="T23" fmla="*/ 49 w 49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9" h="37">
                  <a:moveTo>
                    <a:pt x="49" y="31"/>
                  </a:moveTo>
                  <a:cubicBezTo>
                    <a:pt x="44" y="34"/>
                    <a:pt x="33" y="24"/>
                    <a:pt x="25" y="16"/>
                  </a:cubicBezTo>
                  <a:cubicBezTo>
                    <a:pt x="16" y="8"/>
                    <a:pt x="10" y="0"/>
                    <a:pt x="6" y="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4" y="3"/>
                    <a:pt x="10" y="11"/>
                    <a:pt x="19" y="19"/>
                  </a:cubicBezTo>
                  <a:cubicBezTo>
                    <a:pt x="28" y="27"/>
                    <a:pt x="38" y="37"/>
                    <a:pt x="43" y="34"/>
                  </a:cubicBezTo>
                  <a:lnTo>
                    <a:pt x="49" y="3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8" name="Freeform 974">
              <a:extLst>
                <a:ext uri="{FF2B5EF4-FFF2-40B4-BE49-F238E27FC236}">
                  <a16:creationId xmlns:a16="http://schemas.microsoft.com/office/drawing/2014/main" id="{50460C26-2E8D-5C4D-9CEB-8368CD0661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261"/>
              <a:ext cx="92" cy="78"/>
            </a:xfrm>
            <a:custGeom>
              <a:avLst/>
              <a:gdLst>
                <a:gd name="T0" fmla="*/ 0 w 37"/>
                <a:gd name="T1" fmla="*/ 0 h 29"/>
                <a:gd name="T2" fmla="*/ 104 w 37"/>
                <a:gd name="T3" fmla="*/ 102 h 29"/>
                <a:gd name="T4" fmla="*/ 229 w 37"/>
                <a:gd name="T5" fmla="*/ 210 h 29"/>
                <a:gd name="T6" fmla="*/ 99 w 37"/>
                <a:gd name="T7" fmla="*/ 102 h 29"/>
                <a:gd name="T8" fmla="*/ 0 w 37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9"/>
                <a:gd name="T17" fmla="*/ 37 w 37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9">
                  <a:moveTo>
                    <a:pt x="0" y="0"/>
                  </a:moveTo>
                  <a:cubicBezTo>
                    <a:pt x="4" y="2"/>
                    <a:pt x="10" y="8"/>
                    <a:pt x="17" y="14"/>
                  </a:cubicBezTo>
                  <a:cubicBezTo>
                    <a:pt x="24" y="20"/>
                    <a:pt x="31" y="28"/>
                    <a:pt x="37" y="29"/>
                  </a:cubicBezTo>
                  <a:cubicBezTo>
                    <a:pt x="31" y="28"/>
                    <a:pt x="23" y="21"/>
                    <a:pt x="16" y="14"/>
                  </a:cubicBezTo>
                  <a:cubicBezTo>
                    <a:pt x="9" y="8"/>
                    <a:pt x="4" y="2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59" name="Freeform 975">
              <a:extLst>
                <a:ext uri="{FF2B5EF4-FFF2-40B4-BE49-F238E27FC236}">
                  <a16:creationId xmlns:a16="http://schemas.microsoft.com/office/drawing/2014/main" id="{3F03AFB0-0089-4540-B6CA-1BF53CFD47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7" y="1245"/>
              <a:ext cx="92" cy="78"/>
            </a:xfrm>
            <a:custGeom>
              <a:avLst/>
              <a:gdLst>
                <a:gd name="T0" fmla="*/ 0 w 37"/>
                <a:gd name="T1" fmla="*/ 0 h 29"/>
                <a:gd name="T2" fmla="*/ 104 w 37"/>
                <a:gd name="T3" fmla="*/ 102 h 29"/>
                <a:gd name="T4" fmla="*/ 229 w 37"/>
                <a:gd name="T5" fmla="*/ 210 h 29"/>
                <a:gd name="T6" fmla="*/ 99 w 37"/>
                <a:gd name="T7" fmla="*/ 102 h 29"/>
                <a:gd name="T8" fmla="*/ 0 w 37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9"/>
                <a:gd name="T17" fmla="*/ 37 w 37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9">
                  <a:moveTo>
                    <a:pt x="0" y="0"/>
                  </a:moveTo>
                  <a:cubicBezTo>
                    <a:pt x="4" y="1"/>
                    <a:pt x="10" y="7"/>
                    <a:pt x="17" y="14"/>
                  </a:cubicBezTo>
                  <a:cubicBezTo>
                    <a:pt x="24" y="20"/>
                    <a:pt x="31" y="28"/>
                    <a:pt x="37" y="29"/>
                  </a:cubicBezTo>
                  <a:cubicBezTo>
                    <a:pt x="31" y="28"/>
                    <a:pt x="23" y="20"/>
                    <a:pt x="16" y="14"/>
                  </a:cubicBezTo>
                  <a:cubicBezTo>
                    <a:pt x="9" y="8"/>
                    <a:pt x="4" y="1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0" name="Freeform 976">
              <a:extLst>
                <a:ext uri="{FF2B5EF4-FFF2-40B4-BE49-F238E27FC236}">
                  <a16:creationId xmlns:a16="http://schemas.microsoft.com/office/drawing/2014/main" id="{94404B0F-C078-394F-8403-1017A002F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7" y="1269"/>
              <a:ext cx="5" cy="46"/>
            </a:xfrm>
            <a:custGeom>
              <a:avLst/>
              <a:gdLst>
                <a:gd name="T0" fmla="*/ 12 w 2"/>
                <a:gd name="T1" fmla="*/ 124 h 17"/>
                <a:gd name="T2" fmla="*/ 7 w 2"/>
                <a:gd name="T3" fmla="*/ 0 h 17"/>
                <a:gd name="T4" fmla="*/ 7 w 2"/>
                <a:gd name="T5" fmla="*/ 51 h 17"/>
                <a:gd name="T6" fmla="*/ 12 w 2"/>
                <a:gd name="T7" fmla="*/ 124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"/>
                <a:gd name="T13" fmla="*/ 0 h 17"/>
                <a:gd name="T14" fmla="*/ 2 w 2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" h="17">
                  <a:moveTo>
                    <a:pt x="2" y="17"/>
                  </a:moveTo>
                  <a:cubicBezTo>
                    <a:pt x="2" y="15"/>
                    <a:pt x="0" y="3"/>
                    <a:pt x="1" y="0"/>
                  </a:cubicBezTo>
                  <a:cubicBezTo>
                    <a:pt x="1" y="1"/>
                    <a:pt x="1" y="6"/>
                    <a:pt x="1" y="7"/>
                  </a:cubicBezTo>
                  <a:cubicBezTo>
                    <a:pt x="1" y="8"/>
                    <a:pt x="2" y="17"/>
                    <a:pt x="2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1" name="Freeform 977">
              <a:extLst>
                <a:ext uri="{FF2B5EF4-FFF2-40B4-BE49-F238E27FC236}">
                  <a16:creationId xmlns:a16="http://schemas.microsoft.com/office/drawing/2014/main" id="{C54FC7A5-726E-4045-9E60-9C9E538FA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9" y="1323"/>
              <a:ext cx="3" cy="45"/>
            </a:xfrm>
            <a:custGeom>
              <a:avLst/>
              <a:gdLst>
                <a:gd name="T0" fmla="*/ 9 w 1"/>
                <a:gd name="T1" fmla="*/ 119 h 17"/>
                <a:gd name="T2" fmla="*/ 9 w 1"/>
                <a:gd name="T3" fmla="*/ 0 h 17"/>
                <a:gd name="T4" fmla="*/ 9 w 1"/>
                <a:gd name="T5" fmla="*/ 56 h 17"/>
                <a:gd name="T6" fmla="*/ 9 w 1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7"/>
                <a:gd name="T14" fmla="*/ 1 w 1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7">
                  <a:moveTo>
                    <a:pt x="1" y="17"/>
                  </a:moveTo>
                  <a:cubicBezTo>
                    <a:pt x="1" y="15"/>
                    <a:pt x="0" y="3"/>
                    <a:pt x="1" y="0"/>
                  </a:cubicBezTo>
                  <a:cubicBezTo>
                    <a:pt x="1" y="2"/>
                    <a:pt x="1" y="6"/>
                    <a:pt x="1" y="8"/>
                  </a:cubicBezTo>
                  <a:cubicBezTo>
                    <a:pt x="1" y="9"/>
                    <a:pt x="1" y="17"/>
                    <a:pt x="1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2" name="Freeform 978">
              <a:extLst>
                <a:ext uri="{FF2B5EF4-FFF2-40B4-BE49-F238E27FC236}">
                  <a16:creationId xmlns:a16="http://schemas.microsoft.com/office/drawing/2014/main" id="{9B1B0339-6479-4946-AE12-31F791864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2" y="1189"/>
              <a:ext cx="100" cy="115"/>
            </a:xfrm>
            <a:custGeom>
              <a:avLst/>
              <a:gdLst>
                <a:gd name="T0" fmla="*/ 250 w 40"/>
                <a:gd name="T1" fmla="*/ 294 h 43"/>
                <a:gd name="T2" fmla="*/ 125 w 40"/>
                <a:gd name="T3" fmla="*/ 142 h 43"/>
                <a:gd name="T4" fmla="*/ 37 w 40"/>
                <a:gd name="T5" fmla="*/ 8 h 43"/>
                <a:gd name="T6" fmla="*/ 0 w 40"/>
                <a:gd name="T7" fmla="*/ 13 h 43"/>
                <a:gd name="T8" fmla="*/ 88 w 40"/>
                <a:gd name="T9" fmla="*/ 150 h 43"/>
                <a:gd name="T10" fmla="*/ 207 w 40"/>
                <a:gd name="T11" fmla="*/ 300 h 43"/>
                <a:gd name="T12" fmla="*/ 250 w 40"/>
                <a:gd name="T13" fmla="*/ 294 h 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43"/>
                <a:gd name="T23" fmla="*/ 40 w 40"/>
                <a:gd name="T24" fmla="*/ 43 h 4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43">
                  <a:moveTo>
                    <a:pt x="40" y="41"/>
                  </a:moveTo>
                  <a:cubicBezTo>
                    <a:pt x="34" y="42"/>
                    <a:pt x="26" y="30"/>
                    <a:pt x="20" y="20"/>
                  </a:cubicBezTo>
                  <a:cubicBezTo>
                    <a:pt x="14" y="10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5" y="2"/>
                    <a:pt x="8" y="11"/>
                    <a:pt x="14" y="21"/>
                  </a:cubicBezTo>
                  <a:cubicBezTo>
                    <a:pt x="20" y="31"/>
                    <a:pt x="28" y="43"/>
                    <a:pt x="33" y="42"/>
                  </a:cubicBezTo>
                  <a:lnTo>
                    <a:pt x="40" y="41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3" name="Freeform 979">
              <a:extLst>
                <a:ext uri="{FF2B5EF4-FFF2-40B4-BE49-F238E27FC236}">
                  <a16:creationId xmlns:a16="http://schemas.microsoft.com/office/drawing/2014/main" id="{13E19BFA-9284-A241-AFE0-68983DA46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4" y="1179"/>
              <a:ext cx="100" cy="122"/>
            </a:xfrm>
            <a:custGeom>
              <a:avLst/>
              <a:gdLst>
                <a:gd name="T0" fmla="*/ 250 w 40"/>
                <a:gd name="T1" fmla="*/ 294 h 46"/>
                <a:gd name="T2" fmla="*/ 130 w 40"/>
                <a:gd name="T3" fmla="*/ 149 h 46"/>
                <a:gd name="T4" fmla="*/ 37 w 40"/>
                <a:gd name="T5" fmla="*/ 8 h 46"/>
                <a:gd name="T6" fmla="*/ 0 w 40"/>
                <a:gd name="T7" fmla="*/ 13 h 46"/>
                <a:gd name="T8" fmla="*/ 93 w 40"/>
                <a:gd name="T9" fmla="*/ 154 h 46"/>
                <a:gd name="T10" fmla="*/ 207 w 40"/>
                <a:gd name="T11" fmla="*/ 310 h 46"/>
                <a:gd name="T12" fmla="*/ 250 w 40"/>
                <a:gd name="T13" fmla="*/ 294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46"/>
                <a:gd name="T23" fmla="*/ 40 w 40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46">
                  <a:moveTo>
                    <a:pt x="40" y="42"/>
                  </a:moveTo>
                  <a:cubicBezTo>
                    <a:pt x="34" y="44"/>
                    <a:pt x="27" y="31"/>
                    <a:pt x="21" y="21"/>
                  </a:cubicBezTo>
                  <a:cubicBezTo>
                    <a:pt x="15" y="11"/>
                    <a:pt x="10" y="0"/>
                    <a:pt x="6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1"/>
                    <a:pt x="8" y="12"/>
                    <a:pt x="15" y="22"/>
                  </a:cubicBezTo>
                  <a:cubicBezTo>
                    <a:pt x="21" y="32"/>
                    <a:pt x="27" y="46"/>
                    <a:pt x="33" y="44"/>
                  </a:cubicBezTo>
                  <a:lnTo>
                    <a:pt x="40" y="42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4" name="Freeform 980">
              <a:extLst>
                <a:ext uri="{FF2B5EF4-FFF2-40B4-BE49-F238E27FC236}">
                  <a16:creationId xmlns:a16="http://schemas.microsoft.com/office/drawing/2014/main" id="{E5E06FB8-74A6-614D-827F-7BDC7EFE3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2" y="1197"/>
              <a:ext cx="67" cy="102"/>
            </a:xfrm>
            <a:custGeom>
              <a:avLst/>
              <a:gdLst>
                <a:gd name="T0" fmla="*/ 0 w 27"/>
                <a:gd name="T1" fmla="*/ 0 h 38"/>
                <a:gd name="T2" fmla="*/ 74 w 27"/>
                <a:gd name="T3" fmla="*/ 129 h 38"/>
                <a:gd name="T4" fmla="*/ 166 w 27"/>
                <a:gd name="T5" fmla="*/ 274 h 38"/>
                <a:gd name="T6" fmla="*/ 67 w 27"/>
                <a:gd name="T7" fmla="*/ 129 h 38"/>
                <a:gd name="T8" fmla="*/ 0 w 2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38"/>
                <a:gd name="T17" fmla="*/ 27 w 2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38">
                  <a:moveTo>
                    <a:pt x="0" y="0"/>
                  </a:moveTo>
                  <a:cubicBezTo>
                    <a:pt x="3" y="3"/>
                    <a:pt x="7" y="10"/>
                    <a:pt x="12" y="18"/>
                  </a:cubicBezTo>
                  <a:cubicBezTo>
                    <a:pt x="17" y="26"/>
                    <a:pt x="22" y="36"/>
                    <a:pt x="27" y="38"/>
                  </a:cubicBezTo>
                  <a:cubicBezTo>
                    <a:pt x="22" y="36"/>
                    <a:pt x="16" y="26"/>
                    <a:pt x="11" y="18"/>
                  </a:cubicBezTo>
                  <a:cubicBezTo>
                    <a:pt x="6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5" name="Freeform 981">
              <a:extLst>
                <a:ext uri="{FF2B5EF4-FFF2-40B4-BE49-F238E27FC236}">
                  <a16:creationId xmlns:a16="http://schemas.microsoft.com/office/drawing/2014/main" id="{E7A13D15-4DF8-F94F-8214-16BB1111B7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4" y="1189"/>
              <a:ext cx="68" cy="102"/>
            </a:xfrm>
            <a:custGeom>
              <a:avLst/>
              <a:gdLst>
                <a:gd name="T0" fmla="*/ 0 w 27"/>
                <a:gd name="T1" fmla="*/ 0 h 38"/>
                <a:gd name="T2" fmla="*/ 76 w 27"/>
                <a:gd name="T3" fmla="*/ 129 h 38"/>
                <a:gd name="T4" fmla="*/ 171 w 27"/>
                <a:gd name="T5" fmla="*/ 274 h 38"/>
                <a:gd name="T6" fmla="*/ 76 w 27"/>
                <a:gd name="T7" fmla="*/ 129 h 38"/>
                <a:gd name="T8" fmla="*/ 0 w 2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38"/>
                <a:gd name="T17" fmla="*/ 27 w 27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38">
                  <a:moveTo>
                    <a:pt x="0" y="0"/>
                  </a:moveTo>
                  <a:cubicBezTo>
                    <a:pt x="4" y="3"/>
                    <a:pt x="7" y="10"/>
                    <a:pt x="12" y="18"/>
                  </a:cubicBezTo>
                  <a:cubicBezTo>
                    <a:pt x="17" y="26"/>
                    <a:pt x="22" y="36"/>
                    <a:pt x="27" y="38"/>
                  </a:cubicBezTo>
                  <a:cubicBezTo>
                    <a:pt x="22" y="36"/>
                    <a:pt x="16" y="26"/>
                    <a:pt x="12" y="18"/>
                  </a:cubicBezTo>
                  <a:cubicBezTo>
                    <a:pt x="7" y="10"/>
                    <a:pt x="4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6" name="Freeform 982">
              <a:extLst>
                <a:ext uri="{FF2B5EF4-FFF2-40B4-BE49-F238E27FC236}">
                  <a16:creationId xmlns:a16="http://schemas.microsoft.com/office/drawing/2014/main" id="{B8D41C30-4B92-A14C-A5BD-AB55693E0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7" y="1200"/>
              <a:ext cx="7" cy="45"/>
            </a:xfrm>
            <a:custGeom>
              <a:avLst/>
              <a:gdLst>
                <a:gd name="T0" fmla="*/ 0 w 3"/>
                <a:gd name="T1" fmla="*/ 119 h 17"/>
                <a:gd name="T2" fmla="*/ 16 w 3"/>
                <a:gd name="T3" fmla="*/ 0 h 17"/>
                <a:gd name="T4" fmla="*/ 5 w 3"/>
                <a:gd name="T5" fmla="*/ 50 h 17"/>
                <a:gd name="T6" fmla="*/ 0 w 3"/>
                <a:gd name="T7" fmla="*/ 119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17"/>
                <a:gd name="T14" fmla="*/ 3 w 3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17">
                  <a:moveTo>
                    <a:pt x="0" y="17"/>
                  </a:moveTo>
                  <a:cubicBezTo>
                    <a:pt x="0" y="15"/>
                    <a:pt x="1" y="3"/>
                    <a:pt x="3" y="0"/>
                  </a:cubicBezTo>
                  <a:cubicBezTo>
                    <a:pt x="2" y="2"/>
                    <a:pt x="2" y="6"/>
                    <a:pt x="1" y="7"/>
                  </a:cubicBezTo>
                  <a:cubicBezTo>
                    <a:pt x="1" y="8"/>
                    <a:pt x="0" y="17"/>
                    <a:pt x="0" y="17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7" name="Freeform 983">
              <a:extLst>
                <a:ext uri="{FF2B5EF4-FFF2-40B4-BE49-F238E27FC236}">
                  <a16:creationId xmlns:a16="http://schemas.microsoft.com/office/drawing/2014/main" id="{8FD4FAF7-5C19-8B47-9820-2D8D39589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7" y="1165"/>
              <a:ext cx="82" cy="120"/>
            </a:xfrm>
            <a:custGeom>
              <a:avLst/>
              <a:gdLst>
                <a:gd name="T0" fmla="*/ 204 w 33"/>
                <a:gd name="T1" fmla="*/ 307 h 45"/>
                <a:gd name="T2" fmla="*/ 112 w 33"/>
                <a:gd name="T3" fmla="*/ 149 h 45"/>
                <a:gd name="T4" fmla="*/ 37 w 33"/>
                <a:gd name="T5" fmla="*/ 8 h 45"/>
                <a:gd name="T6" fmla="*/ 0 w 33"/>
                <a:gd name="T7" fmla="*/ 8 h 45"/>
                <a:gd name="T8" fmla="*/ 67 w 33"/>
                <a:gd name="T9" fmla="*/ 149 h 45"/>
                <a:gd name="T10" fmla="*/ 174 w 33"/>
                <a:gd name="T11" fmla="*/ 312 h 45"/>
                <a:gd name="T12" fmla="*/ 204 w 33"/>
                <a:gd name="T13" fmla="*/ 307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3"/>
                <a:gd name="T22" fmla="*/ 0 h 45"/>
                <a:gd name="T23" fmla="*/ 33 w 33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3" h="45">
                  <a:moveTo>
                    <a:pt x="33" y="43"/>
                  </a:moveTo>
                  <a:cubicBezTo>
                    <a:pt x="28" y="44"/>
                    <a:pt x="23" y="31"/>
                    <a:pt x="18" y="21"/>
                  </a:cubicBezTo>
                  <a:cubicBezTo>
                    <a:pt x="13" y="10"/>
                    <a:pt x="10" y="0"/>
                    <a:pt x="6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1"/>
                    <a:pt x="6" y="10"/>
                    <a:pt x="11" y="21"/>
                  </a:cubicBezTo>
                  <a:cubicBezTo>
                    <a:pt x="16" y="32"/>
                    <a:pt x="22" y="45"/>
                    <a:pt x="28" y="44"/>
                  </a:cubicBezTo>
                  <a:lnTo>
                    <a:pt x="33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8" name="Freeform 984">
              <a:extLst>
                <a:ext uri="{FF2B5EF4-FFF2-40B4-BE49-F238E27FC236}">
                  <a16:creationId xmlns:a16="http://schemas.microsoft.com/office/drawing/2014/main" id="{32BD4AAF-29A5-D242-B6D5-BB9F5DD27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9" y="1163"/>
              <a:ext cx="85" cy="117"/>
            </a:xfrm>
            <a:custGeom>
              <a:avLst/>
              <a:gdLst>
                <a:gd name="T0" fmla="*/ 212 w 34"/>
                <a:gd name="T1" fmla="*/ 303 h 44"/>
                <a:gd name="T2" fmla="*/ 112 w 34"/>
                <a:gd name="T3" fmla="*/ 141 h 44"/>
                <a:gd name="T4" fmla="*/ 43 w 34"/>
                <a:gd name="T5" fmla="*/ 0 h 44"/>
                <a:gd name="T6" fmla="*/ 0 w 34"/>
                <a:gd name="T7" fmla="*/ 8 h 44"/>
                <a:gd name="T8" fmla="*/ 75 w 34"/>
                <a:gd name="T9" fmla="*/ 149 h 44"/>
                <a:gd name="T10" fmla="*/ 168 w 34"/>
                <a:gd name="T11" fmla="*/ 311 h 44"/>
                <a:gd name="T12" fmla="*/ 212 w 34"/>
                <a:gd name="T13" fmla="*/ 303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44"/>
                <a:gd name="T23" fmla="*/ 34 w 34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44">
                  <a:moveTo>
                    <a:pt x="34" y="43"/>
                  </a:moveTo>
                  <a:cubicBezTo>
                    <a:pt x="28" y="44"/>
                    <a:pt x="23" y="31"/>
                    <a:pt x="18" y="20"/>
                  </a:cubicBezTo>
                  <a:cubicBezTo>
                    <a:pt x="13" y="9"/>
                    <a:pt x="11" y="0"/>
                    <a:pt x="7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0"/>
                    <a:pt x="7" y="10"/>
                    <a:pt x="12" y="21"/>
                  </a:cubicBezTo>
                  <a:cubicBezTo>
                    <a:pt x="17" y="32"/>
                    <a:pt x="22" y="44"/>
                    <a:pt x="27" y="44"/>
                  </a:cubicBezTo>
                  <a:lnTo>
                    <a:pt x="34" y="43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69" name="Freeform 985">
              <a:extLst>
                <a:ext uri="{FF2B5EF4-FFF2-40B4-BE49-F238E27FC236}">
                  <a16:creationId xmlns:a16="http://schemas.microsoft.com/office/drawing/2014/main" id="{C964199A-17E8-5C43-95BD-67A3CE7BA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4" y="1171"/>
              <a:ext cx="58" cy="109"/>
            </a:xfrm>
            <a:custGeom>
              <a:avLst/>
              <a:gdLst>
                <a:gd name="T0" fmla="*/ 0 w 23"/>
                <a:gd name="T1" fmla="*/ 0 h 41"/>
                <a:gd name="T2" fmla="*/ 63 w 23"/>
                <a:gd name="T3" fmla="*/ 136 h 41"/>
                <a:gd name="T4" fmla="*/ 146 w 23"/>
                <a:gd name="T5" fmla="*/ 290 h 41"/>
                <a:gd name="T6" fmla="*/ 58 w 23"/>
                <a:gd name="T7" fmla="*/ 136 h 41"/>
                <a:gd name="T8" fmla="*/ 0 w 23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41"/>
                <a:gd name="T17" fmla="*/ 23 w 23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41">
                  <a:moveTo>
                    <a:pt x="0" y="0"/>
                  </a:moveTo>
                  <a:cubicBezTo>
                    <a:pt x="3" y="3"/>
                    <a:pt x="6" y="11"/>
                    <a:pt x="10" y="19"/>
                  </a:cubicBezTo>
                  <a:cubicBezTo>
                    <a:pt x="14" y="28"/>
                    <a:pt x="18" y="38"/>
                    <a:pt x="23" y="41"/>
                  </a:cubicBezTo>
                  <a:cubicBezTo>
                    <a:pt x="18" y="38"/>
                    <a:pt x="13" y="28"/>
                    <a:pt x="9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0" name="Freeform 986">
              <a:extLst>
                <a:ext uri="{FF2B5EF4-FFF2-40B4-BE49-F238E27FC236}">
                  <a16:creationId xmlns:a16="http://schemas.microsoft.com/office/drawing/2014/main" id="{27859D13-F1C1-9A4B-BE99-2A9FA67992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1168"/>
              <a:ext cx="55" cy="109"/>
            </a:xfrm>
            <a:custGeom>
              <a:avLst/>
              <a:gdLst>
                <a:gd name="T0" fmla="*/ 0 w 22"/>
                <a:gd name="T1" fmla="*/ 0 h 41"/>
                <a:gd name="T2" fmla="*/ 62 w 22"/>
                <a:gd name="T3" fmla="*/ 136 h 41"/>
                <a:gd name="T4" fmla="*/ 137 w 22"/>
                <a:gd name="T5" fmla="*/ 290 h 41"/>
                <a:gd name="T6" fmla="*/ 57 w 22"/>
                <a:gd name="T7" fmla="*/ 136 h 41"/>
                <a:gd name="T8" fmla="*/ 0 w 22"/>
                <a:gd name="T9" fmla="*/ 0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"/>
                <a:gd name="T16" fmla="*/ 0 h 41"/>
                <a:gd name="T17" fmla="*/ 22 w 22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" h="41">
                  <a:moveTo>
                    <a:pt x="0" y="0"/>
                  </a:moveTo>
                  <a:cubicBezTo>
                    <a:pt x="3" y="3"/>
                    <a:pt x="6" y="10"/>
                    <a:pt x="10" y="19"/>
                  </a:cubicBezTo>
                  <a:cubicBezTo>
                    <a:pt x="14" y="27"/>
                    <a:pt x="18" y="38"/>
                    <a:pt x="22" y="41"/>
                  </a:cubicBezTo>
                  <a:cubicBezTo>
                    <a:pt x="18" y="38"/>
                    <a:pt x="13" y="27"/>
                    <a:pt x="9" y="19"/>
                  </a:cubicBezTo>
                  <a:cubicBezTo>
                    <a:pt x="5" y="10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1" name="Freeform 987">
              <a:extLst>
                <a:ext uri="{FF2B5EF4-FFF2-40B4-BE49-F238E27FC236}">
                  <a16:creationId xmlns:a16="http://schemas.microsoft.com/office/drawing/2014/main" id="{24DC0535-6640-0C49-9606-E9AD60F88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" y="1155"/>
              <a:ext cx="78" cy="122"/>
            </a:xfrm>
            <a:custGeom>
              <a:avLst/>
              <a:gdLst>
                <a:gd name="T0" fmla="*/ 196 w 31"/>
                <a:gd name="T1" fmla="*/ 316 h 46"/>
                <a:gd name="T2" fmla="*/ 101 w 31"/>
                <a:gd name="T3" fmla="*/ 149 h 46"/>
                <a:gd name="T4" fmla="*/ 38 w 31"/>
                <a:gd name="T5" fmla="*/ 0 h 46"/>
                <a:gd name="T6" fmla="*/ 0 w 31"/>
                <a:gd name="T7" fmla="*/ 8 h 46"/>
                <a:gd name="T8" fmla="*/ 63 w 31"/>
                <a:gd name="T9" fmla="*/ 149 h 46"/>
                <a:gd name="T10" fmla="*/ 159 w 31"/>
                <a:gd name="T11" fmla="*/ 316 h 46"/>
                <a:gd name="T12" fmla="*/ 196 w 31"/>
                <a:gd name="T13" fmla="*/ 316 h 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1"/>
                <a:gd name="T22" fmla="*/ 0 h 46"/>
                <a:gd name="T23" fmla="*/ 31 w 31"/>
                <a:gd name="T24" fmla="*/ 46 h 4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1" h="46">
                  <a:moveTo>
                    <a:pt x="31" y="45"/>
                  </a:moveTo>
                  <a:cubicBezTo>
                    <a:pt x="26" y="45"/>
                    <a:pt x="21" y="32"/>
                    <a:pt x="16" y="21"/>
                  </a:cubicBezTo>
                  <a:cubicBezTo>
                    <a:pt x="12" y="10"/>
                    <a:pt x="10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4" y="0"/>
                    <a:pt x="6" y="10"/>
                    <a:pt x="10" y="21"/>
                  </a:cubicBezTo>
                  <a:cubicBezTo>
                    <a:pt x="14" y="32"/>
                    <a:pt x="19" y="46"/>
                    <a:pt x="25" y="45"/>
                  </a:cubicBezTo>
                  <a:lnTo>
                    <a:pt x="31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2" name="Freeform 988">
              <a:extLst>
                <a:ext uri="{FF2B5EF4-FFF2-40B4-BE49-F238E27FC236}">
                  <a16:creationId xmlns:a16="http://schemas.microsoft.com/office/drawing/2014/main" id="{01AE011F-4344-B646-9516-317444F5A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2" y="1155"/>
              <a:ext cx="80" cy="120"/>
            </a:xfrm>
            <a:custGeom>
              <a:avLst/>
              <a:gdLst>
                <a:gd name="T0" fmla="*/ 200 w 32"/>
                <a:gd name="T1" fmla="*/ 320 h 45"/>
                <a:gd name="T2" fmla="*/ 105 w 32"/>
                <a:gd name="T3" fmla="*/ 149 h 45"/>
                <a:gd name="T4" fmla="*/ 42 w 32"/>
                <a:gd name="T5" fmla="*/ 0 h 45"/>
                <a:gd name="T6" fmla="*/ 0 w 32"/>
                <a:gd name="T7" fmla="*/ 0 h 45"/>
                <a:gd name="T8" fmla="*/ 67 w 32"/>
                <a:gd name="T9" fmla="*/ 149 h 45"/>
                <a:gd name="T10" fmla="*/ 162 w 32"/>
                <a:gd name="T11" fmla="*/ 320 h 45"/>
                <a:gd name="T12" fmla="*/ 200 w 32"/>
                <a:gd name="T13" fmla="*/ 320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45"/>
                <a:gd name="T23" fmla="*/ 32 w 32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45">
                  <a:moveTo>
                    <a:pt x="32" y="45"/>
                  </a:moveTo>
                  <a:cubicBezTo>
                    <a:pt x="26" y="45"/>
                    <a:pt x="21" y="32"/>
                    <a:pt x="17" y="21"/>
                  </a:cubicBezTo>
                  <a:cubicBezTo>
                    <a:pt x="13" y="10"/>
                    <a:pt x="11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0"/>
                    <a:pt x="6" y="10"/>
                    <a:pt x="11" y="21"/>
                  </a:cubicBezTo>
                  <a:cubicBezTo>
                    <a:pt x="15" y="32"/>
                    <a:pt x="20" y="45"/>
                    <a:pt x="26" y="45"/>
                  </a:cubicBezTo>
                  <a:lnTo>
                    <a:pt x="32" y="45"/>
                  </a:lnTo>
                  <a:close/>
                </a:path>
              </a:pathLst>
            </a:custGeom>
            <a:grpFill/>
            <a:ln w="4763" cap="rnd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3" name="Freeform 989">
              <a:extLst>
                <a:ext uri="{FF2B5EF4-FFF2-40B4-BE49-F238E27FC236}">
                  <a16:creationId xmlns:a16="http://schemas.microsoft.com/office/drawing/2014/main" id="{6F964E1F-8B96-1942-8DE1-0F49D2F73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7" y="1160"/>
              <a:ext cx="50" cy="112"/>
            </a:xfrm>
            <a:custGeom>
              <a:avLst/>
              <a:gdLst>
                <a:gd name="T0" fmla="*/ 0 w 20"/>
                <a:gd name="T1" fmla="*/ 0 h 42"/>
                <a:gd name="T2" fmla="*/ 57 w 20"/>
                <a:gd name="T3" fmla="*/ 136 h 42"/>
                <a:gd name="T4" fmla="*/ 125 w 20"/>
                <a:gd name="T5" fmla="*/ 299 h 42"/>
                <a:gd name="T6" fmla="*/ 50 w 20"/>
                <a:gd name="T7" fmla="*/ 136 h 42"/>
                <a:gd name="T8" fmla="*/ 0 w 2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2"/>
                <a:gd name="T17" fmla="*/ 20 w 20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2">
                  <a:moveTo>
                    <a:pt x="0" y="0"/>
                  </a:moveTo>
                  <a:cubicBezTo>
                    <a:pt x="3" y="3"/>
                    <a:pt x="5" y="11"/>
                    <a:pt x="9" y="19"/>
                  </a:cubicBezTo>
                  <a:cubicBezTo>
                    <a:pt x="12" y="28"/>
                    <a:pt x="15" y="39"/>
                    <a:pt x="20" y="42"/>
                  </a:cubicBezTo>
                  <a:cubicBezTo>
                    <a:pt x="15" y="39"/>
                    <a:pt x="11" y="28"/>
                    <a:pt x="8" y="19"/>
                  </a:cubicBezTo>
                  <a:cubicBezTo>
                    <a:pt x="5" y="11"/>
                    <a:pt x="3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4" name="Freeform 990">
              <a:extLst>
                <a:ext uri="{FF2B5EF4-FFF2-40B4-BE49-F238E27FC236}">
                  <a16:creationId xmlns:a16="http://schemas.microsoft.com/office/drawing/2014/main" id="{EC520218-F2F6-3044-85BD-18CC90DA42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2" y="1157"/>
              <a:ext cx="50" cy="115"/>
            </a:xfrm>
            <a:custGeom>
              <a:avLst/>
              <a:gdLst>
                <a:gd name="T0" fmla="*/ 0 w 20"/>
                <a:gd name="T1" fmla="*/ 0 h 43"/>
                <a:gd name="T2" fmla="*/ 50 w 20"/>
                <a:gd name="T3" fmla="*/ 142 h 43"/>
                <a:gd name="T4" fmla="*/ 125 w 20"/>
                <a:gd name="T5" fmla="*/ 308 h 43"/>
                <a:gd name="T6" fmla="*/ 50 w 20"/>
                <a:gd name="T7" fmla="*/ 142 h 43"/>
                <a:gd name="T8" fmla="*/ 0 w 20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"/>
                <a:gd name="T16" fmla="*/ 0 h 43"/>
                <a:gd name="T17" fmla="*/ 20 w 20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" h="43">
                  <a:moveTo>
                    <a:pt x="0" y="0"/>
                  </a:moveTo>
                  <a:cubicBezTo>
                    <a:pt x="2" y="3"/>
                    <a:pt x="5" y="11"/>
                    <a:pt x="8" y="20"/>
                  </a:cubicBezTo>
                  <a:cubicBezTo>
                    <a:pt x="12" y="29"/>
                    <a:pt x="15" y="39"/>
                    <a:pt x="20" y="43"/>
                  </a:cubicBezTo>
                  <a:cubicBezTo>
                    <a:pt x="15" y="39"/>
                    <a:pt x="11" y="29"/>
                    <a:pt x="8" y="20"/>
                  </a:cubicBezTo>
                  <a:cubicBezTo>
                    <a:pt x="4" y="11"/>
                    <a:pt x="2" y="3"/>
                    <a:pt x="0" y="0"/>
                  </a:cubicBezTo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5" name="Freeform 991">
              <a:extLst>
                <a:ext uri="{FF2B5EF4-FFF2-40B4-BE49-F238E27FC236}">
                  <a16:creationId xmlns:a16="http://schemas.microsoft.com/office/drawing/2014/main" id="{3EA59AAB-F149-EB47-9668-403A7D0C11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2" y="1160"/>
              <a:ext cx="15" cy="43"/>
            </a:xfrm>
            <a:custGeom>
              <a:avLst/>
              <a:gdLst>
                <a:gd name="T0" fmla="*/ 0 w 6"/>
                <a:gd name="T1" fmla="*/ 116 h 16"/>
                <a:gd name="T2" fmla="*/ 37 w 6"/>
                <a:gd name="T3" fmla="*/ 0 h 16"/>
                <a:gd name="T4" fmla="*/ 25 w 6"/>
                <a:gd name="T5" fmla="*/ 51 h 16"/>
                <a:gd name="T6" fmla="*/ 0 w 6"/>
                <a:gd name="T7" fmla="*/ 1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"/>
                <a:gd name="T13" fmla="*/ 0 h 16"/>
                <a:gd name="T14" fmla="*/ 6 w 6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" h="16">
                  <a:moveTo>
                    <a:pt x="0" y="16"/>
                  </a:moveTo>
                  <a:cubicBezTo>
                    <a:pt x="1" y="14"/>
                    <a:pt x="4" y="3"/>
                    <a:pt x="6" y="0"/>
                  </a:cubicBezTo>
                  <a:cubicBezTo>
                    <a:pt x="6" y="2"/>
                    <a:pt x="4" y="6"/>
                    <a:pt x="4" y="7"/>
                  </a:cubicBezTo>
                  <a:cubicBezTo>
                    <a:pt x="3" y="8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  <p:sp>
          <p:nvSpPr>
            <p:cNvPr id="376" name="Freeform 992">
              <a:extLst>
                <a:ext uri="{FF2B5EF4-FFF2-40B4-BE49-F238E27FC236}">
                  <a16:creationId xmlns:a16="http://schemas.microsoft.com/office/drawing/2014/main" id="{C044CB81-B08F-3B4E-8CF1-A4E864F7E6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7" y="1179"/>
              <a:ext cx="12" cy="42"/>
            </a:xfrm>
            <a:custGeom>
              <a:avLst/>
              <a:gdLst>
                <a:gd name="T0" fmla="*/ 0 w 5"/>
                <a:gd name="T1" fmla="*/ 110 h 16"/>
                <a:gd name="T2" fmla="*/ 29 w 5"/>
                <a:gd name="T3" fmla="*/ 0 h 16"/>
                <a:gd name="T4" fmla="*/ 17 w 5"/>
                <a:gd name="T5" fmla="*/ 42 h 16"/>
                <a:gd name="T6" fmla="*/ 0 w 5"/>
                <a:gd name="T7" fmla="*/ 11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16"/>
                <a:gd name="T14" fmla="*/ 5 w 5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16">
                  <a:moveTo>
                    <a:pt x="0" y="16"/>
                  </a:moveTo>
                  <a:cubicBezTo>
                    <a:pt x="1" y="14"/>
                    <a:pt x="3" y="2"/>
                    <a:pt x="5" y="0"/>
                  </a:cubicBezTo>
                  <a:cubicBezTo>
                    <a:pt x="5" y="1"/>
                    <a:pt x="3" y="5"/>
                    <a:pt x="3" y="6"/>
                  </a:cubicBezTo>
                  <a:cubicBezTo>
                    <a:pt x="3" y="7"/>
                    <a:pt x="0" y="16"/>
                    <a:pt x="0" y="16"/>
                  </a:cubicBezTo>
                  <a:close/>
                </a:path>
              </a:pathLst>
            </a:custGeom>
            <a:grpFill/>
            <a:ln w="9525">
              <a:gradFill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50000">
                    <a:schemeClr val="accent2">
                      <a:lumMod val="75000"/>
                    </a:schemeClr>
                  </a:gs>
                  <a:gs pos="100000">
                    <a:schemeClr val="accent2">
                      <a:lumMod val="50000"/>
                    </a:schemeClr>
                  </a:gs>
                </a:gsLst>
                <a:lin ang="5400000" scaled="0"/>
              </a:gra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r-FR" sz="1100">
                <a:latin typeface="Arial" pitchFamily="34" charset="0"/>
                <a:cs typeface="Arial" charset="0"/>
              </a:endParaRPr>
            </a:p>
          </p:txBody>
        </p:sp>
      </p:grpSp>
      <p:sp>
        <p:nvSpPr>
          <p:cNvPr id="460" name="Rectangle à coins arrondis 459">
            <a:extLst>
              <a:ext uri="{FF2B5EF4-FFF2-40B4-BE49-F238E27FC236}">
                <a16:creationId xmlns:a16="http://schemas.microsoft.com/office/drawing/2014/main" id="{A89F1F31-301D-A445-9250-1F1E3BB00F62}"/>
              </a:ext>
            </a:extLst>
          </p:cNvPr>
          <p:cNvSpPr/>
          <p:nvPr/>
        </p:nvSpPr>
        <p:spPr bwMode="auto">
          <a:xfrm>
            <a:off x="3500438" y="3817938"/>
            <a:ext cx="1619250" cy="254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fr-FR" sz="1100" b="1" u="sng" dirty="0">
                <a:solidFill>
                  <a:srgbClr val="FF0000"/>
                </a:solidFill>
              </a:rPr>
              <a:t>A1 B7 DR9 DQ3 DP4 </a:t>
            </a:r>
          </a:p>
        </p:txBody>
      </p:sp>
      <p:sp>
        <p:nvSpPr>
          <p:cNvPr id="291" name="Ellipse 290">
            <a:extLst>
              <a:ext uri="{FF2B5EF4-FFF2-40B4-BE49-F238E27FC236}">
                <a16:creationId xmlns:a16="http://schemas.microsoft.com/office/drawing/2014/main" id="{CEF3F94F-F0E7-4B4E-BA9A-1A5A6BA80EBF}"/>
              </a:ext>
            </a:extLst>
          </p:cNvPr>
          <p:cNvSpPr/>
          <p:nvPr/>
        </p:nvSpPr>
        <p:spPr bwMode="auto">
          <a:xfrm>
            <a:off x="3286116" y="3071811"/>
            <a:ext cx="1976575" cy="115217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>
              <a:rot lat="0" lon="0" rev="0"/>
            </a:camera>
            <a:lightRig rig="threePt" dir="t"/>
          </a:scene3d>
          <a:sp3d prstMaterial="clear">
            <a:bevelT w="152400" h="152400"/>
            <a:bevelB w="152400" h="152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anchor="b"/>
          <a:lstStyle/>
          <a:p>
            <a:pPr algn="ctr" eaLnBrk="1" hangingPunct="1">
              <a:defRPr/>
            </a:pPr>
            <a:endParaRPr lang="fr-FR" sz="1100">
              <a:solidFill>
                <a:schemeClr val="tx1"/>
              </a:solidFill>
            </a:endParaRPr>
          </a:p>
        </p:txBody>
      </p:sp>
      <p:sp>
        <p:nvSpPr>
          <p:cNvPr id="462" name="Arc 461">
            <a:extLst>
              <a:ext uri="{FF2B5EF4-FFF2-40B4-BE49-F238E27FC236}">
                <a16:creationId xmlns:a16="http://schemas.microsoft.com/office/drawing/2014/main" id="{FDCA47B7-9E4D-F842-A3A5-6584D7A9530E}"/>
              </a:ext>
            </a:extLst>
          </p:cNvPr>
          <p:cNvSpPr/>
          <p:nvPr/>
        </p:nvSpPr>
        <p:spPr>
          <a:xfrm>
            <a:off x="6072188" y="928688"/>
            <a:ext cx="571500" cy="2786062"/>
          </a:xfrm>
          <a:prstGeom prst="arc">
            <a:avLst>
              <a:gd name="adj1" fmla="val 20195021"/>
              <a:gd name="adj2" fmla="val 4795785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800"/>
          </a:p>
        </p:txBody>
      </p:sp>
      <p:sp>
        <p:nvSpPr>
          <p:cNvPr id="463" name="Arc 462">
            <a:extLst>
              <a:ext uri="{FF2B5EF4-FFF2-40B4-BE49-F238E27FC236}">
                <a16:creationId xmlns:a16="http://schemas.microsoft.com/office/drawing/2014/main" id="{14007B1B-ECE8-7F4A-BAB0-9E137016D6D8}"/>
              </a:ext>
            </a:extLst>
          </p:cNvPr>
          <p:cNvSpPr/>
          <p:nvPr/>
        </p:nvSpPr>
        <p:spPr>
          <a:xfrm flipH="1">
            <a:off x="5715000" y="2000250"/>
            <a:ext cx="928688" cy="928688"/>
          </a:xfrm>
          <a:prstGeom prst="arc">
            <a:avLst>
              <a:gd name="adj1" fmla="val 16336832"/>
              <a:gd name="adj2" fmla="val 1271082"/>
            </a:avLst>
          </a:prstGeom>
          <a:ln w="317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800"/>
          </a:p>
        </p:txBody>
      </p:sp>
      <p:sp>
        <p:nvSpPr>
          <p:cNvPr id="464" name="Arc 463">
            <a:extLst>
              <a:ext uri="{FF2B5EF4-FFF2-40B4-BE49-F238E27FC236}">
                <a16:creationId xmlns:a16="http://schemas.microsoft.com/office/drawing/2014/main" id="{D1BFC8AE-A39C-AB47-8935-345561F5C676}"/>
              </a:ext>
            </a:extLst>
          </p:cNvPr>
          <p:cNvSpPr/>
          <p:nvPr/>
        </p:nvSpPr>
        <p:spPr>
          <a:xfrm flipH="1" flipV="1">
            <a:off x="4286250" y="2000250"/>
            <a:ext cx="2000250" cy="3357563"/>
          </a:xfrm>
          <a:prstGeom prst="arc">
            <a:avLst>
              <a:gd name="adj1" fmla="val 16336832"/>
              <a:gd name="adj2" fmla="val 21152518"/>
            </a:avLst>
          </a:prstGeom>
          <a:ln w="31750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800"/>
          </a:p>
        </p:txBody>
      </p:sp>
      <p:sp>
        <p:nvSpPr>
          <p:cNvPr id="27703" name="Text Box 86">
            <a:extLst>
              <a:ext uri="{FF2B5EF4-FFF2-40B4-BE49-F238E27FC236}">
                <a16:creationId xmlns:a16="http://schemas.microsoft.com/office/drawing/2014/main" id="{14E5F57C-7E77-5B4B-883C-9A6169FD5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08725"/>
            <a:ext cx="9144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>
                <a:solidFill>
                  <a:schemeClr val="tx1"/>
                </a:solidFill>
                <a:latin typeface="Calibri" panose="020F0502020204030204" pitchFamily="34" charset="0"/>
              </a:rPr>
              <a:t>Génotypage directement au niveau de l’ADN après son amplification par PCR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>
                <a:solidFill>
                  <a:schemeClr val="tx1"/>
                </a:solidFill>
                <a:latin typeface="Calibri" panose="020F0502020204030204" pitchFamily="34" charset="0"/>
              </a:rPr>
              <a:t>(Polymerase Chain Reaction)</a:t>
            </a:r>
          </a:p>
        </p:txBody>
      </p:sp>
      <p:grpSp>
        <p:nvGrpSpPr>
          <p:cNvPr id="27704" name="Group 1283">
            <a:extLst>
              <a:ext uri="{FF2B5EF4-FFF2-40B4-BE49-F238E27FC236}">
                <a16:creationId xmlns:a16="http://schemas.microsoft.com/office/drawing/2014/main" id="{4C15D01E-5203-4D44-BA4B-EA7F4BEC4D5F}"/>
              </a:ext>
            </a:extLst>
          </p:cNvPr>
          <p:cNvGrpSpPr>
            <a:grpSpLocks/>
          </p:cNvGrpSpPr>
          <p:nvPr/>
        </p:nvGrpSpPr>
        <p:grpSpPr bwMode="auto">
          <a:xfrm rot="-7336058">
            <a:off x="6369051" y="3897312"/>
            <a:ext cx="252412" cy="360363"/>
            <a:chOff x="3719" y="1431"/>
            <a:chExt cx="453" cy="496"/>
          </a:xfrm>
        </p:grpSpPr>
        <p:sp>
          <p:nvSpPr>
            <p:cNvPr id="27756" name="Freeform 1284">
              <a:extLst>
                <a:ext uri="{FF2B5EF4-FFF2-40B4-BE49-F238E27FC236}">
                  <a16:creationId xmlns:a16="http://schemas.microsoft.com/office/drawing/2014/main" id="{C7FC05D1-A2F9-BA47-AE69-FCDBF0FA57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7" name="Freeform 1285">
              <a:extLst>
                <a:ext uri="{FF2B5EF4-FFF2-40B4-BE49-F238E27FC236}">
                  <a16:creationId xmlns:a16="http://schemas.microsoft.com/office/drawing/2014/main" id="{809BA553-AD91-B94B-ACC9-B0442D14D1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8" name="Freeform 1286">
              <a:extLst>
                <a:ext uri="{FF2B5EF4-FFF2-40B4-BE49-F238E27FC236}">
                  <a16:creationId xmlns:a16="http://schemas.microsoft.com/office/drawing/2014/main" id="{E64EDF03-8617-D648-AEA5-4E2215212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96" cy="117"/>
            </a:xfrm>
            <a:custGeom>
              <a:avLst/>
              <a:gdLst>
                <a:gd name="T0" fmla="*/ 930669 w 38"/>
                <a:gd name="T1" fmla="*/ 232218 h 44"/>
                <a:gd name="T2" fmla="*/ 804601 w 38"/>
                <a:gd name="T3" fmla="*/ 0 h 44"/>
                <a:gd name="T4" fmla="*/ 615360 w 38"/>
                <a:gd name="T5" fmla="*/ 139980 h 44"/>
                <a:gd name="T6" fmla="*/ 138005 w 38"/>
                <a:gd name="T7" fmla="*/ 617489 h 44"/>
                <a:gd name="T8" fmla="*/ 84808 w 38"/>
                <a:gd name="T9" fmla="*/ 1361984 h 44"/>
                <a:gd name="T10" fmla="*/ 1685922 w 38"/>
                <a:gd name="T11" fmla="*/ 5496368 h 44"/>
                <a:gd name="T12" fmla="*/ 2573171 w 38"/>
                <a:gd name="T13" fmla="*/ 4366118 h 44"/>
                <a:gd name="T14" fmla="*/ 930669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14" y="2"/>
                  </a:move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38" y="35"/>
                    <a:pt x="38" y="35"/>
                    <a:pt x="38" y="35"/>
                  </a:cubicBezTo>
                  <a:lnTo>
                    <a:pt x="1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9" name="Freeform 1287">
              <a:extLst>
                <a:ext uri="{FF2B5EF4-FFF2-40B4-BE49-F238E27FC236}">
                  <a16:creationId xmlns:a16="http://schemas.microsoft.com/office/drawing/2014/main" id="{4F0717A0-DBE9-D741-AE12-8FA3EEC13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93" cy="120"/>
            </a:xfrm>
            <a:custGeom>
              <a:avLst/>
              <a:gdLst>
                <a:gd name="T0" fmla="*/ 505148 w 37"/>
                <a:gd name="T1" fmla="*/ 237717 h 45"/>
                <a:gd name="T2" fmla="*/ 79957 w 37"/>
                <a:gd name="T3" fmla="*/ 785373 h 45"/>
                <a:gd name="T4" fmla="*/ 0 w 37"/>
                <a:gd name="T5" fmla="*/ 1166144 h 45"/>
                <a:gd name="T6" fmla="*/ 0 w 37"/>
                <a:gd name="T7" fmla="*/ 1308957 h 45"/>
                <a:gd name="T8" fmla="*/ 0 w 37"/>
                <a:gd name="T9" fmla="*/ 1546560 h 45"/>
                <a:gd name="T10" fmla="*/ 1521118 w 37"/>
                <a:gd name="T11" fmla="*/ 5817891 h 45"/>
                <a:gd name="T12" fmla="*/ 2354727 w 37"/>
                <a:gd name="T13" fmla="*/ 4656448 h 45"/>
                <a:gd name="T14" fmla="*/ 836724 w 37"/>
                <a:gd name="T15" fmla="*/ 380835 h 45"/>
                <a:gd name="T16" fmla="*/ 50514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12" y="28"/>
                    <a:pt x="24" y="45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0" name="Freeform 1288">
              <a:extLst>
                <a:ext uri="{FF2B5EF4-FFF2-40B4-BE49-F238E27FC236}">
                  <a16:creationId xmlns:a16="http://schemas.microsoft.com/office/drawing/2014/main" id="{355AEA87-E78E-7E49-B5CB-262E8418C7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489"/>
              <a:ext cx="117" cy="416"/>
            </a:xfrm>
            <a:custGeom>
              <a:avLst/>
              <a:gdLst>
                <a:gd name="T0" fmla="*/ 2551571 w 47"/>
                <a:gd name="T1" fmla="*/ 7766165 h 156"/>
                <a:gd name="T2" fmla="*/ 2657488 w 47"/>
                <a:gd name="T3" fmla="*/ 8379960 h 156"/>
                <a:gd name="T4" fmla="*/ 2504226 w 47"/>
                <a:gd name="T5" fmla="*/ 20163093 h 156"/>
                <a:gd name="T6" fmla="*/ 2504226 w 47"/>
                <a:gd name="T7" fmla="*/ 20163093 h 156"/>
                <a:gd name="T8" fmla="*/ 2429948 w 47"/>
                <a:gd name="T9" fmla="*/ 8673416 h 156"/>
                <a:gd name="T10" fmla="*/ 2319744 w 47"/>
                <a:gd name="T11" fmla="*/ 7766165 h 156"/>
                <a:gd name="T12" fmla="*/ 0 w 47"/>
                <a:gd name="T13" fmla="*/ 0 h 156"/>
                <a:gd name="T14" fmla="*/ 0 w 47"/>
                <a:gd name="T15" fmla="*/ 0 h 156"/>
                <a:gd name="T16" fmla="*/ 2551571 w 47"/>
                <a:gd name="T17" fmla="*/ 7766165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56"/>
                <a:gd name="T29" fmla="*/ 47 w 4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56">
                  <a:moveTo>
                    <a:pt x="45" y="60"/>
                  </a:moveTo>
                  <a:cubicBezTo>
                    <a:pt x="46" y="61"/>
                    <a:pt x="47" y="61"/>
                    <a:pt x="47" y="65"/>
                  </a:cubicBezTo>
                  <a:cubicBezTo>
                    <a:pt x="47" y="70"/>
                    <a:pt x="44" y="156"/>
                    <a:pt x="44" y="156"/>
                  </a:cubicBezTo>
                  <a:cubicBezTo>
                    <a:pt x="44" y="156"/>
                    <a:pt x="44" y="156"/>
                    <a:pt x="44" y="156"/>
                  </a:cubicBezTo>
                  <a:cubicBezTo>
                    <a:pt x="44" y="156"/>
                    <a:pt x="44" y="85"/>
                    <a:pt x="43" y="67"/>
                  </a:cubicBezTo>
                  <a:cubicBezTo>
                    <a:pt x="43" y="63"/>
                    <a:pt x="43" y="62"/>
                    <a:pt x="41" y="60"/>
                  </a:cubicBezTo>
                  <a:cubicBezTo>
                    <a:pt x="32" y="47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44" y="58"/>
                    <a:pt x="45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1" name="Freeform 1289">
              <a:extLst>
                <a:ext uri="{FF2B5EF4-FFF2-40B4-BE49-F238E27FC236}">
                  <a16:creationId xmlns:a16="http://schemas.microsoft.com/office/drawing/2014/main" id="{7D03ED79-8CD2-C345-AA22-F4EAB2EE6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473"/>
              <a:ext cx="120" cy="192"/>
            </a:xfrm>
            <a:custGeom>
              <a:avLst/>
              <a:gdLst>
                <a:gd name="T0" fmla="*/ 412113 w 48"/>
                <a:gd name="T1" fmla="*/ 1399160 h 72"/>
                <a:gd name="T2" fmla="*/ 2860833 w 48"/>
                <a:gd name="T3" fmla="*/ 9308139 h 72"/>
                <a:gd name="T4" fmla="*/ 2860833 w 48"/>
                <a:gd name="T5" fmla="*/ 9308139 h 72"/>
                <a:gd name="T6" fmla="*/ 122063 w 48"/>
                <a:gd name="T7" fmla="*/ 1166144 h 72"/>
                <a:gd name="T8" fmla="*/ 122063 w 48"/>
                <a:gd name="T9" fmla="*/ 633912 h 72"/>
                <a:gd name="T10" fmla="*/ 476095 w 48"/>
                <a:gd name="T11" fmla="*/ 0 h 72"/>
                <a:gd name="T12" fmla="*/ 412113 w 48"/>
                <a:gd name="T13" fmla="*/ 139916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72"/>
                <a:gd name="T23" fmla="*/ 48 w 48"/>
                <a:gd name="T24" fmla="*/ 72 h 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72">
                  <a:moveTo>
                    <a:pt x="7" y="11"/>
                  </a:moveTo>
                  <a:cubicBezTo>
                    <a:pt x="7" y="12"/>
                    <a:pt x="48" y="72"/>
                    <a:pt x="48" y="72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7"/>
                    <a:pt x="0" y="6"/>
                    <a:pt x="2" y="5"/>
                  </a:cubicBezTo>
                  <a:cubicBezTo>
                    <a:pt x="3" y="4"/>
                    <a:pt x="8" y="0"/>
                    <a:pt x="8" y="0"/>
                  </a:cubicBezTo>
                  <a:cubicBezTo>
                    <a:pt x="6" y="2"/>
                    <a:pt x="3" y="5"/>
                    <a:pt x="7" y="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2" name="Freeform 1290">
              <a:extLst>
                <a:ext uri="{FF2B5EF4-FFF2-40B4-BE49-F238E27FC236}">
                  <a16:creationId xmlns:a16="http://schemas.microsoft.com/office/drawing/2014/main" id="{ABB76089-F06A-7648-B259-0AA85DFFE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3" name="Freeform 1291">
              <a:extLst>
                <a:ext uri="{FF2B5EF4-FFF2-40B4-BE49-F238E27FC236}">
                  <a16:creationId xmlns:a16="http://schemas.microsoft.com/office/drawing/2014/main" id="{55C4FDA4-F767-4144-BDF5-4E5878CBF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4" name="Freeform 1292">
              <a:extLst>
                <a:ext uri="{FF2B5EF4-FFF2-40B4-BE49-F238E27FC236}">
                  <a16:creationId xmlns:a16="http://schemas.microsoft.com/office/drawing/2014/main" id="{004B31CE-5AD0-6548-B550-FDAFCD218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468"/>
              <a:ext cx="95" cy="117"/>
            </a:xfrm>
            <a:custGeom>
              <a:avLst/>
              <a:gdLst>
                <a:gd name="T0" fmla="*/ 1429375 w 38"/>
                <a:gd name="T1" fmla="*/ 232218 h 44"/>
                <a:gd name="T2" fmla="*/ 1551438 w 38"/>
                <a:gd name="T3" fmla="*/ 0 h 44"/>
                <a:gd name="T4" fmla="*/ 1716800 w 38"/>
                <a:gd name="T5" fmla="*/ 139980 h 44"/>
                <a:gd name="T6" fmla="*/ 2143550 w 38"/>
                <a:gd name="T7" fmla="*/ 617489 h 44"/>
                <a:gd name="T8" fmla="*/ 2212375 w 38"/>
                <a:gd name="T9" fmla="*/ 1361984 h 44"/>
                <a:gd name="T10" fmla="*/ 762895 w 38"/>
                <a:gd name="T11" fmla="*/ 5496368 h 44"/>
                <a:gd name="T12" fmla="*/ 0 w 38"/>
                <a:gd name="T13" fmla="*/ 4366118 h 44"/>
                <a:gd name="T14" fmla="*/ 1429375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24" y="2"/>
                  </a:moveTo>
                  <a:cubicBezTo>
                    <a:pt x="24" y="1"/>
                    <a:pt x="25" y="0"/>
                    <a:pt x="26" y="0"/>
                  </a:cubicBezTo>
                  <a:cubicBezTo>
                    <a:pt x="27" y="0"/>
                    <a:pt x="28" y="0"/>
                    <a:pt x="29" y="1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7" y="7"/>
                    <a:pt x="38" y="9"/>
                    <a:pt x="37" y="11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0" y="35"/>
                    <a:pt x="0" y="35"/>
                    <a:pt x="0" y="35"/>
                  </a:cubicBezTo>
                  <a:lnTo>
                    <a:pt x="2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5" name="Freeform 1293">
              <a:extLst>
                <a:ext uri="{FF2B5EF4-FFF2-40B4-BE49-F238E27FC236}">
                  <a16:creationId xmlns:a16="http://schemas.microsoft.com/office/drawing/2014/main" id="{7EBD1CFC-ABC3-6E48-98C7-9F61C02871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431"/>
              <a:ext cx="93" cy="120"/>
            </a:xfrm>
            <a:custGeom>
              <a:avLst/>
              <a:gdLst>
                <a:gd name="T0" fmla="*/ 1841878 w 37"/>
                <a:gd name="T1" fmla="*/ 237717 h 45"/>
                <a:gd name="T2" fmla="*/ 2274745 w 37"/>
                <a:gd name="T3" fmla="*/ 785373 h 45"/>
                <a:gd name="T4" fmla="*/ 2354727 w 37"/>
                <a:gd name="T5" fmla="*/ 1166144 h 45"/>
                <a:gd name="T6" fmla="*/ 2354727 w 37"/>
                <a:gd name="T7" fmla="*/ 1308957 h 45"/>
                <a:gd name="T8" fmla="*/ 2354727 w 37"/>
                <a:gd name="T9" fmla="*/ 1546560 h 45"/>
                <a:gd name="T10" fmla="*/ 836724 w 37"/>
                <a:gd name="T11" fmla="*/ 5817891 h 45"/>
                <a:gd name="T12" fmla="*/ 0 w 37"/>
                <a:gd name="T13" fmla="*/ 4656448 h 45"/>
                <a:gd name="T14" fmla="*/ 1521118 w 37"/>
                <a:gd name="T15" fmla="*/ 380835 h 45"/>
                <a:gd name="T16" fmla="*/ 184187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29" y="2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6" y="7"/>
                    <a:pt x="37" y="8"/>
                    <a:pt x="37" y="9"/>
                  </a:cubicBezTo>
                  <a:cubicBezTo>
                    <a:pt x="37" y="9"/>
                    <a:pt x="37" y="9"/>
                    <a:pt x="37" y="10"/>
                  </a:cubicBezTo>
                  <a:cubicBezTo>
                    <a:pt x="37" y="10"/>
                    <a:pt x="37" y="11"/>
                    <a:pt x="37" y="12"/>
                  </a:cubicBezTo>
                  <a:cubicBezTo>
                    <a:pt x="37" y="12"/>
                    <a:pt x="25" y="28"/>
                    <a:pt x="13" y="4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1"/>
                    <a:pt x="27" y="0"/>
                    <a:pt x="29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6" name="Freeform 1294">
              <a:extLst>
                <a:ext uri="{FF2B5EF4-FFF2-40B4-BE49-F238E27FC236}">
                  <a16:creationId xmlns:a16="http://schemas.microsoft.com/office/drawing/2014/main" id="{57FAC319-E14A-1947-B663-1D6A2A9A22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465"/>
              <a:ext cx="123" cy="443"/>
            </a:xfrm>
            <a:custGeom>
              <a:avLst/>
              <a:gdLst>
                <a:gd name="T0" fmla="*/ 79054 w 49"/>
                <a:gd name="T1" fmla="*/ 8759559 h 166"/>
                <a:gd name="T2" fmla="*/ 0 w 49"/>
                <a:gd name="T3" fmla="*/ 9529087 h 166"/>
                <a:gd name="T4" fmla="*/ 0 w 49"/>
                <a:gd name="T5" fmla="*/ 21653082 h 166"/>
                <a:gd name="T6" fmla="*/ 0 w 49"/>
                <a:gd name="T7" fmla="*/ 21653082 h 166"/>
                <a:gd name="T8" fmla="*/ 198442 w 49"/>
                <a:gd name="T9" fmla="*/ 9233190 h 166"/>
                <a:gd name="T10" fmla="*/ 3071004 w 49"/>
                <a:gd name="T11" fmla="*/ 0 h 166"/>
                <a:gd name="T12" fmla="*/ 3071004 w 49"/>
                <a:gd name="T13" fmla="*/ 0 h 166"/>
                <a:gd name="T14" fmla="*/ 79054 w 49"/>
                <a:gd name="T15" fmla="*/ 8759559 h 1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9"/>
                <a:gd name="T25" fmla="*/ 0 h 166"/>
                <a:gd name="T26" fmla="*/ 49 w 49"/>
                <a:gd name="T27" fmla="*/ 166 h 1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9" h="166">
                  <a:moveTo>
                    <a:pt x="1" y="67"/>
                  </a:moveTo>
                  <a:cubicBezTo>
                    <a:pt x="0" y="69"/>
                    <a:pt x="0" y="68"/>
                    <a:pt x="0" y="73"/>
                  </a:cubicBezTo>
                  <a:cubicBezTo>
                    <a:pt x="0" y="78"/>
                    <a:pt x="0" y="166"/>
                    <a:pt x="0" y="166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6"/>
                    <a:pt x="3" y="71"/>
                    <a:pt x="3" y="71"/>
                  </a:cubicBezTo>
                  <a:cubicBezTo>
                    <a:pt x="3" y="7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2" y="66"/>
                    <a:pt x="1" y="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7" name="Freeform 1295">
              <a:extLst>
                <a:ext uri="{FF2B5EF4-FFF2-40B4-BE49-F238E27FC236}">
                  <a16:creationId xmlns:a16="http://schemas.microsoft.com/office/drawing/2014/main" id="{68C618EB-002C-2248-A98D-3504EFB94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" y="1473"/>
              <a:ext cx="135" cy="179"/>
            </a:xfrm>
            <a:custGeom>
              <a:avLst/>
              <a:gdLst>
                <a:gd name="T0" fmla="*/ 2575708 w 54"/>
                <a:gd name="T1" fmla="*/ 1040423 h 67"/>
                <a:gd name="T2" fmla="*/ 0 w 54"/>
                <a:gd name="T3" fmla="*/ 8856412 h 67"/>
                <a:gd name="T4" fmla="*/ 0 w 54"/>
                <a:gd name="T5" fmla="*/ 8856412 h 67"/>
                <a:gd name="T6" fmla="*/ 2624533 w 54"/>
                <a:gd name="T7" fmla="*/ 389432 h 67"/>
                <a:gd name="T8" fmla="*/ 2860833 w 54"/>
                <a:gd name="T9" fmla="*/ 145765 h 67"/>
                <a:gd name="T10" fmla="*/ 3224613 w 54"/>
                <a:gd name="T11" fmla="*/ 796793 h 67"/>
                <a:gd name="T12" fmla="*/ 2575708 w 54"/>
                <a:gd name="T13" fmla="*/ 1040423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67"/>
                <a:gd name="T23" fmla="*/ 54 w 54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67">
                  <a:moveTo>
                    <a:pt x="43" y="8"/>
                  </a:moveTo>
                  <a:cubicBezTo>
                    <a:pt x="43" y="9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5" y="1"/>
                    <a:pt x="46" y="0"/>
                    <a:pt x="48" y="1"/>
                  </a:cubicBezTo>
                  <a:cubicBezTo>
                    <a:pt x="49" y="2"/>
                    <a:pt x="54" y="6"/>
                    <a:pt x="54" y="6"/>
                  </a:cubicBezTo>
                  <a:cubicBezTo>
                    <a:pt x="52" y="4"/>
                    <a:pt x="48" y="3"/>
                    <a:pt x="43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8" name="Freeform 1296">
              <a:extLst>
                <a:ext uri="{FF2B5EF4-FFF2-40B4-BE49-F238E27FC236}">
                  <a16:creationId xmlns:a16="http://schemas.microsoft.com/office/drawing/2014/main" id="{6B839BE9-5BDA-3B4B-BB73-28AEB9401C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69" name="Freeform 1297">
              <a:extLst>
                <a:ext uri="{FF2B5EF4-FFF2-40B4-BE49-F238E27FC236}">
                  <a16:creationId xmlns:a16="http://schemas.microsoft.com/office/drawing/2014/main" id="{11CE4F87-D6DE-094A-B030-20BAA5611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70" name="Freeform 1298">
              <a:extLst>
                <a:ext uri="{FF2B5EF4-FFF2-40B4-BE49-F238E27FC236}">
                  <a16:creationId xmlns:a16="http://schemas.microsoft.com/office/drawing/2014/main" id="{7932AE05-721A-924B-9649-BDC15C0A1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71" name="Freeform 1299">
              <a:extLst>
                <a:ext uri="{FF2B5EF4-FFF2-40B4-BE49-F238E27FC236}">
                  <a16:creationId xmlns:a16="http://schemas.microsoft.com/office/drawing/2014/main" id="{AA1D9B4C-4EF3-CE4E-AB87-4BFD3CA12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7705" name="Group 1283">
            <a:extLst>
              <a:ext uri="{FF2B5EF4-FFF2-40B4-BE49-F238E27FC236}">
                <a16:creationId xmlns:a16="http://schemas.microsoft.com/office/drawing/2014/main" id="{F60A9E07-88EE-DD44-B0E8-7E7399B96C72}"/>
              </a:ext>
            </a:extLst>
          </p:cNvPr>
          <p:cNvGrpSpPr>
            <a:grpSpLocks/>
          </p:cNvGrpSpPr>
          <p:nvPr/>
        </p:nvGrpSpPr>
        <p:grpSpPr bwMode="auto">
          <a:xfrm rot="-3427117">
            <a:off x="5997575" y="2762250"/>
            <a:ext cx="252413" cy="360363"/>
            <a:chOff x="3719" y="1431"/>
            <a:chExt cx="453" cy="496"/>
          </a:xfrm>
        </p:grpSpPr>
        <p:sp>
          <p:nvSpPr>
            <p:cNvPr id="27740" name="Freeform 1284">
              <a:extLst>
                <a:ext uri="{FF2B5EF4-FFF2-40B4-BE49-F238E27FC236}">
                  <a16:creationId xmlns:a16="http://schemas.microsoft.com/office/drawing/2014/main" id="{9061DFF7-FA8E-804A-9767-7129212BA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1" name="Freeform 1285">
              <a:extLst>
                <a:ext uri="{FF2B5EF4-FFF2-40B4-BE49-F238E27FC236}">
                  <a16:creationId xmlns:a16="http://schemas.microsoft.com/office/drawing/2014/main" id="{065F55A8-B1B2-7747-B151-E6507D543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2" name="Freeform 1286">
              <a:extLst>
                <a:ext uri="{FF2B5EF4-FFF2-40B4-BE49-F238E27FC236}">
                  <a16:creationId xmlns:a16="http://schemas.microsoft.com/office/drawing/2014/main" id="{870B2BF0-A429-184D-870D-A82DF4E315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96" cy="117"/>
            </a:xfrm>
            <a:custGeom>
              <a:avLst/>
              <a:gdLst>
                <a:gd name="T0" fmla="*/ 930669 w 38"/>
                <a:gd name="T1" fmla="*/ 232218 h 44"/>
                <a:gd name="T2" fmla="*/ 804601 w 38"/>
                <a:gd name="T3" fmla="*/ 0 h 44"/>
                <a:gd name="T4" fmla="*/ 615360 w 38"/>
                <a:gd name="T5" fmla="*/ 139980 h 44"/>
                <a:gd name="T6" fmla="*/ 138005 w 38"/>
                <a:gd name="T7" fmla="*/ 617489 h 44"/>
                <a:gd name="T8" fmla="*/ 84808 w 38"/>
                <a:gd name="T9" fmla="*/ 1361984 h 44"/>
                <a:gd name="T10" fmla="*/ 1685922 w 38"/>
                <a:gd name="T11" fmla="*/ 5496368 h 44"/>
                <a:gd name="T12" fmla="*/ 2573171 w 38"/>
                <a:gd name="T13" fmla="*/ 4366118 h 44"/>
                <a:gd name="T14" fmla="*/ 930669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14" y="2"/>
                  </a:move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38" y="35"/>
                    <a:pt x="38" y="35"/>
                    <a:pt x="38" y="35"/>
                  </a:cubicBezTo>
                  <a:lnTo>
                    <a:pt x="1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3" name="Freeform 1287">
              <a:extLst>
                <a:ext uri="{FF2B5EF4-FFF2-40B4-BE49-F238E27FC236}">
                  <a16:creationId xmlns:a16="http://schemas.microsoft.com/office/drawing/2014/main" id="{3720C013-7DA9-CB45-AB4E-C60964B25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93" cy="120"/>
            </a:xfrm>
            <a:custGeom>
              <a:avLst/>
              <a:gdLst>
                <a:gd name="T0" fmla="*/ 505148 w 37"/>
                <a:gd name="T1" fmla="*/ 237717 h 45"/>
                <a:gd name="T2" fmla="*/ 79957 w 37"/>
                <a:gd name="T3" fmla="*/ 785373 h 45"/>
                <a:gd name="T4" fmla="*/ 0 w 37"/>
                <a:gd name="T5" fmla="*/ 1166144 h 45"/>
                <a:gd name="T6" fmla="*/ 0 w 37"/>
                <a:gd name="T7" fmla="*/ 1308957 h 45"/>
                <a:gd name="T8" fmla="*/ 0 w 37"/>
                <a:gd name="T9" fmla="*/ 1546560 h 45"/>
                <a:gd name="T10" fmla="*/ 1521118 w 37"/>
                <a:gd name="T11" fmla="*/ 5817891 h 45"/>
                <a:gd name="T12" fmla="*/ 2354727 w 37"/>
                <a:gd name="T13" fmla="*/ 4656448 h 45"/>
                <a:gd name="T14" fmla="*/ 836724 w 37"/>
                <a:gd name="T15" fmla="*/ 380835 h 45"/>
                <a:gd name="T16" fmla="*/ 50514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12" y="28"/>
                    <a:pt x="24" y="45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4" name="Freeform 1288">
              <a:extLst>
                <a:ext uri="{FF2B5EF4-FFF2-40B4-BE49-F238E27FC236}">
                  <a16:creationId xmlns:a16="http://schemas.microsoft.com/office/drawing/2014/main" id="{9BCB230D-EAF9-A549-8776-70997B075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489"/>
              <a:ext cx="117" cy="416"/>
            </a:xfrm>
            <a:custGeom>
              <a:avLst/>
              <a:gdLst>
                <a:gd name="T0" fmla="*/ 2551571 w 47"/>
                <a:gd name="T1" fmla="*/ 7766165 h 156"/>
                <a:gd name="T2" fmla="*/ 2657488 w 47"/>
                <a:gd name="T3" fmla="*/ 8379960 h 156"/>
                <a:gd name="T4" fmla="*/ 2504226 w 47"/>
                <a:gd name="T5" fmla="*/ 20163093 h 156"/>
                <a:gd name="T6" fmla="*/ 2504226 w 47"/>
                <a:gd name="T7" fmla="*/ 20163093 h 156"/>
                <a:gd name="T8" fmla="*/ 2429948 w 47"/>
                <a:gd name="T9" fmla="*/ 8673416 h 156"/>
                <a:gd name="T10" fmla="*/ 2319744 w 47"/>
                <a:gd name="T11" fmla="*/ 7766165 h 156"/>
                <a:gd name="T12" fmla="*/ 0 w 47"/>
                <a:gd name="T13" fmla="*/ 0 h 156"/>
                <a:gd name="T14" fmla="*/ 0 w 47"/>
                <a:gd name="T15" fmla="*/ 0 h 156"/>
                <a:gd name="T16" fmla="*/ 2551571 w 47"/>
                <a:gd name="T17" fmla="*/ 7766165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56"/>
                <a:gd name="T29" fmla="*/ 47 w 4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56">
                  <a:moveTo>
                    <a:pt x="45" y="60"/>
                  </a:moveTo>
                  <a:cubicBezTo>
                    <a:pt x="46" y="61"/>
                    <a:pt x="47" y="61"/>
                    <a:pt x="47" y="65"/>
                  </a:cubicBezTo>
                  <a:cubicBezTo>
                    <a:pt x="47" y="70"/>
                    <a:pt x="44" y="156"/>
                    <a:pt x="44" y="156"/>
                  </a:cubicBezTo>
                  <a:cubicBezTo>
                    <a:pt x="44" y="156"/>
                    <a:pt x="44" y="156"/>
                    <a:pt x="44" y="156"/>
                  </a:cubicBezTo>
                  <a:cubicBezTo>
                    <a:pt x="44" y="156"/>
                    <a:pt x="44" y="85"/>
                    <a:pt x="43" y="67"/>
                  </a:cubicBezTo>
                  <a:cubicBezTo>
                    <a:pt x="43" y="63"/>
                    <a:pt x="43" y="62"/>
                    <a:pt x="41" y="60"/>
                  </a:cubicBezTo>
                  <a:cubicBezTo>
                    <a:pt x="32" y="47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44" y="58"/>
                    <a:pt x="45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5" name="Freeform 1289">
              <a:extLst>
                <a:ext uri="{FF2B5EF4-FFF2-40B4-BE49-F238E27FC236}">
                  <a16:creationId xmlns:a16="http://schemas.microsoft.com/office/drawing/2014/main" id="{B1C78D6B-ABC1-3441-B091-5B1B2D290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473"/>
              <a:ext cx="120" cy="192"/>
            </a:xfrm>
            <a:custGeom>
              <a:avLst/>
              <a:gdLst>
                <a:gd name="T0" fmla="*/ 412113 w 48"/>
                <a:gd name="T1" fmla="*/ 1399160 h 72"/>
                <a:gd name="T2" fmla="*/ 2860833 w 48"/>
                <a:gd name="T3" fmla="*/ 9308139 h 72"/>
                <a:gd name="T4" fmla="*/ 2860833 w 48"/>
                <a:gd name="T5" fmla="*/ 9308139 h 72"/>
                <a:gd name="T6" fmla="*/ 122063 w 48"/>
                <a:gd name="T7" fmla="*/ 1166144 h 72"/>
                <a:gd name="T8" fmla="*/ 122063 w 48"/>
                <a:gd name="T9" fmla="*/ 633912 h 72"/>
                <a:gd name="T10" fmla="*/ 476095 w 48"/>
                <a:gd name="T11" fmla="*/ 0 h 72"/>
                <a:gd name="T12" fmla="*/ 412113 w 48"/>
                <a:gd name="T13" fmla="*/ 139916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72"/>
                <a:gd name="T23" fmla="*/ 48 w 48"/>
                <a:gd name="T24" fmla="*/ 72 h 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72">
                  <a:moveTo>
                    <a:pt x="7" y="11"/>
                  </a:moveTo>
                  <a:cubicBezTo>
                    <a:pt x="7" y="12"/>
                    <a:pt x="48" y="72"/>
                    <a:pt x="48" y="72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7"/>
                    <a:pt x="0" y="6"/>
                    <a:pt x="2" y="5"/>
                  </a:cubicBezTo>
                  <a:cubicBezTo>
                    <a:pt x="3" y="4"/>
                    <a:pt x="8" y="0"/>
                    <a:pt x="8" y="0"/>
                  </a:cubicBezTo>
                  <a:cubicBezTo>
                    <a:pt x="6" y="2"/>
                    <a:pt x="3" y="5"/>
                    <a:pt x="7" y="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6" name="Freeform 1290">
              <a:extLst>
                <a:ext uri="{FF2B5EF4-FFF2-40B4-BE49-F238E27FC236}">
                  <a16:creationId xmlns:a16="http://schemas.microsoft.com/office/drawing/2014/main" id="{07527CB5-4219-CD43-A646-BCCD22D9E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7" name="Freeform 1291">
              <a:extLst>
                <a:ext uri="{FF2B5EF4-FFF2-40B4-BE49-F238E27FC236}">
                  <a16:creationId xmlns:a16="http://schemas.microsoft.com/office/drawing/2014/main" id="{CC8DF3A4-69E3-7A41-B623-E5EAA1DA3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8" name="Freeform 1292">
              <a:extLst>
                <a:ext uri="{FF2B5EF4-FFF2-40B4-BE49-F238E27FC236}">
                  <a16:creationId xmlns:a16="http://schemas.microsoft.com/office/drawing/2014/main" id="{132B2660-B640-6745-BC8F-B760DAC16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468"/>
              <a:ext cx="95" cy="117"/>
            </a:xfrm>
            <a:custGeom>
              <a:avLst/>
              <a:gdLst>
                <a:gd name="T0" fmla="*/ 1429375 w 38"/>
                <a:gd name="T1" fmla="*/ 232218 h 44"/>
                <a:gd name="T2" fmla="*/ 1551438 w 38"/>
                <a:gd name="T3" fmla="*/ 0 h 44"/>
                <a:gd name="T4" fmla="*/ 1716800 w 38"/>
                <a:gd name="T5" fmla="*/ 139980 h 44"/>
                <a:gd name="T6" fmla="*/ 2143550 w 38"/>
                <a:gd name="T7" fmla="*/ 617489 h 44"/>
                <a:gd name="T8" fmla="*/ 2212375 w 38"/>
                <a:gd name="T9" fmla="*/ 1361984 h 44"/>
                <a:gd name="T10" fmla="*/ 762895 w 38"/>
                <a:gd name="T11" fmla="*/ 5496368 h 44"/>
                <a:gd name="T12" fmla="*/ 0 w 38"/>
                <a:gd name="T13" fmla="*/ 4366118 h 44"/>
                <a:gd name="T14" fmla="*/ 1429375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24" y="2"/>
                  </a:moveTo>
                  <a:cubicBezTo>
                    <a:pt x="24" y="1"/>
                    <a:pt x="25" y="0"/>
                    <a:pt x="26" y="0"/>
                  </a:cubicBezTo>
                  <a:cubicBezTo>
                    <a:pt x="27" y="0"/>
                    <a:pt x="28" y="0"/>
                    <a:pt x="29" y="1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7" y="7"/>
                    <a:pt x="38" y="9"/>
                    <a:pt x="37" y="11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0" y="35"/>
                    <a:pt x="0" y="35"/>
                    <a:pt x="0" y="35"/>
                  </a:cubicBezTo>
                  <a:lnTo>
                    <a:pt x="2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49" name="Freeform 1293">
              <a:extLst>
                <a:ext uri="{FF2B5EF4-FFF2-40B4-BE49-F238E27FC236}">
                  <a16:creationId xmlns:a16="http://schemas.microsoft.com/office/drawing/2014/main" id="{792771C1-C85B-FC4E-B6AF-C9BBE31F26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431"/>
              <a:ext cx="93" cy="120"/>
            </a:xfrm>
            <a:custGeom>
              <a:avLst/>
              <a:gdLst>
                <a:gd name="T0" fmla="*/ 1841878 w 37"/>
                <a:gd name="T1" fmla="*/ 237717 h 45"/>
                <a:gd name="T2" fmla="*/ 2274745 w 37"/>
                <a:gd name="T3" fmla="*/ 785373 h 45"/>
                <a:gd name="T4" fmla="*/ 2354727 w 37"/>
                <a:gd name="T5" fmla="*/ 1166144 h 45"/>
                <a:gd name="T6" fmla="*/ 2354727 w 37"/>
                <a:gd name="T7" fmla="*/ 1308957 h 45"/>
                <a:gd name="T8" fmla="*/ 2354727 w 37"/>
                <a:gd name="T9" fmla="*/ 1546560 h 45"/>
                <a:gd name="T10" fmla="*/ 836724 w 37"/>
                <a:gd name="T11" fmla="*/ 5817891 h 45"/>
                <a:gd name="T12" fmla="*/ 0 w 37"/>
                <a:gd name="T13" fmla="*/ 4656448 h 45"/>
                <a:gd name="T14" fmla="*/ 1521118 w 37"/>
                <a:gd name="T15" fmla="*/ 380835 h 45"/>
                <a:gd name="T16" fmla="*/ 184187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29" y="2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6" y="7"/>
                    <a:pt x="37" y="8"/>
                    <a:pt x="37" y="9"/>
                  </a:cubicBezTo>
                  <a:cubicBezTo>
                    <a:pt x="37" y="9"/>
                    <a:pt x="37" y="9"/>
                    <a:pt x="37" y="10"/>
                  </a:cubicBezTo>
                  <a:cubicBezTo>
                    <a:pt x="37" y="10"/>
                    <a:pt x="37" y="11"/>
                    <a:pt x="37" y="12"/>
                  </a:cubicBezTo>
                  <a:cubicBezTo>
                    <a:pt x="37" y="12"/>
                    <a:pt x="25" y="28"/>
                    <a:pt x="13" y="4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1"/>
                    <a:pt x="27" y="0"/>
                    <a:pt x="29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0" name="Freeform 1294">
              <a:extLst>
                <a:ext uri="{FF2B5EF4-FFF2-40B4-BE49-F238E27FC236}">
                  <a16:creationId xmlns:a16="http://schemas.microsoft.com/office/drawing/2014/main" id="{391195E7-7175-EF4E-9023-EA5B4E7A1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465"/>
              <a:ext cx="123" cy="443"/>
            </a:xfrm>
            <a:custGeom>
              <a:avLst/>
              <a:gdLst>
                <a:gd name="T0" fmla="*/ 79054 w 49"/>
                <a:gd name="T1" fmla="*/ 8759559 h 166"/>
                <a:gd name="T2" fmla="*/ 0 w 49"/>
                <a:gd name="T3" fmla="*/ 9529087 h 166"/>
                <a:gd name="T4" fmla="*/ 0 w 49"/>
                <a:gd name="T5" fmla="*/ 21653082 h 166"/>
                <a:gd name="T6" fmla="*/ 0 w 49"/>
                <a:gd name="T7" fmla="*/ 21653082 h 166"/>
                <a:gd name="T8" fmla="*/ 198442 w 49"/>
                <a:gd name="T9" fmla="*/ 9233190 h 166"/>
                <a:gd name="T10" fmla="*/ 3071004 w 49"/>
                <a:gd name="T11" fmla="*/ 0 h 166"/>
                <a:gd name="T12" fmla="*/ 3071004 w 49"/>
                <a:gd name="T13" fmla="*/ 0 h 166"/>
                <a:gd name="T14" fmla="*/ 79054 w 49"/>
                <a:gd name="T15" fmla="*/ 8759559 h 1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9"/>
                <a:gd name="T25" fmla="*/ 0 h 166"/>
                <a:gd name="T26" fmla="*/ 49 w 49"/>
                <a:gd name="T27" fmla="*/ 166 h 1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9" h="166">
                  <a:moveTo>
                    <a:pt x="1" y="67"/>
                  </a:moveTo>
                  <a:cubicBezTo>
                    <a:pt x="0" y="69"/>
                    <a:pt x="0" y="68"/>
                    <a:pt x="0" y="73"/>
                  </a:cubicBezTo>
                  <a:cubicBezTo>
                    <a:pt x="0" y="78"/>
                    <a:pt x="0" y="166"/>
                    <a:pt x="0" y="166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6"/>
                    <a:pt x="3" y="71"/>
                    <a:pt x="3" y="71"/>
                  </a:cubicBezTo>
                  <a:cubicBezTo>
                    <a:pt x="3" y="7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2" y="66"/>
                    <a:pt x="1" y="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1" name="Freeform 1295">
              <a:extLst>
                <a:ext uri="{FF2B5EF4-FFF2-40B4-BE49-F238E27FC236}">
                  <a16:creationId xmlns:a16="http://schemas.microsoft.com/office/drawing/2014/main" id="{B1DA151E-0DC8-8247-8818-FDBF88DE9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" y="1473"/>
              <a:ext cx="135" cy="179"/>
            </a:xfrm>
            <a:custGeom>
              <a:avLst/>
              <a:gdLst>
                <a:gd name="T0" fmla="*/ 2575708 w 54"/>
                <a:gd name="T1" fmla="*/ 1040423 h 67"/>
                <a:gd name="T2" fmla="*/ 0 w 54"/>
                <a:gd name="T3" fmla="*/ 8856412 h 67"/>
                <a:gd name="T4" fmla="*/ 0 w 54"/>
                <a:gd name="T5" fmla="*/ 8856412 h 67"/>
                <a:gd name="T6" fmla="*/ 2624533 w 54"/>
                <a:gd name="T7" fmla="*/ 389432 h 67"/>
                <a:gd name="T8" fmla="*/ 2860833 w 54"/>
                <a:gd name="T9" fmla="*/ 145765 h 67"/>
                <a:gd name="T10" fmla="*/ 3224613 w 54"/>
                <a:gd name="T11" fmla="*/ 796793 h 67"/>
                <a:gd name="T12" fmla="*/ 2575708 w 54"/>
                <a:gd name="T13" fmla="*/ 1040423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67"/>
                <a:gd name="T23" fmla="*/ 54 w 54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67">
                  <a:moveTo>
                    <a:pt x="43" y="8"/>
                  </a:moveTo>
                  <a:cubicBezTo>
                    <a:pt x="43" y="9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5" y="1"/>
                    <a:pt x="46" y="0"/>
                    <a:pt x="48" y="1"/>
                  </a:cubicBezTo>
                  <a:cubicBezTo>
                    <a:pt x="49" y="2"/>
                    <a:pt x="54" y="6"/>
                    <a:pt x="54" y="6"/>
                  </a:cubicBezTo>
                  <a:cubicBezTo>
                    <a:pt x="52" y="4"/>
                    <a:pt x="48" y="3"/>
                    <a:pt x="43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2" name="Freeform 1296">
              <a:extLst>
                <a:ext uri="{FF2B5EF4-FFF2-40B4-BE49-F238E27FC236}">
                  <a16:creationId xmlns:a16="http://schemas.microsoft.com/office/drawing/2014/main" id="{5B60F374-EC5F-0442-9EE4-AF7A3891A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3" name="Freeform 1297">
              <a:extLst>
                <a:ext uri="{FF2B5EF4-FFF2-40B4-BE49-F238E27FC236}">
                  <a16:creationId xmlns:a16="http://schemas.microsoft.com/office/drawing/2014/main" id="{9D3DB921-F2DA-5C46-AD90-664B05260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4" name="Freeform 1298">
              <a:extLst>
                <a:ext uri="{FF2B5EF4-FFF2-40B4-BE49-F238E27FC236}">
                  <a16:creationId xmlns:a16="http://schemas.microsoft.com/office/drawing/2014/main" id="{DAEB2DF4-263B-A045-946A-8ECC10C09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55" name="Freeform 1299">
              <a:extLst>
                <a:ext uri="{FF2B5EF4-FFF2-40B4-BE49-F238E27FC236}">
                  <a16:creationId xmlns:a16="http://schemas.microsoft.com/office/drawing/2014/main" id="{DC7EC682-21F9-234D-BD7A-174F4AE289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7706" name="Group 1283">
            <a:extLst>
              <a:ext uri="{FF2B5EF4-FFF2-40B4-BE49-F238E27FC236}">
                <a16:creationId xmlns:a16="http://schemas.microsoft.com/office/drawing/2014/main" id="{C28D3674-A0F6-3842-B110-78BB3EF51569}"/>
              </a:ext>
            </a:extLst>
          </p:cNvPr>
          <p:cNvGrpSpPr>
            <a:grpSpLocks/>
          </p:cNvGrpSpPr>
          <p:nvPr/>
        </p:nvGrpSpPr>
        <p:grpSpPr bwMode="auto">
          <a:xfrm rot="-8612294">
            <a:off x="6619875" y="3182938"/>
            <a:ext cx="252413" cy="360362"/>
            <a:chOff x="3719" y="1431"/>
            <a:chExt cx="453" cy="496"/>
          </a:xfrm>
        </p:grpSpPr>
        <p:sp>
          <p:nvSpPr>
            <p:cNvPr id="27724" name="Freeform 1284">
              <a:extLst>
                <a:ext uri="{FF2B5EF4-FFF2-40B4-BE49-F238E27FC236}">
                  <a16:creationId xmlns:a16="http://schemas.microsoft.com/office/drawing/2014/main" id="{2C3174A8-7A31-294D-8422-8AFB6B48E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5" name="Freeform 1285">
              <a:extLst>
                <a:ext uri="{FF2B5EF4-FFF2-40B4-BE49-F238E27FC236}">
                  <a16:creationId xmlns:a16="http://schemas.microsoft.com/office/drawing/2014/main" id="{770F273D-A1CA-A640-AC95-8A08EC1C67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6" name="Freeform 1286">
              <a:extLst>
                <a:ext uri="{FF2B5EF4-FFF2-40B4-BE49-F238E27FC236}">
                  <a16:creationId xmlns:a16="http://schemas.microsoft.com/office/drawing/2014/main" id="{E3C8FA5D-8BF0-6946-8ED4-1D62CAE8A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96" cy="117"/>
            </a:xfrm>
            <a:custGeom>
              <a:avLst/>
              <a:gdLst>
                <a:gd name="T0" fmla="*/ 930669 w 38"/>
                <a:gd name="T1" fmla="*/ 232218 h 44"/>
                <a:gd name="T2" fmla="*/ 804601 w 38"/>
                <a:gd name="T3" fmla="*/ 0 h 44"/>
                <a:gd name="T4" fmla="*/ 615360 w 38"/>
                <a:gd name="T5" fmla="*/ 139980 h 44"/>
                <a:gd name="T6" fmla="*/ 138005 w 38"/>
                <a:gd name="T7" fmla="*/ 617489 h 44"/>
                <a:gd name="T8" fmla="*/ 84808 w 38"/>
                <a:gd name="T9" fmla="*/ 1361984 h 44"/>
                <a:gd name="T10" fmla="*/ 1685922 w 38"/>
                <a:gd name="T11" fmla="*/ 5496368 h 44"/>
                <a:gd name="T12" fmla="*/ 2573171 w 38"/>
                <a:gd name="T13" fmla="*/ 4366118 h 44"/>
                <a:gd name="T14" fmla="*/ 930669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14" y="2"/>
                  </a:move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38" y="35"/>
                    <a:pt x="38" y="35"/>
                    <a:pt x="38" y="35"/>
                  </a:cubicBezTo>
                  <a:lnTo>
                    <a:pt x="1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7" name="Freeform 1287">
              <a:extLst>
                <a:ext uri="{FF2B5EF4-FFF2-40B4-BE49-F238E27FC236}">
                  <a16:creationId xmlns:a16="http://schemas.microsoft.com/office/drawing/2014/main" id="{2C950B41-3238-AE4A-ACD8-625B178C9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93" cy="120"/>
            </a:xfrm>
            <a:custGeom>
              <a:avLst/>
              <a:gdLst>
                <a:gd name="T0" fmla="*/ 505148 w 37"/>
                <a:gd name="T1" fmla="*/ 237717 h 45"/>
                <a:gd name="T2" fmla="*/ 79957 w 37"/>
                <a:gd name="T3" fmla="*/ 785373 h 45"/>
                <a:gd name="T4" fmla="*/ 0 w 37"/>
                <a:gd name="T5" fmla="*/ 1166144 h 45"/>
                <a:gd name="T6" fmla="*/ 0 w 37"/>
                <a:gd name="T7" fmla="*/ 1308957 h 45"/>
                <a:gd name="T8" fmla="*/ 0 w 37"/>
                <a:gd name="T9" fmla="*/ 1546560 h 45"/>
                <a:gd name="T10" fmla="*/ 1521118 w 37"/>
                <a:gd name="T11" fmla="*/ 5817891 h 45"/>
                <a:gd name="T12" fmla="*/ 2354727 w 37"/>
                <a:gd name="T13" fmla="*/ 4656448 h 45"/>
                <a:gd name="T14" fmla="*/ 836724 w 37"/>
                <a:gd name="T15" fmla="*/ 380835 h 45"/>
                <a:gd name="T16" fmla="*/ 50514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12" y="28"/>
                    <a:pt x="24" y="45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8" name="Freeform 1288">
              <a:extLst>
                <a:ext uri="{FF2B5EF4-FFF2-40B4-BE49-F238E27FC236}">
                  <a16:creationId xmlns:a16="http://schemas.microsoft.com/office/drawing/2014/main" id="{9E676867-0034-204E-9BAF-E11B5687A2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489"/>
              <a:ext cx="117" cy="416"/>
            </a:xfrm>
            <a:custGeom>
              <a:avLst/>
              <a:gdLst>
                <a:gd name="T0" fmla="*/ 2551571 w 47"/>
                <a:gd name="T1" fmla="*/ 7766165 h 156"/>
                <a:gd name="T2" fmla="*/ 2657488 w 47"/>
                <a:gd name="T3" fmla="*/ 8379960 h 156"/>
                <a:gd name="T4" fmla="*/ 2504226 w 47"/>
                <a:gd name="T5" fmla="*/ 20163093 h 156"/>
                <a:gd name="T6" fmla="*/ 2504226 w 47"/>
                <a:gd name="T7" fmla="*/ 20163093 h 156"/>
                <a:gd name="T8" fmla="*/ 2429948 w 47"/>
                <a:gd name="T9" fmla="*/ 8673416 h 156"/>
                <a:gd name="T10" fmla="*/ 2319744 w 47"/>
                <a:gd name="T11" fmla="*/ 7766165 h 156"/>
                <a:gd name="T12" fmla="*/ 0 w 47"/>
                <a:gd name="T13" fmla="*/ 0 h 156"/>
                <a:gd name="T14" fmla="*/ 0 w 47"/>
                <a:gd name="T15" fmla="*/ 0 h 156"/>
                <a:gd name="T16" fmla="*/ 2551571 w 47"/>
                <a:gd name="T17" fmla="*/ 7766165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56"/>
                <a:gd name="T29" fmla="*/ 47 w 4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56">
                  <a:moveTo>
                    <a:pt x="45" y="60"/>
                  </a:moveTo>
                  <a:cubicBezTo>
                    <a:pt x="46" y="61"/>
                    <a:pt x="47" y="61"/>
                    <a:pt x="47" y="65"/>
                  </a:cubicBezTo>
                  <a:cubicBezTo>
                    <a:pt x="47" y="70"/>
                    <a:pt x="44" y="156"/>
                    <a:pt x="44" y="156"/>
                  </a:cubicBezTo>
                  <a:cubicBezTo>
                    <a:pt x="44" y="156"/>
                    <a:pt x="44" y="156"/>
                    <a:pt x="44" y="156"/>
                  </a:cubicBezTo>
                  <a:cubicBezTo>
                    <a:pt x="44" y="156"/>
                    <a:pt x="44" y="85"/>
                    <a:pt x="43" y="67"/>
                  </a:cubicBezTo>
                  <a:cubicBezTo>
                    <a:pt x="43" y="63"/>
                    <a:pt x="43" y="62"/>
                    <a:pt x="41" y="60"/>
                  </a:cubicBezTo>
                  <a:cubicBezTo>
                    <a:pt x="32" y="47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44" y="58"/>
                    <a:pt x="45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9" name="Freeform 1289">
              <a:extLst>
                <a:ext uri="{FF2B5EF4-FFF2-40B4-BE49-F238E27FC236}">
                  <a16:creationId xmlns:a16="http://schemas.microsoft.com/office/drawing/2014/main" id="{8A0B0E58-1F5C-7A47-A581-539CE22FE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473"/>
              <a:ext cx="120" cy="192"/>
            </a:xfrm>
            <a:custGeom>
              <a:avLst/>
              <a:gdLst>
                <a:gd name="T0" fmla="*/ 412113 w 48"/>
                <a:gd name="T1" fmla="*/ 1399160 h 72"/>
                <a:gd name="T2" fmla="*/ 2860833 w 48"/>
                <a:gd name="T3" fmla="*/ 9308139 h 72"/>
                <a:gd name="T4" fmla="*/ 2860833 w 48"/>
                <a:gd name="T5" fmla="*/ 9308139 h 72"/>
                <a:gd name="T6" fmla="*/ 122063 w 48"/>
                <a:gd name="T7" fmla="*/ 1166144 h 72"/>
                <a:gd name="T8" fmla="*/ 122063 w 48"/>
                <a:gd name="T9" fmla="*/ 633912 h 72"/>
                <a:gd name="T10" fmla="*/ 476095 w 48"/>
                <a:gd name="T11" fmla="*/ 0 h 72"/>
                <a:gd name="T12" fmla="*/ 412113 w 48"/>
                <a:gd name="T13" fmla="*/ 139916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72"/>
                <a:gd name="T23" fmla="*/ 48 w 48"/>
                <a:gd name="T24" fmla="*/ 72 h 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72">
                  <a:moveTo>
                    <a:pt x="7" y="11"/>
                  </a:moveTo>
                  <a:cubicBezTo>
                    <a:pt x="7" y="12"/>
                    <a:pt x="48" y="72"/>
                    <a:pt x="48" y="72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7"/>
                    <a:pt x="0" y="6"/>
                    <a:pt x="2" y="5"/>
                  </a:cubicBezTo>
                  <a:cubicBezTo>
                    <a:pt x="3" y="4"/>
                    <a:pt x="8" y="0"/>
                    <a:pt x="8" y="0"/>
                  </a:cubicBezTo>
                  <a:cubicBezTo>
                    <a:pt x="6" y="2"/>
                    <a:pt x="3" y="5"/>
                    <a:pt x="7" y="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0" name="Freeform 1290">
              <a:extLst>
                <a:ext uri="{FF2B5EF4-FFF2-40B4-BE49-F238E27FC236}">
                  <a16:creationId xmlns:a16="http://schemas.microsoft.com/office/drawing/2014/main" id="{A59D1178-A2DD-D24B-8E10-88FB08377B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1" name="Freeform 1291">
              <a:extLst>
                <a:ext uri="{FF2B5EF4-FFF2-40B4-BE49-F238E27FC236}">
                  <a16:creationId xmlns:a16="http://schemas.microsoft.com/office/drawing/2014/main" id="{1F94FE8B-F47D-4046-90BB-16951A3B4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2" name="Freeform 1292">
              <a:extLst>
                <a:ext uri="{FF2B5EF4-FFF2-40B4-BE49-F238E27FC236}">
                  <a16:creationId xmlns:a16="http://schemas.microsoft.com/office/drawing/2014/main" id="{E315557C-1756-144B-A72E-38D95D52A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468"/>
              <a:ext cx="95" cy="117"/>
            </a:xfrm>
            <a:custGeom>
              <a:avLst/>
              <a:gdLst>
                <a:gd name="T0" fmla="*/ 1429375 w 38"/>
                <a:gd name="T1" fmla="*/ 232218 h 44"/>
                <a:gd name="T2" fmla="*/ 1551438 w 38"/>
                <a:gd name="T3" fmla="*/ 0 h 44"/>
                <a:gd name="T4" fmla="*/ 1716800 w 38"/>
                <a:gd name="T5" fmla="*/ 139980 h 44"/>
                <a:gd name="T6" fmla="*/ 2143550 w 38"/>
                <a:gd name="T7" fmla="*/ 617489 h 44"/>
                <a:gd name="T8" fmla="*/ 2212375 w 38"/>
                <a:gd name="T9" fmla="*/ 1361984 h 44"/>
                <a:gd name="T10" fmla="*/ 762895 w 38"/>
                <a:gd name="T11" fmla="*/ 5496368 h 44"/>
                <a:gd name="T12" fmla="*/ 0 w 38"/>
                <a:gd name="T13" fmla="*/ 4366118 h 44"/>
                <a:gd name="T14" fmla="*/ 1429375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24" y="2"/>
                  </a:moveTo>
                  <a:cubicBezTo>
                    <a:pt x="24" y="1"/>
                    <a:pt x="25" y="0"/>
                    <a:pt x="26" y="0"/>
                  </a:cubicBezTo>
                  <a:cubicBezTo>
                    <a:pt x="27" y="0"/>
                    <a:pt x="28" y="0"/>
                    <a:pt x="29" y="1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7" y="7"/>
                    <a:pt x="38" y="9"/>
                    <a:pt x="37" y="11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0" y="35"/>
                    <a:pt x="0" y="35"/>
                    <a:pt x="0" y="35"/>
                  </a:cubicBezTo>
                  <a:lnTo>
                    <a:pt x="2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3" name="Freeform 1293">
              <a:extLst>
                <a:ext uri="{FF2B5EF4-FFF2-40B4-BE49-F238E27FC236}">
                  <a16:creationId xmlns:a16="http://schemas.microsoft.com/office/drawing/2014/main" id="{0A6389C2-F0C3-284C-8E33-40CA4A91DB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431"/>
              <a:ext cx="93" cy="120"/>
            </a:xfrm>
            <a:custGeom>
              <a:avLst/>
              <a:gdLst>
                <a:gd name="T0" fmla="*/ 1841878 w 37"/>
                <a:gd name="T1" fmla="*/ 237717 h 45"/>
                <a:gd name="T2" fmla="*/ 2274745 w 37"/>
                <a:gd name="T3" fmla="*/ 785373 h 45"/>
                <a:gd name="T4" fmla="*/ 2354727 w 37"/>
                <a:gd name="T5" fmla="*/ 1166144 h 45"/>
                <a:gd name="T6" fmla="*/ 2354727 w 37"/>
                <a:gd name="T7" fmla="*/ 1308957 h 45"/>
                <a:gd name="T8" fmla="*/ 2354727 w 37"/>
                <a:gd name="T9" fmla="*/ 1546560 h 45"/>
                <a:gd name="T10" fmla="*/ 836724 w 37"/>
                <a:gd name="T11" fmla="*/ 5817891 h 45"/>
                <a:gd name="T12" fmla="*/ 0 w 37"/>
                <a:gd name="T13" fmla="*/ 4656448 h 45"/>
                <a:gd name="T14" fmla="*/ 1521118 w 37"/>
                <a:gd name="T15" fmla="*/ 380835 h 45"/>
                <a:gd name="T16" fmla="*/ 184187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29" y="2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6" y="7"/>
                    <a:pt x="37" y="8"/>
                    <a:pt x="37" y="9"/>
                  </a:cubicBezTo>
                  <a:cubicBezTo>
                    <a:pt x="37" y="9"/>
                    <a:pt x="37" y="9"/>
                    <a:pt x="37" y="10"/>
                  </a:cubicBezTo>
                  <a:cubicBezTo>
                    <a:pt x="37" y="10"/>
                    <a:pt x="37" y="11"/>
                    <a:pt x="37" y="12"/>
                  </a:cubicBezTo>
                  <a:cubicBezTo>
                    <a:pt x="37" y="12"/>
                    <a:pt x="25" y="28"/>
                    <a:pt x="13" y="4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1"/>
                    <a:pt x="27" y="0"/>
                    <a:pt x="29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4" name="Freeform 1294">
              <a:extLst>
                <a:ext uri="{FF2B5EF4-FFF2-40B4-BE49-F238E27FC236}">
                  <a16:creationId xmlns:a16="http://schemas.microsoft.com/office/drawing/2014/main" id="{0B1F2A91-BDF1-5D40-8FE4-84E08E6B2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465"/>
              <a:ext cx="123" cy="443"/>
            </a:xfrm>
            <a:custGeom>
              <a:avLst/>
              <a:gdLst>
                <a:gd name="T0" fmla="*/ 79054 w 49"/>
                <a:gd name="T1" fmla="*/ 8759559 h 166"/>
                <a:gd name="T2" fmla="*/ 0 w 49"/>
                <a:gd name="T3" fmla="*/ 9529087 h 166"/>
                <a:gd name="T4" fmla="*/ 0 w 49"/>
                <a:gd name="T5" fmla="*/ 21653082 h 166"/>
                <a:gd name="T6" fmla="*/ 0 w 49"/>
                <a:gd name="T7" fmla="*/ 21653082 h 166"/>
                <a:gd name="T8" fmla="*/ 198442 w 49"/>
                <a:gd name="T9" fmla="*/ 9233190 h 166"/>
                <a:gd name="T10" fmla="*/ 3071004 w 49"/>
                <a:gd name="T11" fmla="*/ 0 h 166"/>
                <a:gd name="T12" fmla="*/ 3071004 w 49"/>
                <a:gd name="T13" fmla="*/ 0 h 166"/>
                <a:gd name="T14" fmla="*/ 79054 w 49"/>
                <a:gd name="T15" fmla="*/ 8759559 h 1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9"/>
                <a:gd name="T25" fmla="*/ 0 h 166"/>
                <a:gd name="T26" fmla="*/ 49 w 49"/>
                <a:gd name="T27" fmla="*/ 166 h 1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9" h="166">
                  <a:moveTo>
                    <a:pt x="1" y="67"/>
                  </a:moveTo>
                  <a:cubicBezTo>
                    <a:pt x="0" y="69"/>
                    <a:pt x="0" y="68"/>
                    <a:pt x="0" y="73"/>
                  </a:cubicBezTo>
                  <a:cubicBezTo>
                    <a:pt x="0" y="78"/>
                    <a:pt x="0" y="166"/>
                    <a:pt x="0" y="166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6"/>
                    <a:pt x="3" y="71"/>
                    <a:pt x="3" y="71"/>
                  </a:cubicBezTo>
                  <a:cubicBezTo>
                    <a:pt x="3" y="7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2" y="66"/>
                    <a:pt x="1" y="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5" name="Freeform 1295">
              <a:extLst>
                <a:ext uri="{FF2B5EF4-FFF2-40B4-BE49-F238E27FC236}">
                  <a16:creationId xmlns:a16="http://schemas.microsoft.com/office/drawing/2014/main" id="{2C6E7408-16BC-F844-820D-7F91ACB4B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" y="1473"/>
              <a:ext cx="135" cy="179"/>
            </a:xfrm>
            <a:custGeom>
              <a:avLst/>
              <a:gdLst>
                <a:gd name="T0" fmla="*/ 2575708 w 54"/>
                <a:gd name="T1" fmla="*/ 1040423 h 67"/>
                <a:gd name="T2" fmla="*/ 0 w 54"/>
                <a:gd name="T3" fmla="*/ 8856412 h 67"/>
                <a:gd name="T4" fmla="*/ 0 w 54"/>
                <a:gd name="T5" fmla="*/ 8856412 h 67"/>
                <a:gd name="T6" fmla="*/ 2624533 w 54"/>
                <a:gd name="T7" fmla="*/ 389432 h 67"/>
                <a:gd name="T8" fmla="*/ 2860833 w 54"/>
                <a:gd name="T9" fmla="*/ 145765 h 67"/>
                <a:gd name="T10" fmla="*/ 3224613 w 54"/>
                <a:gd name="T11" fmla="*/ 796793 h 67"/>
                <a:gd name="T12" fmla="*/ 2575708 w 54"/>
                <a:gd name="T13" fmla="*/ 1040423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67"/>
                <a:gd name="T23" fmla="*/ 54 w 54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67">
                  <a:moveTo>
                    <a:pt x="43" y="8"/>
                  </a:moveTo>
                  <a:cubicBezTo>
                    <a:pt x="43" y="9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5" y="1"/>
                    <a:pt x="46" y="0"/>
                    <a:pt x="48" y="1"/>
                  </a:cubicBezTo>
                  <a:cubicBezTo>
                    <a:pt x="49" y="2"/>
                    <a:pt x="54" y="6"/>
                    <a:pt x="54" y="6"/>
                  </a:cubicBezTo>
                  <a:cubicBezTo>
                    <a:pt x="52" y="4"/>
                    <a:pt x="48" y="3"/>
                    <a:pt x="43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6" name="Freeform 1296">
              <a:extLst>
                <a:ext uri="{FF2B5EF4-FFF2-40B4-BE49-F238E27FC236}">
                  <a16:creationId xmlns:a16="http://schemas.microsoft.com/office/drawing/2014/main" id="{CF286DDA-CF11-8D42-9DBA-E2BA0F137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7" name="Freeform 1297">
              <a:extLst>
                <a:ext uri="{FF2B5EF4-FFF2-40B4-BE49-F238E27FC236}">
                  <a16:creationId xmlns:a16="http://schemas.microsoft.com/office/drawing/2014/main" id="{1CE4CC37-EF90-1B4F-A095-3325C4F8D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8" name="Freeform 1298">
              <a:extLst>
                <a:ext uri="{FF2B5EF4-FFF2-40B4-BE49-F238E27FC236}">
                  <a16:creationId xmlns:a16="http://schemas.microsoft.com/office/drawing/2014/main" id="{F229851B-3AB0-8F44-BCCD-96244BDA7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39" name="Freeform 1299">
              <a:extLst>
                <a:ext uri="{FF2B5EF4-FFF2-40B4-BE49-F238E27FC236}">
                  <a16:creationId xmlns:a16="http://schemas.microsoft.com/office/drawing/2014/main" id="{54D54A91-37E7-DA4D-B292-4BFF0CEF29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7707" name="Group 1283">
            <a:extLst>
              <a:ext uri="{FF2B5EF4-FFF2-40B4-BE49-F238E27FC236}">
                <a16:creationId xmlns:a16="http://schemas.microsoft.com/office/drawing/2014/main" id="{9EA54BD3-AB61-244F-AF3E-A76A97262C61}"/>
              </a:ext>
            </a:extLst>
          </p:cNvPr>
          <p:cNvGrpSpPr>
            <a:grpSpLocks/>
          </p:cNvGrpSpPr>
          <p:nvPr/>
        </p:nvGrpSpPr>
        <p:grpSpPr bwMode="auto">
          <a:xfrm rot="-5146807">
            <a:off x="5349875" y="2387600"/>
            <a:ext cx="252413" cy="360363"/>
            <a:chOff x="3719" y="1431"/>
            <a:chExt cx="453" cy="496"/>
          </a:xfrm>
        </p:grpSpPr>
        <p:sp>
          <p:nvSpPr>
            <p:cNvPr id="27708" name="Freeform 1284">
              <a:extLst>
                <a:ext uri="{FF2B5EF4-FFF2-40B4-BE49-F238E27FC236}">
                  <a16:creationId xmlns:a16="http://schemas.microsoft.com/office/drawing/2014/main" id="{280F90D4-7C5D-A74A-9FBF-92C5AEFB0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09" name="Freeform 1285">
              <a:extLst>
                <a:ext uri="{FF2B5EF4-FFF2-40B4-BE49-F238E27FC236}">
                  <a16:creationId xmlns:a16="http://schemas.microsoft.com/office/drawing/2014/main" id="{7D2553A1-D9D0-E84D-B1A4-E663E5D19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0" name="Freeform 1286">
              <a:extLst>
                <a:ext uri="{FF2B5EF4-FFF2-40B4-BE49-F238E27FC236}">
                  <a16:creationId xmlns:a16="http://schemas.microsoft.com/office/drawing/2014/main" id="{2C024375-AA28-EB44-B0D6-35210BB5A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96" cy="117"/>
            </a:xfrm>
            <a:custGeom>
              <a:avLst/>
              <a:gdLst>
                <a:gd name="T0" fmla="*/ 930669 w 38"/>
                <a:gd name="T1" fmla="*/ 232218 h 44"/>
                <a:gd name="T2" fmla="*/ 804601 w 38"/>
                <a:gd name="T3" fmla="*/ 0 h 44"/>
                <a:gd name="T4" fmla="*/ 615360 w 38"/>
                <a:gd name="T5" fmla="*/ 139980 h 44"/>
                <a:gd name="T6" fmla="*/ 138005 w 38"/>
                <a:gd name="T7" fmla="*/ 617489 h 44"/>
                <a:gd name="T8" fmla="*/ 84808 w 38"/>
                <a:gd name="T9" fmla="*/ 1361984 h 44"/>
                <a:gd name="T10" fmla="*/ 1685922 w 38"/>
                <a:gd name="T11" fmla="*/ 5496368 h 44"/>
                <a:gd name="T12" fmla="*/ 2573171 w 38"/>
                <a:gd name="T13" fmla="*/ 4366118 h 44"/>
                <a:gd name="T14" fmla="*/ 930669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14" y="2"/>
                  </a:move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38" y="35"/>
                    <a:pt x="38" y="35"/>
                    <a:pt x="38" y="35"/>
                  </a:cubicBezTo>
                  <a:lnTo>
                    <a:pt x="1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1" name="Freeform 1287">
              <a:extLst>
                <a:ext uri="{FF2B5EF4-FFF2-40B4-BE49-F238E27FC236}">
                  <a16:creationId xmlns:a16="http://schemas.microsoft.com/office/drawing/2014/main" id="{B4E57A31-25E0-AE4B-B609-9B45F5555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93" cy="120"/>
            </a:xfrm>
            <a:custGeom>
              <a:avLst/>
              <a:gdLst>
                <a:gd name="T0" fmla="*/ 505148 w 37"/>
                <a:gd name="T1" fmla="*/ 237717 h 45"/>
                <a:gd name="T2" fmla="*/ 79957 w 37"/>
                <a:gd name="T3" fmla="*/ 785373 h 45"/>
                <a:gd name="T4" fmla="*/ 0 w 37"/>
                <a:gd name="T5" fmla="*/ 1166144 h 45"/>
                <a:gd name="T6" fmla="*/ 0 w 37"/>
                <a:gd name="T7" fmla="*/ 1308957 h 45"/>
                <a:gd name="T8" fmla="*/ 0 w 37"/>
                <a:gd name="T9" fmla="*/ 1546560 h 45"/>
                <a:gd name="T10" fmla="*/ 1521118 w 37"/>
                <a:gd name="T11" fmla="*/ 5817891 h 45"/>
                <a:gd name="T12" fmla="*/ 2354727 w 37"/>
                <a:gd name="T13" fmla="*/ 4656448 h 45"/>
                <a:gd name="T14" fmla="*/ 836724 w 37"/>
                <a:gd name="T15" fmla="*/ 380835 h 45"/>
                <a:gd name="T16" fmla="*/ 50514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12" y="28"/>
                    <a:pt x="24" y="45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2" name="Freeform 1288">
              <a:extLst>
                <a:ext uri="{FF2B5EF4-FFF2-40B4-BE49-F238E27FC236}">
                  <a16:creationId xmlns:a16="http://schemas.microsoft.com/office/drawing/2014/main" id="{25ED3E27-F2BE-794D-B0A2-5D0C174AB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489"/>
              <a:ext cx="117" cy="416"/>
            </a:xfrm>
            <a:custGeom>
              <a:avLst/>
              <a:gdLst>
                <a:gd name="T0" fmla="*/ 2551571 w 47"/>
                <a:gd name="T1" fmla="*/ 7766165 h 156"/>
                <a:gd name="T2" fmla="*/ 2657488 w 47"/>
                <a:gd name="T3" fmla="*/ 8379960 h 156"/>
                <a:gd name="T4" fmla="*/ 2504226 w 47"/>
                <a:gd name="T5" fmla="*/ 20163093 h 156"/>
                <a:gd name="T6" fmla="*/ 2504226 w 47"/>
                <a:gd name="T7" fmla="*/ 20163093 h 156"/>
                <a:gd name="T8" fmla="*/ 2429948 w 47"/>
                <a:gd name="T9" fmla="*/ 8673416 h 156"/>
                <a:gd name="T10" fmla="*/ 2319744 w 47"/>
                <a:gd name="T11" fmla="*/ 7766165 h 156"/>
                <a:gd name="T12" fmla="*/ 0 w 47"/>
                <a:gd name="T13" fmla="*/ 0 h 156"/>
                <a:gd name="T14" fmla="*/ 0 w 47"/>
                <a:gd name="T15" fmla="*/ 0 h 156"/>
                <a:gd name="T16" fmla="*/ 2551571 w 47"/>
                <a:gd name="T17" fmla="*/ 7766165 h 15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"/>
                <a:gd name="T28" fmla="*/ 0 h 156"/>
                <a:gd name="T29" fmla="*/ 47 w 47"/>
                <a:gd name="T30" fmla="*/ 156 h 15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" h="156">
                  <a:moveTo>
                    <a:pt x="45" y="60"/>
                  </a:moveTo>
                  <a:cubicBezTo>
                    <a:pt x="46" y="61"/>
                    <a:pt x="47" y="61"/>
                    <a:pt x="47" y="65"/>
                  </a:cubicBezTo>
                  <a:cubicBezTo>
                    <a:pt x="47" y="70"/>
                    <a:pt x="44" y="156"/>
                    <a:pt x="44" y="156"/>
                  </a:cubicBezTo>
                  <a:cubicBezTo>
                    <a:pt x="44" y="156"/>
                    <a:pt x="44" y="156"/>
                    <a:pt x="44" y="156"/>
                  </a:cubicBezTo>
                  <a:cubicBezTo>
                    <a:pt x="44" y="156"/>
                    <a:pt x="44" y="85"/>
                    <a:pt x="43" y="67"/>
                  </a:cubicBezTo>
                  <a:cubicBezTo>
                    <a:pt x="43" y="63"/>
                    <a:pt x="43" y="62"/>
                    <a:pt x="41" y="60"/>
                  </a:cubicBezTo>
                  <a:cubicBezTo>
                    <a:pt x="32" y="47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44" y="58"/>
                    <a:pt x="45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3" name="Freeform 1289">
              <a:extLst>
                <a:ext uri="{FF2B5EF4-FFF2-40B4-BE49-F238E27FC236}">
                  <a16:creationId xmlns:a16="http://schemas.microsoft.com/office/drawing/2014/main" id="{A7C0665F-3380-DA46-8F06-2A4C449794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7" y="1473"/>
              <a:ext cx="120" cy="192"/>
            </a:xfrm>
            <a:custGeom>
              <a:avLst/>
              <a:gdLst>
                <a:gd name="T0" fmla="*/ 412113 w 48"/>
                <a:gd name="T1" fmla="*/ 1399160 h 72"/>
                <a:gd name="T2" fmla="*/ 2860833 w 48"/>
                <a:gd name="T3" fmla="*/ 9308139 h 72"/>
                <a:gd name="T4" fmla="*/ 2860833 w 48"/>
                <a:gd name="T5" fmla="*/ 9308139 h 72"/>
                <a:gd name="T6" fmla="*/ 122063 w 48"/>
                <a:gd name="T7" fmla="*/ 1166144 h 72"/>
                <a:gd name="T8" fmla="*/ 122063 w 48"/>
                <a:gd name="T9" fmla="*/ 633912 h 72"/>
                <a:gd name="T10" fmla="*/ 476095 w 48"/>
                <a:gd name="T11" fmla="*/ 0 h 72"/>
                <a:gd name="T12" fmla="*/ 412113 w 48"/>
                <a:gd name="T13" fmla="*/ 1399160 h 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72"/>
                <a:gd name="T23" fmla="*/ 48 w 48"/>
                <a:gd name="T24" fmla="*/ 72 h 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72">
                  <a:moveTo>
                    <a:pt x="7" y="11"/>
                  </a:moveTo>
                  <a:cubicBezTo>
                    <a:pt x="7" y="12"/>
                    <a:pt x="48" y="72"/>
                    <a:pt x="48" y="72"/>
                  </a:cubicBezTo>
                  <a:cubicBezTo>
                    <a:pt x="48" y="72"/>
                    <a:pt x="48" y="72"/>
                    <a:pt x="48" y="7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7"/>
                    <a:pt x="0" y="6"/>
                    <a:pt x="2" y="5"/>
                  </a:cubicBezTo>
                  <a:cubicBezTo>
                    <a:pt x="3" y="4"/>
                    <a:pt x="8" y="0"/>
                    <a:pt x="8" y="0"/>
                  </a:cubicBezTo>
                  <a:cubicBezTo>
                    <a:pt x="6" y="2"/>
                    <a:pt x="3" y="5"/>
                    <a:pt x="7" y="1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4" name="Freeform 1290">
              <a:extLst>
                <a:ext uri="{FF2B5EF4-FFF2-40B4-BE49-F238E27FC236}">
                  <a16:creationId xmlns:a16="http://schemas.microsoft.com/office/drawing/2014/main" id="{19A1FA6F-AA94-3447-9233-D8C3D89F2B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5" name="Freeform 1291">
              <a:extLst>
                <a:ext uri="{FF2B5EF4-FFF2-40B4-BE49-F238E27FC236}">
                  <a16:creationId xmlns:a16="http://schemas.microsoft.com/office/drawing/2014/main" id="{75043E17-C0AB-084D-AE96-BE4A01F80C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solidFill>
              <a:srgbClr val="009C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6" name="Freeform 1292">
              <a:extLst>
                <a:ext uri="{FF2B5EF4-FFF2-40B4-BE49-F238E27FC236}">
                  <a16:creationId xmlns:a16="http://schemas.microsoft.com/office/drawing/2014/main" id="{5300CDEA-BC76-1B4C-B333-6C361F64F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7" y="1468"/>
              <a:ext cx="95" cy="117"/>
            </a:xfrm>
            <a:custGeom>
              <a:avLst/>
              <a:gdLst>
                <a:gd name="T0" fmla="*/ 1429375 w 38"/>
                <a:gd name="T1" fmla="*/ 232218 h 44"/>
                <a:gd name="T2" fmla="*/ 1551438 w 38"/>
                <a:gd name="T3" fmla="*/ 0 h 44"/>
                <a:gd name="T4" fmla="*/ 1716800 w 38"/>
                <a:gd name="T5" fmla="*/ 139980 h 44"/>
                <a:gd name="T6" fmla="*/ 2143550 w 38"/>
                <a:gd name="T7" fmla="*/ 617489 h 44"/>
                <a:gd name="T8" fmla="*/ 2212375 w 38"/>
                <a:gd name="T9" fmla="*/ 1361984 h 44"/>
                <a:gd name="T10" fmla="*/ 762895 w 38"/>
                <a:gd name="T11" fmla="*/ 5496368 h 44"/>
                <a:gd name="T12" fmla="*/ 0 w 38"/>
                <a:gd name="T13" fmla="*/ 4366118 h 44"/>
                <a:gd name="T14" fmla="*/ 1429375 w 38"/>
                <a:gd name="T15" fmla="*/ 23221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8"/>
                <a:gd name="T25" fmla="*/ 0 h 44"/>
                <a:gd name="T26" fmla="*/ 38 w 38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8" h="44">
                  <a:moveTo>
                    <a:pt x="24" y="2"/>
                  </a:moveTo>
                  <a:cubicBezTo>
                    <a:pt x="24" y="1"/>
                    <a:pt x="25" y="0"/>
                    <a:pt x="26" y="0"/>
                  </a:cubicBezTo>
                  <a:cubicBezTo>
                    <a:pt x="27" y="0"/>
                    <a:pt x="28" y="0"/>
                    <a:pt x="29" y="1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7" y="7"/>
                    <a:pt x="38" y="9"/>
                    <a:pt x="37" y="11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0" y="35"/>
                    <a:pt x="0" y="35"/>
                    <a:pt x="0" y="35"/>
                  </a:cubicBezTo>
                  <a:lnTo>
                    <a:pt x="24" y="2"/>
                  </a:ln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7" name="Freeform 1293">
              <a:extLst>
                <a:ext uri="{FF2B5EF4-FFF2-40B4-BE49-F238E27FC236}">
                  <a16:creationId xmlns:a16="http://schemas.microsoft.com/office/drawing/2014/main" id="{E823339E-E4BC-B34D-8D91-0AC9160979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431"/>
              <a:ext cx="93" cy="120"/>
            </a:xfrm>
            <a:custGeom>
              <a:avLst/>
              <a:gdLst>
                <a:gd name="T0" fmla="*/ 1841878 w 37"/>
                <a:gd name="T1" fmla="*/ 237717 h 45"/>
                <a:gd name="T2" fmla="*/ 2274745 w 37"/>
                <a:gd name="T3" fmla="*/ 785373 h 45"/>
                <a:gd name="T4" fmla="*/ 2354727 w 37"/>
                <a:gd name="T5" fmla="*/ 1166144 h 45"/>
                <a:gd name="T6" fmla="*/ 2354727 w 37"/>
                <a:gd name="T7" fmla="*/ 1308957 h 45"/>
                <a:gd name="T8" fmla="*/ 2354727 w 37"/>
                <a:gd name="T9" fmla="*/ 1546560 h 45"/>
                <a:gd name="T10" fmla="*/ 836724 w 37"/>
                <a:gd name="T11" fmla="*/ 5817891 h 45"/>
                <a:gd name="T12" fmla="*/ 0 w 37"/>
                <a:gd name="T13" fmla="*/ 4656448 h 45"/>
                <a:gd name="T14" fmla="*/ 1521118 w 37"/>
                <a:gd name="T15" fmla="*/ 380835 h 45"/>
                <a:gd name="T16" fmla="*/ 1841878 w 37"/>
                <a:gd name="T17" fmla="*/ 237717 h 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45"/>
                <a:gd name="T29" fmla="*/ 37 w 37"/>
                <a:gd name="T30" fmla="*/ 45 h 4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45">
                  <a:moveTo>
                    <a:pt x="29" y="2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6" y="7"/>
                    <a:pt x="37" y="8"/>
                    <a:pt x="37" y="9"/>
                  </a:cubicBezTo>
                  <a:cubicBezTo>
                    <a:pt x="37" y="9"/>
                    <a:pt x="37" y="9"/>
                    <a:pt x="37" y="10"/>
                  </a:cubicBezTo>
                  <a:cubicBezTo>
                    <a:pt x="37" y="10"/>
                    <a:pt x="37" y="11"/>
                    <a:pt x="37" y="12"/>
                  </a:cubicBezTo>
                  <a:cubicBezTo>
                    <a:pt x="37" y="12"/>
                    <a:pt x="25" y="28"/>
                    <a:pt x="13" y="4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5" y="1"/>
                    <a:pt x="27" y="0"/>
                    <a:pt x="29" y="2"/>
                  </a:cubicBezTo>
                  <a:close/>
                </a:path>
              </a:pathLst>
            </a:custGeom>
            <a:solidFill>
              <a:srgbClr val="F5A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8" name="Freeform 1294">
              <a:extLst>
                <a:ext uri="{FF2B5EF4-FFF2-40B4-BE49-F238E27FC236}">
                  <a16:creationId xmlns:a16="http://schemas.microsoft.com/office/drawing/2014/main" id="{02655BE9-DD81-624B-B31A-97425C7A54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465"/>
              <a:ext cx="123" cy="443"/>
            </a:xfrm>
            <a:custGeom>
              <a:avLst/>
              <a:gdLst>
                <a:gd name="T0" fmla="*/ 79054 w 49"/>
                <a:gd name="T1" fmla="*/ 8759559 h 166"/>
                <a:gd name="T2" fmla="*/ 0 w 49"/>
                <a:gd name="T3" fmla="*/ 9529087 h 166"/>
                <a:gd name="T4" fmla="*/ 0 w 49"/>
                <a:gd name="T5" fmla="*/ 21653082 h 166"/>
                <a:gd name="T6" fmla="*/ 0 w 49"/>
                <a:gd name="T7" fmla="*/ 21653082 h 166"/>
                <a:gd name="T8" fmla="*/ 198442 w 49"/>
                <a:gd name="T9" fmla="*/ 9233190 h 166"/>
                <a:gd name="T10" fmla="*/ 3071004 w 49"/>
                <a:gd name="T11" fmla="*/ 0 h 166"/>
                <a:gd name="T12" fmla="*/ 3071004 w 49"/>
                <a:gd name="T13" fmla="*/ 0 h 166"/>
                <a:gd name="T14" fmla="*/ 79054 w 49"/>
                <a:gd name="T15" fmla="*/ 8759559 h 1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9"/>
                <a:gd name="T25" fmla="*/ 0 h 166"/>
                <a:gd name="T26" fmla="*/ 49 w 49"/>
                <a:gd name="T27" fmla="*/ 166 h 1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9" h="166">
                  <a:moveTo>
                    <a:pt x="1" y="67"/>
                  </a:moveTo>
                  <a:cubicBezTo>
                    <a:pt x="0" y="69"/>
                    <a:pt x="0" y="68"/>
                    <a:pt x="0" y="73"/>
                  </a:cubicBezTo>
                  <a:cubicBezTo>
                    <a:pt x="0" y="78"/>
                    <a:pt x="0" y="166"/>
                    <a:pt x="0" y="166"/>
                  </a:cubicBezTo>
                  <a:cubicBezTo>
                    <a:pt x="0" y="166"/>
                    <a:pt x="0" y="166"/>
                    <a:pt x="0" y="166"/>
                  </a:cubicBezTo>
                  <a:cubicBezTo>
                    <a:pt x="0" y="166"/>
                    <a:pt x="3" y="71"/>
                    <a:pt x="3" y="71"/>
                  </a:cubicBezTo>
                  <a:cubicBezTo>
                    <a:pt x="3" y="70"/>
                    <a:pt x="49" y="0"/>
                    <a:pt x="49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49" y="0"/>
                    <a:pt x="2" y="66"/>
                    <a:pt x="1" y="6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19" name="Freeform 1295">
              <a:extLst>
                <a:ext uri="{FF2B5EF4-FFF2-40B4-BE49-F238E27FC236}">
                  <a16:creationId xmlns:a16="http://schemas.microsoft.com/office/drawing/2014/main" id="{F0DD48F0-7ADE-4947-BE7D-6FC60DFC3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7" y="1473"/>
              <a:ext cx="135" cy="179"/>
            </a:xfrm>
            <a:custGeom>
              <a:avLst/>
              <a:gdLst>
                <a:gd name="T0" fmla="*/ 2575708 w 54"/>
                <a:gd name="T1" fmla="*/ 1040423 h 67"/>
                <a:gd name="T2" fmla="*/ 0 w 54"/>
                <a:gd name="T3" fmla="*/ 8856412 h 67"/>
                <a:gd name="T4" fmla="*/ 0 w 54"/>
                <a:gd name="T5" fmla="*/ 8856412 h 67"/>
                <a:gd name="T6" fmla="*/ 2624533 w 54"/>
                <a:gd name="T7" fmla="*/ 389432 h 67"/>
                <a:gd name="T8" fmla="*/ 2860833 w 54"/>
                <a:gd name="T9" fmla="*/ 145765 h 67"/>
                <a:gd name="T10" fmla="*/ 3224613 w 54"/>
                <a:gd name="T11" fmla="*/ 796793 h 67"/>
                <a:gd name="T12" fmla="*/ 2575708 w 54"/>
                <a:gd name="T13" fmla="*/ 1040423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67"/>
                <a:gd name="T23" fmla="*/ 54 w 54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67">
                  <a:moveTo>
                    <a:pt x="43" y="8"/>
                  </a:moveTo>
                  <a:cubicBezTo>
                    <a:pt x="43" y="9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5" y="1"/>
                    <a:pt x="46" y="0"/>
                    <a:pt x="48" y="1"/>
                  </a:cubicBezTo>
                  <a:cubicBezTo>
                    <a:pt x="49" y="2"/>
                    <a:pt x="54" y="6"/>
                    <a:pt x="54" y="6"/>
                  </a:cubicBezTo>
                  <a:cubicBezTo>
                    <a:pt x="52" y="4"/>
                    <a:pt x="48" y="3"/>
                    <a:pt x="43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0" name="Freeform 1296">
              <a:extLst>
                <a:ext uri="{FF2B5EF4-FFF2-40B4-BE49-F238E27FC236}">
                  <a16:creationId xmlns:a16="http://schemas.microsoft.com/office/drawing/2014/main" id="{9B35D9D2-3C16-D74E-AD0D-BCE0FA97B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1468"/>
              <a:ext cx="166" cy="221"/>
            </a:xfrm>
            <a:custGeom>
              <a:avLst/>
              <a:gdLst>
                <a:gd name="T0" fmla="*/ 587590 w 66"/>
                <a:gd name="T1" fmla="*/ 141448 h 83"/>
                <a:gd name="T2" fmla="*/ 133175 w 66"/>
                <a:gd name="T3" fmla="*/ 626085 h 83"/>
                <a:gd name="T4" fmla="*/ 80238 w 66"/>
                <a:gd name="T5" fmla="*/ 1379453 h 83"/>
                <a:gd name="T6" fmla="*/ 3331265 w 66"/>
                <a:gd name="T7" fmla="*/ 10386033 h 83"/>
                <a:gd name="T8" fmla="*/ 3516547 w 66"/>
                <a:gd name="T9" fmla="*/ 10534974 h 83"/>
                <a:gd name="T10" fmla="*/ 3717087 w 66"/>
                <a:gd name="T11" fmla="*/ 10386033 h 83"/>
                <a:gd name="T12" fmla="*/ 4104370 w 66"/>
                <a:gd name="T13" fmla="*/ 9921345 h 83"/>
                <a:gd name="T14" fmla="*/ 4152802 w 66"/>
                <a:gd name="T15" fmla="*/ 9155529 h 83"/>
                <a:gd name="T16" fmla="*/ 890034 w 66"/>
                <a:gd name="T17" fmla="*/ 235136 h 83"/>
                <a:gd name="T18" fmla="*/ 761030 w 66"/>
                <a:gd name="T19" fmla="*/ 0 h 83"/>
                <a:gd name="T20" fmla="*/ 58759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9" y="1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0" y="9"/>
                    <a:pt x="1" y="11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3" y="82"/>
                    <a:pt x="54" y="83"/>
                    <a:pt x="55" y="83"/>
                  </a:cubicBezTo>
                  <a:cubicBezTo>
                    <a:pt x="56" y="83"/>
                    <a:pt x="57" y="83"/>
                    <a:pt x="58" y="82"/>
                  </a:cubicBezTo>
                  <a:cubicBezTo>
                    <a:pt x="64" y="78"/>
                    <a:pt x="64" y="78"/>
                    <a:pt x="64" y="78"/>
                  </a:cubicBezTo>
                  <a:cubicBezTo>
                    <a:pt x="66" y="77"/>
                    <a:pt x="66" y="74"/>
                    <a:pt x="65" y="7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14" y="1"/>
                    <a:pt x="13" y="0"/>
                    <a:pt x="12" y="0"/>
                  </a:cubicBezTo>
                  <a:cubicBezTo>
                    <a:pt x="11" y="0"/>
                    <a:pt x="10" y="0"/>
                    <a:pt x="9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1" name="Freeform 1297">
              <a:extLst>
                <a:ext uri="{FF2B5EF4-FFF2-40B4-BE49-F238E27FC236}">
                  <a16:creationId xmlns:a16="http://schemas.microsoft.com/office/drawing/2014/main" id="{C7853D16-569A-754A-B3E6-8C04872F2B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31"/>
              <a:ext cx="175" cy="496"/>
            </a:xfrm>
            <a:custGeom>
              <a:avLst/>
              <a:gdLst>
                <a:gd name="T0" fmla="*/ 476050 w 70"/>
                <a:gd name="T1" fmla="*/ 237717 h 186"/>
                <a:gd name="T2" fmla="*/ 65238 w 70"/>
                <a:gd name="T3" fmla="*/ 785373 h 186"/>
                <a:gd name="T4" fmla="*/ 0 w 70"/>
                <a:gd name="T5" fmla="*/ 1166144 h 186"/>
                <a:gd name="T6" fmla="*/ 0 w 70"/>
                <a:gd name="T7" fmla="*/ 1308957 h 186"/>
                <a:gd name="T8" fmla="*/ 0 w 70"/>
                <a:gd name="T9" fmla="*/ 1546560 h 186"/>
                <a:gd name="T10" fmla="*/ 3222658 w 70"/>
                <a:gd name="T11" fmla="*/ 11108203 h 186"/>
                <a:gd name="T12" fmla="*/ 3222658 w 70"/>
                <a:gd name="T13" fmla="*/ 23512712 h 186"/>
                <a:gd name="T14" fmla="*/ 3451363 w 70"/>
                <a:gd name="T15" fmla="*/ 24057229 h 186"/>
                <a:gd name="T16" fmla="*/ 3928708 w 70"/>
                <a:gd name="T17" fmla="*/ 24057229 h 186"/>
                <a:gd name="T18" fmla="*/ 4165500 w 70"/>
                <a:gd name="T19" fmla="*/ 23512712 h 186"/>
                <a:gd name="T20" fmla="*/ 4165500 w 70"/>
                <a:gd name="T21" fmla="*/ 10616981 h 186"/>
                <a:gd name="T22" fmla="*/ 4119925 w 70"/>
                <a:gd name="T23" fmla="*/ 10236565 h 186"/>
                <a:gd name="T24" fmla="*/ 762895 w 70"/>
                <a:gd name="T25" fmla="*/ 380835 h 186"/>
                <a:gd name="T26" fmla="*/ 476050 w 70"/>
                <a:gd name="T27" fmla="*/ 237717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8" y="2"/>
                  </a:moveTo>
                  <a:cubicBezTo>
                    <a:pt x="1" y="6"/>
                    <a:pt x="1" y="6"/>
                    <a:pt x="1" y="6"/>
                  </a:cubicBezTo>
                  <a:cubicBezTo>
                    <a:pt x="1" y="7"/>
                    <a:pt x="0" y="8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10"/>
                    <a:pt x="0" y="11"/>
                    <a:pt x="0" y="12"/>
                  </a:cubicBezTo>
                  <a:cubicBezTo>
                    <a:pt x="0" y="12"/>
                    <a:pt x="52" y="84"/>
                    <a:pt x="54" y="86"/>
                  </a:cubicBezTo>
                  <a:cubicBezTo>
                    <a:pt x="54" y="89"/>
                    <a:pt x="54" y="182"/>
                    <a:pt x="54" y="182"/>
                  </a:cubicBezTo>
                  <a:cubicBezTo>
                    <a:pt x="54" y="185"/>
                    <a:pt x="56" y="186"/>
                    <a:pt x="58" y="186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6"/>
                    <a:pt x="70" y="185"/>
                    <a:pt x="70" y="1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1"/>
                    <a:pt x="70" y="80"/>
                    <a:pt x="69" y="79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8" y="2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2" name="Freeform 1298">
              <a:extLst>
                <a:ext uri="{FF2B5EF4-FFF2-40B4-BE49-F238E27FC236}">
                  <a16:creationId xmlns:a16="http://schemas.microsoft.com/office/drawing/2014/main" id="{8029B5D8-BC42-6540-88BD-A48C3558A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7" y="1468"/>
              <a:ext cx="165" cy="221"/>
            </a:xfrm>
            <a:custGeom>
              <a:avLst/>
              <a:gdLst>
                <a:gd name="T0" fmla="*/ 3382500 w 66"/>
                <a:gd name="T1" fmla="*/ 141448 h 83"/>
                <a:gd name="T2" fmla="*/ 3814645 w 66"/>
                <a:gd name="T3" fmla="*/ 626085 h 83"/>
                <a:gd name="T4" fmla="*/ 3878595 w 66"/>
                <a:gd name="T5" fmla="*/ 1379453 h 83"/>
                <a:gd name="T6" fmla="*/ 826833 w 66"/>
                <a:gd name="T7" fmla="*/ 10386033 h 83"/>
                <a:gd name="T8" fmla="*/ 635938 w 66"/>
                <a:gd name="T9" fmla="*/ 10534974 h 83"/>
                <a:gd name="T10" fmla="*/ 476050 w 66"/>
                <a:gd name="T11" fmla="*/ 10386033 h 83"/>
                <a:gd name="T12" fmla="*/ 113938 w 66"/>
                <a:gd name="T13" fmla="*/ 9921345 h 83"/>
                <a:gd name="T14" fmla="*/ 63938 w 66"/>
                <a:gd name="T15" fmla="*/ 9155529 h 83"/>
                <a:gd name="T16" fmla="*/ 3097345 w 66"/>
                <a:gd name="T17" fmla="*/ 235136 h 83"/>
                <a:gd name="T18" fmla="*/ 3212113 w 66"/>
                <a:gd name="T19" fmla="*/ 0 h 83"/>
                <a:gd name="T20" fmla="*/ 3382500 w 66"/>
                <a:gd name="T21" fmla="*/ 141448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6"/>
                <a:gd name="T34" fmla="*/ 0 h 83"/>
                <a:gd name="T35" fmla="*/ 66 w 66"/>
                <a:gd name="T36" fmla="*/ 83 h 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6" h="83">
                  <a:moveTo>
                    <a:pt x="57" y="1"/>
                  </a:moveTo>
                  <a:cubicBezTo>
                    <a:pt x="64" y="5"/>
                    <a:pt x="64" y="5"/>
                    <a:pt x="64" y="5"/>
                  </a:cubicBezTo>
                  <a:cubicBezTo>
                    <a:pt x="65" y="7"/>
                    <a:pt x="66" y="9"/>
                    <a:pt x="65" y="11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3" y="82"/>
                    <a:pt x="12" y="83"/>
                    <a:pt x="11" y="83"/>
                  </a:cubicBezTo>
                  <a:cubicBezTo>
                    <a:pt x="10" y="83"/>
                    <a:pt x="9" y="83"/>
                    <a:pt x="8" y="82"/>
                  </a:cubicBezTo>
                  <a:cubicBezTo>
                    <a:pt x="2" y="78"/>
                    <a:pt x="2" y="78"/>
                    <a:pt x="2" y="78"/>
                  </a:cubicBezTo>
                  <a:cubicBezTo>
                    <a:pt x="0" y="77"/>
                    <a:pt x="0" y="74"/>
                    <a:pt x="1" y="72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6" y="0"/>
                    <a:pt x="57" y="1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7723" name="Freeform 1299">
              <a:extLst>
                <a:ext uri="{FF2B5EF4-FFF2-40B4-BE49-F238E27FC236}">
                  <a16:creationId xmlns:a16="http://schemas.microsoft.com/office/drawing/2014/main" id="{379900A5-9217-224F-824C-417B8BF7F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431"/>
              <a:ext cx="175" cy="496"/>
            </a:xfrm>
            <a:custGeom>
              <a:avLst/>
              <a:gdLst>
                <a:gd name="T0" fmla="*/ 3383000 w 70"/>
                <a:gd name="T1" fmla="*/ 380835 h 186"/>
                <a:gd name="T2" fmla="*/ 65238 w 70"/>
                <a:gd name="T3" fmla="*/ 10236565 h 186"/>
                <a:gd name="T4" fmla="*/ 0 w 70"/>
                <a:gd name="T5" fmla="*/ 10616981 h 186"/>
                <a:gd name="T6" fmla="*/ 0 w 70"/>
                <a:gd name="T7" fmla="*/ 23512712 h 186"/>
                <a:gd name="T8" fmla="*/ 236020 w 70"/>
                <a:gd name="T9" fmla="*/ 24057229 h 186"/>
                <a:gd name="T10" fmla="*/ 712113 w 70"/>
                <a:gd name="T11" fmla="*/ 24057229 h 186"/>
                <a:gd name="T12" fmla="*/ 953313 w 70"/>
                <a:gd name="T13" fmla="*/ 23512712 h 186"/>
                <a:gd name="T14" fmla="*/ 953313 w 70"/>
                <a:gd name="T15" fmla="*/ 11108203 h 186"/>
                <a:gd name="T16" fmla="*/ 4165500 w 70"/>
                <a:gd name="T17" fmla="*/ 1546560 h 186"/>
                <a:gd name="T18" fmla="*/ 4165500 w 70"/>
                <a:gd name="T19" fmla="*/ 1308957 h 186"/>
                <a:gd name="T20" fmla="*/ 4165500 w 70"/>
                <a:gd name="T21" fmla="*/ 1166144 h 186"/>
                <a:gd name="T22" fmla="*/ 4119925 w 70"/>
                <a:gd name="T23" fmla="*/ 785373 h 186"/>
                <a:gd name="T24" fmla="*/ 3687688 w 70"/>
                <a:gd name="T25" fmla="*/ 237717 h 186"/>
                <a:gd name="T26" fmla="*/ 3383000 w 70"/>
                <a:gd name="T27" fmla="*/ 380835 h 1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0"/>
                <a:gd name="T43" fmla="*/ 0 h 186"/>
                <a:gd name="T44" fmla="*/ 70 w 70"/>
                <a:gd name="T45" fmla="*/ 186 h 18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0" h="186">
                  <a:moveTo>
                    <a:pt x="57" y="3"/>
                  </a:moveTo>
                  <a:cubicBezTo>
                    <a:pt x="1" y="79"/>
                    <a:pt x="1" y="79"/>
                    <a:pt x="1" y="79"/>
                  </a:cubicBezTo>
                  <a:cubicBezTo>
                    <a:pt x="0" y="80"/>
                    <a:pt x="0" y="81"/>
                    <a:pt x="0" y="82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5"/>
                    <a:pt x="2" y="186"/>
                    <a:pt x="4" y="186"/>
                  </a:cubicBezTo>
                  <a:cubicBezTo>
                    <a:pt x="12" y="186"/>
                    <a:pt x="12" y="186"/>
                    <a:pt x="12" y="186"/>
                  </a:cubicBezTo>
                  <a:cubicBezTo>
                    <a:pt x="14" y="186"/>
                    <a:pt x="16" y="185"/>
                    <a:pt x="16" y="182"/>
                  </a:cubicBezTo>
                  <a:cubicBezTo>
                    <a:pt x="16" y="182"/>
                    <a:pt x="16" y="89"/>
                    <a:pt x="16" y="86"/>
                  </a:cubicBezTo>
                  <a:cubicBezTo>
                    <a:pt x="18" y="84"/>
                    <a:pt x="70" y="12"/>
                    <a:pt x="70" y="12"/>
                  </a:cubicBezTo>
                  <a:cubicBezTo>
                    <a:pt x="70" y="11"/>
                    <a:pt x="70" y="10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8"/>
                    <a:pt x="69" y="7"/>
                    <a:pt x="69" y="6"/>
                  </a:cubicBezTo>
                  <a:cubicBezTo>
                    <a:pt x="62" y="2"/>
                    <a:pt x="62" y="2"/>
                    <a:pt x="62" y="2"/>
                  </a:cubicBezTo>
                  <a:cubicBezTo>
                    <a:pt x="60" y="0"/>
                    <a:pt x="58" y="1"/>
                    <a:pt x="57" y="3"/>
                  </a:cubicBezTo>
                  <a:close/>
                </a:path>
              </a:pathLst>
            </a:custGeom>
            <a:noFill/>
            <a:ln w="7938" cap="rnd">
              <a:solidFill>
                <a:srgbClr val="58585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9973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2976" y="1905506"/>
            <a:ext cx="69294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6200" lvl="2" indent="-88900">
              <a:buFont typeface="Arial" pitchFamily="34" charset="0"/>
              <a:buChar char="•"/>
            </a:pPr>
            <a:r>
              <a:rPr lang="fr-FR" sz="3200" b="1" dirty="0">
                <a:ln w="11430"/>
                <a:solidFill>
                  <a:srgbClr val="FF00FF"/>
                </a:solidFill>
              </a:rPr>
              <a:t>Description </a:t>
            </a:r>
          </a:p>
          <a:p>
            <a:pPr marL="1346200" lvl="2" indent="-88900">
              <a:buFont typeface="Arial" pitchFamily="34" charset="0"/>
              <a:buChar char="•"/>
            </a:pPr>
            <a:r>
              <a:rPr lang="fr-FR" sz="3200" b="1" dirty="0">
                <a:ln w="11430"/>
                <a:solidFill>
                  <a:srgbClr val="FF00FF"/>
                </a:solidFill>
              </a:rPr>
              <a:t>Rôle dans l’immunité cellulaire adaptative et innée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Flèche courbée vers le haut 462">
            <a:extLst>
              <a:ext uri="{FF2B5EF4-FFF2-40B4-BE49-F238E27FC236}">
                <a16:creationId xmlns:a16="http://schemas.microsoft.com/office/drawing/2014/main" id="{7286F32E-F848-F04A-9EE9-D6006E32AD5F}"/>
              </a:ext>
            </a:extLst>
          </p:cNvPr>
          <p:cNvSpPr/>
          <p:nvPr/>
        </p:nvSpPr>
        <p:spPr>
          <a:xfrm rot="1692014" flipV="1">
            <a:off x="6162675" y="2925763"/>
            <a:ext cx="666750" cy="28892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tx1"/>
              </a:solidFill>
            </a:endParaRPr>
          </a:p>
        </p:txBody>
      </p:sp>
      <p:sp>
        <p:nvSpPr>
          <p:cNvPr id="462" name="Flèche courbée vers le haut 461">
            <a:extLst>
              <a:ext uri="{FF2B5EF4-FFF2-40B4-BE49-F238E27FC236}">
                <a16:creationId xmlns:a16="http://schemas.microsoft.com/office/drawing/2014/main" id="{70538B02-E8E8-E447-A885-030D678B70C5}"/>
              </a:ext>
            </a:extLst>
          </p:cNvPr>
          <p:cNvSpPr/>
          <p:nvPr/>
        </p:nvSpPr>
        <p:spPr>
          <a:xfrm rot="20158130">
            <a:off x="6027738" y="2771775"/>
            <a:ext cx="785812" cy="2936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>
              <a:solidFill>
                <a:schemeClr val="tx1"/>
              </a:solidFill>
            </a:endParaRPr>
          </a:p>
        </p:txBody>
      </p:sp>
      <p:sp>
        <p:nvSpPr>
          <p:cNvPr id="28676" name="Rectangle 7">
            <a:extLst>
              <a:ext uri="{FF2B5EF4-FFF2-40B4-BE49-F238E27FC236}">
                <a16:creationId xmlns:a16="http://schemas.microsoft.com/office/drawing/2014/main" id="{B4BA3EB4-CC50-D045-AC84-85C0D4D58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4625" y="0"/>
            <a:ext cx="3636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 u="sng">
                <a:solidFill>
                  <a:srgbClr val="FF0000"/>
                </a:solidFill>
                <a:latin typeface="Calibri" panose="020F0502020204030204" pitchFamily="34" charset="0"/>
              </a:rPr>
              <a:t>LE TYPAGE  HLA PAR  SEROLOGIE</a:t>
            </a:r>
            <a:endParaRPr lang="fr-FR" altLang="fr-FR" sz="20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8677" name="Groupe 62">
            <a:extLst>
              <a:ext uri="{FF2B5EF4-FFF2-40B4-BE49-F238E27FC236}">
                <a16:creationId xmlns:a16="http://schemas.microsoft.com/office/drawing/2014/main" id="{E9DA7ED5-E40B-E54A-B82C-1053C45E38C0}"/>
              </a:ext>
            </a:extLst>
          </p:cNvPr>
          <p:cNvGrpSpPr>
            <a:grpSpLocks/>
          </p:cNvGrpSpPr>
          <p:nvPr/>
        </p:nvGrpSpPr>
        <p:grpSpPr bwMode="auto">
          <a:xfrm rot="-1514508">
            <a:off x="5803900" y="3781425"/>
            <a:ext cx="333375" cy="106363"/>
            <a:chOff x="2928926" y="3071810"/>
            <a:chExt cx="500066" cy="285752"/>
          </a:xfrm>
        </p:grpSpPr>
        <p:sp>
          <p:nvSpPr>
            <p:cNvPr id="60" name="Chevron 59">
              <a:extLst>
                <a:ext uri="{FF2B5EF4-FFF2-40B4-BE49-F238E27FC236}">
                  <a16:creationId xmlns:a16="http://schemas.microsoft.com/office/drawing/2014/main" id="{913AF918-B905-D344-9F36-2B61A4B01440}"/>
                </a:ext>
              </a:extLst>
            </p:cNvPr>
            <p:cNvSpPr/>
            <p:nvPr/>
          </p:nvSpPr>
          <p:spPr>
            <a:xfrm>
              <a:off x="2929859" y="3050974"/>
              <a:ext cx="214314" cy="285749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61" name="Pentagone 60">
              <a:extLst>
                <a:ext uri="{FF2B5EF4-FFF2-40B4-BE49-F238E27FC236}">
                  <a16:creationId xmlns:a16="http://schemas.microsoft.com/office/drawing/2014/main" id="{1174B29C-F146-5048-AEBF-FF50BBFBCD0E}"/>
                </a:ext>
              </a:extLst>
            </p:cNvPr>
            <p:cNvSpPr/>
            <p:nvPr/>
          </p:nvSpPr>
          <p:spPr>
            <a:xfrm rot="10800000">
              <a:off x="3071721" y="3143270"/>
              <a:ext cx="357190" cy="140744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678" name="Groupe 62">
            <a:extLst>
              <a:ext uri="{FF2B5EF4-FFF2-40B4-BE49-F238E27FC236}">
                <a16:creationId xmlns:a16="http://schemas.microsoft.com/office/drawing/2014/main" id="{29D93477-63D9-A545-A035-20970823F7DC}"/>
              </a:ext>
            </a:extLst>
          </p:cNvPr>
          <p:cNvGrpSpPr>
            <a:grpSpLocks/>
          </p:cNvGrpSpPr>
          <p:nvPr/>
        </p:nvGrpSpPr>
        <p:grpSpPr bwMode="auto">
          <a:xfrm rot="-1591086">
            <a:off x="639763" y="2154238"/>
            <a:ext cx="387350" cy="77787"/>
            <a:chOff x="2928926" y="3071810"/>
            <a:chExt cx="500066" cy="285752"/>
          </a:xfrm>
        </p:grpSpPr>
        <p:sp>
          <p:nvSpPr>
            <p:cNvPr id="73" name="Chevron 72">
              <a:extLst>
                <a:ext uri="{FF2B5EF4-FFF2-40B4-BE49-F238E27FC236}">
                  <a16:creationId xmlns:a16="http://schemas.microsoft.com/office/drawing/2014/main" id="{9CDB3276-CACE-FD4F-8919-E84E8906867D}"/>
                </a:ext>
              </a:extLst>
            </p:cNvPr>
            <p:cNvSpPr/>
            <p:nvPr/>
          </p:nvSpPr>
          <p:spPr>
            <a:xfrm>
              <a:off x="2928378" y="3057797"/>
              <a:ext cx="215192" cy="285756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74" name="Pentagone 73">
              <a:extLst>
                <a:ext uri="{FF2B5EF4-FFF2-40B4-BE49-F238E27FC236}">
                  <a16:creationId xmlns:a16="http://schemas.microsoft.com/office/drawing/2014/main" id="{CB57E881-F2AD-7545-BB64-70B247117B3A}"/>
                </a:ext>
              </a:extLst>
            </p:cNvPr>
            <p:cNvSpPr/>
            <p:nvPr/>
          </p:nvSpPr>
          <p:spPr>
            <a:xfrm rot="10800000">
              <a:off x="3072146" y="3139016"/>
              <a:ext cx="356604" cy="145791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679" name="Groupe 125">
            <a:extLst>
              <a:ext uri="{FF2B5EF4-FFF2-40B4-BE49-F238E27FC236}">
                <a16:creationId xmlns:a16="http://schemas.microsoft.com/office/drawing/2014/main" id="{0C8A2EDF-375F-254C-BE91-FC590400F73F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2133600"/>
            <a:ext cx="1879600" cy="1165225"/>
            <a:chOff x="2564007" y="4357694"/>
            <a:chExt cx="2518500" cy="1593393"/>
          </a:xfrm>
        </p:grpSpPr>
        <p:sp>
          <p:nvSpPr>
            <p:cNvPr id="125" name="Ellipse 124">
              <a:extLst>
                <a:ext uri="{FF2B5EF4-FFF2-40B4-BE49-F238E27FC236}">
                  <a16:creationId xmlns:a16="http://schemas.microsoft.com/office/drawing/2014/main" id="{09E9E1B6-6274-2E49-B0DD-AD9AD507EFA1}"/>
                </a:ext>
              </a:extLst>
            </p:cNvPr>
            <p:cNvSpPr/>
            <p:nvPr/>
          </p:nvSpPr>
          <p:spPr>
            <a:xfrm>
              <a:off x="2564007" y="4517357"/>
              <a:ext cx="796156" cy="1208513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>
                <a:rot lat="0" lon="3300000" rev="0"/>
              </a:camera>
              <a:lightRig rig="threePt" dir="t"/>
            </a:scene3d>
            <a:sp3d>
              <a:bevelT w="1054100" h="1066800"/>
              <a:bevelB w="1504950" h="1301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  <p:grpSp>
          <p:nvGrpSpPr>
            <p:cNvPr id="28912" name="Groupe 74">
              <a:extLst>
                <a:ext uri="{FF2B5EF4-FFF2-40B4-BE49-F238E27FC236}">
                  <a16:creationId xmlns:a16="http://schemas.microsoft.com/office/drawing/2014/main" id="{34CA4C1F-01A4-164B-8D36-BA60E766C2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4678" y="4357694"/>
              <a:ext cx="1867829" cy="1593393"/>
              <a:chOff x="4024491" y="1959967"/>
              <a:chExt cx="2415337" cy="2379202"/>
            </a:xfrm>
          </p:grpSpPr>
          <p:grpSp>
            <p:nvGrpSpPr>
              <p:cNvPr id="28913" name="Groupe 21">
                <a:extLst>
                  <a:ext uri="{FF2B5EF4-FFF2-40B4-BE49-F238E27FC236}">
                    <a16:creationId xmlns:a16="http://schemas.microsoft.com/office/drawing/2014/main" id="{8182B2B4-7023-EC4E-BE8B-6F5D5C20FE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6248" y="2143116"/>
                <a:ext cx="285752" cy="428628"/>
                <a:chOff x="2643174" y="857232"/>
                <a:chExt cx="285752" cy="428628"/>
              </a:xfrm>
            </p:grpSpPr>
            <p:cxnSp>
              <p:nvCxnSpPr>
                <p:cNvPr id="123" name="Connecteur en arc 15">
                  <a:extLst>
                    <a:ext uri="{FF2B5EF4-FFF2-40B4-BE49-F238E27FC236}">
                      <a16:creationId xmlns:a16="http://schemas.microsoft.com/office/drawing/2014/main" id="{7D266BE8-CEC2-6844-8E15-97FC775EADC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24" name="Étoile à 7 branches 16">
                  <a:extLst>
                    <a:ext uri="{FF2B5EF4-FFF2-40B4-BE49-F238E27FC236}">
                      <a16:creationId xmlns:a16="http://schemas.microsoft.com/office/drawing/2014/main" id="{6BCDEED5-16BD-C247-B655-36E98B4D4572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4" name="Groupe 22">
                <a:extLst>
                  <a:ext uri="{FF2B5EF4-FFF2-40B4-BE49-F238E27FC236}">
                    <a16:creationId xmlns:a16="http://schemas.microsoft.com/office/drawing/2014/main" id="{BFC3CC01-C130-3C45-9029-B53F784C66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490304">
                <a:off x="4179765" y="2602257"/>
                <a:ext cx="243920" cy="444545"/>
                <a:chOff x="2643174" y="857232"/>
                <a:chExt cx="285752" cy="428628"/>
              </a:xfrm>
            </p:grpSpPr>
            <p:cxnSp>
              <p:nvCxnSpPr>
                <p:cNvPr id="121" name="Connecteur en arc 120">
                  <a:extLst>
                    <a:ext uri="{FF2B5EF4-FFF2-40B4-BE49-F238E27FC236}">
                      <a16:creationId xmlns:a16="http://schemas.microsoft.com/office/drawing/2014/main" id="{D3137676-415A-BF41-A0AA-265906AECE45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22" name="Étoile à 7 branches 121">
                  <a:extLst>
                    <a:ext uri="{FF2B5EF4-FFF2-40B4-BE49-F238E27FC236}">
                      <a16:creationId xmlns:a16="http://schemas.microsoft.com/office/drawing/2014/main" id="{1198643C-4209-4249-AD4E-B06B976086FC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5" name="Groupe 25">
                <a:extLst>
                  <a:ext uri="{FF2B5EF4-FFF2-40B4-BE49-F238E27FC236}">
                    <a16:creationId xmlns:a16="http://schemas.microsoft.com/office/drawing/2014/main" id="{7F772AEA-01C2-E44D-9B43-071A2F33764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112885" y="197488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119" name="Connecteur en arc 118">
                  <a:extLst>
                    <a:ext uri="{FF2B5EF4-FFF2-40B4-BE49-F238E27FC236}">
                      <a16:creationId xmlns:a16="http://schemas.microsoft.com/office/drawing/2014/main" id="{33A5B783-1648-1347-BA48-6CAAC15B3F82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20" name="Étoile à 7 branches 119">
                  <a:extLst>
                    <a:ext uri="{FF2B5EF4-FFF2-40B4-BE49-F238E27FC236}">
                      <a16:creationId xmlns:a16="http://schemas.microsoft.com/office/drawing/2014/main" id="{6747C98C-3ABD-5C43-9F95-960237DC7B61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6" name="Groupe 28">
                <a:extLst>
                  <a:ext uri="{FF2B5EF4-FFF2-40B4-BE49-F238E27FC236}">
                    <a16:creationId xmlns:a16="http://schemas.microsoft.com/office/drawing/2014/main" id="{8E8FFECD-B679-464D-9EE3-4A05B68125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721997" y="215605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17" name="Connecteur en arc 116">
                  <a:extLst>
                    <a:ext uri="{FF2B5EF4-FFF2-40B4-BE49-F238E27FC236}">
                      <a16:creationId xmlns:a16="http://schemas.microsoft.com/office/drawing/2014/main" id="{E2F752EC-1604-8841-AB4B-56BAACF8851D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18" name="Étoile à 7 branches 117">
                  <a:extLst>
                    <a:ext uri="{FF2B5EF4-FFF2-40B4-BE49-F238E27FC236}">
                      <a16:creationId xmlns:a16="http://schemas.microsoft.com/office/drawing/2014/main" id="{368027A1-A7A0-8942-B94F-AF4C6E23BC55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7" name="Groupe 31">
                <a:extLst>
                  <a:ext uri="{FF2B5EF4-FFF2-40B4-BE49-F238E27FC236}">
                    <a16:creationId xmlns:a16="http://schemas.microsoft.com/office/drawing/2014/main" id="{41FE6548-214F-2843-861C-DF80BB3575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162837">
                <a:off x="4143481" y="3504787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15" name="Connecteur en arc 114">
                  <a:extLst>
                    <a:ext uri="{FF2B5EF4-FFF2-40B4-BE49-F238E27FC236}">
                      <a16:creationId xmlns:a16="http://schemas.microsoft.com/office/drawing/2014/main" id="{10F17429-1B61-8A44-869D-241EB32EAE16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16" name="Étoile à 7 branches 115">
                  <a:extLst>
                    <a:ext uri="{FF2B5EF4-FFF2-40B4-BE49-F238E27FC236}">
                      <a16:creationId xmlns:a16="http://schemas.microsoft.com/office/drawing/2014/main" id="{53C3A668-8B76-E249-A847-4A4CD9F7D190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8" name="Groupe 34">
                <a:extLst>
                  <a:ext uri="{FF2B5EF4-FFF2-40B4-BE49-F238E27FC236}">
                    <a16:creationId xmlns:a16="http://schemas.microsoft.com/office/drawing/2014/main" id="{267AC7A2-67CF-174B-B57C-70C877D28C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9133866">
                <a:off x="5650463" y="3484704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13" name="Connecteur en arc 112">
                  <a:extLst>
                    <a:ext uri="{FF2B5EF4-FFF2-40B4-BE49-F238E27FC236}">
                      <a16:creationId xmlns:a16="http://schemas.microsoft.com/office/drawing/2014/main" id="{09CE932D-8B3F-E44F-AE33-E4F720E43D58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14" name="Étoile à 7 branches 113">
                  <a:extLst>
                    <a:ext uri="{FF2B5EF4-FFF2-40B4-BE49-F238E27FC236}">
                      <a16:creationId xmlns:a16="http://schemas.microsoft.com/office/drawing/2014/main" id="{6245AB20-AAF3-B74B-B7A9-E11F48669DB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19" name="Groupe 37">
                <a:extLst>
                  <a:ext uri="{FF2B5EF4-FFF2-40B4-BE49-F238E27FC236}">
                    <a16:creationId xmlns:a16="http://schemas.microsoft.com/office/drawing/2014/main" id="{FD64B0B1-5658-7749-A863-098DC71684F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7669452">
                <a:off x="6057679" y="3025229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11" name="Connecteur en arc 110">
                  <a:extLst>
                    <a:ext uri="{FF2B5EF4-FFF2-40B4-BE49-F238E27FC236}">
                      <a16:creationId xmlns:a16="http://schemas.microsoft.com/office/drawing/2014/main" id="{579A458D-C5B3-F14A-899B-865D8C6A47D5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12" name="Étoile à 7 branches 111">
                  <a:extLst>
                    <a:ext uri="{FF2B5EF4-FFF2-40B4-BE49-F238E27FC236}">
                      <a16:creationId xmlns:a16="http://schemas.microsoft.com/office/drawing/2014/main" id="{070AE332-679F-D14E-B63C-13065D42BC20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20" name="Groupe 40">
                <a:extLst>
                  <a:ext uri="{FF2B5EF4-FFF2-40B4-BE49-F238E27FC236}">
                    <a16:creationId xmlns:a16="http://schemas.microsoft.com/office/drawing/2014/main" id="{93E94DF9-72D0-1B4A-AEB9-A1CD635D80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7240262">
                <a:off x="4880904" y="380458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09" name="Connecteur en arc 108">
                  <a:extLst>
                    <a:ext uri="{FF2B5EF4-FFF2-40B4-BE49-F238E27FC236}">
                      <a16:creationId xmlns:a16="http://schemas.microsoft.com/office/drawing/2014/main" id="{52CDE813-211D-9148-BBC0-D3E0FE40E496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10" name="Étoile à 7 branches 109">
                  <a:extLst>
                    <a:ext uri="{FF2B5EF4-FFF2-40B4-BE49-F238E27FC236}">
                      <a16:creationId xmlns:a16="http://schemas.microsoft.com/office/drawing/2014/main" id="{F1C44960-43D9-1B46-A7E0-2C314CB8E07E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21" name="Groupe 43">
                <a:extLst>
                  <a:ext uri="{FF2B5EF4-FFF2-40B4-BE49-F238E27FC236}">
                    <a16:creationId xmlns:a16="http://schemas.microsoft.com/office/drawing/2014/main" id="{7B23A111-BADC-1341-855C-B30D99F8D0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265285" y="290307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107" name="Connecteur en arc 106">
                  <a:extLst>
                    <a:ext uri="{FF2B5EF4-FFF2-40B4-BE49-F238E27FC236}">
                      <a16:creationId xmlns:a16="http://schemas.microsoft.com/office/drawing/2014/main" id="{AA63BDB9-A15A-FB48-9D44-ACD8E4907CC1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8" name="Étoile à 7 branches 107">
                  <a:extLst>
                    <a:ext uri="{FF2B5EF4-FFF2-40B4-BE49-F238E27FC236}">
                      <a16:creationId xmlns:a16="http://schemas.microsoft.com/office/drawing/2014/main" id="{7C38DA08-8930-8641-AB9F-96AB37307755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15" name="Groupe 52">
                <a:extLst>
                  <a:ext uri="{FF2B5EF4-FFF2-40B4-BE49-F238E27FC236}">
                    <a16:creationId xmlns:a16="http://schemas.microsoft.com/office/drawing/2014/main" id="{2F1059E3-2312-F446-825E-AD3C5899EF2C}"/>
                  </a:ext>
                </a:extLst>
              </p:cNvPr>
              <p:cNvGrpSpPr/>
              <p:nvPr/>
            </p:nvGrpSpPr>
            <p:grpSpPr>
              <a:xfrm rot="1875383">
                <a:off x="4715959" y="198728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05" name="Connecteur en arc 104">
                  <a:extLst>
                    <a:ext uri="{FF2B5EF4-FFF2-40B4-BE49-F238E27FC236}">
                      <a16:creationId xmlns:a16="http://schemas.microsoft.com/office/drawing/2014/main" id="{58CF7E44-4626-F149-A148-F3A405309CA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6" name="Étoile à 7 branches 105">
                  <a:extLst>
                    <a:ext uri="{FF2B5EF4-FFF2-40B4-BE49-F238E27FC236}">
                      <a16:creationId xmlns:a16="http://schemas.microsoft.com/office/drawing/2014/main" id="{3B75A978-C4E4-4C45-B5BC-FA85FB593A3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16" name="Groupe 55">
                <a:extLst>
                  <a:ext uri="{FF2B5EF4-FFF2-40B4-BE49-F238E27FC236}">
                    <a16:creationId xmlns:a16="http://schemas.microsoft.com/office/drawing/2014/main" id="{1E92AE94-1185-E646-A48F-A34ABB313485}"/>
                  </a:ext>
                </a:extLst>
              </p:cNvPr>
              <p:cNvGrpSpPr/>
              <p:nvPr/>
            </p:nvGrpSpPr>
            <p:grpSpPr>
              <a:xfrm rot="11787396">
                <a:off x="5376490" y="3918079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03" name="Connecteur en arc 102">
                  <a:extLst>
                    <a:ext uri="{FF2B5EF4-FFF2-40B4-BE49-F238E27FC236}">
                      <a16:creationId xmlns:a16="http://schemas.microsoft.com/office/drawing/2014/main" id="{1906D586-DA15-A942-99CF-8E3789C39567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4" name="Étoile à 7 branches 103">
                  <a:extLst>
                    <a:ext uri="{FF2B5EF4-FFF2-40B4-BE49-F238E27FC236}">
                      <a16:creationId xmlns:a16="http://schemas.microsoft.com/office/drawing/2014/main" id="{C89D2205-2837-044D-85A0-A4937D87FA3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17" name="Groupe 58">
                <a:extLst>
                  <a:ext uri="{FF2B5EF4-FFF2-40B4-BE49-F238E27FC236}">
                    <a16:creationId xmlns:a16="http://schemas.microsoft.com/office/drawing/2014/main" id="{B3A3FD47-926C-6547-9634-590156EFB975}"/>
                  </a:ext>
                </a:extLst>
              </p:cNvPr>
              <p:cNvGrpSpPr/>
              <p:nvPr/>
            </p:nvGrpSpPr>
            <p:grpSpPr>
              <a:xfrm rot="5400000">
                <a:off x="5806033" y="253301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01" name="Connecteur en arc 100">
                  <a:extLst>
                    <a:ext uri="{FF2B5EF4-FFF2-40B4-BE49-F238E27FC236}">
                      <a16:creationId xmlns:a16="http://schemas.microsoft.com/office/drawing/2014/main" id="{76F60613-11C3-EC44-87A8-028AF5939A0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2" name="Étoile à 7 branches 101">
                  <a:extLst>
                    <a:ext uri="{FF2B5EF4-FFF2-40B4-BE49-F238E27FC236}">
                      <a16:creationId xmlns:a16="http://schemas.microsoft.com/office/drawing/2014/main" id="{601AEB0E-73D7-4544-B24C-5901A683AA20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18" name="Groupe 61">
                <a:extLst>
                  <a:ext uri="{FF2B5EF4-FFF2-40B4-BE49-F238E27FC236}">
                    <a16:creationId xmlns:a16="http://schemas.microsoft.com/office/drawing/2014/main" id="{8EFBBF32-A65F-BA4E-BBF3-7A20DE629C9C}"/>
                  </a:ext>
                </a:extLst>
              </p:cNvPr>
              <p:cNvGrpSpPr/>
              <p:nvPr/>
            </p:nvGrpSpPr>
            <p:grpSpPr>
              <a:xfrm rot="4428962">
                <a:off x="5093059" y="2403005"/>
                <a:ext cx="295383" cy="26555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99" name="Connecteur en arc 98">
                  <a:extLst>
                    <a:ext uri="{FF2B5EF4-FFF2-40B4-BE49-F238E27FC236}">
                      <a16:creationId xmlns:a16="http://schemas.microsoft.com/office/drawing/2014/main" id="{E12F6506-504D-9843-95BC-CD80AFB4CDEF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0" name="Étoile à 7 branches 99">
                  <a:extLst>
                    <a:ext uri="{FF2B5EF4-FFF2-40B4-BE49-F238E27FC236}">
                      <a16:creationId xmlns:a16="http://schemas.microsoft.com/office/drawing/2014/main" id="{97FD7D86-1C93-D646-A495-5165FFA1A6D3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19" name="Groupe 64">
                <a:extLst>
                  <a:ext uri="{FF2B5EF4-FFF2-40B4-BE49-F238E27FC236}">
                    <a16:creationId xmlns:a16="http://schemas.microsoft.com/office/drawing/2014/main" id="{DC4EAC1C-DCA2-8E42-8ACD-33ABD81B2A04}"/>
                  </a:ext>
                </a:extLst>
              </p:cNvPr>
              <p:cNvGrpSpPr/>
              <p:nvPr/>
            </p:nvGrpSpPr>
            <p:grpSpPr>
              <a:xfrm rot="18526763">
                <a:off x="3958800" y="3034433"/>
                <a:ext cx="398888" cy="26750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97" name="Connecteur en arc 96">
                  <a:extLst>
                    <a:ext uri="{FF2B5EF4-FFF2-40B4-BE49-F238E27FC236}">
                      <a16:creationId xmlns:a16="http://schemas.microsoft.com/office/drawing/2014/main" id="{0F376528-5B26-C945-AE2F-16BEFB07D231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98" name="Étoile à 7 branches 97">
                  <a:extLst>
                    <a:ext uri="{FF2B5EF4-FFF2-40B4-BE49-F238E27FC236}">
                      <a16:creationId xmlns:a16="http://schemas.microsoft.com/office/drawing/2014/main" id="{4DDC2895-9D58-164E-A721-65C38CCD0D1E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0" name="Groupe 67">
                <a:extLst>
                  <a:ext uri="{FF2B5EF4-FFF2-40B4-BE49-F238E27FC236}">
                    <a16:creationId xmlns:a16="http://schemas.microsoft.com/office/drawing/2014/main" id="{BDC812FA-4D6B-D94C-8D2F-510B1B40BC41}"/>
                  </a:ext>
                </a:extLst>
              </p:cNvPr>
              <p:cNvGrpSpPr/>
              <p:nvPr/>
            </p:nvGrpSpPr>
            <p:grpSpPr>
              <a:xfrm rot="16870609">
                <a:off x="4783087" y="3284740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95" name="Connecteur en arc 94">
                  <a:extLst>
                    <a:ext uri="{FF2B5EF4-FFF2-40B4-BE49-F238E27FC236}">
                      <a16:creationId xmlns:a16="http://schemas.microsoft.com/office/drawing/2014/main" id="{08A38EC5-23B7-9E4B-90EB-B4347A2AF519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96" name="Étoile à 7 branches 95">
                  <a:extLst>
                    <a:ext uri="{FF2B5EF4-FFF2-40B4-BE49-F238E27FC236}">
                      <a16:creationId xmlns:a16="http://schemas.microsoft.com/office/drawing/2014/main" id="{36BFE80A-4158-B646-AEC0-07AF2546C69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928" name="Groupe 70">
                <a:extLst>
                  <a:ext uri="{FF2B5EF4-FFF2-40B4-BE49-F238E27FC236}">
                    <a16:creationId xmlns:a16="http://schemas.microsoft.com/office/drawing/2014/main" id="{FD3B05D3-2D00-9142-AC72-A063ED871C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76035">
                <a:off x="4778936" y="2793195"/>
                <a:ext cx="286075" cy="280956"/>
                <a:chOff x="2643174" y="857232"/>
                <a:chExt cx="285752" cy="428628"/>
              </a:xfrm>
            </p:grpSpPr>
            <p:cxnSp>
              <p:nvCxnSpPr>
                <p:cNvPr id="93" name="Connecteur en arc 92">
                  <a:extLst>
                    <a:ext uri="{FF2B5EF4-FFF2-40B4-BE49-F238E27FC236}">
                      <a16:creationId xmlns:a16="http://schemas.microsoft.com/office/drawing/2014/main" id="{6D15B2A1-6A75-F346-B1AB-3B0C1F253C01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94" name="Étoile à 7 branches 93">
                  <a:extLst>
                    <a:ext uri="{FF2B5EF4-FFF2-40B4-BE49-F238E27FC236}">
                      <a16:creationId xmlns:a16="http://schemas.microsoft.com/office/drawing/2014/main" id="{96F5E499-E2B0-0B42-8640-09D9474FBBFD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</p:grpSp>
      </p:grpSp>
      <p:grpSp>
        <p:nvGrpSpPr>
          <p:cNvPr id="28680" name="Groupe 62">
            <a:extLst>
              <a:ext uri="{FF2B5EF4-FFF2-40B4-BE49-F238E27FC236}">
                <a16:creationId xmlns:a16="http://schemas.microsoft.com/office/drawing/2014/main" id="{AC8515E0-4577-184D-A0F4-815B6934492E}"/>
              </a:ext>
            </a:extLst>
          </p:cNvPr>
          <p:cNvGrpSpPr>
            <a:grpSpLocks/>
          </p:cNvGrpSpPr>
          <p:nvPr/>
        </p:nvGrpSpPr>
        <p:grpSpPr bwMode="auto">
          <a:xfrm rot="5908903">
            <a:off x="618332" y="2521744"/>
            <a:ext cx="376237" cy="92075"/>
            <a:chOff x="2928926" y="3071810"/>
            <a:chExt cx="500066" cy="285752"/>
          </a:xfrm>
        </p:grpSpPr>
        <p:sp>
          <p:nvSpPr>
            <p:cNvPr id="130" name="Chevron 129">
              <a:extLst>
                <a:ext uri="{FF2B5EF4-FFF2-40B4-BE49-F238E27FC236}">
                  <a16:creationId xmlns:a16="http://schemas.microsoft.com/office/drawing/2014/main" id="{C93C5874-E253-CE4A-BCDA-DE3F27A050D9}"/>
                </a:ext>
              </a:extLst>
            </p:cNvPr>
            <p:cNvSpPr/>
            <p:nvPr/>
          </p:nvSpPr>
          <p:spPr>
            <a:xfrm>
              <a:off x="2919335" y="3079912"/>
              <a:ext cx="215219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131" name="Pentagone 130">
              <a:extLst>
                <a:ext uri="{FF2B5EF4-FFF2-40B4-BE49-F238E27FC236}">
                  <a16:creationId xmlns:a16="http://schemas.microsoft.com/office/drawing/2014/main" id="{184119F7-E96D-CA41-BE7E-3F4801623B1B}"/>
                </a:ext>
              </a:extLst>
            </p:cNvPr>
            <p:cNvSpPr/>
            <p:nvPr/>
          </p:nvSpPr>
          <p:spPr>
            <a:xfrm rot="10800000">
              <a:off x="3068938" y="3176759"/>
              <a:ext cx="356588" cy="142878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681" name="Groupe 62">
            <a:extLst>
              <a:ext uri="{FF2B5EF4-FFF2-40B4-BE49-F238E27FC236}">
                <a16:creationId xmlns:a16="http://schemas.microsoft.com/office/drawing/2014/main" id="{322B77C1-19BB-BB45-AFC7-729333B8231F}"/>
              </a:ext>
            </a:extLst>
          </p:cNvPr>
          <p:cNvGrpSpPr>
            <a:grpSpLocks/>
          </p:cNvGrpSpPr>
          <p:nvPr/>
        </p:nvGrpSpPr>
        <p:grpSpPr bwMode="auto">
          <a:xfrm rot="5908903">
            <a:off x="41276" y="2436812"/>
            <a:ext cx="360362" cy="106363"/>
            <a:chOff x="2928926" y="3071810"/>
            <a:chExt cx="500066" cy="285752"/>
          </a:xfrm>
        </p:grpSpPr>
        <p:sp>
          <p:nvSpPr>
            <p:cNvPr id="135" name="Chevron 134">
              <a:extLst>
                <a:ext uri="{FF2B5EF4-FFF2-40B4-BE49-F238E27FC236}">
                  <a16:creationId xmlns:a16="http://schemas.microsoft.com/office/drawing/2014/main" id="{A031AEFE-7A0E-534A-B425-EACFD3911A21}"/>
                </a:ext>
              </a:extLst>
            </p:cNvPr>
            <p:cNvSpPr/>
            <p:nvPr/>
          </p:nvSpPr>
          <p:spPr>
            <a:xfrm>
              <a:off x="2926689" y="3092238"/>
              <a:ext cx="213686" cy="285749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136" name="Pentagone 135">
              <a:extLst>
                <a:ext uri="{FF2B5EF4-FFF2-40B4-BE49-F238E27FC236}">
                  <a16:creationId xmlns:a16="http://schemas.microsoft.com/office/drawing/2014/main" id="{26CDE89F-8F41-994C-AF32-929620421D73}"/>
                </a:ext>
              </a:extLst>
            </p:cNvPr>
            <p:cNvSpPr/>
            <p:nvPr/>
          </p:nvSpPr>
          <p:spPr>
            <a:xfrm rot="10800000">
              <a:off x="3064894" y="3155916"/>
              <a:ext cx="356876" cy="140744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137" name="Plus 136">
            <a:extLst>
              <a:ext uri="{FF2B5EF4-FFF2-40B4-BE49-F238E27FC236}">
                <a16:creationId xmlns:a16="http://schemas.microsoft.com/office/drawing/2014/main" id="{EF2C6F51-C927-CB46-B0A9-28A0F4D7E919}"/>
              </a:ext>
            </a:extLst>
          </p:cNvPr>
          <p:cNvSpPr/>
          <p:nvPr/>
        </p:nvSpPr>
        <p:spPr>
          <a:xfrm>
            <a:off x="1071538" y="2571744"/>
            <a:ext cx="357190" cy="338913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grpSp>
        <p:nvGrpSpPr>
          <p:cNvPr id="28685" name="Groupe 223">
            <a:extLst>
              <a:ext uri="{FF2B5EF4-FFF2-40B4-BE49-F238E27FC236}">
                <a16:creationId xmlns:a16="http://schemas.microsoft.com/office/drawing/2014/main" id="{B052E44B-24E9-8945-BCA1-00B42C35A425}"/>
              </a:ext>
            </a:extLst>
          </p:cNvPr>
          <p:cNvGrpSpPr>
            <a:grpSpLocks/>
          </p:cNvGrpSpPr>
          <p:nvPr/>
        </p:nvGrpSpPr>
        <p:grpSpPr bwMode="auto">
          <a:xfrm>
            <a:off x="4286250" y="3776663"/>
            <a:ext cx="1746250" cy="1093787"/>
            <a:chOff x="6121748" y="3429000"/>
            <a:chExt cx="1746852" cy="1093329"/>
          </a:xfrm>
        </p:grpSpPr>
        <p:sp>
          <p:nvSpPr>
            <p:cNvPr id="223" name="Ellipse 222">
              <a:extLst>
                <a:ext uri="{FF2B5EF4-FFF2-40B4-BE49-F238E27FC236}">
                  <a16:creationId xmlns:a16="http://schemas.microsoft.com/office/drawing/2014/main" id="{38C158BA-C1E4-4642-9B40-5668C34081F3}"/>
                </a:ext>
              </a:extLst>
            </p:cNvPr>
            <p:cNvSpPr/>
            <p:nvPr/>
          </p:nvSpPr>
          <p:spPr>
            <a:xfrm>
              <a:off x="6121748" y="3524080"/>
              <a:ext cx="521954" cy="905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>
                <a:rot lat="0" lon="3300000" rev="0"/>
              </a:camera>
              <a:lightRig rig="threePt" dir="t"/>
            </a:scene3d>
            <a:sp3d>
              <a:bevelT w="1054100" h="1066800"/>
              <a:bevelB w="1504950" h="1301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  <p:grpSp>
          <p:nvGrpSpPr>
            <p:cNvPr id="28850" name="Groupe 74">
              <a:extLst>
                <a:ext uri="{FF2B5EF4-FFF2-40B4-BE49-F238E27FC236}">
                  <a16:creationId xmlns:a16="http://schemas.microsoft.com/office/drawing/2014/main" id="{86617E06-B327-C04E-A54D-5D07B50C6C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15140" y="3429000"/>
              <a:ext cx="1153460" cy="1093329"/>
              <a:chOff x="4024491" y="1959967"/>
              <a:chExt cx="2415337" cy="2379202"/>
            </a:xfrm>
          </p:grpSpPr>
          <p:grpSp>
            <p:nvGrpSpPr>
              <p:cNvPr id="28851" name="Groupe 21">
                <a:extLst>
                  <a:ext uri="{FF2B5EF4-FFF2-40B4-BE49-F238E27FC236}">
                    <a16:creationId xmlns:a16="http://schemas.microsoft.com/office/drawing/2014/main" id="{58D62FAC-116B-F64C-969A-93BE8E3D88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6248" y="2143116"/>
                <a:ext cx="285752" cy="428628"/>
                <a:chOff x="2643174" y="857232"/>
                <a:chExt cx="285752" cy="428628"/>
              </a:xfrm>
            </p:grpSpPr>
            <p:cxnSp>
              <p:nvCxnSpPr>
                <p:cNvPr id="204" name="Connecteur en arc 15">
                  <a:extLst>
                    <a:ext uri="{FF2B5EF4-FFF2-40B4-BE49-F238E27FC236}">
                      <a16:creationId xmlns:a16="http://schemas.microsoft.com/office/drawing/2014/main" id="{D6DBC795-F443-A247-8E84-9834DEAA1B1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205" name="Étoile à 7 branches 16">
                  <a:extLst>
                    <a:ext uri="{FF2B5EF4-FFF2-40B4-BE49-F238E27FC236}">
                      <a16:creationId xmlns:a16="http://schemas.microsoft.com/office/drawing/2014/main" id="{E0A352E1-A1FB-8649-8FC0-57AB31F95747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2" name="Groupe 22">
                <a:extLst>
                  <a:ext uri="{FF2B5EF4-FFF2-40B4-BE49-F238E27FC236}">
                    <a16:creationId xmlns:a16="http://schemas.microsoft.com/office/drawing/2014/main" id="{A26382FD-A8E6-9742-AFF6-A598CF235A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490304">
                <a:off x="4179765" y="2602257"/>
                <a:ext cx="243920" cy="444545"/>
                <a:chOff x="2643174" y="857232"/>
                <a:chExt cx="285752" cy="428628"/>
              </a:xfrm>
            </p:grpSpPr>
            <p:cxnSp>
              <p:nvCxnSpPr>
                <p:cNvPr id="202" name="Connecteur en arc 201">
                  <a:extLst>
                    <a:ext uri="{FF2B5EF4-FFF2-40B4-BE49-F238E27FC236}">
                      <a16:creationId xmlns:a16="http://schemas.microsoft.com/office/drawing/2014/main" id="{4D7BC768-607A-3B41-9060-11CF5AEEDE75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203" name="Étoile à 7 branches 202">
                  <a:extLst>
                    <a:ext uri="{FF2B5EF4-FFF2-40B4-BE49-F238E27FC236}">
                      <a16:creationId xmlns:a16="http://schemas.microsoft.com/office/drawing/2014/main" id="{79DC477E-936A-1242-B3A9-40358772FD0F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3" name="Groupe 25">
                <a:extLst>
                  <a:ext uri="{FF2B5EF4-FFF2-40B4-BE49-F238E27FC236}">
                    <a16:creationId xmlns:a16="http://schemas.microsoft.com/office/drawing/2014/main" id="{0F480AC2-29A6-B14E-A1CB-133C9CC035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112885" y="197488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200" name="Connecteur en arc 199">
                  <a:extLst>
                    <a:ext uri="{FF2B5EF4-FFF2-40B4-BE49-F238E27FC236}">
                      <a16:creationId xmlns:a16="http://schemas.microsoft.com/office/drawing/2014/main" id="{6952154C-9F93-554B-8E9F-9FF2F571CB1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201" name="Étoile à 7 branches 200">
                  <a:extLst>
                    <a:ext uri="{FF2B5EF4-FFF2-40B4-BE49-F238E27FC236}">
                      <a16:creationId xmlns:a16="http://schemas.microsoft.com/office/drawing/2014/main" id="{22AC0EE8-8E5E-5647-A0EA-F3381B12E183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4" name="Groupe 28">
                <a:extLst>
                  <a:ext uri="{FF2B5EF4-FFF2-40B4-BE49-F238E27FC236}">
                    <a16:creationId xmlns:a16="http://schemas.microsoft.com/office/drawing/2014/main" id="{A732C40B-1FE8-B94E-A9ED-24FD1908F7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721997" y="215605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98" name="Connecteur en arc 197">
                  <a:extLst>
                    <a:ext uri="{FF2B5EF4-FFF2-40B4-BE49-F238E27FC236}">
                      <a16:creationId xmlns:a16="http://schemas.microsoft.com/office/drawing/2014/main" id="{30008233-9904-0542-A03F-9190395A2A6F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99" name="Étoile à 7 branches 198">
                  <a:extLst>
                    <a:ext uri="{FF2B5EF4-FFF2-40B4-BE49-F238E27FC236}">
                      <a16:creationId xmlns:a16="http://schemas.microsoft.com/office/drawing/2014/main" id="{046C7886-798C-F248-9C8F-497A4F04FEEF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5" name="Groupe 31">
                <a:extLst>
                  <a:ext uri="{FF2B5EF4-FFF2-40B4-BE49-F238E27FC236}">
                    <a16:creationId xmlns:a16="http://schemas.microsoft.com/office/drawing/2014/main" id="{2CF76CD1-21DB-0E42-90BD-DD34BC9FCB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162837">
                <a:off x="4143481" y="3504787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96" name="Connecteur en arc 195">
                  <a:extLst>
                    <a:ext uri="{FF2B5EF4-FFF2-40B4-BE49-F238E27FC236}">
                      <a16:creationId xmlns:a16="http://schemas.microsoft.com/office/drawing/2014/main" id="{A6D3B6EA-EE75-324D-9C0B-468A2995DD0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97" name="Étoile à 7 branches 196">
                  <a:extLst>
                    <a:ext uri="{FF2B5EF4-FFF2-40B4-BE49-F238E27FC236}">
                      <a16:creationId xmlns:a16="http://schemas.microsoft.com/office/drawing/2014/main" id="{8BE2F765-8EF5-914A-8F78-4A12DCDA2D18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6" name="Groupe 34">
                <a:extLst>
                  <a:ext uri="{FF2B5EF4-FFF2-40B4-BE49-F238E27FC236}">
                    <a16:creationId xmlns:a16="http://schemas.microsoft.com/office/drawing/2014/main" id="{021F42EA-DE93-7C45-97F7-EA83E25139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9133866">
                <a:off x="5650463" y="3484704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94" name="Connecteur en arc 193">
                  <a:extLst>
                    <a:ext uri="{FF2B5EF4-FFF2-40B4-BE49-F238E27FC236}">
                      <a16:creationId xmlns:a16="http://schemas.microsoft.com/office/drawing/2014/main" id="{1A55F78B-A299-314D-A9C9-8FA1A770A70C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95" name="Étoile à 7 branches 194">
                  <a:extLst>
                    <a:ext uri="{FF2B5EF4-FFF2-40B4-BE49-F238E27FC236}">
                      <a16:creationId xmlns:a16="http://schemas.microsoft.com/office/drawing/2014/main" id="{47B3E467-9355-7546-B995-EFE510218303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7" name="Groupe 37">
                <a:extLst>
                  <a:ext uri="{FF2B5EF4-FFF2-40B4-BE49-F238E27FC236}">
                    <a16:creationId xmlns:a16="http://schemas.microsoft.com/office/drawing/2014/main" id="{556A4774-B7DB-C948-8984-9A6CC00686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7669452">
                <a:off x="6057679" y="3025229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92" name="Connecteur en arc 191">
                  <a:extLst>
                    <a:ext uri="{FF2B5EF4-FFF2-40B4-BE49-F238E27FC236}">
                      <a16:creationId xmlns:a16="http://schemas.microsoft.com/office/drawing/2014/main" id="{B28800B6-0CFC-C147-BCD0-65B3F1CAFE52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93" name="Étoile à 7 branches 192">
                  <a:extLst>
                    <a:ext uri="{FF2B5EF4-FFF2-40B4-BE49-F238E27FC236}">
                      <a16:creationId xmlns:a16="http://schemas.microsoft.com/office/drawing/2014/main" id="{969C1338-4434-A045-ADDC-BC1F142B3B51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8" name="Groupe 40">
                <a:extLst>
                  <a:ext uri="{FF2B5EF4-FFF2-40B4-BE49-F238E27FC236}">
                    <a16:creationId xmlns:a16="http://schemas.microsoft.com/office/drawing/2014/main" id="{EEADBC9F-953C-A443-8DE3-BD1DACC316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7240262">
                <a:off x="4880904" y="380458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190" name="Connecteur en arc 189">
                  <a:extLst>
                    <a:ext uri="{FF2B5EF4-FFF2-40B4-BE49-F238E27FC236}">
                      <a16:creationId xmlns:a16="http://schemas.microsoft.com/office/drawing/2014/main" id="{2E2DE4C9-5BA4-AC4F-80E3-3BA706924D8F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91" name="Étoile à 7 branches 190">
                  <a:extLst>
                    <a:ext uri="{FF2B5EF4-FFF2-40B4-BE49-F238E27FC236}">
                      <a16:creationId xmlns:a16="http://schemas.microsoft.com/office/drawing/2014/main" id="{28370BAA-34BB-6E4A-A5C1-CA2F19A1905A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59" name="Groupe 43">
                <a:extLst>
                  <a:ext uri="{FF2B5EF4-FFF2-40B4-BE49-F238E27FC236}">
                    <a16:creationId xmlns:a16="http://schemas.microsoft.com/office/drawing/2014/main" id="{1260B463-97C2-1049-81FB-777CAD2854F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265285" y="290307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188" name="Connecteur en arc 187">
                  <a:extLst>
                    <a:ext uri="{FF2B5EF4-FFF2-40B4-BE49-F238E27FC236}">
                      <a16:creationId xmlns:a16="http://schemas.microsoft.com/office/drawing/2014/main" id="{56C1AEA6-743C-4C4E-9261-9A89D47D96E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89" name="Étoile à 7 branches 188">
                  <a:extLst>
                    <a:ext uri="{FF2B5EF4-FFF2-40B4-BE49-F238E27FC236}">
                      <a16:creationId xmlns:a16="http://schemas.microsoft.com/office/drawing/2014/main" id="{38B59573-5F0A-3E4A-90A9-35C60EC8793C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35" name="Groupe 52">
                <a:extLst>
                  <a:ext uri="{FF2B5EF4-FFF2-40B4-BE49-F238E27FC236}">
                    <a16:creationId xmlns:a16="http://schemas.microsoft.com/office/drawing/2014/main" id="{529363FC-2E75-D846-8811-7AB32991D3F7}"/>
                  </a:ext>
                </a:extLst>
              </p:cNvPr>
              <p:cNvGrpSpPr/>
              <p:nvPr/>
            </p:nvGrpSpPr>
            <p:grpSpPr>
              <a:xfrm rot="1875383">
                <a:off x="4715959" y="198728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86" name="Connecteur en arc 185">
                  <a:extLst>
                    <a:ext uri="{FF2B5EF4-FFF2-40B4-BE49-F238E27FC236}">
                      <a16:creationId xmlns:a16="http://schemas.microsoft.com/office/drawing/2014/main" id="{0994E5E1-CE79-A74F-BE06-50C98D26972A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87" name="Étoile à 7 branches 186">
                  <a:extLst>
                    <a:ext uri="{FF2B5EF4-FFF2-40B4-BE49-F238E27FC236}">
                      <a16:creationId xmlns:a16="http://schemas.microsoft.com/office/drawing/2014/main" id="{01900D66-C255-704A-8D4D-510DD0C863C4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36" name="Groupe 55">
                <a:extLst>
                  <a:ext uri="{FF2B5EF4-FFF2-40B4-BE49-F238E27FC236}">
                    <a16:creationId xmlns:a16="http://schemas.microsoft.com/office/drawing/2014/main" id="{68154936-8A79-ED4F-8773-6EEC01CBD264}"/>
                  </a:ext>
                </a:extLst>
              </p:cNvPr>
              <p:cNvGrpSpPr/>
              <p:nvPr/>
            </p:nvGrpSpPr>
            <p:grpSpPr>
              <a:xfrm rot="11787396">
                <a:off x="5376490" y="3918079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84" name="Connecteur en arc 183">
                  <a:extLst>
                    <a:ext uri="{FF2B5EF4-FFF2-40B4-BE49-F238E27FC236}">
                      <a16:creationId xmlns:a16="http://schemas.microsoft.com/office/drawing/2014/main" id="{D80BC209-FC11-3341-8CBF-4600A2A0B5F0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85" name="Étoile à 7 branches 184">
                  <a:extLst>
                    <a:ext uri="{FF2B5EF4-FFF2-40B4-BE49-F238E27FC236}">
                      <a16:creationId xmlns:a16="http://schemas.microsoft.com/office/drawing/2014/main" id="{C7F2C890-EF52-5E41-8906-45EA4260FD98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37" name="Groupe 58">
                <a:extLst>
                  <a:ext uri="{FF2B5EF4-FFF2-40B4-BE49-F238E27FC236}">
                    <a16:creationId xmlns:a16="http://schemas.microsoft.com/office/drawing/2014/main" id="{12E08240-CE54-0644-9E76-06F03B863AD2}"/>
                  </a:ext>
                </a:extLst>
              </p:cNvPr>
              <p:cNvGrpSpPr/>
              <p:nvPr/>
            </p:nvGrpSpPr>
            <p:grpSpPr>
              <a:xfrm rot="5400000">
                <a:off x="5806033" y="253301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82" name="Connecteur en arc 181">
                  <a:extLst>
                    <a:ext uri="{FF2B5EF4-FFF2-40B4-BE49-F238E27FC236}">
                      <a16:creationId xmlns:a16="http://schemas.microsoft.com/office/drawing/2014/main" id="{88A5FAAE-3EAB-4B4F-AE25-9BEB6548F5F6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83" name="Étoile à 7 branches 182">
                  <a:extLst>
                    <a:ext uri="{FF2B5EF4-FFF2-40B4-BE49-F238E27FC236}">
                      <a16:creationId xmlns:a16="http://schemas.microsoft.com/office/drawing/2014/main" id="{0AC3DDA6-ADB4-9C4C-AD16-3377E866A6B8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38" name="Groupe 61">
                <a:extLst>
                  <a:ext uri="{FF2B5EF4-FFF2-40B4-BE49-F238E27FC236}">
                    <a16:creationId xmlns:a16="http://schemas.microsoft.com/office/drawing/2014/main" id="{337D43BF-1D71-3240-AAEF-FBE442803D67}"/>
                  </a:ext>
                </a:extLst>
              </p:cNvPr>
              <p:cNvGrpSpPr/>
              <p:nvPr/>
            </p:nvGrpSpPr>
            <p:grpSpPr>
              <a:xfrm rot="4428962">
                <a:off x="5093059" y="2403005"/>
                <a:ext cx="295383" cy="26555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80" name="Connecteur en arc 179">
                  <a:extLst>
                    <a:ext uri="{FF2B5EF4-FFF2-40B4-BE49-F238E27FC236}">
                      <a16:creationId xmlns:a16="http://schemas.microsoft.com/office/drawing/2014/main" id="{EA0C8ABC-D47D-2E45-9EA0-8FFDE1F87D3E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81" name="Étoile à 7 branches 180">
                  <a:extLst>
                    <a:ext uri="{FF2B5EF4-FFF2-40B4-BE49-F238E27FC236}">
                      <a16:creationId xmlns:a16="http://schemas.microsoft.com/office/drawing/2014/main" id="{35A7C36F-CC42-1D4E-879F-DA1FFAE00598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39" name="Groupe 64">
                <a:extLst>
                  <a:ext uri="{FF2B5EF4-FFF2-40B4-BE49-F238E27FC236}">
                    <a16:creationId xmlns:a16="http://schemas.microsoft.com/office/drawing/2014/main" id="{D8B04408-2EAE-5444-9E4F-E8893A79D656}"/>
                  </a:ext>
                </a:extLst>
              </p:cNvPr>
              <p:cNvGrpSpPr/>
              <p:nvPr/>
            </p:nvGrpSpPr>
            <p:grpSpPr>
              <a:xfrm rot="18526763">
                <a:off x="3958800" y="3034433"/>
                <a:ext cx="398888" cy="26750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78" name="Connecteur en arc 177">
                  <a:extLst>
                    <a:ext uri="{FF2B5EF4-FFF2-40B4-BE49-F238E27FC236}">
                      <a16:creationId xmlns:a16="http://schemas.microsoft.com/office/drawing/2014/main" id="{7DCA46D9-BDDB-9D4B-A6CB-2DF9795DFD42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79" name="Étoile à 7 branches 178">
                  <a:extLst>
                    <a:ext uri="{FF2B5EF4-FFF2-40B4-BE49-F238E27FC236}">
                      <a16:creationId xmlns:a16="http://schemas.microsoft.com/office/drawing/2014/main" id="{4F832AD4-EB4E-A44A-A980-692761A598AB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40" name="Groupe 67">
                <a:extLst>
                  <a:ext uri="{FF2B5EF4-FFF2-40B4-BE49-F238E27FC236}">
                    <a16:creationId xmlns:a16="http://schemas.microsoft.com/office/drawing/2014/main" id="{33BD4E2F-E4A0-0846-8630-BD36FA45A012}"/>
                  </a:ext>
                </a:extLst>
              </p:cNvPr>
              <p:cNvGrpSpPr/>
              <p:nvPr/>
            </p:nvGrpSpPr>
            <p:grpSpPr>
              <a:xfrm rot="16870609">
                <a:off x="4783087" y="3284740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176" name="Connecteur en arc 175">
                  <a:extLst>
                    <a:ext uri="{FF2B5EF4-FFF2-40B4-BE49-F238E27FC236}">
                      <a16:creationId xmlns:a16="http://schemas.microsoft.com/office/drawing/2014/main" id="{932C7AA7-40F9-FD4F-B366-ED2856984692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77" name="Étoile à 7 branches 176">
                  <a:extLst>
                    <a:ext uri="{FF2B5EF4-FFF2-40B4-BE49-F238E27FC236}">
                      <a16:creationId xmlns:a16="http://schemas.microsoft.com/office/drawing/2014/main" id="{FA9F6760-403F-6240-8FF9-3982C12F3F75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866" name="Groupe 70">
                <a:extLst>
                  <a:ext uri="{FF2B5EF4-FFF2-40B4-BE49-F238E27FC236}">
                    <a16:creationId xmlns:a16="http://schemas.microsoft.com/office/drawing/2014/main" id="{1FCAC738-D8CA-DB4B-B2AA-5A48B75992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76035">
                <a:off x="4778936" y="2793195"/>
                <a:ext cx="286075" cy="280956"/>
                <a:chOff x="2643174" y="857232"/>
                <a:chExt cx="285752" cy="428628"/>
              </a:xfrm>
            </p:grpSpPr>
            <p:cxnSp>
              <p:nvCxnSpPr>
                <p:cNvPr id="174" name="Connecteur en arc 173">
                  <a:extLst>
                    <a:ext uri="{FF2B5EF4-FFF2-40B4-BE49-F238E27FC236}">
                      <a16:creationId xmlns:a16="http://schemas.microsoft.com/office/drawing/2014/main" id="{3223DF29-BC19-9940-AA93-0A736F9E65B6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75" name="Étoile à 7 branches 174">
                  <a:extLst>
                    <a:ext uri="{FF2B5EF4-FFF2-40B4-BE49-F238E27FC236}">
                      <a16:creationId xmlns:a16="http://schemas.microsoft.com/office/drawing/2014/main" id="{2C0DA44E-67A8-7241-B223-CBCA04C97A2E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</p:grpSp>
      </p:grpSp>
      <p:grpSp>
        <p:nvGrpSpPr>
          <p:cNvPr id="28686" name="Groupe 62">
            <a:extLst>
              <a:ext uri="{FF2B5EF4-FFF2-40B4-BE49-F238E27FC236}">
                <a16:creationId xmlns:a16="http://schemas.microsoft.com/office/drawing/2014/main" id="{250437E6-6972-1345-BD57-4E3A797D4797}"/>
              </a:ext>
            </a:extLst>
          </p:cNvPr>
          <p:cNvGrpSpPr>
            <a:grpSpLocks/>
          </p:cNvGrpSpPr>
          <p:nvPr/>
        </p:nvGrpSpPr>
        <p:grpSpPr bwMode="auto">
          <a:xfrm rot="-2142058">
            <a:off x="5449888" y="3662363"/>
            <a:ext cx="333375" cy="107950"/>
            <a:chOff x="2928926" y="3071810"/>
            <a:chExt cx="500066" cy="285752"/>
          </a:xfrm>
        </p:grpSpPr>
        <p:sp>
          <p:nvSpPr>
            <p:cNvPr id="209" name="Chevron 208">
              <a:extLst>
                <a:ext uri="{FF2B5EF4-FFF2-40B4-BE49-F238E27FC236}">
                  <a16:creationId xmlns:a16="http://schemas.microsoft.com/office/drawing/2014/main" id="{000741D4-CED7-E74A-A4EB-9529A4021AA0}"/>
                </a:ext>
              </a:extLst>
            </p:cNvPr>
            <p:cNvSpPr/>
            <p:nvPr/>
          </p:nvSpPr>
          <p:spPr>
            <a:xfrm>
              <a:off x="2928411" y="3071087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10" name="Pentagone 209">
              <a:extLst>
                <a:ext uri="{FF2B5EF4-FFF2-40B4-BE49-F238E27FC236}">
                  <a16:creationId xmlns:a16="http://schemas.microsoft.com/office/drawing/2014/main" id="{09B748B9-F6A3-2A43-887F-6C9638FD3A71}"/>
                </a:ext>
              </a:extLst>
            </p:cNvPr>
            <p:cNvSpPr/>
            <p:nvPr/>
          </p:nvSpPr>
          <p:spPr>
            <a:xfrm rot="10800000">
              <a:off x="3070699" y="3128946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687" name="Groupe 62">
            <a:extLst>
              <a:ext uri="{FF2B5EF4-FFF2-40B4-BE49-F238E27FC236}">
                <a16:creationId xmlns:a16="http://schemas.microsoft.com/office/drawing/2014/main" id="{1CD2C387-907F-F842-B79E-CFA8CBF2A598}"/>
              </a:ext>
            </a:extLst>
          </p:cNvPr>
          <p:cNvGrpSpPr>
            <a:grpSpLocks/>
          </p:cNvGrpSpPr>
          <p:nvPr/>
        </p:nvGrpSpPr>
        <p:grpSpPr bwMode="auto">
          <a:xfrm rot="840008">
            <a:off x="5794375" y="4568825"/>
            <a:ext cx="333375" cy="107950"/>
            <a:chOff x="2928926" y="3071810"/>
            <a:chExt cx="500066" cy="285752"/>
          </a:xfrm>
        </p:grpSpPr>
        <p:sp>
          <p:nvSpPr>
            <p:cNvPr id="214" name="Chevron 213">
              <a:extLst>
                <a:ext uri="{FF2B5EF4-FFF2-40B4-BE49-F238E27FC236}">
                  <a16:creationId xmlns:a16="http://schemas.microsoft.com/office/drawing/2014/main" id="{914F323B-3149-F847-A351-60A208EFC70F}"/>
                </a:ext>
              </a:extLst>
            </p:cNvPr>
            <p:cNvSpPr/>
            <p:nvPr/>
          </p:nvSpPr>
          <p:spPr>
            <a:xfrm>
              <a:off x="2918756" y="3065526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15" name="Pentagone 214">
              <a:extLst>
                <a:ext uri="{FF2B5EF4-FFF2-40B4-BE49-F238E27FC236}">
                  <a16:creationId xmlns:a16="http://schemas.microsoft.com/office/drawing/2014/main" id="{A792F26C-FE8C-5C41-A4CE-7DF61A373730}"/>
                </a:ext>
              </a:extLst>
            </p:cNvPr>
            <p:cNvSpPr/>
            <p:nvPr/>
          </p:nvSpPr>
          <p:spPr>
            <a:xfrm rot="10800000">
              <a:off x="3071403" y="3142307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217" name="Ellipse 216">
            <a:extLst>
              <a:ext uri="{FF2B5EF4-FFF2-40B4-BE49-F238E27FC236}">
                <a16:creationId xmlns:a16="http://schemas.microsoft.com/office/drawing/2014/main" id="{2103611D-133E-EC4C-B5E3-07227DD8C434}"/>
              </a:ext>
            </a:extLst>
          </p:cNvPr>
          <p:cNvSpPr/>
          <p:nvPr/>
        </p:nvSpPr>
        <p:spPr>
          <a:xfrm>
            <a:off x="3786182" y="2509059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18" name="Ellipse 217">
            <a:extLst>
              <a:ext uri="{FF2B5EF4-FFF2-40B4-BE49-F238E27FC236}">
                <a16:creationId xmlns:a16="http://schemas.microsoft.com/office/drawing/2014/main" id="{41090A52-5822-CE42-8944-82669991E7AC}"/>
              </a:ext>
            </a:extLst>
          </p:cNvPr>
          <p:cNvSpPr/>
          <p:nvPr/>
        </p:nvSpPr>
        <p:spPr>
          <a:xfrm>
            <a:off x="3714744" y="2794811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19" name="Ellipse 218">
            <a:extLst>
              <a:ext uri="{FF2B5EF4-FFF2-40B4-BE49-F238E27FC236}">
                <a16:creationId xmlns:a16="http://schemas.microsoft.com/office/drawing/2014/main" id="{D607A630-6FC7-2641-8FB7-50B3AE40C96D}"/>
              </a:ext>
            </a:extLst>
          </p:cNvPr>
          <p:cNvSpPr/>
          <p:nvPr/>
        </p:nvSpPr>
        <p:spPr>
          <a:xfrm>
            <a:off x="3857620" y="2357430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0E8E7E8C-A044-B74C-907C-D98FFF5D1E12}"/>
              </a:ext>
            </a:extLst>
          </p:cNvPr>
          <p:cNvSpPr/>
          <p:nvPr/>
        </p:nvSpPr>
        <p:spPr>
          <a:xfrm>
            <a:off x="6000760" y="4572008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21" name="Ellipse 220">
            <a:extLst>
              <a:ext uri="{FF2B5EF4-FFF2-40B4-BE49-F238E27FC236}">
                <a16:creationId xmlns:a16="http://schemas.microsoft.com/office/drawing/2014/main" id="{4A547275-F75C-8149-B322-122EBD051FC4}"/>
              </a:ext>
            </a:extLst>
          </p:cNvPr>
          <p:cNvSpPr/>
          <p:nvPr/>
        </p:nvSpPr>
        <p:spPr>
          <a:xfrm>
            <a:off x="3500430" y="2348677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28693" name="Groupe 62">
            <a:extLst>
              <a:ext uri="{FF2B5EF4-FFF2-40B4-BE49-F238E27FC236}">
                <a16:creationId xmlns:a16="http://schemas.microsoft.com/office/drawing/2014/main" id="{BD0FC26B-451A-C144-B284-453CD7377B7B}"/>
              </a:ext>
            </a:extLst>
          </p:cNvPr>
          <p:cNvGrpSpPr>
            <a:grpSpLocks/>
          </p:cNvGrpSpPr>
          <p:nvPr/>
        </p:nvGrpSpPr>
        <p:grpSpPr bwMode="auto">
          <a:xfrm rot="8766082">
            <a:off x="4652963" y="4646613"/>
            <a:ext cx="333375" cy="106362"/>
            <a:chOff x="2928926" y="3071810"/>
            <a:chExt cx="500066" cy="285752"/>
          </a:xfrm>
        </p:grpSpPr>
        <p:sp>
          <p:nvSpPr>
            <p:cNvPr id="228" name="Chevron 227">
              <a:extLst>
                <a:ext uri="{FF2B5EF4-FFF2-40B4-BE49-F238E27FC236}">
                  <a16:creationId xmlns:a16="http://schemas.microsoft.com/office/drawing/2014/main" id="{F5E98F0A-BAB5-E84F-BD25-1BB5A84E46C4}"/>
                </a:ext>
              </a:extLst>
            </p:cNvPr>
            <p:cNvSpPr/>
            <p:nvPr/>
          </p:nvSpPr>
          <p:spPr>
            <a:xfrm>
              <a:off x="2929118" y="3085075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29" name="Pentagone 228">
              <a:extLst>
                <a:ext uri="{FF2B5EF4-FFF2-40B4-BE49-F238E27FC236}">
                  <a16:creationId xmlns:a16="http://schemas.microsoft.com/office/drawing/2014/main" id="{2E0BC5E1-C447-1B49-8402-E393F472D768}"/>
                </a:ext>
              </a:extLst>
            </p:cNvPr>
            <p:cNvSpPr/>
            <p:nvPr/>
          </p:nvSpPr>
          <p:spPr>
            <a:xfrm rot="10800000">
              <a:off x="3072972" y="3164897"/>
              <a:ext cx="357190" cy="140743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28694" name="ZoneTexte 229">
            <a:extLst>
              <a:ext uri="{FF2B5EF4-FFF2-40B4-BE49-F238E27FC236}">
                <a16:creationId xmlns:a16="http://schemas.microsoft.com/office/drawing/2014/main" id="{B71D6475-C64A-5444-8EFA-0247F686C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3286125"/>
            <a:ext cx="114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Complément de lapin</a:t>
            </a:r>
          </a:p>
        </p:txBody>
      </p:sp>
      <p:sp>
        <p:nvSpPr>
          <p:cNvPr id="235" name="Ellipse 234">
            <a:extLst>
              <a:ext uri="{FF2B5EF4-FFF2-40B4-BE49-F238E27FC236}">
                <a16:creationId xmlns:a16="http://schemas.microsoft.com/office/drawing/2014/main" id="{5EC0F6BE-9929-2F4A-94AB-1386DABF7571}"/>
              </a:ext>
            </a:extLst>
          </p:cNvPr>
          <p:cNvSpPr/>
          <p:nvPr/>
        </p:nvSpPr>
        <p:spPr>
          <a:xfrm>
            <a:off x="3714776" y="2794811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6" name="Ellipse 235">
            <a:extLst>
              <a:ext uri="{FF2B5EF4-FFF2-40B4-BE49-F238E27FC236}">
                <a16:creationId xmlns:a16="http://schemas.microsoft.com/office/drawing/2014/main" id="{48711C3C-2B06-4F40-AEAA-EFDC5C0AA80E}"/>
              </a:ext>
            </a:extLst>
          </p:cNvPr>
          <p:cNvSpPr/>
          <p:nvPr/>
        </p:nvSpPr>
        <p:spPr>
          <a:xfrm>
            <a:off x="3643338" y="2955964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7" name="Ellipse 236">
            <a:extLst>
              <a:ext uri="{FF2B5EF4-FFF2-40B4-BE49-F238E27FC236}">
                <a16:creationId xmlns:a16="http://schemas.microsoft.com/office/drawing/2014/main" id="{59B59CA8-9B5D-6647-A2F8-DFDCD148FD54}"/>
              </a:ext>
            </a:extLst>
          </p:cNvPr>
          <p:cNvSpPr/>
          <p:nvPr/>
        </p:nvSpPr>
        <p:spPr>
          <a:xfrm>
            <a:off x="3714776" y="2598774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8" name="Ellipse 237">
            <a:extLst>
              <a:ext uri="{FF2B5EF4-FFF2-40B4-BE49-F238E27FC236}">
                <a16:creationId xmlns:a16="http://schemas.microsoft.com/office/drawing/2014/main" id="{CBC8E737-96A3-2842-AA71-F80DC4D23B8E}"/>
              </a:ext>
            </a:extLst>
          </p:cNvPr>
          <p:cNvSpPr/>
          <p:nvPr/>
        </p:nvSpPr>
        <p:spPr>
          <a:xfrm>
            <a:off x="3500430" y="2590021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28699" name="Groupe 62">
            <a:extLst>
              <a:ext uri="{FF2B5EF4-FFF2-40B4-BE49-F238E27FC236}">
                <a16:creationId xmlns:a16="http://schemas.microsoft.com/office/drawing/2014/main" id="{4A9A2D64-D64B-1C47-9991-FFB3EA8BC2A4}"/>
              </a:ext>
            </a:extLst>
          </p:cNvPr>
          <p:cNvGrpSpPr>
            <a:grpSpLocks/>
          </p:cNvGrpSpPr>
          <p:nvPr/>
        </p:nvGrpSpPr>
        <p:grpSpPr bwMode="auto">
          <a:xfrm rot="-8179295">
            <a:off x="266700" y="2193925"/>
            <a:ext cx="387350" cy="77788"/>
            <a:chOff x="2928926" y="3071810"/>
            <a:chExt cx="500066" cy="285752"/>
          </a:xfrm>
        </p:grpSpPr>
        <p:sp>
          <p:nvSpPr>
            <p:cNvPr id="240" name="Chevron 239">
              <a:extLst>
                <a:ext uri="{FF2B5EF4-FFF2-40B4-BE49-F238E27FC236}">
                  <a16:creationId xmlns:a16="http://schemas.microsoft.com/office/drawing/2014/main" id="{CEC53E25-2C44-2C4C-8EBA-E3594A1FB5B3}"/>
                </a:ext>
              </a:extLst>
            </p:cNvPr>
            <p:cNvSpPr/>
            <p:nvPr/>
          </p:nvSpPr>
          <p:spPr>
            <a:xfrm>
              <a:off x="2944543" y="3069674"/>
              <a:ext cx="215193" cy="285748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41" name="Pentagone 240">
              <a:extLst>
                <a:ext uri="{FF2B5EF4-FFF2-40B4-BE49-F238E27FC236}">
                  <a16:creationId xmlns:a16="http://schemas.microsoft.com/office/drawing/2014/main" id="{2E46C1E6-03AB-CF44-A7CA-6BD37FA05B33}"/>
                </a:ext>
              </a:extLst>
            </p:cNvPr>
            <p:cNvSpPr/>
            <p:nvPr/>
          </p:nvSpPr>
          <p:spPr>
            <a:xfrm rot="10800000">
              <a:off x="3081856" y="3138872"/>
              <a:ext cx="356604" cy="14578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0" name="Groupe 62">
            <a:extLst>
              <a:ext uri="{FF2B5EF4-FFF2-40B4-BE49-F238E27FC236}">
                <a16:creationId xmlns:a16="http://schemas.microsoft.com/office/drawing/2014/main" id="{D0C46BB6-C861-C74F-B26D-D9E9B6A6285C}"/>
              </a:ext>
            </a:extLst>
          </p:cNvPr>
          <p:cNvGrpSpPr>
            <a:grpSpLocks/>
          </p:cNvGrpSpPr>
          <p:nvPr/>
        </p:nvGrpSpPr>
        <p:grpSpPr bwMode="auto">
          <a:xfrm rot="-679306">
            <a:off x="244475" y="2562225"/>
            <a:ext cx="376238" cy="92075"/>
            <a:chOff x="2928926" y="3071810"/>
            <a:chExt cx="500066" cy="285752"/>
          </a:xfrm>
        </p:grpSpPr>
        <p:sp>
          <p:nvSpPr>
            <p:cNvPr id="243" name="Chevron 242">
              <a:extLst>
                <a:ext uri="{FF2B5EF4-FFF2-40B4-BE49-F238E27FC236}">
                  <a16:creationId xmlns:a16="http://schemas.microsoft.com/office/drawing/2014/main" id="{200D102F-54C9-9E41-9052-102B08BA5AB8}"/>
                </a:ext>
              </a:extLst>
            </p:cNvPr>
            <p:cNvSpPr/>
            <p:nvPr/>
          </p:nvSpPr>
          <p:spPr>
            <a:xfrm>
              <a:off x="2928382" y="3070293"/>
              <a:ext cx="215218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44" name="Pentagone 243">
              <a:extLst>
                <a:ext uri="{FF2B5EF4-FFF2-40B4-BE49-F238E27FC236}">
                  <a16:creationId xmlns:a16="http://schemas.microsoft.com/office/drawing/2014/main" id="{90C5CB13-2152-4C46-B3A6-399B4818EC89}"/>
                </a:ext>
              </a:extLst>
            </p:cNvPr>
            <p:cNvSpPr/>
            <p:nvPr/>
          </p:nvSpPr>
          <p:spPr>
            <a:xfrm rot="10800000">
              <a:off x="3071633" y="3143765"/>
              <a:ext cx="356586" cy="142878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1" name="Groupe 62">
            <a:extLst>
              <a:ext uri="{FF2B5EF4-FFF2-40B4-BE49-F238E27FC236}">
                <a16:creationId xmlns:a16="http://schemas.microsoft.com/office/drawing/2014/main" id="{00F5E581-1D85-0E40-9664-E8A6E1E44869}"/>
              </a:ext>
            </a:extLst>
          </p:cNvPr>
          <p:cNvGrpSpPr>
            <a:grpSpLocks/>
          </p:cNvGrpSpPr>
          <p:nvPr/>
        </p:nvGrpSpPr>
        <p:grpSpPr bwMode="auto">
          <a:xfrm rot="-679306">
            <a:off x="403225" y="2405063"/>
            <a:ext cx="360363" cy="106362"/>
            <a:chOff x="2928926" y="3071810"/>
            <a:chExt cx="500066" cy="285752"/>
          </a:xfrm>
        </p:grpSpPr>
        <p:sp>
          <p:nvSpPr>
            <p:cNvPr id="246" name="Chevron 245">
              <a:extLst>
                <a:ext uri="{FF2B5EF4-FFF2-40B4-BE49-F238E27FC236}">
                  <a16:creationId xmlns:a16="http://schemas.microsoft.com/office/drawing/2014/main" id="{DB777FD8-0FA6-244D-9738-6597117C2A7F}"/>
                </a:ext>
              </a:extLst>
            </p:cNvPr>
            <p:cNvSpPr/>
            <p:nvPr/>
          </p:nvSpPr>
          <p:spPr>
            <a:xfrm>
              <a:off x="2923068" y="3057531"/>
              <a:ext cx="213685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47" name="Pentagone 246">
              <a:extLst>
                <a:ext uri="{FF2B5EF4-FFF2-40B4-BE49-F238E27FC236}">
                  <a16:creationId xmlns:a16="http://schemas.microsoft.com/office/drawing/2014/main" id="{151AD135-FA2C-F143-89D4-D335F5552459}"/>
                </a:ext>
              </a:extLst>
            </p:cNvPr>
            <p:cNvSpPr/>
            <p:nvPr/>
          </p:nvSpPr>
          <p:spPr>
            <a:xfrm rot="10800000">
              <a:off x="3066408" y="3126356"/>
              <a:ext cx="356875" cy="14074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2" name="Groupe 62">
            <a:extLst>
              <a:ext uri="{FF2B5EF4-FFF2-40B4-BE49-F238E27FC236}">
                <a16:creationId xmlns:a16="http://schemas.microsoft.com/office/drawing/2014/main" id="{4DA7650E-395D-D349-A052-F87A618C51F5}"/>
              </a:ext>
            </a:extLst>
          </p:cNvPr>
          <p:cNvGrpSpPr>
            <a:grpSpLocks/>
          </p:cNvGrpSpPr>
          <p:nvPr/>
        </p:nvGrpSpPr>
        <p:grpSpPr bwMode="auto">
          <a:xfrm rot="8887141">
            <a:off x="153988" y="2797175"/>
            <a:ext cx="376237" cy="92075"/>
            <a:chOff x="2928926" y="3071810"/>
            <a:chExt cx="500066" cy="285752"/>
          </a:xfrm>
        </p:grpSpPr>
        <p:sp>
          <p:nvSpPr>
            <p:cNvPr id="249" name="Chevron 248">
              <a:extLst>
                <a:ext uri="{FF2B5EF4-FFF2-40B4-BE49-F238E27FC236}">
                  <a16:creationId xmlns:a16="http://schemas.microsoft.com/office/drawing/2014/main" id="{CE7FD9DF-0213-BA42-BFF0-DB29E19AAC98}"/>
                </a:ext>
              </a:extLst>
            </p:cNvPr>
            <p:cNvSpPr/>
            <p:nvPr/>
          </p:nvSpPr>
          <p:spPr>
            <a:xfrm>
              <a:off x="2928209" y="3072797"/>
              <a:ext cx="215219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50" name="Pentagone 249">
              <a:extLst>
                <a:ext uri="{FF2B5EF4-FFF2-40B4-BE49-F238E27FC236}">
                  <a16:creationId xmlns:a16="http://schemas.microsoft.com/office/drawing/2014/main" id="{1EDD9AF1-2541-C048-9E47-3DC534FD765D}"/>
                </a:ext>
              </a:extLst>
            </p:cNvPr>
            <p:cNvSpPr/>
            <p:nvPr/>
          </p:nvSpPr>
          <p:spPr>
            <a:xfrm rot="10800000">
              <a:off x="3072606" y="3181005"/>
              <a:ext cx="356588" cy="142878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3" name="Groupe 62">
            <a:extLst>
              <a:ext uri="{FF2B5EF4-FFF2-40B4-BE49-F238E27FC236}">
                <a16:creationId xmlns:a16="http://schemas.microsoft.com/office/drawing/2014/main" id="{174FEB2C-FFAD-4942-833A-01CFBE0E7AB3}"/>
              </a:ext>
            </a:extLst>
          </p:cNvPr>
          <p:cNvGrpSpPr>
            <a:grpSpLocks/>
          </p:cNvGrpSpPr>
          <p:nvPr/>
        </p:nvGrpSpPr>
        <p:grpSpPr bwMode="auto">
          <a:xfrm rot="8887141">
            <a:off x="285750" y="2944813"/>
            <a:ext cx="361950" cy="106362"/>
            <a:chOff x="2928926" y="3071810"/>
            <a:chExt cx="500066" cy="285752"/>
          </a:xfrm>
        </p:grpSpPr>
        <p:sp>
          <p:nvSpPr>
            <p:cNvPr id="252" name="Chevron 251">
              <a:extLst>
                <a:ext uri="{FF2B5EF4-FFF2-40B4-BE49-F238E27FC236}">
                  <a16:creationId xmlns:a16="http://schemas.microsoft.com/office/drawing/2014/main" id="{6B0DD8F7-ABB1-4744-878A-DFCD9551D3D4}"/>
                </a:ext>
              </a:extLst>
            </p:cNvPr>
            <p:cNvSpPr/>
            <p:nvPr/>
          </p:nvSpPr>
          <p:spPr>
            <a:xfrm>
              <a:off x="2929920" y="3086421"/>
              <a:ext cx="214941" cy="285755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53" name="Pentagone 252">
              <a:extLst>
                <a:ext uri="{FF2B5EF4-FFF2-40B4-BE49-F238E27FC236}">
                  <a16:creationId xmlns:a16="http://schemas.microsoft.com/office/drawing/2014/main" id="{273308EB-FACC-2342-BBBE-8CDC0A8B8DFC}"/>
                </a:ext>
              </a:extLst>
            </p:cNvPr>
            <p:cNvSpPr/>
            <p:nvPr/>
          </p:nvSpPr>
          <p:spPr>
            <a:xfrm rot="10800000">
              <a:off x="3083699" y="3169957"/>
              <a:ext cx="357503" cy="140743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4" name="Groupe 62">
            <a:extLst>
              <a:ext uri="{FF2B5EF4-FFF2-40B4-BE49-F238E27FC236}">
                <a16:creationId xmlns:a16="http://schemas.microsoft.com/office/drawing/2014/main" id="{AF7F0F5D-38A9-5E4D-B273-7C9B3D1F136C}"/>
              </a:ext>
            </a:extLst>
          </p:cNvPr>
          <p:cNvGrpSpPr>
            <a:grpSpLocks/>
          </p:cNvGrpSpPr>
          <p:nvPr/>
        </p:nvGrpSpPr>
        <p:grpSpPr bwMode="auto">
          <a:xfrm rot="-5201057">
            <a:off x="537369" y="2399506"/>
            <a:ext cx="387350" cy="77788"/>
            <a:chOff x="2928926" y="3071810"/>
            <a:chExt cx="500066" cy="285752"/>
          </a:xfrm>
        </p:grpSpPr>
        <p:sp>
          <p:nvSpPr>
            <p:cNvPr id="255" name="Chevron 254">
              <a:extLst>
                <a:ext uri="{FF2B5EF4-FFF2-40B4-BE49-F238E27FC236}">
                  <a16:creationId xmlns:a16="http://schemas.microsoft.com/office/drawing/2014/main" id="{D4933A82-252F-9241-813C-80A8FE0706B4}"/>
                </a:ext>
              </a:extLst>
            </p:cNvPr>
            <p:cNvSpPr/>
            <p:nvPr/>
          </p:nvSpPr>
          <p:spPr>
            <a:xfrm>
              <a:off x="2949150" y="3068590"/>
              <a:ext cx="215192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56" name="Pentagone 255">
              <a:extLst>
                <a:ext uri="{FF2B5EF4-FFF2-40B4-BE49-F238E27FC236}">
                  <a16:creationId xmlns:a16="http://schemas.microsoft.com/office/drawing/2014/main" id="{81DBB84A-4DE6-8C4F-BBA3-C2622FBBD6D5}"/>
                </a:ext>
              </a:extLst>
            </p:cNvPr>
            <p:cNvSpPr/>
            <p:nvPr/>
          </p:nvSpPr>
          <p:spPr>
            <a:xfrm rot="10800000">
              <a:off x="3072504" y="3141627"/>
              <a:ext cx="356604" cy="145793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05" name="Groupe 62">
            <a:extLst>
              <a:ext uri="{FF2B5EF4-FFF2-40B4-BE49-F238E27FC236}">
                <a16:creationId xmlns:a16="http://schemas.microsoft.com/office/drawing/2014/main" id="{ABCF7189-B58D-FE4B-9DCD-A477369B6C18}"/>
              </a:ext>
            </a:extLst>
          </p:cNvPr>
          <p:cNvGrpSpPr>
            <a:grpSpLocks/>
          </p:cNvGrpSpPr>
          <p:nvPr/>
        </p:nvGrpSpPr>
        <p:grpSpPr bwMode="auto">
          <a:xfrm rot="2298932">
            <a:off x="515938" y="2767013"/>
            <a:ext cx="376237" cy="92075"/>
            <a:chOff x="2928926" y="3071810"/>
            <a:chExt cx="500066" cy="285752"/>
          </a:xfrm>
        </p:grpSpPr>
        <p:sp>
          <p:nvSpPr>
            <p:cNvPr id="258" name="Chevron 257">
              <a:extLst>
                <a:ext uri="{FF2B5EF4-FFF2-40B4-BE49-F238E27FC236}">
                  <a16:creationId xmlns:a16="http://schemas.microsoft.com/office/drawing/2014/main" id="{0844506C-2606-B041-ACD5-A817857223F5}"/>
                </a:ext>
              </a:extLst>
            </p:cNvPr>
            <p:cNvSpPr/>
            <p:nvPr/>
          </p:nvSpPr>
          <p:spPr>
            <a:xfrm>
              <a:off x="2917984" y="3059654"/>
              <a:ext cx="215219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59" name="Pentagone 258">
              <a:extLst>
                <a:ext uri="{FF2B5EF4-FFF2-40B4-BE49-F238E27FC236}">
                  <a16:creationId xmlns:a16="http://schemas.microsoft.com/office/drawing/2014/main" id="{944E17B2-5A90-1F49-B92E-5DCE4E3B4DF9}"/>
                </a:ext>
              </a:extLst>
            </p:cNvPr>
            <p:cNvSpPr/>
            <p:nvPr/>
          </p:nvSpPr>
          <p:spPr>
            <a:xfrm rot="10800000">
              <a:off x="3061634" y="3140641"/>
              <a:ext cx="356588" cy="142874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28706" name="ZoneTexte 259">
            <a:extLst>
              <a:ext uri="{FF2B5EF4-FFF2-40B4-BE49-F238E27FC236}">
                <a16:creationId xmlns:a16="http://schemas.microsoft.com/office/drawing/2014/main" id="{022B3AAB-97C3-D148-A41F-254FF3618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1438" y="3143250"/>
            <a:ext cx="1571626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Batterie d’Anticorps anti-HLA (I, II) connus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200" b="1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8707" name="ZoneTexte 260">
            <a:extLst>
              <a:ext uri="{FF2B5EF4-FFF2-40B4-BE49-F238E27FC236}">
                <a16:creationId xmlns:a16="http://schemas.microsoft.com/office/drawing/2014/main" id="{A7BA2C00-E2D1-6A4F-9B32-202708A37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3367088"/>
            <a:ext cx="1428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chemeClr val="tx1"/>
                </a:solidFill>
                <a:latin typeface="Calibri" panose="020F0502020204030204" pitchFamily="34" charset="0"/>
              </a:rPr>
              <a:t>Cellules a typer</a:t>
            </a:r>
          </a:p>
        </p:txBody>
      </p:sp>
      <p:sp>
        <p:nvSpPr>
          <p:cNvPr id="262" name="Ellipse 261">
            <a:extLst>
              <a:ext uri="{FF2B5EF4-FFF2-40B4-BE49-F238E27FC236}">
                <a16:creationId xmlns:a16="http://schemas.microsoft.com/office/drawing/2014/main" id="{6EB0EFEE-0D41-4048-9BB5-7CF3EA134DC8}"/>
              </a:ext>
            </a:extLst>
          </p:cNvPr>
          <p:cNvSpPr/>
          <p:nvPr/>
        </p:nvSpPr>
        <p:spPr>
          <a:xfrm>
            <a:off x="3428992" y="2500306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3" name="Ellipse 262">
            <a:extLst>
              <a:ext uri="{FF2B5EF4-FFF2-40B4-BE49-F238E27FC236}">
                <a16:creationId xmlns:a16="http://schemas.microsoft.com/office/drawing/2014/main" id="{CA6CABEF-F12E-1445-B212-F0810322B39E}"/>
              </a:ext>
            </a:extLst>
          </p:cNvPr>
          <p:cNvSpPr/>
          <p:nvPr/>
        </p:nvSpPr>
        <p:spPr>
          <a:xfrm>
            <a:off x="3643306" y="2580497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4" name="Ellipse 263">
            <a:extLst>
              <a:ext uri="{FF2B5EF4-FFF2-40B4-BE49-F238E27FC236}">
                <a16:creationId xmlns:a16="http://schemas.microsoft.com/office/drawing/2014/main" id="{2A331E7E-B2A5-9C41-BBF3-946AD94D91E3}"/>
              </a:ext>
            </a:extLst>
          </p:cNvPr>
          <p:cNvSpPr/>
          <p:nvPr/>
        </p:nvSpPr>
        <p:spPr>
          <a:xfrm>
            <a:off x="4643438" y="4714884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5" name="Ellipse 264">
            <a:extLst>
              <a:ext uri="{FF2B5EF4-FFF2-40B4-BE49-F238E27FC236}">
                <a16:creationId xmlns:a16="http://schemas.microsoft.com/office/drawing/2014/main" id="{822C9855-E28F-A94E-B654-C5ED66C30CA8}"/>
              </a:ext>
            </a:extLst>
          </p:cNvPr>
          <p:cNvSpPr/>
          <p:nvPr/>
        </p:nvSpPr>
        <p:spPr>
          <a:xfrm>
            <a:off x="3643338" y="2580497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6" name="Ellipse 265">
            <a:extLst>
              <a:ext uri="{FF2B5EF4-FFF2-40B4-BE49-F238E27FC236}">
                <a16:creationId xmlns:a16="http://schemas.microsoft.com/office/drawing/2014/main" id="{225D44AD-EC6D-FD4B-A6B4-E258337AA45C}"/>
              </a:ext>
            </a:extLst>
          </p:cNvPr>
          <p:cNvSpPr/>
          <p:nvPr/>
        </p:nvSpPr>
        <p:spPr>
          <a:xfrm>
            <a:off x="3857652" y="2741650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7" name="Ellipse 266">
            <a:extLst>
              <a:ext uri="{FF2B5EF4-FFF2-40B4-BE49-F238E27FC236}">
                <a16:creationId xmlns:a16="http://schemas.microsoft.com/office/drawing/2014/main" id="{62AAB40E-B5B0-C342-BB43-C136F91A9E7F}"/>
              </a:ext>
            </a:extLst>
          </p:cNvPr>
          <p:cNvSpPr/>
          <p:nvPr/>
        </p:nvSpPr>
        <p:spPr>
          <a:xfrm>
            <a:off x="3571868" y="2804335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8" name="Ellipse 267">
            <a:extLst>
              <a:ext uri="{FF2B5EF4-FFF2-40B4-BE49-F238E27FC236}">
                <a16:creationId xmlns:a16="http://schemas.microsoft.com/office/drawing/2014/main" id="{99F5F701-405D-4542-ACBA-8EDA2BD5992B}"/>
              </a:ext>
            </a:extLst>
          </p:cNvPr>
          <p:cNvSpPr/>
          <p:nvPr/>
        </p:nvSpPr>
        <p:spPr>
          <a:xfrm>
            <a:off x="3786182" y="2590021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69" name="Ellipse 268">
            <a:extLst>
              <a:ext uri="{FF2B5EF4-FFF2-40B4-BE49-F238E27FC236}">
                <a16:creationId xmlns:a16="http://schemas.microsoft.com/office/drawing/2014/main" id="{D63D5786-3DD5-A142-8C7A-696DCBBF8DB1}"/>
              </a:ext>
            </a:extLst>
          </p:cNvPr>
          <p:cNvSpPr/>
          <p:nvPr/>
        </p:nvSpPr>
        <p:spPr>
          <a:xfrm>
            <a:off x="6010709" y="3714752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70" name="Ellipse 269">
            <a:extLst>
              <a:ext uri="{FF2B5EF4-FFF2-40B4-BE49-F238E27FC236}">
                <a16:creationId xmlns:a16="http://schemas.microsoft.com/office/drawing/2014/main" id="{EF2A303F-4F87-FA49-9043-1CEC81661FD9}"/>
              </a:ext>
            </a:extLst>
          </p:cNvPr>
          <p:cNvSpPr/>
          <p:nvPr/>
        </p:nvSpPr>
        <p:spPr>
          <a:xfrm>
            <a:off x="5643570" y="3571876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71" name="Ellipse 270">
            <a:extLst>
              <a:ext uri="{FF2B5EF4-FFF2-40B4-BE49-F238E27FC236}">
                <a16:creationId xmlns:a16="http://schemas.microsoft.com/office/drawing/2014/main" id="{B06B21A9-FE26-1A4E-9E22-B9A5337EE002}"/>
              </a:ext>
            </a:extLst>
          </p:cNvPr>
          <p:cNvSpPr/>
          <p:nvPr/>
        </p:nvSpPr>
        <p:spPr>
          <a:xfrm>
            <a:off x="3786214" y="2875002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72" name="Ellipse 271">
            <a:extLst>
              <a:ext uri="{FF2B5EF4-FFF2-40B4-BE49-F238E27FC236}">
                <a16:creationId xmlns:a16="http://schemas.microsoft.com/office/drawing/2014/main" id="{421A2F5A-B8D0-AC46-A010-AE3FE5CFC5C4}"/>
              </a:ext>
            </a:extLst>
          </p:cNvPr>
          <p:cNvSpPr/>
          <p:nvPr/>
        </p:nvSpPr>
        <p:spPr>
          <a:xfrm>
            <a:off x="3428992" y="2723373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719" name="ZoneTexte 273">
            <a:extLst>
              <a:ext uri="{FF2B5EF4-FFF2-40B4-BE49-F238E27FC236}">
                <a16:creationId xmlns:a16="http://schemas.microsoft.com/office/drawing/2014/main" id="{5508BAA0-EA7B-3842-9079-BE0F2531B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785813"/>
            <a:ext cx="19288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u="sng">
                <a:solidFill>
                  <a:srgbClr val="FF0000"/>
                </a:solidFill>
                <a:latin typeface="Calibri" panose="020F0502020204030204" pitchFamily="34" charset="0"/>
              </a:rPr>
              <a:t>Principe:</a:t>
            </a:r>
          </a:p>
        </p:txBody>
      </p:sp>
      <p:sp>
        <p:nvSpPr>
          <p:cNvPr id="206" name="Flèche vers le bas 205">
            <a:extLst>
              <a:ext uri="{FF2B5EF4-FFF2-40B4-BE49-F238E27FC236}">
                <a16:creationId xmlns:a16="http://schemas.microsoft.com/office/drawing/2014/main" id="{BB9E2789-7573-E749-B93A-F509FE6286B7}"/>
              </a:ext>
            </a:extLst>
          </p:cNvPr>
          <p:cNvSpPr/>
          <p:nvPr/>
        </p:nvSpPr>
        <p:spPr>
          <a:xfrm rot="19717192">
            <a:off x="4304983" y="3067984"/>
            <a:ext cx="176845" cy="67040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222" name="Flèche vers le bas 221">
            <a:extLst>
              <a:ext uri="{FF2B5EF4-FFF2-40B4-BE49-F238E27FC236}">
                <a16:creationId xmlns:a16="http://schemas.microsoft.com/office/drawing/2014/main" id="{05338425-DB97-FA4A-8950-33FC81DE7FA4}"/>
              </a:ext>
            </a:extLst>
          </p:cNvPr>
          <p:cNvSpPr/>
          <p:nvPr/>
        </p:nvSpPr>
        <p:spPr>
          <a:xfrm rot="13627231">
            <a:off x="4358535" y="2059167"/>
            <a:ext cx="141177" cy="64880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grpSp>
        <p:nvGrpSpPr>
          <p:cNvPr id="28726" name="Groupe 224">
            <a:extLst>
              <a:ext uri="{FF2B5EF4-FFF2-40B4-BE49-F238E27FC236}">
                <a16:creationId xmlns:a16="http://schemas.microsoft.com/office/drawing/2014/main" id="{65E739D0-4753-F744-9D19-C930AE55812C}"/>
              </a:ext>
            </a:extLst>
          </p:cNvPr>
          <p:cNvGrpSpPr>
            <a:grpSpLocks/>
          </p:cNvGrpSpPr>
          <p:nvPr/>
        </p:nvGrpSpPr>
        <p:grpSpPr bwMode="auto">
          <a:xfrm rot="-10527748">
            <a:off x="5718175" y="1379538"/>
            <a:ext cx="333375" cy="107950"/>
            <a:chOff x="2928926" y="3071810"/>
            <a:chExt cx="500066" cy="285752"/>
          </a:xfrm>
        </p:grpSpPr>
        <p:sp>
          <p:nvSpPr>
            <p:cNvPr id="227" name="Chevron 226">
              <a:extLst>
                <a:ext uri="{FF2B5EF4-FFF2-40B4-BE49-F238E27FC236}">
                  <a16:creationId xmlns:a16="http://schemas.microsoft.com/office/drawing/2014/main" id="{E6177E2F-BBC1-8845-96D2-58D1557A1952}"/>
                </a:ext>
              </a:extLst>
            </p:cNvPr>
            <p:cNvSpPr/>
            <p:nvPr/>
          </p:nvSpPr>
          <p:spPr>
            <a:xfrm>
              <a:off x="2936494" y="3090760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276" name="Pentagone 275">
              <a:extLst>
                <a:ext uri="{FF2B5EF4-FFF2-40B4-BE49-F238E27FC236}">
                  <a16:creationId xmlns:a16="http://schemas.microsoft.com/office/drawing/2014/main" id="{B0E52A8A-BFD6-0E48-816D-D9310A9A44C5}"/>
                </a:ext>
              </a:extLst>
            </p:cNvPr>
            <p:cNvSpPr/>
            <p:nvPr/>
          </p:nvSpPr>
          <p:spPr>
            <a:xfrm rot="10800000">
              <a:off x="3072897" y="3162598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27" name="Groupe 276">
            <a:extLst>
              <a:ext uri="{FF2B5EF4-FFF2-40B4-BE49-F238E27FC236}">
                <a16:creationId xmlns:a16="http://schemas.microsoft.com/office/drawing/2014/main" id="{BA529F3B-A218-CE49-8F27-F4525D18242E}"/>
              </a:ext>
            </a:extLst>
          </p:cNvPr>
          <p:cNvGrpSpPr>
            <a:grpSpLocks/>
          </p:cNvGrpSpPr>
          <p:nvPr/>
        </p:nvGrpSpPr>
        <p:grpSpPr bwMode="auto">
          <a:xfrm>
            <a:off x="4286250" y="1428750"/>
            <a:ext cx="1746250" cy="1092200"/>
            <a:chOff x="6121748" y="3429000"/>
            <a:chExt cx="1746852" cy="1093329"/>
          </a:xfrm>
        </p:grpSpPr>
        <p:sp>
          <p:nvSpPr>
            <p:cNvPr id="278" name="Ellipse 277">
              <a:extLst>
                <a:ext uri="{FF2B5EF4-FFF2-40B4-BE49-F238E27FC236}">
                  <a16:creationId xmlns:a16="http://schemas.microsoft.com/office/drawing/2014/main" id="{D94C0120-90E0-5242-9CFE-9ACFDD9F7474}"/>
                </a:ext>
              </a:extLst>
            </p:cNvPr>
            <p:cNvSpPr/>
            <p:nvPr/>
          </p:nvSpPr>
          <p:spPr>
            <a:xfrm>
              <a:off x="6121748" y="3524080"/>
              <a:ext cx="521954" cy="90505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scene3d>
              <a:camera prst="orthographicFront">
                <a:rot lat="0" lon="3300000" rev="0"/>
              </a:camera>
              <a:lightRig rig="threePt" dir="t"/>
            </a:scene3d>
            <a:sp3d>
              <a:bevelT w="1054100" h="1066800"/>
              <a:bevelB w="1504950" h="1301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  <p:grpSp>
          <p:nvGrpSpPr>
            <p:cNvPr id="28770" name="Groupe 74">
              <a:extLst>
                <a:ext uri="{FF2B5EF4-FFF2-40B4-BE49-F238E27FC236}">
                  <a16:creationId xmlns:a16="http://schemas.microsoft.com/office/drawing/2014/main" id="{15252467-203B-5A44-BC83-95090E49D8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15149" y="3429002"/>
              <a:ext cx="1153464" cy="1093329"/>
              <a:chOff x="4024491" y="1959967"/>
              <a:chExt cx="2415337" cy="2379202"/>
            </a:xfrm>
          </p:grpSpPr>
          <p:grpSp>
            <p:nvGrpSpPr>
              <p:cNvPr id="28771" name="Groupe 21">
                <a:extLst>
                  <a:ext uri="{FF2B5EF4-FFF2-40B4-BE49-F238E27FC236}">
                    <a16:creationId xmlns:a16="http://schemas.microsoft.com/office/drawing/2014/main" id="{DA64974D-7EE6-E54F-834A-1521356D87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86248" y="2143116"/>
                <a:ext cx="285752" cy="428628"/>
                <a:chOff x="2643174" y="857232"/>
                <a:chExt cx="285752" cy="428628"/>
              </a:xfrm>
            </p:grpSpPr>
            <p:cxnSp>
              <p:nvCxnSpPr>
                <p:cNvPr id="326" name="Connecteur en arc 15">
                  <a:extLst>
                    <a:ext uri="{FF2B5EF4-FFF2-40B4-BE49-F238E27FC236}">
                      <a16:creationId xmlns:a16="http://schemas.microsoft.com/office/drawing/2014/main" id="{EC4C20CE-9440-6B4C-83CB-2B267337A129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7" name="Étoile à 7 branches 16">
                  <a:extLst>
                    <a:ext uri="{FF2B5EF4-FFF2-40B4-BE49-F238E27FC236}">
                      <a16:creationId xmlns:a16="http://schemas.microsoft.com/office/drawing/2014/main" id="{A6772BA3-B73E-F440-AF38-91FC9E96D62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2" name="Groupe 22">
                <a:extLst>
                  <a:ext uri="{FF2B5EF4-FFF2-40B4-BE49-F238E27FC236}">
                    <a16:creationId xmlns:a16="http://schemas.microsoft.com/office/drawing/2014/main" id="{FF311C0E-256D-EA4D-990B-939388530F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2490304">
                <a:off x="4179765" y="2602257"/>
                <a:ext cx="243920" cy="444545"/>
                <a:chOff x="2643174" y="857232"/>
                <a:chExt cx="285752" cy="428628"/>
              </a:xfrm>
            </p:grpSpPr>
            <p:cxnSp>
              <p:nvCxnSpPr>
                <p:cNvPr id="324" name="Connecteur en arc 323">
                  <a:extLst>
                    <a:ext uri="{FF2B5EF4-FFF2-40B4-BE49-F238E27FC236}">
                      <a16:creationId xmlns:a16="http://schemas.microsoft.com/office/drawing/2014/main" id="{3CAF40C2-14C6-A941-8C7E-D8188F7F29E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5" name="Étoile à 7 branches 324">
                  <a:extLst>
                    <a:ext uri="{FF2B5EF4-FFF2-40B4-BE49-F238E27FC236}">
                      <a16:creationId xmlns:a16="http://schemas.microsoft.com/office/drawing/2014/main" id="{A0B6216B-2F83-A44C-9A13-103ACE2DD8EB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3" name="Groupe 25">
                <a:extLst>
                  <a:ext uri="{FF2B5EF4-FFF2-40B4-BE49-F238E27FC236}">
                    <a16:creationId xmlns:a16="http://schemas.microsoft.com/office/drawing/2014/main" id="{C6EED861-E629-394D-8960-CE6B6373EF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112885" y="197488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322" name="Connecteur en arc 321">
                  <a:extLst>
                    <a:ext uri="{FF2B5EF4-FFF2-40B4-BE49-F238E27FC236}">
                      <a16:creationId xmlns:a16="http://schemas.microsoft.com/office/drawing/2014/main" id="{3EDF0D6A-E620-954B-A258-EBB0CB5D0F3E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3" name="Étoile à 7 branches 322">
                  <a:extLst>
                    <a:ext uri="{FF2B5EF4-FFF2-40B4-BE49-F238E27FC236}">
                      <a16:creationId xmlns:a16="http://schemas.microsoft.com/office/drawing/2014/main" id="{43F1E638-9F6E-1241-868E-D9199D8E8CBA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4" name="Groupe 28">
                <a:extLst>
                  <a:ext uri="{FF2B5EF4-FFF2-40B4-BE49-F238E27FC236}">
                    <a16:creationId xmlns:a16="http://schemas.microsoft.com/office/drawing/2014/main" id="{7F9CB3D3-279E-F74C-ADFE-FA0E6CEEF5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721997" y="215605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320" name="Connecteur en arc 319">
                  <a:extLst>
                    <a:ext uri="{FF2B5EF4-FFF2-40B4-BE49-F238E27FC236}">
                      <a16:creationId xmlns:a16="http://schemas.microsoft.com/office/drawing/2014/main" id="{C28ADDAB-A87D-EC49-BF20-2DA1AA06897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1" name="Étoile à 7 branches 320">
                  <a:extLst>
                    <a:ext uri="{FF2B5EF4-FFF2-40B4-BE49-F238E27FC236}">
                      <a16:creationId xmlns:a16="http://schemas.microsoft.com/office/drawing/2014/main" id="{D67F9CD1-07F2-5E44-970E-4AB78842A99B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5" name="Groupe 31">
                <a:extLst>
                  <a:ext uri="{FF2B5EF4-FFF2-40B4-BE49-F238E27FC236}">
                    <a16:creationId xmlns:a16="http://schemas.microsoft.com/office/drawing/2014/main" id="{C150F591-5C4E-7044-9AA2-401016DC81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162837">
                <a:off x="4143481" y="3504787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318" name="Connecteur en arc 317">
                  <a:extLst>
                    <a:ext uri="{FF2B5EF4-FFF2-40B4-BE49-F238E27FC236}">
                      <a16:creationId xmlns:a16="http://schemas.microsoft.com/office/drawing/2014/main" id="{B4217176-5E2E-9446-9257-0597044685CD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19" name="Étoile à 7 branches 318">
                  <a:extLst>
                    <a:ext uri="{FF2B5EF4-FFF2-40B4-BE49-F238E27FC236}">
                      <a16:creationId xmlns:a16="http://schemas.microsoft.com/office/drawing/2014/main" id="{3A5234DB-365B-C241-8F42-06F30E92D863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6" name="Groupe 34">
                <a:extLst>
                  <a:ext uri="{FF2B5EF4-FFF2-40B4-BE49-F238E27FC236}">
                    <a16:creationId xmlns:a16="http://schemas.microsoft.com/office/drawing/2014/main" id="{38AC3CB4-53EF-8A45-8F98-668EE14C33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9133866">
                <a:off x="5650463" y="3484704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316" name="Connecteur en arc 315">
                  <a:extLst>
                    <a:ext uri="{FF2B5EF4-FFF2-40B4-BE49-F238E27FC236}">
                      <a16:creationId xmlns:a16="http://schemas.microsoft.com/office/drawing/2014/main" id="{4F9C9E20-FFB4-6B40-8587-19DEFC3782CB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17" name="Étoile à 7 branches 316">
                  <a:extLst>
                    <a:ext uri="{FF2B5EF4-FFF2-40B4-BE49-F238E27FC236}">
                      <a16:creationId xmlns:a16="http://schemas.microsoft.com/office/drawing/2014/main" id="{6308F011-6B29-5042-96F7-718E4E90EBD0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7" name="Groupe 37">
                <a:extLst>
                  <a:ext uri="{FF2B5EF4-FFF2-40B4-BE49-F238E27FC236}">
                    <a16:creationId xmlns:a16="http://schemas.microsoft.com/office/drawing/2014/main" id="{20C7A735-91A2-7540-9D49-976FF3B6FA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7669452">
                <a:off x="6057679" y="3025229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314" name="Connecteur en arc 313">
                  <a:extLst>
                    <a:ext uri="{FF2B5EF4-FFF2-40B4-BE49-F238E27FC236}">
                      <a16:creationId xmlns:a16="http://schemas.microsoft.com/office/drawing/2014/main" id="{B95D8138-5E11-D24D-94CB-84B0154C8781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15" name="Étoile à 7 branches 314">
                  <a:extLst>
                    <a:ext uri="{FF2B5EF4-FFF2-40B4-BE49-F238E27FC236}">
                      <a16:creationId xmlns:a16="http://schemas.microsoft.com/office/drawing/2014/main" id="{DE557EB2-62F8-884F-BF3C-35DC3A91E7A2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8" name="Groupe 40">
                <a:extLst>
                  <a:ext uri="{FF2B5EF4-FFF2-40B4-BE49-F238E27FC236}">
                    <a16:creationId xmlns:a16="http://schemas.microsoft.com/office/drawing/2014/main" id="{9A5F8CBE-5844-734D-9417-76E520E709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7240262">
                <a:off x="4880904" y="3804588"/>
                <a:ext cx="343207" cy="421090"/>
                <a:chOff x="2643174" y="857232"/>
                <a:chExt cx="285752" cy="428628"/>
              </a:xfrm>
            </p:grpSpPr>
            <p:cxnSp>
              <p:nvCxnSpPr>
                <p:cNvPr id="312" name="Connecteur en arc 311">
                  <a:extLst>
                    <a:ext uri="{FF2B5EF4-FFF2-40B4-BE49-F238E27FC236}">
                      <a16:creationId xmlns:a16="http://schemas.microsoft.com/office/drawing/2014/main" id="{D7E2F80E-64FB-964D-ACFA-98D9DCB6713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13" name="Étoile à 7 branches 312">
                  <a:extLst>
                    <a:ext uri="{FF2B5EF4-FFF2-40B4-BE49-F238E27FC236}">
                      <a16:creationId xmlns:a16="http://schemas.microsoft.com/office/drawing/2014/main" id="{E770D362-B14A-F947-A159-E4640B00B96F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79" name="Groupe 43">
                <a:extLst>
                  <a:ext uri="{FF2B5EF4-FFF2-40B4-BE49-F238E27FC236}">
                    <a16:creationId xmlns:a16="http://schemas.microsoft.com/office/drawing/2014/main" id="{E8C97CA7-0553-2C49-96DA-38EC563E5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4428962">
                <a:off x="5265285" y="2903071"/>
                <a:ext cx="295383" cy="265556"/>
                <a:chOff x="2643174" y="857232"/>
                <a:chExt cx="285752" cy="428628"/>
              </a:xfrm>
            </p:grpSpPr>
            <p:cxnSp>
              <p:nvCxnSpPr>
                <p:cNvPr id="310" name="Connecteur en arc 309">
                  <a:extLst>
                    <a:ext uri="{FF2B5EF4-FFF2-40B4-BE49-F238E27FC236}">
                      <a16:creationId xmlns:a16="http://schemas.microsoft.com/office/drawing/2014/main" id="{E158DEAD-A253-B540-B46A-F02223E82C28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11" name="Étoile à 7 branches 310">
                  <a:extLst>
                    <a:ext uri="{FF2B5EF4-FFF2-40B4-BE49-F238E27FC236}">
                      <a16:creationId xmlns:a16="http://schemas.microsoft.com/office/drawing/2014/main" id="{BF874FF7-50E6-E24F-AC48-F613D1DEADC1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66" name="Groupe 52">
                <a:extLst>
                  <a:ext uri="{FF2B5EF4-FFF2-40B4-BE49-F238E27FC236}">
                    <a16:creationId xmlns:a16="http://schemas.microsoft.com/office/drawing/2014/main" id="{254962F1-A208-924C-881D-2388D74F38F1}"/>
                  </a:ext>
                </a:extLst>
              </p:cNvPr>
              <p:cNvGrpSpPr/>
              <p:nvPr/>
            </p:nvGrpSpPr>
            <p:grpSpPr>
              <a:xfrm rot="1875383">
                <a:off x="4715959" y="198728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308" name="Connecteur en arc 307">
                  <a:extLst>
                    <a:ext uri="{FF2B5EF4-FFF2-40B4-BE49-F238E27FC236}">
                      <a16:creationId xmlns:a16="http://schemas.microsoft.com/office/drawing/2014/main" id="{8B474AF0-0935-2640-8D39-5626B35801B2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09" name="Étoile à 7 branches 308">
                  <a:extLst>
                    <a:ext uri="{FF2B5EF4-FFF2-40B4-BE49-F238E27FC236}">
                      <a16:creationId xmlns:a16="http://schemas.microsoft.com/office/drawing/2014/main" id="{EF93DA50-EDA7-1D4C-BF65-A5AE4F3B275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67" name="Groupe 55">
                <a:extLst>
                  <a:ext uri="{FF2B5EF4-FFF2-40B4-BE49-F238E27FC236}">
                    <a16:creationId xmlns:a16="http://schemas.microsoft.com/office/drawing/2014/main" id="{34F66A04-F122-D243-8CB4-2EFD2FF7C4F5}"/>
                  </a:ext>
                </a:extLst>
              </p:cNvPr>
              <p:cNvGrpSpPr/>
              <p:nvPr/>
            </p:nvGrpSpPr>
            <p:grpSpPr>
              <a:xfrm rot="11787396">
                <a:off x="5376490" y="3918079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306" name="Connecteur en arc 305">
                  <a:extLst>
                    <a:ext uri="{FF2B5EF4-FFF2-40B4-BE49-F238E27FC236}">
                      <a16:creationId xmlns:a16="http://schemas.microsoft.com/office/drawing/2014/main" id="{CE2B271B-80E7-3146-8F1C-B8A613CA4374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07" name="Étoile à 7 branches 306">
                  <a:extLst>
                    <a:ext uri="{FF2B5EF4-FFF2-40B4-BE49-F238E27FC236}">
                      <a16:creationId xmlns:a16="http://schemas.microsoft.com/office/drawing/2014/main" id="{D50AC8BE-50D3-4D40-AD57-349C07F37E4E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68" name="Groupe 58">
                <a:extLst>
                  <a:ext uri="{FF2B5EF4-FFF2-40B4-BE49-F238E27FC236}">
                    <a16:creationId xmlns:a16="http://schemas.microsoft.com/office/drawing/2014/main" id="{60610680-BDEB-4844-A077-230AF3F09572}"/>
                  </a:ext>
                </a:extLst>
              </p:cNvPr>
              <p:cNvGrpSpPr/>
              <p:nvPr/>
            </p:nvGrpSpPr>
            <p:grpSpPr>
              <a:xfrm rot="5400000">
                <a:off x="5806033" y="2533012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304" name="Connecteur en arc 303">
                  <a:extLst>
                    <a:ext uri="{FF2B5EF4-FFF2-40B4-BE49-F238E27FC236}">
                      <a16:creationId xmlns:a16="http://schemas.microsoft.com/office/drawing/2014/main" id="{CB29B920-6129-BA4D-BE77-D7CCC43ECADE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05" name="Étoile à 7 branches 304">
                  <a:extLst>
                    <a:ext uri="{FF2B5EF4-FFF2-40B4-BE49-F238E27FC236}">
                      <a16:creationId xmlns:a16="http://schemas.microsoft.com/office/drawing/2014/main" id="{C1847979-BFB2-A249-B8F5-6190B300FDA9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69" name="Groupe 61">
                <a:extLst>
                  <a:ext uri="{FF2B5EF4-FFF2-40B4-BE49-F238E27FC236}">
                    <a16:creationId xmlns:a16="http://schemas.microsoft.com/office/drawing/2014/main" id="{B3651971-1174-194B-A7BE-A899B98789EA}"/>
                  </a:ext>
                </a:extLst>
              </p:cNvPr>
              <p:cNvGrpSpPr/>
              <p:nvPr/>
            </p:nvGrpSpPr>
            <p:grpSpPr>
              <a:xfrm rot="4428962">
                <a:off x="5093059" y="2403005"/>
                <a:ext cx="295383" cy="26555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302" name="Connecteur en arc 301">
                  <a:extLst>
                    <a:ext uri="{FF2B5EF4-FFF2-40B4-BE49-F238E27FC236}">
                      <a16:creationId xmlns:a16="http://schemas.microsoft.com/office/drawing/2014/main" id="{5BE4E221-520C-7345-8E26-A490839553FC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03" name="Étoile à 7 branches 302">
                  <a:extLst>
                    <a:ext uri="{FF2B5EF4-FFF2-40B4-BE49-F238E27FC236}">
                      <a16:creationId xmlns:a16="http://schemas.microsoft.com/office/drawing/2014/main" id="{8628018D-2E27-984D-914D-B4A3760CCEB8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70" name="Groupe 64">
                <a:extLst>
                  <a:ext uri="{FF2B5EF4-FFF2-40B4-BE49-F238E27FC236}">
                    <a16:creationId xmlns:a16="http://schemas.microsoft.com/office/drawing/2014/main" id="{F6D62B8E-1522-6C47-BDA2-5A44955A676D}"/>
                  </a:ext>
                </a:extLst>
              </p:cNvPr>
              <p:cNvGrpSpPr/>
              <p:nvPr/>
            </p:nvGrpSpPr>
            <p:grpSpPr>
              <a:xfrm rot="18526763">
                <a:off x="3958800" y="3034433"/>
                <a:ext cx="398888" cy="267506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300" name="Connecteur en arc 299">
                  <a:extLst>
                    <a:ext uri="{FF2B5EF4-FFF2-40B4-BE49-F238E27FC236}">
                      <a16:creationId xmlns:a16="http://schemas.microsoft.com/office/drawing/2014/main" id="{D3B254A4-9FA1-A64A-B38D-FD671A3059F3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01" name="Étoile à 7 branches 300">
                  <a:extLst>
                    <a:ext uri="{FF2B5EF4-FFF2-40B4-BE49-F238E27FC236}">
                      <a16:creationId xmlns:a16="http://schemas.microsoft.com/office/drawing/2014/main" id="{4B2F411C-DF0F-F94F-BCC5-D29D447F5A06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71" name="Groupe 67">
                <a:extLst>
                  <a:ext uri="{FF2B5EF4-FFF2-40B4-BE49-F238E27FC236}">
                    <a16:creationId xmlns:a16="http://schemas.microsoft.com/office/drawing/2014/main" id="{16A3CA2E-8789-624B-B26C-D03FFF440D15}"/>
                  </a:ext>
                </a:extLst>
              </p:cNvPr>
              <p:cNvGrpSpPr/>
              <p:nvPr/>
            </p:nvGrpSpPr>
            <p:grpSpPr>
              <a:xfrm rot="16870609">
                <a:off x="4783087" y="3284740"/>
                <a:ext cx="343207" cy="421090"/>
                <a:chOff x="2643174" y="857232"/>
                <a:chExt cx="285752" cy="428628"/>
              </a:xfrm>
              <a:solidFill>
                <a:srgbClr val="00B050"/>
              </a:solidFill>
            </p:grpSpPr>
            <p:cxnSp>
              <p:nvCxnSpPr>
                <p:cNvPr id="298" name="Connecteur en arc 297">
                  <a:extLst>
                    <a:ext uri="{FF2B5EF4-FFF2-40B4-BE49-F238E27FC236}">
                      <a16:creationId xmlns:a16="http://schemas.microsoft.com/office/drawing/2014/main" id="{4BF57A8A-AEF3-6F4D-8BBF-FBBA52B606C7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299" name="Étoile à 7 branches 298">
                  <a:extLst>
                    <a:ext uri="{FF2B5EF4-FFF2-40B4-BE49-F238E27FC236}">
                      <a16:creationId xmlns:a16="http://schemas.microsoft.com/office/drawing/2014/main" id="{6817ECE2-D5E0-9E43-A8B7-8264BA5632F9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grpFill/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  <p:grpSp>
            <p:nvGrpSpPr>
              <p:cNvPr id="28786" name="Groupe 70">
                <a:extLst>
                  <a:ext uri="{FF2B5EF4-FFF2-40B4-BE49-F238E27FC236}">
                    <a16:creationId xmlns:a16="http://schemas.microsoft.com/office/drawing/2014/main" id="{E6CD3950-AB31-B54C-88F9-BA22D1BB96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76035">
                <a:off x="4778936" y="2793195"/>
                <a:ext cx="286075" cy="280956"/>
                <a:chOff x="2643174" y="857232"/>
                <a:chExt cx="285752" cy="428628"/>
              </a:xfrm>
            </p:grpSpPr>
            <p:cxnSp>
              <p:nvCxnSpPr>
                <p:cNvPr id="296" name="Connecteur en arc 295">
                  <a:extLst>
                    <a:ext uri="{FF2B5EF4-FFF2-40B4-BE49-F238E27FC236}">
                      <a16:creationId xmlns:a16="http://schemas.microsoft.com/office/drawing/2014/main" id="{373B4768-E489-8344-810F-3547F1C6B5A5}"/>
                    </a:ext>
                  </a:extLst>
                </p:cNvPr>
                <p:cNvCxnSpPr/>
                <p:nvPr/>
              </p:nvCxnSpPr>
              <p:spPr>
                <a:xfrm rot="16200000" flipH="1">
                  <a:off x="2643174" y="1000108"/>
                  <a:ext cx="357190" cy="214314"/>
                </a:xfrm>
                <a:prstGeom prst="curvedConnector3">
                  <a:avLst>
                    <a:gd name="adj1" fmla="val 63653"/>
                  </a:avLst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297" name="Étoile à 7 branches 296">
                  <a:extLst>
                    <a:ext uri="{FF2B5EF4-FFF2-40B4-BE49-F238E27FC236}">
                      <a16:creationId xmlns:a16="http://schemas.microsoft.com/office/drawing/2014/main" id="{A569ACC7-78B6-2740-9026-6A10972312D0}"/>
                    </a:ext>
                  </a:extLst>
                </p:cNvPr>
                <p:cNvSpPr/>
                <p:nvPr/>
              </p:nvSpPr>
              <p:spPr>
                <a:xfrm>
                  <a:off x="2643174" y="857232"/>
                  <a:ext cx="142876" cy="142876"/>
                </a:xfrm>
                <a:prstGeom prst="star7">
                  <a:avLst/>
                </a:prstGeom>
                <a:solidFill>
                  <a:schemeClr val="accent6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fr-FR" sz="1800"/>
                </a:p>
              </p:txBody>
            </p:sp>
          </p:grpSp>
        </p:grpSp>
      </p:grpSp>
      <p:grpSp>
        <p:nvGrpSpPr>
          <p:cNvPr id="28728" name="Groupe 62">
            <a:extLst>
              <a:ext uri="{FF2B5EF4-FFF2-40B4-BE49-F238E27FC236}">
                <a16:creationId xmlns:a16="http://schemas.microsoft.com/office/drawing/2014/main" id="{EC38335F-BCAC-C949-8DF5-464D1B907EA6}"/>
              </a:ext>
            </a:extLst>
          </p:cNvPr>
          <p:cNvGrpSpPr>
            <a:grpSpLocks/>
          </p:cNvGrpSpPr>
          <p:nvPr/>
        </p:nvGrpSpPr>
        <p:grpSpPr bwMode="auto">
          <a:xfrm rot="2240728">
            <a:off x="4856163" y="1241425"/>
            <a:ext cx="333375" cy="107950"/>
            <a:chOff x="2928926" y="3071810"/>
            <a:chExt cx="500066" cy="285752"/>
          </a:xfrm>
        </p:grpSpPr>
        <p:sp>
          <p:nvSpPr>
            <p:cNvPr id="329" name="Chevron 328">
              <a:extLst>
                <a:ext uri="{FF2B5EF4-FFF2-40B4-BE49-F238E27FC236}">
                  <a16:creationId xmlns:a16="http://schemas.microsoft.com/office/drawing/2014/main" id="{92B02B44-6AF7-8444-A630-108BAA9DFEE5}"/>
                </a:ext>
              </a:extLst>
            </p:cNvPr>
            <p:cNvSpPr/>
            <p:nvPr/>
          </p:nvSpPr>
          <p:spPr>
            <a:xfrm>
              <a:off x="2918918" y="3071530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30" name="Pentagone 329">
              <a:extLst>
                <a:ext uri="{FF2B5EF4-FFF2-40B4-BE49-F238E27FC236}">
                  <a16:creationId xmlns:a16="http://schemas.microsoft.com/office/drawing/2014/main" id="{2DDFCCD6-8158-1643-A5D3-74FB1A6F56A4}"/>
                </a:ext>
              </a:extLst>
            </p:cNvPr>
            <p:cNvSpPr/>
            <p:nvPr/>
          </p:nvSpPr>
          <p:spPr>
            <a:xfrm rot="10800000">
              <a:off x="3068461" y="3141411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grpSp>
        <p:nvGrpSpPr>
          <p:cNvPr id="28729" name="Groupe 62">
            <a:extLst>
              <a:ext uri="{FF2B5EF4-FFF2-40B4-BE49-F238E27FC236}">
                <a16:creationId xmlns:a16="http://schemas.microsoft.com/office/drawing/2014/main" id="{36EA1FBE-9BC8-224E-AD15-A0916003D8C0}"/>
              </a:ext>
            </a:extLst>
          </p:cNvPr>
          <p:cNvGrpSpPr>
            <a:grpSpLocks/>
          </p:cNvGrpSpPr>
          <p:nvPr/>
        </p:nvGrpSpPr>
        <p:grpSpPr bwMode="auto">
          <a:xfrm rot="-7294064">
            <a:off x="6058694" y="1967706"/>
            <a:ext cx="333375" cy="106363"/>
            <a:chOff x="2928926" y="3071810"/>
            <a:chExt cx="500066" cy="285752"/>
          </a:xfrm>
        </p:grpSpPr>
        <p:sp>
          <p:nvSpPr>
            <p:cNvPr id="332" name="Chevron 331">
              <a:extLst>
                <a:ext uri="{FF2B5EF4-FFF2-40B4-BE49-F238E27FC236}">
                  <a16:creationId xmlns:a16="http://schemas.microsoft.com/office/drawing/2014/main" id="{64FAFE0C-8179-CB48-894C-AF6E7F6DBBBD}"/>
                </a:ext>
              </a:extLst>
            </p:cNvPr>
            <p:cNvSpPr/>
            <p:nvPr/>
          </p:nvSpPr>
          <p:spPr>
            <a:xfrm>
              <a:off x="2929683" y="3070588"/>
              <a:ext cx="214314" cy="285749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33" name="Pentagone 332">
              <a:extLst>
                <a:ext uri="{FF2B5EF4-FFF2-40B4-BE49-F238E27FC236}">
                  <a16:creationId xmlns:a16="http://schemas.microsoft.com/office/drawing/2014/main" id="{BA90F58B-3C01-914B-B80E-750E4939D7EC}"/>
                </a:ext>
              </a:extLst>
            </p:cNvPr>
            <p:cNvSpPr/>
            <p:nvPr/>
          </p:nvSpPr>
          <p:spPr>
            <a:xfrm rot="10800000">
              <a:off x="3081640" y="3143655"/>
              <a:ext cx="357190" cy="140742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34" name="Ellipse 333">
            <a:extLst>
              <a:ext uri="{FF2B5EF4-FFF2-40B4-BE49-F238E27FC236}">
                <a16:creationId xmlns:a16="http://schemas.microsoft.com/office/drawing/2014/main" id="{2BE62BB5-2D79-D84A-AC12-7FB1E8A0524A}"/>
              </a:ext>
            </a:extLst>
          </p:cNvPr>
          <p:cNvSpPr/>
          <p:nvPr/>
        </p:nvSpPr>
        <p:spPr>
          <a:xfrm>
            <a:off x="6072198" y="1428736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28731" name="Groupe 62">
            <a:extLst>
              <a:ext uri="{FF2B5EF4-FFF2-40B4-BE49-F238E27FC236}">
                <a16:creationId xmlns:a16="http://schemas.microsoft.com/office/drawing/2014/main" id="{15FD1F03-BA8B-E044-BE24-8AFD9F94DB5C}"/>
              </a:ext>
            </a:extLst>
          </p:cNvPr>
          <p:cNvGrpSpPr>
            <a:grpSpLocks/>
          </p:cNvGrpSpPr>
          <p:nvPr/>
        </p:nvGrpSpPr>
        <p:grpSpPr bwMode="auto">
          <a:xfrm rot="8766082">
            <a:off x="4451350" y="1666875"/>
            <a:ext cx="333375" cy="106363"/>
            <a:chOff x="2928926" y="3071810"/>
            <a:chExt cx="500066" cy="285752"/>
          </a:xfrm>
        </p:grpSpPr>
        <p:sp>
          <p:nvSpPr>
            <p:cNvPr id="336" name="Chevron 335">
              <a:extLst>
                <a:ext uri="{FF2B5EF4-FFF2-40B4-BE49-F238E27FC236}">
                  <a16:creationId xmlns:a16="http://schemas.microsoft.com/office/drawing/2014/main" id="{77727371-8504-314B-AF75-58C7201ED18F}"/>
                </a:ext>
              </a:extLst>
            </p:cNvPr>
            <p:cNvSpPr/>
            <p:nvPr/>
          </p:nvSpPr>
          <p:spPr>
            <a:xfrm>
              <a:off x="2929118" y="3085074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37" name="Pentagone 336">
              <a:extLst>
                <a:ext uri="{FF2B5EF4-FFF2-40B4-BE49-F238E27FC236}">
                  <a16:creationId xmlns:a16="http://schemas.microsoft.com/office/drawing/2014/main" id="{34CAE7F8-CD24-4942-9A1B-D62338269A74}"/>
                </a:ext>
              </a:extLst>
            </p:cNvPr>
            <p:cNvSpPr/>
            <p:nvPr/>
          </p:nvSpPr>
          <p:spPr>
            <a:xfrm rot="10800000">
              <a:off x="3072972" y="3164896"/>
              <a:ext cx="357190" cy="140744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38" name="Ellipse 337">
            <a:extLst>
              <a:ext uri="{FF2B5EF4-FFF2-40B4-BE49-F238E27FC236}">
                <a16:creationId xmlns:a16="http://schemas.microsoft.com/office/drawing/2014/main" id="{80DFB175-E1F7-DC45-AB08-60B8382E371E}"/>
              </a:ext>
            </a:extLst>
          </p:cNvPr>
          <p:cNvSpPr/>
          <p:nvPr/>
        </p:nvSpPr>
        <p:spPr>
          <a:xfrm>
            <a:off x="4643438" y="1857364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39" name="Ellipse 338">
            <a:extLst>
              <a:ext uri="{FF2B5EF4-FFF2-40B4-BE49-F238E27FC236}">
                <a16:creationId xmlns:a16="http://schemas.microsoft.com/office/drawing/2014/main" id="{88B51122-B964-D346-BC86-B2E6B491AB26}"/>
              </a:ext>
            </a:extLst>
          </p:cNvPr>
          <p:cNvSpPr/>
          <p:nvPr/>
        </p:nvSpPr>
        <p:spPr>
          <a:xfrm>
            <a:off x="5643570" y="1223175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734" name="ZoneTexte 339">
            <a:extLst>
              <a:ext uri="{FF2B5EF4-FFF2-40B4-BE49-F238E27FC236}">
                <a16:creationId xmlns:a16="http://schemas.microsoft.com/office/drawing/2014/main" id="{B5D068D8-3935-884E-BAB7-A1F9C4F55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1357313"/>
            <a:ext cx="15001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Cellule vivante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=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Réaction négative</a:t>
            </a:r>
          </a:p>
        </p:txBody>
      </p:sp>
      <p:sp>
        <p:nvSpPr>
          <p:cNvPr id="341" name="ZoneTexte 340">
            <a:extLst>
              <a:ext uri="{FF2B5EF4-FFF2-40B4-BE49-F238E27FC236}">
                <a16:creationId xmlns:a16="http://schemas.microsoft.com/office/drawing/2014/main" id="{171024FB-98BB-1840-BE46-2702C41F1CB8}"/>
              </a:ext>
            </a:extLst>
          </p:cNvPr>
          <p:cNvSpPr txBox="1"/>
          <p:nvPr/>
        </p:nvSpPr>
        <p:spPr>
          <a:xfrm>
            <a:off x="5786438" y="2857500"/>
            <a:ext cx="928687" cy="2762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b="1" dirty="0"/>
              <a:t>+ colorant</a:t>
            </a:r>
          </a:p>
        </p:txBody>
      </p:sp>
      <p:grpSp>
        <p:nvGrpSpPr>
          <p:cNvPr id="28736" name="Groupe 62">
            <a:extLst>
              <a:ext uri="{FF2B5EF4-FFF2-40B4-BE49-F238E27FC236}">
                <a16:creationId xmlns:a16="http://schemas.microsoft.com/office/drawing/2014/main" id="{6F86F54E-49AB-E048-AD78-9B59BB84DB0A}"/>
              </a:ext>
            </a:extLst>
          </p:cNvPr>
          <p:cNvGrpSpPr>
            <a:grpSpLocks/>
          </p:cNvGrpSpPr>
          <p:nvPr/>
        </p:nvGrpSpPr>
        <p:grpSpPr bwMode="auto">
          <a:xfrm>
            <a:off x="6000750" y="4286250"/>
            <a:ext cx="333375" cy="107950"/>
            <a:chOff x="2928926" y="3071810"/>
            <a:chExt cx="500066" cy="285752"/>
          </a:xfrm>
        </p:grpSpPr>
        <p:sp>
          <p:nvSpPr>
            <p:cNvPr id="275" name="Chevron 274">
              <a:extLst>
                <a:ext uri="{FF2B5EF4-FFF2-40B4-BE49-F238E27FC236}">
                  <a16:creationId xmlns:a16="http://schemas.microsoft.com/office/drawing/2014/main" id="{4E87C0FC-0E9D-2A4A-A911-25AE6809DA7A}"/>
                </a:ext>
              </a:extLst>
            </p:cNvPr>
            <p:cNvSpPr/>
            <p:nvPr/>
          </p:nvSpPr>
          <p:spPr>
            <a:xfrm>
              <a:off x="2928926" y="3071810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42" name="Pentagone 341">
              <a:extLst>
                <a:ext uri="{FF2B5EF4-FFF2-40B4-BE49-F238E27FC236}">
                  <a16:creationId xmlns:a16="http://schemas.microsoft.com/office/drawing/2014/main" id="{B55D7B43-A4CA-7942-B2FF-677DD80B6C68}"/>
                </a:ext>
              </a:extLst>
            </p:cNvPr>
            <p:cNvSpPr/>
            <p:nvPr/>
          </p:nvSpPr>
          <p:spPr>
            <a:xfrm rot="10800000">
              <a:off x="3071802" y="3143249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43" name="Ellipse 342">
            <a:extLst>
              <a:ext uri="{FF2B5EF4-FFF2-40B4-BE49-F238E27FC236}">
                <a16:creationId xmlns:a16="http://schemas.microsoft.com/office/drawing/2014/main" id="{14B2C006-F02A-6D45-9069-11504C70235A}"/>
              </a:ext>
            </a:extLst>
          </p:cNvPr>
          <p:cNvSpPr/>
          <p:nvPr/>
        </p:nvSpPr>
        <p:spPr>
          <a:xfrm>
            <a:off x="6296461" y="4357694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44" name="Plus 343">
            <a:extLst>
              <a:ext uri="{FF2B5EF4-FFF2-40B4-BE49-F238E27FC236}">
                <a16:creationId xmlns:a16="http://schemas.microsoft.com/office/drawing/2014/main" id="{F751342A-3101-DB40-8DA1-BD65E335403B}"/>
              </a:ext>
            </a:extLst>
          </p:cNvPr>
          <p:cNvSpPr/>
          <p:nvPr/>
        </p:nvSpPr>
        <p:spPr>
          <a:xfrm>
            <a:off x="3000364" y="2571744"/>
            <a:ext cx="357190" cy="338913"/>
          </a:xfrm>
          <a:prstGeom prst="mathPl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345" name="Flèche vers le bas 344">
            <a:extLst>
              <a:ext uri="{FF2B5EF4-FFF2-40B4-BE49-F238E27FC236}">
                <a16:creationId xmlns:a16="http://schemas.microsoft.com/office/drawing/2014/main" id="{0FF29408-10A2-D245-B4FE-EE785CE5B454}"/>
              </a:ext>
            </a:extLst>
          </p:cNvPr>
          <p:cNvSpPr/>
          <p:nvPr/>
        </p:nvSpPr>
        <p:spPr>
          <a:xfrm rot="16200000">
            <a:off x="6465107" y="3964786"/>
            <a:ext cx="142877" cy="35719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346" name="Flèche vers le bas 345">
            <a:extLst>
              <a:ext uri="{FF2B5EF4-FFF2-40B4-BE49-F238E27FC236}">
                <a16:creationId xmlns:a16="http://schemas.microsoft.com/office/drawing/2014/main" id="{B7C41264-2B13-2742-9E24-DBFC1250B2A7}"/>
              </a:ext>
            </a:extLst>
          </p:cNvPr>
          <p:cNvSpPr/>
          <p:nvPr/>
        </p:nvSpPr>
        <p:spPr>
          <a:xfrm rot="16200000">
            <a:off x="6465107" y="1535894"/>
            <a:ext cx="142877" cy="35719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grpSp>
        <p:nvGrpSpPr>
          <p:cNvPr id="28747" name="Groupe 346">
            <a:extLst>
              <a:ext uri="{FF2B5EF4-FFF2-40B4-BE49-F238E27FC236}">
                <a16:creationId xmlns:a16="http://schemas.microsoft.com/office/drawing/2014/main" id="{781898C2-0B35-BF4A-A2C4-F6A1ED5EF6A0}"/>
              </a:ext>
            </a:extLst>
          </p:cNvPr>
          <p:cNvGrpSpPr>
            <a:grpSpLocks/>
          </p:cNvGrpSpPr>
          <p:nvPr/>
        </p:nvGrpSpPr>
        <p:grpSpPr bwMode="auto">
          <a:xfrm rot="4687800">
            <a:off x="5214937" y="4897438"/>
            <a:ext cx="333375" cy="107950"/>
            <a:chOff x="2928926" y="3071810"/>
            <a:chExt cx="500066" cy="285752"/>
          </a:xfrm>
        </p:grpSpPr>
        <p:sp>
          <p:nvSpPr>
            <p:cNvPr id="348" name="Chevron 347">
              <a:extLst>
                <a:ext uri="{FF2B5EF4-FFF2-40B4-BE49-F238E27FC236}">
                  <a16:creationId xmlns:a16="http://schemas.microsoft.com/office/drawing/2014/main" id="{E27D24C7-577C-6F4B-8FDC-07A3988D962A}"/>
                </a:ext>
              </a:extLst>
            </p:cNvPr>
            <p:cNvSpPr/>
            <p:nvPr/>
          </p:nvSpPr>
          <p:spPr>
            <a:xfrm>
              <a:off x="2919973" y="3079904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49" name="Pentagone 348">
              <a:extLst>
                <a:ext uri="{FF2B5EF4-FFF2-40B4-BE49-F238E27FC236}">
                  <a16:creationId xmlns:a16="http://schemas.microsoft.com/office/drawing/2014/main" id="{F6BE1391-59D4-0A46-85AA-E19CAEF363CF}"/>
                </a:ext>
              </a:extLst>
            </p:cNvPr>
            <p:cNvSpPr/>
            <p:nvPr/>
          </p:nvSpPr>
          <p:spPr>
            <a:xfrm rot="10800000">
              <a:off x="3070883" y="3143638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50" name="Ellipse 349">
            <a:extLst>
              <a:ext uri="{FF2B5EF4-FFF2-40B4-BE49-F238E27FC236}">
                <a16:creationId xmlns:a16="http://schemas.microsoft.com/office/drawing/2014/main" id="{05370BF7-01D0-E14B-A75C-C5DD7FDA2227}"/>
              </a:ext>
            </a:extLst>
          </p:cNvPr>
          <p:cNvSpPr/>
          <p:nvPr/>
        </p:nvSpPr>
        <p:spPr>
          <a:xfrm rot="6202308">
            <a:off x="5421963" y="4993343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28749" name="Groupe 62">
            <a:extLst>
              <a:ext uri="{FF2B5EF4-FFF2-40B4-BE49-F238E27FC236}">
                <a16:creationId xmlns:a16="http://schemas.microsoft.com/office/drawing/2014/main" id="{612F5D10-E1FB-A84C-95B0-C9DF3B2E2031}"/>
              </a:ext>
            </a:extLst>
          </p:cNvPr>
          <p:cNvGrpSpPr>
            <a:grpSpLocks/>
          </p:cNvGrpSpPr>
          <p:nvPr/>
        </p:nvGrpSpPr>
        <p:grpSpPr bwMode="auto">
          <a:xfrm rot="-9780495">
            <a:off x="4587875" y="4046538"/>
            <a:ext cx="333375" cy="107950"/>
            <a:chOff x="2928926" y="3071810"/>
            <a:chExt cx="500066" cy="285752"/>
          </a:xfrm>
        </p:grpSpPr>
        <p:sp>
          <p:nvSpPr>
            <p:cNvPr id="352" name="Chevron 351">
              <a:extLst>
                <a:ext uri="{FF2B5EF4-FFF2-40B4-BE49-F238E27FC236}">
                  <a16:creationId xmlns:a16="http://schemas.microsoft.com/office/drawing/2014/main" id="{5B2A496D-C41C-374D-913E-DDE58566243E}"/>
                </a:ext>
              </a:extLst>
            </p:cNvPr>
            <p:cNvSpPr/>
            <p:nvPr/>
          </p:nvSpPr>
          <p:spPr>
            <a:xfrm>
              <a:off x="2932442" y="3072262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53" name="Pentagone 352">
              <a:extLst>
                <a:ext uri="{FF2B5EF4-FFF2-40B4-BE49-F238E27FC236}">
                  <a16:creationId xmlns:a16="http://schemas.microsoft.com/office/drawing/2014/main" id="{D2A74870-B1C6-B74A-A933-38BE07D81020}"/>
                </a:ext>
              </a:extLst>
            </p:cNvPr>
            <p:cNvSpPr/>
            <p:nvPr/>
          </p:nvSpPr>
          <p:spPr>
            <a:xfrm rot="10800000">
              <a:off x="3072668" y="3143804"/>
              <a:ext cx="357190" cy="142876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54" name="Ellipse 353">
            <a:extLst>
              <a:ext uri="{FF2B5EF4-FFF2-40B4-BE49-F238E27FC236}">
                <a16:creationId xmlns:a16="http://schemas.microsoft.com/office/drawing/2014/main" id="{A552C24F-BE84-C844-8043-BEABBE2F699F}"/>
              </a:ext>
            </a:extLst>
          </p:cNvPr>
          <p:cNvSpPr/>
          <p:nvPr/>
        </p:nvSpPr>
        <p:spPr>
          <a:xfrm rot="3053423">
            <a:off x="4578261" y="4086471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28751" name="Groupe 62">
            <a:extLst>
              <a:ext uri="{FF2B5EF4-FFF2-40B4-BE49-F238E27FC236}">
                <a16:creationId xmlns:a16="http://schemas.microsoft.com/office/drawing/2014/main" id="{A7C6A00C-CCE0-4741-AB47-FDD95D5E5E82}"/>
              </a:ext>
            </a:extLst>
          </p:cNvPr>
          <p:cNvGrpSpPr>
            <a:grpSpLocks/>
          </p:cNvGrpSpPr>
          <p:nvPr/>
        </p:nvGrpSpPr>
        <p:grpSpPr bwMode="auto">
          <a:xfrm rot="-6373484">
            <a:off x="4807744" y="3701256"/>
            <a:ext cx="333375" cy="106363"/>
            <a:chOff x="2928926" y="3071810"/>
            <a:chExt cx="500066" cy="285752"/>
          </a:xfrm>
        </p:grpSpPr>
        <p:sp>
          <p:nvSpPr>
            <p:cNvPr id="356" name="Chevron 355">
              <a:extLst>
                <a:ext uri="{FF2B5EF4-FFF2-40B4-BE49-F238E27FC236}">
                  <a16:creationId xmlns:a16="http://schemas.microsoft.com/office/drawing/2014/main" id="{D4C0CB5B-3945-CC41-9146-7D4A2D1FB1D2}"/>
                </a:ext>
              </a:extLst>
            </p:cNvPr>
            <p:cNvSpPr/>
            <p:nvPr/>
          </p:nvSpPr>
          <p:spPr>
            <a:xfrm>
              <a:off x="2936733" y="3063600"/>
              <a:ext cx="214314" cy="285752"/>
            </a:xfrm>
            <a:prstGeom prst="chevron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>
                <a:solidFill>
                  <a:schemeClr val="tx1"/>
                </a:solidFill>
              </a:endParaRPr>
            </a:p>
          </p:txBody>
        </p:sp>
        <p:sp>
          <p:nvSpPr>
            <p:cNvPr id="357" name="Pentagone 356">
              <a:extLst>
                <a:ext uri="{FF2B5EF4-FFF2-40B4-BE49-F238E27FC236}">
                  <a16:creationId xmlns:a16="http://schemas.microsoft.com/office/drawing/2014/main" id="{33CE4AB5-9323-6249-8EE6-FCE3C34D573B}"/>
                </a:ext>
              </a:extLst>
            </p:cNvPr>
            <p:cNvSpPr/>
            <p:nvPr/>
          </p:nvSpPr>
          <p:spPr>
            <a:xfrm rot="10800000">
              <a:off x="3080848" y="3137399"/>
              <a:ext cx="357190" cy="140744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sz="1800"/>
            </a:p>
          </p:txBody>
        </p:sp>
      </p:grpSp>
      <p:sp>
        <p:nvSpPr>
          <p:cNvPr id="358" name="Ellipse 357">
            <a:extLst>
              <a:ext uri="{FF2B5EF4-FFF2-40B4-BE49-F238E27FC236}">
                <a16:creationId xmlns:a16="http://schemas.microsoft.com/office/drawing/2014/main" id="{452256B5-6FC4-9142-81E7-58B3D9015EEC}"/>
              </a:ext>
            </a:extLst>
          </p:cNvPr>
          <p:cNvSpPr/>
          <p:nvPr/>
        </p:nvSpPr>
        <p:spPr>
          <a:xfrm rot="6460434">
            <a:off x="4866911" y="3581035"/>
            <a:ext cx="71438" cy="71438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glow rad="101600">
              <a:srgbClr val="FFFF00">
                <a:alpha val="60000"/>
              </a:srgbClr>
            </a:glow>
          </a:effectLst>
          <a:scene3d>
            <a:camera prst="perspectiveLeft"/>
            <a:lightRig rig="glow" dir="tl">
              <a:rot lat="0" lon="0" rev="54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753" name="ZoneTexte 409">
            <a:extLst>
              <a:ext uri="{FF2B5EF4-FFF2-40B4-BE49-F238E27FC236}">
                <a16:creationId xmlns:a16="http://schemas.microsoft.com/office/drawing/2014/main" id="{7489A91F-FA0F-5741-81BA-C54676050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3786188"/>
            <a:ext cx="15001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Cellule morte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=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</a:rPr>
              <a:t>Réaction positive</a:t>
            </a:r>
          </a:p>
        </p:txBody>
      </p:sp>
      <p:sp>
        <p:nvSpPr>
          <p:cNvPr id="28754" name="Rectangle 410">
            <a:extLst>
              <a:ext uri="{FF2B5EF4-FFF2-40B4-BE49-F238E27FC236}">
                <a16:creationId xmlns:a16="http://schemas.microsoft.com/office/drawing/2014/main" id="{61DB5E6B-CF44-9B49-B337-08A74BC1C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6550025"/>
            <a:ext cx="4714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HLA et Transplantation Rénale, M. Benhalima, Y. Meddour</a:t>
            </a:r>
            <a:endParaRPr lang="fr-FR" altLang="fr-FR" sz="12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193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2">
            <a:extLst>
              <a:ext uri="{FF2B5EF4-FFF2-40B4-BE49-F238E27FC236}">
                <a16:creationId xmlns:a16="http://schemas.microsoft.com/office/drawing/2014/main" id="{D5C171A8-CD3C-0F44-88B1-AD6F850F6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pSp>
        <p:nvGrpSpPr>
          <p:cNvPr id="30723" name="Groupe 13">
            <a:extLst>
              <a:ext uri="{FF2B5EF4-FFF2-40B4-BE49-F238E27FC236}">
                <a16:creationId xmlns:a16="http://schemas.microsoft.com/office/drawing/2014/main" id="{6B79062B-B2EA-6E4D-9312-91572CE1374E}"/>
              </a:ext>
            </a:extLst>
          </p:cNvPr>
          <p:cNvGrpSpPr>
            <a:grpSpLocks/>
          </p:cNvGrpSpPr>
          <p:nvPr/>
        </p:nvGrpSpPr>
        <p:grpSpPr bwMode="auto">
          <a:xfrm>
            <a:off x="0" y="928688"/>
            <a:ext cx="8643938" cy="4740275"/>
            <a:chOff x="0" y="7938"/>
            <a:chExt cx="9144000" cy="4739759"/>
          </a:xfrm>
        </p:grpSpPr>
        <p:sp>
          <p:nvSpPr>
            <p:cNvPr id="30726" name="Text Box 4">
              <a:extLst>
                <a:ext uri="{FF2B5EF4-FFF2-40B4-BE49-F238E27FC236}">
                  <a16:creationId xmlns:a16="http://schemas.microsoft.com/office/drawing/2014/main" id="{7EEE6550-8AD8-9A4E-9BCE-EB4F551D0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9750" y="981075"/>
              <a:ext cx="82089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fr-FR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0727" name="Text Box 5">
              <a:extLst>
                <a:ext uri="{FF2B5EF4-FFF2-40B4-BE49-F238E27FC236}">
                  <a16:creationId xmlns:a16="http://schemas.microsoft.com/office/drawing/2014/main" id="{EABCB3D9-A025-BA4C-B1E9-6EB7D396A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7938"/>
              <a:ext cx="9144000" cy="4739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lvl="2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endParaRPr lang="fr-FR" altLang="fr-FR" sz="1600" b="1" u="sng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Deux niveaux de résolution: 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endParaRPr lang="fr-FR" altLang="fr-FR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800">
                  <a:solidFill>
                    <a:schemeClr val="tx1"/>
                  </a:solidFill>
                  <a:latin typeface="Calibri" panose="020F0502020204030204" pitchFamily="34" charset="0"/>
                </a:rPr>
                <a:t>Typage HLA : niveau générique ou basse résolution (2 digits)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800">
                  <a:solidFill>
                    <a:schemeClr val="tx1"/>
                  </a:solidFill>
                  <a:latin typeface="Calibri" panose="020F0502020204030204" pitchFamily="34" charset="0"/>
                </a:rPr>
                <a:t>	Donne l’équivalent du résultat obtenu par sérologie.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endParaRPr lang="fr-FR" altLang="fr-FR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endParaRPr lang="fr-FR" altLang="fr-FR" sz="180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800">
                  <a:solidFill>
                    <a:schemeClr val="tx1"/>
                  </a:solidFill>
                  <a:latin typeface="Calibri" panose="020F0502020204030204" pitchFamily="34" charset="0"/>
                </a:rPr>
                <a:t>Typage HLA de  niveau allélique ou de haute résolution ( 4 digits)</a:t>
              </a:r>
            </a:p>
            <a:p>
              <a:pPr lvl="1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800">
                  <a:solidFill>
                    <a:schemeClr val="tx1"/>
                  </a:solidFill>
                  <a:latin typeface="Calibri" panose="020F0502020204030204" pitchFamily="34" charset="0"/>
                </a:rPr>
                <a:t>            détermine les sous variants alléliques </a:t>
              </a:r>
              <a:r>
                <a:rPr lang="fr-FR" altLang="fr-FR" b="1">
                  <a:solidFill>
                    <a:schemeClr val="tx1"/>
                  </a:solidFill>
                  <a:latin typeface="Calibri" panose="020F0502020204030204" pitchFamily="34" charset="0"/>
                </a:rPr>
                <a:t>	</a:t>
              </a:r>
            </a:p>
            <a:p>
              <a:pPr lvl="1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endParaRPr lang="fr-FR" altLang="fr-FR" b="1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                                                  	                      HLA B* 27 05                                                                       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 b="1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 b="1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fr-FR" sz="1600" b="1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			                                           Motif allélique (BM)</a:t>
              </a:r>
            </a:p>
            <a:p>
              <a:pPr lvl="2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                                                                               Motif générique  (Sérologie ou BM) </a:t>
              </a:r>
            </a:p>
            <a:p>
              <a:pPr lvl="2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                                        </a:t>
              </a:r>
            </a:p>
            <a:p>
              <a:pPr lvl="2" eaLnBrk="1" hangingPunct="1">
                <a:spcBef>
                  <a:spcPct val="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		                                 Gène étudié</a:t>
              </a:r>
            </a:p>
          </p:txBody>
        </p:sp>
        <p:sp>
          <p:nvSpPr>
            <p:cNvPr id="30728" name="Line 6">
              <a:extLst>
                <a:ext uri="{FF2B5EF4-FFF2-40B4-BE49-F238E27FC236}">
                  <a16:creationId xmlns:a16="http://schemas.microsoft.com/office/drawing/2014/main" id="{3AE2D112-66E4-764B-A425-A97445EB9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5" y="3263932"/>
              <a:ext cx="0" cy="13160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0729" name="Line 7">
              <a:extLst>
                <a:ext uri="{FF2B5EF4-FFF2-40B4-BE49-F238E27FC236}">
                  <a16:creationId xmlns:a16="http://schemas.microsoft.com/office/drawing/2014/main" id="{85D3F01A-E8FF-9B43-950A-157560732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6480" y="3290917"/>
              <a:ext cx="0" cy="860425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30730" name="Line 8">
              <a:extLst>
                <a:ext uri="{FF2B5EF4-FFF2-40B4-BE49-F238E27FC236}">
                  <a16:creationId xmlns:a16="http://schemas.microsoft.com/office/drawing/2014/main" id="{3FBE2FAF-63A7-B647-9AB2-F70932E95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8762" y="3079772"/>
              <a:ext cx="0" cy="34290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0724" name="Text Box 9">
            <a:extLst>
              <a:ext uri="{FF2B5EF4-FFF2-40B4-BE49-F238E27FC236}">
                <a16:creationId xmlns:a16="http://schemas.microsoft.com/office/drawing/2014/main" id="{E37DA15D-F3CF-E740-8324-F771EC85E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0"/>
            <a:ext cx="6143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fr-FR" altLang="fr-FR" sz="2800" b="1">
                <a:solidFill>
                  <a:srgbClr val="FF0000"/>
                </a:solidFill>
                <a:latin typeface="Calibri" panose="020F0502020204030204" pitchFamily="34" charset="0"/>
              </a:rPr>
              <a:t>Typage HLA par biologie moléculaire</a:t>
            </a:r>
          </a:p>
        </p:txBody>
      </p:sp>
      <p:sp>
        <p:nvSpPr>
          <p:cNvPr id="30725" name="Rectangle 20">
            <a:extLst>
              <a:ext uri="{FF2B5EF4-FFF2-40B4-BE49-F238E27FC236}">
                <a16:creationId xmlns:a16="http://schemas.microsoft.com/office/drawing/2014/main" id="{F7E19E36-4036-6743-AB68-024D0C37F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5715000"/>
            <a:ext cx="88582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Le typage de niveau générique des gènes HLA –A, B et DRB1 : Suffisant en  transplantations d’organes </a:t>
            </a:r>
            <a:endParaRPr lang="fr-FR" altLang="fr-FR" sz="16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550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E882816-C316-9647-BB08-A31F4D47CF8B}"/>
              </a:ext>
            </a:extLst>
          </p:cNvPr>
          <p:cNvSpPr/>
          <p:nvPr/>
        </p:nvSpPr>
        <p:spPr>
          <a:xfrm>
            <a:off x="590794" y="2508651"/>
            <a:ext cx="8503864" cy="112539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Suivi Immunologique du receveur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04B58D5D-D3CC-FA48-8B5A-4CBC96CC0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76700"/>
            <a:ext cx="626427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>
                <a:solidFill>
                  <a:srgbClr val="FF0000"/>
                </a:solidFill>
                <a:latin typeface="Arial" panose="020B0604020202020204" pitchFamily="34" charset="0"/>
              </a:rPr>
              <a:t>Recherche et identification des  Anticorps anti-HLA de classe I et II</a:t>
            </a:r>
            <a:endParaRPr lang="fr-FR" altLang="fr-FR" sz="1800" u="sng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fr-FR" altLang="fr-FR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79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>
            <a:extLst>
              <a:ext uri="{FF2B5EF4-FFF2-40B4-BE49-F238E27FC236}">
                <a16:creationId xmlns:a16="http://schemas.microsoft.com/office/drawing/2014/main" id="{EFD290F4-7A8D-F74C-AAF0-2A3C92EEC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74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 b="1">
                <a:solidFill>
                  <a:srgbClr val="FF0000"/>
                </a:solidFill>
                <a:latin typeface="Calibri" panose="020F0502020204030204" pitchFamily="34" charset="0"/>
              </a:rPr>
              <a:t>Les Anticorps anti-HLA</a:t>
            </a:r>
            <a:endParaRPr lang="fr-FR" altLang="fr-FR" u="sng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6867" name="Rectangle 10">
            <a:extLst>
              <a:ext uri="{FF2B5EF4-FFF2-40B4-BE49-F238E27FC236}">
                <a16:creationId xmlns:a16="http://schemas.microsoft.com/office/drawing/2014/main" id="{8093CD27-B354-C74B-8544-D42E06ED9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781300"/>
            <a:ext cx="9001125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 u="sng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Transfusions</a:t>
            </a:r>
            <a:r>
              <a:rPr lang="fr-FR" altLang="fr-FR" sz="2000" b="1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Immunogénicité attribuée aux leucocytes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	Date apparition des AC: J15- J21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 u="sng">
                <a:solidFill>
                  <a:srgbClr val="00B050"/>
                </a:solidFill>
                <a:latin typeface="Calibri" panose="020F0502020204030204" pitchFamily="34" charset="0"/>
              </a:rPr>
              <a:t>Grossesse</a:t>
            </a:r>
            <a:r>
              <a:rPr lang="fr-FR" altLang="fr-FR" sz="2000" b="1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fr-FR" altLang="fr-FR" sz="2000" b="1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Ac anti molécule(s) HLA d’origine paternelle 	</a:t>
            </a:r>
            <a:b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	Disparaissent  après l’accouchement 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	Réapparaissent si grossesse ou transfusion de sang même   déleucocyté</a:t>
            </a:r>
            <a:b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 	Date apparition : 3mois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fr-FR" altLang="fr-FR" sz="2000" b="1" u="sng">
                <a:solidFill>
                  <a:srgbClr val="00B050"/>
                </a:solidFill>
                <a:latin typeface="Calibri" panose="020F0502020204030204" pitchFamily="34" charset="0"/>
              </a:rPr>
              <a:t>Transplantations antérieures </a:t>
            </a:r>
            <a:br>
              <a:rPr lang="fr-FR" altLang="fr-FR" sz="2000" b="1" u="sng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fr-FR" altLang="fr-FR" sz="2000" b="1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Si incompatibilité pour les antigènes HLA portés par le(s) premier (s) greffon 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36868" name="ZoneTexte 13">
            <a:extLst>
              <a:ext uri="{FF2B5EF4-FFF2-40B4-BE49-F238E27FC236}">
                <a16:creationId xmlns:a16="http://schemas.microsoft.com/office/drawing/2014/main" id="{2BBCE0D9-869B-7747-AEC2-09841D94D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714375"/>
            <a:ext cx="8072437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>
                <a:solidFill>
                  <a:schemeClr val="tx1"/>
                </a:solidFill>
                <a:latin typeface="Calibri" panose="020F0502020204030204" pitchFamily="34" charset="0"/>
              </a:rPr>
              <a:t>			</a:t>
            </a:r>
            <a:endParaRPr lang="fr-FR" altLang="fr-FR" sz="1600" b="1" u="sng">
              <a:solidFill>
                <a:srgbClr val="060BE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 b="1" u="sng">
              <a:solidFill>
                <a:srgbClr val="060BE0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fr-FR" altLang="fr-FR" sz="1800">
                <a:solidFill>
                  <a:schemeClr val="tx1"/>
                </a:solidFill>
                <a:latin typeface="Calibri" panose="020F0502020204030204" pitchFamily="34" charset="0"/>
              </a:rPr>
              <a:t>Les plus fréquents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endParaRPr lang="fr-FR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fr-FR" altLang="fr-FR" sz="1800">
                <a:solidFill>
                  <a:schemeClr val="tx1"/>
                </a:solidFill>
                <a:latin typeface="Calibri" panose="020F0502020204030204" pitchFamily="34" charset="0"/>
              </a:rPr>
              <a:t>Dirigés contre les molécules I et II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endParaRPr lang="fr-FR" altLang="fr-FR" sz="18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fr-FR" altLang="fr-FR" sz="1800">
                <a:solidFill>
                  <a:schemeClr val="tx1"/>
                </a:solidFill>
                <a:latin typeface="Calibri" panose="020F0502020204030204" pitchFamily="34" charset="0"/>
              </a:rPr>
              <a:t> apparaissent  après sensibilisation du R aux Ag HLA suite:   </a:t>
            </a:r>
          </a:p>
        </p:txBody>
      </p:sp>
    </p:spTree>
    <p:extLst>
      <p:ext uri="{BB962C8B-B14F-4D97-AF65-F5344CB8AC3E}">
        <p14:creationId xmlns:p14="http://schemas.microsoft.com/office/powerpoint/2010/main" val="32075848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82B50FC9-E6F8-2444-9CC5-C936FE059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0"/>
            <a:ext cx="7696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3600">
                <a:solidFill>
                  <a:schemeClr val="tx2"/>
                </a:solidFill>
                <a:latin typeface="Times New Roman" panose="02020603050405020304" pitchFamily="18" charset="0"/>
              </a:rPr>
              <a:t>Conclusion</a:t>
            </a:r>
          </a:p>
        </p:txBody>
      </p:sp>
      <p:sp>
        <p:nvSpPr>
          <p:cNvPr id="742408" name="Text Box 8">
            <a:extLst>
              <a:ext uri="{FF2B5EF4-FFF2-40B4-BE49-F238E27FC236}">
                <a16:creationId xmlns:a16="http://schemas.microsoft.com/office/drawing/2014/main" id="{43DF9BA8-1CB8-F846-92E0-FE1A2A360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1557338"/>
            <a:ext cx="2667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400">
                <a:solidFill>
                  <a:schemeClr val="tx1"/>
                </a:solidFill>
                <a:latin typeface="Times New Roman" panose="02020603050405020304" pitchFamily="18" charset="0"/>
              </a:rPr>
              <a:t>Coordination</a:t>
            </a:r>
          </a:p>
        </p:txBody>
      </p:sp>
      <p:sp>
        <p:nvSpPr>
          <p:cNvPr id="742410" name="Text Box 10">
            <a:extLst>
              <a:ext uri="{FF2B5EF4-FFF2-40B4-BE49-F238E27FC236}">
                <a16:creationId xmlns:a16="http://schemas.microsoft.com/office/drawing/2014/main" id="{A17914C1-5629-1949-9475-A6EF9586D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5949950"/>
            <a:ext cx="8569325" cy="762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Amélioration des résultats cliniques et la prévention du rejet qui reste le facteur limitant de cette thérapeutique</a:t>
            </a:r>
          </a:p>
        </p:txBody>
      </p:sp>
      <p:grpSp>
        <p:nvGrpSpPr>
          <p:cNvPr id="2" name="Group 56">
            <a:extLst>
              <a:ext uri="{FF2B5EF4-FFF2-40B4-BE49-F238E27FC236}">
                <a16:creationId xmlns:a16="http://schemas.microsoft.com/office/drawing/2014/main" id="{F30861BF-3DEA-F640-9EE6-2BDBB3A6E6FC}"/>
              </a:ext>
            </a:extLst>
          </p:cNvPr>
          <p:cNvGrpSpPr>
            <a:grpSpLocks/>
          </p:cNvGrpSpPr>
          <p:nvPr/>
        </p:nvGrpSpPr>
        <p:grpSpPr bwMode="auto">
          <a:xfrm>
            <a:off x="6880225" y="1154113"/>
            <a:ext cx="1101725" cy="673100"/>
            <a:chOff x="4334" y="727"/>
            <a:chExt cx="694" cy="424"/>
          </a:xfrm>
        </p:grpSpPr>
        <p:sp>
          <p:nvSpPr>
            <p:cNvPr id="47134" name="Text Box 6">
              <a:extLst>
                <a:ext uri="{FF2B5EF4-FFF2-40B4-BE49-F238E27FC236}">
                  <a16:creationId xmlns:a16="http://schemas.microsoft.com/office/drawing/2014/main" id="{4BE5F4BB-188F-0347-9311-B3223F070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56" y="727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solidFill>
                    <a:schemeClr val="tx1"/>
                  </a:solidFill>
                  <a:latin typeface="Times New Roman" panose="02020603050405020304" pitchFamily="18" charset="0"/>
                </a:rPr>
                <a:t>RC</a:t>
              </a:r>
            </a:p>
          </p:txBody>
        </p:sp>
        <p:sp>
          <p:nvSpPr>
            <p:cNvPr id="47135" name="AutoShape 11">
              <a:extLst>
                <a:ext uri="{FF2B5EF4-FFF2-40B4-BE49-F238E27FC236}">
                  <a16:creationId xmlns:a16="http://schemas.microsoft.com/office/drawing/2014/main" id="{1B597880-7C09-D341-8984-0F7B7F472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833"/>
              <a:ext cx="318" cy="318"/>
            </a:xfrm>
            <a:prstGeom prst="curvedLeftArrow">
              <a:avLst>
                <a:gd name="adj1" fmla="val 20000"/>
                <a:gd name="adj2" fmla="val 40000"/>
                <a:gd name="adj3" fmla="val 33333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endParaRPr lang="en-US" altLang="fr-F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55">
            <a:extLst>
              <a:ext uri="{FF2B5EF4-FFF2-40B4-BE49-F238E27FC236}">
                <a16:creationId xmlns:a16="http://schemas.microsoft.com/office/drawing/2014/main" id="{58B712EC-BB46-B542-874D-A1E43504939B}"/>
              </a:ext>
            </a:extLst>
          </p:cNvPr>
          <p:cNvGrpSpPr>
            <a:grpSpLocks/>
          </p:cNvGrpSpPr>
          <p:nvPr/>
        </p:nvGrpSpPr>
        <p:grpSpPr bwMode="auto">
          <a:xfrm>
            <a:off x="1047750" y="1177925"/>
            <a:ext cx="1368425" cy="649288"/>
            <a:chOff x="660" y="742"/>
            <a:chExt cx="862" cy="409"/>
          </a:xfrm>
        </p:grpSpPr>
        <p:sp>
          <p:nvSpPr>
            <p:cNvPr id="47132" name="Text Box 5">
              <a:extLst>
                <a:ext uri="{FF2B5EF4-FFF2-40B4-BE49-F238E27FC236}">
                  <a16:creationId xmlns:a16="http://schemas.microsoft.com/office/drawing/2014/main" id="{DF80E7D8-E4BC-AC42-8975-CB6F3DD77E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" y="742"/>
              <a:ext cx="5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fr-FR" sz="2400">
                  <a:solidFill>
                    <a:schemeClr val="tx1"/>
                  </a:solidFill>
                  <a:latin typeface="Times New Roman" panose="02020603050405020304" pitchFamily="18" charset="0"/>
                </a:rPr>
                <a:t>DVA</a:t>
              </a:r>
            </a:p>
          </p:txBody>
        </p:sp>
        <p:sp>
          <p:nvSpPr>
            <p:cNvPr id="47133" name="AutoShape 12">
              <a:extLst>
                <a:ext uri="{FF2B5EF4-FFF2-40B4-BE49-F238E27FC236}">
                  <a16:creationId xmlns:a16="http://schemas.microsoft.com/office/drawing/2014/main" id="{5264FF40-3277-384D-9931-22CA822FC2C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204" y="833"/>
              <a:ext cx="318" cy="318"/>
            </a:xfrm>
            <a:prstGeom prst="curvedLeftArrow">
              <a:avLst>
                <a:gd name="adj1" fmla="val 20000"/>
                <a:gd name="adj2" fmla="val 40000"/>
                <a:gd name="adj3" fmla="val 33333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endParaRPr lang="en-US" altLang="fr-F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42416" name="Rectangle 16">
            <a:extLst>
              <a:ext uri="{FF2B5EF4-FFF2-40B4-BE49-F238E27FC236}">
                <a16:creationId xmlns:a16="http://schemas.microsoft.com/office/drawing/2014/main" id="{AEA1FCA4-C726-9740-82C9-A65DE4DC4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060575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2400">
                <a:solidFill>
                  <a:schemeClr val="tx1"/>
                </a:solidFill>
                <a:latin typeface="Times New Roman" panose="02020603050405020304" pitchFamily="18" charset="0"/>
              </a:rPr>
              <a:t>Centres de dialyse</a:t>
            </a:r>
          </a:p>
        </p:txBody>
      </p:sp>
      <p:sp>
        <p:nvSpPr>
          <p:cNvPr id="742417" name="Rectangle 17">
            <a:extLst>
              <a:ext uri="{FF2B5EF4-FFF2-40B4-BE49-F238E27FC236}">
                <a16:creationId xmlns:a16="http://schemas.microsoft.com/office/drawing/2014/main" id="{9F3379A0-27ED-0B40-B273-F0B442F97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060575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2400">
                <a:solidFill>
                  <a:schemeClr val="tx1"/>
                </a:solidFill>
                <a:latin typeface="Times New Roman" panose="02020603050405020304" pitchFamily="18" charset="0"/>
              </a:rPr>
              <a:t>Laboratoire</a:t>
            </a:r>
          </a:p>
        </p:txBody>
      </p:sp>
      <p:cxnSp>
        <p:nvCxnSpPr>
          <p:cNvPr id="47113" name="AutoShape 27">
            <a:extLst>
              <a:ext uri="{FF2B5EF4-FFF2-40B4-BE49-F238E27FC236}">
                <a16:creationId xmlns:a16="http://schemas.microsoft.com/office/drawing/2014/main" id="{D122F88B-3609-DE48-9B63-BB7247BAE507}"/>
              </a:ext>
            </a:extLst>
          </p:cNvPr>
          <p:cNvCxnSpPr>
            <a:cxnSpLocks noChangeShapeType="1"/>
            <a:stCxn id="742417" idx="0"/>
            <a:endCxn id="742408" idx="1"/>
          </p:cNvCxnSpPr>
          <p:nvPr/>
        </p:nvCxnSpPr>
        <p:spPr bwMode="auto">
          <a:xfrm flipV="1">
            <a:off x="1584325" y="1790700"/>
            <a:ext cx="1763713" cy="269875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</p:cxnSp>
      <p:cxnSp>
        <p:nvCxnSpPr>
          <p:cNvPr id="742428" name="AutoShape 28">
            <a:extLst>
              <a:ext uri="{FF2B5EF4-FFF2-40B4-BE49-F238E27FC236}">
                <a16:creationId xmlns:a16="http://schemas.microsoft.com/office/drawing/2014/main" id="{3A4AC3BE-A468-6B42-99AE-E2453F893E8B}"/>
              </a:ext>
            </a:extLst>
          </p:cNvPr>
          <p:cNvCxnSpPr>
            <a:cxnSpLocks noChangeShapeType="1"/>
            <a:endCxn id="742408" idx="1"/>
          </p:cNvCxnSpPr>
          <p:nvPr/>
        </p:nvCxnSpPr>
        <p:spPr bwMode="auto">
          <a:xfrm flipV="1">
            <a:off x="2555875" y="1790700"/>
            <a:ext cx="792163" cy="414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2434" name="Text Box 34">
            <a:extLst>
              <a:ext uri="{FF2B5EF4-FFF2-40B4-BE49-F238E27FC236}">
                <a16:creationId xmlns:a16="http://schemas.microsoft.com/office/drawing/2014/main" id="{7E4D5DAD-ECB3-D24B-A09B-AF3CC4AA0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5013325"/>
            <a:ext cx="32400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 b="1">
                <a:solidFill>
                  <a:srgbClr val="FFCC66"/>
                </a:solidFill>
                <a:latin typeface="Calibri" panose="020F0502020204030204" pitchFamily="34" charset="0"/>
              </a:rPr>
              <a:t>Meilleur appariement D/R</a:t>
            </a:r>
            <a:r>
              <a:rPr lang="fr-FR" altLang="fr-FR" sz="200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47116" name="Text Box 35">
            <a:extLst>
              <a:ext uri="{FF2B5EF4-FFF2-40B4-BE49-F238E27FC236}">
                <a16:creationId xmlns:a16="http://schemas.microsoft.com/office/drawing/2014/main" id="{9EA9AD7D-A9B3-9648-9EFB-43C207757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4365625"/>
            <a:ext cx="295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en-US" altLang="fr-FR" sz="2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2436" name="Text Box 36">
            <a:extLst>
              <a:ext uri="{FF2B5EF4-FFF2-40B4-BE49-F238E27FC236}">
                <a16:creationId xmlns:a16="http://schemas.microsoft.com/office/drawing/2014/main" id="{4397E8AE-B990-764C-91D5-A074B7001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4365625"/>
            <a:ext cx="2520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20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fr-FR" altLang="fr-FR" sz="1600" b="1">
                <a:solidFill>
                  <a:srgbClr val="99FF33"/>
                </a:solidFill>
                <a:latin typeface="Calibri" panose="020F0502020204030204" pitchFamily="34" charset="0"/>
              </a:rPr>
              <a:t>Diagnostic précoce du RC</a:t>
            </a:r>
          </a:p>
        </p:txBody>
      </p:sp>
      <p:sp>
        <p:nvSpPr>
          <p:cNvPr id="47118" name="Line 39">
            <a:extLst>
              <a:ext uri="{FF2B5EF4-FFF2-40B4-BE49-F238E27FC236}">
                <a16:creationId xmlns:a16="http://schemas.microsoft.com/office/drawing/2014/main" id="{2A7E9B3C-7DE8-9444-B1B6-C84063213A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9250" y="4221163"/>
            <a:ext cx="1944688" cy="4318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742440" name="Text Box 40">
            <a:extLst>
              <a:ext uri="{FF2B5EF4-FFF2-40B4-BE49-F238E27FC236}">
                <a16:creationId xmlns:a16="http://schemas.microsoft.com/office/drawing/2014/main" id="{B2562065-2121-1240-B336-AAB1EB55F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413" y="3284538"/>
            <a:ext cx="3059113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>
                <a:solidFill>
                  <a:schemeClr val="accent1"/>
                </a:solidFill>
                <a:latin typeface="Times New Roman" panose="02020603050405020304" pitchFamily="18" charset="0"/>
              </a:rPr>
              <a:t>-</a:t>
            </a:r>
            <a:r>
              <a:rPr lang="fr-FR" altLang="fr-FR" sz="1600" b="1">
                <a:solidFill>
                  <a:schemeClr val="accent1"/>
                </a:solidFill>
                <a:latin typeface="Times New Roman" panose="02020603050405020304" pitchFamily="18" charset="0"/>
              </a:rPr>
              <a:t>Détection Identification Ac</a:t>
            </a:r>
            <a:r>
              <a:rPr lang="fr-FR" altLang="fr-FR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 b="1">
                <a:solidFill>
                  <a:schemeClr val="accent1"/>
                </a:solidFill>
                <a:latin typeface="Times New Roman" panose="02020603050405020304" pitchFamily="18" charset="0"/>
              </a:rPr>
              <a:t>pré </a:t>
            </a:r>
            <a:r>
              <a:rPr lang="fr-FR" altLang="fr-FR" sz="1600" b="1">
                <a:solidFill>
                  <a:schemeClr val="accent1"/>
                </a:solidFill>
                <a:latin typeface="Calibri" panose="020F0502020204030204" pitchFamily="34" charset="0"/>
              </a:rPr>
              <a:t>TR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fr-FR" altLang="fr-FR" sz="16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2441" name="Text Box 41">
            <a:extLst>
              <a:ext uri="{FF2B5EF4-FFF2-40B4-BE49-F238E27FC236}">
                <a16:creationId xmlns:a16="http://schemas.microsoft.com/office/drawing/2014/main" id="{4C8DB644-8F1A-024D-8119-85D790633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08275"/>
            <a:ext cx="360045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r>
              <a:rPr lang="fr-FR" altLang="fr-FR" sz="1800" b="1" u="sng">
                <a:solidFill>
                  <a:schemeClr val="tx2"/>
                </a:solidFill>
                <a:latin typeface="Times New Roman" panose="02020603050405020304" pitchFamily="18" charset="0"/>
              </a:rPr>
              <a:t>Choix et maîtrise</a:t>
            </a:r>
            <a:r>
              <a:rPr lang="fr-FR" altLang="fr-FR" sz="1800" u="sng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fr-FR" altLang="fr-FR" sz="1800" b="1" u="sng">
                <a:solidFill>
                  <a:schemeClr val="tx2"/>
                </a:solidFill>
                <a:latin typeface="Times New Roman" panose="02020603050405020304" pitchFamily="18" charset="0"/>
              </a:rPr>
              <a:t>des techniques:</a:t>
            </a:r>
            <a:r>
              <a:rPr lang="fr-FR" altLang="fr-FR" sz="200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</a:p>
          <a:p>
            <a:pPr lvl="2"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fr-FR" altLang="fr-FR" sz="20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742442" name="Text Box 42">
            <a:extLst>
              <a:ext uri="{FF2B5EF4-FFF2-40B4-BE49-F238E27FC236}">
                <a16:creationId xmlns:a16="http://schemas.microsoft.com/office/drawing/2014/main" id="{EF9587D0-6490-644B-BF53-554BE73F5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413" y="4005263"/>
            <a:ext cx="3132138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>
                <a:solidFill>
                  <a:schemeClr val="tx1"/>
                </a:solidFill>
                <a:latin typeface="Times New Roman" panose="02020603050405020304" pitchFamily="18" charset="0"/>
              </a:rPr>
              <a:t>-</a:t>
            </a:r>
            <a:r>
              <a:rPr lang="fr-FR" altLang="fr-FR" sz="1600" b="1">
                <a:solidFill>
                  <a:srgbClr val="99FF33"/>
                </a:solidFill>
                <a:latin typeface="Calibri" panose="020F0502020204030204" pitchFamily="34" charset="0"/>
              </a:rPr>
              <a:t>Détection Identification Ac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 b="1">
                <a:solidFill>
                  <a:srgbClr val="99FF33"/>
                </a:solidFill>
                <a:latin typeface="Calibri" panose="020F0502020204030204" pitchFamily="34" charset="0"/>
              </a:rPr>
              <a:t>Post TR</a:t>
            </a:r>
          </a:p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Char char="Ø"/>
            </a:pPr>
            <a:endParaRPr lang="fr-FR" altLang="fr-FR" sz="1600" b="1">
              <a:solidFill>
                <a:srgbClr val="99FF33"/>
              </a:solidFill>
              <a:latin typeface="Calibri" panose="020F0502020204030204" pitchFamily="34" charset="0"/>
            </a:endParaRPr>
          </a:p>
        </p:txBody>
      </p:sp>
      <p:sp>
        <p:nvSpPr>
          <p:cNvPr id="742444" name="Text Box 44">
            <a:extLst>
              <a:ext uri="{FF2B5EF4-FFF2-40B4-BE49-F238E27FC236}">
                <a16:creationId xmlns:a16="http://schemas.microsoft.com/office/drawing/2014/main" id="{C944C5C7-43C5-8A4A-A457-DA9883FB4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13325"/>
            <a:ext cx="2771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>
                <a:solidFill>
                  <a:srgbClr val="404040"/>
                </a:solidFill>
                <a:latin typeface="Trebuchet MS" panose="020B070302020209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600">
                <a:solidFill>
                  <a:srgbClr val="404040"/>
                </a:solidFill>
                <a:latin typeface="Trebuchet MS" panose="020B070302020209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400">
                <a:solidFill>
                  <a:srgbClr val="404040"/>
                </a:solidFill>
                <a:latin typeface="Trebuchet MS" panose="020B070302020209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itchFamily="2" charset="2"/>
              <a:buChar char=""/>
              <a:defRPr sz="1200">
                <a:solidFill>
                  <a:srgbClr val="404040"/>
                </a:solidFill>
                <a:latin typeface="Trebuchet MS" panose="020B070302020209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fr-FR" altLang="fr-FR" sz="1600" b="1">
                <a:solidFill>
                  <a:srgbClr val="FFCC66"/>
                </a:solidFill>
                <a:latin typeface="Calibri" panose="020F0502020204030204" pitchFamily="34" charset="0"/>
              </a:rPr>
              <a:t>Typage HLA par BM générique</a:t>
            </a:r>
          </a:p>
        </p:txBody>
      </p:sp>
      <p:grpSp>
        <p:nvGrpSpPr>
          <p:cNvPr id="4" name="Group 53">
            <a:extLst>
              <a:ext uri="{FF2B5EF4-FFF2-40B4-BE49-F238E27FC236}">
                <a16:creationId xmlns:a16="http://schemas.microsoft.com/office/drawing/2014/main" id="{94DF7DFA-E524-6E43-862C-D2FB85D562B6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3429000"/>
            <a:ext cx="3168650" cy="863600"/>
            <a:chOff x="1837" y="2160"/>
            <a:chExt cx="1996" cy="544"/>
          </a:xfrm>
        </p:grpSpPr>
        <p:sp>
          <p:nvSpPr>
            <p:cNvPr id="47128" name="Rectangle 20">
              <a:extLst>
                <a:ext uri="{FF2B5EF4-FFF2-40B4-BE49-F238E27FC236}">
                  <a16:creationId xmlns:a16="http://schemas.microsoft.com/office/drawing/2014/main" id="{D6B4B31D-020C-1246-8066-97C8791004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160"/>
              <a:ext cx="1935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22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CXM fiable et informatif</a:t>
              </a:r>
              <a:r>
                <a:rPr lang="fr-FR" altLang="fr-FR" sz="2200">
                  <a:solidFill>
                    <a:schemeClr val="tx1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7129" name="Rectangle 21">
              <a:extLst>
                <a:ext uri="{FF2B5EF4-FFF2-40B4-BE49-F238E27FC236}">
                  <a16:creationId xmlns:a16="http://schemas.microsoft.com/office/drawing/2014/main" id="{815E836B-243B-2844-94C6-8227347DC5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0" y="2478"/>
              <a:ext cx="11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>
                  <a:solidFill>
                    <a:schemeClr val="tx1"/>
                  </a:solidFill>
                  <a:latin typeface="Times New Roman" panose="02020603050405020304" pitchFamily="18" charset="0"/>
                </a:rPr>
                <a:t>TR en toute sécurité</a:t>
              </a:r>
            </a:p>
          </p:txBody>
        </p:sp>
        <p:sp>
          <p:nvSpPr>
            <p:cNvPr id="47130" name="Line 45">
              <a:extLst>
                <a:ext uri="{FF2B5EF4-FFF2-40B4-BE49-F238E27FC236}">
                  <a16:creationId xmlns:a16="http://schemas.microsoft.com/office/drawing/2014/main" id="{48A42738-259B-BB4C-B5D0-39DD115BF1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5" y="238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fr-FR"/>
            </a:p>
          </p:txBody>
        </p:sp>
        <p:sp>
          <p:nvSpPr>
            <p:cNvPr id="47131" name="Rectangle 46">
              <a:extLst>
                <a:ext uri="{FF2B5EF4-FFF2-40B4-BE49-F238E27FC236}">
                  <a16:creationId xmlns:a16="http://schemas.microsoft.com/office/drawing/2014/main" id="{A522325B-E8D6-5E4C-8E09-E67876D8A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160"/>
              <a:ext cx="1996" cy="5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endParaRPr lang="en-US" altLang="fr-FR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42450" name="Line 50">
            <a:extLst>
              <a:ext uri="{FF2B5EF4-FFF2-40B4-BE49-F238E27FC236}">
                <a16:creationId xmlns:a16="http://schemas.microsoft.com/office/drawing/2014/main" id="{B30F18AA-0138-904B-A397-D365C1F3978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1863" y="1773238"/>
            <a:ext cx="86518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fr-FR"/>
          </a:p>
        </p:txBody>
      </p:sp>
      <p:grpSp>
        <p:nvGrpSpPr>
          <p:cNvPr id="5" name="Group 54">
            <a:extLst>
              <a:ext uri="{FF2B5EF4-FFF2-40B4-BE49-F238E27FC236}">
                <a16:creationId xmlns:a16="http://schemas.microsoft.com/office/drawing/2014/main" id="{06861DB3-9399-2042-BEAE-1880F61EAC35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2781300"/>
            <a:ext cx="4140200" cy="2212975"/>
            <a:chOff x="3334" y="1752"/>
            <a:chExt cx="2608" cy="1394"/>
          </a:xfrm>
        </p:grpSpPr>
        <p:sp>
          <p:nvSpPr>
            <p:cNvPr id="47126" name="Text Box 49">
              <a:extLst>
                <a:ext uri="{FF2B5EF4-FFF2-40B4-BE49-F238E27FC236}">
                  <a16:creationId xmlns:a16="http://schemas.microsoft.com/office/drawing/2014/main" id="{45D6BC64-26BD-BB4F-8A3F-62D1CC50D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1752"/>
              <a:ext cx="260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r>
                <a:rPr lang="fr-FR" altLang="fr-FR" sz="1800" b="1" u="sng">
                  <a:solidFill>
                    <a:schemeClr val="accent1"/>
                  </a:solidFill>
                  <a:latin typeface="Times New Roman" panose="02020603050405020304" pitchFamily="18" charset="0"/>
                </a:rPr>
                <a:t>Suivi sérologique pré TR de qualité :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endParaRPr lang="fr-FR" altLang="fr-FR" sz="1600">
                <a:solidFill>
                  <a:schemeClr val="accent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7127" name="Text Box 51">
              <a:extLst>
                <a:ext uri="{FF2B5EF4-FFF2-40B4-BE49-F238E27FC236}">
                  <a16:creationId xmlns:a16="http://schemas.microsoft.com/office/drawing/2014/main" id="{EE8C7A5A-BCA3-334B-9F16-6F6892B7BA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3" y="2069"/>
              <a:ext cx="1927" cy="1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>
                  <a:solidFill>
                    <a:srgbClr val="404040"/>
                  </a:solidFill>
                  <a:latin typeface="Trebuchet MS" panose="020B070302020209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600">
                  <a:solidFill>
                    <a:srgbClr val="404040"/>
                  </a:solidFill>
                  <a:latin typeface="Trebuchet MS" panose="020B070302020209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400">
                  <a:solidFill>
                    <a:srgbClr val="404040"/>
                  </a:solidFill>
                  <a:latin typeface="Trebuchet MS" panose="020B070302020209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itchFamily="2" charset="2"/>
                <a:buChar char=""/>
                <a:defRPr sz="1200">
                  <a:solidFill>
                    <a:srgbClr val="404040"/>
                  </a:solidFill>
                  <a:latin typeface="Trebuchet MS" panose="020B070302020209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>
                  <a:solidFill>
                    <a:schemeClr val="tx1"/>
                  </a:solidFill>
                  <a:latin typeface="Calibri" panose="020F0502020204030204" pitchFamily="34" charset="0"/>
                </a:rPr>
                <a:t>-</a:t>
              </a: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Connaissance des évènements immunisant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None/>
              </a:pPr>
              <a:r>
                <a:rPr lang="fr-FR" altLang="fr-FR" sz="1600" b="1">
                  <a:solidFill>
                    <a:schemeClr val="tx1"/>
                  </a:solidFill>
                  <a:latin typeface="Calibri" panose="020F0502020204030204" pitchFamily="34" charset="0"/>
                </a:rPr>
                <a:t>-Respect des dates de prélèvement</a:t>
              </a:r>
              <a:r>
                <a:rPr lang="fr-FR" altLang="fr-FR" sz="2000" b="1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 typeface="Wingdings" pitchFamily="2" charset="2"/>
                <a:buChar char="Ø"/>
              </a:pPr>
              <a:endParaRPr lang="fr-FR" altLang="fr-FR" sz="2000" b="1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40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4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4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4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4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74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742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42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74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4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742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742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742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742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74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1000"/>
                                        <p:tgtEl>
                                          <p:spTgt spid="74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74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08" grpId="0" animBg="1"/>
      <p:bldP spid="742410" grpId="0" animBg="1"/>
      <p:bldP spid="742416" grpId="0"/>
      <p:bldP spid="742417" grpId="0"/>
      <p:bldP spid="742434" grpId="0"/>
      <p:bldP spid="742436" grpId="0"/>
      <p:bldP spid="742440" grpId="0"/>
      <p:bldP spid="742441" grpId="0"/>
      <p:bldP spid="742442" grpId="0"/>
      <p:bldP spid="7424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</a:br>
            <a:r>
              <a:rPr lang="fr-FR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Introduction </a:t>
            </a:r>
            <a:br>
              <a:rPr lang="fr-FR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Le Complexe Majeur d’Histocompatibilité (CMH) humain ou complexe HLA (</a:t>
            </a:r>
            <a:r>
              <a:rPr lang="fr-FR" dirty="0" err="1"/>
              <a:t>Human</a:t>
            </a:r>
            <a:r>
              <a:rPr lang="fr-FR" dirty="0"/>
              <a:t> Leucocyte Antigène).</a:t>
            </a:r>
          </a:p>
          <a:p>
            <a:pPr algn="just"/>
            <a:r>
              <a:rPr lang="fr-FR" dirty="0"/>
              <a:t>du fait de la première description des antigènes HLA sur les leucocytes en 1958 par J. Dausset.</a:t>
            </a:r>
          </a:p>
          <a:p>
            <a:pPr algn="just"/>
            <a:r>
              <a:rPr lang="fr-FR" dirty="0"/>
              <a:t>complexe multi génique, d’environ 4000 kilo-bases, situe sur le bras court du chromosome 6 (bande 6p21.3).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Identifie, a l’origine, en tant que système d’antigènes essentiels dans la compatibilité entre donneur et receveur lors de greffes d’organes ou de tissus. </a:t>
            </a:r>
          </a:p>
          <a:p>
            <a:pPr algn="just">
              <a:buNone/>
            </a:pPr>
            <a:endParaRPr lang="fr-FR" sz="1000" dirty="0"/>
          </a:p>
          <a:p>
            <a:pPr algn="just"/>
            <a:r>
              <a:rPr lang="fr-FR" dirty="0"/>
              <a:t>Actuellement, il est reconnu comme étant l’élément central dans la présentation de peptides antigéniques aux lymphocytes T conventionnels a TCR </a:t>
            </a:r>
            <a:r>
              <a:rPr lang="fr-FR" dirty="0" err="1"/>
              <a:t>αβ</a:t>
            </a:r>
            <a:r>
              <a:rPr lang="fr-FR" dirty="0"/>
              <a:t> pour l’initiation d’une réponse immunitaire adaptative.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3000395"/>
          </a:xfrm>
        </p:spPr>
        <p:txBody>
          <a:bodyPr/>
          <a:lstStyle/>
          <a:p>
            <a:pPr algn="just"/>
            <a:r>
              <a:rPr lang="fr-FR" b="1" dirty="0">
                <a:solidFill>
                  <a:srgbClr val="00B050"/>
                </a:solidFill>
                <a:latin typeface="Calibri" pitchFamily="34" charset="0"/>
                <a:sym typeface="Wingdings" pitchFamily="2" charset="2"/>
              </a:rPr>
              <a:t>Histocompatibles </a:t>
            </a:r>
            <a:r>
              <a:rPr lang="fr-FR" b="1" dirty="0">
                <a:latin typeface="Calibri" pitchFamily="34" charset="0"/>
                <a:sym typeface="Wingdings" pitchFamily="2" charset="2"/>
              </a:rPr>
              <a:t>	</a:t>
            </a:r>
            <a:r>
              <a:rPr lang="fr-FR" b="1" dirty="0" err="1">
                <a:latin typeface="Calibri" pitchFamily="34" charset="0"/>
              </a:rPr>
              <a:t>antigéniquement</a:t>
            </a:r>
            <a:r>
              <a:rPr lang="fr-FR" b="1" dirty="0">
                <a:latin typeface="Calibri" pitchFamily="34" charset="0"/>
              </a:rPr>
              <a:t> semblables : 	</a:t>
            </a:r>
            <a:r>
              <a:rPr lang="fr-FR" b="1" dirty="0">
                <a:solidFill>
                  <a:srgbClr val="00B050"/>
                </a:solidFill>
                <a:latin typeface="Calibri" pitchFamily="34" charset="0"/>
              </a:rPr>
              <a:t>Tolérés par le receveur.</a:t>
            </a:r>
          </a:p>
          <a:p>
            <a:pPr algn="just"/>
            <a:endParaRPr lang="fr-FR" b="1" dirty="0">
              <a:solidFill>
                <a:srgbClr val="00B050"/>
              </a:solidFill>
              <a:latin typeface="Calibri" pitchFamily="34" charset="0"/>
            </a:endParaRPr>
          </a:p>
          <a:p>
            <a:pPr algn="just"/>
            <a:r>
              <a:rPr lang="fr-FR" b="1" dirty="0" err="1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Histo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-incompatibles </a:t>
            </a:r>
            <a:r>
              <a:rPr lang="fr-FR" b="1" dirty="0">
                <a:latin typeface="Calibri" pitchFamily="34" charset="0"/>
                <a:sym typeface="Wingdings" pitchFamily="2" charset="2"/>
              </a:rPr>
              <a:t> </a:t>
            </a:r>
            <a:r>
              <a:rPr lang="fr-FR" b="1" dirty="0" err="1">
                <a:latin typeface="Calibri" pitchFamily="34" charset="0"/>
              </a:rPr>
              <a:t>antigéniquement</a:t>
            </a:r>
            <a:r>
              <a:rPr lang="fr-FR" b="1" dirty="0">
                <a:latin typeface="Calibri" pitchFamily="34" charset="0"/>
              </a:rPr>
              <a:t> différents : 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</a:rPr>
              <a:t>Rejetés par le receveur.</a:t>
            </a:r>
            <a:r>
              <a:rPr lang="fr-FR" b="1" dirty="0">
                <a:solidFill>
                  <a:srgbClr val="FF0000"/>
                </a:solidFill>
                <a:latin typeface="Calibri" pitchFamily="34" charset="0"/>
                <a:sym typeface="Wingdings" pitchFamily="2" charset="2"/>
              </a:rPr>
              <a:t>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2844" y="0"/>
            <a:ext cx="8858280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/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Complexe Majeur d’Histocompatibilité (CMH)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7652" y="974708"/>
            <a:ext cx="8786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>
                <a:latin typeface="Calibri" pitchFamily="34" charset="0"/>
              </a:rPr>
              <a:t>Existe chez tous les vertébrés </a:t>
            </a:r>
            <a:r>
              <a:rPr lang="fr-FR" sz="1600" b="1" dirty="0">
                <a:latin typeface="Calibri" pitchFamily="34" charset="0"/>
                <a:sym typeface="Wingdings" pitchFamily="2" charset="2"/>
              </a:rPr>
              <a:t> Organisation génétique différente mais même fonction. 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689080" y="1520745"/>
            <a:ext cx="7240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lvl="8" indent="-88900" algn="just" fontAlgn="base" hangingPunct="0">
              <a:buFont typeface="Arial" pitchFamily="34" charset="0"/>
              <a:buChar char="•"/>
            </a:pPr>
            <a:r>
              <a:rPr lang="fr-FR" sz="1600" b="1" dirty="0"/>
              <a:t>En 1937, Peter Gorer :  découvre le CMH murin ou H2 en observant des rejets de greffes de tumeurs sur des souris de lignées différentes. 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lum bright="10000" contrast="10000"/>
          </a:blip>
          <a:srcRect/>
          <a:stretch>
            <a:fillRect/>
          </a:stretch>
        </p:blipFill>
        <p:spPr bwMode="auto">
          <a:xfrm>
            <a:off x="344740" y="1523921"/>
            <a:ext cx="1291495" cy="1873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ZoneTexte 7"/>
          <p:cNvSpPr txBox="1"/>
          <p:nvPr/>
        </p:nvSpPr>
        <p:spPr>
          <a:xfrm>
            <a:off x="319058" y="3436300"/>
            <a:ext cx="1319222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/>
              <a:t>Peter Gorer</a:t>
            </a:r>
          </a:p>
          <a:p>
            <a:pPr algn="ctr"/>
            <a:r>
              <a:rPr lang="fr-FR" sz="1400" b="1" i="1" dirty="0"/>
              <a:t>(1907-1961)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42858" y="4858619"/>
            <a:ext cx="5829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lvl="0" indent="-88900" algn="just">
              <a:buFont typeface="Arial" pitchFamily="34" charset="0"/>
              <a:buChar char="•"/>
            </a:pPr>
            <a:r>
              <a:rPr lang="fr-FR" sz="1600" b="1" dirty="0"/>
              <a:t>En 1958, découvre le CMH humain ou </a:t>
            </a:r>
            <a:r>
              <a:rPr lang="fr-FR" sz="1600" b="1" u="sng" dirty="0">
                <a:solidFill>
                  <a:srgbClr val="FF0000"/>
                </a:solidFill>
              </a:rPr>
              <a:t>Système HLA (Human Leukocyte Antigen)</a:t>
            </a:r>
            <a:r>
              <a:rPr lang="fr-FR" sz="1600" b="1" dirty="0"/>
              <a:t>, </a:t>
            </a:r>
            <a:endParaRPr lang="fr-FR" sz="1600" b="1" dirty="0">
              <a:sym typeface="Wingdings" pitchFamily="2" charset="2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6123017" y="2207209"/>
            <a:ext cx="290512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ZoneTexte 11"/>
          <p:cNvSpPr txBox="1"/>
          <p:nvPr/>
        </p:nvSpPr>
        <p:spPr>
          <a:xfrm>
            <a:off x="6211898" y="5598133"/>
            <a:ext cx="2714644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b="1" i="1" dirty="0"/>
              <a:t>Jean Dausset</a:t>
            </a:r>
          </a:p>
          <a:p>
            <a:pPr algn="ctr"/>
            <a:r>
              <a:rPr lang="fr-FR" sz="1400" b="1" i="1" dirty="0"/>
              <a:t>(1916 – 2009)</a:t>
            </a:r>
          </a:p>
          <a:p>
            <a:pPr algn="ctr"/>
            <a:r>
              <a:rPr lang="fr-FR" sz="1400" b="1" i="1" dirty="0"/>
              <a:t>Prix Nobel de Médecine 1980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689080" y="2856610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1600" b="1" dirty="0"/>
              <a:t>En 1952, Jean Dausset met en évidence une leucoagglutinine dans le sérum de certains patients polytransfusés et de certaines femmes multipares.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2844" y="0"/>
            <a:ext cx="8858280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/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Complexe Majeur d’Histocompatibilité (CMH)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7652" y="1267530"/>
            <a:ext cx="86233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>
                <a:latin typeface="Calibri" pitchFamily="34" charset="0"/>
              </a:rPr>
              <a:t>Identifiés à l’origine pour leur rôle essentiel dans la greffe, les produits du CMH ou molécules HLA ont pour fonctions essentielles :</a:t>
            </a:r>
          </a:p>
          <a:p>
            <a:pPr marL="800100" lvl="1" indent="-342900" algn="just">
              <a:buFont typeface="+mj-lt"/>
              <a:buAutoNum type="arabicPeriod"/>
            </a:pPr>
            <a:endParaRPr lang="fr-FR" sz="1600" b="1" dirty="0">
              <a:latin typeface="Calibri" pitchFamily="34" charset="0"/>
            </a:endParaRPr>
          </a:p>
          <a:p>
            <a:pPr marL="800100" lvl="1" indent="-342900" algn="just">
              <a:buFont typeface="+mj-lt"/>
              <a:buAutoNum type="arabicPeriod"/>
            </a:pPr>
            <a:endParaRPr lang="fr-FR" sz="1600" b="1" dirty="0">
              <a:latin typeface="Calibri" pitchFamily="34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fr-FR" sz="1600" b="1" dirty="0">
                <a:latin typeface="Calibri" pitchFamily="34" charset="0"/>
              </a:rPr>
              <a:t>L’éducation des thymocytes </a:t>
            </a:r>
            <a:r>
              <a:rPr lang="fr-FR" sz="1600" b="1" dirty="0">
                <a:latin typeface="Calibri" pitchFamily="34" charset="0"/>
                <a:sym typeface="Wingdings" pitchFamily="2" charset="2"/>
              </a:rPr>
              <a:t></a:t>
            </a:r>
            <a:r>
              <a:rPr lang="fr-FR" sz="1600" b="1" dirty="0">
                <a:latin typeface="Calibri" pitchFamily="34" charset="0"/>
              </a:rPr>
              <a:t>répertoire des lymphocytes  T :</a:t>
            </a:r>
          </a:p>
          <a:p>
            <a:pPr marL="1714500" lvl="3" indent="-342900" algn="just">
              <a:buFont typeface="Arial" pitchFamily="34" charset="0"/>
              <a:buChar char="•"/>
            </a:pPr>
            <a:endParaRPr lang="fr-FR" sz="1600" b="1" dirty="0">
              <a:latin typeface="Calibri" pitchFamily="34" charset="0"/>
            </a:endParaRP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Sélection des lymphocytes T capables de reconnaitre un peptide antigénique associé à une molécule HLA.</a:t>
            </a:r>
          </a:p>
          <a:p>
            <a:pPr marL="1714500" lvl="3" indent="-342900" algn="just"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Élimination des lymphocytes T auto-réactifs.</a:t>
            </a:r>
          </a:p>
          <a:p>
            <a:pPr marL="1714500" lvl="3" indent="-342900" algn="just">
              <a:buFont typeface="Arial" pitchFamily="34" charset="0"/>
              <a:buChar char="•"/>
            </a:pPr>
            <a:endParaRPr lang="fr-FR" sz="1600" b="1" dirty="0">
              <a:latin typeface="Calibri" pitchFamily="34" charset="0"/>
            </a:endParaRPr>
          </a:p>
          <a:p>
            <a:pPr marL="812800" lvl="3" indent="-368300" algn="just">
              <a:buFont typeface="+mj-lt"/>
              <a:buAutoNum type="arabicPeriod" startAt="2"/>
            </a:pPr>
            <a:r>
              <a:rPr lang="fr-FR" sz="1600" b="1" dirty="0">
                <a:latin typeface="Calibri" pitchFamily="34" charset="0"/>
              </a:rPr>
              <a:t>Contribution à la réponse immunitaire :</a:t>
            </a:r>
          </a:p>
          <a:p>
            <a:pPr marL="1727200" lvl="5" indent="-368300"/>
            <a:endParaRPr lang="fr-FR" sz="1600" b="1" dirty="0">
              <a:latin typeface="Calibri" pitchFamily="34" charset="0"/>
            </a:endParaRPr>
          </a:p>
          <a:p>
            <a:pPr marL="1727200" lvl="5" indent="-368300"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Adaptative   : Présentation de peptides immunogènes aux lymphocytes T à TCR</a:t>
            </a:r>
            <a:r>
              <a:rPr lang="el-GR" sz="1600" b="1" dirty="0">
                <a:latin typeface="Calibri" pitchFamily="34" charset="0"/>
              </a:rPr>
              <a:t>αβ</a:t>
            </a:r>
            <a:r>
              <a:rPr lang="fr-FR" sz="1600" b="1" dirty="0">
                <a:latin typeface="Calibri" pitchFamily="34" charset="0"/>
              </a:rPr>
              <a:t>  </a:t>
            </a:r>
          </a:p>
          <a:p>
            <a:pPr marL="1727200" lvl="5" indent="-368300"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Innée: Régulation de la cytotoxicité des cellules natural killer (NK)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643042" y="5286388"/>
            <a:ext cx="5286412" cy="104644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FF0000"/>
                </a:solidFill>
                <a:latin typeface="Calibri" pitchFamily="34" charset="0"/>
              </a:rPr>
              <a:t>Rôle essentiel dans l’</a:t>
            </a:r>
            <a:r>
              <a:rPr lang="fr-FR" sz="1600" b="1" dirty="0" err="1">
                <a:solidFill>
                  <a:srgbClr val="FF0000"/>
                </a:solidFill>
                <a:latin typeface="Calibri" pitchFamily="34" charset="0"/>
              </a:rPr>
              <a:t>immuno-surveillance</a:t>
            </a:r>
            <a:r>
              <a:rPr lang="fr-FR" sz="1600" b="1" dirty="0">
                <a:solidFill>
                  <a:srgbClr val="FF0000"/>
                </a:solidFill>
                <a:latin typeface="Calibri" pitchFamily="34" charset="0"/>
              </a:rPr>
              <a:t>  lors de :</a:t>
            </a:r>
            <a:r>
              <a:rPr lang="fr-FR" sz="1600" b="1" dirty="0">
                <a:latin typeface="Calibri" pitchFamily="34" charset="0"/>
              </a:rPr>
              <a:t>  </a:t>
            </a:r>
          </a:p>
          <a:p>
            <a:pPr lvl="2" indent="44926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fr-FR" sz="1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2" indent="44926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Infections </a:t>
            </a:r>
          </a:p>
          <a:p>
            <a:pPr lvl="2" indent="44926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fr-FR" sz="1600" b="1" dirty="0">
                <a:latin typeface="Calibri" pitchFamily="34" charset="0"/>
              </a:rPr>
              <a:t>Transformations malignes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6"/>
          <p:cNvSpPr>
            <a:spLocks noChangeArrowheads="1"/>
          </p:cNvSpPr>
          <p:nvPr/>
        </p:nvSpPr>
        <p:spPr bwMode="auto">
          <a:xfrm>
            <a:off x="2571736" y="538142"/>
            <a:ext cx="4000528" cy="400110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00B0F0"/>
              </a:contourClr>
            </a:sp3d>
          </a:bodyPr>
          <a:lstStyle/>
          <a:p>
            <a:pPr marL="514350" indent="-514350" algn="ctr">
              <a:defRPr/>
            </a:pPr>
            <a:r>
              <a:rPr lang="fr-FR" sz="2000" b="1" dirty="0">
                <a:ln w="11430"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Complexe Multigénique</a:t>
            </a:r>
          </a:p>
        </p:txBody>
      </p:sp>
      <p:sp>
        <p:nvSpPr>
          <p:cNvPr id="120" name="ZoneTexte 119"/>
          <p:cNvSpPr txBox="1"/>
          <p:nvPr/>
        </p:nvSpPr>
        <p:spPr>
          <a:xfrm>
            <a:off x="142697" y="-24"/>
            <a:ext cx="8858280" cy="461665"/>
          </a:xfrm>
          <a:prstGeom prst="rect">
            <a:avLst/>
          </a:prstGeom>
          <a:noFill/>
          <a:ln w="25400">
            <a:noFill/>
          </a:ln>
          <a:effectLst/>
          <a:scene3d>
            <a:camera prst="orthographicFront"/>
            <a:lightRig rig="threePt" dir="tl"/>
          </a:scene3d>
          <a:sp3d prstMaterial="dkEdge">
            <a:bevelT w="381000"/>
            <a:contourClr>
              <a:schemeClr val="bg1"/>
            </a:contourClr>
          </a:sp3d>
        </p:spPr>
        <p:txBody>
          <a:bodyPr wrap="square" rtlCol="0">
            <a:spAutoFit/>
            <a:scene3d>
              <a:camera prst="orthographicFront"/>
              <a:lightRig rig="threePt" dir="tl"/>
            </a:scene3d>
            <a:sp3d contourW="12700">
              <a:bevelT w="38100" h="31750"/>
              <a:contourClr>
                <a:srgbClr val="FF0000"/>
              </a:contourClr>
            </a:sp3d>
          </a:bodyPr>
          <a:lstStyle/>
          <a:p>
            <a:pPr marL="514350" indent="-514350" algn="ctr"/>
            <a:r>
              <a:rPr lang="fr-FR" sz="24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Organisation génétique du complexe HLA  </a:t>
            </a:r>
          </a:p>
        </p:txBody>
      </p:sp>
      <p:grpSp>
        <p:nvGrpSpPr>
          <p:cNvPr id="2" name="Groupe 72"/>
          <p:cNvGrpSpPr/>
          <p:nvPr/>
        </p:nvGrpSpPr>
        <p:grpSpPr>
          <a:xfrm>
            <a:off x="617510" y="3012980"/>
            <a:ext cx="7908441" cy="2132199"/>
            <a:chOff x="908025" y="3012980"/>
            <a:chExt cx="7908441" cy="2132199"/>
          </a:xfrm>
        </p:grpSpPr>
        <p:grpSp>
          <p:nvGrpSpPr>
            <p:cNvPr id="3" name="Groupe 71"/>
            <p:cNvGrpSpPr/>
            <p:nvPr/>
          </p:nvGrpSpPr>
          <p:grpSpPr>
            <a:xfrm>
              <a:off x="908025" y="3152772"/>
              <a:ext cx="7908441" cy="344490"/>
              <a:chOff x="908025" y="2525706"/>
              <a:chExt cx="7908441" cy="344490"/>
            </a:xfrm>
          </p:grpSpPr>
          <p:grpSp>
            <p:nvGrpSpPr>
              <p:cNvPr id="4" name="Groupe 70"/>
              <p:cNvGrpSpPr/>
              <p:nvPr/>
            </p:nvGrpSpPr>
            <p:grpSpPr>
              <a:xfrm>
                <a:off x="908025" y="2605082"/>
                <a:ext cx="7908441" cy="170631"/>
                <a:chOff x="857224" y="2605501"/>
                <a:chExt cx="7988324" cy="170631"/>
              </a:xfrm>
            </p:grpSpPr>
            <p:cxnSp>
              <p:nvCxnSpPr>
                <p:cNvPr id="62" name="Connecteur droit 61"/>
                <p:cNvCxnSpPr/>
                <p:nvPr/>
              </p:nvCxnSpPr>
              <p:spPr>
                <a:xfrm>
                  <a:off x="857224" y="2691601"/>
                  <a:ext cx="5273712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necteur droit 65"/>
                <p:cNvCxnSpPr/>
                <p:nvPr/>
              </p:nvCxnSpPr>
              <p:spPr>
                <a:xfrm>
                  <a:off x="6135698" y="2690808"/>
                  <a:ext cx="2709850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necteur droit 67"/>
                <p:cNvCxnSpPr/>
                <p:nvPr/>
              </p:nvCxnSpPr>
              <p:spPr>
                <a:xfrm rot="16200000" flipH="1">
                  <a:off x="6044827" y="2690023"/>
                  <a:ext cx="17063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ZoneTexte 45"/>
              <p:cNvSpPr txBox="1"/>
              <p:nvPr/>
            </p:nvSpPr>
            <p:spPr>
              <a:xfrm>
                <a:off x="2924164" y="2531642"/>
                <a:ext cx="407990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6q</a:t>
                </a:r>
              </a:p>
            </p:txBody>
          </p:sp>
          <p:sp>
            <p:nvSpPr>
              <p:cNvPr id="45" name="ZoneTexte 44"/>
              <p:cNvSpPr txBox="1"/>
              <p:nvPr/>
            </p:nvSpPr>
            <p:spPr>
              <a:xfrm>
                <a:off x="7223144" y="2525706"/>
                <a:ext cx="441328" cy="3385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6p</a:t>
                </a:r>
              </a:p>
            </p:txBody>
          </p:sp>
        </p:grpSp>
        <p:sp>
          <p:nvSpPr>
            <p:cNvPr id="165" name="ZoneTexte 164"/>
            <p:cNvSpPr txBox="1"/>
            <p:nvPr/>
          </p:nvSpPr>
          <p:spPr>
            <a:xfrm>
              <a:off x="969996" y="3012980"/>
              <a:ext cx="1964509" cy="298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Chromosome 6</a:t>
              </a:r>
            </a:p>
          </p:txBody>
        </p:sp>
        <p:grpSp>
          <p:nvGrpSpPr>
            <p:cNvPr id="5" name="Groupe 50"/>
            <p:cNvGrpSpPr/>
            <p:nvPr/>
          </p:nvGrpSpPr>
          <p:grpSpPr>
            <a:xfrm>
              <a:off x="933224" y="3493451"/>
              <a:ext cx="5200788" cy="235407"/>
              <a:chOff x="647473" y="3493451"/>
              <a:chExt cx="5200788" cy="235407"/>
            </a:xfrm>
          </p:grpSpPr>
          <p:sp>
            <p:nvSpPr>
              <p:cNvPr id="70" name="Organigramme : Terminateur 2"/>
              <p:cNvSpPr/>
              <p:nvPr/>
            </p:nvSpPr>
            <p:spPr>
              <a:xfrm>
                <a:off x="647473" y="3520697"/>
                <a:ext cx="5176389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77" name="Organigramme : Données stockées 76"/>
              <p:cNvSpPr/>
              <p:nvPr/>
            </p:nvSpPr>
            <p:spPr>
              <a:xfrm rot="10800000">
                <a:off x="4853884" y="3495949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79" name="Organigramme : Données stockées 78"/>
              <p:cNvSpPr/>
              <p:nvPr/>
            </p:nvSpPr>
            <p:spPr>
              <a:xfrm rot="10800000">
                <a:off x="4564796" y="3493451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80" name="Organigramme : Données stockées 79"/>
              <p:cNvSpPr/>
              <p:nvPr/>
            </p:nvSpPr>
            <p:spPr>
              <a:xfrm rot="10800000">
                <a:off x="1381750" y="3493451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88" name="Organigramme : Données stockées 87"/>
              <p:cNvSpPr/>
              <p:nvPr/>
            </p:nvSpPr>
            <p:spPr>
              <a:xfrm rot="10800000">
                <a:off x="4038957" y="3493995"/>
                <a:ext cx="208802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89" name="Organigramme : Données stockées 88"/>
              <p:cNvSpPr/>
              <p:nvPr/>
            </p:nvSpPr>
            <p:spPr>
              <a:xfrm rot="10800000">
                <a:off x="3667898" y="3493460"/>
                <a:ext cx="353900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98" name="Organigramme : Données stockées 97"/>
              <p:cNvSpPr/>
              <p:nvPr/>
            </p:nvSpPr>
            <p:spPr>
              <a:xfrm rot="10800000">
                <a:off x="3299280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99" name="Organigramme : Données stockées 98"/>
              <p:cNvSpPr/>
              <p:nvPr/>
            </p:nvSpPr>
            <p:spPr>
              <a:xfrm rot="10800000">
                <a:off x="2630543" y="3493451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01" name="Organigramme : Données stockées 100"/>
              <p:cNvSpPr/>
              <p:nvPr/>
            </p:nvSpPr>
            <p:spPr>
              <a:xfrm rot="10800000">
                <a:off x="2931142" y="3493451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03" name="Organigramme : Données stockées 102"/>
              <p:cNvSpPr/>
              <p:nvPr/>
            </p:nvSpPr>
            <p:spPr>
              <a:xfrm rot="10800000">
                <a:off x="2182109" y="3493451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05" name="Organigramme : Données stockées 104"/>
              <p:cNvSpPr/>
              <p:nvPr/>
            </p:nvSpPr>
            <p:spPr>
              <a:xfrm rot="10800000">
                <a:off x="1705101" y="3493460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07" name="Organigramme : Données stockées 106"/>
              <p:cNvSpPr/>
              <p:nvPr/>
            </p:nvSpPr>
            <p:spPr>
              <a:xfrm rot="10800000">
                <a:off x="1914451" y="3494759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3" name="Ellipse 122"/>
              <p:cNvSpPr/>
              <p:nvPr/>
            </p:nvSpPr>
            <p:spPr>
              <a:xfrm>
                <a:off x="5506288" y="353725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6" name="Ellipse 125"/>
              <p:cNvSpPr/>
              <p:nvPr/>
            </p:nvSpPr>
            <p:spPr>
              <a:xfrm rot="510232">
                <a:off x="5456959" y="3518083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7" name="Ellipse 126"/>
              <p:cNvSpPr/>
              <p:nvPr/>
            </p:nvSpPr>
            <p:spPr>
              <a:xfrm rot="20764276">
                <a:off x="5440976" y="3558345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8" name="Organigramme : Données stockées 127"/>
              <p:cNvSpPr/>
              <p:nvPr/>
            </p:nvSpPr>
            <p:spPr>
              <a:xfrm rot="10800000">
                <a:off x="5409054" y="3512923"/>
                <a:ext cx="208802" cy="198958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</p:grpSp>
        <p:sp>
          <p:nvSpPr>
            <p:cNvPr id="168" name="Rectangle 167"/>
            <p:cNvSpPr/>
            <p:nvPr/>
          </p:nvSpPr>
          <p:spPr>
            <a:xfrm>
              <a:off x="927972" y="4529540"/>
              <a:ext cx="2255548" cy="218279"/>
            </a:xfrm>
            <a:prstGeom prst="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Région HLA Classe II</a:t>
              </a: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3184352" y="4529540"/>
              <a:ext cx="1524694" cy="218279"/>
            </a:xfrm>
            <a:prstGeom prst="rect">
              <a:avLst/>
            </a:prstGeom>
            <a:gradFill flip="none" rotWithShape="1">
              <a:gsLst>
                <a:gs pos="0">
                  <a:srgbClr val="92D050">
                    <a:tint val="66000"/>
                    <a:satMod val="160000"/>
                  </a:srgbClr>
                </a:gs>
                <a:gs pos="50000">
                  <a:srgbClr val="92D050">
                    <a:tint val="44500"/>
                    <a:satMod val="160000"/>
                  </a:srgbClr>
                </a:gs>
                <a:gs pos="100000">
                  <a:srgbClr val="92D05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Région  Classe III</a:t>
              </a: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4709046" y="4529540"/>
              <a:ext cx="4074538" cy="218279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</a:rPr>
                <a:t>Région HLA Classe I</a:t>
              </a:r>
            </a:p>
          </p:txBody>
        </p:sp>
        <p:cxnSp>
          <p:nvCxnSpPr>
            <p:cNvPr id="183" name="Connecteur droit 182"/>
            <p:cNvCxnSpPr/>
            <p:nvPr/>
          </p:nvCxnSpPr>
          <p:spPr>
            <a:xfrm rot="16200000" flipH="1" flipV="1">
              <a:off x="3537641" y="1122733"/>
              <a:ext cx="800355" cy="6024543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cteur droit 184"/>
            <p:cNvCxnSpPr/>
            <p:nvPr/>
          </p:nvCxnSpPr>
          <p:spPr>
            <a:xfrm rot="16200000" flipH="1">
              <a:off x="7473610" y="3211307"/>
              <a:ext cx="789712" cy="1836751"/>
            </a:xfrm>
            <a:prstGeom prst="line">
              <a:avLst/>
            </a:prstGeom>
            <a:ln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ZoneTexte 23"/>
            <p:cNvSpPr txBox="1">
              <a:spLocks noChangeArrowheads="1"/>
            </p:cNvSpPr>
            <p:nvPr/>
          </p:nvSpPr>
          <p:spPr bwMode="auto">
            <a:xfrm>
              <a:off x="6237005" y="4843378"/>
              <a:ext cx="1018627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2000 Kb</a:t>
              </a:r>
            </a:p>
          </p:txBody>
        </p:sp>
        <p:sp>
          <p:nvSpPr>
            <p:cNvPr id="102" name="ZoneTexte 24"/>
            <p:cNvSpPr txBox="1">
              <a:spLocks noChangeArrowheads="1"/>
            </p:cNvSpPr>
            <p:nvPr/>
          </p:nvSpPr>
          <p:spPr bwMode="auto">
            <a:xfrm>
              <a:off x="3399373" y="4843378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sp>
          <p:nvSpPr>
            <p:cNvPr id="104" name="ZoneTexte 25"/>
            <p:cNvSpPr txBox="1">
              <a:spLocks noChangeArrowheads="1"/>
            </p:cNvSpPr>
            <p:nvPr/>
          </p:nvSpPr>
          <p:spPr bwMode="auto">
            <a:xfrm>
              <a:off x="1510904" y="4846635"/>
              <a:ext cx="1091386" cy="298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b="1" dirty="0"/>
                <a:t>1000 Kb</a:t>
              </a:r>
            </a:p>
          </p:txBody>
        </p:sp>
        <p:grpSp>
          <p:nvGrpSpPr>
            <p:cNvPr id="6" name="Groupe 52"/>
            <p:cNvGrpSpPr/>
            <p:nvPr/>
          </p:nvGrpSpPr>
          <p:grpSpPr>
            <a:xfrm>
              <a:off x="6115847" y="3429949"/>
              <a:ext cx="2653836" cy="338554"/>
              <a:chOff x="5830096" y="3429949"/>
              <a:chExt cx="2653836" cy="338554"/>
            </a:xfrm>
          </p:grpSpPr>
          <p:sp>
            <p:nvSpPr>
              <p:cNvPr id="69" name="Organigramme : Terminateur 1"/>
              <p:cNvSpPr/>
              <p:nvPr/>
            </p:nvSpPr>
            <p:spPr>
              <a:xfrm>
                <a:off x="5887144" y="3515898"/>
                <a:ext cx="2596788" cy="181899"/>
              </a:xfrm>
              <a:prstGeom prst="flowChartTerminator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threePt" dir="t"/>
              </a:scene3d>
              <a:sp3d contourW="19050" prstMaterial="matte">
                <a:contourClr>
                  <a:schemeClr val="accent4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09" name="Organigramme : Données stockées 108"/>
              <p:cNvSpPr/>
              <p:nvPr/>
            </p:nvSpPr>
            <p:spPr>
              <a:xfrm rot="10800000">
                <a:off x="6321903" y="34901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0" name="Organigramme : Données stockées 109"/>
              <p:cNvSpPr/>
              <p:nvPr/>
            </p:nvSpPr>
            <p:spPr>
              <a:xfrm rot="10800000">
                <a:off x="7994665" y="3490147"/>
                <a:ext cx="15033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1" name="Organigramme : Données stockées 110"/>
              <p:cNvSpPr/>
              <p:nvPr/>
            </p:nvSpPr>
            <p:spPr>
              <a:xfrm rot="10800000">
                <a:off x="7460464" y="3490147"/>
                <a:ext cx="254809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3" name="Organigramme : Données stockées 112"/>
              <p:cNvSpPr/>
              <p:nvPr/>
            </p:nvSpPr>
            <p:spPr>
              <a:xfrm rot="10800000">
                <a:off x="7880680" y="3490147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5" name="Organigramme : Données stockées 114"/>
              <p:cNvSpPr/>
              <p:nvPr/>
            </p:nvSpPr>
            <p:spPr>
              <a:xfrm rot="10800000">
                <a:off x="7129499" y="3490156"/>
                <a:ext cx="103354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8" name="Organigramme : Données stockées 117"/>
              <p:cNvSpPr/>
              <p:nvPr/>
            </p:nvSpPr>
            <p:spPr>
              <a:xfrm rot="10800000">
                <a:off x="7250214" y="3489030"/>
                <a:ext cx="187921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19" name="Organigramme : Données stockées 118"/>
              <p:cNvSpPr/>
              <p:nvPr/>
            </p:nvSpPr>
            <p:spPr>
              <a:xfrm rot="10800000">
                <a:off x="694215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2" name="Ellipse 121"/>
              <p:cNvSpPr/>
              <p:nvPr/>
            </p:nvSpPr>
            <p:spPr>
              <a:xfrm>
                <a:off x="5853111" y="3532406"/>
                <a:ext cx="34197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4" name="Ellipse 123"/>
              <p:cNvSpPr/>
              <p:nvPr/>
            </p:nvSpPr>
            <p:spPr>
              <a:xfrm rot="20830192">
                <a:off x="5830096" y="349990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5" name="Ellipse 124"/>
              <p:cNvSpPr/>
              <p:nvPr/>
            </p:nvSpPr>
            <p:spPr>
              <a:xfrm rot="414486">
                <a:off x="5848690" y="3571585"/>
                <a:ext cx="418293" cy="145519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29" name="Organigramme : Données stockées 128"/>
              <p:cNvSpPr/>
              <p:nvPr/>
            </p:nvSpPr>
            <p:spPr>
              <a:xfrm rot="10800000">
                <a:off x="6071382" y="3493295"/>
                <a:ext cx="208802" cy="230791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131" name="Organigramme : Données stockées 130"/>
              <p:cNvSpPr/>
              <p:nvPr/>
            </p:nvSpPr>
            <p:spPr>
              <a:xfrm rot="10800000">
                <a:off x="8177505" y="3488747"/>
                <a:ext cx="103356" cy="232909"/>
              </a:xfrm>
              <a:prstGeom prst="flowChartOnlineStorage">
                <a:avLst/>
              </a:prstGeom>
              <a:solidFill>
                <a:schemeClr val="accent4">
                  <a:lumMod val="75000"/>
                </a:schemeClr>
              </a:solidFill>
              <a:ln w="38100">
                <a:noFill/>
              </a:ln>
              <a:scene3d>
                <a:camera prst="orthographicFront"/>
                <a:lightRig rig="harsh" dir="t"/>
              </a:scene3d>
              <a:sp3d prstMaterial="metal">
                <a:contourClr>
                  <a:schemeClr val="accent2">
                    <a:lumMod val="7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600" b="1" dirty="0"/>
              </a:p>
            </p:txBody>
          </p:sp>
          <p:sp>
            <p:nvSpPr>
              <p:cNvPr id="48" name="ZoneTexte 47"/>
              <p:cNvSpPr txBox="1"/>
              <p:nvPr/>
            </p:nvSpPr>
            <p:spPr>
              <a:xfrm>
                <a:off x="6373826" y="3429949"/>
                <a:ext cx="5715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b="1" dirty="0"/>
                  <a:t>21.3</a:t>
                </a:r>
              </a:p>
            </p:txBody>
          </p:sp>
        </p:grpSp>
      </p:grpSp>
      <p:sp>
        <p:nvSpPr>
          <p:cNvPr id="54" name="ZoneTexte 53"/>
          <p:cNvSpPr txBox="1"/>
          <p:nvPr/>
        </p:nvSpPr>
        <p:spPr>
          <a:xfrm>
            <a:off x="5168904" y="3003747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Centromère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7118368" y="2997196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b="1" dirty="0"/>
              <a:t>Télomère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428860" y="1614474"/>
            <a:ext cx="42862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/>
              <a:t>Plus  de 224 gènes identifiés </a:t>
            </a:r>
          </a:p>
          <a:p>
            <a:endParaRPr lang="fr-FR" sz="1600" b="1" dirty="0">
              <a:sym typeface="Wingdings" pitchFamily="2" charset="2"/>
            </a:endParaRPr>
          </a:p>
          <a:p>
            <a:r>
              <a:rPr lang="fr-FR" sz="1600" b="1" dirty="0">
                <a:sym typeface="Wingdings" pitchFamily="2" charset="2"/>
              </a:rPr>
              <a:t>	</a:t>
            </a:r>
            <a:r>
              <a:rPr lang="fr-FR" sz="1600" b="1" dirty="0"/>
              <a:t>128 exprimés </a:t>
            </a:r>
          </a:p>
          <a:p>
            <a:r>
              <a:rPr lang="fr-FR" sz="1600" b="1" dirty="0">
                <a:sym typeface="Wingdings" pitchFamily="2" charset="2"/>
              </a:rPr>
              <a:t>	</a:t>
            </a:r>
            <a:r>
              <a:rPr lang="fr-FR" sz="1600" b="1" dirty="0"/>
              <a:t>40%  fonction immunitaire</a:t>
            </a:r>
            <a:endParaRPr lang="fr-FR" sz="1600" dirty="0"/>
          </a:p>
        </p:txBody>
      </p:sp>
      <p:sp>
        <p:nvSpPr>
          <p:cNvPr id="57" name="Rectangle 56"/>
          <p:cNvSpPr/>
          <p:nvPr/>
        </p:nvSpPr>
        <p:spPr>
          <a:xfrm>
            <a:off x="5667386" y="3906842"/>
            <a:ext cx="12811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dirty="0"/>
              <a:t>4000 kilobases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2494</Words>
  <Application>Microsoft Macintosh PowerPoint</Application>
  <PresentationFormat>Affichage à l'écran (4:3)</PresentationFormat>
  <Paragraphs>532</Paragraphs>
  <Slides>34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Comic Sans MS</vt:lpstr>
      <vt:lpstr>Times New Roman</vt:lpstr>
      <vt:lpstr>Verdana</vt:lpstr>
      <vt:lpstr>Wingdings</vt:lpstr>
      <vt:lpstr>Thème Office</vt:lpstr>
      <vt:lpstr>Photo Editor Photo</vt:lpstr>
      <vt:lpstr>Gènes et molécules HLA  </vt:lpstr>
      <vt:lpstr>Présentation PowerPoint</vt:lpstr>
      <vt:lpstr>Présentation PowerPoint</vt:lpstr>
      <vt:lpstr> Introduction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Gènes et molécules HLA</dc:title>
  <dc:creator>pc</dc:creator>
  <cp:lastModifiedBy>malek maalzk</cp:lastModifiedBy>
  <cp:revision>7</cp:revision>
  <dcterms:created xsi:type="dcterms:W3CDTF">2015-10-11T20:06:20Z</dcterms:created>
  <dcterms:modified xsi:type="dcterms:W3CDTF">2020-04-09T19:05:15Z</dcterms:modified>
</cp:coreProperties>
</file>