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94" r:id="rId2"/>
    <p:sldId id="353" r:id="rId3"/>
    <p:sldId id="382" r:id="rId4"/>
    <p:sldId id="354" r:id="rId5"/>
    <p:sldId id="356" r:id="rId6"/>
    <p:sldId id="355" r:id="rId7"/>
    <p:sldId id="357" r:id="rId8"/>
    <p:sldId id="401" r:id="rId9"/>
    <p:sldId id="403" r:id="rId10"/>
    <p:sldId id="404" r:id="rId11"/>
    <p:sldId id="319" r:id="rId12"/>
    <p:sldId id="358" r:id="rId13"/>
    <p:sldId id="320" r:id="rId14"/>
    <p:sldId id="374" r:id="rId15"/>
    <p:sldId id="375" r:id="rId16"/>
    <p:sldId id="361" r:id="rId17"/>
    <p:sldId id="362" r:id="rId18"/>
    <p:sldId id="363" r:id="rId19"/>
    <p:sldId id="326" r:id="rId20"/>
    <p:sldId id="327" r:id="rId21"/>
    <p:sldId id="364" r:id="rId22"/>
    <p:sldId id="383" r:id="rId23"/>
    <p:sldId id="365" r:id="rId24"/>
    <p:sldId id="384" r:id="rId25"/>
    <p:sldId id="328" r:id="rId26"/>
    <p:sldId id="366" r:id="rId27"/>
    <p:sldId id="367" r:id="rId28"/>
    <p:sldId id="331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77" r:id="rId37"/>
    <p:sldId id="378" r:id="rId38"/>
    <p:sldId id="379" r:id="rId39"/>
    <p:sldId id="380" r:id="rId40"/>
    <p:sldId id="341" r:id="rId41"/>
    <p:sldId id="342" r:id="rId42"/>
    <p:sldId id="371" r:id="rId43"/>
    <p:sldId id="372" r:id="rId44"/>
    <p:sldId id="343" r:id="rId45"/>
    <p:sldId id="344" r:id="rId46"/>
    <p:sldId id="349" r:id="rId47"/>
    <p:sldId id="351" r:id="rId48"/>
    <p:sldId id="352" r:id="rId49"/>
    <p:sldId id="381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187FF"/>
    <a:srgbClr val="3366FF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1" d="100"/>
          <a:sy n="61" d="100"/>
        </p:scale>
        <p:origin x="-134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39F88530-235D-43D3-8563-E97B22F948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7068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A2937-00C6-48D0-A6A7-EDAF69023424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A5D8-F38A-4462-95D6-339E3F72874B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7714-1BE0-4C99-9806-76F1A14388E8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5AE7-785B-4777-8E08-1BF7DA1127CD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806E-3BD9-4CCB-8BB3-FAB2D082449F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D83F-DDC4-4E22-A56C-414F13CD2A5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9ADD-91BD-4E82-9A7E-BE033BCBEA14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2617-24A4-4DBC-AD3C-AA8605F8231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9AAD-E84A-460F-836B-5B3E3D5346F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5950-D53E-4F50-AE73-78B6AD80C2B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AEA7-59C8-424E-B46F-4ABC5B423497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A7EFA-C974-419F-9D23-C4FA509659A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9D3D-8EF0-4BAB-BA6E-0D0EB9F30FB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6A6F-27E0-4296-A482-35590EF46B6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0BFB-1893-4782-A274-7CC1259F34D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les styles du texte du masque</a:t>
            </a:r>
          </a:p>
          <a:p>
            <a:pPr lvl="1"/>
            <a:r>
              <a:rPr lang="fr-FR" altLang="en-GB" smtClean="0"/>
              <a:t>Deuxième niveau</a:t>
            </a:r>
          </a:p>
          <a:p>
            <a:pPr lvl="2"/>
            <a:r>
              <a:rPr lang="fr-FR" altLang="en-GB" smtClean="0"/>
              <a:t>Troisième niveau</a:t>
            </a:r>
          </a:p>
          <a:p>
            <a:pPr lvl="3"/>
            <a:r>
              <a:rPr lang="fr-FR" altLang="en-GB" smtClean="0"/>
              <a:t>Quatrième niveau</a:t>
            </a:r>
          </a:p>
          <a:p>
            <a:pPr lvl="4"/>
            <a:r>
              <a:rPr lang="fr-FR" alt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8A66AA59-3069-4536-B596-7C081581E111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0"/>
            <a:ext cx="8415310" cy="4429156"/>
          </a:xfrm>
        </p:spPr>
        <p:txBody>
          <a:bodyPr/>
          <a:lstStyle/>
          <a:p>
            <a:r>
              <a:rPr lang="fr-FR" altLang="fr-FR" b="1" dirty="0" smtClean="0"/>
              <a:t>Fractures du</a:t>
            </a:r>
            <a:r>
              <a:rPr lang="fr-FR" altLang="fr-FR" dirty="0" smtClean="0"/>
              <a:t> </a:t>
            </a:r>
            <a:r>
              <a:rPr lang="fr-FR" altLang="fr-FR" b="1" dirty="0" smtClean="0"/>
              <a:t>Cotyle</a:t>
            </a:r>
            <a:br>
              <a:rPr lang="fr-FR" altLang="fr-FR" b="1" dirty="0" smtClean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 smtClean="0"/>
              <a:t>ou</a:t>
            </a:r>
            <a:br>
              <a:rPr lang="fr-FR" altLang="fr-FR" b="1" dirty="0" smtClean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 smtClean="0"/>
              <a:t>F</a:t>
            </a:r>
            <a:r>
              <a:rPr lang="fr-FR" b="1" dirty="0" smtClean="0"/>
              <a:t>ractures de l’</a:t>
            </a:r>
            <a:r>
              <a:rPr lang="fr-FR" b="1" dirty="0" err="1" smtClean="0"/>
              <a:t>acétabulum</a:t>
            </a:r>
            <a:endParaRPr lang="fr-FR" alt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49548" y="4653136"/>
            <a:ext cx="827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2060"/>
                </a:solidFill>
              </a:rPr>
              <a:t>Professeur KANDJERA Lamine</a:t>
            </a:r>
          </a:p>
          <a:p>
            <a:endParaRPr lang="fr-FR" sz="1800" b="1" dirty="0" smtClean="0">
              <a:solidFill>
                <a:srgbClr val="002060"/>
              </a:solidFill>
            </a:endParaRPr>
          </a:p>
          <a:p>
            <a:r>
              <a:rPr lang="fr-FR" sz="1800" b="1" dirty="0" smtClean="0">
                <a:solidFill>
                  <a:srgbClr val="002060"/>
                </a:solidFill>
              </a:rPr>
              <a:t>Maitre de conférences en chirurgie orthopédique et traumatologique</a:t>
            </a:r>
          </a:p>
          <a:p>
            <a:r>
              <a:rPr lang="fr-FR" sz="1800" b="1" dirty="0" smtClean="0">
                <a:solidFill>
                  <a:srgbClr val="002060"/>
                </a:solidFill>
              </a:rPr>
              <a:t>Faculté de médecine d’Annaba </a:t>
            </a:r>
          </a:p>
          <a:p>
            <a:r>
              <a:rPr lang="fr-FR" sz="1800" b="1" dirty="0" smtClean="0">
                <a:solidFill>
                  <a:srgbClr val="002060"/>
                </a:solidFill>
              </a:rPr>
              <a:t>Université de </a:t>
            </a:r>
            <a:r>
              <a:rPr lang="fr-FR" sz="1800" b="1" dirty="0" err="1" smtClean="0">
                <a:solidFill>
                  <a:srgbClr val="002060"/>
                </a:solidFill>
              </a:rPr>
              <a:t>Badji</a:t>
            </a:r>
            <a:r>
              <a:rPr lang="fr-FR" sz="1800" b="1" dirty="0" smtClean="0">
                <a:solidFill>
                  <a:srgbClr val="002060"/>
                </a:solidFill>
              </a:rPr>
              <a:t>-Mokhtar Annaba</a:t>
            </a:r>
            <a:endParaRPr lang="fr-FR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803898"/>
            <a:ext cx="5572164" cy="4625366"/>
          </a:xfrm>
          <a:ln w="28575">
            <a:solidFill>
              <a:schemeClr val="tx1"/>
            </a:solidFill>
          </a:ln>
        </p:spPr>
      </p:pic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0" y="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Trois-quarts </a:t>
            </a:r>
            <a:r>
              <a:rPr lang="fr-FR" altLang="fr-FR" sz="32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alaire	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550070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Incidence de 3/4 </a:t>
            </a:r>
            <a:r>
              <a:rPr lang="fr-FR" sz="36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alaire</a:t>
            </a:r>
            <a:r>
              <a:rPr lang="fr-FR" sz="36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36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dégage </a:t>
            </a:r>
            <a:r>
              <a:rPr lang="fr-FR" sz="36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l'aile iliaque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000108"/>
            <a:ext cx="6248296" cy="4286280"/>
          </a:xfr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285728"/>
            <a:ext cx="4551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altLang="fr-FR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Trois-quarts obturateur</a:t>
            </a:r>
            <a:endParaRPr lang="fr-FR" altLang="fr-FR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57214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Incidence de 3/4 </a:t>
            </a:r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obturateur</a:t>
            </a:r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fr-FR" sz="28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dégage </a:t>
            </a:r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trou obturateur.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786082" cy="40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27276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00108"/>
            <a:ext cx="26070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58" y="528638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RX FACE	            RX ¾ OBTURATEUR     RX ¾ ALAIRE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51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8550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4357694"/>
            <a:ext cx="914400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bg2"/>
                </a:solidFill>
              </a:rPr>
              <a:t>Dessin des neuf lignes radiologiques sur les trois incidences.</a:t>
            </a:r>
          </a:p>
          <a:p>
            <a:pPr algn="just"/>
            <a:r>
              <a:rPr lang="fr-FR" sz="2000" i="0" dirty="0" smtClean="0">
                <a:solidFill>
                  <a:srgbClr val="FF0000"/>
                </a:solidFill>
              </a:rPr>
              <a:t>En rouge, éléments de la colonne antérieure : 1. Aile iliaque ; 2. paroi antérieure ; 3. détroit supérieur.</a:t>
            </a:r>
          </a:p>
          <a:p>
            <a:pPr algn="just"/>
            <a:r>
              <a:rPr lang="fr-FR" sz="2000" i="0" dirty="0" smtClean="0">
                <a:solidFill>
                  <a:srgbClr val="00B050"/>
                </a:solidFill>
              </a:rPr>
              <a:t>En vert, éléments appartenant aux deux colonnes : 4. toit du cotyle ; 5. arrière-fond ; 6. cadre obturateur.</a:t>
            </a:r>
          </a:p>
          <a:p>
            <a:pPr algn="just"/>
            <a:r>
              <a:rPr lang="fr-FR" sz="2000" i="0" dirty="0" smtClean="0">
                <a:solidFill>
                  <a:srgbClr val="9933FF"/>
                </a:solidFill>
              </a:rPr>
              <a:t>En mauve, éléments de la colonne postérieure : 7. paroi postérieure ; 8. ligne </a:t>
            </a:r>
            <a:r>
              <a:rPr lang="fr-FR" sz="2000" i="0" dirty="0" err="1" smtClean="0">
                <a:solidFill>
                  <a:srgbClr val="9933FF"/>
                </a:solidFill>
              </a:rPr>
              <a:t>ilioischiatique</a:t>
            </a:r>
            <a:r>
              <a:rPr lang="fr-FR" sz="2000" i="0" dirty="0" smtClean="0">
                <a:solidFill>
                  <a:srgbClr val="9933FF"/>
                </a:solidFill>
              </a:rPr>
              <a:t> ; 9. bord postérieur de l’os iliaque.</a:t>
            </a:r>
            <a:endParaRPr lang="fr-FR" sz="2000" i="0" dirty="0">
              <a:solidFill>
                <a:srgbClr val="9933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FACE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857620" y="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¾ OBTURATEUR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86512" y="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¾ ALAIRE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/>
          <a:lstStyle/>
          <a:p>
            <a:r>
              <a:rPr lang="fr-F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Scanner de la hanche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altLang="fr-FR" b="1" dirty="0" smtClean="0"/>
          </a:p>
        </p:txBody>
      </p:sp>
      <p:pic>
        <p:nvPicPr>
          <p:cNvPr id="686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000108"/>
            <a:ext cx="8348663" cy="4841875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Fract cotyle  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457200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5" name="Picture 5" descr="Fract cotyle 3D 3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41663"/>
            <a:ext cx="4572000" cy="34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57158" y="4286256"/>
            <a:ext cx="400052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 smtClean="0">
                <a:solidFill>
                  <a:srgbClr val="FF0000"/>
                </a:solidFill>
              </a:rPr>
              <a:t>Scanner avec reconstruction 3D </a:t>
            </a:r>
            <a:endParaRPr lang="fr-FR" sz="32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770" y="500042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CIRCONSTANCES ET MECANISMES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pic>
        <p:nvPicPr>
          <p:cNvPr id="4" name="Picture 2" descr="http://blogs.hommell.com/nitro/files/2011/12/iihs-crash-test-bel-air-59-dum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57520" cy="2857520"/>
          </a:xfrm>
          <a:prstGeom prst="rect">
            <a:avLst/>
          </a:prstGeom>
          <a:noFill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1802" y="2357430"/>
            <a:ext cx="3219700" cy="230028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929066"/>
            <a:ext cx="3145373" cy="26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4714884"/>
            <a:ext cx="471490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fr-FR" sz="2800" b="1" i="0" dirty="0" smtClean="0">
                <a:solidFill>
                  <a:srgbClr val="FF0000"/>
                </a:solidFill>
              </a:rPr>
              <a:t>INDIRECT</a:t>
            </a:r>
          </a:p>
          <a:p>
            <a:pPr lvl="0"/>
            <a:endParaRPr lang="fr-FR" sz="2800" b="1" i="0" dirty="0" smtClean="0">
              <a:solidFill>
                <a:srgbClr val="FF0000"/>
              </a:solidFill>
            </a:endParaRPr>
          </a:p>
          <a:p>
            <a:pPr lvl="0"/>
            <a:r>
              <a:rPr lang="fr-FR" sz="2800" b="1" i="0" dirty="0" smtClean="0">
                <a:solidFill>
                  <a:srgbClr val="FF0000"/>
                </a:solidFill>
              </a:rPr>
              <a:t>syndrome du tableau de bord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714356"/>
            <a:ext cx="3714776" cy="3704414"/>
          </a:xfrm>
          <a:noFill/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785786" y="1428736"/>
            <a:ext cx="571504" cy="571504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57290" y="1571612"/>
            <a:ext cx="152400" cy="152400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1" y="714356"/>
            <a:ext cx="4143404" cy="33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58" y="4572008"/>
            <a:ext cx="4357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dirty="0" smtClean="0"/>
              <a:t>Compression appliquée </a:t>
            </a:r>
            <a:r>
              <a:rPr lang="fr-FR" i="0" dirty="0"/>
              <a:t>sur </a:t>
            </a:r>
            <a:r>
              <a:rPr lang="fr-FR" sz="2800" b="1" i="0" dirty="0">
                <a:solidFill>
                  <a:srgbClr val="FF0000"/>
                </a:solidFill>
              </a:rPr>
              <a:t>le grand </a:t>
            </a:r>
            <a:r>
              <a:rPr lang="fr-FR" sz="2800" b="1" i="0" dirty="0" smtClean="0">
                <a:solidFill>
                  <a:srgbClr val="FF0000"/>
                </a:solidFill>
              </a:rPr>
              <a:t>trochanter</a:t>
            </a:r>
            <a:endParaRPr lang="fr-FR" b="1" i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72132" y="442913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du cotyle</a:t>
            </a:r>
          </a:p>
        </p:txBody>
      </p:sp>
      <p:sp>
        <p:nvSpPr>
          <p:cNvPr id="17" name="Flèche droite 16"/>
          <p:cNvSpPr/>
          <p:nvPr/>
        </p:nvSpPr>
        <p:spPr bwMode="auto">
          <a:xfrm>
            <a:off x="4786314" y="4857760"/>
            <a:ext cx="785818" cy="2143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 rot="10800000">
            <a:off x="3571868" y="3214686"/>
            <a:ext cx="785818" cy="2500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1857364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i="0" dirty="0" smtClean="0">
                <a:latin typeface="Times New Roman" pitchFamily="18" charset="0"/>
                <a:cs typeface="Times New Roman" pitchFamily="18" charset="0"/>
              </a:rPr>
              <a:t>Classification des fractures du cotyle</a:t>
            </a:r>
          </a:p>
          <a:p>
            <a:pPr algn="ctr"/>
            <a:endParaRPr lang="fr-FR" sz="36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JUDET et LETOURNEL</a:t>
            </a:r>
            <a:endParaRPr lang="fr-FR" sz="36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458200" cy="714356"/>
          </a:xfrm>
        </p:spPr>
        <p:txBody>
          <a:bodyPr/>
          <a:lstStyle/>
          <a:p>
            <a:r>
              <a:rPr lang="fr-FR" altLang="fr-FR" sz="3200" b="1" dirty="0" smtClean="0"/>
              <a:t>Fractures de la paroi postérieure</a:t>
            </a:r>
          </a:p>
        </p:txBody>
      </p:sp>
      <p:pic>
        <p:nvPicPr>
          <p:cNvPr id="71683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74" y="2643182"/>
            <a:ext cx="2798762" cy="3914943"/>
          </a:xfrm>
          <a:noFill/>
          <a:ln w="28575">
            <a:solidFill>
              <a:schemeClr val="tx1"/>
            </a:solidFill>
          </a:ln>
        </p:spPr>
      </p:pic>
      <p:pic>
        <p:nvPicPr>
          <p:cNvPr id="71684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2643182"/>
            <a:ext cx="2788427" cy="3900486"/>
          </a:xfrm>
          <a:noFill/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4282" y="3214686"/>
            <a:ext cx="3000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Elles sont les plus fréquentes </a:t>
            </a:r>
          </a:p>
          <a:p>
            <a:endParaRPr lang="fr-FR" dirty="0" smtClean="0"/>
          </a:p>
          <a:p>
            <a:r>
              <a:rPr lang="fr-FR" dirty="0" smtClean="0"/>
              <a:t>accompagnent en général une luxation postérieure de la hanche</a:t>
            </a:r>
            <a:endParaRPr lang="fr-FR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785794"/>
            <a:ext cx="3219700" cy="230028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0"/>
            <a:ext cx="5286412" cy="7572428"/>
          </a:xfrm>
        </p:spPr>
        <p:txBody>
          <a:bodyPr/>
          <a:lstStyle/>
          <a:p>
            <a:r>
              <a:rPr lang="fr-FR" sz="2800" i="1" dirty="0" smtClean="0"/>
              <a:t>Ce sont les fractures de l’os iliaque atteignant la surface articulaire du cotyle</a:t>
            </a:r>
          </a:p>
          <a:p>
            <a:endParaRPr lang="fr-FR" sz="2800" i="1" dirty="0" smtClean="0"/>
          </a:p>
          <a:p>
            <a:r>
              <a:rPr lang="fr-FR" sz="2800" i="1" dirty="0" smtClean="0"/>
              <a:t>Fracture articulaire</a:t>
            </a:r>
          </a:p>
          <a:p>
            <a:endParaRPr lang="fr-FR" sz="2800" i="1" dirty="0" smtClean="0"/>
          </a:p>
          <a:p>
            <a:r>
              <a:rPr lang="fr-FR" sz="2800" i="1" dirty="0" smtClean="0"/>
              <a:t>Nécessite une réduction parfaite pour éviter La </a:t>
            </a:r>
            <a:r>
              <a:rPr lang="fr-FR" sz="2800" b="1" i="1" dirty="0" smtClean="0">
                <a:solidFill>
                  <a:srgbClr val="FF0000"/>
                </a:solidFill>
              </a:rPr>
              <a:t>coxarthrose</a:t>
            </a:r>
            <a:r>
              <a:rPr lang="fr-FR" sz="2800" i="1" dirty="0" smtClean="0"/>
              <a:t> </a:t>
            </a:r>
          </a:p>
          <a:p>
            <a:endParaRPr lang="fr-FR" sz="2800" i="1" dirty="0" smtClean="0"/>
          </a:p>
          <a:p>
            <a:r>
              <a:rPr lang="fr-FR" sz="2800" i="1" dirty="0" smtClean="0"/>
              <a:t>Leur fréquence est en augmentation vu les Accidents de la circulation</a:t>
            </a:r>
            <a:endParaRPr lang="fr-F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85794"/>
            <a:ext cx="3322638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 bwMode="auto">
          <a:xfrm rot="10800000">
            <a:off x="7286644" y="3643314"/>
            <a:ext cx="1428760" cy="2143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28596" y="0"/>
            <a:ext cx="8458200" cy="838200"/>
          </a:xfrm>
        </p:spPr>
        <p:txBody>
          <a:bodyPr/>
          <a:lstStyle/>
          <a:p>
            <a:r>
              <a:rPr lang="fr-FR" altLang="fr-FR" sz="3200" b="1" dirty="0" smtClean="0"/>
              <a:t>Fractures de la paroi postérieure</a:t>
            </a:r>
          </a:p>
        </p:txBody>
      </p:sp>
      <p:pic>
        <p:nvPicPr>
          <p:cNvPr id="72711" name="Picture 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4214818"/>
            <a:ext cx="2428892" cy="2398147"/>
          </a:xfrm>
          <a:noFill/>
          <a:ln w="28575">
            <a:solidFill>
              <a:schemeClr val="tx1"/>
            </a:solidFill>
          </a:ln>
        </p:spPr>
      </p:pic>
      <p:pic>
        <p:nvPicPr>
          <p:cNvPr id="72707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714355"/>
            <a:ext cx="3429024" cy="3236479"/>
          </a:xfrm>
          <a:noFill/>
          <a:ln w="28575">
            <a:solidFill>
              <a:schemeClr val="tx1"/>
            </a:solidFill>
          </a:ln>
        </p:spPr>
      </p:pic>
      <p:pic>
        <p:nvPicPr>
          <p:cNvPr id="727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2714644" cy="24147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14356"/>
            <a:ext cx="3571900" cy="299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3500438"/>
            <a:ext cx="35004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0" dirty="0" smtClean="0">
                <a:solidFill>
                  <a:srgbClr val="FF0000"/>
                </a:solidFill>
              </a:rPr>
              <a:t>luxation postérieure de la hanche</a:t>
            </a:r>
            <a:endParaRPr lang="fr-FR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85728"/>
            <a:ext cx="5357850" cy="549864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85728"/>
            <a:ext cx="5357850" cy="5498640"/>
          </a:xfr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285720" y="5929330"/>
            <a:ext cx="87154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 smtClean="0">
                <a:solidFill>
                  <a:srgbClr val="FF0000"/>
                </a:solidFill>
              </a:rPr>
              <a:t>luxation postérieure de la hanche</a:t>
            </a:r>
            <a:endParaRPr lang="fr-FR" sz="3200" b="1" i="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0232" y="50004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0" dirty="0" smtClean="0">
                <a:solidFill>
                  <a:schemeClr val="tx2"/>
                </a:solidFill>
              </a:rPr>
              <a:t>TDM</a:t>
            </a:r>
            <a:endParaRPr lang="fr-FR" sz="4000" b="1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071546"/>
            <a:ext cx="5429288" cy="5573933"/>
          </a:xfrm>
          <a:noFill/>
          <a:ln w="28575"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1000100" y="3500438"/>
            <a:ext cx="192882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8143932" cy="1285884"/>
          </a:xfrm>
        </p:spPr>
        <p:txBody>
          <a:bodyPr/>
          <a:lstStyle/>
          <a:p>
            <a:r>
              <a:rPr lang="fr-FR" altLang="fr-FR" sz="3600" b="1" dirty="0" smtClean="0"/>
              <a:t>Incarcération d’un fragment</a:t>
            </a:r>
            <a:br>
              <a:rPr lang="fr-FR" altLang="fr-FR" sz="3600" b="1" dirty="0" smtClean="0"/>
            </a:br>
            <a:r>
              <a:rPr lang="fr-FR" altLang="fr-FR" sz="3600" b="1" dirty="0" smtClean="0"/>
              <a:t>intra-articulaire</a:t>
            </a:r>
          </a:p>
        </p:txBody>
      </p:sp>
      <p:pic>
        <p:nvPicPr>
          <p:cNvPr id="757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071546"/>
            <a:ext cx="5429288" cy="5573933"/>
          </a:xfrm>
          <a:noFill/>
          <a:ln w="28575"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1000100" y="3500438"/>
            <a:ext cx="192882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142900"/>
            <a:ext cx="8458200" cy="1066800"/>
          </a:xfrm>
        </p:spPr>
        <p:txBody>
          <a:bodyPr/>
          <a:lstStyle/>
          <a:p>
            <a:r>
              <a:rPr lang="fr-FR" altLang="fr-FR" sz="3200" b="1" dirty="0" smtClean="0"/>
              <a:t>Fractures de la colonne postérieure</a:t>
            </a:r>
          </a:p>
        </p:txBody>
      </p:sp>
      <p:pic>
        <p:nvPicPr>
          <p:cNvPr id="73732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714356"/>
            <a:ext cx="2941637" cy="4114800"/>
          </a:xfrm>
          <a:noFill/>
          <a:ln w="28575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57158" y="508619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/>
              <a:t>Elles détachent toute la moitié postérieure du cotyle.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8804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0"/>
            <a:ext cx="8458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Fractures de la colonne postérieure</a:t>
            </a:r>
            <a:endParaRPr kumimoji="0" lang="fr-FR" altLang="fr-F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14884"/>
            <a:ext cx="1785918" cy="198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0" dirty="0" smtClean="0">
                <a:solidFill>
                  <a:schemeClr val="tx2"/>
                </a:solidFill>
              </a:rPr>
              <a:t>Fractures de la paroi antérieure</a:t>
            </a:r>
            <a:endParaRPr lang="fr-FR" sz="3600" i="0" dirty="0">
              <a:solidFill>
                <a:schemeClr val="tx2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294133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464344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paroi antérieure du cotyle est fracturée</a:t>
            </a:r>
            <a:endParaRPr lang="fr-FR" sz="2800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41838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fr-FR" sz="3200" b="1" smtClean="0"/>
              <a:t>Fractures de la colonne antérieure</a:t>
            </a:r>
          </a:p>
        </p:txBody>
      </p:sp>
      <p:pic>
        <p:nvPicPr>
          <p:cNvPr id="7680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2"/>
            <a:ext cx="1960563" cy="2743200"/>
          </a:xfrm>
          <a:noFill/>
          <a:ln w="28575">
            <a:solidFill>
              <a:schemeClr val="tx1"/>
            </a:solidFill>
          </a:ln>
        </p:spPr>
      </p:pic>
      <p:pic>
        <p:nvPicPr>
          <p:cNvPr id="7680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8860" y="1571612"/>
            <a:ext cx="1960563" cy="2743200"/>
          </a:xfrm>
          <a:noFill/>
          <a:ln w="28575">
            <a:solidFill>
              <a:schemeClr val="tx1"/>
            </a:solidFill>
          </a:ln>
        </p:spPr>
      </p:pic>
      <p:pic>
        <p:nvPicPr>
          <p:cNvPr id="7680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1571612"/>
            <a:ext cx="1960563" cy="2743200"/>
          </a:xfrm>
          <a:noFill/>
          <a:ln w="28575">
            <a:solidFill>
              <a:schemeClr val="tx1"/>
            </a:solidFill>
          </a:ln>
        </p:spPr>
      </p:pic>
      <p:pic>
        <p:nvPicPr>
          <p:cNvPr id="76806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1571612"/>
            <a:ext cx="1960563" cy="2743200"/>
          </a:xfrm>
          <a:noFill/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14348" y="4714884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0" dirty="0" smtClean="0"/>
              <a:t>détachent un fragment emportant la moitié antérieure du cotyle</a:t>
            </a:r>
            <a:endParaRPr lang="fr-FR" sz="2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458200" cy="714356"/>
          </a:xfrm>
        </p:spPr>
        <p:txBody>
          <a:bodyPr/>
          <a:lstStyle/>
          <a:p>
            <a:r>
              <a:rPr lang="fr-FR" altLang="fr-FR" sz="4000" b="1" dirty="0" smtClean="0"/>
              <a:t>Fractures transversales</a:t>
            </a:r>
          </a:p>
        </p:txBody>
      </p:sp>
      <p:pic>
        <p:nvPicPr>
          <p:cNvPr id="7885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14356"/>
            <a:ext cx="2498316" cy="3357586"/>
          </a:xfrm>
          <a:noFill/>
          <a:ln w="38100">
            <a:solidFill>
              <a:schemeClr val="tx1"/>
            </a:solidFill>
          </a:ln>
        </p:spPr>
      </p:pic>
      <p:pic>
        <p:nvPicPr>
          <p:cNvPr id="78852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8" y="4243280"/>
            <a:ext cx="3428992" cy="2454383"/>
          </a:xfrm>
          <a:noFill/>
          <a:ln w="38100">
            <a:solidFill>
              <a:schemeClr val="tx1"/>
            </a:solidFill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714356"/>
            <a:ext cx="62265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4057233"/>
            <a:ext cx="53578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trait est horizontal travers les deux colonnes</a:t>
            </a:r>
          </a:p>
          <a:p>
            <a:endParaRPr lang="fr-FR" dirty="0" smtClean="0"/>
          </a:p>
          <a:p>
            <a:r>
              <a:rPr lang="fr-FR" dirty="0" smtClean="0"/>
              <a:t>La tête fémorale peut se déplacer en dedans réalisant </a:t>
            </a:r>
          </a:p>
          <a:p>
            <a:endParaRPr lang="fr-FR" dirty="0" smtClean="0"/>
          </a:p>
          <a:p>
            <a:r>
              <a:rPr lang="fr-FR" sz="2800" b="1" i="0" dirty="0" smtClean="0">
                <a:solidFill>
                  <a:srgbClr val="FF0000"/>
                </a:solidFill>
              </a:rPr>
              <a:t>La Luxation centrale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929190" y="5572140"/>
            <a:ext cx="1857388" cy="1000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58365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57422" y="1714488"/>
            <a:ext cx="1095172" cy="46166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chemeClr val="tx2"/>
                </a:solidFill>
              </a:rPr>
              <a:t>Iléon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571876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Ischion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686" y="4214818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Pubis</a:t>
            </a:r>
          </a:p>
        </p:txBody>
      </p:sp>
      <p:pic>
        <p:nvPicPr>
          <p:cNvPr id="9" name="Picture 6" descr="P0002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0341" y="2643182"/>
            <a:ext cx="2589134" cy="388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8458200" cy="771508"/>
          </a:xfrm>
        </p:spPr>
        <p:txBody>
          <a:bodyPr/>
          <a:lstStyle/>
          <a:p>
            <a:r>
              <a:rPr lang="fr-FR" altLang="fr-FR" b="1" dirty="0" smtClean="0"/>
              <a:t>Fractures en T</a:t>
            </a:r>
          </a:p>
        </p:txBody>
      </p:sp>
      <p:pic>
        <p:nvPicPr>
          <p:cNvPr id="79875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1071546"/>
            <a:ext cx="2451100" cy="3429000"/>
          </a:xfrm>
          <a:noFill/>
          <a:ln w="28575">
            <a:solidFill>
              <a:schemeClr val="tx1"/>
            </a:solidFill>
          </a:ln>
        </p:spPr>
      </p:pic>
      <p:pic>
        <p:nvPicPr>
          <p:cNvPr id="7987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24" y="1071546"/>
            <a:ext cx="2451100" cy="3429000"/>
          </a:xfrm>
          <a:ln w="28575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57224" y="5000636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0" dirty="0" smtClean="0"/>
              <a:t>fractures transversales avec un trait de refend vertical</a:t>
            </a:r>
            <a:endParaRPr lang="fr-FR" sz="32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fr-FR" b="1" smtClean="0"/>
              <a:t>Fractures complexes</a:t>
            </a:r>
          </a:p>
        </p:txBody>
      </p:sp>
      <p:pic>
        <p:nvPicPr>
          <p:cNvPr id="80899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8" y="2514600"/>
            <a:ext cx="2014537" cy="2817813"/>
          </a:xfrm>
          <a:ln w="28575">
            <a:solidFill>
              <a:schemeClr val="tx1"/>
            </a:solidFill>
          </a:ln>
        </p:spPr>
      </p:pic>
      <p:pic>
        <p:nvPicPr>
          <p:cNvPr id="8090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1538" y="2514600"/>
            <a:ext cx="2014537" cy="2817813"/>
          </a:xfrm>
          <a:ln w="28575">
            <a:solidFill>
              <a:schemeClr val="tx1"/>
            </a:solidFill>
          </a:ln>
        </p:spPr>
      </p:pic>
      <p:pic>
        <p:nvPicPr>
          <p:cNvPr id="80901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967538" y="2514600"/>
            <a:ext cx="2014537" cy="2819400"/>
          </a:xfrm>
          <a:ln w="28575">
            <a:solidFill>
              <a:schemeClr val="tx1"/>
            </a:solidFill>
          </a:ln>
        </p:spPr>
      </p:pic>
      <p:pic>
        <p:nvPicPr>
          <p:cNvPr id="80902" name="Picture 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395538" y="2514600"/>
            <a:ext cx="2014537" cy="2819400"/>
          </a:xfrm>
          <a:noFill/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500034" y="571501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 fractures touchent les 2 colonnes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smtClean="0"/>
              <a:t>Fractures des 2 colonnes </a:t>
            </a:r>
          </a:p>
        </p:txBody>
      </p:sp>
      <p:pic>
        <p:nvPicPr>
          <p:cNvPr id="81923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981200"/>
            <a:ext cx="2798763" cy="4114800"/>
          </a:xfrm>
          <a:noFill/>
          <a:ln w="28575">
            <a:solidFill>
              <a:schemeClr val="tx1"/>
            </a:solidFill>
          </a:ln>
        </p:spPr>
      </p:pic>
      <p:pic>
        <p:nvPicPr>
          <p:cNvPr id="81924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159000"/>
            <a:ext cx="3810000" cy="3759200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mtClean="0"/>
              <a:t>Fractures complexes</a:t>
            </a:r>
          </a:p>
        </p:txBody>
      </p:sp>
      <p:pic>
        <p:nvPicPr>
          <p:cNvPr id="82947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86038"/>
            <a:ext cx="4267200" cy="2622550"/>
          </a:xfrm>
          <a:noFill/>
          <a:ln w="38100">
            <a:solidFill>
              <a:schemeClr val="tx1"/>
            </a:solidFill>
          </a:ln>
        </p:spPr>
      </p:pic>
      <p:pic>
        <p:nvPicPr>
          <p:cNvPr id="8294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3962400" cy="4608513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214842" cy="5489885"/>
          </a:xfrm>
          <a:noFill/>
          <a:ln w="28575">
            <a:solidFill>
              <a:schemeClr val="tx1"/>
            </a:solidFill>
          </a:ln>
        </p:spPr>
      </p:pic>
      <p:pic>
        <p:nvPicPr>
          <p:cNvPr id="83972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1285860"/>
            <a:ext cx="4071966" cy="4029550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928670"/>
            <a:ext cx="7958227" cy="4714908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857232"/>
            <a:ext cx="87154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 smtClean="0">
                <a:solidFill>
                  <a:srgbClr val="FF0000"/>
                </a:solidFill>
              </a:rPr>
              <a:t>Lésions associées</a:t>
            </a:r>
          </a:p>
          <a:p>
            <a:endParaRPr lang="fr-FR" i="0" dirty="0" smtClean="0"/>
          </a:p>
          <a:p>
            <a:pPr>
              <a:buFont typeface="Arial" pitchFamily="34" charset="0"/>
              <a:buChar char="•"/>
            </a:pPr>
            <a:r>
              <a:rPr lang="fr-FR" i="0" dirty="0" smtClean="0"/>
              <a:t>Les fractures du cotyle sont la résultante de traumatisme à haute énergie. </a:t>
            </a:r>
          </a:p>
          <a:p>
            <a:pPr>
              <a:buFont typeface="Arial" pitchFamily="34" charset="0"/>
              <a:buChar char="•"/>
            </a:pPr>
            <a:endParaRPr lang="fr-FR" i="0" dirty="0" smtClean="0"/>
          </a:p>
          <a:p>
            <a:pPr>
              <a:buFont typeface="Arial" pitchFamily="34" charset="0"/>
              <a:buChar char="•"/>
            </a:pPr>
            <a:endParaRPr lang="fr-FR" i="0" dirty="0" smtClean="0"/>
          </a:p>
          <a:p>
            <a:pPr>
              <a:buFont typeface="Arial" pitchFamily="34" charset="0"/>
              <a:buChar char="•"/>
            </a:pPr>
            <a:r>
              <a:rPr lang="fr-FR" i="0" dirty="0" smtClean="0"/>
              <a:t>Dans près de 50 % des cas, ces fractures sont associées à d’autres lésions. </a:t>
            </a:r>
          </a:p>
          <a:p>
            <a:pPr>
              <a:buFont typeface="Arial" pitchFamily="34" charset="0"/>
              <a:buChar char="•"/>
            </a:pPr>
            <a:endParaRPr lang="fr-FR" i="0" dirty="0" smtClean="0"/>
          </a:p>
          <a:p>
            <a:pPr>
              <a:buFont typeface="Arial" pitchFamily="34" charset="0"/>
              <a:buChar char="•"/>
            </a:pPr>
            <a:endParaRPr lang="fr-FR" i="0" dirty="0" smtClean="0"/>
          </a:p>
          <a:p>
            <a:pPr>
              <a:buFont typeface="Arial" pitchFamily="34" charset="0"/>
              <a:buChar char="•"/>
            </a:pPr>
            <a:r>
              <a:rPr lang="fr-FR" i="0" dirty="0" smtClean="0"/>
              <a:t>Il peut s’agir de complications générales ou régionales</a:t>
            </a:r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chemeClr val="tx2"/>
                </a:solidFill>
              </a:rPr>
              <a:t>Choc hémorragique</a:t>
            </a:r>
          </a:p>
          <a:p>
            <a:endParaRPr lang="fr-FR" b="1" dirty="0" smtClean="0"/>
          </a:p>
          <a:p>
            <a:r>
              <a:rPr lang="fr-FR" b="1" u="sng" dirty="0" smtClean="0">
                <a:solidFill>
                  <a:schemeClr val="tx2"/>
                </a:solidFill>
              </a:rPr>
              <a:t>Hématome </a:t>
            </a:r>
            <a:r>
              <a:rPr lang="fr-FR" b="1" u="sng" dirty="0" err="1" smtClean="0">
                <a:solidFill>
                  <a:schemeClr val="tx2"/>
                </a:solidFill>
              </a:rPr>
              <a:t>rétropéritonéal</a:t>
            </a:r>
            <a:endParaRPr lang="fr-FR" b="1" u="sng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le saignement est abondant et peut faire penser à tort à une lésion intra péritonéale.</a:t>
            </a:r>
          </a:p>
          <a:p>
            <a:r>
              <a:rPr lang="fr-FR" dirty="0" smtClean="0"/>
              <a:t>l’échographie et le scanner redressent le diagnostic.</a:t>
            </a:r>
          </a:p>
          <a:p>
            <a:endParaRPr lang="fr-FR" dirty="0" smtClean="0"/>
          </a:p>
          <a:p>
            <a:r>
              <a:rPr lang="fr-FR" b="1" u="sng" dirty="0" smtClean="0">
                <a:solidFill>
                  <a:schemeClr val="tx2"/>
                </a:solidFill>
              </a:rPr>
              <a:t>Lésions osseuses du bassin</a:t>
            </a:r>
          </a:p>
          <a:p>
            <a:endParaRPr lang="fr-FR" b="1" dirty="0" smtClean="0"/>
          </a:p>
          <a:p>
            <a:r>
              <a:rPr lang="fr-FR" b="1" u="sng" dirty="0" smtClean="0">
                <a:solidFill>
                  <a:schemeClr val="tx2"/>
                </a:solidFill>
              </a:rPr>
              <a:t>Lésions nerveuses: </a:t>
            </a:r>
            <a:r>
              <a:rPr lang="fr-FR" dirty="0" smtClean="0"/>
              <a:t>atteinte du </a:t>
            </a:r>
            <a:r>
              <a:rPr lang="fr-FR" b="1" dirty="0" smtClean="0">
                <a:solidFill>
                  <a:srgbClr val="FF0000"/>
                </a:solidFill>
              </a:rPr>
              <a:t>nerf sciatique </a:t>
            </a:r>
            <a:r>
              <a:rPr lang="fr-FR" dirty="0" smtClean="0"/>
              <a:t>surtout dans les lésions postérieure associée à une luxation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u="sng" dirty="0" smtClean="0">
                <a:solidFill>
                  <a:schemeClr val="tx2"/>
                </a:solidFill>
              </a:rPr>
              <a:t>Lésions de la tête fémorale</a:t>
            </a:r>
            <a:r>
              <a:rPr lang="fr-FR" b="1" dirty="0" smtClean="0"/>
              <a:t>: </a:t>
            </a:r>
            <a:r>
              <a:rPr lang="fr-FR" dirty="0" smtClean="0"/>
              <a:t>fracture de la tète ou lésion </a:t>
            </a:r>
            <a:r>
              <a:rPr lang="fr-FR" dirty="0" err="1" smtClean="0"/>
              <a:t>chondrale</a:t>
            </a:r>
            <a:endParaRPr lang="fr-FR" b="1" dirty="0" smtClean="0"/>
          </a:p>
          <a:p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14290"/>
            <a:ext cx="62865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 smtClean="0">
                <a:solidFill>
                  <a:schemeClr val="tx2"/>
                </a:solidFill>
              </a:rPr>
              <a:t>CLINIQUE</a:t>
            </a:r>
          </a:p>
          <a:p>
            <a:endParaRPr lang="fr-FR" dirty="0" smtClean="0"/>
          </a:p>
          <a:p>
            <a:r>
              <a:rPr lang="fr-FR" dirty="0" smtClean="0"/>
              <a:t>Ces blessés se présentent souvent en état de choc.</a:t>
            </a:r>
          </a:p>
          <a:p>
            <a:endParaRPr lang="fr-FR" dirty="0" smtClean="0"/>
          </a:p>
          <a:p>
            <a:r>
              <a:rPr lang="fr-FR" dirty="0" smtClean="0"/>
              <a:t>La douleur de la hanche attire l'attention. </a:t>
            </a:r>
          </a:p>
          <a:p>
            <a:endParaRPr lang="fr-FR" dirty="0" smtClean="0"/>
          </a:p>
          <a:p>
            <a:r>
              <a:rPr lang="fr-FR" dirty="0" smtClean="0"/>
              <a:t>Cette douleur est réveillée par la mobilisation du membre inférieur. </a:t>
            </a:r>
          </a:p>
          <a:p>
            <a:endParaRPr lang="fr-FR" dirty="0" smtClean="0"/>
          </a:p>
          <a:p>
            <a:r>
              <a:rPr lang="fr-FR" i="0" dirty="0" smtClean="0"/>
              <a:t>L’impotence fonctionnelle est totale </a:t>
            </a:r>
          </a:p>
          <a:p>
            <a:endParaRPr lang="fr-FR" dirty="0" smtClean="0"/>
          </a:p>
          <a:p>
            <a:r>
              <a:rPr lang="fr-FR" dirty="0" smtClean="0"/>
              <a:t>Le membre inférieur peut paraître </a:t>
            </a:r>
            <a:r>
              <a:rPr lang="fr-FR" b="1" dirty="0" smtClean="0">
                <a:solidFill>
                  <a:srgbClr val="FF0000"/>
                </a:solidFill>
              </a:rPr>
              <a:t>plus court </a:t>
            </a:r>
            <a:r>
              <a:rPr lang="fr-FR" dirty="0" smtClean="0"/>
              <a:t>en cas de </a:t>
            </a:r>
            <a:r>
              <a:rPr lang="fr-FR" b="1" dirty="0" smtClean="0">
                <a:solidFill>
                  <a:srgbClr val="FF0000"/>
                </a:solidFill>
              </a:rPr>
              <a:t>luxation associée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3" name="Picture 102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40" y="285728"/>
            <a:ext cx="2000263" cy="4000528"/>
          </a:xfrm>
          <a:prstGeom prst="rect">
            <a:avLst/>
          </a:prstGeom>
          <a:noFill/>
          <a:ln w="28575" cap="flat">
            <a:solidFill>
              <a:schemeClr val="bg2"/>
            </a:solidFill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5140" y="4429132"/>
            <a:ext cx="2071702" cy="2266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285728"/>
            <a:ext cx="88583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Il faut rechercher d'emblée les complications possibles :</a:t>
            </a:r>
          </a:p>
          <a:p>
            <a:endParaRPr lang="fr-FR" sz="3200" dirty="0" smtClean="0"/>
          </a:p>
          <a:p>
            <a:pPr>
              <a:buFontTx/>
              <a:buChar char="-"/>
            </a:pPr>
            <a:r>
              <a:rPr lang="fr-FR" sz="3200" b="1" dirty="0" smtClean="0">
                <a:solidFill>
                  <a:srgbClr val="FF0000"/>
                </a:solidFill>
              </a:rPr>
              <a:t>Complications viscérales pelviennes</a:t>
            </a:r>
            <a:r>
              <a:rPr lang="fr-FR" sz="3200" dirty="0" smtClean="0"/>
              <a:t>, toujours possibles et entretenant le choc.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3200" b="1" dirty="0" smtClean="0">
                <a:solidFill>
                  <a:srgbClr val="FF0000"/>
                </a:solidFill>
              </a:rPr>
              <a:t>Complications vasculaires</a:t>
            </a:r>
            <a:endParaRPr lang="fr-FR" sz="3200" dirty="0" smtClean="0"/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3200" b="1" dirty="0" smtClean="0">
                <a:solidFill>
                  <a:srgbClr val="FF0000"/>
                </a:solidFill>
              </a:rPr>
              <a:t>Complications urinaires.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r>
              <a:rPr lang="fr-FR" sz="3200" dirty="0" smtClean="0"/>
              <a:t>- </a:t>
            </a:r>
            <a:r>
              <a:rPr lang="fr-FR" sz="3200" b="1" dirty="0" smtClean="0">
                <a:solidFill>
                  <a:srgbClr val="FF0000"/>
                </a:solidFill>
              </a:rPr>
              <a:t>Complications neurologiques </a:t>
            </a:r>
            <a:r>
              <a:rPr lang="fr-FR" sz="3200" dirty="0" smtClean="0"/>
              <a:t>(compression sciatique).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571480"/>
            <a:ext cx="6929486" cy="489940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57224" y="571501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0" dirty="0" smtClean="0"/>
              <a:t>Le cotyle est compris  entre   02 colonnes osseuses </a:t>
            </a:r>
            <a:endParaRPr lang="fr-FR" i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500042"/>
            <a:ext cx="3571900" cy="49969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9" name="Connecteur droit avec flèche 8"/>
          <p:cNvCxnSpPr/>
          <p:nvPr/>
        </p:nvCxnSpPr>
        <p:spPr bwMode="auto">
          <a:xfrm rot="16200000" flipH="1">
            <a:off x="5572132" y="3143248"/>
            <a:ext cx="2428892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5400000">
            <a:off x="4464843" y="3178967"/>
            <a:ext cx="2071702" cy="8572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285720" y="14285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RAPPEL ANATOMIQUE</a:t>
            </a: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0" y="27146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7200" b="1" i="0" dirty="0" smtClean="0"/>
              <a:t>Traitement</a:t>
            </a:r>
            <a:endParaRPr lang="fr-FR" sz="72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0" y="428604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fr-FR" sz="4400" i="0" dirty="0">
                <a:solidFill>
                  <a:srgbClr val="FFFF00"/>
                </a:solidFill>
              </a:rPr>
              <a:t>traiter le </a:t>
            </a:r>
            <a:r>
              <a:rPr lang="fr-FR" sz="4400" i="0" dirty="0" smtClean="0">
                <a:solidFill>
                  <a:srgbClr val="FFFF00"/>
                </a:solidFill>
              </a:rPr>
              <a:t>choc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fr-FR" sz="4400" i="0" dirty="0">
              <a:solidFill>
                <a:srgbClr val="FFFF00"/>
              </a:solidFill>
            </a:endParaRPr>
          </a:p>
          <a:p>
            <a:pPr marL="457200" indent="-457200">
              <a:buFont typeface="Verdana" pitchFamily="34" charset="0"/>
              <a:buAutoNum type="arabicPeriod"/>
            </a:pPr>
            <a:r>
              <a:rPr lang="fr-FR" sz="4400" i="0" dirty="0">
                <a:solidFill>
                  <a:srgbClr val="FFFF00"/>
                </a:solidFill>
              </a:rPr>
              <a:t>réduire d'urgence toute luxation </a:t>
            </a:r>
            <a:r>
              <a:rPr lang="fr-FR" sz="4400" i="0" dirty="0" smtClean="0">
                <a:solidFill>
                  <a:srgbClr val="FFFF00"/>
                </a:solidFill>
              </a:rPr>
              <a:t>de </a:t>
            </a:r>
            <a:r>
              <a:rPr lang="fr-FR" sz="4400" i="0" dirty="0">
                <a:solidFill>
                  <a:srgbClr val="FFFF00"/>
                </a:solidFill>
              </a:rPr>
              <a:t>la tête </a:t>
            </a:r>
            <a:r>
              <a:rPr lang="fr-FR" sz="4400" i="0" dirty="0" smtClean="0">
                <a:solidFill>
                  <a:srgbClr val="FFFF00"/>
                </a:solidFill>
              </a:rPr>
              <a:t>fémorale associée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fr-FR" sz="4400" i="0" dirty="0">
              <a:solidFill>
                <a:srgbClr val="FFFF00"/>
              </a:solidFill>
            </a:endParaRPr>
          </a:p>
          <a:p>
            <a:pPr marL="457200" indent="-457200">
              <a:buFont typeface="Verdana" pitchFamily="34" charset="0"/>
              <a:buAutoNum type="arabicPeriod"/>
            </a:pPr>
            <a:r>
              <a:rPr lang="fr-FR" sz="4400" i="0" dirty="0">
                <a:solidFill>
                  <a:srgbClr val="FFFF00"/>
                </a:solidFill>
              </a:rPr>
              <a:t>Le traitement de la fracture peut être orthopédique ou chirurgical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43733" cy="40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</a:rPr>
              <a:t>Orthopédique </a:t>
            </a:r>
            <a:r>
              <a:rPr lang="fr-FR" sz="3200" dirty="0"/>
              <a:t>  </a:t>
            </a:r>
            <a:r>
              <a:rPr lang="fr-FR" dirty="0"/>
              <a:t>                                  </a:t>
            </a:r>
            <a:endParaRPr lang="fr-FR" dirty="0" smtClean="0"/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traction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4572008"/>
            <a:ext cx="4786346" cy="20005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b="1" i="0" dirty="0" smtClean="0">
                <a:solidFill>
                  <a:srgbClr val="FF0000"/>
                </a:solidFill>
              </a:rPr>
              <a:t>traction longitudinale </a:t>
            </a:r>
          </a:p>
          <a:p>
            <a:r>
              <a:rPr lang="fr-FR" i="0" dirty="0" smtClean="0">
                <a:solidFill>
                  <a:schemeClr val="bg2"/>
                </a:solidFill>
              </a:rPr>
              <a:t>par une broche mise à travers les condyles du fémur ou l'extrémité supérieure du tibia</a:t>
            </a:r>
            <a:endParaRPr lang="fr-FR" i="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42" y="4929198"/>
            <a:ext cx="3786214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800" b="1" i="0" dirty="0" smtClean="0">
                <a:solidFill>
                  <a:srgbClr val="FF0000"/>
                </a:solidFill>
              </a:rPr>
              <a:t>traction latérale </a:t>
            </a:r>
            <a:r>
              <a:rPr lang="fr-FR" i="0" dirty="0" smtClean="0">
                <a:solidFill>
                  <a:schemeClr val="bg2"/>
                </a:solidFill>
              </a:rPr>
              <a:t>pour désenclaver une luxation centrale de la tête fémorale</a:t>
            </a:r>
            <a:endParaRPr lang="fr-FR" i="0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86116" y="235743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Durée 45 jours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28638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dirty="0" smtClean="0"/>
              <a:t>vissage de la paroi postérieure du cotyle par voie d’abord postérieure</a:t>
            </a:r>
            <a:endParaRPr lang="fr-FR" sz="2800" b="1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214710" cy="43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7661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428604"/>
            <a:ext cx="3357586" cy="4667733"/>
          </a:xfrm>
          <a:ln w="28575">
            <a:solidFill>
              <a:schemeClr val="tx1"/>
            </a:solidFill>
          </a:ln>
        </p:spPr>
      </p:pic>
      <p:pic>
        <p:nvPicPr>
          <p:cNvPr id="89092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0" y="428603"/>
            <a:ext cx="3389315" cy="4576875"/>
          </a:xfrm>
          <a:noFill/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85786" y="550070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 smtClean="0"/>
              <a:t>Ostéosynthèse par une plaque.</a:t>
            </a:r>
            <a:endParaRPr lang="fr-FR" sz="32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1428736"/>
            <a:ext cx="4500562" cy="3143250"/>
          </a:xfrm>
          <a:ln w="28575">
            <a:solidFill>
              <a:schemeClr val="tx1"/>
            </a:solidFill>
          </a:ln>
        </p:spPr>
      </p:pic>
      <p:pic>
        <p:nvPicPr>
          <p:cNvPr id="90116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428736"/>
            <a:ext cx="4129087" cy="3143250"/>
          </a:xfrm>
          <a:ln w="28575">
            <a:solidFill>
              <a:schemeClr val="tx1"/>
            </a:solidFill>
          </a:ln>
        </p:spPr>
      </p:pic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428625" y="5286375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i="0" dirty="0"/>
              <a:t>Ostéosynthèse </a:t>
            </a:r>
            <a:r>
              <a:rPr lang="fr-FR" sz="2800" i="0" dirty="0" smtClean="0"/>
              <a:t>d’une fracture transversale </a:t>
            </a:r>
            <a:r>
              <a:rPr lang="fr-FR" sz="2800" i="0" dirty="0"/>
              <a:t>et de la colonne postérieure par une plaque, moulée sur le relief de la colonne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5" y="3286100"/>
            <a:ext cx="2143140" cy="3370686"/>
          </a:xfrm>
          <a:noFill/>
          <a:ln w="38100">
            <a:solidFill>
              <a:schemeClr val="tx1"/>
            </a:solidFill>
          </a:ln>
        </p:spPr>
      </p:pic>
      <p:pic>
        <p:nvPicPr>
          <p:cNvPr id="95237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55622" y="3286124"/>
            <a:ext cx="2491542" cy="3357586"/>
          </a:xfrm>
        </p:spPr>
      </p:pic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214282" y="4143380"/>
            <a:ext cx="38576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i="0" dirty="0" smtClean="0"/>
              <a:t>ostéosynthèse de la colonne antérieure par plaque</a:t>
            </a:r>
            <a:endParaRPr lang="fr-FR" sz="28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486" y="285728"/>
            <a:ext cx="8682232" cy="28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ChangeArrowheads="1"/>
          </p:cNvSpPr>
          <p:nvPr/>
        </p:nvSpPr>
        <p:spPr bwMode="auto">
          <a:xfrm>
            <a:off x="0" y="0"/>
            <a:ext cx="91440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/>
              <a:t>Indications</a:t>
            </a:r>
          </a:p>
          <a:p>
            <a:endParaRPr lang="fr-FR" sz="1600" b="1" i="0" dirty="0"/>
          </a:p>
          <a:p>
            <a:r>
              <a:rPr lang="fr-FR" sz="2000" i="0" dirty="0" smtClean="0"/>
              <a:t>Le traitement </a:t>
            </a:r>
            <a:r>
              <a:rPr lang="fr-FR" sz="2000" i="0" dirty="0"/>
              <a:t>chirurgical n'est pas urgent, sauf pour les fractures avec luxation </a:t>
            </a:r>
          </a:p>
          <a:p>
            <a:pPr>
              <a:buFontTx/>
              <a:buChar char="-"/>
            </a:pPr>
            <a:endParaRPr lang="fr-FR" sz="2000" i="0" dirty="0"/>
          </a:p>
          <a:p>
            <a:endParaRPr lang="fr-FR" sz="2000" i="0" dirty="0"/>
          </a:p>
          <a:p>
            <a:r>
              <a:rPr lang="fr-FR" sz="2000" i="0" dirty="0" smtClean="0"/>
              <a:t>La </a:t>
            </a:r>
            <a:r>
              <a:rPr lang="fr-FR" sz="2000" i="0" dirty="0"/>
              <a:t>traction d'attente permettra de faire le bilan complémentaire et le scanner et l'on n'opérera que 8 à 12 jours plus tard, lorsque l'hémostase des vaisseaux </a:t>
            </a:r>
            <a:r>
              <a:rPr lang="fr-FR" sz="2000" i="0" dirty="0" smtClean="0"/>
              <a:t>pelviens sera stabilisée, permettant d'intervenir sans risque d'hémorragie importante</a:t>
            </a:r>
            <a:endParaRPr lang="fr-FR" sz="2000" i="0" dirty="0"/>
          </a:p>
          <a:p>
            <a:endParaRPr lang="fr-FR" sz="2000" i="0" dirty="0"/>
          </a:p>
          <a:p>
            <a:pPr>
              <a:buFont typeface="Arial" pitchFamily="34" charset="0"/>
              <a:buChar char="•"/>
            </a:pPr>
            <a:r>
              <a:rPr lang="fr-FR" sz="2000" i="0" dirty="0"/>
              <a:t> En fonction de l'âge, </a:t>
            </a:r>
          </a:p>
          <a:p>
            <a:pPr>
              <a:buFont typeface="Arial" pitchFamily="34" charset="0"/>
              <a:buChar char="•"/>
            </a:pPr>
            <a:endParaRPr lang="fr-FR" sz="2000" i="0" dirty="0"/>
          </a:p>
          <a:p>
            <a:pPr>
              <a:buFont typeface="Arial" pitchFamily="34" charset="0"/>
              <a:buChar char="•"/>
            </a:pPr>
            <a:r>
              <a:rPr lang="fr-FR" sz="2000" i="0" dirty="0"/>
              <a:t>l'importance du déplacement, </a:t>
            </a:r>
          </a:p>
          <a:p>
            <a:pPr>
              <a:buFont typeface="Arial" pitchFamily="34" charset="0"/>
              <a:buChar char="•"/>
            </a:pPr>
            <a:endParaRPr lang="fr-FR" sz="2000" i="0" dirty="0"/>
          </a:p>
          <a:p>
            <a:pPr>
              <a:buFont typeface="Arial" pitchFamily="34" charset="0"/>
              <a:buChar char="•"/>
            </a:pPr>
            <a:r>
              <a:rPr lang="fr-FR" sz="2000" i="0" dirty="0"/>
              <a:t>qualité de la congruence articulaire rétablie</a:t>
            </a:r>
          </a:p>
          <a:p>
            <a:endParaRPr lang="fr-FR" sz="2000" i="0" dirty="0"/>
          </a:p>
          <a:p>
            <a:r>
              <a:rPr lang="fr-FR" sz="2000" i="0" dirty="0"/>
              <a:t>grâce à la traction, on pourra décider de poursuivre le traitement orthopédique ou de faire une ostéosynthèse, qui devrait permettre d'obtenir une réduction plus anatomique.</a:t>
            </a:r>
          </a:p>
          <a:p>
            <a:endParaRPr lang="fr-FR" sz="1800" i="0" dirty="0"/>
          </a:p>
          <a:p>
            <a:pPr>
              <a:buFontTx/>
              <a:buChar char="-"/>
            </a:pPr>
            <a:endParaRPr lang="fr-FR" sz="1600" i="0" dirty="0"/>
          </a:p>
          <a:p>
            <a:r>
              <a:rPr lang="fr-FR" sz="1600" i="0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i="0" u="sng" dirty="0" smtClean="0"/>
              <a:t>complications </a:t>
            </a:r>
            <a:r>
              <a:rPr lang="fr-FR" sz="3200" b="1" i="0" u="sng" dirty="0"/>
              <a:t>secondaires </a:t>
            </a:r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r>
              <a:rPr lang="fr-FR" i="0" dirty="0" smtClean="0"/>
              <a:t>La </a:t>
            </a:r>
            <a:r>
              <a:rPr lang="fr-FR" b="1" i="0" dirty="0" smtClean="0">
                <a:solidFill>
                  <a:schemeClr val="tx2"/>
                </a:solidFill>
              </a:rPr>
              <a:t>RAIDEUR</a:t>
            </a:r>
            <a:r>
              <a:rPr lang="fr-FR" i="0" dirty="0" smtClean="0"/>
              <a:t> de </a:t>
            </a:r>
            <a:r>
              <a:rPr lang="fr-FR" i="0" dirty="0"/>
              <a:t>la hanche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i="0" dirty="0" smtClean="0">
                <a:solidFill>
                  <a:schemeClr val="tx2"/>
                </a:solidFill>
              </a:rPr>
              <a:t>L'ARTHROSE POST-TRAUMATIQUE</a:t>
            </a:r>
            <a:r>
              <a:rPr lang="fr-FR" i="0" dirty="0" smtClean="0"/>
              <a:t> </a:t>
            </a:r>
            <a:r>
              <a:rPr lang="fr-FR" i="0" dirty="0"/>
              <a:t>qui guette les fractures du cotyle surtout si la congruence articulaire est </a:t>
            </a:r>
            <a:r>
              <a:rPr lang="fr-FR" i="0" dirty="0" smtClean="0"/>
              <a:t>mauvaise</a:t>
            </a:r>
            <a:endParaRPr lang="fr-FR" i="0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r>
              <a:rPr lang="fr-FR" sz="2200" b="1" i="0" dirty="0" smtClean="0">
                <a:solidFill>
                  <a:schemeClr val="tx2"/>
                </a:solidFill>
              </a:rPr>
              <a:t>LA NÉCROSE DE LA TÊTE FÉMORALE </a:t>
            </a:r>
          </a:p>
          <a:p>
            <a:r>
              <a:rPr lang="fr-FR" i="0" dirty="0" smtClean="0"/>
              <a:t>  est </a:t>
            </a:r>
            <a:r>
              <a:rPr lang="fr-FR" i="0" dirty="0"/>
              <a:t>toujours possible</a:t>
            </a:r>
            <a:r>
              <a:rPr lang="fr-FR" dirty="0"/>
              <a:t>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9322" y="3786190"/>
            <a:ext cx="2971800" cy="2705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143116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i="0" dirty="0" smtClean="0"/>
              <a:t>MERCI</a:t>
            </a:r>
            <a:endParaRPr lang="fr-FR" sz="88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642918"/>
            <a:ext cx="6929486" cy="48994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8215338" y="285728"/>
            <a:ext cx="928662" cy="5857916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785794"/>
            <a:ext cx="442915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fr-FR" sz="28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Colonne Antérieure : colonne Iléo pubienne 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lvl="0" eaLnBrk="1" hangingPunct="1"/>
            <a:endParaRPr lang="fr-FR" sz="28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Iliaque</a:t>
            </a:r>
          </a:p>
          <a:p>
            <a:pPr lvl="0" eaLnBrk="1" hangingPunct="1"/>
            <a:endParaRPr lang="fr-FR" sz="2800" i="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endParaRPr lang="fr-FR" sz="2800" i="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buFont typeface="Arial" pitchFamily="34" charset="0"/>
              <a:buChar char="•"/>
            </a:pPr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branche horizontale du pubis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1928794" y="2428868"/>
            <a:ext cx="500066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V="1">
            <a:off x="4143372" y="4286256"/>
            <a:ext cx="2786082" cy="714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r="49485"/>
          <a:stretch>
            <a:fillRect/>
          </a:stretch>
        </p:blipFill>
        <p:spPr>
          <a:xfrm>
            <a:off x="4714876" y="642918"/>
            <a:ext cx="3500462" cy="48994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8215338" y="285728"/>
            <a:ext cx="928662" cy="5857916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457200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Colonne Postérieure ou Colonne Iléo- Ischiatique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Formé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800" i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Haut : iléon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800" i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bas : corps et la branche descendante de l’ischion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2500298" y="3000372"/>
            <a:ext cx="350046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3786182" y="4500570"/>
            <a:ext cx="142876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357166"/>
            <a:ext cx="8358246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0" dirty="0" smtClean="0">
                <a:latin typeface="Times New Roman" pitchFamily="18" charset="0"/>
                <a:cs typeface="Times New Roman" pitchFamily="18" charset="0"/>
              </a:rPr>
              <a:t>ANATOMIE RADIOLOGIQUE</a:t>
            </a:r>
          </a:p>
          <a:p>
            <a:pPr algn="ctr"/>
            <a:endParaRPr lang="fr-FR" sz="4400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i="0" dirty="0" smtClean="0">
                <a:latin typeface="Times New Roman" pitchFamily="18" charset="0"/>
                <a:cs typeface="Times New Roman" pitchFamily="18" charset="0"/>
              </a:rPr>
              <a:t>L’étude du cotyle ce fait sur  </a:t>
            </a:r>
          </a:p>
          <a:p>
            <a:pPr algn="ctr"/>
            <a:r>
              <a:rPr lang="fr-FR" sz="40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 incidences radiologiques</a:t>
            </a:r>
          </a:p>
          <a:p>
            <a:pPr algn="ctr"/>
            <a:endParaRPr lang="fr-FR" sz="4000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C'est la radiologique qui permet de faire le diagnostic</a:t>
            </a:r>
          </a:p>
          <a:p>
            <a:pPr algn="ctr"/>
            <a:endParaRPr lang="fr-FR" sz="4000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fr-FR" sz="44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4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4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4878"/>
          <a:stretch>
            <a:fillRect/>
          </a:stretch>
        </p:blipFill>
        <p:spPr bwMode="auto">
          <a:xfrm>
            <a:off x="642910" y="571480"/>
            <a:ext cx="3714776" cy="57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6536"/>
          <a:stretch>
            <a:fillRect/>
          </a:stretch>
        </p:blipFill>
        <p:spPr bwMode="auto">
          <a:xfrm flipH="1">
            <a:off x="4357686" y="571480"/>
            <a:ext cx="4086226" cy="57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85852" y="6027003"/>
            <a:ext cx="6566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Cliché de </a:t>
            </a:r>
            <a:r>
              <a:rPr lang="fr-FR" sz="4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fr-FR" sz="48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 bassin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000108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0" u="sng" dirty="0" smtClean="0">
                <a:latin typeface="Times New Roman" pitchFamily="18" charset="0"/>
                <a:cs typeface="Times New Roman" pitchFamily="18" charset="0"/>
              </a:rPr>
              <a:t>ANATOMIE RADIOLOGIQUE</a:t>
            </a:r>
          </a:p>
          <a:p>
            <a:endParaRPr lang="fr-FR" sz="3200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fr-FR" sz="32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clichés obliques à 45° </a:t>
            </a:r>
          </a:p>
          <a:p>
            <a:pPr algn="ctr"/>
            <a:endParaRPr lang="fr-FR" sz="40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400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Incidence de 3/4 </a:t>
            </a:r>
          </a:p>
          <a:p>
            <a:endParaRPr lang="fr-FR" sz="36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JLL:Applications:Microsoft Office 98:Modèles:Nouvelle présentation</Template>
  <TotalTime>6981</TotalTime>
  <Words>797</Words>
  <Application>Microsoft Office PowerPoint</Application>
  <PresentationFormat>Affichage à l'écran (4:3)</PresentationFormat>
  <Paragraphs>195</Paragraphs>
  <Slides>49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Nouvelle présentation</vt:lpstr>
      <vt:lpstr>Fractures du Cotyle  ou  Fractures de l’acétabulum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Scanner de la hanche </vt:lpstr>
      <vt:lpstr>Présentation PowerPoint</vt:lpstr>
      <vt:lpstr>Présentation PowerPoint</vt:lpstr>
      <vt:lpstr>Présentation PowerPoint</vt:lpstr>
      <vt:lpstr>Présentation PowerPoint</vt:lpstr>
      <vt:lpstr>Fractures de la paroi postérieure</vt:lpstr>
      <vt:lpstr>Fractures de la paroi postérieure</vt:lpstr>
      <vt:lpstr>Présentation PowerPoint</vt:lpstr>
      <vt:lpstr>Présentation PowerPoint</vt:lpstr>
      <vt:lpstr>Présentation PowerPoint</vt:lpstr>
      <vt:lpstr>Incarcération d’un fragment intra-articulaire</vt:lpstr>
      <vt:lpstr>Fractures de la colonne postérieure</vt:lpstr>
      <vt:lpstr>Présentation PowerPoint</vt:lpstr>
      <vt:lpstr>Présentation PowerPoint</vt:lpstr>
      <vt:lpstr>Fractures de la colonne antérieure</vt:lpstr>
      <vt:lpstr>Fractures transversales</vt:lpstr>
      <vt:lpstr>Fractures en T</vt:lpstr>
      <vt:lpstr>Fractures complexes</vt:lpstr>
      <vt:lpstr>Fractures des 2 colonnes </vt:lpstr>
      <vt:lpstr>Fractures complexes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Pr LERAT</dc:creator>
  <cp:lastModifiedBy>lamine</cp:lastModifiedBy>
  <cp:revision>157</cp:revision>
  <dcterms:created xsi:type="dcterms:W3CDTF">2001-02-03T21:00:09Z</dcterms:created>
  <dcterms:modified xsi:type="dcterms:W3CDTF">2020-04-05T06:31:50Z</dcterms:modified>
</cp:coreProperties>
</file>