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257" r:id="rId2"/>
    <p:sldId id="260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90" r:id="rId23"/>
    <p:sldId id="291" r:id="rId24"/>
    <p:sldId id="292" r:id="rId25"/>
    <p:sldId id="294" r:id="rId26"/>
    <p:sldId id="295" r:id="rId27"/>
    <p:sldId id="344" r:id="rId28"/>
    <p:sldId id="296" r:id="rId29"/>
    <p:sldId id="297" r:id="rId30"/>
    <p:sldId id="298" r:id="rId31"/>
    <p:sldId id="299" r:id="rId32"/>
    <p:sldId id="300" r:id="rId33"/>
    <p:sldId id="301" r:id="rId34"/>
    <p:sldId id="346" r:id="rId35"/>
    <p:sldId id="305" r:id="rId36"/>
    <p:sldId id="306" r:id="rId37"/>
    <p:sldId id="307" r:id="rId38"/>
    <p:sldId id="310" r:id="rId39"/>
    <p:sldId id="311" r:id="rId40"/>
    <p:sldId id="345" r:id="rId41"/>
    <p:sldId id="312" r:id="rId42"/>
    <p:sldId id="313" r:id="rId43"/>
    <p:sldId id="317" r:id="rId44"/>
    <p:sldId id="320" r:id="rId45"/>
    <p:sldId id="321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4F558-E366-40EE-ADD7-95B317A3911D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FC0B-B97A-480C-A395-1949B648AB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dermatite allergique de contact, encore appelée</a:t>
            </a:r>
          </a:p>
          <a:p>
            <a:pPr>
              <a:buNone/>
            </a:pPr>
            <a:r>
              <a:rPr lang="fr-FR" dirty="0" smtClean="0"/>
              <a:t>eczéma de contact  est une dermatose très fréquente, due à</a:t>
            </a:r>
          </a:p>
          <a:p>
            <a:pPr>
              <a:buNone/>
            </a:pPr>
            <a:r>
              <a:rPr lang="fr-FR" dirty="0" smtClean="0"/>
              <a:t>une sensibilisation à des substances en contact avec le </a:t>
            </a:r>
          </a:p>
          <a:p>
            <a:pPr>
              <a:buNone/>
            </a:pPr>
            <a:r>
              <a:rPr lang="fr-FR" dirty="0" smtClean="0"/>
              <a:t>revêtement cutané. </a:t>
            </a:r>
          </a:p>
          <a:p>
            <a:pPr>
              <a:buNone/>
            </a:pPr>
            <a:r>
              <a:rPr lang="fr-FR" dirty="0" smtClean="0"/>
              <a:t>C’est une réaction d’hypersensibilité </a:t>
            </a:r>
            <a:r>
              <a:rPr lang="fr-FR" b="1" dirty="0" smtClean="0">
                <a:solidFill>
                  <a:schemeClr val="accent1"/>
                </a:solidFill>
              </a:rPr>
              <a:t>retardée</a:t>
            </a:r>
            <a:r>
              <a:rPr lang="fr-FR" dirty="0" smtClean="0"/>
              <a:t> à médiation cellulaire (</a:t>
            </a:r>
            <a:r>
              <a:rPr lang="fr-FR" b="1" dirty="0" smtClean="0">
                <a:solidFill>
                  <a:schemeClr val="accent1"/>
                </a:solidFill>
              </a:rPr>
              <a:t>type IV</a:t>
            </a:r>
            <a:r>
              <a:rPr lang="fr-FR" dirty="0" smtClean="0"/>
              <a:t>) selon </a:t>
            </a:r>
            <a:r>
              <a:rPr lang="fr-FR" dirty="0" err="1" smtClean="0"/>
              <a:t>laclassification</a:t>
            </a:r>
            <a:r>
              <a:rPr lang="fr-FR" dirty="0" smtClean="0"/>
              <a:t> de </a:t>
            </a:r>
            <a:r>
              <a:rPr lang="fr-FR" dirty="0" err="1" smtClean="0"/>
              <a:t>Gell</a:t>
            </a:r>
            <a:r>
              <a:rPr lang="fr-FR" dirty="0" smtClean="0"/>
              <a:t> et </a:t>
            </a:r>
            <a:r>
              <a:rPr lang="fr-FR" dirty="0" err="1" smtClean="0"/>
              <a:t>Coombs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05E1F-CBCF-497E-BC8B-0C500550E2D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05E1F-CBCF-497E-BC8B-0C500550E2D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dirty="0" smtClean="0"/>
              <a:t>-Le suintement perd son caractère séreux ; il devient </a:t>
            </a:r>
            <a:r>
              <a:rPr lang="fr-FR" sz="1200" b="1" dirty="0" smtClean="0">
                <a:solidFill>
                  <a:schemeClr val="accent1"/>
                </a:solidFill>
              </a:rPr>
              <a:t>louche ; </a:t>
            </a:r>
            <a:r>
              <a:rPr lang="fr-FR" sz="1200" dirty="0" smtClean="0"/>
              <a:t>puis </a:t>
            </a:r>
            <a:r>
              <a:rPr lang="fr-FR" sz="1200" b="1" dirty="0" smtClean="0">
                <a:solidFill>
                  <a:schemeClr val="accent1"/>
                </a:solidFill>
              </a:rPr>
              <a:t>purulent</a:t>
            </a:r>
            <a:r>
              <a:rPr lang="fr-FR" sz="1200" dirty="0" smtClean="0"/>
              <a:t>. Les placards d’eczéma se recouvrent de croûtes </a:t>
            </a:r>
            <a:r>
              <a:rPr lang="fr-FR" sz="1200" b="1" dirty="0" smtClean="0">
                <a:solidFill>
                  <a:schemeClr val="accent1"/>
                </a:solidFill>
              </a:rPr>
              <a:t>épaisses </a:t>
            </a:r>
            <a:r>
              <a:rPr lang="fr-FR" sz="1200" b="1" dirty="0" smtClean="0"/>
              <a:t>et</a:t>
            </a:r>
            <a:r>
              <a:rPr lang="fr-FR" sz="1200" b="1" dirty="0" smtClean="0">
                <a:solidFill>
                  <a:schemeClr val="accent1"/>
                </a:solidFill>
              </a:rPr>
              <a:t> jaunâtres</a:t>
            </a:r>
            <a:r>
              <a:rPr lang="fr-FR" sz="1200" dirty="0" smtClean="0"/>
              <a:t>. 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dirty="0" smtClean="0"/>
              <a:t>-</a:t>
            </a:r>
            <a:r>
              <a:rPr lang="fr-FR" sz="1200" b="1" dirty="0" smtClean="0">
                <a:solidFill>
                  <a:schemeClr val="accent1"/>
                </a:solidFill>
              </a:rPr>
              <a:t>ADP</a:t>
            </a:r>
            <a:r>
              <a:rPr lang="fr-FR" sz="1200" dirty="0" smtClean="0"/>
              <a:t> douloureuses,</a:t>
            </a:r>
          </a:p>
          <a:p>
            <a:pPr marL="0" indent="0">
              <a:buNone/>
            </a:pPr>
            <a:r>
              <a:rPr lang="fr-FR" sz="1200" dirty="0" smtClean="0"/>
              <a:t> </a:t>
            </a:r>
          </a:p>
          <a:p>
            <a:pPr marL="0" indent="0">
              <a:buFontTx/>
              <a:buChar char="-"/>
            </a:pPr>
            <a:r>
              <a:rPr lang="fr-FR" sz="1200" dirty="0" smtClean="0"/>
              <a:t>Parfois </a:t>
            </a:r>
            <a:r>
              <a:rPr lang="fr-FR" sz="1200" b="1" dirty="0" smtClean="0">
                <a:solidFill>
                  <a:schemeClr val="accent1"/>
                </a:solidFill>
              </a:rPr>
              <a:t>poussées fébriles.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05E1F-CBCF-497E-BC8B-0C500550E2D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</a:t>
            </a:r>
            <a:r>
              <a:rPr lang="fr-FR" b="1" u="sng" dirty="0" smtClean="0"/>
              <a:t>Dans l’épiderme</a:t>
            </a:r>
            <a:r>
              <a:rPr lang="fr-FR" dirty="0" smtClean="0"/>
              <a:t>, </a:t>
            </a:r>
          </a:p>
          <a:p>
            <a:r>
              <a:rPr lang="fr-FR" b="1" dirty="0" smtClean="0">
                <a:solidFill>
                  <a:schemeClr val="accent1"/>
                </a:solidFill>
              </a:rPr>
              <a:t>Spongiose </a:t>
            </a:r>
            <a:r>
              <a:rPr lang="fr-FR" dirty="0" smtClean="0"/>
              <a:t>constante, </a:t>
            </a:r>
          </a:p>
          <a:p>
            <a:pPr>
              <a:buNone/>
            </a:pPr>
            <a:r>
              <a:rPr lang="fr-FR" dirty="0" smtClean="0"/>
              <a:t>œdème intercellulaire (</a:t>
            </a:r>
            <a:r>
              <a:rPr lang="fr-FR" b="1" dirty="0" err="1" smtClean="0">
                <a:solidFill>
                  <a:schemeClr val="accent1"/>
                </a:solidFill>
              </a:rPr>
              <a:t>exosérose</a:t>
            </a:r>
            <a:r>
              <a:rPr lang="fr-FR" dirty="0" smtClean="0"/>
              <a:t>)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 écartant les </a:t>
            </a:r>
            <a:r>
              <a:rPr lang="fr-FR" dirty="0" err="1" smtClean="0"/>
              <a:t>kératinocytes</a:t>
            </a:r>
            <a:r>
              <a:rPr lang="fr-FR" dirty="0" smtClean="0"/>
              <a:t> les uns des autres.</a:t>
            </a:r>
          </a:p>
          <a:p>
            <a:pPr lvl="1">
              <a:buNone/>
            </a:pPr>
            <a:r>
              <a:rPr lang="fr-FR" dirty="0" smtClean="0"/>
              <a:t>-Une accumulation plus importante de liquide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formation de </a:t>
            </a:r>
            <a:r>
              <a:rPr lang="fr-FR" b="1" dirty="0" smtClean="0">
                <a:solidFill>
                  <a:schemeClr val="accent1"/>
                </a:solidFill>
              </a:rPr>
              <a:t>vésicules</a:t>
            </a:r>
            <a:r>
              <a:rPr lang="fr-FR" dirty="0" smtClean="0"/>
              <a:t> (vésicules </a:t>
            </a:r>
            <a:r>
              <a:rPr lang="fr-FR" dirty="0" err="1" smtClean="0"/>
              <a:t>spongiotiques</a:t>
            </a:r>
            <a:r>
              <a:rPr lang="fr-FR" dirty="0" smtClean="0"/>
              <a:t>). </a:t>
            </a:r>
          </a:p>
          <a:p>
            <a:pPr lvl="1">
              <a:buFontTx/>
              <a:buChar char="-"/>
            </a:pPr>
            <a:r>
              <a:rPr lang="fr-FR" dirty="0" smtClean="0"/>
              <a:t>Coalescence des vésicules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>
                <a:solidFill>
                  <a:schemeClr val="accent1"/>
                </a:solidFill>
              </a:rPr>
              <a:t>bulles</a:t>
            </a:r>
            <a:r>
              <a:rPr lang="fr-FR" dirty="0" smtClean="0"/>
              <a:t> </a:t>
            </a:r>
            <a:r>
              <a:rPr lang="fr-FR" dirty="0" err="1" smtClean="0"/>
              <a:t>spongiotiques</a:t>
            </a:r>
            <a:endParaRPr lang="fr-FR" dirty="0" smtClean="0"/>
          </a:p>
          <a:p>
            <a:r>
              <a:rPr lang="fr-FR" sz="2400" b="1" dirty="0" err="1" smtClean="0">
                <a:solidFill>
                  <a:schemeClr val="accent1"/>
                </a:solidFill>
              </a:rPr>
              <a:t>Exocytose</a:t>
            </a:r>
            <a:r>
              <a:rPr lang="fr-FR" sz="2400" b="1" dirty="0" smtClean="0">
                <a:solidFill>
                  <a:schemeClr val="accent1"/>
                </a:solidFill>
              </a:rPr>
              <a:t> : </a:t>
            </a:r>
            <a:r>
              <a:rPr lang="fr-FR" sz="2400" dirty="0" smtClean="0"/>
              <a:t>migration de cellules inflammatoires </a:t>
            </a:r>
            <a:r>
              <a:rPr lang="fr-FR" sz="1800" dirty="0" smtClean="0"/>
              <a:t>( </a:t>
            </a:r>
            <a:r>
              <a:rPr lang="fr-FR" sz="1800" b="1" dirty="0" smtClean="0">
                <a:solidFill>
                  <a:schemeClr val="accent1"/>
                </a:solidFill>
              </a:rPr>
              <a:t>lymphocytes</a:t>
            </a:r>
            <a:r>
              <a:rPr lang="fr-FR" sz="1800" dirty="0" smtClean="0"/>
              <a:t>++ </a:t>
            </a:r>
            <a:r>
              <a:rPr lang="fr-FR" sz="1800" b="1" dirty="0" smtClean="0">
                <a:solidFill>
                  <a:schemeClr val="accent1"/>
                </a:solidFill>
              </a:rPr>
              <a:t>PNN</a:t>
            </a:r>
            <a:r>
              <a:rPr lang="fr-FR" sz="1800" dirty="0" smtClean="0"/>
              <a:t> et </a:t>
            </a:r>
            <a:r>
              <a:rPr lang="fr-FR" sz="1800" b="1" dirty="0" smtClean="0">
                <a:solidFill>
                  <a:schemeClr val="accent1"/>
                </a:solidFill>
              </a:rPr>
              <a:t>PNE) </a:t>
            </a:r>
            <a:r>
              <a:rPr lang="fr-FR" sz="2400" dirty="0" smtClean="0"/>
              <a:t>qui s’accumulent dans les vésicules </a:t>
            </a:r>
            <a:r>
              <a:rPr lang="fr-FR" sz="2400" dirty="0" err="1" smtClean="0"/>
              <a:t>spongiotiques</a:t>
            </a:r>
            <a:r>
              <a:rPr lang="fr-FR" sz="2400" dirty="0" smtClean="0"/>
              <a:t> </a:t>
            </a:r>
            <a:endParaRPr lang="fr-FR" dirty="0" smtClean="0"/>
          </a:p>
          <a:p>
            <a:pPr>
              <a:buNone/>
            </a:pPr>
            <a:r>
              <a:rPr lang="fr-FR" sz="2400" b="1" u="sng" dirty="0" smtClean="0"/>
              <a:t>Le derme superficiel :</a:t>
            </a:r>
            <a:r>
              <a:rPr lang="fr-FR" sz="2400" dirty="0" smtClean="0"/>
              <a:t> </a:t>
            </a:r>
          </a:p>
          <a:p>
            <a:pPr lvl="1">
              <a:buNone/>
            </a:pPr>
            <a:r>
              <a:rPr lang="fr-FR" sz="2200" b="1" dirty="0" smtClean="0">
                <a:solidFill>
                  <a:schemeClr val="accent1"/>
                </a:solidFill>
              </a:rPr>
              <a:t>Œdème </a:t>
            </a:r>
            <a:r>
              <a:rPr lang="fr-FR" sz="2200" dirty="0" smtClean="0"/>
              <a:t>important.</a:t>
            </a:r>
          </a:p>
          <a:p>
            <a:pPr lvl="1">
              <a:buNone/>
            </a:pPr>
            <a:r>
              <a:rPr lang="fr-FR" sz="2200" dirty="0" smtClean="0"/>
              <a:t>Les capillaires lymphatiques </a:t>
            </a:r>
            <a:r>
              <a:rPr lang="fr-FR" sz="2200" b="1" dirty="0" smtClean="0">
                <a:solidFill>
                  <a:schemeClr val="accent1"/>
                </a:solidFill>
              </a:rPr>
              <a:t>dilatés</a:t>
            </a:r>
            <a:r>
              <a:rPr lang="fr-FR" sz="2200" dirty="0" smtClean="0"/>
              <a:t>. </a:t>
            </a:r>
          </a:p>
          <a:p>
            <a:pPr lvl="1">
              <a:buNone/>
            </a:pPr>
            <a:r>
              <a:rPr lang="fr-FR" sz="2200" b="1" dirty="0" smtClean="0">
                <a:solidFill>
                  <a:schemeClr val="accent1"/>
                </a:solidFill>
              </a:rPr>
              <a:t>important infiltrat inflammatoire </a:t>
            </a:r>
            <a:r>
              <a:rPr lang="fr-FR" sz="2200" dirty="0" err="1" smtClean="0"/>
              <a:t>périvasculaire</a:t>
            </a:r>
            <a:r>
              <a:rPr lang="fr-FR" sz="2200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05E1F-CBCF-497E-BC8B-0C500550E2D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-Peut se localiser </a:t>
            </a:r>
            <a:r>
              <a:rPr lang="fr-FR" sz="1200" b="1" dirty="0" smtClean="0">
                <a:solidFill>
                  <a:schemeClr val="accent1"/>
                </a:solidFill>
              </a:rPr>
              <a:t>n’importe où</a:t>
            </a:r>
            <a:r>
              <a:rPr lang="fr-FR" sz="12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-Principalement au </a:t>
            </a:r>
            <a:r>
              <a:rPr lang="fr-FR" sz="1200" dirty="0" smtClean="0">
                <a:solidFill>
                  <a:schemeClr val="accent1"/>
                </a:solidFill>
              </a:rPr>
              <a:t>visage</a:t>
            </a:r>
            <a:r>
              <a:rPr lang="fr-FR" sz="1200" dirty="0" smtClean="0"/>
              <a:t> et plus </a:t>
            </a:r>
            <a:r>
              <a:rPr lang="fr-FR" sz="1200" dirty="0" err="1" smtClean="0"/>
              <a:t>spéciﬁquement</a:t>
            </a:r>
            <a:r>
              <a:rPr lang="fr-FR" sz="1200" dirty="0" smtClean="0"/>
              <a:t>  aux </a:t>
            </a:r>
            <a:r>
              <a:rPr lang="fr-FR" sz="1200" b="1" dirty="0" smtClean="0">
                <a:solidFill>
                  <a:schemeClr val="accent1"/>
                </a:solidFill>
              </a:rPr>
              <a:t>paupières.</a:t>
            </a:r>
            <a:r>
              <a:rPr lang="fr-FR" sz="1200" dirty="0" smtClean="0"/>
              <a:t> </a:t>
            </a:r>
          </a:p>
          <a:p>
            <a:pPr marL="457200" indent="-457200">
              <a:buNone/>
            </a:pPr>
            <a:r>
              <a:rPr lang="fr-FR" sz="1200" dirty="0" smtClean="0"/>
              <a:t> </a:t>
            </a:r>
          </a:p>
          <a:p>
            <a:pPr marL="0" indent="0">
              <a:buNone/>
            </a:pPr>
            <a:r>
              <a:rPr lang="fr-FR" sz="1200" dirty="0" smtClean="0"/>
              <a:t>-L’</a:t>
            </a:r>
            <a:r>
              <a:rPr lang="fr-FR" sz="1200" dirty="0" err="1" smtClean="0"/>
              <a:t>Exp</a:t>
            </a:r>
            <a:r>
              <a:rPr lang="fr-FR" sz="1200" dirty="0" smtClean="0"/>
              <a:t>  classique: allergie à la résine </a:t>
            </a:r>
            <a:r>
              <a:rPr lang="fr-FR" sz="1200" dirty="0" err="1" smtClean="0"/>
              <a:t>tosylamide</a:t>
            </a:r>
            <a:r>
              <a:rPr lang="fr-FR" sz="1200" dirty="0" smtClean="0"/>
              <a:t>/ formaldéhyde des vernis à ongles.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dirty="0" smtClean="0"/>
              <a:t>-Elle ne se manifeste que </a:t>
            </a:r>
            <a:r>
              <a:rPr lang="fr-FR" sz="1200" b="1" dirty="0" smtClean="0">
                <a:solidFill>
                  <a:schemeClr val="accent1"/>
                </a:solidFill>
              </a:rPr>
              <a:t>tardivement</a:t>
            </a:r>
            <a:r>
              <a:rPr lang="fr-FR" sz="1200" dirty="0" smtClean="0"/>
              <a:t> sur le </a:t>
            </a:r>
            <a:r>
              <a:rPr lang="fr-FR" sz="1200" dirty="0" smtClean="0">
                <a:solidFill>
                  <a:schemeClr val="accent1"/>
                </a:solidFill>
              </a:rPr>
              <a:t>pourtour des ongles </a:t>
            </a:r>
            <a:r>
              <a:rPr lang="fr-FR" sz="1200" dirty="0" smtClean="0"/>
              <a:t>alors que l’eczéma des </a:t>
            </a:r>
            <a:r>
              <a:rPr lang="fr-FR" sz="1200" dirty="0" smtClean="0">
                <a:solidFill>
                  <a:schemeClr val="accent1"/>
                </a:solidFill>
              </a:rPr>
              <a:t>paupières</a:t>
            </a:r>
            <a:r>
              <a:rPr lang="fr-FR" sz="1200" dirty="0" smtClean="0"/>
              <a:t>, du </a:t>
            </a:r>
            <a:r>
              <a:rPr lang="fr-FR" sz="1200" dirty="0" smtClean="0">
                <a:solidFill>
                  <a:schemeClr val="accent1"/>
                </a:solidFill>
              </a:rPr>
              <a:t>visage</a:t>
            </a:r>
            <a:r>
              <a:rPr lang="fr-FR" sz="1200" dirty="0" smtClean="0"/>
              <a:t> et du </a:t>
            </a:r>
            <a:r>
              <a:rPr lang="fr-FR" sz="1200" dirty="0" smtClean="0">
                <a:solidFill>
                  <a:schemeClr val="accent1"/>
                </a:solidFill>
              </a:rPr>
              <a:t>cou </a:t>
            </a:r>
            <a:r>
              <a:rPr lang="fr-FR" sz="1200" b="1" dirty="0" smtClean="0">
                <a:solidFill>
                  <a:schemeClr val="accent1"/>
                </a:solidFill>
              </a:rPr>
              <a:t>prédomine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05E1F-CBCF-497E-BC8B-0C500550E2D4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E2FD-32AC-47A9-9F0E-57F321108CD9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F028-B8C8-41E4-92B6-73FC260AB8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z/url?sa=i&amp;rct=j&amp;q=&amp;esrc=s&amp;source=images&amp;cd=&amp;cad=rja&amp;uact=8&amp;ved=0ahUKEwim36rP1cPXAhWDxxQKHZPnA2QQjRwIBw&amp;url=https://www.staph-infection-resources.com/info/mrsa-pictures/&amp;psig=AOvVaw3EgQXh-zydY1ZplwNPlnQK&amp;ust=1510941419332643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dz/url?sa=i&amp;rct=j&amp;q=&amp;esrc=s&amp;source=images&amp;cd=&amp;cad=rja&amp;uact=8&amp;ved=0ahUKEwjJw-m948PXAhWMtBQKHZ9gDyQQjRwIBw&amp;url=http://www.dermatonet.com/eczema-visage.htm&amp;psig=AOvVaw0l1I6PpZf9g7QQOrnSehSD&amp;ust=1510944781672057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dz/url?sa=i&amp;rct=j&amp;q=&amp;esrc=s&amp;source=images&amp;cd=&amp;cad=rja&amp;uact=8&amp;ved=0ahUKEwiFhvf438PXAhXHcRQKHUTZDdoQjRwIBw&amp;url=http://www.dermis.net/dermisroot/en/28975/image.htm&amp;psig=AOvVaw3EgQXh-zydY1ZplwNPlnQK&amp;ust=151094141933264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z/url?sa=i&amp;rct=j&amp;q=&amp;esrc=s&amp;source=images&amp;cd=&amp;cad=rja&amp;uact=8&amp;ved=0ahUKEwihuNLp4MPXAhXOExQKHXtfCOcQjRwIBw&amp;url=https://qsota.com/atopic-dermatitis/&amp;psig=AOvVaw0ir5-QgpEiPZpn-P4n5AQr&amp;ust=151094444082396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forum.ch/fr/article/doi/smf.2017.03007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dz/url?sa=i&amp;rct=j&amp;q=&amp;esrc=s&amp;source=images&amp;cd=&amp;cad=rja&amp;uact=8&amp;ved=0ahUKEwjuraS-5sPXAhXF7hoKHaOgDk4QjRwIBw&amp;url=http://campus.cerimes.fr/dermatologie/enseignement/dermato_41/site/html/2.html&amp;psig=AOvVaw2jRPMKIeBQjIZaqfr7eTIh&amp;ust=1510945883831531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dz/url?sa=i&amp;rct=j&amp;q=&amp;esrc=s&amp;source=images&amp;cd=&amp;cad=rja&amp;uact=8&amp;ved=0ahUKEwid_dWc5sPXAhVGXBoKHZ6RBmkQjRwIBw&amp;url=http://www.merckmanuals.com/fr-ca/professional/troubles-dermatologiques/dermatite/lichen-simplex-chronique&amp;psig=AOvVaw2jRPMKIeBQjIZaqfr7eTIh&amp;ust=151094588383153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www.google.dz/url?sa=i&amp;rct=j&amp;q=&amp;esrc=s&amp;source=images&amp;cd=&amp;cad=rja&amp;uact=8&amp;ved=0ahUKEwiqmdb458PXAhUDvRoKHYJaDtsQjRwIBw&amp;url=https://www.staph-infection-resources.com/info/mrsa-pictures/&amp;psig=AOvVaw3_6eH9U9g3n3ESJ1gK0TTh&amp;ust=1510946350423543" TargetMode="External"/><Relationship Id="rId7" Type="http://schemas.openxmlformats.org/officeDocument/2006/relationships/hyperlink" Target="http://www.google.dz/url?sa=i&amp;rct=j&amp;q=&amp;esrc=s&amp;source=images&amp;cd=&amp;cad=rja&amp;uact=8&amp;ved=0ahUKEwjk6Z3S6MPXAhXEVxoKHSA1CvUQjRwIBw&amp;url=http://www.fprmed.com/Pages/Physical_Findings/Skin_Hair_Nails.html&amp;psig=AOvVaw11AOF5QAdZ_R3ceC1FVOx6&amp;ust=151094653787753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google.dz/url?sa=i&amp;rct=j&amp;q=&amp;esrc=s&amp;source=images&amp;cd=&amp;cad=rja&amp;uact=8&amp;ved=0ahUKEwiek_2N6MPXAhXFvRoKHR-7DWwQjRwIBw&amp;url=http://cursoenarm.net/UPTODATE/contents/mobipreview.htm?22/12/22725&amp;psig=AOvVaw3_6eH9U9g3n3ESJ1gK0TTh&amp;ust=1510946350423543" TargetMode="Externa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google.dz/url?sa=i&amp;rct=j&amp;q=&amp;esrc=s&amp;source=images&amp;cd=&amp;cad=rja&amp;uact=8&amp;ved=0ahUKEwjSmfC76cPXAhXQSxoKHTpMBRAQjRwIBw&amp;url=https://www.slideshare.net/daulatramdhaked/allergic-and-irritant-contact-dermatitis&amp;psig=AOvVaw2uUVy6_vJf3Xvj85nxFnyy&amp;ust=1510946732087372" TargetMode="External"/><Relationship Id="rId7" Type="http://schemas.openxmlformats.org/officeDocument/2006/relationships/hyperlink" Target="http://www.google.dz/url?sa=i&amp;rct=j&amp;q=&amp;esrc=s&amp;source=images&amp;cd=&amp;cad=rja&amp;uact=8&amp;ved=0ahUKEwijsKbV68PXAhVBtxoKHVqhCjEQjRwIBw&amp;url=http://www.pathologyoutlines.com/topic/skinnontumorallergiccontact.html&amp;psig=AOvVaw1GAp4XVT3658CcQwYDfUw9&amp;ust=15109471685123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www.google.dz/url?sa=i&amp;rct=j&amp;q=&amp;esrc=s&amp;source=images&amp;cd=&amp;cad=rja&amp;uact=8&amp;ved=0ahUKEwjZqICz6cPXAhUHSRoKHbgzDPwQjRwIBw&amp;url=https://commons.wikimedia.org/wiki/File:Spongiotic_dermatitis_(1)_Dyshidrotic.JPG&amp;psig=AOvVaw2uUVy6_vJf3Xvj85nxFnyy&amp;ust=1510946732087372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dz/url?sa=i&amp;rct=j&amp;q=&amp;esrc=s&amp;source=images&amp;cd=&amp;cad=rja&amp;uact=8&amp;ved=0ahUKEwiu0e_IzsPXAhVCaRQKHVjIAb4QjRwIBw&amp;url=http://lacosmeteuse.blogspot.com/2013/07/&amp;psig=AOvVaw2aCzkuNCflycoajjAoK3LW&amp;ust=15109395065114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ijd.org/article.asp?issn=0019-5154;year=2014;volume=59;issue=3;spage=252;epage=256;aulast=Bisen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oogle.dz/url?sa=i&amp;rct=j&amp;q=&amp;esrc=s&amp;source=images&amp;cd=&amp;cad=rja&amp;uact=8&amp;ved=0ahUKEwiFwI7N7cPXAhWCiRoKHfN5BXoQjRwIBw&amp;url=http://www.dermaamin.com/site/atlas-of-dermatology/1-a/60-airborne-contact-dermatitis&amp;psig=AOvVaw0Ouok7AhLq93C1l1yg_ePz&amp;ust=151094778659980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z/url?sa=i&amp;rct=j&amp;q=&amp;esrc=s&amp;source=images&amp;cd=&amp;cad=rja&amp;uact=8&amp;ved=0ahUKEwiHmJu88MPXAhUBchoKHXx4BV4QjRwIBw&amp;url=http://www.fondation-dermatite-atopique.org/en/node/3960&amp;psig=AOvVaw20OclAOUpTqPMZD7Td2aEf&amp;ust=151094862247992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z/url?sa=i&amp;rct=j&amp;q=&amp;esrc=s&amp;source=images&amp;cd=&amp;cad=rja&amp;uact=8&amp;ved=0ahUKEwi81d78ycPXAhUBvRQKHaaZDNgQjRwIBw&amp;url=http://slideplayer.fr/slide/180249/&amp;psig=AOvVaw0BWC6rXm98Z8JNgcEZu67L&amp;ust=15109382673278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s://www.google.dz/url?sa=i&amp;rct=j&amp;q=&amp;esrc=s&amp;source=images&amp;cd=&amp;cad=rja&amp;uact=8&amp;ved=0ahUKEwi0uMKn88PXAhUKWRoKHTD_CKUQjRwIBw&amp;url=https://www.medicinenet.com/image-collection/photoallergic_reaction_picture/picture.htm&amp;psig=AOvVaw29dn0qsGayE5JWMFwqB52O&amp;ust=15109493903721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z/url?sa=i&amp;rct=j&amp;q=&amp;esrc=s&amp;source=images&amp;cd=&amp;cad=rja&amp;uact=8&amp;ved=0ahUKEwi5wMXC9MPXAhWE2BoKHVq4C-YQjRwIBw&amp;url=https://basicmedicalkey.com/cutaneous-adverse-reactions-to-drugs/&amp;psig=AOvVaw29dn0qsGayE5JWMFwqB52O&amp;ust=1510949390372155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s://www.google.dz/url?sa=i&amp;rct=j&amp;q=&amp;esrc=s&amp;source=images&amp;cd=&amp;cad=rja&amp;uact=8&amp;ved=0ahUKEwjolZbw88PXAhWL1RoKHYPdC0IQjRwIBw&amp;url=https://www.derm101.com/therapeutic/facial-melanosis-melasma/&amp;psig=AOvVaw29dn0qsGayE5JWMFwqB52O&amp;ust=151094939037215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z/url?sa=i&amp;rct=j&amp;q=&amp;esrc=s&amp;source=images&amp;cd=&amp;cad=rja&amp;uact=8&amp;ved=0ahUKEwiZlfnL_sPXAhXFRiYKHSGOAqYQjRwIBw&amp;url=https://www.the-dermatologist.com/content/regional-atlas-contact-dermatitis-mouth-lips-and-perioral-region&amp;psig=AOvVaw2Li8L2x9waz8BX9n_3NMnM&amp;ust=1510952348582633" TargetMode="External"/><Relationship Id="rId2" Type="http://schemas.openxmlformats.org/officeDocument/2006/relationships/hyperlink" Target="https://www.google.dz/url?sa=i&amp;rct=j&amp;q=&amp;esrc=s&amp;source=images&amp;cd=&amp;cad=rja&amp;uact=8&amp;ved=0ahUKEwiq9--m_sPXAhUPySYKHSQaDNAQjRwIBw&amp;url=https://www.the-dermatologist.com/content/regional-atlas-contact-dermatitis-mouth-lips-and-perioral-region&amp;psig=AOvVaw2Li8L2x9waz8BX9n_3NMnM&amp;ust=151095234858263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dz/url?sa=i&amp;rct=j&amp;q=&amp;esrc=s&amp;source=images&amp;cd=&amp;cad=rja&amp;uact=8&amp;ved=0ahUKEwiDj5i-zcPXAhXHwxQKHTO1DUUQjRwIBw&amp;url=https://www.firstderm.com/contact-dermatitis/&amp;psig=AOvVaw3kQsmCD9R4u3uiZIuNHBrj&amp;ust=1510939226715717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hyperlink" Target="https://www.google.dz/url?sa=i&amp;rct=j&amp;q=&amp;esrc=s&amp;source=images&amp;cd=&amp;cad=rja&amp;uact=8&amp;ved=0ahUKEwi9qJaujsXXAhWGLhoKHRzlBjkQjRwIBw&amp;url=https://www.gponline.com/clinical-review-cellulitis-erysipelas/allergic-disorders/urticaria-other-allergies/article/1106149&amp;psig=AOvVaw1Yf4bf7xQZGa_xnL-0TZtq&amp;ust=151099102338435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google.dz/url?sa=i&amp;rct=j&amp;q=&amp;esrc=s&amp;source=images&amp;cd=&amp;cad=rja&amp;uact=8&amp;ved=0ahUKEwid-ZiHkMXXAhUIORoKHVpDChsQjRwIBw&amp;url=https://www.hxbenefit.com/tinea-corporis.html&amp;psig=AOvVaw30zFIfd91Kh3ZXiTBmO-D_&amp;ust=151099147040189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hyperlink" Target="http://www.google.dz/url?sa=i&amp;rct=j&amp;q=&amp;esrc=s&amp;source=images&amp;cd=&amp;cad=rja&amp;uact=8&amp;ved=0ahUKEwix0uqakMXXAhVKvBoKHXpjDTkQjRwIBw&amp;url=http://www.dermaamin.com/site/atlas-of-dermatology-/19-t/1423-tinea-corporis-.html&amp;psig=AOvVaw30zFIfd91Kh3ZXiTBmO-D_&amp;ust=1510991470401894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google.dz/url?sa=i&amp;rct=j&amp;q=&amp;esrc=s&amp;source=images&amp;cd=&amp;cad=rja&amp;uact=8&amp;ved=0ahUKEwj03JrEkMXXAhVBvRoKHSeKCIMQjRwIBw&amp;url=https://ozarkderm.com/seborrheic-dermatitis&amp;psig=AOvVaw3hPLMBtJtkg4aE2dRb1jG_&amp;ust=1510991596385155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dz/url?sa=i&amp;rct=j&amp;q=&amp;esrc=s&amp;source=images&amp;cd=&amp;cad=rja&amp;uact=8&amp;ved=0ahUKEwjMyaDwkMXXAhXBtBoKHfkIDicQjRwIBw&amp;url=http://www.dermis.net/dermisroot/en/11451/image.htm&amp;psig=AOvVaw1akoexi4UIai21X_WuuXc6&amp;ust=15109916854243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s://www.google.dz/url?sa=i&amp;rct=j&amp;q=&amp;esrc=s&amp;source=images&amp;cd=&amp;cad=rja&amp;uact=8&amp;ved=0ahUKEwianvOIkcXXAhWDVhoKHboACqoQjRwIBw&amp;url=https://www.quora.com/How-do-you-get-rid-of-hives-on-your-face&amp;psig=AOvVaw2NGhGOSIPHOJ2GM0zPa8eH&amp;ust=151099173761306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ww.google.dz/url?sa=i&amp;rct=j&amp;q=&amp;esrc=s&amp;source=images&amp;cd=&amp;cad=rja&amp;uact=8&amp;ved=0ahUKEwibxd3UlMXXAhUG2SYKHdNEDJUQjRwIBw&amp;url=https://www.quora.com/What-is-the-reason-for-color-of-KMnO4&amp;psig=AOvVaw1Qt_4J7eoHx7S3tRnbb9tI&amp;ust=15109927145517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hyperlink" Target="https://www.google.dz/url?sa=i&amp;rct=j&amp;q=&amp;esrc=s&amp;source=images&amp;cd=&amp;cad=rja&amp;uact=8&amp;ved=0ahUKEwi3qPvqlMXXAhVIRyYKHRQYDkAQjRwIBw&amp;url=https://www.remedes-de-grand-mere.com/faire-compresse-chaude/&amp;psig=AOvVaw2ZO3pUKA0-5Q4kx7_22ds9&amp;ust=1510992757854126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http://www.google.dz/url?sa=i&amp;rct=j&amp;q=&amp;esrc=s&amp;source=images&amp;cd=&amp;cad=rja&amp;uact=8&amp;ved=0ahUKEwjh3OqU4sPXAhVDcRQKHXZWCCgQjRwIBw&amp;url=http://www.dermis.net/dermisroot/fr/13074/image.htm&amp;psig=AOvVaw0l1I6PpZf9g7QQOrnSehSD&amp;ust=1510944781672057" TargetMode="External"/><Relationship Id="rId2" Type="http://schemas.openxmlformats.org/officeDocument/2006/relationships/hyperlink" Target="http://zanfelscam.com/zanfel-active-ingredi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google.dz/url?sa=i&amp;rct=j&amp;q=&amp;esrc=s&amp;source=images&amp;cd=&amp;cad=rja&amp;uact=8&amp;ved=0ahUKEwi8mtyD08PXAhWBxRQKHdzqDh0QjRwIBw&amp;url=http://www.lightskincure.org/eye/itchy-eyelids-swollen-puffy-dry-eyelashes-remedy/&amp;psig=AOvVaw2AX1-xEHqX1smr87iRXgip&amp;ust=1510940696988906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zanfelscam.com/zanfel-active-ingredient/" TargetMode="External"/><Relationship Id="rId7" Type="http://schemas.openxmlformats.org/officeDocument/2006/relationships/hyperlink" Target="https://www.google.dz/url?sa=i&amp;rct=j&amp;q=&amp;esrc=s&amp;source=images&amp;cd=&amp;cad=rja&amp;uact=8&amp;ved=0ahUKEwjVib-K1MPXAhWGthQKHcBZAqUQjRwIBw&amp;url=https://www.mayoclinic.org/diseases-conditions/contact-dermatitis/multimedia/poison-ivy-blisters/img-20008264&amp;psig=AOvVaw12DVtQelMGqD1zYWCuXbAg&amp;ust=151094102357320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google.dz/url?sa=i&amp;rct=j&amp;q=&amp;esrc=s&amp;source=images&amp;cd=&amp;cad=rja&amp;uact=8&amp;ved=0ahUKEwiQxfqR0MPXAhWB1RQKHaIZDtQQjRwIBw&amp;url=https://www.medicinenet.com/rash/article.htm&amp;psig=AOvVaw00KY4oQbia-9UyDasWPLRl&amp;ust=1510939891834265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2643206"/>
          </a:xfrm>
        </p:spPr>
        <p:txBody>
          <a:bodyPr>
            <a:noAutofit/>
          </a:bodyPr>
          <a:lstStyle/>
          <a:p>
            <a:r>
              <a:rPr lang="fr-FR" sz="5400" dirty="0" smtClean="0"/>
              <a:t>DERMATITE ALLERGIQUE  </a:t>
            </a:r>
            <a:br>
              <a:rPr lang="fr-FR" sz="5400" dirty="0" smtClean="0"/>
            </a:br>
            <a:r>
              <a:rPr lang="fr-FR" sz="5400" dirty="0" smtClean="0"/>
              <a:t>DE CONTACT </a:t>
            </a:r>
            <a:endParaRPr lang="fr-FR" sz="54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286280" cy="851694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fr-FR" sz="4000" b="1" dirty="0" smtClean="0">
                <a:solidFill>
                  <a:schemeClr val="tx1"/>
                </a:solidFill>
                <a:latin typeface="+mn-lt"/>
              </a:rPr>
              <a:t>czéma </a:t>
            </a:r>
            <a:r>
              <a:rPr lang="fr-FR" sz="4000" b="1" dirty="0">
                <a:solidFill>
                  <a:schemeClr val="tx1"/>
                </a:solidFill>
                <a:latin typeface="+mn-lt"/>
              </a:rPr>
              <a:t>bulleux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3652" y="2724283"/>
            <a:ext cx="3416696" cy="22777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428596" y="0"/>
            <a:ext cx="3043230" cy="785818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chemeClr val="tx1"/>
                </a:solidFill>
              </a:rPr>
              <a:t>-La 3</a:t>
            </a:r>
            <a:r>
              <a:rPr lang="fr-FR" sz="3600" b="1" u="sng" baseline="30000" dirty="0" smtClean="0">
                <a:solidFill>
                  <a:schemeClr val="tx1"/>
                </a:solidFill>
              </a:rPr>
              <a:t>ème</a:t>
            </a:r>
            <a:r>
              <a:rPr lang="fr-FR" sz="3600" b="1" u="sng" dirty="0" smtClean="0">
                <a:solidFill>
                  <a:schemeClr val="tx1"/>
                </a:solidFill>
              </a:rPr>
              <a:t> phase</a:t>
            </a:r>
            <a:endParaRPr lang="fr-FR" sz="3600" b="1" u="sng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>
          <a:xfrm>
            <a:off x="285720" y="928670"/>
            <a:ext cx="4643470" cy="56436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400" dirty="0" smtClean="0"/>
              <a:t>-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Suintement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400" dirty="0" smtClean="0"/>
          </a:p>
          <a:p>
            <a:r>
              <a:rPr lang="fr-FR" sz="2400" dirty="0" smtClean="0"/>
              <a:t>-Les vésicules se rompent </a:t>
            </a:r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smtClean="0"/>
              <a:t>sourdre une sérosité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fr-FR" sz="2400" dirty="0" smtClean="0"/>
          </a:p>
          <a:p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-La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coagulation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</a:p>
          <a:p>
            <a:r>
              <a:rPr lang="fr-FR" sz="2400" dirty="0" smtClean="0"/>
              <a:t>l</a:t>
            </a:r>
            <a:r>
              <a:rPr lang="fr-FR" sz="2400" b="1" baseline="0" dirty="0" smtClean="0">
                <a:solidFill>
                  <a:schemeClr val="accent1"/>
                </a:solidFill>
              </a:rPr>
              <a:t>’assèchement</a:t>
            </a:r>
            <a:r>
              <a:rPr lang="fr-FR" sz="2400" baseline="0" dirty="0" smtClean="0"/>
              <a:t> </a:t>
            </a:r>
            <a:r>
              <a:rPr lang="fr-FR" sz="2400" baseline="0" dirty="0" smtClean="0">
                <a:sym typeface="Wingdings" pitchFamily="2" charset="2"/>
              </a:rPr>
              <a:t>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</a:t>
            </a:r>
            <a:r>
              <a:rPr lang="fr-FR" sz="2400" b="1" dirty="0" smtClean="0">
                <a:solidFill>
                  <a:schemeClr val="accent1"/>
                </a:solidFill>
              </a:rPr>
              <a:t>û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7" name="AutoShape 3" descr="Résultat de recherche d'images pour &quot;contact dermatitis crusts&quot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9" name="AutoShape 5" descr="Résultat de recherche d'images pour &quot;contact dermatitis crusts&quot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1" name="AutoShape 7" descr="Résultat de recherche d'images pour &quot;contact dermatitis crusts&quot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35" name="Picture 11" descr="Résultat de recherche d'images pour &quot;contact dermatitis crusts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18181"/>
          <a:stretch>
            <a:fillRect/>
          </a:stretch>
        </p:blipFill>
        <p:spPr bwMode="auto">
          <a:xfrm>
            <a:off x="4700471" y="3786190"/>
            <a:ext cx="3872057" cy="3071810"/>
          </a:xfrm>
          <a:prstGeom prst="rect">
            <a:avLst/>
          </a:prstGeom>
          <a:noFill/>
        </p:spPr>
      </p:pic>
      <p:pic>
        <p:nvPicPr>
          <p:cNvPr id="26637" name="Picture 13" descr="Image associé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4647" y="428604"/>
            <a:ext cx="4726509" cy="314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3008313" cy="714380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chemeClr val="tx1"/>
                </a:solidFill>
              </a:rPr>
              <a:t>-La 4</a:t>
            </a:r>
            <a:r>
              <a:rPr lang="fr-FR" sz="3600" b="1" u="sng" baseline="30000" dirty="0" smtClean="0">
                <a:solidFill>
                  <a:schemeClr val="tx1"/>
                </a:solidFill>
              </a:rPr>
              <a:t>ème</a:t>
            </a:r>
            <a:r>
              <a:rPr lang="fr-FR" sz="3600" b="1" u="sng" dirty="0" smtClean="0">
                <a:solidFill>
                  <a:schemeClr val="tx1"/>
                </a:solidFill>
              </a:rPr>
              <a:t>  phase</a:t>
            </a:r>
            <a:endParaRPr lang="fr-FR" sz="3600" b="1" u="sng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142852"/>
            <a:ext cx="2857520" cy="2857520"/>
          </a:xfrm>
        </p:spPr>
      </p:pic>
      <p:sp>
        <p:nvSpPr>
          <p:cNvPr id="6" name="Espace réservé du texte 5"/>
          <p:cNvSpPr txBox="1">
            <a:spLocks/>
          </p:cNvSpPr>
          <p:nvPr/>
        </p:nvSpPr>
        <p:spPr>
          <a:xfrm>
            <a:off x="285720" y="1000108"/>
            <a:ext cx="3571900" cy="157163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Réparation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fr-FR" sz="2400" dirty="0" smtClean="0"/>
              <a:t>A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spect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desquamatif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58" name="Picture 2" descr="Image associé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42" y="3143248"/>
            <a:ext cx="8600438" cy="3598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ASPECTS CLINIQUES COMMUNS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4900618" cy="3857652"/>
          </a:xfrm>
        </p:spPr>
        <p:txBody>
          <a:bodyPr>
            <a:normAutofit/>
          </a:bodyPr>
          <a:lstStyle/>
          <a:p>
            <a:pPr marL="514350" indent="-514350">
              <a:buAutoNum type="alphaUcPeriod" startAt="2"/>
            </a:pPr>
            <a:r>
              <a:rPr lang="fr-FR" sz="2800" b="1" u="sng" dirty="0" smtClean="0"/>
              <a:t>Eczéma chronique:</a:t>
            </a:r>
          </a:p>
          <a:p>
            <a:pPr>
              <a:buNone/>
            </a:pPr>
            <a:r>
              <a:rPr lang="fr-FR" dirty="0" smtClean="0"/>
              <a:t>-Eczéma </a:t>
            </a:r>
            <a:r>
              <a:rPr lang="fr-FR" b="1" dirty="0" smtClean="0">
                <a:solidFill>
                  <a:schemeClr val="accent1"/>
                </a:solidFill>
              </a:rPr>
              <a:t>sec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Placards </a:t>
            </a:r>
            <a:r>
              <a:rPr lang="fr-FR" dirty="0" err="1" smtClean="0"/>
              <a:t>érythémato</a:t>
            </a:r>
            <a:r>
              <a:rPr lang="fr-FR" dirty="0" smtClean="0"/>
              <a:t>-squameux mal délimités, </a:t>
            </a:r>
          </a:p>
          <a:p>
            <a:pPr lvl="1"/>
            <a:r>
              <a:rPr lang="fr-FR" dirty="0" smtClean="0"/>
              <a:t>Fissures et </a:t>
            </a:r>
            <a:r>
              <a:rPr lang="fr-FR" b="1" dirty="0" smtClean="0"/>
              <a:t>stries de grattage</a:t>
            </a:r>
            <a:r>
              <a:rPr lang="fr-FR" b="1" dirty="0" smtClean="0">
                <a:solidFill>
                  <a:schemeClr val="accent1"/>
                </a:solidFill>
              </a:rPr>
              <a:t>. </a:t>
            </a:r>
            <a:endParaRPr lang="fr-FR" b="1" u="sng" dirty="0">
              <a:solidFill>
                <a:schemeClr val="accent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14489"/>
            <a:ext cx="2928957" cy="19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4" name="Picture 2" descr="Résultat de recherche d'images pour &quot;chronique contact dermatitis&quot;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86190"/>
            <a:ext cx="4310052" cy="2861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smtClean="0"/>
              <a:t>ASPECTS CLINIQUES COMMUNS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4543428" cy="378621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 startAt="3"/>
            </a:pPr>
            <a:r>
              <a:rPr lang="fr-FR" sz="3000" b="1" u="sng" dirty="0" smtClean="0"/>
              <a:t>Eczéma lichénifiés</a:t>
            </a:r>
            <a:r>
              <a:rPr lang="fr-FR" sz="3000" dirty="0" smtClean="0"/>
              <a:t>:</a:t>
            </a:r>
          </a:p>
          <a:p>
            <a:pPr>
              <a:buNone/>
            </a:pPr>
            <a:r>
              <a:rPr lang="fr-FR" dirty="0" smtClean="0"/>
              <a:t>-Eczéma de </a:t>
            </a:r>
            <a:r>
              <a:rPr lang="fr-FR" b="1" dirty="0" smtClean="0">
                <a:solidFill>
                  <a:schemeClr val="accent1"/>
                </a:solidFill>
              </a:rPr>
              <a:t>longue durée .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-Du à un </a:t>
            </a:r>
            <a:r>
              <a:rPr lang="fr-FR" b="1" dirty="0" smtClean="0">
                <a:solidFill>
                  <a:schemeClr val="accent1"/>
                </a:solidFill>
              </a:rPr>
              <a:t>grattage incessant</a:t>
            </a:r>
            <a:r>
              <a:rPr lang="fr-FR" dirty="0" smtClean="0"/>
              <a:t>. </a:t>
            </a:r>
          </a:p>
          <a:p>
            <a:pPr>
              <a:buNone/>
            </a:pPr>
            <a:r>
              <a:rPr lang="fr-FR" dirty="0" smtClean="0"/>
              <a:t>-Placards </a:t>
            </a:r>
          </a:p>
          <a:p>
            <a:pPr lvl="1"/>
            <a:r>
              <a:rPr lang="fr-FR" dirty="0" smtClean="0"/>
              <a:t>Bien circonscrits</a:t>
            </a:r>
          </a:p>
          <a:p>
            <a:pPr lvl="1"/>
            <a:r>
              <a:rPr lang="fr-FR" dirty="0" smtClean="0"/>
              <a:t>Couleur </a:t>
            </a:r>
            <a:r>
              <a:rPr lang="fr-FR" b="1" dirty="0" smtClean="0">
                <a:solidFill>
                  <a:schemeClr val="accent1"/>
                </a:solidFill>
              </a:rPr>
              <a:t>rose </a:t>
            </a:r>
            <a:r>
              <a:rPr lang="fr-FR" b="1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fr-FR" b="1" dirty="0" smtClean="0">
                <a:solidFill>
                  <a:schemeClr val="accent1"/>
                </a:solidFill>
              </a:rPr>
              <a:t>violacée</a:t>
            </a:r>
            <a:r>
              <a:rPr lang="fr-FR" dirty="0" smtClean="0"/>
              <a:t>;</a:t>
            </a:r>
          </a:p>
          <a:p>
            <a:pPr lvl="1"/>
            <a:r>
              <a:rPr lang="fr-FR" b="1" dirty="0" smtClean="0">
                <a:solidFill>
                  <a:schemeClr val="accent1"/>
                </a:solidFill>
              </a:rPr>
              <a:t>Épaissi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chemeClr val="accent1"/>
                </a:solidFill>
              </a:rPr>
              <a:t>infiltré</a:t>
            </a:r>
            <a:r>
              <a:rPr lang="fr-FR" dirty="0" smtClean="0"/>
              <a:t>, </a:t>
            </a:r>
            <a:endParaRPr lang="fr-FR" b="1" dirty="0" smtClean="0">
              <a:solidFill>
                <a:schemeClr val="accent1"/>
              </a:solidFill>
            </a:endParaRPr>
          </a:p>
          <a:p>
            <a:pPr lvl="1"/>
            <a:r>
              <a:rPr lang="fr-FR" dirty="0" smtClean="0"/>
              <a:t>Quadrillé.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01" t="15294" r="50000" b="42353"/>
          <a:stretch>
            <a:fillRect/>
          </a:stretch>
        </p:blipFill>
        <p:spPr>
          <a:xfrm rot="5400000">
            <a:off x="4406324" y="1548813"/>
            <a:ext cx="2857520" cy="2188739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4076950"/>
            <a:ext cx="2170810" cy="2781050"/>
          </a:xfrm>
          <a:prstGeom prst="rect">
            <a:avLst/>
          </a:prstGeom>
        </p:spPr>
      </p:pic>
      <p:pic>
        <p:nvPicPr>
          <p:cNvPr id="89090" name="Picture 2" descr="Résultat de recherche d'images pour &quot;chronique contact lichenification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594716" y="1692036"/>
            <a:ext cx="2786082" cy="1830854"/>
          </a:xfrm>
          <a:prstGeom prst="rect">
            <a:avLst/>
          </a:prstGeom>
          <a:noFill/>
        </p:spPr>
      </p:pic>
      <p:pic>
        <p:nvPicPr>
          <p:cNvPr id="89092" name="Picture 4" descr="Image associé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3618" y="4643446"/>
            <a:ext cx="325439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fr-FR" dirty="0" smtClean="0"/>
              <a:t>ASPECTS CLINIQUES COMMUNS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6472254" cy="300039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 startAt="4"/>
            </a:pPr>
            <a:r>
              <a:rPr lang="fr-FR" sz="3200" b="1" u="sng" dirty="0" smtClean="0"/>
              <a:t>Eczéma infecté / </a:t>
            </a:r>
            <a:r>
              <a:rPr lang="fr-FR" sz="3200" b="1" u="sng" dirty="0" err="1" smtClean="0"/>
              <a:t>impétiginisé</a:t>
            </a:r>
            <a:r>
              <a:rPr lang="fr-FR" sz="3200" b="1" u="sng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sz="2800" b="1" dirty="0" smtClean="0">
                <a:solidFill>
                  <a:schemeClr val="accent1"/>
                </a:solidFill>
              </a:rPr>
              <a:t>Staphylococcique</a:t>
            </a:r>
            <a:r>
              <a:rPr lang="fr-FR" sz="2800" dirty="0" smtClean="0"/>
              <a:t> +++. </a:t>
            </a:r>
          </a:p>
          <a:p>
            <a:pPr marL="0" indent="0">
              <a:buNone/>
            </a:pPr>
            <a:r>
              <a:rPr lang="fr-FR" sz="2800" dirty="0" smtClean="0"/>
              <a:t>-Le suintement </a:t>
            </a:r>
            <a:r>
              <a:rPr lang="fr-FR" sz="2800" dirty="0" smtClean="0">
                <a:sym typeface="Wingdings" pitchFamily="2" charset="2"/>
              </a:rPr>
              <a:t> </a:t>
            </a:r>
            <a:r>
              <a:rPr lang="fr-FR" sz="2800" dirty="0" smtClean="0"/>
              <a:t>louche </a:t>
            </a:r>
            <a:r>
              <a:rPr lang="fr-FR" sz="2800" dirty="0" smtClean="0">
                <a:sym typeface="Wingdings" pitchFamily="2" charset="2"/>
              </a:rPr>
              <a:t> </a:t>
            </a:r>
            <a:r>
              <a:rPr lang="fr-FR" sz="2800" dirty="0" smtClean="0"/>
              <a:t>purulent   </a:t>
            </a:r>
            <a:r>
              <a:rPr lang="fr-FR" sz="2800" dirty="0" smtClean="0">
                <a:sym typeface="Wingdings" pitchFamily="2" charset="2"/>
              </a:rPr>
              <a:t> </a:t>
            </a:r>
            <a:r>
              <a:rPr lang="fr-FR" sz="2800" dirty="0" smtClean="0"/>
              <a:t>croûtes épaisses / jaunâtres. </a:t>
            </a:r>
          </a:p>
          <a:p>
            <a:pPr marL="0" indent="0">
              <a:buNone/>
            </a:pPr>
            <a:r>
              <a:rPr lang="fr-FR" sz="2800" dirty="0" smtClean="0"/>
              <a:t>-ADP douloureuses, </a:t>
            </a:r>
          </a:p>
          <a:p>
            <a:pPr marL="0" indent="0">
              <a:buFontTx/>
              <a:buChar char="-"/>
            </a:pPr>
            <a:r>
              <a:rPr lang="fr-FR" sz="2800" dirty="0" smtClean="0"/>
              <a:t>+ / - fièvre</a:t>
            </a:r>
            <a:r>
              <a:rPr lang="fr-FR" sz="2800" b="1" dirty="0" smtClean="0">
                <a:solidFill>
                  <a:schemeClr val="accent1"/>
                </a:solidFill>
              </a:rPr>
              <a:t>. </a:t>
            </a:r>
          </a:p>
          <a:p>
            <a:pPr marL="514350" indent="-514350">
              <a:buFontTx/>
              <a:buChar char="-"/>
            </a:pPr>
            <a:endParaRPr lang="fr-FR" b="1" u="sng" dirty="0" smtClean="0"/>
          </a:p>
          <a:p>
            <a:pPr marL="514350" indent="-514350">
              <a:buNone/>
            </a:pPr>
            <a:endParaRPr lang="fr-FR" b="1" u="sng" dirty="0" smtClean="0"/>
          </a:p>
          <a:p>
            <a:pPr marL="514350" indent="-514350">
              <a:buNone/>
            </a:pPr>
            <a:endParaRPr lang="fr-FR" b="1" u="sng" dirty="0" smtClean="0"/>
          </a:p>
          <a:p>
            <a:pPr marL="514350" indent="-514350">
              <a:buNone/>
            </a:pPr>
            <a:endParaRPr lang="fr-FR" b="1" u="sng" dirty="0"/>
          </a:p>
        </p:txBody>
      </p:sp>
      <p:pic>
        <p:nvPicPr>
          <p:cNvPr id="64514" name="Picture 2" descr="Résultat de recherche d'images pour &quot;contact dermatitis infection&quot;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56" y="3429000"/>
            <a:ext cx="3429000" cy="3429000"/>
          </a:xfrm>
          <a:prstGeom prst="rect">
            <a:avLst/>
          </a:prstGeom>
          <a:noFill/>
        </p:spPr>
      </p:pic>
      <p:pic>
        <p:nvPicPr>
          <p:cNvPr id="64516" name="Picture 4" descr="Résultat de recherche d'images pour &quot;contact dermatitis infection&quot;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316948"/>
            <a:ext cx="3714776" cy="2469638"/>
          </a:xfrm>
          <a:prstGeom prst="rect">
            <a:avLst/>
          </a:prstGeom>
          <a:noFill/>
        </p:spPr>
      </p:pic>
      <p:pic>
        <p:nvPicPr>
          <p:cNvPr id="64518" name="Picture 6" descr="Résultat de recherche d'images pour &quot;contact dermatitis crusts&quot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1285860"/>
            <a:ext cx="222285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HISTOPATHOLOGIE DES ECZEMAS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-Epiderme: </a:t>
            </a:r>
            <a:r>
              <a:rPr lang="fr-FR" b="1" dirty="0" smtClean="0">
                <a:solidFill>
                  <a:schemeClr val="accent1"/>
                </a:solidFill>
              </a:rPr>
              <a:t>Spongiose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endParaRPr lang="fr-FR" u="sng" dirty="0" smtClean="0"/>
          </a:p>
          <a:p>
            <a:pPr>
              <a:buNone/>
            </a:pPr>
            <a:r>
              <a:rPr lang="fr-FR" dirty="0" smtClean="0"/>
              <a:t>-Derme:</a:t>
            </a:r>
            <a:r>
              <a:rPr lang="fr-FR" u="sng" dirty="0" smtClean="0">
                <a:solidFill>
                  <a:schemeClr val="accent1"/>
                </a:solidFill>
              </a:rPr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infiltrat inflammatoire </a:t>
            </a:r>
            <a:r>
              <a:rPr lang="fr-FR" u="sng" dirty="0" smtClean="0"/>
              <a:t>.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62466" name="Picture 2" descr="Résultat de recherche d'images pour &quot;contact dermatitis pathology&quot;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59260"/>
          <a:stretch>
            <a:fillRect/>
          </a:stretch>
        </p:blipFill>
        <p:spPr bwMode="auto">
          <a:xfrm>
            <a:off x="500034" y="4357721"/>
            <a:ext cx="7934374" cy="2428865"/>
          </a:xfrm>
          <a:prstGeom prst="rect">
            <a:avLst/>
          </a:prstGeom>
          <a:noFill/>
        </p:spPr>
      </p:pic>
      <p:pic>
        <p:nvPicPr>
          <p:cNvPr id="62468" name="Picture 4" descr="Image associé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351715"/>
            <a:ext cx="2857520" cy="2148855"/>
          </a:xfrm>
          <a:prstGeom prst="rect">
            <a:avLst/>
          </a:prstGeom>
          <a:noFill/>
        </p:spPr>
      </p:pic>
      <p:pic>
        <p:nvPicPr>
          <p:cNvPr id="62470" name="Picture 6" descr="Résultat de recherche d'images pour &quot;chronic contact dermatitis pathology&quot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t="10305"/>
          <a:stretch>
            <a:fillRect/>
          </a:stretch>
        </p:blipFill>
        <p:spPr bwMode="auto">
          <a:xfrm>
            <a:off x="5500694" y="2428868"/>
            <a:ext cx="2928958" cy="1981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fr-FR" dirty="0" smtClean="0"/>
              <a:t>ECZEMAS PARTICULIERS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Eczéma aéroporté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Eczéma manu-porté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Eczéma </a:t>
            </a:r>
            <a:r>
              <a:rPr lang="fr-FR" dirty="0" err="1" smtClean="0"/>
              <a:t>photo-allergique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Eczéma par procuration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Eczéma par voie interne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Dermatite de contact aux protéines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fr-FR" dirty="0" smtClean="0"/>
              <a:t>ECZEMAS PARTICULIERS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400052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fr-FR" sz="2800" b="1" u="sng" dirty="0" smtClean="0"/>
              <a:t>Eczéma aéroporté:</a:t>
            </a:r>
          </a:p>
          <a:p>
            <a:pPr marL="0" indent="0">
              <a:buNone/>
            </a:pPr>
            <a:r>
              <a:rPr lang="fr-FR" sz="2400" dirty="0" smtClean="0"/>
              <a:t>-Distribution : Régions </a:t>
            </a:r>
            <a:r>
              <a:rPr lang="fr-FR" sz="2400" dirty="0" smtClean="0">
                <a:solidFill>
                  <a:schemeClr val="accent1"/>
                </a:solidFill>
              </a:rPr>
              <a:t>exposées </a:t>
            </a:r>
            <a:r>
              <a:rPr lang="fr-FR" sz="2400" dirty="0" smtClean="0"/>
              <a:t>à l’air.</a:t>
            </a:r>
          </a:p>
          <a:p>
            <a:pPr marL="365760" lvl="1" indent="0"/>
            <a:r>
              <a:rPr lang="fr-FR" sz="2200" b="1" dirty="0" smtClean="0">
                <a:solidFill>
                  <a:schemeClr val="accent1"/>
                </a:solidFill>
              </a:rPr>
              <a:t>Plis cutanés </a:t>
            </a:r>
            <a:r>
              <a:rPr lang="fr-FR" sz="2200" dirty="0" smtClean="0"/>
              <a:t>: </a:t>
            </a:r>
          </a:p>
          <a:p>
            <a:pPr marL="365760" lvl="1" indent="0"/>
            <a:r>
              <a:rPr lang="fr-FR" sz="2200" dirty="0" smtClean="0"/>
              <a:t>Rides du front, </a:t>
            </a:r>
          </a:p>
          <a:p>
            <a:pPr marL="365760" lvl="1" indent="0"/>
            <a:r>
              <a:rPr lang="fr-FR" sz="2200" dirty="0" smtClean="0"/>
              <a:t>Sillons </a:t>
            </a:r>
            <a:r>
              <a:rPr lang="fr-FR" sz="2200" dirty="0" err="1" smtClean="0"/>
              <a:t>nasogéniens</a:t>
            </a:r>
            <a:r>
              <a:rPr lang="fr-FR" sz="2200" dirty="0" smtClean="0"/>
              <a:t> , </a:t>
            </a:r>
          </a:p>
          <a:p>
            <a:pPr marL="365760" lvl="1" indent="0"/>
            <a:r>
              <a:rPr lang="fr-FR" sz="2200" dirty="0" smtClean="0"/>
              <a:t>Espace sous-mentonnier, </a:t>
            </a:r>
          </a:p>
          <a:p>
            <a:pPr marL="365760" lvl="1" indent="0"/>
            <a:r>
              <a:rPr lang="fr-FR" sz="2200" dirty="0" smtClean="0"/>
              <a:t>Paupières </a:t>
            </a:r>
          </a:p>
          <a:p>
            <a:pPr marL="365760" lvl="1" indent="0"/>
            <a:r>
              <a:rPr lang="fr-FR" sz="2200" dirty="0" smtClean="0"/>
              <a:t>Zones </a:t>
            </a:r>
            <a:r>
              <a:rPr lang="fr-FR" sz="2200" b="1" dirty="0" smtClean="0">
                <a:solidFill>
                  <a:schemeClr val="accent1"/>
                </a:solidFill>
              </a:rPr>
              <a:t>rétro auriculaires </a:t>
            </a:r>
            <a:r>
              <a:rPr lang="fr-FR" sz="2200" dirty="0" smtClean="0"/>
              <a:t>+++</a:t>
            </a:r>
            <a:r>
              <a:rPr lang="fr-FR" sz="2200" b="1" dirty="0" smtClean="0"/>
              <a:t>.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-Disposition: </a:t>
            </a:r>
            <a:r>
              <a:rPr lang="fr-FR" sz="2400" dirty="0" smtClean="0">
                <a:solidFill>
                  <a:schemeClr val="accent1"/>
                </a:solidFill>
              </a:rPr>
              <a:t>symétriques .</a:t>
            </a:r>
            <a:r>
              <a:rPr lang="fr-FR" sz="2400" dirty="0" smtClean="0"/>
              <a:t>                                                  </a:t>
            </a:r>
            <a:br>
              <a:rPr lang="fr-FR" sz="2400" dirty="0" smtClean="0"/>
            </a:br>
            <a:endParaRPr lang="fr-FR" sz="2400" dirty="0" smtClean="0"/>
          </a:p>
          <a:p>
            <a:pPr marL="514350" indent="-514350">
              <a:buNone/>
            </a:pPr>
            <a:endParaRPr lang="fr-FR" dirty="0"/>
          </a:p>
        </p:txBody>
      </p:sp>
      <p:pic>
        <p:nvPicPr>
          <p:cNvPr id="5" name="Picture 2" descr="Résultat de recherche d'images pour &quot;patch tests cutanés batterie standard européenne 2017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0"/>
            <a:ext cx="2500298" cy="2164237"/>
          </a:xfrm>
          <a:prstGeom prst="rect">
            <a:avLst/>
          </a:prstGeom>
          <a:noFill/>
        </p:spPr>
      </p:pic>
      <p:pic>
        <p:nvPicPr>
          <p:cNvPr id="58370" name="Picture 2" descr="Résultat de recherche d'images pour &quot;airborne contact dermatitis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5619" y="2071678"/>
            <a:ext cx="2206975" cy="3286121"/>
          </a:xfrm>
          <a:prstGeom prst="rect">
            <a:avLst/>
          </a:prstGeom>
          <a:noFill/>
        </p:spPr>
      </p:pic>
      <p:pic>
        <p:nvPicPr>
          <p:cNvPr id="58372" name="Picture 4" descr="Résultat de recherche d'images pour &quot;airborne contact dermatitis&quot;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r="50609" b="5032"/>
          <a:stretch>
            <a:fillRect/>
          </a:stretch>
        </p:blipFill>
        <p:spPr bwMode="auto">
          <a:xfrm>
            <a:off x="4071934" y="2428868"/>
            <a:ext cx="2571768" cy="18573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44" y="5894034"/>
            <a:ext cx="8929718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sz="2200" dirty="0" smtClean="0">
                <a:solidFill>
                  <a:prstClr val="black"/>
                </a:solidFill>
              </a:rPr>
              <a:t>-</a:t>
            </a:r>
            <a:r>
              <a:rPr lang="fr-FR" sz="2200" b="1" u="sng" dirty="0" smtClean="0">
                <a:solidFill>
                  <a:prstClr val="black"/>
                </a:solidFill>
              </a:rPr>
              <a:t>Allergènes</a:t>
            </a:r>
            <a:r>
              <a:rPr lang="fr-FR" sz="2200" dirty="0" smtClean="0">
                <a:solidFill>
                  <a:prstClr val="black"/>
                </a:solidFill>
              </a:rPr>
              <a:t> : parfums ,vapeurs diverses ;ciment, résine époxydiques,</a:t>
            </a:r>
            <a:r>
              <a:rPr lang="fr-FR" sz="3000" dirty="0" smtClean="0">
                <a:solidFill>
                  <a:prstClr val="black"/>
                </a:solidFill>
              </a:rPr>
              <a:t> </a:t>
            </a:r>
            <a:r>
              <a:rPr lang="fr-FR" sz="2200" dirty="0" smtClean="0">
                <a:solidFill>
                  <a:prstClr val="black"/>
                </a:solidFill>
              </a:rPr>
              <a:t>sciure de bois; les médicaments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ECZEMAS PARTICULIERS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85860"/>
            <a:ext cx="4429156" cy="250033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2"/>
            </a:pPr>
            <a:r>
              <a:rPr lang="fr-FR" sz="2800" b="1" u="sng" dirty="0" smtClean="0">
                <a:solidFill>
                  <a:prstClr val="black"/>
                </a:solidFill>
              </a:rPr>
              <a:t>Eczéma manuporté</a:t>
            </a:r>
            <a:r>
              <a:rPr lang="fr-FR" sz="2400" dirty="0" smtClean="0">
                <a:solidFill>
                  <a:prstClr val="black"/>
                </a:solidFill>
              </a:rPr>
              <a:t>:</a:t>
            </a:r>
            <a:endParaRPr lang="fr-FR" sz="2400" b="1" dirty="0" smtClean="0">
              <a:solidFill>
                <a:prstClr val="black"/>
              </a:solidFill>
            </a:endParaRPr>
          </a:p>
          <a:p>
            <a:pPr marL="457200" indent="-457200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-Ubiquitaire .</a:t>
            </a:r>
          </a:p>
          <a:p>
            <a:pPr marL="457200" indent="-457200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-</a:t>
            </a:r>
            <a:r>
              <a:rPr lang="fr-FR" sz="2400" dirty="0" smtClean="0">
                <a:solidFill>
                  <a:schemeClr val="accent1"/>
                </a:solidFill>
              </a:rPr>
              <a:t>Visage</a:t>
            </a:r>
            <a:r>
              <a:rPr lang="fr-FR" sz="2400" dirty="0" smtClean="0"/>
              <a:t> ++</a:t>
            </a:r>
            <a:r>
              <a:rPr lang="fr-FR" sz="2400" b="1" dirty="0" smtClean="0">
                <a:solidFill>
                  <a:schemeClr val="accent1"/>
                </a:solidFill>
              </a:rPr>
              <a:t>paupières+++.</a:t>
            </a:r>
            <a:r>
              <a:rPr lang="fr-FR" sz="2400" dirty="0" smtClean="0"/>
              <a:t> </a:t>
            </a:r>
          </a:p>
          <a:p>
            <a:pPr marL="457200" indent="-457200">
              <a:buNone/>
            </a:pPr>
            <a:r>
              <a:rPr lang="fr-FR" sz="2400" dirty="0" smtClean="0"/>
              <a:t>-Cou +</a:t>
            </a:r>
          </a:p>
          <a:p>
            <a:pPr marL="457200" indent="-457200">
              <a:buNone/>
            </a:pPr>
            <a:r>
              <a:rPr lang="fr-FR" sz="2400" dirty="0" smtClean="0"/>
              <a:t>-pourtour unguéal: tardivement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282" y="5929330"/>
            <a:ext cx="864399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-L’</a:t>
            </a:r>
            <a:r>
              <a:rPr lang="fr-FR" sz="2400" dirty="0" err="1" smtClean="0">
                <a:solidFill>
                  <a:prstClr val="black"/>
                </a:solidFill>
              </a:rPr>
              <a:t>Exp</a:t>
            </a:r>
            <a:r>
              <a:rPr lang="fr-FR" sz="2400" dirty="0" smtClean="0">
                <a:solidFill>
                  <a:prstClr val="black"/>
                </a:solidFill>
              </a:rPr>
              <a:t>  classique: allergie à la résine </a:t>
            </a:r>
            <a:r>
              <a:rPr lang="fr-FR" sz="2400" dirty="0" err="1" smtClean="0">
                <a:solidFill>
                  <a:prstClr val="black"/>
                </a:solidFill>
              </a:rPr>
              <a:t>tosylamide</a:t>
            </a:r>
            <a:r>
              <a:rPr lang="fr-FR" sz="2400" dirty="0" smtClean="0">
                <a:solidFill>
                  <a:prstClr val="black"/>
                </a:solidFill>
              </a:rPr>
              <a:t>/ formaldéhyde des vernis à ongles</a:t>
            </a:r>
            <a:endParaRPr lang="fr-FR" dirty="0"/>
          </a:p>
        </p:txBody>
      </p:sp>
      <p:pic>
        <p:nvPicPr>
          <p:cNvPr id="56322" name="Picture 2" descr="Résultat de recherche d'images pour &quot;manuportée contact dermatitis&quot;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56" y="3496429"/>
            <a:ext cx="6453178" cy="2313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fr-FR" dirty="0" smtClean="0"/>
              <a:t>INTRODUCTION-DEFINITION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285752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La dermatite allergique de contact = eczéma de contact</a:t>
            </a:r>
          </a:p>
          <a:p>
            <a:r>
              <a:rPr lang="fr-FR" dirty="0" smtClean="0"/>
              <a:t>Dermatose inflammatoire très fréquente, due à</a:t>
            </a:r>
          </a:p>
          <a:p>
            <a:pPr lvl="1">
              <a:buNone/>
            </a:pPr>
            <a:r>
              <a:rPr lang="fr-FR" dirty="0" smtClean="0"/>
              <a:t>une sensibilisation à des substances en contact avec le </a:t>
            </a:r>
          </a:p>
          <a:p>
            <a:pPr lvl="1">
              <a:buNone/>
            </a:pPr>
            <a:r>
              <a:rPr lang="fr-FR" dirty="0" smtClean="0"/>
              <a:t>revêtement cutané. </a:t>
            </a:r>
          </a:p>
          <a:p>
            <a:r>
              <a:rPr lang="fr-FR" dirty="0" smtClean="0"/>
              <a:t>Réaction d’hypersensibilité </a:t>
            </a:r>
            <a:r>
              <a:rPr lang="fr-FR" b="1" dirty="0" smtClean="0">
                <a:solidFill>
                  <a:schemeClr val="accent1"/>
                </a:solidFill>
              </a:rPr>
              <a:t>retardée</a:t>
            </a:r>
            <a:r>
              <a:rPr lang="fr-FR" dirty="0" smtClean="0"/>
              <a:t> à médiation cellulaire (</a:t>
            </a:r>
            <a:r>
              <a:rPr lang="fr-FR" b="1" dirty="0" smtClean="0">
                <a:solidFill>
                  <a:schemeClr val="accent1"/>
                </a:solidFill>
              </a:rPr>
              <a:t>type IV</a:t>
            </a:r>
            <a:r>
              <a:rPr lang="fr-FR" dirty="0" smtClean="0"/>
              <a:t>).</a:t>
            </a:r>
          </a:p>
          <a:p>
            <a:pPr>
              <a:buNone/>
            </a:pPr>
            <a:endParaRPr lang="fr-FR" b="1" dirty="0" smtClean="0"/>
          </a:p>
        </p:txBody>
      </p:sp>
      <p:pic>
        <p:nvPicPr>
          <p:cNvPr id="37890" name="Picture 2" descr="Résultat de recherche d'images pour &quot;hypersensibilité de type 4&quot;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3569" t="14815"/>
          <a:stretch>
            <a:fillRect/>
          </a:stretch>
        </p:blipFill>
        <p:spPr bwMode="auto">
          <a:xfrm>
            <a:off x="4857752" y="4044002"/>
            <a:ext cx="4286248" cy="2813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fr-FR" dirty="0" smtClean="0"/>
              <a:t>ECZEMAS PARTICULIERS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400052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 startAt="3"/>
            </a:pPr>
            <a:r>
              <a:rPr lang="fr-FR" sz="3000" b="1" u="sng" dirty="0" smtClean="0"/>
              <a:t>Eczéma photoallergique:</a:t>
            </a:r>
          </a:p>
          <a:p>
            <a:pPr marL="0" indent="0">
              <a:buNone/>
            </a:pPr>
            <a:r>
              <a:rPr lang="fr-FR" dirty="0" smtClean="0"/>
              <a:t>-Pro-allergène + </a:t>
            </a:r>
            <a:r>
              <a:rPr lang="fr-FR" b="1" dirty="0" smtClean="0"/>
              <a:t>UVA </a:t>
            </a:r>
            <a:r>
              <a:rPr lang="fr-FR" dirty="0" smtClean="0"/>
              <a:t>ou </a:t>
            </a:r>
            <a:r>
              <a:rPr lang="fr-FR" b="1" dirty="0" smtClean="0"/>
              <a:t>UVB </a:t>
            </a:r>
            <a:r>
              <a:rPr lang="fr-FR" b="1" dirty="0" smtClean="0">
                <a:sym typeface="Wingdings" pitchFamily="2" charset="2"/>
              </a:rPr>
              <a:t> Allergène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-Début: zones </a:t>
            </a:r>
            <a:r>
              <a:rPr lang="fr-FR" b="1" dirty="0" smtClean="0">
                <a:solidFill>
                  <a:schemeClr val="accent1"/>
                </a:solidFill>
              </a:rPr>
              <a:t>photo-exposées </a:t>
            </a:r>
            <a:r>
              <a:rPr lang="fr-FR" dirty="0" smtClean="0"/>
              <a:t>+++</a:t>
            </a:r>
          </a:p>
          <a:p>
            <a:pPr marL="0" indent="0">
              <a:buNone/>
            </a:pPr>
            <a:r>
              <a:rPr lang="fr-FR" dirty="0" smtClean="0">
                <a:sym typeface="Wingdings" pitchFamily="2" charset="2"/>
              </a:rPr>
              <a:t> Extension aux </a:t>
            </a:r>
            <a:r>
              <a:rPr lang="fr-FR" b="1" dirty="0" smtClean="0">
                <a:solidFill>
                  <a:schemeClr val="accent1"/>
                </a:solidFill>
              </a:rPr>
              <a:t>zones couvertes </a:t>
            </a:r>
            <a:r>
              <a:rPr lang="fr-FR" dirty="0" smtClean="0"/>
              <a:t>.</a:t>
            </a:r>
          </a:p>
          <a:p>
            <a:pPr marL="0" indent="0">
              <a:buFontTx/>
              <a:buChar char="-"/>
            </a:pPr>
            <a:r>
              <a:rPr lang="fr-FR" dirty="0" smtClean="0"/>
              <a:t>Zones épargnées: </a:t>
            </a:r>
          </a:p>
          <a:p>
            <a:pPr marL="365760" lvl="1" indent="0">
              <a:buFontTx/>
              <a:buChar char="-"/>
            </a:pPr>
            <a:r>
              <a:rPr lang="fr-FR" dirty="0" smtClean="0"/>
              <a:t>Les plis du visage </a:t>
            </a:r>
          </a:p>
          <a:p>
            <a:pPr marL="365760" lvl="1" indent="0">
              <a:buFontTx/>
              <a:buChar char="-"/>
            </a:pPr>
            <a:r>
              <a:rPr lang="fr-FR" dirty="0" smtClean="0"/>
              <a:t>Zone sous mentonnière, </a:t>
            </a:r>
          </a:p>
          <a:p>
            <a:pPr marL="365760" lvl="1" indent="0">
              <a:buFontTx/>
              <a:buChar char="-"/>
            </a:pPr>
            <a:r>
              <a:rPr lang="fr-FR" dirty="0" smtClean="0"/>
              <a:t>Le bas du cou, </a:t>
            </a:r>
          </a:p>
          <a:p>
            <a:pPr marL="365760" lvl="1" indent="0">
              <a:buFontTx/>
              <a:buChar char="-"/>
            </a:pPr>
            <a:r>
              <a:rPr lang="fr-FR" dirty="0" smtClean="0"/>
              <a:t>La zone rétro auriculaire, </a:t>
            </a:r>
          </a:p>
          <a:p>
            <a:pPr marL="365760" lvl="1" indent="0">
              <a:buFontTx/>
              <a:buChar char="-"/>
            </a:pPr>
            <a:r>
              <a:rPr lang="fr-FR" dirty="0" smtClean="0"/>
              <a:t>Les paupières.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2844" y="6027027"/>
            <a:ext cx="8929718" cy="7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Allergènes</a:t>
            </a:r>
            <a:r>
              <a:rPr lang="fr-FR" sz="2400" dirty="0" smtClean="0"/>
              <a:t>: Peut être appliquer sur la peau ou administrer par voie générale (</a:t>
            </a:r>
            <a:r>
              <a:rPr lang="fr-FR" sz="2400" dirty="0" err="1" smtClean="0"/>
              <a:t>fénofibrate</a:t>
            </a:r>
            <a:r>
              <a:rPr lang="fr-FR" sz="2400" dirty="0" smtClean="0"/>
              <a:t>,  AINS……).</a:t>
            </a:r>
            <a:endParaRPr lang="fr-FR" sz="2400" dirty="0"/>
          </a:p>
        </p:txBody>
      </p:sp>
      <p:pic>
        <p:nvPicPr>
          <p:cNvPr id="55298" name="Picture 2" descr="Résultat de recherche d'images pour &quot;photoallergic contact dermatiti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9916" r="8379"/>
          <a:stretch>
            <a:fillRect/>
          </a:stretch>
        </p:blipFill>
        <p:spPr bwMode="auto">
          <a:xfrm>
            <a:off x="6643702" y="3929065"/>
            <a:ext cx="2428892" cy="2020037"/>
          </a:xfrm>
          <a:prstGeom prst="rect">
            <a:avLst/>
          </a:prstGeom>
          <a:noFill/>
        </p:spPr>
      </p:pic>
      <p:pic>
        <p:nvPicPr>
          <p:cNvPr id="55300" name="Picture 4" descr="Résultat de recherche d'images pour &quot;photoallergic contact dermatitis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428736"/>
            <a:ext cx="2422868" cy="2428865"/>
          </a:xfrm>
          <a:prstGeom prst="rect">
            <a:avLst/>
          </a:prstGeom>
          <a:noFill/>
        </p:spPr>
      </p:pic>
      <p:pic>
        <p:nvPicPr>
          <p:cNvPr id="55302" name="Picture 6" descr="Résultat de recherche d'images pour &quot;photoallergic contact dermatitis&quot;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8132" r="12637"/>
          <a:stretch>
            <a:fillRect/>
          </a:stretch>
        </p:blipFill>
        <p:spPr bwMode="auto">
          <a:xfrm>
            <a:off x="4065784" y="3571876"/>
            <a:ext cx="2478800" cy="237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                  Eczéma du cuir chevelu</a:t>
            </a:r>
            <a:br>
              <a:rPr lang="fr-FR" dirty="0" smtClean="0"/>
            </a:br>
            <a:r>
              <a:rPr lang="fr-FR" dirty="0" smtClean="0"/>
              <a:t>              Eczémas de contact du visage:</a:t>
            </a:r>
            <a:br>
              <a:rPr lang="fr-FR" dirty="0" smtClean="0"/>
            </a:br>
            <a:r>
              <a:rPr lang="fr-FR" dirty="0" smtClean="0"/>
              <a:t>              Eczéma des paupières</a:t>
            </a:r>
            <a:br>
              <a:rPr lang="fr-FR" dirty="0" smtClean="0"/>
            </a:br>
            <a:r>
              <a:rPr lang="fr-FR" dirty="0" smtClean="0"/>
              <a:t>              Eczéma des lobules d’oreilles</a:t>
            </a:r>
            <a:br>
              <a:rPr lang="fr-FR" dirty="0" smtClean="0"/>
            </a:br>
            <a:r>
              <a:rPr lang="fr-FR" dirty="0" smtClean="0"/>
              <a:t>              Eczéma des lèvres</a:t>
            </a:r>
            <a:br>
              <a:rPr lang="fr-FR" dirty="0" smtClean="0"/>
            </a:br>
            <a:r>
              <a:rPr lang="fr-FR" dirty="0" smtClean="0"/>
              <a:t>              Eczéma de la langue</a:t>
            </a:r>
            <a:br>
              <a:rPr lang="fr-FR" dirty="0" smtClean="0"/>
            </a:br>
            <a:r>
              <a:rPr lang="fr-FR" dirty="0" smtClean="0"/>
              <a:t>              Eczéma du cou</a:t>
            </a:r>
            <a:br>
              <a:rPr lang="fr-FR" dirty="0" smtClean="0"/>
            </a:br>
            <a:r>
              <a:rPr lang="fr-FR" dirty="0" smtClean="0"/>
              <a:t>              Eczéma des mains</a:t>
            </a:r>
            <a:br>
              <a:rPr lang="fr-FR" dirty="0" smtClean="0"/>
            </a:br>
            <a:r>
              <a:rPr lang="fr-FR" dirty="0" smtClean="0"/>
              <a:t>              Pulpite</a:t>
            </a:r>
            <a:br>
              <a:rPr lang="fr-FR" dirty="0" smtClean="0"/>
            </a:br>
            <a:r>
              <a:rPr lang="fr-FR" dirty="0" smtClean="0"/>
              <a:t>              Eczéma des jambes</a:t>
            </a:r>
            <a:br>
              <a:rPr lang="fr-FR" dirty="0" smtClean="0"/>
            </a:br>
            <a:r>
              <a:rPr lang="fr-FR" dirty="0" smtClean="0"/>
              <a:t>              Eczéma des fesses</a:t>
            </a:r>
            <a:br>
              <a:rPr lang="fr-FR" dirty="0" smtClean="0"/>
            </a:br>
            <a:r>
              <a:rPr lang="fr-FR" dirty="0" smtClean="0"/>
              <a:t>              Eczéma péri anal et eczéma génital</a:t>
            </a:r>
            <a:br>
              <a:rPr lang="fr-FR" dirty="0" smtClean="0"/>
            </a:br>
            <a:r>
              <a:rPr lang="fr-FR" dirty="0" smtClean="0"/>
              <a:t>              Eczéma des pieds</a:t>
            </a:r>
            <a:br>
              <a:rPr lang="fr-FR" dirty="0" smtClean="0"/>
            </a:br>
            <a:r>
              <a:rPr lang="fr-FR" dirty="0" smtClean="0"/>
              <a:t>              Eczéma des plis</a:t>
            </a:r>
            <a:br>
              <a:rPr lang="fr-FR" dirty="0" smtClean="0"/>
            </a:br>
            <a:r>
              <a:rPr lang="fr-FR" dirty="0" smtClean="0"/>
              <a:t>              Eczéma généralisé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3050"/>
            <a:ext cx="8715404" cy="4895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sz="2800" b="1" u="sng" dirty="0" smtClean="0"/>
              <a:t>Eczéma du cuir chevelu </a:t>
            </a:r>
            <a:r>
              <a:rPr lang="fr-FR" b="1" u="sng" dirty="0" smtClean="0"/>
              <a:t>: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b="1" u="sng" dirty="0" smtClean="0"/>
              <a:t>Allergène</a:t>
            </a:r>
            <a:r>
              <a:rPr lang="fr-FR" dirty="0" smtClean="0"/>
              <a:t>: Teintures, Shampooing…</a:t>
            </a:r>
            <a:endParaRPr lang="fr-FR" sz="2500" dirty="0" smtClean="0"/>
          </a:p>
          <a:p>
            <a:pPr marL="514350" indent="-514350">
              <a:buNone/>
            </a:pPr>
            <a:endParaRPr lang="fr-FR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643338" cy="397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967302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fr-FR" sz="2800" b="1" u="sng" dirty="0" smtClean="0"/>
              <a:t>Eczéma du visage :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           </a:t>
            </a:r>
            <a:r>
              <a:rPr lang="fr-FR" sz="2400" dirty="0" smtClean="0">
                <a:solidFill>
                  <a:schemeClr val="accent1"/>
                </a:solidFill>
              </a:rPr>
              <a:t>*</a:t>
            </a:r>
            <a:r>
              <a:rPr lang="fr-FR" sz="2400" dirty="0" smtClean="0"/>
              <a:t> contact </a:t>
            </a:r>
            <a:r>
              <a:rPr lang="fr-FR" sz="2400" b="1" dirty="0" smtClean="0">
                <a:solidFill>
                  <a:schemeClr val="accent1"/>
                </a:solidFill>
              </a:rPr>
              <a:t>direct</a:t>
            </a:r>
            <a:r>
              <a:rPr lang="fr-FR" sz="2400" dirty="0" smtClean="0"/>
              <a:t> (cosmétiques au sens large) </a:t>
            </a:r>
          </a:p>
          <a:p>
            <a:pPr marL="0" indent="0">
              <a:buNone/>
            </a:pPr>
            <a:r>
              <a:rPr lang="fr-FR" sz="2400" dirty="0" smtClean="0"/>
              <a:t>           </a:t>
            </a:r>
            <a:r>
              <a:rPr lang="fr-FR" sz="2400" dirty="0" smtClean="0">
                <a:solidFill>
                  <a:schemeClr val="accent1"/>
                </a:solidFill>
              </a:rPr>
              <a:t>*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accent1"/>
                </a:solidFill>
              </a:rPr>
              <a:t>Manuporté</a:t>
            </a:r>
            <a:r>
              <a:rPr lang="fr-FR" sz="2400" dirty="0" smtClean="0"/>
              <a:t>. </a:t>
            </a:r>
          </a:p>
          <a:p>
            <a:pPr marL="0" indent="0">
              <a:buNone/>
            </a:pPr>
            <a:r>
              <a:rPr lang="fr-FR" sz="2400" dirty="0" smtClean="0"/>
              <a:t>	*</a:t>
            </a:r>
            <a:r>
              <a:rPr lang="fr-FR" sz="2400" b="1" dirty="0" smtClean="0">
                <a:solidFill>
                  <a:schemeClr val="accent1"/>
                </a:solidFill>
              </a:rPr>
              <a:t>Aéroporté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	*</a:t>
            </a:r>
            <a:r>
              <a:rPr lang="fr-FR" sz="2400" b="1" dirty="0" err="1" smtClean="0">
                <a:solidFill>
                  <a:schemeClr val="accent1"/>
                </a:solidFill>
              </a:rPr>
              <a:t>photoallergie</a:t>
            </a:r>
            <a:r>
              <a:rPr lang="fr-FR" sz="2400" b="1" dirty="0" smtClean="0">
                <a:solidFill>
                  <a:schemeClr val="accent1"/>
                </a:solidFill>
              </a:rPr>
              <a:t>.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-	*Eczéma par </a:t>
            </a:r>
            <a:r>
              <a:rPr lang="fr-FR" sz="2400" b="1" dirty="0" smtClean="0">
                <a:solidFill>
                  <a:schemeClr val="accent1"/>
                </a:solidFill>
              </a:rPr>
              <a:t>procuration</a:t>
            </a:r>
            <a:r>
              <a:rPr lang="fr-FR" sz="2400" dirty="0" smtClean="0"/>
              <a:t>.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895864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fr-FR" sz="3000" b="1" u="sng" dirty="0" smtClean="0"/>
              <a:t>Eczéma des paupières:</a:t>
            </a:r>
          </a:p>
          <a:p>
            <a:pPr marL="0" indent="0">
              <a:buNone/>
            </a:pPr>
            <a:r>
              <a:rPr lang="fr-FR" sz="2800" dirty="0" smtClean="0"/>
              <a:t>-Dû aux produits </a:t>
            </a:r>
            <a:r>
              <a:rPr lang="fr-FR" sz="2800" b="1" dirty="0" smtClean="0">
                <a:solidFill>
                  <a:schemeClr val="accent1"/>
                </a:solidFill>
              </a:rPr>
              <a:t>cosmétiques </a:t>
            </a:r>
            <a:r>
              <a:rPr lang="fr-FR" sz="2800" dirty="0" smtClean="0"/>
              <a:t>ou </a:t>
            </a:r>
            <a:r>
              <a:rPr lang="fr-FR" sz="2800" b="1" dirty="0" smtClean="0">
                <a:solidFill>
                  <a:schemeClr val="accent1"/>
                </a:solidFill>
              </a:rPr>
              <a:t>ophtalmologiques</a:t>
            </a:r>
            <a:r>
              <a:rPr lang="fr-FR" sz="2800" dirty="0" smtClean="0"/>
              <a:t> (collyres </a:t>
            </a:r>
            <a:r>
              <a:rPr lang="el-GR" sz="2800" dirty="0" smtClean="0"/>
              <a:t>β</a:t>
            </a:r>
            <a:r>
              <a:rPr lang="fr-FR" sz="2800" dirty="0" smtClean="0"/>
              <a:t> bloquants ou cholinergiques )</a:t>
            </a:r>
          </a:p>
          <a:p>
            <a:pPr marL="0" indent="0">
              <a:buNone/>
            </a:pPr>
            <a:endParaRPr lang="fr-FR" sz="2800" b="1" dirty="0" smtClean="0"/>
          </a:p>
          <a:p>
            <a:pPr marL="514350" indent="-514350">
              <a:buNone/>
            </a:pPr>
            <a:endParaRPr lang="fr-FR" b="1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706" y="3143248"/>
            <a:ext cx="34563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14748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5038740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fr-FR" sz="2800" b="1" u="sng" dirty="0" smtClean="0"/>
              <a:t>Eczéma du lobule de l’oreille: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-</a:t>
            </a:r>
            <a:r>
              <a:rPr lang="fr-FR" sz="2800" dirty="0" smtClean="0"/>
              <a:t>Intolérance au métal des boucles d’oreilles(nickel+++)   </a:t>
            </a:r>
          </a:p>
          <a:p>
            <a:pPr marL="514350" indent="-514350">
              <a:buNone/>
            </a:pPr>
            <a:endParaRPr lang="fr-FR" b="1" u="sng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3975" y="2786058"/>
            <a:ext cx="6745611" cy="385762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2_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0852" y="1600200"/>
            <a:ext cx="432229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181616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fr-FR" sz="2800" b="1" u="sng" dirty="0" smtClean="0"/>
              <a:t>Chéilite de contact allergique:</a:t>
            </a:r>
          </a:p>
          <a:p>
            <a:pPr marL="0" indent="0">
              <a:buNone/>
            </a:pPr>
            <a:r>
              <a:rPr lang="fr-FR" sz="2400" dirty="0" smtClean="0"/>
              <a:t>-</a:t>
            </a:r>
            <a:r>
              <a:rPr lang="fr-FR" sz="2400" b="1" u="sng" dirty="0" smtClean="0"/>
              <a:t>Allergènes</a:t>
            </a:r>
            <a:r>
              <a:rPr lang="fr-FR" sz="2400" dirty="0" smtClean="0"/>
              <a:t>: médicaments topiques, aliment ou boissons, tabac, dentifrice, instruments de musique(trompette)</a:t>
            </a:r>
          </a:p>
          <a:p>
            <a:pPr marL="514350" indent="-514350">
              <a:buNone/>
            </a:pPr>
            <a:endParaRPr lang="fr-FR" dirty="0"/>
          </a:p>
        </p:txBody>
      </p:sp>
      <p:sp>
        <p:nvSpPr>
          <p:cNvPr id="86018" name="AutoShape 2" descr="Résultat de recherche d'images pour &quot;contact dermatitis lips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44577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020" name="AutoShape 4" descr="Résultat de recherche d'images pour &quot;contact dermatitis lips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44577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022" name="AutoShape 6" descr="Image associé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44577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024" name="AutoShape 8" descr="Image associé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4457700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895864"/>
          </a:xfrm>
        </p:spPr>
        <p:txBody>
          <a:bodyPr/>
          <a:lstStyle/>
          <a:p>
            <a:pPr marL="514350" indent="-514350">
              <a:buAutoNum type="arabicPeriod" startAt="6"/>
            </a:pPr>
            <a:r>
              <a:rPr lang="fr-FR" sz="2800" b="1" u="sng" dirty="0" smtClean="0"/>
              <a:t>Eczéma de la langue: </a:t>
            </a:r>
            <a:r>
              <a:rPr lang="fr-FR" dirty="0" smtClean="0"/>
              <a:t>Stomatite de CA:</a:t>
            </a:r>
          </a:p>
          <a:p>
            <a:pPr marL="0" indent="0">
              <a:buNone/>
            </a:pPr>
            <a:r>
              <a:rPr lang="fr-FR" sz="2400" dirty="0" smtClean="0"/>
              <a:t>-Exceptionnelle; placards rouges ;vernissés +/- œdémateux. </a:t>
            </a:r>
          </a:p>
          <a:p>
            <a:pPr marL="0" indent="0">
              <a:buNone/>
            </a:pPr>
            <a:r>
              <a:rPr lang="fr-FR" sz="2400" dirty="0" smtClean="0"/>
              <a:t>-Déclenchée par  aliments, médicaments topiques, dentifrice…..</a:t>
            </a:r>
          </a:p>
          <a:p>
            <a:pPr marL="0" indent="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EPIDEMIOLOGE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4900618" cy="514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Race:</a:t>
            </a:r>
          </a:p>
          <a:p>
            <a:pPr marL="0" indent="0"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sz="2800" b="1" dirty="0" smtClean="0">
                <a:solidFill>
                  <a:schemeClr val="accent1"/>
                </a:solidFill>
              </a:rPr>
              <a:t>Pas</a:t>
            </a:r>
            <a:r>
              <a:rPr lang="fr-FR" sz="2800" dirty="0" smtClean="0"/>
              <a:t> de prédominance raciale </a:t>
            </a:r>
          </a:p>
          <a:p>
            <a:pPr marL="0" indent="0"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0" indent="0">
              <a:buNone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Sexe: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800" dirty="0" smtClean="0"/>
              <a:t>Le sexe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/>
              <a:t>ratio </a:t>
            </a:r>
            <a:r>
              <a:rPr lang="fr-FR" sz="2800" b="1" dirty="0" smtClean="0">
                <a:solidFill>
                  <a:schemeClr val="accent1"/>
                </a:solidFill>
              </a:rPr>
              <a:t>F/H&gt;1,</a:t>
            </a:r>
            <a:r>
              <a:rPr lang="fr-FR" sz="2800" dirty="0" smtClean="0"/>
              <a:t> </a:t>
            </a:r>
            <a:br>
              <a:rPr lang="fr-FR" sz="2800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4895864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7"/>
            </a:pPr>
            <a:r>
              <a:rPr lang="fr-FR" sz="2800" b="1" u="sng" dirty="0" smtClean="0"/>
              <a:t>Eczéma du cou:</a:t>
            </a:r>
          </a:p>
          <a:p>
            <a:pPr marL="0" indent="0">
              <a:buNone/>
            </a:pPr>
            <a:r>
              <a:rPr lang="fr-FR" sz="2400" dirty="0" smtClean="0"/>
              <a:t>-Eczéma généralement </a:t>
            </a:r>
            <a:r>
              <a:rPr lang="fr-FR" sz="2400" b="1" dirty="0" smtClean="0">
                <a:solidFill>
                  <a:schemeClr val="accent1"/>
                </a:solidFill>
              </a:rPr>
              <a:t>manuporté</a:t>
            </a:r>
            <a:r>
              <a:rPr lang="fr-FR" sz="2400" dirty="0" smtClean="0"/>
              <a:t> au vernis à ongle</a:t>
            </a:r>
            <a:br>
              <a:rPr lang="fr-FR" sz="2400" dirty="0" smtClean="0"/>
            </a:br>
            <a:r>
              <a:rPr lang="fr-FR" sz="2400" dirty="0" smtClean="0"/>
              <a:t>Parfois </a:t>
            </a:r>
            <a:r>
              <a:rPr lang="fr-FR" sz="2400" b="1" dirty="0" smtClean="0">
                <a:solidFill>
                  <a:schemeClr val="accent1"/>
                </a:solidFill>
              </a:rPr>
              <a:t>aéroportée</a:t>
            </a:r>
            <a:r>
              <a:rPr lang="fr-FR" sz="2400" dirty="0" smtClean="0"/>
              <a:t> aux parfums et autres vaporisateurs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-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686800" cy="4824426"/>
          </a:xfrm>
        </p:spPr>
        <p:txBody>
          <a:bodyPr/>
          <a:lstStyle/>
          <a:p>
            <a:pPr marL="514350" indent="-514350">
              <a:buAutoNum type="arabicPeriod" startAt="8"/>
            </a:pPr>
            <a:r>
              <a:rPr lang="fr-FR" sz="2800" b="1" u="sng" dirty="0" smtClean="0"/>
              <a:t>La pulpite:</a:t>
            </a:r>
          </a:p>
          <a:p>
            <a:pPr marL="0" indent="0">
              <a:buNone/>
            </a:pPr>
            <a:r>
              <a:rPr lang="fr-FR" sz="2400" dirty="0" smtClean="0"/>
              <a:t>-Doit faire penser à une allergie aux </a:t>
            </a:r>
            <a:r>
              <a:rPr lang="fr-FR" sz="2400" b="1" dirty="0" smtClean="0">
                <a:solidFill>
                  <a:schemeClr val="accent1"/>
                </a:solidFill>
              </a:rPr>
              <a:t>acrylates.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-Diverses professions Exp :dentisterie, laborantins travaillants dans les laboratoire dentaires ; imprimerie ……..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 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48958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9"/>
            </a:pPr>
            <a:r>
              <a:rPr lang="fr-FR" sz="3000" b="1" u="sng" dirty="0" smtClean="0"/>
              <a:t>Eczéma des mains</a:t>
            </a:r>
            <a:r>
              <a:rPr lang="fr-FR" b="1" u="sng" dirty="0" smtClean="0"/>
              <a:t>: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-</a:t>
            </a:r>
            <a:r>
              <a:rPr lang="fr-FR" dirty="0" smtClean="0"/>
              <a:t>Par excellence, </a:t>
            </a:r>
            <a:r>
              <a:rPr lang="fr-FR" b="1" dirty="0" smtClean="0">
                <a:solidFill>
                  <a:schemeClr val="accent1"/>
                </a:solidFill>
              </a:rPr>
              <a:t>professionnel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-Rarement aéroporté ou photoallergique.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-La face palmaire est en général atteinte plus </a:t>
            </a:r>
            <a:r>
              <a:rPr lang="fr-FR" b="1" dirty="0" smtClean="0">
                <a:solidFill>
                  <a:schemeClr val="accent1"/>
                </a:solidFill>
              </a:rPr>
              <a:t>tardivement </a:t>
            </a:r>
            <a:r>
              <a:rPr lang="fr-FR" dirty="0" smtClean="0"/>
              <a:t>que la face dorsale (résistance relative à la pénétration des allergènes.)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8794" y="571480"/>
            <a:ext cx="5385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/>
              <a:t>   Eczéma des mains </a:t>
            </a:r>
            <a:endParaRPr lang="fr-FR" sz="4000" b="1" dirty="0"/>
          </a:p>
        </p:txBody>
      </p:sp>
      <p:pic>
        <p:nvPicPr>
          <p:cNvPr id="9" name="Picture 4" descr="img00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2625" y="2158206"/>
            <a:ext cx="5238750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2400" y="2279181"/>
            <a:ext cx="6739200" cy="316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214974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10"/>
            </a:pPr>
            <a:r>
              <a:rPr lang="fr-FR" sz="3000" b="1" u="sng" dirty="0" smtClean="0"/>
              <a:t>Eczéma de jambe:</a:t>
            </a:r>
          </a:p>
          <a:p>
            <a:pPr marL="0" indent="0">
              <a:buNone/>
            </a:pPr>
            <a:r>
              <a:rPr lang="fr-FR" kern="0" dirty="0" smtClean="0"/>
              <a:t>-</a:t>
            </a:r>
            <a:r>
              <a:rPr lang="fr-FR" b="1" u="sng" kern="0" dirty="0" smtClean="0"/>
              <a:t>Allergènes</a:t>
            </a:r>
            <a:r>
              <a:rPr lang="fr-FR" kern="0" dirty="0" smtClean="0"/>
              <a:t>: traitements d’ulcères de jambe                                   (lanoline, néomycine, peroxyde de benzoyle) qui occupent une place non négligeable.</a:t>
            </a:r>
          </a:p>
          <a:p>
            <a:pPr marL="0" indent="0">
              <a:buNone/>
            </a:pPr>
            <a:endParaRPr lang="fr-FR" sz="24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/>
          <a:lstStyle/>
          <a:p>
            <a:pPr marL="514350" indent="-514350">
              <a:buAutoNum type="arabicPeriod" startAt="13"/>
            </a:pPr>
            <a:r>
              <a:rPr lang="fr-FR" sz="2800" b="1" u="sng" dirty="0" smtClean="0"/>
              <a:t>Eczéma des pieds:</a:t>
            </a:r>
          </a:p>
          <a:p>
            <a:pPr marL="514350" indent="-514350">
              <a:buNone/>
            </a:pPr>
            <a:endParaRPr lang="fr-FR" b="1" u="sng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28596" y="1500174"/>
            <a:ext cx="8715404" cy="5357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400" dirty="0" smtClean="0">
                <a:ea typeface="+mj-ea"/>
                <a:cs typeface="+mj-cs"/>
              </a:rPr>
              <a:t>-A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llergie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de contact aux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chaussures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-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Allergènes :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classiquement les 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sels de chrome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utilisés pour tanner le cuir, les colles phénoliques, la colophane, les colorants ou teintures, les additifs du caoutchouc.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698" y="3899426"/>
            <a:ext cx="3384376" cy="23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fr-FR" dirty="0" smtClean="0"/>
              <a:t>FORMES TOPOGRAPHIQUES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5114932" cy="264320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 startAt="15"/>
            </a:pPr>
            <a:r>
              <a:rPr lang="fr-FR" sz="2800" b="1" u="sng" dirty="0" smtClean="0"/>
              <a:t>Eczéma généralisé</a:t>
            </a:r>
            <a:r>
              <a:rPr lang="fr-FR" b="1" u="sng" dirty="0" smtClean="0"/>
              <a:t>:</a:t>
            </a:r>
          </a:p>
          <a:p>
            <a:pPr marL="0" indent="0">
              <a:buNone/>
            </a:pPr>
            <a:endParaRPr lang="fr-FR" sz="2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-</a:t>
            </a:r>
            <a:r>
              <a:rPr lang="fr-FR" dirty="0" smtClean="0">
                <a:solidFill>
                  <a:prstClr val="black"/>
                </a:solidFill>
              </a:rPr>
              <a:t>Soit un </a:t>
            </a:r>
            <a:r>
              <a:rPr lang="fr-FR" dirty="0" smtClean="0"/>
              <a:t>eczéma de </a:t>
            </a:r>
            <a:r>
              <a:rPr lang="fr-FR" b="1" dirty="0" smtClean="0">
                <a:solidFill>
                  <a:schemeClr val="accent1"/>
                </a:solidFill>
              </a:rPr>
              <a:t>contact étendu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-Soit un eczéma par voie </a:t>
            </a:r>
            <a:r>
              <a:rPr lang="fr-FR" b="1" dirty="0" smtClean="0">
                <a:solidFill>
                  <a:schemeClr val="accent1"/>
                </a:solidFill>
              </a:rPr>
              <a:t>interne</a:t>
            </a:r>
            <a:r>
              <a:rPr lang="fr-FR" dirty="0" smtClean="0"/>
              <a:t>.</a:t>
            </a:r>
            <a:r>
              <a:rPr lang="fr-FR" b="1" dirty="0" smtClean="0">
                <a:solidFill>
                  <a:schemeClr val="accent1"/>
                </a:solidFill>
              </a:rPr>
              <a:t>.</a:t>
            </a:r>
            <a:r>
              <a:rPr lang="fr-FR" dirty="0" smtClean="0"/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  <a:p>
            <a:pPr marL="514350" indent="-514350">
              <a:buNone/>
            </a:pP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fr-FR" dirty="0" smtClean="0"/>
              <a:t>DIAGNOSTIC POSITIF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2071702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lphaUcPeriod"/>
            </a:pPr>
            <a:r>
              <a:rPr lang="fr-FR" sz="11200" b="1" u="sng" dirty="0" smtClean="0"/>
              <a:t>Les test cutané:</a:t>
            </a:r>
          </a:p>
          <a:p>
            <a:pPr marL="514350" indent="-514350">
              <a:buNone/>
            </a:pPr>
            <a:r>
              <a:rPr lang="fr-FR" sz="9600" b="1" dirty="0" smtClean="0">
                <a:solidFill>
                  <a:schemeClr val="accent2"/>
                </a:solidFill>
              </a:rPr>
              <a:t>             </a:t>
            </a:r>
            <a:r>
              <a:rPr lang="fr-FR" sz="9600" b="1" dirty="0" smtClean="0"/>
              <a:t>①</a:t>
            </a:r>
            <a:r>
              <a:rPr lang="fr-FR" sz="9600" b="1" dirty="0" smtClean="0">
                <a:solidFill>
                  <a:schemeClr val="accent2"/>
                </a:solidFill>
              </a:rPr>
              <a:t> </a:t>
            </a:r>
            <a:r>
              <a:rPr lang="fr-FR" sz="9600" b="1" u="sng" dirty="0" smtClean="0"/>
              <a:t>Test épicutané:</a:t>
            </a:r>
          </a:p>
          <a:p>
            <a:pPr marL="0" indent="0">
              <a:buNone/>
            </a:pPr>
            <a:endParaRPr lang="fr-FR" sz="9600" dirty="0" smtClean="0"/>
          </a:p>
          <a:p>
            <a:pPr marL="0" indent="0">
              <a:buNone/>
            </a:pPr>
            <a:r>
              <a:rPr lang="fr-FR" sz="9600" dirty="0" smtClean="0"/>
              <a:t>-Réalisés sur le </a:t>
            </a:r>
            <a:r>
              <a:rPr lang="fr-FR" sz="9600" b="1" dirty="0" smtClean="0">
                <a:solidFill>
                  <a:schemeClr val="accent1"/>
                </a:solidFill>
              </a:rPr>
              <a:t>haut du dos</a:t>
            </a:r>
            <a:r>
              <a:rPr lang="fr-FR" sz="9600" dirty="0" smtClean="0"/>
              <a:t>.</a:t>
            </a:r>
          </a:p>
          <a:p>
            <a:pPr marL="0" indent="0">
              <a:buNone/>
            </a:pPr>
            <a:r>
              <a:rPr lang="fr-FR" sz="9600" dirty="0" smtClean="0"/>
              <a:t>-maintien sous </a:t>
            </a:r>
            <a:r>
              <a:rPr lang="fr-FR" sz="9600" b="1" dirty="0" smtClean="0">
                <a:solidFill>
                  <a:schemeClr val="accent1"/>
                </a:solidFill>
              </a:rPr>
              <a:t>occlusion</a:t>
            </a:r>
            <a:r>
              <a:rPr lang="fr-FR" sz="9600" dirty="0" smtClean="0"/>
              <a:t> (vaseline blanche) pendant </a:t>
            </a:r>
            <a:r>
              <a:rPr lang="fr-FR" sz="9600" b="1" dirty="0" smtClean="0">
                <a:solidFill>
                  <a:schemeClr val="accent1"/>
                </a:solidFill>
              </a:rPr>
              <a:t>48 h .</a:t>
            </a:r>
          </a:p>
          <a:p>
            <a:pPr marL="0" indent="0">
              <a:buNone/>
            </a:pPr>
            <a:r>
              <a:rPr lang="fr-FR" sz="9600" dirty="0" smtClean="0"/>
              <a:t/>
            </a:r>
            <a:br>
              <a:rPr lang="fr-FR" sz="9600" dirty="0" smtClean="0"/>
            </a:b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fr-FR" dirty="0" smtClean="0"/>
              <a:t>DIAGNOSTIC POSITIF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2428892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lphaUcPeriod"/>
            </a:pPr>
            <a:r>
              <a:rPr lang="fr-FR" sz="11200" b="1" u="sng" dirty="0" smtClean="0"/>
              <a:t>Les test cutané:</a:t>
            </a:r>
          </a:p>
          <a:p>
            <a:pPr marL="514350" indent="-514350">
              <a:buNone/>
            </a:pPr>
            <a:r>
              <a:rPr lang="fr-FR" sz="9600" b="1" dirty="0" smtClean="0">
                <a:solidFill>
                  <a:schemeClr val="accent2"/>
                </a:solidFill>
              </a:rPr>
              <a:t>             </a:t>
            </a:r>
            <a:r>
              <a:rPr lang="fr-FR" sz="9600" b="1" dirty="0" smtClean="0"/>
              <a:t>①</a:t>
            </a:r>
            <a:r>
              <a:rPr lang="fr-FR" sz="9600" b="1" dirty="0" smtClean="0">
                <a:solidFill>
                  <a:schemeClr val="accent2"/>
                </a:solidFill>
              </a:rPr>
              <a:t> </a:t>
            </a:r>
            <a:r>
              <a:rPr lang="fr-FR" sz="9600" b="1" u="sng" dirty="0" smtClean="0"/>
              <a:t>Test épicutané:</a:t>
            </a:r>
          </a:p>
          <a:p>
            <a:pPr marL="0" indent="0">
              <a:buNone/>
            </a:pPr>
            <a:endParaRPr lang="fr-FR" sz="9600" dirty="0" smtClean="0"/>
          </a:p>
          <a:p>
            <a:pPr>
              <a:buNone/>
            </a:pPr>
            <a:r>
              <a:rPr lang="fr-FR" sz="9600" dirty="0" smtClean="0"/>
              <a:t>-Lecture : </a:t>
            </a:r>
            <a:r>
              <a:rPr lang="fr-FR" sz="9600" b="1" dirty="0" smtClean="0">
                <a:solidFill>
                  <a:schemeClr val="accent1"/>
                </a:solidFill>
              </a:rPr>
              <a:t>72e ou la 96e h …</a:t>
            </a:r>
            <a:r>
              <a:rPr lang="fr-FR" sz="9600" b="1" dirty="0" smtClean="0">
                <a:solidFill>
                  <a:schemeClr val="accent1"/>
                </a:solidFill>
                <a:sym typeface="Wingdings" pitchFamily="2" charset="2"/>
              </a:rPr>
              <a:t> 7ème  jour .</a:t>
            </a:r>
            <a:endParaRPr lang="fr-FR" sz="9600" dirty="0" smtClean="0"/>
          </a:p>
          <a:p>
            <a:pPr marL="0" indent="0">
              <a:buNone/>
            </a:pPr>
            <a:r>
              <a:rPr lang="fr-FR" sz="9600" dirty="0" smtClean="0"/>
              <a:t/>
            </a:r>
            <a:br>
              <a:rPr lang="fr-FR" sz="9600" dirty="0" smtClean="0"/>
            </a:br>
            <a:r>
              <a:rPr lang="fr-FR" sz="9600" dirty="0" smtClean="0"/>
              <a:t/>
            </a:r>
            <a:br>
              <a:rPr lang="fr-FR" sz="9600" dirty="0" smtClean="0"/>
            </a:br>
            <a:endParaRPr lang="fr-FR" sz="9600" dirty="0" smtClean="0"/>
          </a:p>
          <a:p>
            <a:pPr marL="514350" indent="-514350">
              <a:buNone/>
            </a:pPr>
            <a:endParaRPr lang="fr-FR" b="1" u="sng" dirty="0" smtClean="0"/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EPIDEMIOLOGE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4972056" cy="1143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Age: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800" dirty="0" smtClean="0"/>
              <a:t>Peut survenir à </a:t>
            </a:r>
            <a:r>
              <a:rPr lang="fr-FR" sz="2800" b="1" dirty="0" smtClean="0">
                <a:solidFill>
                  <a:schemeClr val="accent1"/>
                </a:solidFill>
              </a:rPr>
              <a:t>tout âge</a:t>
            </a:r>
            <a:r>
              <a:rPr lang="fr-FR" sz="2800" dirty="0" smtClean="0"/>
              <a:t>. </a:t>
            </a:r>
            <a:endParaRPr lang="fr-FR" dirty="0"/>
          </a:p>
        </p:txBody>
      </p:sp>
      <p:pic>
        <p:nvPicPr>
          <p:cNvPr id="166914" name="Picture 2" descr="Résultat de recherche d'images pour &quot;contact dermatitis 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74085"/>
            <a:ext cx="6572296" cy="418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57229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fr-FR" dirty="0" smtClean="0"/>
              <a:t>DIAGNOSTC POSITIF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686800" cy="48244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2800" dirty="0" smtClean="0"/>
              <a:t>-</a:t>
            </a:r>
            <a:r>
              <a:rPr lang="fr-FR" dirty="0" smtClean="0"/>
              <a:t>Les allergènes sont regroupés selon les habitudes géographiques dans des "batteries" de test.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En Europe, la batterie ICDRG (International Contact</a:t>
            </a:r>
          </a:p>
          <a:p>
            <a:pPr>
              <a:buNone/>
            </a:pPr>
            <a:r>
              <a:rPr lang="fr-FR" dirty="0" smtClean="0"/>
              <a:t>Dermatitis Group) : 28 substances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Batteries dites additionnelles: </a:t>
            </a:r>
          </a:p>
          <a:p>
            <a:pPr lvl="1"/>
            <a:r>
              <a:rPr lang="fr-FR" dirty="0" smtClean="0"/>
              <a:t>caoutchouc, </a:t>
            </a:r>
          </a:p>
          <a:p>
            <a:pPr lvl="1"/>
            <a:r>
              <a:rPr lang="fr-FR" dirty="0" smtClean="0"/>
              <a:t>colles et matières plastiques, </a:t>
            </a:r>
          </a:p>
          <a:p>
            <a:pPr lvl="1"/>
            <a:r>
              <a:rPr lang="fr-FR" dirty="0" smtClean="0"/>
              <a:t>colorants, </a:t>
            </a:r>
          </a:p>
          <a:p>
            <a:pPr lvl="1"/>
            <a:r>
              <a:rPr lang="fr-FR" dirty="0" smtClean="0"/>
              <a:t>allergènes de la coiffure……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35785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DIAGNOSTIC POSITIF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           ② </a:t>
            </a:r>
            <a:r>
              <a:rPr lang="fr-FR" b="1" u="sng" dirty="0" smtClean="0"/>
              <a:t>Photopatch test:</a:t>
            </a:r>
          </a:p>
          <a:p>
            <a:pPr marL="0" indent="0">
              <a:buNone/>
            </a:pPr>
            <a:r>
              <a:rPr lang="fr-FR" sz="2400" dirty="0" smtClean="0"/>
              <a:t>-Les substances à tester sont appliquées en </a:t>
            </a:r>
            <a:r>
              <a:rPr lang="fr-FR" sz="2400" b="1" dirty="0" smtClean="0">
                <a:solidFill>
                  <a:schemeClr val="accent1"/>
                </a:solidFill>
              </a:rPr>
              <a:t>double exemplaire </a:t>
            </a:r>
            <a:r>
              <a:rPr lang="fr-FR" sz="2400" dirty="0" smtClean="0"/>
              <a:t>sur le </a:t>
            </a:r>
            <a:r>
              <a:rPr lang="fr-FR" sz="2400" b="1" dirty="0" smtClean="0">
                <a:solidFill>
                  <a:schemeClr val="accent1"/>
                </a:solidFill>
              </a:rPr>
              <a:t>dos</a:t>
            </a:r>
            <a:r>
              <a:rPr lang="fr-FR" sz="2400" dirty="0" smtClean="0"/>
              <a:t> du patient.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-Après </a:t>
            </a:r>
            <a:r>
              <a:rPr lang="fr-FR" sz="2400" b="1" dirty="0" smtClean="0">
                <a:solidFill>
                  <a:schemeClr val="accent1"/>
                </a:solidFill>
              </a:rPr>
              <a:t>48 h</a:t>
            </a:r>
            <a:r>
              <a:rPr lang="fr-FR" sz="2400" dirty="0" smtClean="0"/>
              <a:t> l’un des exemplaires est ôté et le dos est </a:t>
            </a:r>
            <a:r>
              <a:rPr lang="fr-FR" sz="2400" b="1" dirty="0" smtClean="0">
                <a:solidFill>
                  <a:schemeClr val="accent1"/>
                </a:solidFill>
              </a:rPr>
              <a:t>exposé</a:t>
            </a:r>
            <a:r>
              <a:rPr lang="fr-FR" sz="2400" dirty="0" smtClean="0"/>
              <a:t>  </a:t>
            </a:r>
          </a:p>
          <a:p>
            <a:pPr marL="0" indent="0">
              <a:buNone/>
            </a:pPr>
            <a:r>
              <a:rPr lang="fr-FR" sz="2400" dirty="0" smtClean="0"/>
              <a:t>5 à 10 J d’</a:t>
            </a:r>
            <a:r>
              <a:rPr lang="fr-FR" sz="2400" b="1" dirty="0" smtClean="0">
                <a:solidFill>
                  <a:schemeClr val="accent1"/>
                </a:solidFill>
              </a:rPr>
              <a:t>UVA</a:t>
            </a:r>
            <a:r>
              <a:rPr lang="fr-FR" sz="2400" dirty="0" smtClean="0"/>
              <a:t>. 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-La lecture proprement dite s’effectue </a:t>
            </a:r>
            <a:r>
              <a:rPr lang="fr-FR" sz="2400" b="1" dirty="0" smtClean="0">
                <a:solidFill>
                  <a:schemeClr val="accent1"/>
                </a:solidFill>
              </a:rPr>
              <a:t>48 h</a:t>
            </a:r>
            <a:r>
              <a:rPr lang="fr-FR" sz="2400" dirty="0" smtClean="0"/>
              <a:t> plus tard. </a:t>
            </a:r>
          </a:p>
          <a:p>
            <a:pPr marL="0" indent="0">
              <a:buNone/>
            </a:pPr>
            <a:r>
              <a:rPr lang="fr-FR" sz="2400" dirty="0" smtClean="0"/>
              <a:t>Une </a:t>
            </a:r>
            <a:r>
              <a:rPr lang="fr-FR" sz="2400" dirty="0" smtClean="0">
                <a:solidFill>
                  <a:schemeClr val="accent1"/>
                </a:solidFill>
              </a:rPr>
              <a:t>positivité</a:t>
            </a:r>
            <a:r>
              <a:rPr lang="fr-FR" sz="2400" dirty="0" smtClean="0"/>
              <a:t> sur la zone exposée aux UVA avec </a:t>
            </a:r>
            <a:r>
              <a:rPr lang="fr-FR" sz="2400" dirty="0" smtClean="0">
                <a:solidFill>
                  <a:schemeClr val="accent1"/>
                </a:solidFill>
              </a:rPr>
              <a:t>négativité</a:t>
            </a:r>
            <a:r>
              <a:rPr lang="fr-FR" sz="2400" dirty="0" smtClean="0"/>
              <a:t> sur la zone non exposée signe une </a:t>
            </a:r>
            <a:r>
              <a:rPr lang="fr-FR" sz="2400" b="1" dirty="0" smtClean="0">
                <a:solidFill>
                  <a:schemeClr val="accent1"/>
                </a:solidFill>
              </a:rPr>
              <a:t>photo allergie pure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endParaRPr lang="fr-FR" dirty="0" smtClean="0"/>
          </a:p>
          <a:p>
            <a:pPr>
              <a:buNone/>
            </a:pPr>
            <a:endParaRPr lang="fr-FR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DIAGNOSTIC DIFFERENTIEL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89586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eriod"/>
            </a:pPr>
            <a:r>
              <a:rPr lang="fr-FR" b="1" u="sng" dirty="0" smtClean="0"/>
              <a:t>En fonction du stade des lésions:</a:t>
            </a:r>
            <a:endParaRPr lang="fr-FR" dirty="0" smtClean="0"/>
          </a:p>
          <a:p>
            <a:pPr marL="514350" indent="-514350">
              <a:buNone/>
            </a:pPr>
            <a:r>
              <a:rPr lang="fr-FR" dirty="0" smtClean="0"/>
              <a:t>               - Stade d’érythème. </a:t>
            </a:r>
          </a:p>
          <a:p>
            <a:pPr marL="514350" indent="-514350">
              <a:buNone/>
            </a:pPr>
            <a:r>
              <a:rPr lang="fr-FR" dirty="0" smtClean="0"/>
              <a:t>               - Stade vésiculo-crouteux. </a:t>
            </a:r>
          </a:p>
          <a:p>
            <a:pPr>
              <a:buNone/>
            </a:pPr>
            <a:r>
              <a:rPr lang="fr-FR" dirty="0" smtClean="0"/>
              <a:t>               - Stade de desquamation.</a:t>
            </a:r>
          </a:p>
          <a:p>
            <a:pPr marL="514350" indent="-514350">
              <a:buAutoNum type="alphaUcPeriod" startAt="2"/>
            </a:pPr>
            <a:endParaRPr lang="fr-FR" b="1" u="sng" dirty="0" smtClean="0"/>
          </a:p>
          <a:p>
            <a:pPr marL="514350" indent="-514350">
              <a:buAutoNum type="alphaUcPeriod" startAt="2"/>
            </a:pPr>
            <a:r>
              <a:rPr lang="fr-FR" b="1" u="sng" dirty="0" smtClean="0"/>
              <a:t>En fonction de la topographie: </a:t>
            </a:r>
          </a:p>
          <a:p>
            <a:pPr marL="514350" indent="-514350">
              <a:buNone/>
            </a:pPr>
            <a:r>
              <a:rPr lang="fr-FR" b="1" dirty="0" smtClean="0"/>
              <a:t>           </a:t>
            </a:r>
            <a:r>
              <a:rPr lang="fr-FR" dirty="0" smtClean="0"/>
              <a:t>- Cuir chevelu               -Mains </a:t>
            </a:r>
          </a:p>
          <a:p>
            <a:pPr marL="514350" indent="-514350">
              <a:buNone/>
            </a:pPr>
            <a:r>
              <a:rPr lang="fr-FR" dirty="0" smtClean="0"/>
              <a:t>          - Visage                          -Pulpes                                     </a:t>
            </a:r>
          </a:p>
          <a:p>
            <a:pPr marL="514350" indent="-514350">
              <a:buNone/>
            </a:pPr>
            <a:r>
              <a:rPr lang="fr-FR" dirty="0" smtClean="0"/>
              <a:t>          - Paupières                    -Pieds </a:t>
            </a:r>
          </a:p>
          <a:p>
            <a:pPr marL="514350" indent="-514350">
              <a:buNone/>
            </a:pPr>
            <a:r>
              <a:rPr lang="fr-FR" dirty="0" smtClean="0"/>
              <a:t>          - Lèvres                          -Mamelon </a:t>
            </a:r>
          </a:p>
          <a:p>
            <a:pPr marL="514350" indent="-514350">
              <a:buNone/>
            </a:pPr>
            <a:r>
              <a:rPr lang="fr-FR" dirty="0" smtClean="0"/>
              <a:t>            </a:t>
            </a:r>
          </a:p>
          <a:p>
            <a:pPr marL="514350" indent="-514350">
              <a:buNone/>
            </a:pPr>
            <a:r>
              <a:rPr lang="fr-FR" b="1" u="sng" dirty="0" smtClean="0"/>
              <a:t>     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fr-FR" dirty="0" smtClean="0"/>
              <a:t>DIAGNOSTIC DIFFERENTIEL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592933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fr-FR" b="1" u="sng" dirty="0" smtClean="0"/>
              <a:t>En fonction du stades:</a:t>
            </a:r>
          </a:p>
          <a:p>
            <a:pPr marL="514350" indent="-514350">
              <a:buAutoNum type="arabicPeriod"/>
            </a:pPr>
            <a:r>
              <a:rPr lang="fr-FR" b="1" u="sng" dirty="0" smtClean="0"/>
              <a:t>Stade de l’érythème:</a:t>
            </a:r>
          </a:p>
          <a:p>
            <a:pPr marL="514350" indent="-514350">
              <a:buNone/>
            </a:pP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-Urticaire</a:t>
            </a:r>
            <a:r>
              <a:rPr lang="fr-FR" sz="2400" dirty="0" smtClean="0">
                <a:solidFill>
                  <a:schemeClr val="accent1"/>
                </a:solidFill>
              </a:rPr>
              <a:t>:</a:t>
            </a:r>
            <a:endParaRPr lang="fr-FR" sz="2400" dirty="0" smtClean="0">
              <a:solidFill>
                <a:srgbClr val="8064A2"/>
              </a:solidFill>
            </a:endParaRPr>
          </a:p>
          <a:p>
            <a:pPr marL="0" indent="0">
              <a:buNone/>
            </a:pP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-Erysipèle</a:t>
            </a:r>
            <a:r>
              <a:rPr lang="fr-FR" sz="2400" dirty="0" smtClean="0">
                <a:solidFill>
                  <a:prstClr val="black"/>
                </a:solidFill>
              </a:rPr>
              <a:t>:</a:t>
            </a:r>
            <a:endParaRPr lang="fr-FR" b="1" u="sng" dirty="0" smtClean="0"/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Dermatite d’irritation 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Lucite polymorphe</a:t>
            </a:r>
            <a:endParaRPr lang="fr-FR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fr-FR" b="1" u="sng" dirty="0"/>
          </a:p>
        </p:txBody>
      </p:sp>
      <p:pic>
        <p:nvPicPr>
          <p:cNvPr id="159748" name="Picture 4" descr="Résultat de recherche d'images pour &quot;erysipela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000372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smtClean="0"/>
              <a:t>DIAGNOSTIC DIFFERENTIEL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143536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fr-FR" b="1" u="sng" dirty="0" smtClean="0"/>
              <a:t>Stade vésiculo-crouteux: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-Dermatite herpétiforme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-Dermatite à </a:t>
            </a:r>
            <a:r>
              <a:rPr lang="fr-FR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IgA</a:t>
            </a: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 linéaire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fr-FR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Pemphigoïde</a:t>
            </a: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 bulleuse: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fr-FR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Pemphigoïde</a:t>
            </a: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 dans sa forme herpétiforme.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fr-FR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Epidermolyse</a:t>
            </a:r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 aigue dans sa forme herpétiforme.</a:t>
            </a:r>
          </a:p>
          <a:p>
            <a:pPr marL="0" indent="0">
              <a:buNone/>
            </a:pPr>
            <a:endParaRPr lang="fr-FR" sz="2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fr-FR" dirty="0" smtClean="0"/>
              <a:t>DIAGNOSTIC DIFFERENTIEL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895864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fr-FR" b="1" u="sng" dirty="0" smtClean="0"/>
              <a:t>Stade desquamatif:</a:t>
            </a:r>
          </a:p>
          <a:p>
            <a:pPr marL="0" indent="0"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Psoriasis:</a:t>
            </a:r>
            <a:endParaRPr lang="fr-FR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</a:rPr>
              <a:t>Dermatophytie de la peau glabre</a:t>
            </a:r>
            <a:endParaRPr lang="fr-FR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fr-FR" b="1" u="sng" dirty="0" smtClean="0"/>
          </a:p>
        </p:txBody>
      </p:sp>
      <p:pic>
        <p:nvPicPr>
          <p:cNvPr id="156676" name="Picture 4" descr="Résultat de recherche d'images pour &quot;tinea corpori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2934" y="3857655"/>
            <a:ext cx="2144884" cy="2857493"/>
          </a:xfrm>
          <a:prstGeom prst="rect">
            <a:avLst/>
          </a:prstGeom>
          <a:noFill/>
        </p:spPr>
      </p:pic>
      <p:pic>
        <p:nvPicPr>
          <p:cNvPr id="156678" name="Picture 6" descr="Résultat de recherche d'images pour &quot;tinea corporis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46" y="3857628"/>
            <a:ext cx="309529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fr-FR" dirty="0" smtClean="0"/>
              <a:t>DIAGNOSTIC DIFFERENTIEL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264320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eriod" startAt="2"/>
            </a:pPr>
            <a:r>
              <a:rPr lang="fr-FR" sz="4500" b="1" u="sng" dirty="0" smtClean="0"/>
              <a:t>En fonction de la topographie:</a:t>
            </a:r>
          </a:p>
          <a:p>
            <a:pPr marL="514350" indent="-514350">
              <a:buNone/>
            </a:pPr>
            <a:r>
              <a:rPr lang="fr-FR" sz="3800" b="1" dirty="0" smtClean="0"/>
              <a:t>         1.    </a:t>
            </a:r>
            <a:r>
              <a:rPr lang="fr-FR" sz="3800" b="1" u="sng" dirty="0" smtClean="0"/>
              <a:t>Cuir chevelu: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fr-FR" sz="3800" b="1" dirty="0" smtClean="0">
                <a:solidFill>
                  <a:schemeClr val="accent1">
                    <a:lumMod val="75000"/>
                  </a:schemeClr>
                </a:solidFill>
              </a:rPr>
              <a:t>Psoriasis.</a:t>
            </a:r>
          </a:p>
          <a:p>
            <a:pPr>
              <a:buNone/>
            </a:pPr>
            <a:endParaRPr lang="fr-FR" sz="38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sz="3800" b="1" dirty="0" smtClean="0">
                <a:solidFill>
                  <a:schemeClr val="accent1">
                    <a:lumMod val="75000"/>
                  </a:schemeClr>
                </a:solidFill>
              </a:rPr>
              <a:t>*Dermite séborrhéique</a:t>
            </a:r>
            <a:r>
              <a:rPr lang="fr-FR" sz="3800" b="1" dirty="0" smtClean="0">
                <a:solidFill>
                  <a:schemeClr val="accent1"/>
                </a:solidFill>
              </a:rPr>
              <a:t>:</a:t>
            </a:r>
            <a:r>
              <a:rPr lang="fr-FR" sz="3800" b="1" dirty="0" smtClean="0">
                <a:solidFill>
                  <a:srgbClr val="C0504D"/>
                </a:solidFill>
              </a:rPr>
              <a:t> </a:t>
            </a:r>
            <a:endParaRPr lang="fr-FR" sz="3800" b="1" u="sng" dirty="0"/>
          </a:p>
        </p:txBody>
      </p:sp>
      <p:pic>
        <p:nvPicPr>
          <p:cNvPr id="155650" name="Picture 2" descr="Résultat de recherche d'images pour &quot;seborrheic dermatiti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795" y="2357430"/>
            <a:ext cx="4233361" cy="28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fr-FR" dirty="0" smtClean="0"/>
              <a:t>DIAGNOSTIC DIFFERENTIEL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      2.  </a:t>
            </a:r>
            <a:r>
              <a:rPr lang="fr-FR" b="1" u="sng" dirty="0" smtClean="0"/>
              <a:t>Visage: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*Urticaire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*Érysipèle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*Zona au stade de vésicules</a:t>
            </a:r>
            <a:endParaRPr lang="fr-FR" dirty="0"/>
          </a:p>
        </p:txBody>
      </p:sp>
      <p:pic>
        <p:nvPicPr>
          <p:cNvPr id="154626" name="Picture 2" descr="Résultat de recherche d'images pour &quot;face herpes zoste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775" y="1285860"/>
            <a:ext cx="3888136" cy="3357559"/>
          </a:xfrm>
          <a:prstGeom prst="rect">
            <a:avLst/>
          </a:prstGeom>
          <a:noFill/>
        </p:spPr>
      </p:pic>
      <p:pic>
        <p:nvPicPr>
          <p:cNvPr id="154628" name="Picture 4" descr="Résultat de recherche d'images pour &quot;face urticaria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38573"/>
            <a:ext cx="4461693" cy="2505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smtClean="0"/>
              <a:t>ETIOLOGIES 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85720" y="1000108"/>
            <a:ext cx="8858280" cy="585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prstClr val="black"/>
                </a:solidFill>
                <a:ea typeface="+mj-ea"/>
                <a:cs typeface="+mj-cs"/>
              </a:rPr>
              <a:t>-28 </a:t>
            </a: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produits chimiques sont responsables de la moitié des cas de </a:t>
            </a:r>
            <a:r>
              <a:rPr lang="fr-FR" sz="2400" dirty="0" smtClean="0">
                <a:solidFill>
                  <a:prstClr val="black"/>
                </a:solidFill>
                <a:ea typeface="+mj-ea"/>
                <a:cs typeface="+mj-cs"/>
              </a:rPr>
              <a:t>DCA.</a:t>
            </a:r>
          </a:p>
          <a:p>
            <a:pPr marL="0" indent="0">
              <a:buNone/>
            </a:pPr>
            <a:endParaRPr lang="fr-FR" sz="2400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99137"/>
            <a:ext cx="7786742" cy="47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DIAGNOSTIC DIFFERENTIEL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00B050"/>
                </a:solidFill>
              </a:rPr>
              <a:t>        </a:t>
            </a:r>
            <a:r>
              <a:rPr lang="fr-FR" sz="2400" b="1" dirty="0" smtClean="0"/>
              <a:t>3</a:t>
            </a:r>
            <a:r>
              <a:rPr lang="fr-FR" sz="2800" b="1" u="sng" dirty="0" smtClean="0"/>
              <a:t>-Les paupières :</a:t>
            </a:r>
            <a:endParaRPr lang="fr-FR" sz="2800" b="1" u="sng" dirty="0" smtClean="0">
              <a:solidFill>
                <a:prstClr val="black"/>
              </a:solidFill>
            </a:endParaRPr>
          </a:p>
          <a:p>
            <a:pPr lvl="2">
              <a:buNone/>
            </a:pPr>
            <a:r>
              <a:rPr lang="fr-FR" sz="2600" dirty="0" smtClean="0">
                <a:solidFill>
                  <a:prstClr val="black"/>
                </a:solidFill>
              </a:rPr>
              <a:t>*dermatite atopique </a:t>
            </a:r>
          </a:p>
          <a:p>
            <a:pPr lvl="2">
              <a:buNone/>
            </a:pPr>
            <a:r>
              <a:rPr lang="fr-FR" sz="2600" dirty="0" smtClean="0">
                <a:solidFill>
                  <a:prstClr val="black"/>
                </a:solidFill>
              </a:rPr>
              <a:t>*dermatite d’irritation 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</a:rPr>
              <a:t>       </a:t>
            </a:r>
            <a:r>
              <a:rPr lang="fr-FR" sz="2800" b="1" dirty="0" smtClean="0"/>
              <a:t>4</a:t>
            </a:r>
            <a:r>
              <a:rPr lang="fr-FR" sz="2800" b="1" u="sng" dirty="0" smtClean="0"/>
              <a:t>-Lèvres</a:t>
            </a:r>
            <a:r>
              <a:rPr lang="fr-FR" sz="2800" b="1" dirty="0" smtClean="0"/>
              <a:t>:  </a:t>
            </a:r>
          </a:p>
          <a:p>
            <a:pPr>
              <a:buNone/>
            </a:pPr>
            <a:r>
              <a:rPr lang="fr-FR" sz="2800" b="1" dirty="0" smtClean="0"/>
              <a:t>	     </a:t>
            </a:r>
            <a:r>
              <a:rPr lang="fr-FR" sz="2800" dirty="0" smtClean="0"/>
              <a:t>*chéilites d’autres étiologies.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</a:rPr>
              <a:t>        </a:t>
            </a:r>
            <a:r>
              <a:rPr lang="fr-FR" sz="2800" b="1" dirty="0" smtClean="0"/>
              <a:t>5</a:t>
            </a:r>
            <a:r>
              <a:rPr lang="fr-FR" sz="2800" b="1" u="sng" dirty="0" smtClean="0"/>
              <a:t>-Mains et pieds</a:t>
            </a:r>
            <a:r>
              <a:rPr lang="fr-FR" sz="2800" b="1" dirty="0" smtClean="0"/>
              <a:t>: </a:t>
            </a:r>
            <a:r>
              <a:rPr lang="fr-FR" sz="2800" dirty="0" smtClean="0">
                <a:solidFill>
                  <a:prstClr val="black"/>
                </a:solidFill>
              </a:rPr>
              <a:t>au stade de desquamation:</a:t>
            </a:r>
          </a:p>
          <a:p>
            <a:pPr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		psoriasis, mycose , kératodermie PP.</a:t>
            </a:r>
          </a:p>
          <a:p>
            <a:pPr>
              <a:buNone/>
            </a:pPr>
            <a:r>
              <a:rPr lang="fr-FR" sz="2800" b="1" dirty="0" smtClean="0"/>
              <a:t>	    6-</a:t>
            </a:r>
            <a:r>
              <a:rPr lang="fr-FR" sz="2800" b="1" dirty="0" smtClean="0">
                <a:solidFill>
                  <a:prstClr val="black"/>
                </a:solidFill>
              </a:rPr>
              <a:t> </a:t>
            </a:r>
            <a:r>
              <a:rPr lang="fr-FR" sz="2800" b="1" u="sng" dirty="0" smtClean="0">
                <a:solidFill>
                  <a:prstClr val="black"/>
                </a:solidFill>
              </a:rPr>
              <a:t>Pieds</a:t>
            </a:r>
          </a:p>
          <a:p>
            <a:pPr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 		Dermatose plantaire juvénile:</a:t>
            </a:r>
            <a:endParaRPr lang="fr-FR" sz="2800" b="1" dirty="0" smtClean="0">
              <a:solidFill>
                <a:srgbClr val="C0504D"/>
              </a:solidFill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DIAGNOSTIC DIFFERENTIEL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4895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/>
              <a:t>     7- </a:t>
            </a:r>
            <a:r>
              <a:rPr lang="fr-FR" sz="2800" b="1" u="sng" dirty="0" smtClean="0"/>
              <a:t>Pulpes</a:t>
            </a:r>
            <a:r>
              <a:rPr lang="fr-FR" sz="2800" b="1" dirty="0" smtClean="0"/>
              <a:t>: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*Acropulpite sèche psoriasique:</a:t>
            </a:r>
            <a:endParaRPr lang="fr-FR" sz="2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*L’eczéma atopique:</a:t>
            </a:r>
            <a:endParaRPr lang="fr-FR" sz="2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*Dermatite d'irritation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fr-FR" dirty="0" smtClean="0"/>
              <a:t>EVOLUTION-PRONOSTIC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895864"/>
          </a:xfrm>
        </p:spPr>
        <p:txBody>
          <a:bodyPr/>
          <a:lstStyle/>
          <a:p>
            <a:pPr marL="0" indent="0">
              <a:buNone/>
            </a:pPr>
            <a:r>
              <a:rPr lang="fr-FR" sz="2800" b="1" u="sng" dirty="0" smtClean="0">
                <a:solidFill>
                  <a:srgbClr val="4F81BD"/>
                </a:solidFill>
              </a:rPr>
              <a:t>L’évolution est variable:</a:t>
            </a:r>
            <a:r>
              <a:rPr lang="fr-FR" sz="2800" b="1" dirty="0" smtClean="0">
                <a:solidFill>
                  <a:prstClr val="black"/>
                </a:solidFill>
              </a:rPr>
              <a:t/>
            </a:r>
            <a:br>
              <a:rPr lang="fr-FR" sz="2800" b="1" dirty="0" smtClean="0">
                <a:solidFill>
                  <a:prstClr val="black"/>
                </a:solidFill>
              </a:rPr>
            </a:br>
            <a:r>
              <a:rPr lang="fr-FR" sz="2800" b="1" dirty="0" smtClean="0">
                <a:solidFill>
                  <a:prstClr val="black"/>
                </a:solidFill>
              </a:rPr>
              <a:t>    - </a:t>
            </a:r>
            <a:r>
              <a:rPr lang="fr-FR" sz="2400" dirty="0" smtClean="0">
                <a:solidFill>
                  <a:prstClr val="black"/>
                </a:solidFill>
              </a:rPr>
              <a:t>Quand l’allergène est identifié et que son éviction est possible, </a:t>
            </a:r>
            <a:r>
              <a:rPr lang="fr-FR" sz="2400" b="1" dirty="0" smtClean="0">
                <a:solidFill>
                  <a:prstClr val="black"/>
                </a:solidFill>
              </a:rPr>
              <a:t>la guérison </a:t>
            </a:r>
            <a:r>
              <a:rPr lang="fr-FR" sz="2400" dirty="0" smtClean="0">
                <a:solidFill>
                  <a:prstClr val="black"/>
                </a:solidFill>
              </a:rPr>
              <a:t>est la règle dans 10 à 15 jrs.</a:t>
            </a:r>
            <a:br>
              <a:rPr lang="fr-FR" sz="2400" dirty="0" smtClean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    - l’évolution est </a:t>
            </a:r>
            <a:r>
              <a:rPr lang="fr-FR" sz="2400" b="1" dirty="0" smtClean="0">
                <a:solidFill>
                  <a:prstClr val="black"/>
                </a:solidFill>
              </a:rPr>
              <a:t>chronique</a:t>
            </a:r>
            <a:r>
              <a:rPr lang="fr-FR" sz="2400" dirty="0" smtClean="0">
                <a:solidFill>
                  <a:prstClr val="black"/>
                </a:solidFill>
              </a:rPr>
              <a:t> dans 50 % des cas avec une prédominance des lésions sèches lichénifiées</a:t>
            </a:r>
            <a:r>
              <a:rPr lang="fr-FR" sz="28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4F81BD"/>
                </a:solidFill>
              </a:rPr>
              <a:t/>
            </a:r>
            <a:br>
              <a:rPr lang="fr-FR" sz="2800" b="1" dirty="0" smtClean="0">
                <a:solidFill>
                  <a:srgbClr val="4F81BD"/>
                </a:solidFill>
              </a:rPr>
            </a:br>
            <a:r>
              <a:rPr lang="fr-FR" sz="2800" b="1" u="sng" dirty="0" smtClean="0">
                <a:solidFill>
                  <a:srgbClr val="4F81BD"/>
                </a:solidFill>
              </a:rPr>
              <a:t>Complications:</a:t>
            </a:r>
            <a:r>
              <a:rPr lang="fr-FR" sz="2800" b="1" dirty="0" smtClean="0">
                <a:solidFill>
                  <a:prstClr val="black"/>
                </a:solidFill>
              </a:rPr>
              <a:t/>
            </a:r>
            <a:br>
              <a:rPr lang="fr-FR" sz="2800" b="1" dirty="0" smtClean="0">
                <a:solidFill>
                  <a:prstClr val="black"/>
                </a:solidFill>
              </a:rPr>
            </a:br>
            <a:r>
              <a:rPr lang="fr-FR" sz="2800" b="1" dirty="0" smtClean="0">
                <a:solidFill>
                  <a:prstClr val="black"/>
                </a:solidFill>
              </a:rPr>
              <a:t>    </a:t>
            </a:r>
            <a:r>
              <a:rPr lang="fr-FR" sz="2800" dirty="0" smtClean="0">
                <a:solidFill>
                  <a:prstClr val="black"/>
                </a:solidFill>
              </a:rPr>
              <a:t>- </a:t>
            </a:r>
            <a:r>
              <a:rPr lang="fr-FR" sz="2400" b="1" dirty="0" smtClean="0">
                <a:solidFill>
                  <a:prstClr val="black"/>
                </a:solidFill>
              </a:rPr>
              <a:t>Surinfection </a:t>
            </a:r>
            <a:r>
              <a:rPr lang="fr-FR" sz="2400" dirty="0" smtClean="0">
                <a:solidFill>
                  <a:prstClr val="black"/>
                </a:solidFill>
              </a:rPr>
              <a:t>fréquente surtout à la phase aigue.</a:t>
            </a:r>
            <a:br>
              <a:rPr lang="fr-FR" sz="2400" dirty="0" smtClean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    - Forme </a:t>
            </a:r>
            <a:r>
              <a:rPr lang="fr-FR" sz="2400" b="1" dirty="0" smtClean="0">
                <a:solidFill>
                  <a:prstClr val="black"/>
                </a:solidFill>
              </a:rPr>
              <a:t>érythrodermique</a:t>
            </a:r>
            <a:r>
              <a:rPr lang="fr-FR" sz="2400" dirty="0" smtClean="0">
                <a:solidFill>
                  <a:prstClr val="black"/>
                </a:solidFill>
              </a:rPr>
              <a:t> possible mais rare.</a:t>
            </a:r>
            <a:br>
              <a:rPr lang="fr-FR" sz="2400" dirty="0" smtClean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    - </a:t>
            </a:r>
            <a:r>
              <a:rPr lang="fr-FR" sz="2400" b="1" dirty="0" smtClean="0">
                <a:solidFill>
                  <a:prstClr val="black"/>
                </a:solidFill>
              </a:rPr>
              <a:t>Lichénifications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fr-FR" dirty="0" smtClean="0"/>
              <a:t>EVOLUTION-PRONOSTIC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686800" cy="4752988"/>
          </a:xfrm>
        </p:spPr>
        <p:txBody>
          <a:bodyPr/>
          <a:lstStyle/>
          <a:p>
            <a:pPr>
              <a:buNone/>
            </a:pPr>
            <a:r>
              <a:rPr lang="fr-FR" sz="2800" b="1" u="sng" dirty="0" smtClean="0">
                <a:solidFill>
                  <a:srgbClr val="4F81BD"/>
                </a:solidFill>
              </a:rPr>
              <a:t>Facteurs de mauvais pronostic au cours de</a:t>
            </a:r>
          </a:p>
          <a:p>
            <a:pPr>
              <a:buNone/>
            </a:pPr>
            <a:r>
              <a:rPr lang="fr-FR" sz="2800" b="1" u="sng" dirty="0" smtClean="0">
                <a:solidFill>
                  <a:srgbClr val="4F81BD"/>
                </a:solidFill>
              </a:rPr>
              <a:t>l’eczéma:</a:t>
            </a:r>
            <a:r>
              <a:rPr lang="fr-FR" sz="2800" b="1" dirty="0" smtClean="0">
                <a:solidFill>
                  <a:prstClr val="black"/>
                </a:solidFill>
              </a:rPr>
              <a:t/>
            </a:r>
            <a:br>
              <a:rPr lang="fr-FR" sz="2800" b="1" dirty="0" smtClean="0">
                <a:solidFill>
                  <a:prstClr val="black"/>
                </a:solidFill>
              </a:rPr>
            </a:br>
            <a:r>
              <a:rPr lang="fr-FR" sz="2800" b="1" dirty="0" smtClean="0">
                <a:solidFill>
                  <a:prstClr val="black"/>
                </a:solidFill>
              </a:rPr>
              <a:t>    </a:t>
            </a:r>
            <a:r>
              <a:rPr lang="fr-FR" sz="2800" dirty="0" smtClean="0">
                <a:solidFill>
                  <a:prstClr val="black"/>
                </a:solidFill>
              </a:rPr>
              <a:t>- </a:t>
            </a:r>
            <a:r>
              <a:rPr lang="fr-FR" sz="2400" dirty="0" smtClean="0">
                <a:solidFill>
                  <a:prstClr val="black"/>
                </a:solidFill>
              </a:rPr>
              <a:t>Niveau socio- économique défavorable.</a:t>
            </a:r>
            <a:br>
              <a:rPr lang="fr-FR" sz="2400" dirty="0" smtClean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    - Caractère ubiquitaire de l’allergène responsable.</a:t>
            </a:r>
            <a:br>
              <a:rPr lang="fr-FR" sz="2400" dirty="0" smtClean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    - Evolution chronique.</a:t>
            </a:r>
            <a:br>
              <a:rPr lang="fr-FR" sz="2400" dirty="0" smtClean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    - Utilisation de mesures thérapeutiques inappropriées.</a:t>
            </a:r>
            <a:br>
              <a:rPr lang="fr-FR" sz="2400" dirty="0" smtClean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    - Association à une dermatite d’irritation</a:t>
            </a:r>
            <a:r>
              <a:rPr lang="fr-FR" sz="2800" dirty="0" smtClean="0">
                <a:solidFill>
                  <a:prstClr val="black"/>
                </a:solidFill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TRAITEMENT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21484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fr-FR" b="1" u="sng" dirty="0" smtClean="0"/>
              <a:t>Traitement étiologique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</a:rPr>
              <a:t>Identification et éviction de l’allergène</a:t>
            </a:r>
            <a:r>
              <a:rPr lang="fr-FR" sz="2800" b="1" dirty="0" smtClean="0">
                <a:solidFill>
                  <a:srgbClr val="0070C0"/>
                </a:solidFill>
              </a:rPr>
              <a:t>:      </a:t>
            </a:r>
            <a:r>
              <a:rPr lang="fr-FR" sz="2800" b="1" dirty="0" smtClean="0">
                <a:solidFill>
                  <a:prstClr val="black"/>
                </a:solidFill>
              </a:rPr>
              <a:t/>
            </a:r>
            <a:br>
              <a:rPr lang="fr-FR" sz="2800" b="1" dirty="0" smtClean="0">
                <a:solidFill>
                  <a:prstClr val="black"/>
                </a:solidFill>
              </a:rPr>
            </a:br>
            <a:r>
              <a:rPr lang="fr-FR" sz="2800" b="1" dirty="0" smtClean="0">
                <a:solidFill>
                  <a:prstClr val="black"/>
                </a:solidFill>
              </a:rPr>
              <a:t>-</a:t>
            </a:r>
            <a:r>
              <a:rPr lang="fr-FR" sz="2800" dirty="0" smtClean="0">
                <a:solidFill>
                  <a:prstClr val="black"/>
                </a:solidFill>
              </a:rPr>
              <a:t>Réalisation de tests </a:t>
            </a:r>
            <a:r>
              <a:rPr lang="fr-FR" sz="2800" dirty="0" err="1" smtClean="0">
                <a:solidFill>
                  <a:prstClr val="black"/>
                </a:solidFill>
              </a:rPr>
              <a:t>épicutanés</a:t>
            </a:r>
            <a:r>
              <a:rPr lang="fr-FR" sz="2800" dirty="0" smtClean="0">
                <a:solidFill>
                  <a:prstClr val="black"/>
                </a:solidFill>
              </a:rPr>
              <a:t> +/ - </a:t>
            </a:r>
            <a:r>
              <a:rPr lang="fr-FR" sz="2800" dirty="0" err="1" smtClean="0">
                <a:solidFill>
                  <a:prstClr val="black"/>
                </a:solidFill>
              </a:rPr>
              <a:t>prick</a:t>
            </a:r>
            <a:r>
              <a:rPr lang="fr-FR" sz="2800" dirty="0" smtClean="0">
                <a:solidFill>
                  <a:prstClr val="black"/>
                </a:solidFill>
              </a:rPr>
              <a:t> tests.</a:t>
            </a:r>
            <a:br>
              <a:rPr lang="fr-FR" sz="2800" dirty="0" smtClean="0">
                <a:solidFill>
                  <a:prstClr val="black"/>
                </a:solidFill>
              </a:rPr>
            </a:br>
            <a:r>
              <a:rPr lang="fr-FR" sz="2800" dirty="0" smtClean="0">
                <a:solidFill>
                  <a:prstClr val="black"/>
                </a:solidFill>
              </a:rPr>
              <a:t>-L’anamnèse </a:t>
            </a:r>
          </a:p>
          <a:p>
            <a:pPr marL="365760" lvl="1" indent="0"/>
            <a:r>
              <a:rPr lang="fr-FR" dirty="0" smtClean="0">
                <a:solidFill>
                  <a:prstClr val="black"/>
                </a:solidFill>
              </a:rPr>
              <a:t>les activités récentes, </a:t>
            </a:r>
          </a:p>
          <a:p>
            <a:pPr marL="365760" lvl="1" indent="0"/>
            <a:r>
              <a:rPr lang="fr-FR" dirty="0" smtClean="0">
                <a:solidFill>
                  <a:prstClr val="black"/>
                </a:solidFill>
              </a:rPr>
              <a:t>professionnelles, </a:t>
            </a:r>
          </a:p>
          <a:p>
            <a:pPr marL="365760" lvl="1" indent="0"/>
            <a:r>
              <a:rPr lang="fr-FR" dirty="0" smtClean="0">
                <a:solidFill>
                  <a:prstClr val="black"/>
                </a:solidFill>
              </a:rPr>
              <a:t>occasionnelle ,</a:t>
            </a:r>
          </a:p>
          <a:p>
            <a:pPr marL="365760" lvl="1" indent="0"/>
            <a:r>
              <a:rPr lang="fr-FR" dirty="0" smtClean="0">
                <a:solidFill>
                  <a:prstClr val="black"/>
                </a:solidFill>
              </a:rPr>
              <a:t>récréatives, </a:t>
            </a:r>
          </a:p>
          <a:p>
            <a:pPr marL="365760" lvl="1" indent="0"/>
            <a:r>
              <a:rPr lang="fr-FR" dirty="0" smtClean="0">
                <a:solidFill>
                  <a:prstClr val="black"/>
                </a:solidFill>
              </a:rPr>
              <a:t>les produits d’hygiène et de cosmétologie. </a:t>
            </a:r>
          </a:p>
          <a:p>
            <a:pPr marL="514350" indent="-51435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5720" y="6182045"/>
            <a:ext cx="8643998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La désensibilisation n'existe pas pour l'eczéma de contact</a:t>
            </a:r>
            <a:r>
              <a:rPr lang="fr-FR" sz="2400" dirty="0" smtClean="0">
                <a:solidFill>
                  <a:prstClr val="black"/>
                </a:solidFill>
              </a:rPr>
              <a:t>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328614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eriod"/>
            </a:pPr>
            <a:r>
              <a:rPr lang="fr-FR" sz="3300" b="1" u="sng" dirty="0" smtClean="0"/>
              <a:t>Eczéma aigu:</a:t>
            </a:r>
          </a:p>
          <a:p>
            <a:pPr marL="0" indent="0">
              <a:buNone/>
            </a:pPr>
            <a:r>
              <a:rPr lang="fr-FR" sz="2800" dirty="0" smtClean="0"/>
              <a:t>* Existence d’un suintement important donc il faut </a:t>
            </a:r>
            <a:r>
              <a:rPr lang="fr-FR" sz="2800" dirty="0" smtClean="0">
                <a:solidFill>
                  <a:schemeClr val="accent1"/>
                </a:solidFill>
              </a:rPr>
              <a:t>assécher</a:t>
            </a:r>
            <a:r>
              <a:rPr lang="fr-FR" sz="2800" dirty="0" smtClean="0"/>
              <a:t>.</a:t>
            </a:r>
          </a:p>
          <a:p>
            <a:pPr marL="0" indent="0">
              <a:buNone/>
            </a:pPr>
            <a:r>
              <a:rPr lang="fr-FR" sz="2800" dirty="0" smtClean="0"/>
              <a:t>* Implique la non utilisation d’un corps gras occlusif.</a:t>
            </a:r>
          </a:p>
          <a:p>
            <a:pPr marL="0" indent="0">
              <a:buNone/>
            </a:pPr>
            <a:r>
              <a:rPr lang="fr-FR" sz="2800" dirty="0" smtClean="0"/>
              <a:t> </a:t>
            </a:r>
          </a:p>
          <a:p>
            <a:pPr marL="0" indent="0">
              <a:buNone/>
            </a:pPr>
            <a:r>
              <a:rPr lang="fr-FR" sz="2800" u="sng" dirty="0" smtClean="0"/>
              <a:t>Prescrire</a:t>
            </a:r>
            <a:r>
              <a:rPr lang="fr-FR" sz="2800" dirty="0" smtClean="0"/>
              <a:t>:</a:t>
            </a:r>
          </a:p>
          <a:p>
            <a:pPr marL="0" indent="0">
              <a:buNone/>
            </a:pPr>
            <a:r>
              <a:rPr lang="fr-FR" sz="2800" dirty="0" smtClean="0"/>
              <a:t>-Des lotions aqueuses  </a:t>
            </a:r>
            <a:r>
              <a:rPr lang="fr-FR" sz="2800" dirty="0" smtClean="0">
                <a:solidFill>
                  <a:schemeClr val="accent1"/>
                </a:solidFill>
              </a:rPr>
              <a:t>antiseptique</a:t>
            </a:r>
            <a:r>
              <a:rPr lang="fr-FR" sz="2800" dirty="0" smtClean="0"/>
              <a:t> (héxamidine, nitrates d’argent, permanganate de K+) appliquées sous formes de compresses humides.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514350" indent="-514350">
              <a:buNone/>
            </a:pPr>
            <a:endParaRPr lang="fr-FR" b="1" u="sng" dirty="0"/>
          </a:p>
        </p:txBody>
      </p:sp>
      <p:pic>
        <p:nvPicPr>
          <p:cNvPr id="147458" name="Picture 2" descr="Résultat de recherche d'images pour &quot;Kmno4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357694"/>
            <a:ext cx="1333500" cy="2314575"/>
          </a:xfrm>
          <a:prstGeom prst="rect">
            <a:avLst/>
          </a:prstGeom>
          <a:noFill/>
        </p:spPr>
      </p:pic>
      <p:pic>
        <p:nvPicPr>
          <p:cNvPr id="147460" name="Picture 4" descr="Résultat de recherche d'images pour &quot;compresse humid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786322"/>
            <a:ext cx="2986115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25717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LcPeriod"/>
            </a:pPr>
            <a:r>
              <a:rPr lang="fr-FR" sz="3300" b="1" u="sng" dirty="0" smtClean="0"/>
              <a:t>Eczéma aigu:</a:t>
            </a:r>
          </a:p>
          <a:p>
            <a:pPr marL="0" indent="0">
              <a:buNone/>
            </a:pPr>
            <a:r>
              <a:rPr lang="fr-FR" sz="2800" dirty="0" smtClean="0"/>
              <a:t> </a:t>
            </a:r>
          </a:p>
          <a:p>
            <a:pPr marL="0" indent="0">
              <a:buNone/>
            </a:pPr>
            <a:r>
              <a:rPr lang="fr-FR" sz="2800" u="sng" dirty="0" smtClean="0"/>
              <a:t>Prescrire</a:t>
            </a:r>
            <a:r>
              <a:rPr lang="fr-FR" sz="2800" dirty="0" smtClean="0"/>
              <a:t>:</a:t>
            </a:r>
          </a:p>
          <a:p>
            <a:pPr marL="0" indent="0">
              <a:buNone/>
            </a:pPr>
            <a:r>
              <a:rPr lang="fr-FR" sz="2800" dirty="0" smtClean="0"/>
              <a:t>-Des </a:t>
            </a:r>
            <a:r>
              <a:rPr lang="fr-FR" sz="2800" dirty="0" smtClean="0">
                <a:solidFill>
                  <a:schemeClr val="accent1"/>
                </a:solidFill>
              </a:rPr>
              <a:t>corticostéroïdes topiques </a:t>
            </a:r>
            <a:r>
              <a:rPr lang="fr-FR" sz="2800" dirty="0" smtClean="0"/>
              <a:t>sous forme de crème hydrophile  une fois par jour après la lotion antiseptique pendant 4 à 5 jours.</a:t>
            </a:r>
          </a:p>
          <a:p>
            <a:pPr marL="0" indent="0">
              <a:buNone/>
            </a:pPr>
            <a:endParaRPr lang="fr-FR" sz="2800" dirty="0" smtClean="0"/>
          </a:p>
          <a:p>
            <a:pPr marL="514350" indent="-514350">
              <a:buNone/>
            </a:pP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85926"/>
            <a:ext cx="8643966" cy="4895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chemeClr val="accent1"/>
                </a:solidFill>
              </a:rPr>
              <a:t>- Sevrage </a:t>
            </a:r>
            <a:r>
              <a:rPr lang="fr-FR" sz="2400" dirty="0" smtClean="0"/>
              <a:t>des CTC (1 J sur 2 puis 1 J sur 3)</a:t>
            </a:r>
          </a:p>
          <a:p>
            <a:pPr marL="0" indent="0">
              <a:buNone/>
            </a:pPr>
            <a:endParaRPr lang="fr-FR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-Le DCTC doit être choisi en fonction de son excipient :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   • les </a:t>
            </a:r>
            <a:r>
              <a:rPr lang="fr-FR" sz="2400" dirty="0" smtClean="0">
                <a:solidFill>
                  <a:schemeClr val="accent1"/>
                </a:solidFill>
              </a:rPr>
              <a:t>gels</a:t>
            </a:r>
            <a:r>
              <a:rPr lang="fr-FR" sz="2400" dirty="0" smtClean="0">
                <a:solidFill>
                  <a:prstClr val="black"/>
                </a:solidFill>
              </a:rPr>
              <a:t> et les </a:t>
            </a:r>
            <a:r>
              <a:rPr lang="fr-FR" sz="2400" dirty="0" smtClean="0">
                <a:solidFill>
                  <a:schemeClr val="accent1"/>
                </a:solidFill>
              </a:rPr>
              <a:t>lotions</a:t>
            </a:r>
            <a:r>
              <a:rPr lang="fr-FR" sz="2400" dirty="0" smtClean="0">
                <a:solidFill>
                  <a:prstClr val="black"/>
                </a:solidFill>
              </a:rPr>
              <a:t> pour les zones </a:t>
            </a:r>
            <a:r>
              <a:rPr lang="fr-FR" sz="2400" b="1" dirty="0" smtClean="0">
                <a:solidFill>
                  <a:prstClr val="black"/>
                </a:solidFill>
              </a:rPr>
              <a:t>pileuses</a:t>
            </a:r>
            <a:r>
              <a:rPr lang="fr-FR" sz="2400" dirty="0" smtClean="0">
                <a:solidFill>
                  <a:prstClr val="black"/>
                </a:solidFill>
              </a:rPr>
              <a:t>,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   • les </a:t>
            </a:r>
            <a:r>
              <a:rPr lang="fr-FR" sz="2400" dirty="0" smtClean="0">
                <a:solidFill>
                  <a:schemeClr val="accent1"/>
                </a:solidFill>
              </a:rPr>
              <a:t>crèmes</a:t>
            </a:r>
            <a:r>
              <a:rPr lang="fr-FR" sz="2400" dirty="0" smtClean="0">
                <a:solidFill>
                  <a:prstClr val="black"/>
                </a:solidFill>
              </a:rPr>
              <a:t> pour les </a:t>
            </a:r>
            <a:r>
              <a:rPr lang="fr-FR" sz="2400" b="1" dirty="0" smtClean="0">
                <a:solidFill>
                  <a:prstClr val="black"/>
                </a:solidFill>
              </a:rPr>
              <a:t>plis de flexion </a:t>
            </a:r>
            <a:r>
              <a:rPr lang="fr-FR" sz="2400" dirty="0" smtClean="0">
                <a:solidFill>
                  <a:prstClr val="black"/>
                </a:solidFill>
              </a:rPr>
              <a:t>ainsi que pour les </a:t>
            </a:r>
            <a:r>
              <a:rPr lang="fr-FR" sz="2400" b="1" dirty="0" smtClean="0">
                <a:solidFill>
                  <a:prstClr val="black"/>
                </a:solidFill>
              </a:rPr>
              <a:t>mains </a:t>
            </a:r>
            <a:r>
              <a:rPr lang="fr-FR" sz="2400" dirty="0" smtClean="0">
                <a:solidFill>
                  <a:prstClr val="black"/>
                </a:solidFill>
              </a:rPr>
              <a:t>et les </a:t>
            </a:r>
            <a:r>
              <a:rPr lang="fr-FR" sz="2400" b="1" dirty="0" smtClean="0">
                <a:solidFill>
                  <a:prstClr val="black"/>
                </a:solidFill>
              </a:rPr>
              <a:t>pieds.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   • Pour les autres localisations une </a:t>
            </a:r>
            <a:r>
              <a:rPr lang="fr-FR" sz="2400" dirty="0" smtClean="0">
                <a:solidFill>
                  <a:schemeClr val="accent1"/>
                </a:solidFill>
              </a:rPr>
              <a:t>pommade </a:t>
            </a:r>
            <a:r>
              <a:rPr lang="fr-FR" sz="2400" dirty="0" smtClean="0">
                <a:solidFill>
                  <a:prstClr val="black"/>
                </a:solidFill>
              </a:rPr>
              <a:t>sera employée surtout lorsque la dermatite devient </a:t>
            </a:r>
            <a:r>
              <a:rPr lang="fr-FR" sz="2400" b="1" dirty="0" smtClean="0">
                <a:solidFill>
                  <a:prstClr val="black"/>
                </a:solidFill>
              </a:rPr>
              <a:t>sèche </a:t>
            </a:r>
            <a:r>
              <a:rPr lang="fr-FR" sz="2400" dirty="0" smtClean="0">
                <a:solidFill>
                  <a:prstClr val="black"/>
                </a:solidFill>
              </a:rPr>
              <a:t>et </a:t>
            </a:r>
            <a:r>
              <a:rPr lang="fr-FR" sz="2400" b="1" dirty="0" smtClean="0">
                <a:solidFill>
                  <a:prstClr val="black"/>
                </a:solidFill>
              </a:rPr>
              <a:t>kératosique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686800" cy="489586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eriod" startAt="2"/>
            </a:pPr>
            <a:r>
              <a:rPr lang="fr-FR" sz="3000" b="1" u="sng" dirty="0" smtClean="0"/>
              <a:t>Eczéma chronique: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prstClr val="black"/>
                </a:solidFill>
              </a:rPr>
              <a:t>* </a:t>
            </a:r>
            <a:r>
              <a:rPr lang="fr-FR" sz="2800" dirty="0" smtClean="0">
                <a:solidFill>
                  <a:prstClr val="black"/>
                </a:solidFill>
              </a:rPr>
              <a:t>Le principe est de </a:t>
            </a:r>
            <a:r>
              <a:rPr lang="fr-FR" sz="2800" dirty="0" smtClean="0">
                <a:solidFill>
                  <a:schemeClr val="accent1"/>
                </a:solidFill>
              </a:rPr>
              <a:t>contrôler</a:t>
            </a:r>
            <a:r>
              <a:rPr lang="fr-FR" sz="2800" dirty="0" smtClean="0">
                <a:solidFill>
                  <a:prstClr val="black"/>
                </a:solidFill>
              </a:rPr>
              <a:t> l’inflammation chronique et de </a:t>
            </a:r>
            <a:r>
              <a:rPr lang="fr-FR" sz="2800" dirty="0" smtClean="0">
                <a:solidFill>
                  <a:schemeClr val="accent1"/>
                </a:solidFill>
              </a:rPr>
              <a:t>réduire</a:t>
            </a:r>
            <a:r>
              <a:rPr lang="fr-FR" sz="2800" dirty="0" smtClean="0">
                <a:solidFill>
                  <a:prstClr val="black"/>
                </a:solidFill>
              </a:rPr>
              <a:t> l’hyperplasie épidermique réactionnelle.</a:t>
            </a:r>
          </a:p>
          <a:p>
            <a:pPr marL="0" indent="0">
              <a:buNone/>
            </a:pPr>
            <a:endParaRPr lang="fr-FR" sz="2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-</a:t>
            </a:r>
            <a:r>
              <a:rPr lang="fr-FR" sz="2800" dirty="0" smtClean="0">
                <a:solidFill>
                  <a:schemeClr val="accent1"/>
                </a:solidFill>
              </a:rPr>
              <a:t>DCTC + / - </a:t>
            </a:r>
            <a:r>
              <a:rPr lang="fr-FR" sz="2800" dirty="0" smtClean="0"/>
              <a:t>AC </a:t>
            </a:r>
            <a:r>
              <a:rPr lang="fr-FR" sz="2800" dirty="0" err="1" smtClean="0"/>
              <a:t>salycélique</a:t>
            </a:r>
            <a:r>
              <a:rPr lang="fr-FR" sz="2800" dirty="0" smtClean="0"/>
              <a:t> :</a:t>
            </a:r>
          </a:p>
          <a:p>
            <a:pPr marL="365760" lvl="1" indent="0"/>
            <a:r>
              <a:rPr lang="fr-FR" dirty="0" smtClean="0"/>
              <a:t>De niveau plus </a:t>
            </a:r>
            <a:r>
              <a:rPr lang="fr-FR" b="1" dirty="0" smtClean="0"/>
              <a:t>élevé</a:t>
            </a:r>
            <a:r>
              <a:rPr lang="fr-FR" dirty="0" smtClean="0"/>
              <a:t> et </a:t>
            </a:r>
          </a:p>
          <a:p>
            <a:pPr marL="365760" lvl="1" indent="0"/>
            <a:r>
              <a:rPr lang="fr-FR" dirty="0" smtClean="0"/>
              <a:t>Plus </a:t>
            </a:r>
            <a:r>
              <a:rPr lang="fr-FR" b="1" dirty="0" smtClean="0"/>
              <a:t>longtemps</a:t>
            </a:r>
            <a:r>
              <a:rPr lang="fr-FR" dirty="0" smtClean="0"/>
              <a:t> </a:t>
            </a:r>
          </a:p>
          <a:p>
            <a:pPr marL="365760" lvl="1" indent="0"/>
            <a:r>
              <a:rPr lang="fr-FR" dirty="0" smtClean="0"/>
              <a:t>Période de sevrage plus prolongée.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FontTx/>
              <a:buChar char="-"/>
            </a:pPr>
            <a:r>
              <a:rPr lang="fr-FR" sz="2800" dirty="0" smtClean="0"/>
              <a:t>Émollients en alternance avec les DCTC</a:t>
            </a:r>
            <a:r>
              <a:rPr lang="fr-FR" sz="2800" dirty="0" smtClean="0">
                <a:solidFill>
                  <a:prstClr val="black"/>
                </a:solidFill>
              </a:rPr>
              <a:t>.</a:t>
            </a:r>
            <a:endParaRPr lang="fr-FR" b="1" u="sng" dirty="0"/>
          </a:p>
        </p:txBody>
      </p:sp>
      <p:sp>
        <p:nvSpPr>
          <p:cNvPr id="145410" name="AutoShape 2" descr="Résultat de recherche d'images pour &quot;diprosalic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412" name="AutoShape 4" descr="Résultat de recherche d'images pour &quot;diprosalic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TRAITEMENT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48958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LcPeriod" startAt="3"/>
            </a:pPr>
            <a:r>
              <a:rPr lang="fr-FR" b="1" u="sng" dirty="0" smtClean="0"/>
              <a:t>Cas particuliers:</a:t>
            </a:r>
          </a:p>
          <a:p>
            <a:pPr marL="514350" indent="-51435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①</a:t>
            </a:r>
            <a:r>
              <a:rPr lang="fr-FR" sz="2800" b="1" u="sng" dirty="0" smtClean="0">
                <a:solidFill>
                  <a:schemeClr val="accent1"/>
                </a:solidFill>
              </a:rPr>
              <a:t>Le siège de l’eczéma:</a:t>
            </a:r>
            <a:endParaRPr lang="fr-FR" sz="2800" b="1" u="sng" dirty="0" smtClean="0">
              <a:solidFill>
                <a:prstClr val="black"/>
              </a:solidFill>
            </a:endParaRPr>
          </a:p>
          <a:p>
            <a:pPr marL="514350" indent="-514350"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-Sur </a:t>
            </a:r>
            <a:r>
              <a:rPr lang="fr-FR" sz="2800" u="sng" dirty="0" smtClean="0">
                <a:solidFill>
                  <a:prstClr val="black"/>
                </a:solidFill>
              </a:rPr>
              <a:t>visage</a:t>
            </a:r>
            <a:r>
              <a:rPr lang="fr-FR" sz="2800" dirty="0" smtClean="0">
                <a:solidFill>
                  <a:prstClr val="black"/>
                </a:solidFill>
              </a:rPr>
              <a:t>, les </a:t>
            </a:r>
            <a:r>
              <a:rPr lang="fr-FR" sz="2800" u="sng" dirty="0" smtClean="0">
                <a:solidFill>
                  <a:prstClr val="black"/>
                </a:solidFill>
              </a:rPr>
              <a:t>organes génitaux</a:t>
            </a:r>
            <a:r>
              <a:rPr lang="fr-FR" sz="2800" dirty="0" smtClean="0">
                <a:solidFill>
                  <a:prstClr val="black"/>
                </a:solidFill>
              </a:rPr>
              <a:t>, et </a:t>
            </a:r>
            <a:r>
              <a:rPr lang="fr-FR" sz="2800" u="sng" dirty="0" smtClean="0">
                <a:solidFill>
                  <a:prstClr val="black"/>
                </a:solidFill>
              </a:rPr>
              <a:t>les plis</a:t>
            </a:r>
            <a:r>
              <a:rPr lang="fr-FR" sz="2800" dirty="0" smtClean="0">
                <a:solidFill>
                  <a:prstClr val="black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DCTC </a:t>
            </a:r>
            <a:r>
              <a:rPr lang="fr-FR" sz="2800" b="1" dirty="0" smtClean="0">
                <a:solidFill>
                  <a:prstClr val="black"/>
                </a:solidFill>
              </a:rPr>
              <a:t>modéré </a:t>
            </a:r>
            <a:r>
              <a:rPr lang="fr-FR" sz="2800" dirty="0" smtClean="0">
                <a:solidFill>
                  <a:prstClr val="black"/>
                </a:solidFill>
              </a:rPr>
              <a:t>classe </a:t>
            </a:r>
            <a:r>
              <a:rPr lang="fr-FR" sz="2800" b="1" dirty="0" smtClean="0">
                <a:solidFill>
                  <a:prstClr val="black"/>
                </a:solidFill>
              </a:rPr>
              <a:t>II</a:t>
            </a:r>
            <a:r>
              <a:rPr lang="fr-FR" sz="2800" dirty="0" smtClean="0">
                <a:solidFill>
                  <a:prstClr val="black"/>
                </a:solidFill>
              </a:rPr>
              <a:t>.</a:t>
            </a:r>
          </a:p>
          <a:p>
            <a:pPr marL="514350" indent="-514350">
              <a:buNone/>
            </a:pPr>
            <a:endParaRPr lang="fr-FR" sz="2800" dirty="0" smtClean="0">
              <a:solidFill>
                <a:prstClr val="black"/>
              </a:solidFill>
            </a:endParaRPr>
          </a:p>
          <a:p>
            <a:pPr marL="514350" indent="-514350"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-Aux </a:t>
            </a:r>
            <a:r>
              <a:rPr lang="fr-FR" sz="2800" u="sng" dirty="0" smtClean="0">
                <a:solidFill>
                  <a:prstClr val="black"/>
                </a:solidFill>
              </a:rPr>
              <a:t>paumes</a:t>
            </a:r>
            <a:r>
              <a:rPr lang="fr-FR" sz="2800" dirty="0" smtClean="0">
                <a:solidFill>
                  <a:prstClr val="black"/>
                </a:solidFill>
              </a:rPr>
              <a:t> et aux </a:t>
            </a:r>
            <a:r>
              <a:rPr lang="fr-FR" sz="2800" u="sng" dirty="0" smtClean="0">
                <a:solidFill>
                  <a:prstClr val="black"/>
                </a:solidFill>
              </a:rPr>
              <a:t>plantes</a:t>
            </a:r>
            <a:r>
              <a:rPr lang="fr-FR" sz="2800" dirty="0" smtClean="0">
                <a:solidFill>
                  <a:prstClr val="black"/>
                </a:solidFill>
              </a:rPr>
              <a:t>: pénétration médiocre :</a:t>
            </a:r>
          </a:p>
          <a:p>
            <a:pPr marL="514350" indent="-514350"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Trt </a:t>
            </a:r>
            <a:r>
              <a:rPr lang="fr-FR" sz="2800" b="1" dirty="0" smtClean="0">
                <a:solidFill>
                  <a:prstClr val="black"/>
                </a:solidFill>
              </a:rPr>
              <a:t>occlusif</a:t>
            </a:r>
            <a:r>
              <a:rPr lang="fr-FR" sz="2800" dirty="0" smtClean="0">
                <a:solidFill>
                  <a:prstClr val="black"/>
                </a:solidFill>
              </a:rPr>
              <a:t> voire Trt </a:t>
            </a:r>
            <a:r>
              <a:rPr lang="fr-FR" sz="2800" b="1" dirty="0" smtClean="0">
                <a:solidFill>
                  <a:prstClr val="black"/>
                </a:solidFill>
              </a:rPr>
              <a:t>systémique</a:t>
            </a:r>
            <a:r>
              <a:rPr lang="fr-FR" sz="2800" dirty="0" smtClean="0">
                <a:solidFill>
                  <a:prstClr val="black"/>
                </a:solidFill>
              </a:rPr>
              <a:t>.</a:t>
            </a:r>
          </a:p>
          <a:p>
            <a:pPr marL="514350" indent="-514350">
              <a:buNone/>
            </a:pPr>
            <a:endParaRPr lang="fr-FR" sz="2800" b="1" u="sng" dirty="0" smtClean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②</a:t>
            </a:r>
            <a:r>
              <a:rPr lang="fr-FR" sz="2800" b="1" u="sng" dirty="0" smtClean="0">
                <a:solidFill>
                  <a:schemeClr val="accent1"/>
                </a:solidFill>
              </a:rPr>
              <a:t>L’étendue de l’eczéma: </a:t>
            </a:r>
          </a:p>
          <a:p>
            <a:pPr marL="514350" indent="-514350"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-Si la surface traitée </a:t>
            </a:r>
            <a:r>
              <a:rPr lang="fr-FR" sz="2800" b="1" dirty="0" smtClean="0">
                <a:solidFill>
                  <a:prstClr val="black"/>
                </a:solidFill>
              </a:rPr>
              <a:t>&gt; 30% </a:t>
            </a:r>
            <a:r>
              <a:rPr lang="fr-FR" sz="2800" dirty="0" smtClean="0">
                <a:solidFill>
                  <a:prstClr val="black"/>
                </a:solidFill>
              </a:rPr>
              <a:t>de SC, il faut prendre en</a:t>
            </a:r>
          </a:p>
          <a:p>
            <a:pPr marL="514350" indent="-514350"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considération les effets systémique du Trt topique .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ASPECTS CLINIQUES COMMUNS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89586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lphaUcPeriod"/>
            </a:pPr>
            <a:r>
              <a:rPr lang="fr-FR" sz="2800" b="1" u="sng" dirty="0" smtClean="0"/>
              <a:t>Eczéma aigu:</a:t>
            </a:r>
          </a:p>
          <a:p>
            <a:pPr marL="0" indent="0">
              <a:buNone/>
            </a:pPr>
            <a:r>
              <a:rPr lang="fr-FR" dirty="0" smtClean="0"/>
              <a:t>-C’est une dermatose d’apparition habituellement </a:t>
            </a:r>
            <a:r>
              <a:rPr lang="fr-FR" dirty="0" smtClean="0">
                <a:solidFill>
                  <a:schemeClr val="accent1"/>
                </a:solidFill>
              </a:rPr>
              <a:t>soudaine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-L'eczéma est une dermatose dont l'aspect varie selon le stade anatomo-cliniques.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-Ces stades sont aux nombre de 4 et peuvent être </a:t>
            </a:r>
            <a:r>
              <a:rPr lang="fr-FR" dirty="0" smtClean="0">
                <a:solidFill>
                  <a:schemeClr val="accent1"/>
                </a:solidFill>
              </a:rPr>
              <a:t>intriqués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fr-FR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r>
              <a:rPr lang="fr-FR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tous les stades les lésions sont érythémateuses ;                     prurigineuses et mal limitées.</a:t>
            </a:r>
          </a:p>
          <a:p>
            <a:pPr marL="514350" indent="-514350">
              <a:buNone/>
            </a:pP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     </a:t>
            </a:r>
            <a:r>
              <a:rPr lang="fr-FR" sz="2800" b="1" dirty="0" smtClean="0">
                <a:solidFill>
                  <a:schemeClr val="accent1"/>
                </a:solidFill>
              </a:rPr>
              <a:t>B.   </a:t>
            </a:r>
            <a:r>
              <a:rPr lang="fr-FR" sz="2800" b="1" u="sng" dirty="0" smtClean="0">
                <a:solidFill>
                  <a:schemeClr val="accent1"/>
                </a:solidFill>
              </a:rPr>
              <a:t>Traitement général</a:t>
            </a:r>
            <a:r>
              <a:rPr lang="fr-FR" b="1" u="sng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2400" b="1" dirty="0" smtClean="0"/>
              <a:t>-</a:t>
            </a:r>
            <a:r>
              <a:rPr lang="fr-FR" sz="2400" b="1" u="sng" dirty="0" smtClean="0"/>
              <a:t>AH</a:t>
            </a:r>
            <a:r>
              <a:rPr lang="fr-FR" sz="2400" b="1" dirty="0" smtClean="0"/>
              <a:t>: </a:t>
            </a:r>
            <a:r>
              <a:rPr lang="fr-FR" sz="2400" dirty="0" smtClean="0">
                <a:solidFill>
                  <a:prstClr val="black"/>
                </a:solidFill>
              </a:rPr>
              <a:t>anti-H1 pour calmer le </a:t>
            </a:r>
            <a:r>
              <a:rPr lang="fr-FR" sz="2400" dirty="0" smtClean="0">
                <a:solidFill>
                  <a:schemeClr val="accent1"/>
                </a:solidFill>
              </a:rPr>
              <a:t>prurit</a:t>
            </a:r>
            <a:r>
              <a:rPr lang="fr-FR" sz="24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b="1" dirty="0" smtClean="0"/>
              <a:t>-</a:t>
            </a:r>
            <a:r>
              <a:rPr lang="fr-FR" sz="2400" b="1" u="sng" dirty="0" smtClean="0"/>
              <a:t>ATB</a:t>
            </a:r>
            <a:r>
              <a:rPr lang="fr-FR" sz="2400" b="1" dirty="0" smtClean="0"/>
              <a:t>: </a:t>
            </a:r>
            <a:r>
              <a:rPr lang="fr-FR" sz="2400" dirty="0" smtClean="0">
                <a:solidFill>
                  <a:prstClr val="black"/>
                </a:solidFill>
              </a:rPr>
              <a:t>si </a:t>
            </a:r>
            <a:r>
              <a:rPr lang="fr-FR" sz="2400" dirty="0" smtClean="0">
                <a:solidFill>
                  <a:schemeClr val="accent1"/>
                </a:solidFill>
              </a:rPr>
              <a:t>infection,</a:t>
            </a:r>
            <a:endParaRPr lang="fr-FR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sz="2400" b="1" dirty="0" smtClean="0"/>
              <a:t>-</a:t>
            </a:r>
            <a:r>
              <a:rPr lang="fr-FR" sz="2400" b="1" u="sng" dirty="0" smtClean="0"/>
              <a:t>CTC: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lorsque la réaction est très </a:t>
            </a:r>
            <a:r>
              <a:rPr lang="fr-FR" sz="2400" dirty="0" smtClean="0">
                <a:solidFill>
                  <a:schemeClr val="accent1"/>
                </a:solidFill>
              </a:rPr>
              <a:t>intense</a:t>
            </a:r>
            <a:r>
              <a:rPr lang="fr-FR" sz="24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b="1" dirty="0" smtClean="0"/>
              <a:t>-</a:t>
            </a:r>
            <a:r>
              <a:rPr lang="fr-FR" sz="2400" b="1" u="sng" dirty="0" smtClean="0"/>
              <a:t>Puvathérapie et ultraviolets</a:t>
            </a:r>
            <a:r>
              <a:rPr lang="fr-FR" sz="2400" b="1" dirty="0" smtClean="0"/>
              <a:t>: </a:t>
            </a:r>
            <a:r>
              <a:rPr lang="fr-FR" sz="2400" dirty="0" smtClean="0"/>
              <a:t>indiquer pour:</a:t>
            </a:r>
            <a:r>
              <a:rPr lang="fr-FR" sz="2400" dirty="0" smtClean="0">
                <a:solidFill>
                  <a:prstClr val="black"/>
                </a:solidFill>
              </a:rPr>
              <a:t/>
            </a:r>
            <a:br>
              <a:rPr lang="fr-FR" sz="2400" dirty="0" smtClean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    - E. pp: irradiation locale.</a:t>
            </a:r>
            <a:br>
              <a:rPr lang="fr-FR" sz="2400" dirty="0" smtClean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    - E. chronique étendu.</a:t>
            </a:r>
          </a:p>
          <a:p>
            <a:pPr marL="0" indent="0">
              <a:buNone/>
            </a:pPr>
            <a:r>
              <a:rPr lang="fr-FR" sz="2400" b="1" dirty="0" smtClean="0"/>
              <a:t>-</a:t>
            </a:r>
            <a:r>
              <a:rPr lang="fr-FR" sz="2400" b="1" u="sng" dirty="0" smtClean="0"/>
              <a:t>Immunosuppresseurs:</a:t>
            </a:r>
            <a:r>
              <a:rPr lang="fr-FR" sz="2400" b="1" dirty="0" smtClean="0"/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certains eczémas </a:t>
            </a:r>
            <a:r>
              <a:rPr lang="fr-FR" sz="2400" dirty="0" smtClean="0">
                <a:solidFill>
                  <a:schemeClr val="accent1"/>
                </a:solidFill>
              </a:rPr>
              <a:t>chroniques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smtClean="0">
                <a:solidFill>
                  <a:schemeClr val="accent1"/>
                </a:solidFill>
              </a:rPr>
              <a:t>généralisés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400" dirty="0" smtClean="0"/>
              <a:t>La ciclosporine </a:t>
            </a:r>
            <a:r>
              <a:rPr lang="fr-FR" sz="24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dirty="0" err="1" smtClean="0">
                <a:solidFill>
                  <a:prstClr val="black"/>
                </a:solidFill>
              </a:rPr>
              <a:t>Alitrétinoine</a:t>
            </a:r>
            <a:r>
              <a:rPr lang="fr-FR" sz="2400" dirty="0" smtClean="0">
                <a:solidFill>
                  <a:prstClr val="black"/>
                </a:solidFill>
              </a:rPr>
              <a:t>: dérivé de la vitamine A.</a:t>
            </a:r>
            <a:endParaRPr lang="fr-FR" dirty="0" smtClean="0"/>
          </a:p>
          <a:p>
            <a:pPr>
              <a:buNone/>
            </a:pPr>
            <a:endParaRPr lang="fr-FR"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PREVENTION-EDUCATION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686800" cy="4967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u="sng" dirty="0" smtClean="0">
                <a:solidFill>
                  <a:srgbClr val="0070C0"/>
                </a:solidFill>
              </a:rPr>
              <a:t>Conseils</a:t>
            </a:r>
            <a:endParaRPr lang="fr-FR" sz="28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prstClr val="black"/>
                </a:solidFill>
              </a:rPr>
              <a:t>-</a:t>
            </a:r>
            <a:r>
              <a:rPr lang="fr-FR" sz="2400" dirty="0" smtClean="0">
                <a:solidFill>
                  <a:prstClr val="black"/>
                </a:solidFill>
              </a:rPr>
              <a:t>Expliquer au patient les </a:t>
            </a:r>
            <a:r>
              <a:rPr lang="fr-FR" sz="2400" dirty="0" smtClean="0">
                <a:solidFill>
                  <a:schemeClr val="accent1"/>
                </a:solidFill>
              </a:rPr>
              <a:t>sources</a:t>
            </a:r>
            <a:r>
              <a:rPr lang="fr-FR" sz="2400" dirty="0" smtClean="0">
                <a:solidFill>
                  <a:prstClr val="black"/>
                </a:solidFill>
              </a:rPr>
              <a:t> possibles des différents allergènes</a:t>
            </a:r>
          </a:p>
          <a:p>
            <a:pPr marL="0" indent="0">
              <a:buNone/>
            </a:pPr>
            <a:endParaRPr lang="fr-FR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-</a:t>
            </a:r>
            <a:r>
              <a:rPr lang="fr-FR" sz="2400" dirty="0" smtClean="0">
                <a:solidFill>
                  <a:schemeClr val="accent1"/>
                </a:solidFill>
              </a:rPr>
              <a:t>Éviction </a:t>
            </a:r>
            <a:r>
              <a:rPr lang="fr-FR" sz="24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</a:rPr>
              <a:t>très difficile ? </a:t>
            </a:r>
          </a:p>
          <a:p>
            <a:pPr marL="0" indent="0">
              <a:buNone/>
            </a:pPr>
            <a:endParaRPr lang="fr-FR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-Concernant les cosmétiques, une directive européenne oblige les </a:t>
            </a:r>
            <a:r>
              <a:rPr lang="fr-FR" sz="2400" dirty="0" err="1" smtClean="0">
                <a:solidFill>
                  <a:prstClr val="black"/>
                </a:solidFill>
              </a:rPr>
              <a:t>fabriquants</a:t>
            </a:r>
            <a:r>
              <a:rPr lang="fr-FR" sz="2400" dirty="0" smtClean="0">
                <a:solidFill>
                  <a:prstClr val="black"/>
                </a:solidFill>
              </a:rPr>
              <a:t> à noter la composition des produits sur les emballages ce qui facilite les conseils de prévention et leur application par les patients</a:t>
            </a:r>
            <a:endParaRPr lang="fr-FR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r-FR" dirty="0" smtClean="0"/>
              <a:t> PREVENTION-EDUCATION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49673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800" dirty="0" smtClean="0"/>
              <a:t>-P</a:t>
            </a:r>
            <a:r>
              <a:rPr lang="fr-FR" sz="2800" dirty="0" smtClean="0">
                <a:solidFill>
                  <a:schemeClr val="accent1"/>
                </a:solidFill>
              </a:rPr>
              <a:t>rotections</a:t>
            </a:r>
            <a:r>
              <a:rPr lang="fr-FR" sz="2800" dirty="0" smtClean="0"/>
              <a:t> de type vestimentaire:</a:t>
            </a:r>
          </a:p>
          <a:p>
            <a:pPr lvl="1"/>
            <a:r>
              <a:rPr lang="fr-FR" dirty="0" smtClean="0"/>
              <a:t>gants adaptés aux types de produits manipulés et aux types de tâches accomplies, </a:t>
            </a:r>
          </a:p>
          <a:p>
            <a:pPr lvl="1"/>
            <a:r>
              <a:rPr lang="fr-FR" dirty="0" smtClean="0"/>
              <a:t>vêtements, </a:t>
            </a:r>
          </a:p>
          <a:p>
            <a:pPr lvl="1"/>
            <a:r>
              <a:rPr lang="fr-FR" dirty="0" smtClean="0"/>
              <a:t>lunettes, </a:t>
            </a:r>
          </a:p>
          <a:p>
            <a:pPr lvl="1"/>
            <a:r>
              <a:rPr lang="fr-FR" dirty="0" smtClean="0"/>
              <a:t>masques, </a:t>
            </a:r>
          </a:p>
          <a:p>
            <a:pPr lvl="1"/>
            <a:r>
              <a:rPr lang="fr-FR" dirty="0" smtClean="0"/>
              <a:t>bottes</a:t>
            </a:r>
          </a:p>
          <a:p>
            <a:pPr>
              <a:buNone/>
            </a:pPr>
            <a:r>
              <a:rPr lang="fr-FR" sz="2800" dirty="0" smtClean="0"/>
              <a:t> -ventilation adéquate et de hottes d’aspiration</a:t>
            </a:r>
            <a:endParaRPr lang="fr-FR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4400" b="1" dirty="0" smtClean="0">
                <a:solidFill>
                  <a:srgbClr val="0070C0"/>
                </a:solidFill>
              </a:rPr>
              <a:t>Reclassement professionnel si   </a:t>
            </a:r>
          </a:p>
          <a:p>
            <a:pPr>
              <a:buNone/>
            </a:pPr>
            <a:r>
              <a:rPr lang="fr-FR" sz="4400" b="1" dirty="0" smtClean="0">
                <a:solidFill>
                  <a:srgbClr val="0070C0"/>
                </a:solidFill>
              </a:rPr>
              <a:t>                    nécessaire</a:t>
            </a:r>
            <a:endParaRPr lang="fr-FR" sz="4400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2813" r="33203" b="8163"/>
          <a:stretch>
            <a:fillRect/>
          </a:stretch>
        </p:blipFill>
        <p:spPr bwMode="auto">
          <a:xfrm>
            <a:off x="3092639" y="500042"/>
            <a:ext cx="3280194" cy="2714644"/>
          </a:xfrm>
          <a:prstGeom prst="rect">
            <a:avLst/>
          </a:prstGeom>
          <a:noFill/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428596" y="0"/>
            <a:ext cx="4000528" cy="1162050"/>
          </a:xfrm>
        </p:spPr>
        <p:txBody>
          <a:bodyPr>
            <a:noAutofit/>
          </a:bodyPr>
          <a:lstStyle/>
          <a:p>
            <a:r>
              <a:rPr lang="fr-FR" sz="3200" b="1" u="sng" dirty="0" smtClean="0">
                <a:solidFill>
                  <a:schemeClr val="tx1"/>
                </a:solidFill>
              </a:rPr>
              <a:t>-La 1</a:t>
            </a:r>
            <a:r>
              <a:rPr lang="fr-FR" sz="3200" b="1" u="sng" baseline="30000" dirty="0" smtClean="0">
                <a:solidFill>
                  <a:schemeClr val="tx1"/>
                </a:solidFill>
              </a:rPr>
              <a:t>ère</a:t>
            </a:r>
            <a:r>
              <a:rPr lang="fr-FR" sz="3200" b="1" u="sng" dirty="0" smtClean="0">
                <a:solidFill>
                  <a:schemeClr val="tx1"/>
                </a:solidFill>
              </a:rPr>
              <a:t>  phase</a:t>
            </a:r>
            <a:br>
              <a:rPr lang="fr-FR" sz="3200" b="1" u="sng" dirty="0" smtClean="0">
                <a:solidFill>
                  <a:schemeClr val="tx1"/>
                </a:solidFill>
              </a:rPr>
            </a:br>
            <a:endParaRPr lang="fr-FR" sz="3200" b="1" u="sng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3295" y="428604"/>
            <a:ext cx="2737861" cy="3000396"/>
          </a:xfrm>
        </p:spPr>
      </p:pic>
      <p:sp>
        <p:nvSpPr>
          <p:cNvPr id="6" name="Espace réservé du texte 5"/>
          <p:cNvSpPr txBox="1">
            <a:spLocks/>
          </p:cNvSpPr>
          <p:nvPr/>
        </p:nvSpPr>
        <p:spPr>
          <a:xfrm>
            <a:off x="285720" y="928670"/>
            <a:ext cx="4214842" cy="56436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400" dirty="0" smtClean="0">
                <a:latin typeface="Verdana"/>
              </a:rPr>
              <a:t>-</a:t>
            </a:r>
            <a:r>
              <a:rPr lang="fr-FR" sz="2400" b="1" dirty="0" smtClean="0">
                <a:solidFill>
                  <a:schemeClr val="accent1"/>
                </a:solidFill>
              </a:rPr>
              <a:t>Erythémateuse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	Rouge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fr-FR" sz="2400" dirty="0" smtClean="0"/>
              <a:t>vif à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surface granitée(vésicules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fr-FR" sz="2400" dirty="0" smtClean="0"/>
              <a:t>minuscules)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+/ -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œdème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fr-FR" sz="2400" dirty="0" smtClean="0"/>
              <a:t>	+++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paupière,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Scrotum ;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fr-FR" sz="2400" dirty="0" smtClean="0"/>
              <a:t>l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lang="fr-FR" sz="2400" dirty="0" smtClean="0"/>
              <a:t> verge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les paumes / plantes.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0722" name="Picture 2" descr="Résultat de recherche d'images pour &quot;contact dermatitis eyelid edema&quot;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16" y="3143248"/>
            <a:ext cx="2509830" cy="1929098"/>
          </a:xfrm>
          <a:prstGeom prst="rect">
            <a:avLst/>
          </a:prstGeom>
          <a:noFill/>
        </p:spPr>
      </p:pic>
      <p:pic>
        <p:nvPicPr>
          <p:cNvPr id="30724" name="Picture 4" descr="Résultat de recherche d'images pour &quot;chronique contact dermatitis&quot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0169" y="4000504"/>
            <a:ext cx="3252425" cy="268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3008313" cy="642918"/>
          </a:xfrm>
        </p:spPr>
        <p:txBody>
          <a:bodyPr>
            <a:normAutofit/>
          </a:bodyPr>
          <a:lstStyle/>
          <a:p>
            <a:r>
              <a:rPr lang="fr-FR" sz="3200" b="1" u="sng" dirty="0" smtClean="0">
                <a:solidFill>
                  <a:schemeClr val="tx1"/>
                </a:solidFill>
              </a:rPr>
              <a:t>-La 2</a:t>
            </a:r>
            <a:r>
              <a:rPr lang="fr-FR" sz="3200" b="1" u="sng" baseline="30000" dirty="0" smtClean="0">
                <a:solidFill>
                  <a:schemeClr val="tx1"/>
                </a:solidFill>
              </a:rPr>
              <a:t>ème</a:t>
            </a:r>
            <a:r>
              <a:rPr lang="fr-FR" sz="3200" b="1" u="sng" dirty="0" smtClean="0">
                <a:solidFill>
                  <a:schemeClr val="tx1"/>
                </a:solidFill>
              </a:rPr>
              <a:t>  </a:t>
            </a:r>
            <a:r>
              <a:rPr lang="fr-FR" sz="3200" b="1" u="sng" dirty="0">
                <a:solidFill>
                  <a:schemeClr val="tx1"/>
                </a:solidFill>
              </a:rPr>
              <a:t>phase</a:t>
            </a:r>
          </a:p>
        </p:txBody>
      </p:sp>
      <p:pic>
        <p:nvPicPr>
          <p:cNvPr id="4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400" y="357166"/>
            <a:ext cx="2009193" cy="2143140"/>
          </a:xfrm>
        </p:spPr>
      </p:pic>
      <p:sp>
        <p:nvSpPr>
          <p:cNvPr id="6" name="Espace réservé du texte 3"/>
          <p:cNvSpPr txBox="1">
            <a:spLocks/>
          </p:cNvSpPr>
          <p:nvPr/>
        </p:nvSpPr>
        <p:spPr>
          <a:xfrm>
            <a:off x="357158" y="857232"/>
            <a:ext cx="4143404" cy="5715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r-FR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Érythémato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-vésiculeuse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placard mal limité. </a:t>
            </a:r>
            <a:endParaRPr lang="fr-FR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fr-FR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-Les vésicules peuvent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confluer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fr-FR" sz="2600" dirty="0" smtClean="0"/>
              <a:t>b</a:t>
            </a:r>
            <a:r>
              <a:rPr kumimoji="0" lang="fr-FR" sz="2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ulles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(eczéma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vésiculo-bulleux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endParaRPr lang="fr-FR" sz="2600" dirty="0" smtClean="0"/>
          </a:p>
          <a:p>
            <a:r>
              <a:rPr lang="fr-FR" sz="2600" dirty="0" smtClean="0"/>
              <a:t>-</a:t>
            </a:r>
            <a:endParaRPr kumimoji="0" lang="fr-FR" sz="26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Image associé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67969" r="1562" b="15816"/>
          <a:stretch>
            <a:fillRect/>
          </a:stretch>
        </p:blipFill>
        <p:spPr bwMode="auto">
          <a:xfrm>
            <a:off x="4864246" y="2714620"/>
            <a:ext cx="4052484" cy="3429024"/>
          </a:xfrm>
          <a:prstGeom prst="rect">
            <a:avLst/>
          </a:prstGeom>
          <a:noFill/>
        </p:spPr>
      </p:pic>
      <p:pic>
        <p:nvPicPr>
          <p:cNvPr id="8" name="Picture 2" descr="Résultat de recherche d'images pour &quot;contact dermatitis stages&quot;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14615"/>
          <a:stretch>
            <a:fillRect/>
          </a:stretch>
        </p:blipFill>
        <p:spPr bwMode="auto">
          <a:xfrm>
            <a:off x="4429124" y="357166"/>
            <a:ext cx="2509965" cy="2143140"/>
          </a:xfrm>
          <a:prstGeom prst="rect">
            <a:avLst/>
          </a:prstGeom>
          <a:noFill/>
        </p:spPr>
      </p:pic>
      <p:pic>
        <p:nvPicPr>
          <p:cNvPr id="29698" name="Picture 2" descr="Résultat de recherche d'images pour &quot;contact dermatitis blisters&quot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9615" b="8745"/>
          <a:stretch>
            <a:fillRect/>
          </a:stretch>
        </p:blipFill>
        <p:spPr bwMode="auto">
          <a:xfrm>
            <a:off x="214282" y="4357694"/>
            <a:ext cx="402910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2571736" y="142852"/>
            <a:ext cx="4572032" cy="86834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La </a:t>
            </a:r>
            <a:r>
              <a:rPr lang="fr-FR" sz="4000" b="1" dirty="0" smtClean="0">
                <a:solidFill>
                  <a:schemeClr val="tx1"/>
                </a:solidFill>
              </a:rPr>
              <a:t>2</a:t>
            </a:r>
            <a:r>
              <a:rPr lang="fr-FR" sz="40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4000" b="1" dirty="0" smtClean="0">
                <a:solidFill>
                  <a:schemeClr val="tx1"/>
                </a:solidFill>
              </a:rPr>
              <a:t>  </a:t>
            </a:r>
            <a:r>
              <a:rPr lang="fr-FR" sz="4000" b="1" dirty="0">
                <a:solidFill>
                  <a:schemeClr val="tx1"/>
                </a:solidFill>
              </a:rPr>
              <a:t>phase</a:t>
            </a:r>
          </a:p>
        </p:txBody>
      </p:sp>
      <p:pic>
        <p:nvPicPr>
          <p:cNvPr id="4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384" y="2715970"/>
            <a:ext cx="3059231" cy="2294423"/>
          </a:xfrm>
        </p:spPr>
      </p:pic>
      <p:pic>
        <p:nvPicPr>
          <p:cNvPr id="5" name="Espace réservé du contenu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142984"/>
            <a:ext cx="4214842" cy="552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1767</Words>
  <Application>Microsoft Office PowerPoint</Application>
  <PresentationFormat>Affichage à l'écran (4:3)</PresentationFormat>
  <Paragraphs>401</Paragraphs>
  <Slides>62</Slides>
  <Notes>5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Thème Office</vt:lpstr>
      <vt:lpstr>DERMATITE ALLERGIQUE   DE CONTACT </vt:lpstr>
      <vt:lpstr>INTRODUCTION-DEFINITION </vt:lpstr>
      <vt:lpstr>EPIDEMIOLOGE </vt:lpstr>
      <vt:lpstr>EPIDEMIOLOGE </vt:lpstr>
      <vt:lpstr>ETIOLOGIES </vt:lpstr>
      <vt:lpstr>ASPECTS CLINIQUES COMMUNS </vt:lpstr>
      <vt:lpstr>-La 1ère  phase </vt:lpstr>
      <vt:lpstr>-La 2ème  phase</vt:lpstr>
      <vt:lpstr>La 2ème  phase</vt:lpstr>
      <vt:lpstr>Eczéma bulleux</vt:lpstr>
      <vt:lpstr>-La 3ème phase</vt:lpstr>
      <vt:lpstr>-La 4ème  phase</vt:lpstr>
      <vt:lpstr>ASPECTS CLINIQUES COMMUNS </vt:lpstr>
      <vt:lpstr>ASPECTS CLINIQUES COMMUNS </vt:lpstr>
      <vt:lpstr>ASPECTS CLINIQUES COMMUNS</vt:lpstr>
      <vt:lpstr>HISTOPATHOLOGIE DES ECZEMAS </vt:lpstr>
      <vt:lpstr>ECZEMAS PARTICULIERS </vt:lpstr>
      <vt:lpstr>ECZEMAS PARTICULIERS</vt:lpstr>
      <vt:lpstr>ECZEMAS PARTICULIERS </vt:lpstr>
      <vt:lpstr>ECZEMAS PARTICULIERS </vt:lpstr>
      <vt:lpstr>Diapositive 21</vt:lpstr>
      <vt:lpstr>FORMES TOPOGRAPHIQUES</vt:lpstr>
      <vt:lpstr>FORMES TOPOGRAPHIQUES </vt:lpstr>
      <vt:lpstr>FORMES TOPOGRAPHIQUES </vt:lpstr>
      <vt:lpstr>FORMES TOPOGRAPHIQUES </vt:lpstr>
      <vt:lpstr>FORMES TOPOGRAPHIQUES </vt:lpstr>
      <vt:lpstr>Diapositive 27</vt:lpstr>
      <vt:lpstr>FORMES TOPOGRAPHIQUES</vt:lpstr>
      <vt:lpstr>FORMES TOPOGRAPHIQUES </vt:lpstr>
      <vt:lpstr>FORMES TOPOGRAPHIQUES </vt:lpstr>
      <vt:lpstr>FORMES TOPOGRAPHIQUES </vt:lpstr>
      <vt:lpstr>FORMES TOPOGRAPHIQUES </vt:lpstr>
      <vt:lpstr>Diapositive 33</vt:lpstr>
      <vt:lpstr>Diapositive 34</vt:lpstr>
      <vt:lpstr>FORMES TOPOGRAPHIQUES </vt:lpstr>
      <vt:lpstr>FORMES TOPOGRAPHIQUES </vt:lpstr>
      <vt:lpstr>FORMES TOPOGRAPHIQUES </vt:lpstr>
      <vt:lpstr>DIAGNOSTIC POSITIF </vt:lpstr>
      <vt:lpstr>DIAGNOSTIC POSITIF </vt:lpstr>
      <vt:lpstr>Diapositive 40</vt:lpstr>
      <vt:lpstr>DIAGNOSTC POSITIF </vt:lpstr>
      <vt:lpstr>Diapositive 42</vt:lpstr>
      <vt:lpstr>DIAGNOSTIC POSITIF</vt:lpstr>
      <vt:lpstr>DIAGNOSTIC DIFFERENTIEL </vt:lpstr>
      <vt:lpstr>DIAGNOSTIC DIFFERENTIEL </vt:lpstr>
      <vt:lpstr>DIAGNOSTIC DIFFERENTIEL</vt:lpstr>
      <vt:lpstr>DIAGNOSTIC DIFFERENTIEL</vt:lpstr>
      <vt:lpstr>DIAGNOSTIC DIFFERENTIEL</vt:lpstr>
      <vt:lpstr>DIAGNOSTIC DIFFERENTIEL</vt:lpstr>
      <vt:lpstr>DIAGNOSTIC DIFFERENTIEL</vt:lpstr>
      <vt:lpstr>DIAGNOSTIC DIFFERENTIEL </vt:lpstr>
      <vt:lpstr>EVOLUTION-PRONOSTIC </vt:lpstr>
      <vt:lpstr>EVOLUTION-PRONOSTIC</vt:lpstr>
      <vt:lpstr>TRAITEMENT </vt:lpstr>
      <vt:lpstr>TRAITEMENT</vt:lpstr>
      <vt:lpstr>TRAITEMENT</vt:lpstr>
      <vt:lpstr>TRAITEMENT</vt:lpstr>
      <vt:lpstr>TRAITEMENT</vt:lpstr>
      <vt:lpstr>TRAITEMENT </vt:lpstr>
      <vt:lpstr>TRAITEMENT</vt:lpstr>
      <vt:lpstr>PREVENTION-EDUCATION </vt:lpstr>
      <vt:lpstr> PREVENTION-EDUCATION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DERMATITE ALLERGIQUE   DE CONTACT </dc:title>
  <dc:creator>hp</dc:creator>
  <cp:lastModifiedBy>hp</cp:lastModifiedBy>
  <cp:revision>7</cp:revision>
  <dcterms:created xsi:type="dcterms:W3CDTF">2019-10-12T19:53:33Z</dcterms:created>
  <dcterms:modified xsi:type="dcterms:W3CDTF">2020-04-12T22:49:34Z</dcterms:modified>
</cp:coreProperties>
</file>