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2" r:id="rId7"/>
    <p:sldId id="268" r:id="rId8"/>
    <p:sldId id="270" r:id="rId9"/>
    <p:sldId id="275" r:id="rId10"/>
    <p:sldId id="276"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890" autoAdjust="0"/>
  </p:normalViewPr>
  <p:slideViewPr>
    <p:cSldViewPr>
      <p:cViewPr>
        <p:scale>
          <a:sx n="50" d="100"/>
          <a:sy n="50" d="100"/>
        </p:scale>
        <p:origin x="-1267"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D0701A-028E-4E31-B133-1E0C00FDA549}" type="datetimeFigureOut">
              <a:rPr lang="fr-FR" smtClean="0"/>
              <a:pPr/>
              <a:t>14/04/2020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A40886-6E2A-4771-A4CF-0C6FFDCFACD7}"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L’hyperthyroïdie est un ensemble de troubles liés à l'excès d'hormones thyroïdiennes. La prévalence est d’environ 0,5 à 2% de la population avec une nette prépondérance féminine, puisqu’elle touche 5 à 10 fois plus souvent  les femmes que les hommes. Les causes sont nombreuses : hyperproduction diffuse d’hormones thyroïdiennes (maladie de Basedow, la cause la plus fréquente), tumorale (adénome, ou goitre multi nodulaire), effraction des vésicules thyroïdiennes (thyroïdites), iatrogènes… </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Le syndrome de thyrotoxicose est commun à toutes les variétés d’hyperthyroïdies. Il est le témoin d’un excès d’hormones thyroïdiennes T3, T4 dans le sang, agissant sur les organes cibles. L'intensité des signes cliniques dépend du degré de la thyrotoxicose, de sa durée, et du terrain. </a:t>
            </a:r>
          </a:p>
          <a:p>
            <a:r>
              <a:rPr lang="fr-FR" dirty="0" smtClean="0"/>
              <a:t> Amaigrissement : C’est un symptôme majeur, très  fréquent, contrastant avec un appétit conservé voire une polyphagie.   Asthénie : Constante mais non spécifique, principalement physique, liée à l’atteinte musculaire.  </a:t>
            </a:r>
            <a:r>
              <a:rPr lang="fr-FR" dirty="0" err="1" smtClean="0"/>
              <a:t>Thermophobie</a:t>
            </a:r>
            <a:r>
              <a:rPr lang="fr-FR" dirty="0" smtClean="0"/>
              <a:t> acquise avec soif, sueurs profuses, surtout moiteurs des paumes des mains.  Tachycardie : C’est un signe constant, de grande valeur diagnostic. Elle est permanente, ne cède pas au repos, exagérée par l’effort, et l’émotion. Elle s’accompagne d’un éréthisme vasculaire généralisé : pouls ample, base du cou frémissante, palpitations, éclat des bruits cardiaques. Il existe parfois un souffle fonctionnel témoignant d’un débit cardiaque augmenté.</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HTA : Systolique, avec élargissement de la différentielle.  accélération du transit avec parfois de véritables diarrhées motrices.  Faiblesse musculaire : Très évocatrice par sa localisation proximale, notamment aux membres inférieurs où elle atteint le quadriceps donnant ainsi un  signe du Tabouret positif. Rarement, on constate une fente musculaire nette au niveau des ceintures surtout scapulaire.  Tremblements : fins des extrémités, exagérés par l’émotion et l’effort, qui peuvent être visualisés en position de sermon. Ils peuvent être généralisés.    Rapidité de la décontraction musculaire : réflexe achilléen vif.  Troubles psychiques : Troubles du comportement, avec irritabilité, nervosité, émotivité, insomnie, agitation,  humeur labile …  Autres signes : asthénie sexuelle, troubles des règles, gynécomastie, troubles cutanés et des phanères, prurit, douleurs osseuses</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Bilan spécifique hormonal  </a:t>
            </a:r>
          </a:p>
          <a:p>
            <a:r>
              <a:rPr lang="fr-FR" dirty="0" smtClean="0"/>
              <a:t>FT3, FT4  : élevées. </a:t>
            </a:r>
          </a:p>
          <a:p>
            <a:r>
              <a:rPr lang="fr-FR" dirty="0" smtClean="0"/>
              <a:t>TSH: diminuée. Ce dosage constitue le test le plus sensible et le plus spécifique pour le diagnostic des </a:t>
            </a:r>
            <a:r>
              <a:rPr lang="fr-FR" dirty="0" err="1" smtClean="0"/>
              <a:t>dysthyroïdies</a:t>
            </a:r>
            <a:r>
              <a:rPr lang="fr-FR" dirty="0" smtClean="0"/>
              <a:t>.  Cependant, il existe deux causes exceptionnelles d’hyperthyroïdie avec TSH normale : l’adénome thyréotrope, et le syndrome de résistance aux hormones thyroïdiennes. </a:t>
            </a:r>
          </a:p>
          <a:p>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 1  La maladie de Basedow : C’est la cause la plus fréquente des hyperthyroïdies chez la femme jeune. Il s ‘agit d’une maladie auto-immune survenant sur un terrain génétiquement prédisposé (Ag HLA B8 et DR3 chez les caucasiens B35 chez les Japonais, et </a:t>
            </a:r>
            <a:r>
              <a:rPr lang="fr-FR" dirty="0" err="1" smtClean="0"/>
              <a:t>Bw</a:t>
            </a:r>
            <a:r>
              <a:rPr lang="fr-FR" dirty="0" smtClean="0"/>
              <a:t>  46 chez  les chinois) sous l’influence de facteurs environnementaux (stress, tabac, apport iodé, hormones sexuelles…). L’hyperthyroïdie est due à une stimulation permanente des cellules thyroïdiennes par des immunoglobulines appelées : TSI (</a:t>
            </a:r>
            <a:r>
              <a:rPr lang="fr-FR" dirty="0" err="1" smtClean="0"/>
              <a:t>thyroïd</a:t>
            </a:r>
            <a:r>
              <a:rPr lang="fr-FR" dirty="0" smtClean="0"/>
              <a:t>  </a:t>
            </a:r>
            <a:r>
              <a:rPr lang="fr-FR" dirty="0" err="1" smtClean="0"/>
              <a:t>stimulting</a:t>
            </a:r>
            <a:r>
              <a:rPr lang="fr-FR" dirty="0" smtClean="0"/>
              <a:t> immunoglobulines) : Les TSI ont une grande affinité pour les récepteurs de la TSH et donc sont compétitives avec cette stimuline sur ces récepteurs. Il en résulte une stimulation de toutes les étapes de l’</a:t>
            </a:r>
            <a:r>
              <a:rPr lang="fr-FR" dirty="0" err="1" smtClean="0"/>
              <a:t>hormonosynthèse</a:t>
            </a:r>
            <a:r>
              <a:rPr lang="fr-FR" dirty="0" smtClean="0"/>
              <a:t> ainsi que la libération des hormones thyroïdiennes.  Les signes cliniques principaux : syndrome de thyrotoxicose + goitre + exophtalmie. </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effectLst>
                  <a:outerShdw blurRad="38100" dist="38100" dir="2700000" algn="tl">
                    <a:srgbClr val="000000">
                      <a:alpha val="43137"/>
                    </a:srgbClr>
                  </a:outerShdw>
                </a:effectLst>
              </a:rPr>
              <a:t> </a:t>
            </a:r>
            <a:r>
              <a:rPr lang="fr-FR" sz="1200" dirty="0" smtClean="0"/>
              <a:t>tumeur bénigne et </a:t>
            </a:r>
            <a:r>
              <a:rPr lang="fr-FR" sz="1200" dirty="0" err="1" smtClean="0"/>
              <a:t>sécrétante</a:t>
            </a:r>
            <a:r>
              <a:rPr lang="fr-FR" sz="1200" dirty="0" smtClean="0"/>
              <a:t> de la thyroïde qui est autonome (non régulée par la TSH), mettant au repos le reste de la glande.</a:t>
            </a:r>
          </a:p>
          <a:p>
            <a:r>
              <a:rPr lang="fr-FR" sz="1200" dirty="0" smtClean="0"/>
              <a:t> Tableau clinique : Syndrome de thyrotoxicose pur : sans signes d’</a:t>
            </a:r>
            <a:r>
              <a:rPr lang="fr-FR" sz="1200" dirty="0" err="1" smtClean="0"/>
              <a:t>auto-imunité</a:t>
            </a:r>
            <a:r>
              <a:rPr lang="fr-FR" sz="1200" dirty="0" smtClean="0"/>
              <a:t>. A la palpation thyroïdienne : on retrouve un nodule ferme, mobile, indolore, sans adénopathies cervicales. Bilan biologique : T3L T4L élevées, TSH effondrée, </a:t>
            </a:r>
            <a:r>
              <a:rPr lang="fr-FR" sz="1200" dirty="0" err="1" smtClean="0"/>
              <a:t>Ac</a:t>
            </a:r>
            <a:r>
              <a:rPr lang="fr-FR" sz="1200" dirty="0" smtClean="0"/>
              <a:t> anti RTSH et anti thyroïde : négatifs. </a:t>
            </a:r>
            <a:r>
              <a:rPr lang="fr-FR" sz="1200" dirty="0" err="1" smtClean="0"/>
              <a:t>Echographie</a:t>
            </a:r>
            <a:r>
              <a:rPr lang="fr-FR" sz="1200" dirty="0" smtClean="0"/>
              <a:t> + Doppler cervical : le nodule est plein et </a:t>
            </a:r>
            <a:r>
              <a:rPr lang="fr-FR" sz="1200" dirty="0" err="1" smtClean="0"/>
              <a:t>hypervascularisé</a:t>
            </a:r>
            <a:r>
              <a:rPr lang="fr-FR" sz="1200" dirty="0" smtClean="0"/>
              <a:t>, l’échographie permet de visualiser  le reste du parenchyme thyroïdien mis au repos et non visible à la scintigraphie. Scintigraphie thyroïdienne : montre un nodule « chaud » ou </a:t>
            </a:r>
            <a:r>
              <a:rPr lang="fr-FR" sz="1200" dirty="0" err="1" smtClean="0"/>
              <a:t>hyperfixant</a:t>
            </a:r>
            <a:r>
              <a:rPr lang="fr-FR" sz="1200" dirty="0" smtClean="0"/>
              <a:t> l’iode radioactif injecté, alors que le reste </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Thyroïdite </a:t>
            </a:r>
            <a:r>
              <a:rPr lang="fr-FR" dirty="0" err="1" smtClean="0"/>
              <a:t>sub-aiguë</a:t>
            </a:r>
            <a:r>
              <a:rPr lang="fr-FR" dirty="0" smtClean="0"/>
              <a:t> de </a:t>
            </a:r>
            <a:r>
              <a:rPr lang="fr-FR" dirty="0" err="1" smtClean="0"/>
              <a:t>Dequervain</a:t>
            </a:r>
            <a:r>
              <a:rPr lang="fr-FR" dirty="0" smtClean="0"/>
              <a:t>  C’est une inflammation aiguë de la thyroïde, réversible, réactionnelle à une infection virale. L’hyperthyroïdie est transitoire, et l’évolution se fait vers l’</a:t>
            </a:r>
            <a:r>
              <a:rPr lang="fr-FR" dirty="0" err="1" smtClean="0"/>
              <a:t>euthyroïdie</a:t>
            </a:r>
            <a:r>
              <a:rPr lang="fr-FR" dirty="0" smtClean="0"/>
              <a:t>. Cette thyroïdite évolue en 4 phases : hyperthyroïdie – </a:t>
            </a:r>
            <a:r>
              <a:rPr lang="fr-FR" dirty="0" err="1" smtClean="0"/>
              <a:t>euthyroïdie</a:t>
            </a:r>
            <a:r>
              <a:rPr lang="fr-FR" dirty="0" smtClean="0"/>
              <a:t> – hypothyroïdie – </a:t>
            </a:r>
            <a:r>
              <a:rPr lang="fr-FR" dirty="0" err="1" smtClean="0"/>
              <a:t>euthyroïdie</a:t>
            </a:r>
            <a:r>
              <a:rPr lang="fr-FR" dirty="0" smtClean="0"/>
              <a:t>.  La destruction rapide des </a:t>
            </a:r>
            <a:r>
              <a:rPr lang="fr-FR" dirty="0" err="1" smtClean="0"/>
              <a:t>thyréocytes</a:t>
            </a:r>
            <a:r>
              <a:rPr lang="fr-FR" dirty="0" smtClean="0"/>
              <a:t> entraîne la libération plasmatique des hormones thyroïdiennes, d’où un syndrome de thyrotoxicose clinique et biologique. L’évolution se fait vers la récupération fonctionnelle ad-</a:t>
            </a:r>
            <a:r>
              <a:rPr lang="fr-FR" dirty="0" err="1" smtClean="0"/>
              <a:t>integrum</a:t>
            </a:r>
            <a:r>
              <a:rPr lang="fr-FR" dirty="0" smtClean="0"/>
              <a:t>  en l’absence de thyroïdite </a:t>
            </a:r>
            <a:r>
              <a:rPr lang="fr-FR" dirty="0" err="1" smtClean="0"/>
              <a:t>autoimmune</a:t>
            </a:r>
            <a:r>
              <a:rPr lang="fr-FR" dirty="0" smtClean="0"/>
              <a:t> associée. Des récidives sont </a:t>
            </a:r>
            <a:r>
              <a:rPr lang="fr-FR" dirty="0" smtClean="0"/>
              <a:t>possibles</a:t>
            </a:r>
          </a:p>
          <a:p>
            <a:pPr algn="ctr"/>
            <a:r>
              <a:rPr lang="fr-FR" sz="1200" dirty="0" smtClean="0"/>
              <a:t> </a:t>
            </a:r>
            <a:r>
              <a:rPr lang="fr-FR" sz="1200" u="sng" dirty="0" smtClean="0"/>
              <a:t>Thyrotoxicose gestationnelle transitoire </a:t>
            </a:r>
            <a:r>
              <a:rPr lang="fr-FR" sz="1200" dirty="0" smtClean="0"/>
              <a:t>:</a:t>
            </a:r>
          </a:p>
          <a:p>
            <a:pPr>
              <a:buNone/>
            </a:pPr>
            <a:endParaRPr lang="fr-FR" sz="1200" dirty="0" smtClean="0"/>
          </a:p>
          <a:p>
            <a:r>
              <a:rPr lang="fr-FR" sz="1200" dirty="0" smtClean="0"/>
              <a:t>Par effet </a:t>
            </a:r>
            <a:r>
              <a:rPr lang="fr-FR" sz="1200" dirty="0" err="1" smtClean="0"/>
              <a:t>thyréostimulant</a:t>
            </a:r>
            <a:r>
              <a:rPr lang="fr-FR" sz="1200" dirty="0" smtClean="0"/>
              <a:t> de l’HCG.  </a:t>
            </a:r>
          </a:p>
          <a:p>
            <a:r>
              <a:rPr lang="fr-FR" sz="1200" dirty="0" err="1" smtClean="0"/>
              <a:t>Hyperemesis</a:t>
            </a:r>
            <a:r>
              <a:rPr lang="fr-FR" sz="1200" dirty="0" smtClean="0"/>
              <a:t> </a:t>
            </a:r>
            <a:r>
              <a:rPr lang="fr-FR" sz="1200" dirty="0" err="1" smtClean="0"/>
              <a:t>gravidarum</a:t>
            </a:r>
            <a:r>
              <a:rPr lang="fr-FR" sz="1200" dirty="0" smtClean="0"/>
              <a:t>(forme sévère): vomissements incoercibles, troubles hydro électrolytiques, déshydratation, perte de poids, absence de goitre et d’anticorps anti RTSH. </a:t>
            </a:r>
          </a:p>
          <a:p>
            <a:r>
              <a:rPr lang="fr-FR" sz="1200" dirty="0" smtClean="0"/>
              <a:t>Amélioration clinique et biologique au fur et à mesure de la baisse du taux de l’HCG avec retour à l’</a:t>
            </a:r>
            <a:r>
              <a:rPr lang="fr-FR" sz="1200" dirty="0" err="1" smtClean="0"/>
              <a:t>euthyroïdie</a:t>
            </a:r>
            <a:r>
              <a:rPr lang="fr-FR" sz="1200" dirty="0" smtClean="0"/>
              <a:t> à partir de la 16ème et 20ème SA. </a:t>
            </a:r>
          </a:p>
          <a:p>
            <a:pPr algn="ctr"/>
            <a:r>
              <a:rPr lang="fr-FR" sz="1200" u="sng" dirty="0" smtClean="0"/>
              <a:t>Hypersensibilité à l’HCG des récepteurs de la TSH </a:t>
            </a:r>
            <a:r>
              <a:rPr lang="fr-FR" sz="1200" dirty="0" smtClean="0"/>
              <a:t>: </a:t>
            </a:r>
          </a:p>
          <a:p>
            <a:r>
              <a:rPr lang="fr-FR" sz="1200" dirty="0" smtClean="0"/>
              <a:t>Hyperthyroïdie avec  vomissements persistants durant la grossesse.  </a:t>
            </a:r>
          </a:p>
          <a:p>
            <a:r>
              <a:rPr lang="fr-FR" sz="1200" dirty="0" smtClean="0"/>
              <a:t>Conséquences maternelles : </a:t>
            </a:r>
            <a:r>
              <a:rPr lang="fr-FR" sz="1200" dirty="0" err="1" smtClean="0"/>
              <a:t>Prééclampsie</a:t>
            </a:r>
            <a:r>
              <a:rPr lang="fr-FR" sz="1200" dirty="0" smtClean="0"/>
              <a:t>, fausses couches, accouchements prématurés, décompensations de cardiopathies congestives,  ruptures placentaires,  anémie.  </a:t>
            </a:r>
          </a:p>
          <a:p>
            <a:r>
              <a:rPr lang="fr-FR" sz="1200" dirty="0" smtClean="0"/>
              <a:t>Conséquences fœtales : RCIU, défaillance cardiaque, </a:t>
            </a:r>
            <a:r>
              <a:rPr lang="fr-FR" sz="1200" dirty="0" err="1" smtClean="0"/>
              <a:t>craniosynostose</a:t>
            </a:r>
            <a:r>
              <a:rPr lang="fr-FR" sz="1200" dirty="0" smtClean="0"/>
              <a:t>, accélération de la motilité fœtale et de la maturation osseuse, goitre fœtal avec dystocie mécanique, prématurité, hyperthyroïdie fœtale et néonatale, mort néonatale, malformations congénitales </a:t>
            </a: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Les manifestations buccales représentent des circonstances fréquentes de découverte, à côté de la fièvre, de la dysphagie et des éruptions cutanées. Le tableau clinique inclut des ulcérations orales, des lésions de nécrose gingivale, accompagnées d’une pharyngite et d’une amygdalite infectieuses. Les lésions gingivales et palatines sont couvertes d’une membrane grisâtre. Les femmes sont plus souvent atteintes que les hommes.</a:t>
            </a:r>
          </a:p>
          <a:p>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Hypersensibilité à l’HCG des récepteurs de la TSH : Elle se traduit par une hyperthyroïdie avec des vomissements persistants durant toute la grossesse et récidivants à chaque grossesse ultérieure.  Il s’agit de mutations activatrices du récepteur de la TSH entrainant une hyper affinité à l’HCG sans modification de l’affinité à la TSH.  Les conséquences maternelles de l’hyperthyroïdie sont : </a:t>
            </a:r>
            <a:r>
              <a:rPr lang="fr-FR" dirty="0" err="1" smtClean="0"/>
              <a:t>Prééclampsie</a:t>
            </a:r>
            <a:r>
              <a:rPr lang="fr-FR" dirty="0" smtClean="0"/>
              <a:t>, fausses couches spontanées et accouchements prématurés, les décompensations cardiaques de cardiopathies congestives, les ruptures placentaires, une anémie, des infections plus fréquentes. Les conséquences fœtales de l’hyperthyroïdie maternelle sont : Retard de croissance intra-utérin, </a:t>
            </a:r>
            <a:r>
              <a:rPr lang="fr-FR" dirty="0" err="1" smtClean="0"/>
              <a:t>hydrops</a:t>
            </a:r>
            <a:r>
              <a:rPr lang="fr-FR" dirty="0" smtClean="0"/>
              <a:t>, défaillance cardiaque, </a:t>
            </a:r>
            <a:r>
              <a:rPr lang="fr-FR" dirty="0" err="1" smtClean="0"/>
              <a:t>craniosynostose</a:t>
            </a:r>
            <a:r>
              <a:rPr lang="fr-FR" dirty="0" smtClean="0"/>
              <a:t>, accélération de la motilité fœtale et de la maturation osseuse, goitre fœtal avec dystocie mécanique, prématurité, hyperthyroïdie fœtale et néonatale, mort néonatale, malformations congénitales </a:t>
            </a:r>
            <a:endParaRPr lang="fr-FR" dirty="0"/>
          </a:p>
        </p:txBody>
      </p:sp>
      <p:sp>
        <p:nvSpPr>
          <p:cNvPr id="4" name="Espace réservé du numéro de diapositive 3"/>
          <p:cNvSpPr>
            <a:spLocks noGrp="1"/>
          </p:cNvSpPr>
          <p:nvPr>
            <p:ph type="sldNum" sz="quarter" idx="10"/>
          </p:nvPr>
        </p:nvSpPr>
        <p:spPr/>
        <p:txBody>
          <a:bodyPr/>
          <a:lstStyle/>
          <a:p>
            <a:fld id="{C2A40886-6E2A-4771-A4CF-0C6FFDCFACD7}"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33513DFA-D378-447C-AD67-62567AC9824A}" type="datetimeFigureOut">
              <a:rPr lang="fr-FR" smtClean="0"/>
              <a:pPr/>
              <a:t>14/04/2020</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DDC549C7-C39A-4817-B6D9-38919B685209}" type="slidenum">
              <a:rPr lang="fr-FR" smtClean="0"/>
              <a:pPr/>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3513DFA-D378-447C-AD67-62567AC9824A}" type="datetimeFigureOut">
              <a:rPr lang="fr-FR" smtClean="0"/>
              <a:pPr/>
              <a:t>14/04/2020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DC549C7-C39A-4817-B6D9-38919B68520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3513DFA-D378-447C-AD67-62567AC9824A}" type="datetimeFigureOut">
              <a:rPr lang="fr-FR" smtClean="0"/>
              <a:pPr/>
              <a:t>14/04/2020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DC549C7-C39A-4817-B6D9-38919B68520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33513DFA-D378-447C-AD67-62567AC9824A}" type="datetimeFigureOut">
              <a:rPr lang="fr-FR" smtClean="0"/>
              <a:pPr/>
              <a:t>14/04/2020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DC549C7-C39A-4817-B6D9-38919B68520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33513DFA-D378-447C-AD67-62567AC9824A}" type="datetimeFigureOut">
              <a:rPr lang="fr-FR" smtClean="0"/>
              <a:pPr/>
              <a:t>14/04/2020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DC549C7-C39A-4817-B6D9-38919B685209}" type="slidenum">
              <a:rPr lang="fr-FR" smtClean="0"/>
              <a:pPr/>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33513DFA-D378-447C-AD67-62567AC9824A}" type="datetimeFigureOut">
              <a:rPr lang="fr-FR" smtClean="0"/>
              <a:pPr/>
              <a:t>14/04/2020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DC549C7-C39A-4817-B6D9-38919B68520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33513DFA-D378-447C-AD67-62567AC9824A}" type="datetimeFigureOut">
              <a:rPr lang="fr-FR" smtClean="0"/>
              <a:pPr/>
              <a:t>14/04/2020</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DDC549C7-C39A-4817-B6D9-38919B68520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33513DFA-D378-447C-AD67-62567AC9824A}" type="datetimeFigureOut">
              <a:rPr lang="fr-FR" smtClean="0"/>
              <a:pPr/>
              <a:t>14/04/2020</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DDC549C7-C39A-4817-B6D9-38919B68520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33513DFA-D378-447C-AD67-62567AC9824A}" type="datetimeFigureOut">
              <a:rPr lang="fr-FR" smtClean="0"/>
              <a:pPr/>
              <a:t>14/04/2020</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DDC549C7-C39A-4817-B6D9-38919B685209}" type="slidenum">
              <a:rPr lang="fr-FR" smtClean="0"/>
              <a:pPr/>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33513DFA-D378-447C-AD67-62567AC9824A}" type="datetimeFigureOut">
              <a:rPr lang="fr-FR" smtClean="0"/>
              <a:pPr/>
              <a:t>14/04/2020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DC549C7-C39A-4817-B6D9-38919B68520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33513DFA-D378-447C-AD67-62567AC9824A}" type="datetimeFigureOut">
              <a:rPr lang="fr-FR" smtClean="0"/>
              <a:pPr/>
              <a:t>14/04/2020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DC549C7-C39A-4817-B6D9-38919B685209}" type="slidenum">
              <a:rPr lang="fr-FR" smtClean="0"/>
              <a:pPr/>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3513DFA-D378-447C-AD67-62567AC9824A}" type="datetimeFigureOut">
              <a:rPr lang="fr-FR" smtClean="0"/>
              <a:pPr/>
              <a:t>14/04/2020</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DC549C7-C39A-4817-B6D9-38919B685209}" type="slidenum">
              <a:rPr lang="fr-FR" smtClean="0"/>
              <a:pPr/>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HYPERTHYROIDIE</a:t>
            </a:r>
            <a:endParaRPr lang="fr-FR" dirty="0"/>
          </a:p>
        </p:txBody>
      </p:sp>
      <p:sp>
        <p:nvSpPr>
          <p:cNvPr id="3" name="Sous-titre 2"/>
          <p:cNvSpPr>
            <a:spLocks noGrp="1"/>
          </p:cNvSpPr>
          <p:nvPr>
            <p:ph type="subTitle" idx="1"/>
          </p:nvPr>
        </p:nvSpPr>
        <p:spPr/>
        <p:txBody>
          <a:bodyPr/>
          <a:lstStyle/>
          <a:p>
            <a:r>
              <a:rPr lang="fr-FR" dirty="0" smtClean="0"/>
              <a:t>Dr HARBI.A</a:t>
            </a:r>
          </a:p>
          <a:p>
            <a:r>
              <a:rPr lang="fr-FR" dirty="0" err="1" smtClean="0"/>
              <a:t>Sce</a:t>
            </a:r>
            <a:r>
              <a:rPr lang="fr-FR" dirty="0" smtClean="0"/>
              <a:t> ENDOCRINOLOGIE CHU ANNABA</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15616" y="1412776"/>
            <a:ext cx="7818072" cy="5040560"/>
          </a:xfrm>
        </p:spPr>
        <p:txBody>
          <a:bodyPr>
            <a:noAutofit/>
          </a:bodyPr>
          <a:lstStyle/>
          <a:p>
            <a:r>
              <a:rPr lang="fr-FR" sz="2800" dirty="0" smtClean="0"/>
              <a:t>Le traitement local inclut des mesures d’hygiène orale, des irrigations </a:t>
            </a:r>
            <a:r>
              <a:rPr lang="fr-FR" sz="2800" dirty="0" err="1" smtClean="0"/>
              <a:t>sub</a:t>
            </a:r>
            <a:r>
              <a:rPr lang="fr-FR" sz="2800" dirty="0" smtClean="0"/>
              <a:t>-gingivales à l’eau oxygénée et au gluconate de </a:t>
            </a:r>
            <a:r>
              <a:rPr lang="fr-FR" sz="2800" dirty="0" err="1" smtClean="0"/>
              <a:t>chlorhéxidine</a:t>
            </a:r>
            <a:r>
              <a:rPr lang="fr-FR" sz="2800" dirty="0" smtClean="0"/>
              <a:t>, ainsi que le nettoyage des lésions nécrotiques à l’eau oxygénée. </a:t>
            </a:r>
            <a:endParaRPr lang="fr-FR" sz="2800" dirty="0" smtClean="0"/>
          </a:p>
          <a:p>
            <a:r>
              <a:rPr lang="fr-FR" sz="2800" dirty="0" smtClean="0"/>
              <a:t>L’utilisation </a:t>
            </a:r>
            <a:r>
              <a:rPr lang="fr-FR" sz="2800" dirty="0" smtClean="0"/>
              <a:t>des bains de bouche à la </a:t>
            </a:r>
            <a:r>
              <a:rPr lang="fr-FR" sz="2800" dirty="0" err="1" smtClean="0"/>
              <a:t>chlorhéxidine</a:t>
            </a:r>
            <a:r>
              <a:rPr lang="fr-FR" sz="2800" dirty="0" smtClean="0"/>
              <a:t> 0,2 % est également recommandée, étant donnée son efficacité vis-à-vis des germes gram-positifs et gram-négatifs</a:t>
            </a:r>
            <a:endParaRPr lang="fr-FR" sz="2800" b="1" dirty="0" smtClean="0"/>
          </a:p>
          <a:p>
            <a:endParaRPr lang="fr-FR"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INTRODUCTION / DEFINITION</a:t>
            </a:r>
            <a:endParaRPr lang="fr-FR" sz="3600" dirty="0"/>
          </a:p>
        </p:txBody>
      </p:sp>
      <p:sp>
        <p:nvSpPr>
          <p:cNvPr id="3" name="Espace réservé du contenu 2"/>
          <p:cNvSpPr>
            <a:spLocks noGrp="1"/>
          </p:cNvSpPr>
          <p:nvPr>
            <p:ph idx="1"/>
          </p:nvPr>
        </p:nvSpPr>
        <p:spPr>
          <a:xfrm>
            <a:off x="899592" y="1447800"/>
            <a:ext cx="8244408" cy="5149552"/>
          </a:xfrm>
        </p:spPr>
        <p:txBody>
          <a:bodyPr>
            <a:normAutofit/>
          </a:bodyPr>
          <a:lstStyle/>
          <a:p>
            <a:r>
              <a:rPr lang="fr-FR" sz="2800" dirty="0" smtClean="0"/>
              <a:t>Ensemble de troubles liés à l'excès d'hormones thyroïdiennes. </a:t>
            </a:r>
          </a:p>
          <a:p>
            <a:r>
              <a:rPr lang="fr-FR" sz="2800" dirty="0" smtClean="0"/>
              <a:t>Prévalence: 0,5 à 2% de la population, 5 à 10 F/ 1H </a:t>
            </a:r>
          </a:p>
          <a:p>
            <a:r>
              <a:rPr lang="fr-FR" sz="2800" dirty="0" smtClean="0"/>
              <a:t>Causes : hyperproduction d’hormones thyroïdiennes (maladie de Basedow), tumorale (adénome, goitre multi nodulaire), effraction des vésicules thyroïdiennes (thyroïdites), iatrogènes. </a:t>
            </a:r>
            <a:endParaRPr lang="fr-FR"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TABLEAU CLINIQUE</a:t>
            </a:r>
            <a:endParaRPr lang="fr-FR" dirty="0"/>
          </a:p>
        </p:txBody>
      </p:sp>
      <p:sp>
        <p:nvSpPr>
          <p:cNvPr id="3" name="Espace réservé du contenu 2"/>
          <p:cNvSpPr>
            <a:spLocks noGrp="1"/>
          </p:cNvSpPr>
          <p:nvPr>
            <p:ph idx="1"/>
          </p:nvPr>
        </p:nvSpPr>
        <p:spPr>
          <a:xfrm>
            <a:off x="1115616" y="1447800"/>
            <a:ext cx="8028384" cy="5221560"/>
          </a:xfrm>
        </p:spPr>
        <p:txBody>
          <a:bodyPr>
            <a:normAutofit fontScale="92500"/>
          </a:bodyPr>
          <a:lstStyle/>
          <a:p>
            <a:r>
              <a:rPr lang="fr-FR" dirty="0" smtClean="0"/>
              <a:t> </a:t>
            </a:r>
            <a:r>
              <a:rPr lang="fr-FR" sz="3000" dirty="0" smtClean="0"/>
              <a:t>Amaigrissement : majeur, fréquent,  avec  appétit conservé voire  polyphagie.   </a:t>
            </a:r>
          </a:p>
          <a:p>
            <a:r>
              <a:rPr lang="fr-FR" sz="3000" dirty="0" smtClean="0"/>
              <a:t>Asthénie : Constante non spécifique</a:t>
            </a:r>
          </a:p>
          <a:p>
            <a:r>
              <a:rPr lang="fr-FR" sz="3000" dirty="0" err="1" smtClean="0"/>
              <a:t>Thermophobie</a:t>
            </a:r>
            <a:r>
              <a:rPr lang="fr-FR" sz="3000" dirty="0" smtClean="0"/>
              <a:t>, avec soif, sueurs profuses et moiteurs des paumes des mains.  </a:t>
            </a:r>
          </a:p>
          <a:p>
            <a:r>
              <a:rPr lang="fr-FR" sz="3000" dirty="0" smtClean="0"/>
              <a:t>Tachycardie : Constante, permanente, ne cède pas au repos, exagérée par l’effort et l’</a:t>
            </a:r>
            <a:r>
              <a:rPr lang="fr-FR" sz="3000" dirty="0" err="1" smtClean="0"/>
              <a:t>emotion</a:t>
            </a:r>
            <a:r>
              <a:rPr lang="fr-FR" sz="3000" dirty="0" smtClean="0"/>
              <a:t>, avec éréthisme vasculaire généralisé : pouls ample, base du cou frémissante, palpitations, éclat des bruits cardiaques, parfois un souffle fonctionnel témoignant d’un débit cardiaque augmenté.</a:t>
            </a:r>
            <a:endParaRPr lang="fr-FR" sz="3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a:xfrm>
            <a:off x="1115616" y="1447800"/>
            <a:ext cx="7818072" cy="4800600"/>
          </a:xfrm>
        </p:spPr>
        <p:txBody>
          <a:bodyPr>
            <a:noAutofit/>
          </a:bodyPr>
          <a:lstStyle/>
          <a:p>
            <a:r>
              <a:rPr lang="fr-FR" sz="2800" dirty="0" smtClean="0"/>
              <a:t>HTA : Systolique, élargissement de la différentielle.  </a:t>
            </a:r>
          </a:p>
          <a:p>
            <a:r>
              <a:rPr lang="fr-FR" sz="2800" dirty="0" smtClean="0"/>
              <a:t>Accélération du transit, voir diarrhées motrices. </a:t>
            </a:r>
          </a:p>
          <a:p>
            <a:r>
              <a:rPr lang="fr-FR" sz="2800" dirty="0" smtClean="0"/>
              <a:t>Faiblesse musculaire. </a:t>
            </a:r>
          </a:p>
          <a:p>
            <a:r>
              <a:rPr lang="fr-FR" sz="2800" dirty="0" smtClean="0"/>
              <a:t> Tremblements fins des extrémités</a:t>
            </a:r>
          </a:p>
          <a:p>
            <a:r>
              <a:rPr lang="fr-FR" sz="2800" dirty="0" smtClean="0"/>
              <a:t>Rapidité de la décontraction musculaire</a:t>
            </a:r>
          </a:p>
          <a:p>
            <a:r>
              <a:rPr lang="fr-FR" sz="2800" dirty="0" smtClean="0"/>
              <a:t>Troubles psychiques : Irritabilité, nervosité, émotivité, insomnie, agitation,  humeur labile  </a:t>
            </a:r>
          </a:p>
          <a:p>
            <a:r>
              <a:rPr lang="fr-FR" sz="2800" dirty="0" smtClean="0"/>
              <a:t>Autres : troubles des règles, gynécomastie, troubles cutanés et des phanères, prurit, douleurs osseuses</a:t>
            </a:r>
            <a:endParaRPr lang="fr-FR"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BIOLOGIE</a:t>
            </a:r>
            <a:endParaRPr lang="fr-FR" sz="3600" dirty="0"/>
          </a:p>
        </p:txBody>
      </p:sp>
      <p:sp>
        <p:nvSpPr>
          <p:cNvPr id="3" name="Espace réservé du contenu 2"/>
          <p:cNvSpPr>
            <a:spLocks noGrp="1"/>
          </p:cNvSpPr>
          <p:nvPr>
            <p:ph idx="1"/>
          </p:nvPr>
        </p:nvSpPr>
        <p:spPr>
          <a:xfrm>
            <a:off x="1115616" y="1447800"/>
            <a:ext cx="8028384" cy="5221560"/>
          </a:xfrm>
        </p:spPr>
        <p:txBody>
          <a:bodyPr>
            <a:normAutofit/>
          </a:bodyPr>
          <a:lstStyle/>
          <a:p>
            <a:pPr algn="ctr">
              <a:buNone/>
            </a:pPr>
            <a:r>
              <a:rPr lang="fr-FR" dirty="0" smtClean="0">
                <a:effectLst>
                  <a:outerShdw blurRad="38100" dist="38100" dir="2700000" algn="tl">
                    <a:srgbClr val="000000">
                      <a:alpha val="43137"/>
                    </a:srgbClr>
                  </a:outerShdw>
                </a:effectLst>
              </a:rPr>
              <a:t>Bilan spécifique hormonal </a:t>
            </a:r>
          </a:p>
          <a:p>
            <a:pPr algn="ctr">
              <a:buNone/>
            </a:pPr>
            <a:r>
              <a:rPr lang="fr-FR" dirty="0" smtClean="0"/>
              <a:t> </a:t>
            </a:r>
          </a:p>
          <a:p>
            <a:r>
              <a:rPr lang="fr-FR" dirty="0" smtClean="0"/>
              <a:t>FT3, FT4  : élevées. </a:t>
            </a:r>
          </a:p>
          <a:p>
            <a:r>
              <a:rPr lang="fr-FR" dirty="0" smtClean="0"/>
              <a:t>TSH: diminuée. </a:t>
            </a:r>
          </a:p>
          <a:p>
            <a:endParaRPr lang="fr-FR" sz="2800" dirty="0" smtClean="0"/>
          </a:p>
          <a:p>
            <a:r>
              <a:rPr lang="fr-FR" sz="2800" dirty="0" smtClean="0"/>
              <a:t>TSH normale : adénome thyréotrope,  syndrome de résistance aux hormones thyroïdiennes. </a:t>
            </a:r>
            <a:endParaRPr lang="fr-FR"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t>DIAGNOSTIC ETIOLOGIQUE</a:t>
            </a:r>
            <a:endParaRPr lang="fr-FR" sz="3600" b="1" dirty="0"/>
          </a:p>
        </p:txBody>
      </p:sp>
      <p:sp>
        <p:nvSpPr>
          <p:cNvPr id="3" name="Espace réservé du contenu 2"/>
          <p:cNvSpPr>
            <a:spLocks noGrp="1"/>
          </p:cNvSpPr>
          <p:nvPr>
            <p:ph idx="1"/>
          </p:nvPr>
        </p:nvSpPr>
        <p:spPr>
          <a:xfrm>
            <a:off x="899592" y="1447800"/>
            <a:ext cx="8244408" cy="5221560"/>
          </a:xfrm>
        </p:spPr>
        <p:txBody>
          <a:bodyPr>
            <a:noAutofit/>
          </a:bodyPr>
          <a:lstStyle/>
          <a:p>
            <a:pPr algn="ctr"/>
            <a:r>
              <a:rPr lang="fr-FR" sz="2800" dirty="0" smtClean="0">
                <a:effectLst>
                  <a:outerShdw blurRad="38100" dist="38100" dir="2700000" algn="tl">
                    <a:srgbClr val="000000">
                      <a:alpha val="43137"/>
                    </a:srgbClr>
                  </a:outerShdw>
                </a:effectLst>
              </a:rPr>
              <a:t> 1- Maladie de Basedow </a:t>
            </a:r>
          </a:p>
          <a:p>
            <a:endParaRPr lang="fr-FR" sz="2800" dirty="0" smtClean="0"/>
          </a:p>
          <a:p>
            <a:r>
              <a:rPr lang="fr-FR" sz="2800" dirty="0" smtClean="0"/>
              <a:t>Maladie auto-immune survenant sur un terrain génétiquement prédisposé, sous l’influence de facteurs environnementaux (stress, tabac…). </a:t>
            </a:r>
            <a:endParaRPr lang="fr-FR" sz="2800" dirty="0" smtClean="0"/>
          </a:p>
          <a:p>
            <a:r>
              <a:rPr lang="fr-FR" sz="2800" u="sng" dirty="0" err="1" smtClean="0"/>
              <a:t>Ophatmopathie</a:t>
            </a:r>
            <a:r>
              <a:rPr lang="fr-FR" sz="2800" u="sng" dirty="0" smtClean="0"/>
              <a:t> Basedowienne </a:t>
            </a:r>
            <a:r>
              <a:rPr lang="fr-FR" sz="2800" dirty="0" smtClean="0"/>
              <a:t>: Signe d’atteinte </a:t>
            </a:r>
            <a:r>
              <a:rPr lang="fr-FR" sz="2800" dirty="0" err="1" smtClean="0"/>
              <a:t>auto-immune,d‘</a:t>
            </a:r>
            <a:r>
              <a:rPr lang="fr-FR" sz="2800" dirty="0" smtClean="0"/>
              <a:t>évolution non parallèle à celle de la </a:t>
            </a:r>
            <a:r>
              <a:rPr lang="fr-FR" sz="2800" dirty="0" smtClean="0"/>
              <a:t>thyrotoxicose: exophtalmie</a:t>
            </a:r>
          </a:p>
          <a:p>
            <a:r>
              <a:rPr lang="fr-FR" sz="2800" u="sng" dirty="0" smtClean="0"/>
              <a:t>Le </a:t>
            </a:r>
            <a:r>
              <a:rPr lang="fr-FR" sz="2800" u="sng" dirty="0" smtClean="0"/>
              <a:t>goitre Basedowien </a:t>
            </a:r>
            <a:r>
              <a:rPr lang="fr-FR" sz="2800" dirty="0" smtClean="0"/>
              <a:t>: </a:t>
            </a:r>
            <a:r>
              <a:rPr lang="fr-FR" sz="2800" dirty="0" smtClean="0"/>
              <a:t>diffus</a:t>
            </a:r>
            <a:r>
              <a:rPr lang="fr-FR" sz="2800" dirty="0" smtClean="0"/>
              <a:t>, homogène, indolore, élastique, isolé et vasculaire : frémissement </a:t>
            </a:r>
            <a:r>
              <a:rPr lang="fr-FR" sz="2800" dirty="0" smtClean="0"/>
              <a:t>(</a:t>
            </a:r>
            <a:r>
              <a:rPr lang="fr-FR" sz="2800" dirty="0" err="1" smtClean="0"/>
              <a:t>thrill</a:t>
            </a:r>
            <a:r>
              <a:rPr lang="fr-FR" sz="2800" dirty="0" smtClean="0"/>
              <a:t>), </a:t>
            </a:r>
          </a:p>
          <a:p>
            <a:endParaRPr lang="fr-FR" sz="2800" dirty="0" smtClean="0"/>
          </a:p>
          <a:p>
            <a:endParaRPr lang="fr-FR" sz="2800" dirty="0" smtClean="0"/>
          </a:p>
          <a:p>
            <a:endParaRPr lang="fr-FR"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899592" y="332656"/>
            <a:ext cx="8244408" cy="6264696"/>
          </a:xfrm>
        </p:spPr>
        <p:txBody>
          <a:bodyPr>
            <a:noAutofit/>
          </a:bodyPr>
          <a:lstStyle/>
          <a:p>
            <a:pPr algn="ctr"/>
            <a:r>
              <a:rPr lang="fr-FR" dirty="0" smtClean="0">
                <a:effectLst>
                  <a:outerShdw blurRad="38100" dist="38100" dir="2700000" algn="tl">
                    <a:srgbClr val="000000">
                      <a:alpha val="43137"/>
                    </a:srgbClr>
                  </a:outerShdw>
                </a:effectLst>
              </a:rPr>
              <a:t>2- </a:t>
            </a:r>
            <a:r>
              <a:rPr lang="fr-FR" dirty="0" err="1" smtClean="0">
                <a:effectLst>
                  <a:outerShdw blurRad="38100" dist="38100" dir="2700000" algn="tl">
                    <a:srgbClr val="000000">
                      <a:alpha val="43137"/>
                    </a:srgbClr>
                  </a:outerShdw>
                </a:effectLst>
              </a:rPr>
              <a:t>Adenome</a:t>
            </a:r>
            <a:r>
              <a:rPr lang="fr-FR" dirty="0" smtClean="0">
                <a:effectLst>
                  <a:outerShdw blurRad="38100" dist="38100" dir="2700000" algn="tl">
                    <a:srgbClr val="000000">
                      <a:alpha val="43137"/>
                    </a:srgbClr>
                  </a:outerShdw>
                </a:effectLst>
              </a:rPr>
              <a:t> toxique</a:t>
            </a:r>
          </a:p>
          <a:p>
            <a:r>
              <a:rPr lang="fr-FR" sz="2800" dirty="0" smtClean="0">
                <a:effectLst>
                  <a:outerShdw blurRad="38100" dist="38100" dir="2700000" algn="tl">
                    <a:srgbClr val="000000">
                      <a:alpha val="43137"/>
                    </a:srgbClr>
                  </a:outerShdw>
                </a:effectLst>
              </a:rPr>
              <a:t> </a:t>
            </a:r>
            <a:r>
              <a:rPr lang="fr-FR" sz="2800" dirty="0" smtClean="0"/>
              <a:t>Tumeur bénigne </a:t>
            </a:r>
            <a:r>
              <a:rPr lang="fr-FR" sz="2800" dirty="0" err="1" smtClean="0"/>
              <a:t>sécrétante</a:t>
            </a:r>
            <a:r>
              <a:rPr lang="fr-FR" sz="2800" dirty="0" smtClean="0"/>
              <a:t> et autonome, mettant au repos le reste de la glande</a:t>
            </a:r>
            <a:r>
              <a:rPr lang="fr-FR" sz="2800" dirty="0" smtClean="0"/>
              <a:t>.</a:t>
            </a:r>
          </a:p>
          <a:p>
            <a:endParaRPr lang="fr-FR" sz="2800" dirty="0" smtClean="0"/>
          </a:p>
          <a:p>
            <a:pPr>
              <a:buNone/>
            </a:pPr>
            <a:endParaRPr lang="fr-FR" sz="2800" dirty="0" smtClean="0"/>
          </a:p>
          <a:p>
            <a:pPr algn="ctr"/>
            <a:r>
              <a:rPr lang="fr-FR" sz="2800" dirty="0" smtClean="0"/>
              <a:t> </a:t>
            </a:r>
            <a:r>
              <a:rPr lang="fr-FR" sz="2800" dirty="0" smtClean="0">
                <a:effectLst>
                  <a:outerShdw blurRad="38100" dist="38100" dir="2700000" algn="tl">
                    <a:srgbClr val="000000">
                      <a:alpha val="43137"/>
                    </a:srgbClr>
                  </a:outerShdw>
                </a:effectLst>
              </a:rPr>
              <a:t>3-Goitre multi-nodulaire hétérogène toxique (GMHNT) </a:t>
            </a:r>
          </a:p>
          <a:p>
            <a:r>
              <a:rPr lang="fr-FR" sz="2800" dirty="0" smtClean="0"/>
              <a:t>Première cause d’hyperthyroïdie chez le sujet âgé</a:t>
            </a:r>
            <a:r>
              <a:rPr lang="fr-FR" sz="2800" dirty="0" smtClean="0">
                <a:effectLst>
                  <a:outerShdw blurRad="38100" dist="38100" dir="2700000" algn="tl">
                    <a:srgbClr val="000000">
                      <a:alpha val="43137"/>
                    </a:srgbClr>
                  </a:outerShdw>
                </a:effectLst>
              </a:rPr>
              <a:t>. </a:t>
            </a:r>
            <a:endParaRPr lang="fr-FR" sz="2800" dirty="0" smtClean="0"/>
          </a:p>
          <a:p>
            <a:r>
              <a:rPr lang="fr-FR" sz="2800" dirty="0" smtClean="0"/>
              <a:t>Hyperthyroïdie par plusieurs nodules autonomes  sur un goitre ancien +/-  volumineux et hétérogène, d’origine géographique ou familiale. </a:t>
            </a:r>
          </a:p>
          <a:p>
            <a:endParaRPr lang="fr-FR" sz="28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87624" y="908720"/>
            <a:ext cx="7746064" cy="5339680"/>
          </a:xfrm>
        </p:spPr>
        <p:txBody>
          <a:bodyPr>
            <a:normAutofit fontScale="92500" lnSpcReduction="10000"/>
          </a:bodyPr>
          <a:lstStyle/>
          <a:p>
            <a:pPr algn="ctr"/>
            <a:r>
              <a:rPr lang="fr-FR" dirty="0" smtClean="0">
                <a:effectLst>
                  <a:outerShdw blurRad="38100" dist="38100" dir="2700000" algn="tl">
                    <a:srgbClr val="000000">
                      <a:alpha val="43137"/>
                    </a:srgbClr>
                  </a:outerShdw>
                </a:effectLst>
              </a:rPr>
              <a:t>4-Les thyroïdites </a:t>
            </a:r>
            <a:endParaRPr lang="fr-FR" dirty="0" smtClean="0">
              <a:effectLst>
                <a:outerShdw blurRad="38100" dist="38100" dir="2700000" algn="tl">
                  <a:srgbClr val="000000">
                    <a:alpha val="43137"/>
                  </a:srgbClr>
                </a:outerShdw>
              </a:effectLst>
            </a:endParaRPr>
          </a:p>
          <a:p>
            <a:pPr algn="ctr">
              <a:buNone/>
            </a:pPr>
            <a:endParaRPr lang="fr-FR" dirty="0" smtClean="0">
              <a:effectLst>
                <a:outerShdw blurRad="38100" dist="38100" dir="2700000" algn="tl">
                  <a:srgbClr val="000000">
                    <a:alpha val="43137"/>
                  </a:srgbClr>
                </a:outerShdw>
              </a:effectLst>
            </a:endParaRPr>
          </a:p>
          <a:p>
            <a:pPr algn="ctr"/>
            <a:r>
              <a:rPr lang="fr-FR" dirty="0" smtClean="0">
                <a:effectLst>
                  <a:outerShdw blurRad="38100" dist="38100" dir="2700000" algn="tl">
                    <a:srgbClr val="000000">
                      <a:alpha val="43137"/>
                    </a:srgbClr>
                  </a:outerShdw>
                </a:effectLst>
              </a:rPr>
              <a:t>5- Prise de médicaments</a:t>
            </a:r>
          </a:p>
          <a:p>
            <a:pPr>
              <a:buNone/>
            </a:pPr>
            <a:r>
              <a:rPr lang="fr-FR" dirty="0" err="1" smtClean="0"/>
              <a:t>Amiodarone</a:t>
            </a:r>
            <a:r>
              <a:rPr lang="fr-FR" dirty="0" smtClean="0"/>
              <a:t>, produits de </a:t>
            </a:r>
            <a:r>
              <a:rPr lang="fr-FR" dirty="0" err="1" smtClean="0"/>
              <a:t>contraste;lithium</a:t>
            </a:r>
            <a:r>
              <a:rPr lang="fr-FR" dirty="0" smtClean="0"/>
              <a:t>…</a:t>
            </a:r>
          </a:p>
          <a:p>
            <a:pPr>
              <a:buNone/>
            </a:pPr>
            <a:endParaRPr lang="fr-FR" dirty="0" smtClean="0"/>
          </a:p>
          <a:p>
            <a:pPr algn="ctr">
              <a:buNone/>
            </a:pPr>
            <a:r>
              <a:rPr lang="fr-FR" dirty="0" smtClean="0"/>
              <a:t> </a:t>
            </a:r>
            <a:r>
              <a:rPr lang="fr-FR" dirty="0" smtClean="0">
                <a:effectLst>
                  <a:outerShdw blurRad="38100" dist="38100" dir="2700000" algn="tl">
                    <a:srgbClr val="000000">
                      <a:alpha val="43137"/>
                    </a:srgbClr>
                  </a:outerShdw>
                </a:effectLst>
              </a:rPr>
              <a:t>6- Hyperthyroïdie gestationnelle </a:t>
            </a:r>
            <a:endParaRPr lang="fr-FR" dirty="0" smtClean="0">
              <a:effectLst>
                <a:outerShdw blurRad="38100" dist="38100" dir="2700000" algn="tl">
                  <a:srgbClr val="000000">
                    <a:alpha val="43137"/>
                  </a:srgbClr>
                </a:outerShdw>
              </a:effectLst>
            </a:endParaRPr>
          </a:p>
          <a:p>
            <a:pPr algn="ctr">
              <a:buNone/>
            </a:pPr>
            <a:endParaRPr lang="fr-FR" sz="2800" dirty="0" smtClean="0">
              <a:effectLst>
                <a:outerShdw blurRad="38100" dist="38100" dir="2700000" algn="tl">
                  <a:srgbClr val="000000">
                    <a:alpha val="43137"/>
                  </a:srgbClr>
                </a:outerShdw>
              </a:effectLst>
            </a:endParaRPr>
          </a:p>
          <a:p>
            <a:pPr algn="ctr">
              <a:buNone/>
            </a:pPr>
            <a:r>
              <a:rPr lang="fr-FR" sz="2800" dirty="0" smtClean="0">
                <a:effectLst>
                  <a:outerShdw blurRad="38100" dist="38100" dir="2700000" algn="tl">
                    <a:srgbClr val="000000">
                      <a:alpha val="43137"/>
                    </a:srgbClr>
                  </a:outerShdw>
                </a:effectLst>
              </a:rPr>
              <a:t> </a:t>
            </a:r>
            <a:r>
              <a:rPr lang="fr-FR" sz="2800" dirty="0" smtClean="0">
                <a:effectLst>
                  <a:outerShdw blurRad="38100" dist="38100" dir="2700000" algn="tl">
                    <a:srgbClr val="000000">
                      <a:alpha val="43137"/>
                    </a:srgbClr>
                  </a:outerShdw>
                </a:effectLst>
              </a:rPr>
              <a:t>7- </a:t>
            </a:r>
            <a:r>
              <a:rPr lang="fr-FR" dirty="0" smtClean="0">
                <a:effectLst>
                  <a:outerShdw blurRad="38100" dist="38100" dir="2700000" algn="tl">
                    <a:srgbClr val="000000">
                      <a:alpha val="43137"/>
                    </a:srgbClr>
                  </a:outerShdw>
                </a:effectLst>
              </a:rPr>
              <a:t>C</a:t>
            </a:r>
            <a:r>
              <a:rPr lang="fr-FR" dirty="0" smtClean="0">
                <a:effectLst>
                  <a:outerShdw blurRad="38100" dist="38100" dir="2700000" algn="tl">
                    <a:srgbClr val="000000">
                      <a:alpha val="43137"/>
                    </a:srgbClr>
                  </a:outerShdw>
                </a:effectLst>
              </a:rPr>
              <a:t>auses </a:t>
            </a:r>
            <a:r>
              <a:rPr lang="fr-FR" dirty="0" smtClean="0">
                <a:effectLst>
                  <a:outerShdw blurRad="38100" dist="38100" dir="2700000" algn="tl">
                    <a:srgbClr val="000000">
                      <a:alpha val="43137"/>
                    </a:srgbClr>
                  </a:outerShdw>
                </a:effectLst>
              </a:rPr>
              <a:t>rares </a:t>
            </a:r>
            <a:endParaRPr lang="fr-FR" sz="2800" dirty="0" smtClean="0">
              <a:effectLst>
                <a:outerShdw blurRad="38100" dist="38100" dir="2700000" algn="tl">
                  <a:srgbClr val="000000">
                    <a:alpha val="43137"/>
                  </a:srgbClr>
                </a:outerShdw>
              </a:effectLst>
            </a:endParaRPr>
          </a:p>
          <a:p>
            <a:pPr algn="ctr">
              <a:buNone/>
            </a:pPr>
            <a:endParaRPr lang="fr-FR" sz="2800" dirty="0" smtClean="0">
              <a:effectLst>
                <a:outerShdw blurRad="38100" dist="38100" dir="2700000" algn="tl">
                  <a:srgbClr val="000000">
                    <a:alpha val="43137"/>
                  </a:srgbClr>
                </a:outerShdw>
              </a:effectLst>
            </a:endParaRPr>
          </a:p>
          <a:p>
            <a:pPr algn="ctr">
              <a:buNone/>
            </a:pPr>
            <a:endParaRPr lang="fr-FR" dirty="0" smtClean="0"/>
          </a:p>
          <a:p>
            <a:pPr>
              <a:buNone/>
            </a:pPr>
            <a:r>
              <a:rPr lang="fr-FR" dirty="0" smtClean="0">
                <a:effectLst>
                  <a:outerShdw blurRad="38100" dist="38100" dir="2700000" algn="tl">
                    <a:srgbClr val="000000">
                      <a:alpha val="43137"/>
                    </a:srgbClr>
                  </a:outerShdw>
                </a:effectLst>
              </a:rPr>
              <a:t>   </a:t>
            </a:r>
            <a:endParaRPr lang="fr-FR" dirty="0" smtClean="0">
              <a:effectLst>
                <a:outerShdw blurRad="38100" dist="38100" dir="2700000" algn="tl">
                  <a:srgbClr val="000000">
                    <a:alpha val="43137"/>
                  </a:srgbClr>
                </a:outerShdw>
              </a:effectLst>
            </a:endParaRPr>
          </a:p>
          <a:p>
            <a:endParaRPr lang="fr-FR" sz="2800" u="sng"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1187624" y="260648"/>
            <a:ext cx="7746064" cy="6336704"/>
          </a:xfrm>
        </p:spPr>
        <p:txBody>
          <a:bodyPr>
            <a:noAutofit/>
          </a:bodyPr>
          <a:lstStyle/>
          <a:p>
            <a:pPr algn="ctr"/>
            <a:r>
              <a:rPr lang="fr-FR" sz="3600" b="1" dirty="0" err="1" smtClean="0"/>
              <a:t>Manifesrations</a:t>
            </a:r>
            <a:r>
              <a:rPr lang="fr-FR" sz="3600" b="1" dirty="0" smtClean="0"/>
              <a:t> buccodentaire</a:t>
            </a:r>
          </a:p>
          <a:p>
            <a:pPr algn="ctr"/>
            <a:endParaRPr lang="fr-FR" sz="3600" b="1" dirty="0" smtClean="0"/>
          </a:p>
          <a:p>
            <a:r>
              <a:rPr lang="fr-FR" sz="2800" dirty="0" smtClean="0"/>
              <a:t>L’hyperthyroïdie </a:t>
            </a:r>
            <a:r>
              <a:rPr lang="fr-FR" sz="2800" dirty="0" smtClean="0"/>
              <a:t>n’entraîne pas de modifications dentaires.</a:t>
            </a:r>
          </a:p>
          <a:p>
            <a:r>
              <a:rPr lang="fr-FR" sz="2800" dirty="0" err="1" smtClean="0"/>
              <a:t>Fièvre,dysphagie</a:t>
            </a:r>
            <a:r>
              <a:rPr lang="fr-FR" sz="2800" dirty="0" smtClean="0"/>
              <a:t> </a:t>
            </a:r>
            <a:r>
              <a:rPr lang="fr-FR" sz="2800" dirty="0" smtClean="0"/>
              <a:t>et des éruptions cutanées. </a:t>
            </a:r>
            <a:endParaRPr lang="fr-FR" sz="2800" dirty="0" smtClean="0"/>
          </a:p>
          <a:p>
            <a:r>
              <a:rPr lang="fr-FR" sz="2800" dirty="0" smtClean="0"/>
              <a:t>U</a:t>
            </a:r>
            <a:r>
              <a:rPr lang="fr-FR" sz="2800" dirty="0" smtClean="0"/>
              <a:t>lcérations </a:t>
            </a:r>
            <a:r>
              <a:rPr lang="fr-FR" sz="2800" dirty="0" err="1" smtClean="0"/>
              <a:t>orales,lésions</a:t>
            </a:r>
            <a:r>
              <a:rPr lang="fr-FR" sz="2800" dirty="0" smtClean="0"/>
              <a:t> </a:t>
            </a:r>
            <a:r>
              <a:rPr lang="fr-FR" sz="2800" dirty="0" smtClean="0"/>
              <a:t>de nécrose gingivale, accompagnées d’une pharyngite et d’une amygdalite infectieuses. </a:t>
            </a:r>
            <a:endParaRPr lang="fr-FR" sz="2800" dirty="0" smtClean="0"/>
          </a:p>
          <a:p>
            <a:r>
              <a:rPr lang="fr-FR" sz="2800" dirty="0" smtClean="0"/>
              <a:t>Les </a:t>
            </a:r>
            <a:r>
              <a:rPr lang="fr-FR" sz="2800" dirty="0" smtClean="0"/>
              <a:t>lésions gingivales et palatines sont couvertes d’une membrane grisâtre. Les femmes sont plus souvent atteintes que les hommes</a:t>
            </a:r>
            <a:r>
              <a:rPr lang="fr-FR" sz="2800" dirty="0" smtClean="0"/>
              <a:t>.</a:t>
            </a:r>
            <a:endParaRPr lang="fr-FR" sz="28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3314</TotalTime>
  <Words>1632</Words>
  <Application>Microsoft Office PowerPoint</Application>
  <PresentationFormat>Affichage à l'écran (4:3)</PresentationFormat>
  <Paragraphs>91</Paragraphs>
  <Slides>10</Slides>
  <Notes>9</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Solstice</vt:lpstr>
      <vt:lpstr>HYPERTHYROIDIE</vt:lpstr>
      <vt:lpstr>INTRODUCTION / DEFINITION</vt:lpstr>
      <vt:lpstr>TABLEAU CLINIQUE</vt:lpstr>
      <vt:lpstr> </vt:lpstr>
      <vt:lpstr>BIOLOGIE</vt:lpstr>
      <vt:lpstr>DIAGNOSTIC ETIOLOGIQUE</vt:lpstr>
      <vt:lpstr>Diapositive 7</vt:lpstr>
      <vt:lpstr>Diapositive 8</vt:lpstr>
      <vt:lpstr>Diapositive 9</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HYPERTHYROIDIE</dc:title>
  <dc:creator>khalil arioua</dc:creator>
  <cp:lastModifiedBy>khalil arioua</cp:lastModifiedBy>
  <cp:revision>37</cp:revision>
  <dcterms:created xsi:type="dcterms:W3CDTF">2018-11-16T20:28:42Z</dcterms:created>
  <dcterms:modified xsi:type="dcterms:W3CDTF">2020-04-14T14:41:07Z</dcterms:modified>
</cp:coreProperties>
</file>