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82" r:id="rId3"/>
    <p:sldId id="283" r:id="rId4"/>
    <p:sldId id="284" r:id="rId5"/>
    <p:sldId id="285" r:id="rId6"/>
    <p:sldId id="286" r:id="rId7"/>
    <p:sldId id="287" r:id="rId8"/>
    <p:sldId id="288" r:id="rId9"/>
    <p:sldId id="289" r:id="rId10"/>
    <p:sldId id="290" r:id="rId11"/>
    <p:sldId id="291" r:id="rId12"/>
    <p:sldId id="278" r:id="rId13"/>
    <p:sldId id="280" r:id="rId14"/>
    <p:sldId id="270" r:id="rId15"/>
    <p:sldId id="271" r:id="rId16"/>
    <p:sldId id="272" r:id="rId17"/>
    <p:sldId id="273" r:id="rId18"/>
    <p:sldId id="274" r:id="rId19"/>
    <p:sldId id="279" r:id="rId20"/>
    <p:sldId id="292"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44"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A435994-3269-46BE-9833-119F16B2A75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35994-3269-46BE-9833-119F16B2A75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35994-3269-46BE-9833-119F16B2A75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7EE7AB8-D58A-4D1E-BBC4-4F06722ED676}"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A435994-3269-46BE-9833-119F16B2A759}"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EE7AB8-D58A-4D1E-BBC4-4F06722ED676}" type="datetimeFigureOut">
              <a:rPr lang="fr-FR" smtClean="0"/>
              <a:pPr/>
              <a:t>06/04/2020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A435994-3269-46BE-9833-119F16B2A759}"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POSTURE ET MARCHE</a:t>
            </a:r>
            <a:endParaRPr lang="fr-FR" dirty="0"/>
          </a:p>
        </p:txBody>
      </p:sp>
      <p:sp>
        <p:nvSpPr>
          <p:cNvPr id="3" name="Sous-titre 2"/>
          <p:cNvSpPr>
            <a:spLocks noGrp="1"/>
          </p:cNvSpPr>
          <p:nvPr>
            <p:ph type="subTitle" idx="1"/>
          </p:nvPr>
        </p:nvSpPr>
        <p:spPr/>
        <p:txBody>
          <a:bodyPr>
            <a:normAutofit/>
          </a:bodyPr>
          <a:lstStyle/>
          <a:p>
            <a:endParaRPr lang="fr-FR" dirty="0" smtClean="0"/>
          </a:p>
          <a:p>
            <a:r>
              <a:rPr lang="fr-FR" dirty="0" smtClean="0"/>
              <a:t>S.BOUROKBA</a:t>
            </a:r>
          </a:p>
          <a:p>
            <a:pPr algn="l"/>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2.Marche</a:t>
            </a:r>
          </a:p>
          <a:p>
            <a:r>
              <a:rPr lang="fr-FR" dirty="0" smtClean="0"/>
              <a:t>Plusieurs temps doivent être examinés : l’initiation, la marche stabilisée et le demi-tour. La longueur du pas, sa largeur et la vitesse de marche.</a:t>
            </a:r>
          </a:p>
          <a:p>
            <a:r>
              <a:rPr lang="fr-FR" dirty="0" smtClean="0"/>
              <a:t>L’absence de ballant d’un membre supérieur doit être recherchée.</a:t>
            </a:r>
          </a:p>
          <a:p>
            <a:r>
              <a:rPr lang="fr-FR" dirty="0" smtClean="0"/>
              <a:t>Le demi-tour ou le passage d’une porte ou d’un obstacle permettent de mettre en évidence un </a:t>
            </a:r>
            <a:r>
              <a:rPr lang="fr-FR" i="1" dirty="0" err="1" smtClean="0"/>
              <a:t>freezing</a:t>
            </a:r>
            <a:r>
              <a:rPr lang="fr-FR" dirty="0" smtClean="0"/>
              <a:t> (piétinement sur place).</a:t>
            </a:r>
          </a:p>
          <a:p>
            <a:r>
              <a:rPr lang="fr-FR" dirty="0" smtClean="0"/>
              <a:t>Dans certains cas où l’ataxie est peu importante, l’équilibre statique mesuré à l’épreuve de </a:t>
            </a:r>
            <a:r>
              <a:rPr lang="fr-FR" dirty="0" err="1" smtClean="0"/>
              <a:t>Romberg</a:t>
            </a:r>
            <a:r>
              <a:rPr lang="fr-FR" dirty="0" smtClean="0"/>
              <a:t> peut être normal alors que l’équilibre dynamique, plus sensible, évalué lors d’une marche funambulesque est très perturbé.</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t>3.Examen neurologique:</a:t>
            </a:r>
          </a:p>
          <a:p>
            <a:r>
              <a:rPr lang="fr-FR" dirty="0" smtClean="0"/>
              <a:t>On recherchera en particulier un déficit moteur, un syndrome pyramidal, parkinsonien ou cérébelleux, des troubles de la sensibilité profonde, des troubles cognitifs.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1028700" indent="-1028700">
              <a:buFont typeface="+mj-lt"/>
              <a:buAutoNum type="romanUcPeriod" startAt="4"/>
            </a:pPr>
            <a:r>
              <a:rPr lang="fr-FR" dirty="0" smtClean="0"/>
              <a:t>PRINCIPAUX TROUBLES DE LA MARCHE</a:t>
            </a:r>
            <a:endParaRPr lang="fr-FR" dirty="0"/>
          </a:p>
        </p:txBody>
      </p:sp>
      <p:sp>
        <p:nvSpPr>
          <p:cNvPr id="3" name="Espace réservé du contenu 2"/>
          <p:cNvSpPr>
            <a:spLocks noGrp="1"/>
          </p:cNvSpPr>
          <p:nvPr>
            <p:ph idx="1"/>
          </p:nvPr>
        </p:nvSpPr>
        <p:spPr/>
        <p:txBody>
          <a:bodyPr>
            <a:normAutofit lnSpcReduction="10000"/>
          </a:bodyPr>
          <a:lstStyle/>
          <a:p>
            <a:pPr marL="571500" indent="-571500">
              <a:buFont typeface="+mj-lt"/>
              <a:buAutoNum type="arabicParenR"/>
            </a:pPr>
            <a:r>
              <a:rPr lang="fr-FR" b="1" dirty="0" smtClean="0">
                <a:solidFill>
                  <a:schemeClr val="accent1"/>
                </a:solidFill>
              </a:rPr>
              <a:t>MARCHE DEFICITAIRE</a:t>
            </a:r>
          </a:p>
          <a:p>
            <a:pPr marL="571500" indent="-571500">
              <a:buNone/>
            </a:pPr>
            <a:r>
              <a:rPr lang="fr-FR" b="1" dirty="0" smtClean="0"/>
              <a:t>A.CENTRALE:</a:t>
            </a:r>
          </a:p>
          <a:p>
            <a:pPr marL="571500" indent="-571500"/>
            <a:r>
              <a:rPr lang="fr-FR" b="1" dirty="0" smtClean="0"/>
              <a:t> La démarche « en fauchant » de l'hémiplégique: </a:t>
            </a:r>
            <a:r>
              <a:rPr lang="fr-FR" dirty="0" smtClean="0"/>
              <a:t>Elle est caractéristique, le membre inférieur en extension décrivant à chaque pas un arc de cercle plus ou moins évident, mais dans tous les cas, la pointe du pied et son bord externe viennent racler le sol.</a:t>
            </a:r>
          </a:p>
          <a:p>
            <a:r>
              <a:rPr lang="fr-FR" dirty="0" smtClean="0"/>
              <a:t>En cas de </a:t>
            </a:r>
            <a:r>
              <a:rPr lang="fr-FR" dirty="0" err="1" smtClean="0"/>
              <a:t>paraparésie</a:t>
            </a:r>
            <a:r>
              <a:rPr lang="fr-FR" dirty="0" smtClean="0"/>
              <a:t> on aura une démarche en ciseau</a:t>
            </a:r>
          </a:p>
          <a:p>
            <a:r>
              <a:rPr lang="fr-FR" dirty="0" smtClean="0"/>
              <a:t>Claudication médullaire  intermittente est une diminution du périmètre de marche non douloureuse</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pPr>
              <a:buNone/>
            </a:pPr>
            <a:r>
              <a:rPr lang="fr-FR" b="1" dirty="0" smtClean="0"/>
              <a:t>B. PERIPHERIQUE:</a:t>
            </a:r>
          </a:p>
          <a:p>
            <a:r>
              <a:rPr lang="fr-FR" dirty="0" smtClean="0"/>
              <a:t>DEMARCHE EN STEPPANT: Uni ou bilatérale, elle est caractéristique avec un genou levé trop haut à chaque pas pour éviter que la pointe du pied ne heurte le sol. Elle résulte d'un déficit des releveurs d'un ou des deux pieds. Bilatérale, elle est très caractéristique d'une polynévrite.</a:t>
            </a:r>
          </a:p>
          <a:p>
            <a:r>
              <a:rPr lang="fr-FR" dirty="0" smtClean="0"/>
              <a:t>DEMARCHE DANDINANTE: « en canard », avec bascule du bassin d'un côté et de l'autre à chaque pas, par déficit des muscles moyens fessiers, caractéristique des myopathies.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143000"/>
          </a:xfrm>
        </p:spPr>
        <p:txBody>
          <a:bodyPr/>
          <a:lstStyle/>
          <a:p>
            <a:endParaRPr lang="fr-FR" dirty="0"/>
          </a:p>
        </p:txBody>
      </p:sp>
      <p:sp>
        <p:nvSpPr>
          <p:cNvPr id="3" name="Espace réservé du contenu 2"/>
          <p:cNvSpPr>
            <a:spLocks noGrp="1"/>
          </p:cNvSpPr>
          <p:nvPr>
            <p:ph idx="1"/>
          </p:nvPr>
        </p:nvSpPr>
        <p:spPr>
          <a:xfrm>
            <a:off x="502920" y="857232"/>
            <a:ext cx="8183880" cy="5700690"/>
          </a:xfrm>
        </p:spPr>
        <p:txBody>
          <a:bodyPr>
            <a:normAutofit/>
          </a:bodyPr>
          <a:lstStyle/>
          <a:p>
            <a:pPr marL="571500" indent="-571500">
              <a:buFont typeface="+mj-lt"/>
              <a:buAutoNum type="arabicParenR" startAt="2"/>
            </a:pPr>
            <a:r>
              <a:rPr lang="fr-FR" b="1" dirty="0" smtClean="0">
                <a:solidFill>
                  <a:schemeClr val="accent1"/>
                </a:solidFill>
              </a:rPr>
              <a:t>MARCHE ATAXIQUE:</a:t>
            </a:r>
          </a:p>
          <a:p>
            <a:pPr marL="571500" indent="-571500">
              <a:buNone/>
            </a:pPr>
            <a:r>
              <a:rPr lang="fr-FR" b="1" dirty="0" smtClean="0"/>
              <a:t>       A.ATAXIE SENSITIVE</a:t>
            </a:r>
          </a:p>
          <a:p>
            <a:pPr marL="514350" indent="-514350"/>
            <a:r>
              <a:rPr lang="fr-FR" dirty="0" smtClean="0"/>
              <a:t>L'atteinte </a:t>
            </a:r>
            <a:r>
              <a:rPr lang="fr-FR" dirty="0" err="1" smtClean="0"/>
              <a:t>cordonale</a:t>
            </a:r>
            <a:r>
              <a:rPr lang="fr-FR" dirty="0" smtClean="0"/>
              <a:t> postérieure entraîne une </a:t>
            </a:r>
            <a:r>
              <a:rPr lang="fr-FR" i="1" dirty="0" smtClean="0"/>
              <a:t>démarche </a:t>
            </a:r>
            <a:r>
              <a:rPr lang="fr-FR" i="1" dirty="0" err="1" smtClean="0"/>
              <a:t>talonnante</a:t>
            </a:r>
            <a:r>
              <a:rPr lang="fr-FR" dirty="0" smtClean="0"/>
              <a:t>. Le patient allonge ses jambes tendues sans presque fléchir le genou et les pieds retombent lourdement sur le sol par le talon. </a:t>
            </a:r>
          </a:p>
          <a:p>
            <a:pPr marL="514350" indent="-514350"/>
            <a:r>
              <a:rPr lang="fr-FR" dirty="0" smtClean="0"/>
              <a:t>Lors de l’épreuve de </a:t>
            </a:r>
            <a:r>
              <a:rPr lang="fr-FR" dirty="0" err="1" smtClean="0"/>
              <a:t>Romberg</a:t>
            </a:r>
            <a:r>
              <a:rPr lang="fr-FR" dirty="0" smtClean="0"/>
              <a:t>, il existe une instabilité nettement majorée à la fermeture des yeux (signe de </a:t>
            </a:r>
            <a:r>
              <a:rPr lang="fr-FR" dirty="0" err="1" smtClean="0"/>
              <a:t>Romberg</a:t>
            </a:r>
            <a:r>
              <a:rPr lang="fr-FR" dirty="0" smtClean="0"/>
              <a:t>). L’ataxie proprioceptive s’accompagne à l’examen de troubles sensitifs subjectifs (paresthésies, douleurs) et objectifs</a:t>
            </a:r>
            <a:r>
              <a:rPr lang="fr-FR" dirty="0" smtClean="0">
                <a:solidFill>
                  <a:schemeClr val="tx2"/>
                </a:solidFill>
              </a:rPr>
              <a:t>.</a:t>
            </a:r>
            <a:endParaRPr lang="fr-FR" dirty="0">
              <a:solidFill>
                <a:schemeClr val="tx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14"/>
            <a:ext cx="8229600" cy="1143000"/>
          </a:xfrm>
        </p:spPr>
        <p:txBody>
          <a:bodyPr/>
          <a:lstStyle/>
          <a:p>
            <a:endParaRPr lang="fr-FR" dirty="0"/>
          </a:p>
        </p:txBody>
      </p:sp>
      <p:sp>
        <p:nvSpPr>
          <p:cNvPr id="3" name="Espace réservé du contenu 2"/>
          <p:cNvSpPr>
            <a:spLocks noGrp="1"/>
          </p:cNvSpPr>
          <p:nvPr>
            <p:ph idx="1"/>
          </p:nvPr>
        </p:nvSpPr>
        <p:spPr>
          <a:xfrm>
            <a:off x="502920" y="1295650"/>
            <a:ext cx="8183880" cy="5490936"/>
          </a:xfrm>
        </p:spPr>
        <p:txBody>
          <a:bodyPr>
            <a:normAutofit/>
          </a:bodyPr>
          <a:lstStyle/>
          <a:p>
            <a:pPr>
              <a:buNone/>
            </a:pPr>
            <a:r>
              <a:rPr lang="fr-FR" b="1" dirty="0" smtClean="0"/>
              <a:t>B.ATAXIE LABIRYNTHIQUE</a:t>
            </a:r>
          </a:p>
          <a:p>
            <a:r>
              <a:rPr lang="fr-FR" dirty="0" smtClean="0"/>
              <a:t>La station debout et la marche peuvent être impossibles lorsque les accès vertigineux sont importants. Lorsque ces derniers se sont dissipés, la marche reste précautionneuse et instable avec une déviation latérale de la ligne de marche.</a:t>
            </a:r>
          </a:p>
          <a:p>
            <a:r>
              <a:rPr lang="fr-FR" dirty="0" smtClean="0"/>
              <a:t>A la station debout sont mis en évidence une déviation des index, un nystagmus, et il existe une instabilité latéralisée à l’épreuve de </a:t>
            </a:r>
            <a:r>
              <a:rPr lang="fr-FR" dirty="0" err="1" smtClean="0"/>
              <a:t>Romberg</a:t>
            </a:r>
            <a:r>
              <a:rPr lang="fr-FR" dirty="0" smtClean="0"/>
              <a:t> également majoré à l’occlusion des yeux (signe de </a:t>
            </a:r>
            <a:r>
              <a:rPr lang="fr-FR" dirty="0" err="1" smtClean="0"/>
              <a:t>Romberg</a:t>
            </a:r>
            <a:r>
              <a:rPr lang="fr-FR" dirty="0" smtClean="0"/>
              <a:t>).</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Dans les formes plus discrètes, on peut mettre en évidence les yeux fermés la </a:t>
            </a:r>
            <a:r>
              <a:rPr lang="fr-FR" i="1" dirty="0" smtClean="0"/>
              <a:t>marche en étoile.</a:t>
            </a:r>
            <a:r>
              <a:rPr lang="fr-FR" dirty="0" smtClean="0"/>
              <a:t> La déviation en étoile se fait du côté du labyrinthe lésé en réalisant, avec le nystagmus, un syndrome vestibulaire harmonieux.</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143000"/>
          </a:xfrm>
        </p:spPr>
        <p:txBody>
          <a:bodyPr/>
          <a:lstStyle/>
          <a:p>
            <a:endParaRPr lang="fr-FR" dirty="0"/>
          </a:p>
        </p:txBody>
      </p:sp>
      <p:sp>
        <p:nvSpPr>
          <p:cNvPr id="3" name="Espace réservé du contenu 2"/>
          <p:cNvSpPr>
            <a:spLocks noGrp="1"/>
          </p:cNvSpPr>
          <p:nvPr>
            <p:ph idx="1"/>
          </p:nvPr>
        </p:nvSpPr>
        <p:spPr>
          <a:xfrm>
            <a:off x="502920" y="1368228"/>
            <a:ext cx="8183880" cy="5346920"/>
          </a:xfrm>
        </p:spPr>
        <p:txBody>
          <a:bodyPr>
            <a:normAutofit lnSpcReduction="10000"/>
          </a:bodyPr>
          <a:lstStyle/>
          <a:p>
            <a:pPr>
              <a:buNone/>
            </a:pPr>
            <a:r>
              <a:rPr lang="fr-FR" b="1" dirty="0" smtClean="0"/>
              <a:t>C. ATAXIE CEREBELLEUSE:</a:t>
            </a:r>
          </a:p>
          <a:p>
            <a:r>
              <a:rPr lang="fr-FR" dirty="0" smtClean="0">
                <a:solidFill>
                  <a:schemeClr val="tx2"/>
                </a:solidFill>
              </a:rPr>
              <a:t> </a:t>
            </a:r>
            <a:r>
              <a:rPr lang="fr-FR" dirty="0" smtClean="0"/>
              <a:t>Lors de l’épreuve de </a:t>
            </a:r>
            <a:r>
              <a:rPr lang="fr-FR" dirty="0" err="1" smtClean="0"/>
              <a:t>Romberg</a:t>
            </a:r>
            <a:r>
              <a:rPr lang="fr-FR" dirty="0" smtClean="0"/>
              <a:t>, le cérébelleux</a:t>
            </a:r>
          </a:p>
          <a:p>
            <a:pPr>
              <a:buNone/>
            </a:pPr>
            <a:r>
              <a:rPr lang="fr-FR" dirty="0" smtClean="0"/>
              <a:t>se tient les jambes écartées, les bras plus </a:t>
            </a:r>
          </a:p>
          <a:p>
            <a:pPr>
              <a:buNone/>
            </a:pPr>
            <a:r>
              <a:rPr lang="fr-FR" dirty="0" smtClean="0"/>
              <a:t>ou moins en abduction, oscillant soit d'avant</a:t>
            </a:r>
          </a:p>
          <a:p>
            <a:pPr>
              <a:buNone/>
            </a:pPr>
            <a:r>
              <a:rPr lang="fr-FR" dirty="0" smtClean="0"/>
              <a:t>en arrière, soit latéralement sans direction </a:t>
            </a:r>
          </a:p>
          <a:p>
            <a:pPr>
              <a:buNone/>
            </a:pPr>
            <a:r>
              <a:rPr lang="fr-FR" dirty="0" smtClean="0"/>
              <a:t>privilégiée. </a:t>
            </a:r>
          </a:p>
          <a:p>
            <a:r>
              <a:rPr lang="fr-FR" dirty="0" smtClean="0"/>
              <a:t> A la marche, le sujet ne peut aller droit</a:t>
            </a:r>
          </a:p>
          <a:p>
            <a:pPr>
              <a:buNone/>
            </a:pPr>
            <a:r>
              <a:rPr lang="fr-FR" dirty="0" smtClean="0"/>
              <a:t>devant lui, progressant en décrivant des</a:t>
            </a:r>
          </a:p>
          <a:p>
            <a:pPr>
              <a:buNone/>
            </a:pPr>
            <a:r>
              <a:rPr lang="fr-FR" dirty="0" smtClean="0"/>
              <a:t>courbes alternativement à droite et à gauche</a:t>
            </a:r>
          </a:p>
          <a:p>
            <a:pPr>
              <a:buNone/>
            </a:pPr>
            <a:r>
              <a:rPr lang="fr-FR" dirty="0" smtClean="0"/>
              <a:t>en zigzaguant, les jambes écartées, les bras en</a:t>
            </a:r>
          </a:p>
          <a:p>
            <a:pPr>
              <a:buNone/>
            </a:pPr>
            <a:r>
              <a:rPr lang="fr-FR" dirty="0" smtClean="0"/>
              <a:t>abduction. Le sujet se penche doucement du côté où il dévie. C'est la </a:t>
            </a:r>
            <a:r>
              <a:rPr lang="fr-FR" i="1" dirty="0" smtClean="0"/>
              <a:t>démarche </a:t>
            </a:r>
            <a:r>
              <a:rPr lang="fr-FR" i="1" dirty="0" err="1" smtClean="0"/>
              <a:t>festonnante</a:t>
            </a:r>
            <a:r>
              <a:rPr lang="fr-FR" i="1" dirty="0" smtClean="0"/>
              <a:t> </a:t>
            </a:r>
          </a:p>
          <a:p>
            <a:endParaRPr lang="fr-FR" dirty="0">
              <a:solidFill>
                <a:schemeClr val="tx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143000"/>
          </a:xfrm>
        </p:spPr>
        <p:txBody>
          <a:bodyPr/>
          <a:lstStyle/>
          <a:p>
            <a:r>
              <a:rPr lang="fr-FR" dirty="0" smtClean="0"/>
              <a:t> </a:t>
            </a:r>
            <a:endParaRPr lang="fr-FR" dirty="0"/>
          </a:p>
        </p:txBody>
      </p:sp>
      <p:sp>
        <p:nvSpPr>
          <p:cNvPr id="3" name="Espace réservé du contenu 2"/>
          <p:cNvSpPr>
            <a:spLocks noGrp="1"/>
          </p:cNvSpPr>
          <p:nvPr>
            <p:ph idx="1"/>
          </p:nvPr>
        </p:nvSpPr>
        <p:spPr>
          <a:xfrm>
            <a:off x="502920" y="1654550"/>
            <a:ext cx="8183880" cy="5274912"/>
          </a:xfrm>
        </p:spPr>
        <p:txBody>
          <a:bodyPr/>
          <a:lstStyle/>
          <a:p>
            <a:r>
              <a:rPr lang="fr-FR" dirty="0" smtClean="0"/>
              <a:t>Lorsque les oscillations du corps autour de la position d'équilibre sont plus marquées  au cours de la progression de la marche, le cérébelleux titube, réalisant la </a:t>
            </a:r>
            <a:r>
              <a:rPr lang="fr-FR" i="1" dirty="0" smtClean="0"/>
              <a:t>démarche</a:t>
            </a:r>
            <a:r>
              <a:rPr lang="fr-FR" dirty="0" smtClean="0"/>
              <a:t> </a:t>
            </a:r>
            <a:r>
              <a:rPr lang="fr-FR" i="1" dirty="0" smtClean="0"/>
              <a:t>ébrieuse</a:t>
            </a:r>
            <a:r>
              <a:rPr lang="fr-FR" dirty="0" smtClean="0"/>
              <a:t>, celle d'un homme ivre.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143000"/>
          </a:xfrm>
        </p:spPr>
        <p:txBody>
          <a:bodyPr/>
          <a:lstStyle/>
          <a:p>
            <a:endParaRPr lang="fr-FR" dirty="0"/>
          </a:p>
        </p:txBody>
      </p:sp>
      <p:sp>
        <p:nvSpPr>
          <p:cNvPr id="3" name="Espace réservé du contenu 2"/>
          <p:cNvSpPr>
            <a:spLocks noGrp="1"/>
          </p:cNvSpPr>
          <p:nvPr>
            <p:ph idx="1"/>
          </p:nvPr>
        </p:nvSpPr>
        <p:spPr>
          <a:xfrm>
            <a:off x="457200" y="1142984"/>
            <a:ext cx="8229600" cy="5500726"/>
          </a:xfrm>
        </p:spPr>
        <p:txBody>
          <a:bodyPr>
            <a:normAutofit/>
          </a:bodyPr>
          <a:lstStyle/>
          <a:p>
            <a:pPr marL="571500" indent="-571500">
              <a:buFont typeface="+mj-lt"/>
              <a:buAutoNum type="arabicParenR" startAt="3"/>
            </a:pPr>
            <a:r>
              <a:rPr lang="fr-FR" b="1" dirty="0" smtClean="0">
                <a:solidFill>
                  <a:schemeClr val="accent1"/>
                </a:solidFill>
              </a:rPr>
              <a:t>MARCHE HYPOKINETIQUE</a:t>
            </a:r>
          </a:p>
          <a:p>
            <a:pPr>
              <a:buNone/>
            </a:pPr>
            <a:r>
              <a:rPr lang="fr-FR" b="1" dirty="0" smtClean="0"/>
              <a:t>A. Démarche parkinsonienne</a:t>
            </a:r>
            <a:endParaRPr lang="fr-FR" dirty="0" smtClean="0"/>
          </a:p>
          <a:p>
            <a:r>
              <a:rPr lang="fr-FR" dirty="0" smtClean="0"/>
              <a:t>Dans les formes typiques, relativement évoluées, le diagnostic est évident : démarrage lent avec piétinements sur place. Une fois initiée, la marche s'effectue de façon soudée, à petits pas lents et traînants, le tronc </a:t>
            </a:r>
            <a:r>
              <a:rPr lang="fr-FR" dirty="0" err="1" smtClean="0"/>
              <a:t>antéfléchi</a:t>
            </a:r>
            <a:r>
              <a:rPr lang="fr-FR" dirty="0" smtClean="0"/>
              <a:t>, et le ballant automatique d'un ou des deux bras a disparu.</a:t>
            </a:r>
            <a:br>
              <a:rPr lang="fr-FR" dirty="0" smtClean="0"/>
            </a:br>
            <a:r>
              <a:rPr lang="fr-FR" dirty="0" smtClean="0"/>
              <a:t>Dans les formes toutes débutantes, la marche peut être normale, à l'exception du ballant automatique d'un bras.</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lstStyle/>
          <a:p>
            <a:pPr marL="571500" indent="-571500">
              <a:buFont typeface="+mj-lt"/>
              <a:buAutoNum type="romanUcPeriod"/>
            </a:pPr>
            <a:r>
              <a:rPr lang="fr-FR" dirty="0" smtClean="0"/>
              <a:t>DEFINITION</a:t>
            </a:r>
          </a:p>
          <a:p>
            <a:pPr marL="571500" indent="-571500">
              <a:buFont typeface="+mj-lt"/>
              <a:buAutoNum type="romanUcPeriod"/>
            </a:pPr>
            <a:r>
              <a:rPr lang="fr-FR" dirty="0" smtClean="0"/>
              <a:t>CENTRES LOCOMOTEURS</a:t>
            </a:r>
          </a:p>
          <a:p>
            <a:pPr marL="571500" indent="-571500">
              <a:buFont typeface="+mj-lt"/>
              <a:buAutoNum type="romanUcPeriod"/>
            </a:pPr>
            <a:r>
              <a:rPr lang="fr-FR" dirty="0" smtClean="0"/>
              <a:t>EXAMEN CLINIQUE</a:t>
            </a:r>
          </a:p>
          <a:p>
            <a:pPr marL="571500" indent="-571500">
              <a:buFont typeface="+mj-lt"/>
              <a:buAutoNum type="romanUcPeriod"/>
            </a:pPr>
            <a:r>
              <a:rPr lang="fr-FR" dirty="0" smtClean="0"/>
              <a:t>PRINCIPAUX TROUBLES DE LA MARCHE</a:t>
            </a:r>
          </a:p>
          <a:p>
            <a:pPr marL="571500" indent="-571500">
              <a:buFont typeface="+mj-lt"/>
              <a:buAutoNum type="romanUcPeriod"/>
            </a:pPr>
            <a:r>
              <a:rPr lang="fr-FR" dirty="0" smtClean="0"/>
              <a:t>CONCLUSION</a:t>
            </a:r>
          </a:p>
          <a:p>
            <a:pPr marL="571500" indent="-571500">
              <a:buFont typeface="+mj-lt"/>
              <a:buAutoNum type="romanUcPeriod"/>
            </a:pP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1028700" indent="-1028700">
              <a:buFont typeface="+mj-lt"/>
              <a:buAutoNum type="romanUcPeriod" startAt="5"/>
            </a:pPr>
            <a:r>
              <a:rPr lang="fr-FR" dirty="0" smtClean="0"/>
              <a:t>CONCLUSION</a:t>
            </a:r>
            <a:endParaRPr lang="fr-FR" dirty="0"/>
          </a:p>
        </p:txBody>
      </p:sp>
      <p:sp>
        <p:nvSpPr>
          <p:cNvPr id="3" name="Espace réservé du contenu 2"/>
          <p:cNvSpPr>
            <a:spLocks noGrp="1"/>
          </p:cNvSpPr>
          <p:nvPr>
            <p:ph idx="1"/>
          </p:nvPr>
        </p:nvSpPr>
        <p:spPr/>
        <p:txBody>
          <a:bodyPr>
            <a:normAutofit/>
          </a:bodyPr>
          <a:lstStyle/>
          <a:p>
            <a:r>
              <a:rPr lang="fr-FR" dirty="0" smtClean="0"/>
              <a:t>L’approche diagnostique des troubles de la marche et de l’équilibre est essentiellement clinique, comportant l’analyse spécifique de ces troubles ainsi que les données de l’examen neurologique général qui doit être orienté selon le contexte et le trouble posturo-locomoteur observé.</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1028700" indent="-1028700">
              <a:buFont typeface="+mj-lt"/>
              <a:buAutoNum type="romanUcPeriod"/>
            </a:pPr>
            <a:r>
              <a:rPr lang="fr-FR" dirty="0" smtClean="0"/>
              <a:t>DEFINITION</a:t>
            </a:r>
            <a:endParaRPr lang="fr-FR" dirty="0"/>
          </a:p>
        </p:txBody>
      </p:sp>
      <p:sp>
        <p:nvSpPr>
          <p:cNvPr id="3" name="Espace réservé du contenu 2"/>
          <p:cNvSpPr>
            <a:spLocks noGrp="1"/>
          </p:cNvSpPr>
          <p:nvPr>
            <p:ph idx="1"/>
          </p:nvPr>
        </p:nvSpPr>
        <p:spPr/>
        <p:txBody>
          <a:bodyPr/>
          <a:lstStyle/>
          <a:p>
            <a:r>
              <a:rPr lang="fr-FR" dirty="0" smtClean="0"/>
              <a:t>La marche, production motrice très automatisée, échappe largement au contrôle conscient.</a:t>
            </a:r>
          </a:p>
          <a:p>
            <a:r>
              <a:rPr lang="fr-FR" dirty="0" smtClean="0"/>
              <a:t> Elle est constituée d’une activité alternée des membres inférieurs, succession de doubles appuis et d’appuis unilatéraux. </a:t>
            </a:r>
          </a:p>
          <a:p>
            <a:r>
              <a:rPr lang="fr-FR" dirty="0" smtClean="0"/>
              <a:t>Sur une activité rythmique et cyclique de fond viennent se greffer les modulations nécessaires à l’adaptation à l’environnement, aux caractéristiques de la personne et à sa volonté.</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1028700" indent="-1028700">
              <a:buFont typeface="+mj-lt"/>
              <a:buAutoNum type="romanUcPeriod" startAt="2"/>
            </a:pPr>
            <a:r>
              <a:rPr lang="fr-FR" dirty="0" smtClean="0"/>
              <a:t>CENTRES LOCOMOTEURS</a:t>
            </a:r>
            <a:endParaRPr lang="fr-FR" dirty="0"/>
          </a:p>
        </p:txBody>
      </p:sp>
      <p:sp>
        <p:nvSpPr>
          <p:cNvPr id="3" name="Espace réservé du contenu 2"/>
          <p:cNvSpPr>
            <a:spLocks noGrp="1"/>
          </p:cNvSpPr>
          <p:nvPr>
            <p:ph idx="1"/>
          </p:nvPr>
        </p:nvSpPr>
        <p:spPr>
          <a:xfrm>
            <a:off x="457200" y="1935480"/>
            <a:ext cx="8229600" cy="4708230"/>
          </a:xfrm>
        </p:spPr>
        <p:txBody>
          <a:bodyPr>
            <a:normAutofit fontScale="92500" lnSpcReduction="10000"/>
          </a:bodyPr>
          <a:lstStyle/>
          <a:p>
            <a:r>
              <a:rPr lang="fr-FR" dirty="0" smtClean="0"/>
              <a:t>Il existe un générateur central au sein de la moelle spinale.</a:t>
            </a:r>
          </a:p>
          <a:p>
            <a:r>
              <a:rPr lang="fr-FR" dirty="0" smtClean="0"/>
              <a:t>À un niveau supérieur, la locomotion est déclenchée par une commande descendante provenant des « régions locomotrices » localisées au niveau du tronc cérébral.</a:t>
            </a:r>
          </a:p>
          <a:p>
            <a:r>
              <a:rPr lang="fr-FR" dirty="0" smtClean="0"/>
              <a:t>Les noyaux gris centraux interviennent au premier chef dans le contrôle de la locomotion (initiation, programmation).</a:t>
            </a:r>
          </a:p>
          <a:p>
            <a:r>
              <a:rPr lang="fr-FR" dirty="0" smtClean="0"/>
              <a:t>Les afférences sensorielles intervenant dans le contrôle de la marche sont plurimodales : somatiques (proprioceptives, cutanées), céphaliques (vestibulaires, visuelles, auditives). Elles exercent une action modulatrice sur l’activité spinale afin d’adapter au mieux la locomotion aux conditions rencontrées.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Au niveau supérieur cortical, les circuits </a:t>
            </a:r>
            <a:r>
              <a:rPr lang="fr-FR" dirty="0" err="1" smtClean="0"/>
              <a:t>cortico</a:t>
            </a:r>
            <a:r>
              <a:rPr lang="fr-FR" dirty="0" smtClean="0"/>
              <a:t>-sous-corticaux entre le striatum, le pallidum, le thalamus, le cortex moteur, le cortex </a:t>
            </a:r>
            <a:r>
              <a:rPr lang="fr-FR" dirty="0" err="1" smtClean="0"/>
              <a:t>prémoteur</a:t>
            </a:r>
            <a:r>
              <a:rPr lang="fr-FR" dirty="0" smtClean="0"/>
              <a:t>, dont l’aire motrice supplémentaire, et le cortex pariétal apportent une contribution essentielle à la programmation des diverses séquences de la marche, en particulier l’initiation, l’exécution et la coordination </a:t>
            </a:r>
            <a:r>
              <a:rPr lang="fr-FR" dirty="0" err="1" smtClean="0"/>
              <a:t>visuomotrice</a:t>
            </a:r>
            <a:r>
              <a:rPr lang="fr-FR" dirty="0" smtClean="0"/>
              <a:t>.</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1028700" indent="-1028700">
              <a:buFont typeface="+mj-lt"/>
              <a:buAutoNum type="romanUcPeriod" startAt="3"/>
            </a:pPr>
            <a:r>
              <a:rPr lang="fr-FR" dirty="0" smtClean="0"/>
              <a:t>EXAMEN CLINIQUE</a:t>
            </a:r>
            <a:endParaRPr lang="fr-FR" dirty="0"/>
          </a:p>
        </p:txBody>
      </p:sp>
      <p:sp>
        <p:nvSpPr>
          <p:cNvPr id="3" name="Espace réservé du contenu 2"/>
          <p:cNvSpPr>
            <a:spLocks noGrp="1"/>
          </p:cNvSpPr>
          <p:nvPr>
            <p:ph idx="1"/>
          </p:nvPr>
        </p:nvSpPr>
        <p:spPr>
          <a:xfrm>
            <a:off x="457200" y="1935480"/>
            <a:ext cx="8229600" cy="4708230"/>
          </a:xfrm>
        </p:spPr>
        <p:txBody>
          <a:bodyPr>
            <a:normAutofit fontScale="92500" lnSpcReduction="20000"/>
          </a:bodyPr>
          <a:lstStyle/>
          <a:p>
            <a:pPr marL="514350" indent="-514350">
              <a:buFont typeface="+mj-lt"/>
              <a:buAutoNum type="alphaUcPeriod"/>
            </a:pPr>
            <a:r>
              <a:rPr lang="fr-FR" dirty="0" smtClean="0"/>
              <a:t>Interrogatoire: il s’agit d’un temps essentiel.</a:t>
            </a:r>
          </a:p>
          <a:p>
            <a:r>
              <a:rPr lang="fr-FR" dirty="0" smtClean="0"/>
              <a:t>La date de début des troubles, leur mode d’installation, le type de la plainte principale : douleur et sa relation avec l’effort, faiblesse, instabilité (à bien différencier d’un vertige), petits pas, raideur, manifestations associées neurologiques et non neurologiques (psychologiques en particulier), sont à faire préciser.</a:t>
            </a:r>
          </a:p>
          <a:p>
            <a:r>
              <a:rPr lang="fr-FR" dirty="0" smtClean="0"/>
              <a:t>La sévérité du trouble doit être évaluée dans la vie quotidienne : chutes ou « presque chutes », leurs conséquences en termes de morbidité (traumatismes, fractures, hospitalisations) ou en termes d’autonomie (sorties non accompagnées du domicile avec ou sans prise de transports en commun, sorties accompagnées, absence de sorties du domicile).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Il faut évaluer la capacité des sujets à monter (force) ou descendre un escalier (équilibre), leur autonomie pour les activités (ménage, cuisine) et les gestes de la vie quotidienne (habillage et toilette en particulier), l’utilisation d’une canne, d’un fauteuil roulant ou d’un déambulateur.</a:t>
            </a:r>
          </a:p>
          <a:p>
            <a:r>
              <a:rPr lang="fr-FR" dirty="0" smtClean="0"/>
              <a:t>La liste complète des médicaments pris par le patient doit être également connue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1571612"/>
            <a:ext cx="8401080" cy="5286388"/>
          </a:xfrm>
        </p:spPr>
        <p:txBody>
          <a:bodyPr>
            <a:normAutofit fontScale="92500" lnSpcReduction="20000"/>
          </a:bodyPr>
          <a:lstStyle/>
          <a:p>
            <a:pPr marL="514350" indent="-514350">
              <a:buFont typeface="+mj-lt"/>
              <a:buAutoNum type="alphaUcPeriod" startAt="2"/>
            </a:pPr>
            <a:r>
              <a:rPr lang="fr-FR" dirty="0" smtClean="0"/>
              <a:t>Examen:</a:t>
            </a:r>
          </a:p>
          <a:p>
            <a:r>
              <a:rPr lang="fr-FR" dirty="0" smtClean="0"/>
              <a:t>L’examen comporte l’examen neurologique général, un examen spécifique de l’équilibre, de la posture et de la marche. Cet examen se fait le malade ayant les pieds nus, dans un espace suffisant, bien éclairé.</a:t>
            </a:r>
          </a:p>
          <a:p>
            <a:pPr>
              <a:buNone/>
            </a:pPr>
            <a:r>
              <a:rPr lang="fr-FR" dirty="0" smtClean="0"/>
              <a:t>1. Posture:</a:t>
            </a:r>
          </a:p>
          <a:p>
            <a:pPr>
              <a:buNone/>
            </a:pPr>
            <a:r>
              <a:rPr lang="fr-FR" dirty="0" smtClean="0"/>
              <a:t>    a. Épreuve de </a:t>
            </a:r>
            <a:r>
              <a:rPr lang="fr-FR" dirty="0" err="1" smtClean="0"/>
              <a:t>Romberg</a:t>
            </a:r>
            <a:endParaRPr lang="fr-FR" dirty="0" smtClean="0"/>
          </a:p>
          <a:p>
            <a:r>
              <a:rPr lang="fr-FR" dirty="0" smtClean="0"/>
              <a:t>Le patient est debout les talons joints et les pieds légèrement écartés à 45°. Les bras peuvent être ballants ou tendus à la recherche d’une déviation latéralisée. L’examen se fait yeux ouverts puis fermés afin d’évaluer la contribution visuelle toujours plus importante en cas de déficit d’une autre entrée sensorielle, en particulier proprioceptive.</a:t>
            </a:r>
          </a:p>
          <a:p>
            <a:r>
              <a:rPr lang="fr-FR" b="1" dirty="0" smtClean="0"/>
              <a:t>Une instabilité révélée à l’épreuve de </a:t>
            </a:r>
            <a:r>
              <a:rPr lang="fr-FR" b="1" dirty="0" err="1" smtClean="0"/>
              <a:t>Romberg</a:t>
            </a:r>
            <a:r>
              <a:rPr lang="fr-FR" b="1" dirty="0" smtClean="0"/>
              <a:t> évoque une ataxie qui peut être de trois origines : proprioceptive, vestibulaire ou cérébelleuse.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dirty="0" smtClean="0"/>
              <a:t>b. Réflexes posturaux</a:t>
            </a:r>
          </a:p>
          <a:p>
            <a:r>
              <a:rPr lang="fr-FR" dirty="0" smtClean="0"/>
              <a:t>On teste ici essentiellement les capacités du sujet à maintenir l’équilibre après une </a:t>
            </a:r>
            <a:r>
              <a:rPr lang="fr-FR" dirty="0" err="1" smtClean="0"/>
              <a:t>rétropulsion</a:t>
            </a:r>
            <a:r>
              <a:rPr lang="fr-FR" dirty="0" smtClean="0"/>
              <a:t> brusque de l’examinateur placé derrière le patient prévenu de la poussée pour évaluer les réflexes d’anticipation.</a:t>
            </a:r>
          </a:p>
          <a:p>
            <a:r>
              <a:rPr lang="fr-FR" b="1" dirty="0" smtClean="0"/>
              <a:t>Ces réflexes sont altérés en cas de lésion des noyaux gris centraux ou des régions frontales.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1617</TotalTime>
  <Words>1299</Words>
  <Application>Microsoft Office PowerPoint</Application>
  <PresentationFormat>Affichage à l'écran (4:3)</PresentationFormat>
  <Paragraphs>76</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Débit</vt:lpstr>
      <vt:lpstr>POSTURE ET MARCHE</vt:lpstr>
      <vt:lpstr>PLAN</vt:lpstr>
      <vt:lpstr>DEFINITION</vt:lpstr>
      <vt:lpstr>CENTRES LOCOMOTEURS</vt:lpstr>
      <vt:lpstr>Diapositive 5</vt:lpstr>
      <vt:lpstr>EXAMEN CLINIQUE</vt:lpstr>
      <vt:lpstr>Diapositive 7</vt:lpstr>
      <vt:lpstr>Diapositive 8</vt:lpstr>
      <vt:lpstr>Diapositive 9</vt:lpstr>
      <vt:lpstr>Diapositive 10</vt:lpstr>
      <vt:lpstr>Diapositive 11</vt:lpstr>
      <vt:lpstr>PRINCIPAUX TROUBLES DE LA MARCHE</vt:lpstr>
      <vt:lpstr>Diapositive 13</vt:lpstr>
      <vt:lpstr>Diapositive 14</vt:lpstr>
      <vt:lpstr>Diapositive 15</vt:lpstr>
      <vt:lpstr>Diapositive 16</vt:lpstr>
      <vt:lpstr>Diapositive 17</vt:lpstr>
      <vt:lpstr> </vt:lpstr>
      <vt:lpstr>Diapositive 19</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POSTURE ET MARCHE</dc:title>
  <dc:creator>Clinique Info</dc:creator>
  <cp:lastModifiedBy>Start</cp:lastModifiedBy>
  <cp:revision>20</cp:revision>
  <dcterms:created xsi:type="dcterms:W3CDTF">2014-03-18T19:32:05Z</dcterms:created>
  <dcterms:modified xsi:type="dcterms:W3CDTF">2020-04-06T21:12:29Z</dcterms:modified>
</cp:coreProperties>
</file>