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1"/>
  </p:notesMasterIdLst>
  <p:handoutMasterIdLst>
    <p:handoutMasterId r:id="rId52"/>
  </p:handoutMasterIdLst>
  <p:sldIdLst>
    <p:sldId id="367" r:id="rId2"/>
    <p:sldId id="368" r:id="rId3"/>
    <p:sldId id="369" r:id="rId4"/>
    <p:sldId id="370" r:id="rId5"/>
    <p:sldId id="365" r:id="rId6"/>
    <p:sldId id="366" r:id="rId7"/>
    <p:sldId id="360" r:id="rId8"/>
    <p:sldId id="361" r:id="rId9"/>
    <p:sldId id="362" r:id="rId10"/>
    <p:sldId id="363" r:id="rId11"/>
    <p:sldId id="364" r:id="rId12"/>
    <p:sldId id="327" r:id="rId13"/>
    <p:sldId id="326" r:id="rId14"/>
    <p:sldId id="328" r:id="rId15"/>
    <p:sldId id="329" r:id="rId16"/>
    <p:sldId id="372" r:id="rId17"/>
    <p:sldId id="371" r:id="rId18"/>
    <p:sldId id="330" r:id="rId19"/>
    <p:sldId id="373" r:id="rId20"/>
    <p:sldId id="374" r:id="rId21"/>
    <p:sldId id="376" r:id="rId22"/>
    <p:sldId id="377" r:id="rId23"/>
    <p:sldId id="378" r:id="rId24"/>
    <p:sldId id="331" r:id="rId25"/>
    <p:sldId id="381" r:id="rId26"/>
    <p:sldId id="343" r:id="rId27"/>
    <p:sldId id="345" r:id="rId28"/>
    <p:sldId id="355" r:id="rId29"/>
    <p:sldId id="332" r:id="rId30"/>
    <p:sldId id="379" r:id="rId31"/>
    <p:sldId id="333" r:id="rId32"/>
    <p:sldId id="380" r:id="rId33"/>
    <p:sldId id="347" r:id="rId34"/>
    <p:sldId id="350" r:id="rId35"/>
    <p:sldId id="382" r:id="rId36"/>
    <p:sldId id="394" r:id="rId37"/>
    <p:sldId id="393" r:id="rId38"/>
    <p:sldId id="395" r:id="rId39"/>
    <p:sldId id="397" r:id="rId40"/>
    <p:sldId id="398" r:id="rId41"/>
    <p:sldId id="399" r:id="rId42"/>
    <p:sldId id="400" r:id="rId43"/>
    <p:sldId id="384" r:id="rId44"/>
    <p:sldId id="385" r:id="rId45"/>
    <p:sldId id="401" r:id="rId46"/>
    <p:sldId id="391" r:id="rId47"/>
    <p:sldId id="392" r:id="rId48"/>
    <p:sldId id="402" r:id="rId49"/>
    <p:sldId id="338" r:id="rId50"/>
  </p:sldIdLst>
  <p:sldSz cx="9144000" cy="6858000" type="screen4x3"/>
  <p:notesSz cx="6858000" cy="97742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4FF"/>
    <a:srgbClr val="0066CC"/>
    <a:srgbClr val="80E4AD"/>
    <a:srgbClr val="9900FF"/>
    <a:srgbClr val="1E9252"/>
    <a:srgbClr val="FF00FF"/>
    <a:srgbClr val="FF0066"/>
    <a:srgbClr val="FF575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416" autoAdjust="0"/>
    <p:restoredTop sz="94660" autoAdjust="0"/>
  </p:normalViewPr>
  <p:slideViewPr>
    <p:cSldViewPr>
      <p:cViewPr varScale="1">
        <p:scale>
          <a:sx n="91" d="100"/>
          <a:sy n="91" d="100"/>
        </p:scale>
        <p:origin x="-133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68" y="-84"/>
      </p:cViewPr>
      <p:guideLst>
        <p:guide orient="horz" pos="3078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fld id="{E9A0659F-DF9F-483C-966F-7736042F12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53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fld id="{3BDAFDBA-D7B3-40E5-B028-4BF5FD682D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431A9D-CE43-4F60-ABB1-C5A634BB0365}" type="slidenum">
              <a:rPr lang="fr-FR" smtClean="0">
                <a:latin typeface="Times New Roman" pitchFamily="18" charset="0"/>
              </a:rPr>
              <a:pPr/>
              <a:t>1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6E074-3473-415B-A824-43021E498844}" type="slidenum">
              <a:rPr lang="fr-FR" smtClean="0">
                <a:latin typeface="Times New Roman" pitchFamily="18" charset="0"/>
              </a:rPr>
              <a:pPr/>
              <a:t>41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831CB-3B2B-452A-885C-0B4C3526973C}" type="slidenum">
              <a:rPr lang="fr-FR" smtClean="0">
                <a:latin typeface="Times New Roman" pitchFamily="18" charset="0"/>
              </a:rPr>
              <a:pPr/>
              <a:t>44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675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82577-76CF-40D9-A0EF-EF31B1D0355E}" type="slidenum">
              <a:rPr lang="fr-FR" smtClean="0">
                <a:latin typeface="Times New Roman" pitchFamily="18" charset="0"/>
              </a:rPr>
              <a:pPr/>
              <a:t>48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D9FB8-FD9F-49F1-B9D5-9CC8961A87B7}" type="slidenum">
              <a:rPr lang="fr-FR" smtClean="0">
                <a:latin typeface="Times New Roman" pitchFamily="18" charset="0"/>
              </a:rPr>
              <a:pPr/>
              <a:t>2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A1F6AA-1FBA-4809-AA9A-C871348F0C80}" type="slidenum">
              <a:rPr lang="fr-FR" smtClean="0">
                <a:latin typeface="Times New Roman" pitchFamily="18" charset="0"/>
              </a:rPr>
              <a:pPr/>
              <a:t>3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6CD12-F82D-4392-96DD-28A72C532477}" type="slidenum">
              <a:rPr lang="fr-FR" smtClean="0">
                <a:latin typeface="Times New Roman" pitchFamily="18" charset="0"/>
              </a:rPr>
              <a:pPr/>
              <a:t>4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20A0E-7654-4332-BCBB-DC41BBC2B32B}" type="slidenum">
              <a:rPr lang="fr-FR" smtClean="0">
                <a:latin typeface="Times New Roman" pitchFamily="18" charset="0"/>
              </a:rPr>
              <a:pPr/>
              <a:t>6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D26157-62BF-4EF4-AEE7-8B230455381A}" type="slidenum">
              <a:rPr lang="fr-FR" smtClean="0">
                <a:latin typeface="Times New Roman" pitchFamily="18" charset="0"/>
              </a:rPr>
              <a:pPr/>
              <a:t>10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E1F6A-1253-4ADE-84B4-34A1884505AB}" type="slidenum">
              <a:rPr lang="fr-FR" smtClean="0">
                <a:latin typeface="Times New Roman" pitchFamily="18" charset="0"/>
              </a:rPr>
              <a:pPr/>
              <a:t>16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F0DD2-3D22-43E8-BE72-D4569554A318}" type="slidenum">
              <a:rPr lang="fr-FR" smtClean="0">
                <a:latin typeface="Times New Roman" pitchFamily="18" charset="0"/>
              </a:rPr>
              <a:pPr/>
              <a:t>25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  <p:sp>
        <p:nvSpPr>
          <p:cNvPr id="645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6E444-A30F-484D-8914-05D2CD03EEE2}" type="slidenum">
              <a:rPr lang="fr-FR" smtClean="0">
                <a:latin typeface="Times New Roman" pitchFamily="18" charset="0"/>
              </a:rPr>
              <a:pPr/>
              <a:t>39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Times New Roman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Times New Roman" charset="0"/>
              </a:endParaRPr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Cliquez pour modifier le style du titre du masque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  <a:prstGeom prst="rect">
            <a:avLst/>
          </a:prstGeo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Brûlures caustiques du tractus digestif haut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61E2A2-E9F8-44F1-A1D2-80BF3FA2C8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Brûlures caustiques du tractus digestif haut</a:t>
            </a:r>
            <a:endParaRPr lang="fr-FR" b="1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7503-82B0-46AE-8EEB-4E1061E88D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Brûlures caustiques du tractus digestif haut</a:t>
            </a:r>
            <a:endParaRPr lang="fr-FR" b="1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54830-6096-48F4-BF1E-5A9F7E57DB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Brûlures caustiques du tractus digestif haut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64FC6-DBF8-483F-B281-ED4813C959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gradFill flip="none" rotWithShape="1">
          <a:gsLst>
            <a:gs pos="100000">
              <a:schemeClr val="bg1">
                <a:lumMod val="75000"/>
                <a:alpha val="90000"/>
              </a:schemeClr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Brûlures caustiques du tractus digestif haut</a:t>
            </a:r>
            <a:endParaRPr lang="fr-FR" b="1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B2705-B218-4F1F-9F3B-9F4FF0175E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Brûlures caustiques du tractus digestif haut</a:t>
            </a:r>
            <a:endParaRPr lang="fr-FR" b="1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722FE-DDCE-4827-A182-C4B21ECAB9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Brûlures caustiques du tractus digestif haut</a:t>
            </a:r>
            <a:endParaRPr lang="fr-FR" b="1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2CA9-8F26-4ED8-A6E0-6CEA442D39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Brûlures caustiques du tractus digestif haut</a:t>
            </a:r>
            <a:endParaRPr lang="fr-FR" b="1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A305-CB0D-4C55-8458-F75B9D707E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Brûlures caustiques du tractus digestif haut</a:t>
            </a:r>
            <a:endParaRPr lang="fr-FR" b="1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37591-5A01-49FD-B9A3-9E634BC006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Brûlures caustiques du tractus digestif haut</a:t>
            </a:r>
            <a:endParaRPr lang="fr-FR" b="1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80484-0D2C-47EC-839E-19E438B360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Brûlures caustiques du tractus digestif haut</a:t>
            </a:r>
            <a:endParaRPr lang="fr-FR" b="1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B408-8864-4C2F-BC1E-7057F7570F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Brûlures caustiques du tractus digestif haut</a:t>
            </a:r>
            <a:endParaRPr lang="fr-FR" b="1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17AC-6539-4E3A-A8F5-1B827401B1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FF00"/>
                </a:solidFill>
                <a:effectLst/>
                <a:latin typeface="Times New Roman" charset="0"/>
              </a:defRPr>
            </a:lvl1pPr>
          </a:lstStyle>
          <a:p>
            <a:pPr>
              <a:defRPr/>
            </a:pPr>
            <a:r>
              <a:rPr lang="fr-FR"/>
              <a:t>Brûlures caustiques du tractus digestif haut</a:t>
            </a:r>
            <a:endParaRPr lang="fr-FR" b="1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896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  <a:effectLst/>
                <a:latin typeface="Times New Roman" charset="0"/>
              </a:defRPr>
            </a:lvl1pPr>
          </a:lstStyle>
          <a:p>
            <a:pPr>
              <a:defRPr/>
            </a:pPr>
            <a:fld id="{2F73A23F-3A0B-4AA7-BDFB-BEEF5ED251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1563" y="571500"/>
            <a:ext cx="7000875" cy="1470025"/>
          </a:xfrm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3300"/>
                </a:solidFill>
                <a:latin typeface="Aharoni" pitchFamily="2" charset="-79"/>
                <a:cs typeface="Aharoni" pitchFamily="2" charset="-79"/>
              </a:rPr>
              <a:t>Brûlures caustiques du</a:t>
            </a:r>
            <a:br>
              <a:rPr lang="fr-FR" b="1" dirty="0" smtClean="0">
                <a:solidFill>
                  <a:srgbClr val="FF3300"/>
                </a:solidFill>
                <a:latin typeface="Aharoni" pitchFamily="2" charset="-79"/>
                <a:cs typeface="Aharoni" pitchFamily="2" charset="-79"/>
              </a:rPr>
            </a:br>
            <a:r>
              <a:rPr lang="fr-FR" b="1" dirty="0" smtClean="0">
                <a:solidFill>
                  <a:srgbClr val="FF3300"/>
                </a:solidFill>
                <a:latin typeface="Aharoni" pitchFamily="2" charset="-79"/>
                <a:cs typeface="Aharoni" pitchFamily="2" charset="-79"/>
              </a:rPr>
              <a:t> tractus digestif supérieur</a:t>
            </a:r>
            <a:endParaRPr lang="fr-FR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285750" y="4071938"/>
            <a:ext cx="4953000" cy="1752600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63500" eaLnBrk="1" hangingPunct="1"/>
            <a:r>
              <a:rPr lang="fr-FR" b="1" smtClean="0">
                <a:latin typeface="Aharoni" pitchFamily="2" charset="-79"/>
                <a:cs typeface="Aharoni" pitchFamily="2" charset="-79"/>
              </a:rPr>
              <a:t>Dr DAMMENE DEBBIH F.</a:t>
            </a:r>
          </a:p>
          <a:p>
            <a:pPr marL="63500" eaLnBrk="1" hangingPunct="1"/>
            <a:r>
              <a:rPr lang="fr-FR" sz="2800" smtClean="0">
                <a:latin typeface="Aharoni" pitchFamily="2" charset="-79"/>
                <a:cs typeface="Aharoni" pitchFamily="2" charset="-79"/>
              </a:rPr>
              <a:t>Hépato-Gastro-Entérologue</a:t>
            </a:r>
          </a:p>
          <a:p>
            <a:pPr marL="63500" eaLnBrk="1" hangingPunct="1"/>
            <a:endParaRPr lang="fr-FR" smtClean="0">
              <a:latin typeface="Aharoni" pitchFamily="2" charset="-79"/>
              <a:cs typeface="Aharoni" pitchFamily="2" charset="-79"/>
            </a:endParaRPr>
          </a:p>
          <a:p>
            <a:pPr marL="63500" eaLnBrk="1" hangingPunct="1"/>
            <a:r>
              <a:rPr lang="fr-FR" smtClean="0">
                <a:latin typeface="Aharoni" pitchFamily="2" charset="-79"/>
                <a:cs typeface="Aharoni" pitchFamily="2" charset="-79"/>
              </a:rPr>
              <a:t>CHU ANNABA</a:t>
            </a:r>
          </a:p>
          <a:p>
            <a:pPr marL="63500" eaLnBrk="1" hangingPunct="1"/>
            <a:endParaRPr lang="fr-FR" smtClean="0"/>
          </a:p>
        </p:txBody>
      </p:sp>
      <p:pic>
        <p:nvPicPr>
          <p:cNvPr id="5124" name="Picture 2" descr="C:\Users\PC2\Desktop\brulures-caustiques-oesophage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286000"/>
            <a:ext cx="314166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57188" y="214313"/>
            <a:ext cx="8229601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</a:rPr>
              <a:t>OXYDANTS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pic>
        <p:nvPicPr>
          <p:cNvPr id="1433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09663" y="928688"/>
            <a:ext cx="8034337" cy="5332412"/>
          </a:xfrm>
          <a:noFill/>
          <a:ln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1285875"/>
            <a:ext cx="1071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Users\PC2\Desktop\brulures-caustiques-oesophage\IMAGES\téléchargeme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2857500"/>
            <a:ext cx="292893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</a:rPr>
              <a:t>Facteurs de gravité :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00063" y="714375"/>
            <a:ext cx="8229600" cy="4787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b="1" smtClean="0">
                <a:latin typeface="Garamond" pitchFamily="18" charset="0"/>
              </a:rPr>
              <a:t>La sévérité des lésions dépend de deux facteurs :</a:t>
            </a:r>
          </a:p>
          <a:p>
            <a:pPr eaLnBrk="1" hangingPunct="1">
              <a:buFont typeface="Georgia" pitchFamily="18" charset="0"/>
              <a:buNone/>
            </a:pPr>
            <a:r>
              <a:rPr lang="fr-FR" b="1" smtClean="0">
                <a:latin typeface="Garamond" pitchFamily="18" charset="0"/>
              </a:rPr>
              <a:t> </a:t>
            </a:r>
          </a:p>
          <a:p>
            <a:pPr eaLnBrk="1" hangingPunct="1"/>
            <a:r>
              <a:rPr lang="fr-FR" b="1" smtClean="0">
                <a:latin typeface="Garamond" pitchFamily="18" charset="0"/>
              </a:rPr>
              <a:t>Produit : </a:t>
            </a:r>
          </a:p>
          <a:p>
            <a:pPr lvl="1" eaLnBrk="1" hangingPunct="1"/>
            <a:r>
              <a:rPr lang="fr-FR" b="1" smtClean="0">
                <a:latin typeface="Garamond" pitchFamily="18" charset="0"/>
              </a:rPr>
              <a:t>Nature du produit </a:t>
            </a:r>
          </a:p>
          <a:p>
            <a:pPr lvl="1" eaLnBrk="1" hangingPunct="1"/>
            <a:r>
              <a:rPr lang="fr-FR" b="1" smtClean="0">
                <a:latin typeface="Garamond" pitchFamily="18" charset="0"/>
              </a:rPr>
              <a:t>Forme: liquide, solide, visqueuse, volatile. </a:t>
            </a:r>
          </a:p>
          <a:p>
            <a:pPr lvl="1" eaLnBrk="1" hangingPunct="1"/>
            <a:r>
              <a:rPr lang="fr-FR" b="1" smtClean="0">
                <a:latin typeface="Garamond" pitchFamily="18" charset="0"/>
              </a:rPr>
              <a:t>Quantité (150ml) </a:t>
            </a:r>
          </a:p>
          <a:p>
            <a:pPr lvl="1" eaLnBrk="1" hangingPunct="1"/>
            <a:r>
              <a:rPr lang="fr-FR" b="1" smtClean="0">
                <a:latin typeface="Garamond" pitchFamily="18" charset="0"/>
              </a:rPr>
              <a:t> concentration </a:t>
            </a:r>
          </a:p>
          <a:p>
            <a:pPr lvl="1" eaLnBrk="1" hangingPunct="1"/>
            <a:endParaRPr lang="fr-FR" b="1" smtClean="0">
              <a:latin typeface="Garamond" pitchFamily="18" charset="0"/>
            </a:endParaRPr>
          </a:p>
          <a:p>
            <a:pPr eaLnBrk="1" hangingPunct="1"/>
            <a:r>
              <a:rPr lang="fr-FR" b="1" smtClean="0">
                <a:latin typeface="Garamond" pitchFamily="18" charset="0"/>
              </a:rPr>
              <a:t>Durée de contact entre le caustique et la muqueuse digestive (motilité) </a:t>
            </a:r>
          </a:p>
          <a:p>
            <a:pPr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Brûlures caustiques du tractus digestif haut</a:t>
            </a:r>
            <a:endParaRPr lang="fr-FR" b="1" smtClean="0">
              <a:latin typeface="Times New Roman" pitchFamily="18" charset="0"/>
            </a:endParaRPr>
          </a:p>
        </p:txBody>
      </p:sp>
      <p:sp>
        <p:nvSpPr>
          <p:cNvPr id="1638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795963" y="6248400"/>
            <a:ext cx="1905000" cy="457200"/>
          </a:xfrm>
          <a:noFill/>
        </p:spPr>
        <p:txBody>
          <a:bodyPr/>
          <a:lstStyle/>
          <a:p>
            <a:fld id="{C576C6E1-E625-4725-8D57-7E9AFD84DAE3}" type="slidenum">
              <a:rPr lang="fr-FR" smtClean="0">
                <a:latin typeface="Times New Roman" pitchFamily="18" charset="0"/>
              </a:rPr>
              <a:pPr/>
              <a:t>12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1163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10588" y="6227763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11633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43875" y="6227763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07950" y="36513"/>
            <a:ext cx="5681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III – Anatomopathologie :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60363" y="720725"/>
            <a:ext cx="79676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charset="0"/>
              </a:rPr>
              <a:t>A – Au niveau du tube digestif (œsophage, et 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charset="0"/>
              </a:rPr>
              <a:t>       estomac).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76263" y="2376488"/>
            <a:ext cx="81756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Brûlure à type 	d abrasion muqueuse, 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œdème, ulcération et nécrose.</a:t>
            </a:r>
          </a:p>
          <a:p>
            <a:pPr eaLnBrk="0" hangingPunct="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Brûlures profondes  la cicatrisation se fait par des tissus conjonctifs qui 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remplacent la nécrose. 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Cette cicatrisation sert de support à la  épithélialisation </a:t>
            </a:r>
            <a:r>
              <a:rPr lang="fr-FR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endoluminale</a:t>
            </a:r>
            <a:endParaRPr lang="fr-FR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eaLnBrk="0" hangingPunct="0">
              <a:spcBef>
                <a:spcPts val="600"/>
              </a:spcBef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qui dure plusieurs semaines.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  La rétraction de ces tissus entraîne des séquelles graves sous forme de 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  sténose.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charset="0"/>
              </a:rPr>
              <a:t>   Cette fibrose dure jusqu’à 3 mois voire plus.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1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Brûlures caustiques du tractus digestif haut</a:t>
            </a:r>
            <a:endParaRPr lang="fr-FR" b="1" smtClean="0">
              <a:latin typeface="Times New Roman" pitchFamily="18" charset="0"/>
            </a:endParaRPr>
          </a:p>
        </p:txBody>
      </p:sp>
      <p:sp>
        <p:nvSpPr>
          <p:cNvPr id="174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795963" y="6248400"/>
            <a:ext cx="1905000" cy="457200"/>
          </a:xfrm>
          <a:noFill/>
        </p:spPr>
        <p:txBody>
          <a:bodyPr/>
          <a:lstStyle/>
          <a:p>
            <a:fld id="{7F32DD45-DDC0-4F87-B791-E13A119841B6}" type="slidenum">
              <a:rPr lang="fr-FR" smtClean="0">
                <a:latin typeface="Times New Roman" pitchFamily="18" charset="0"/>
              </a:rPr>
              <a:pPr/>
              <a:t>13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1163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10588" y="6227763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11633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43875" y="6227763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60363" y="71438"/>
            <a:ext cx="7742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charset="0"/>
              </a:rPr>
              <a:t>B– Au niveau de l’arbre </a:t>
            </a:r>
            <a:r>
              <a:rPr lang="fr-FR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charset="0"/>
              </a:rPr>
              <a:t>trachéo</a:t>
            </a:r>
            <a:r>
              <a:rPr lang="fr-F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charset="0"/>
              </a:rPr>
              <a:t>-bronchique.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0" y="785813"/>
            <a:ext cx="86217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Ces lésions se produisent dans les cas graves et sont dues à :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0" y="1357313"/>
            <a:ext cx="86217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L’inhalation lors de l’ingestion, 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de vomissement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ou lors de la mise en place d’une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sonde naso-gastrique.</a:t>
            </a:r>
          </a:p>
          <a:p>
            <a:pPr eaLnBrk="0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P</a:t>
            </a: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ropagation de la médiastinite.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0" y="3929063"/>
            <a:ext cx="8621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Plusieurs complications peuvent survenir ;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14313" y="4500563"/>
            <a:ext cx="862171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Pneumonies d’inhalation avec œdème lésionnel.</a:t>
            </a:r>
          </a:p>
          <a:p>
            <a:pPr eaLnBrk="0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Perforation par destruction du carrefour </a:t>
            </a:r>
            <a:r>
              <a:rPr lang="fr-FR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pharyngo</a:t>
            </a: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-laryngé avec œdème 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   de l’épiglotte ou par lésion de la trachée.</a:t>
            </a:r>
          </a:p>
          <a:p>
            <a:pPr eaLnBrk="0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Fistules </a:t>
            </a:r>
            <a:r>
              <a:rPr lang="fr-FR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trachéo</a:t>
            </a: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</a:t>
            </a: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œsophagiennes </a:t>
            </a:r>
            <a:r>
              <a:rPr lang="fr-FR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brocho</a:t>
            </a: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</a:t>
            </a: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œsophagiennes. </a:t>
            </a:r>
            <a:endParaRPr lang="fr-F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pic>
        <p:nvPicPr>
          <p:cNvPr id="13" name="Picture 18" descr="docu0010"/>
          <p:cNvPicPr preferRelativeResize="0">
            <a:picLocks noChangeArrowheads="1"/>
          </p:cNvPicPr>
          <p:nvPr/>
        </p:nvPicPr>
        <p:blipFill>
          <a:blip r:embed="rId2">
            <a:lum bright="6000" contrast="32000"/>
          </a:blip>
          <a:srcRect/>
          <a:stretch>
            <a:fillRect/>
          </a:stretch>
        </p:blipFill>
        <p:spPr bwMode="auto">
          <a:xfrm>
            <a:off x="5357813" y="1285875"/>
            <a:ext cx="32861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9" grpId="0" autoUpdateAnimBg="0"/>
      <p:bldP spid="10" grpId="0" autoUpdateAnimBg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Brûlures caustiques du tractus digestif haut</a:t>
            </a:r>
            <a:endParaRPr lang="fr-FR" b="1" smtClean="0">
              <a:latin typeface="Times New Roman" pitchFamily="18" charset="0"/>
            </a:endParaRPr>
          </a:p>
        </p:txBody>
      </p:sp>
      <p:sp>
        <p:nvSpPr>
          <p:cNvPr id="1843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795963" y="6248400"/>
            <a:ext cx="1905000" cy="457200"/>
          </a:xfrm>
          <a:noFill/>
        </p:spPr>
        <p:txBody>
          <a:bodyPr/>
          <a:lstStyle/>
          <a:p>
            <a:fld id="{C2BC7DA8-3F5B-475B-80BE-30A46674803C}" type="slidenum">
              <a:rPr lang="fr-FR" smtClean="0">
                <a:latin typeface="Times New Roman" pitchFamily="18" charset="0"/>
              </a:rPr>
              <a:pPr/>
              <a:t>14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1163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10588" y="6227763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11633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43875" y="6227763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463" y="144463"/>
            <a:ext cx="4257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IV – Physiologie</a:t>
            </a:r>
            <a:endParaRPr lang="fr-FR" sz="28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87338" y="863600"/>
            <a:ext cx="8789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defRPr/>
            </a:pPr>
            <a:r>
              <a:rPr lang="fr-FR" sz="2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Les conséquences des brûlures dépendent de la gravité des lésions.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68325" y="1714500"/>
            <a:ext cx="857567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defRPr/>
            </a:pPr>
            <a:r>
              <a:rPr lang="fr-F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1 – Etat de choc </a:t>
            </a: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:  en cas de brûlures graves</a:t>
            </a: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Wingdings" pitchFamily="2" charset="2"/>
              </a:rPr>
              <a:t>.</a:t>
            </a:r>
          </a:p>
          <a:p>
            <a:pPr marL="457200" indent="-457200" eaLnBrk="0" hangingPunct="0">
              <a:spcBef>
                <a:spcPts val="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Wingdings" pitchFamily="2" charset="2"/>
              </a:rPr>
              <a:t>Sa composante essentielle est l’</a:t>
            </a:r>
            <a:r>
              <a:rPr lang="fr-FR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Wingdings" pitchFamily="2" charset="2"/>
              </a:rPr>
              <a:t>hypovolémie</a:t>
            </a: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Wingdings" pitchFamily="2" charset="2"/>
              </a:rPr>
              <a:t> causée par une fuite plasmatique </a:t>
            </a:r>
          </a:p>
          <a:p>
            <a:pPr marL="457200" indent="-457200" eaLnBrk="0" hangingPunct="0">
              <a:spcBef>
                <a:spcPts val="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Wingdings" pitchFamily="2" charset="2"/>
              </a:rPr>
              <a:t>Considérable avec formation d’un troisième secteur.</a:t>
            </a:r>
          </a:p>
          <a:p>
            <a:pPr marL="457200" indent="-457200" eaLnBrk="0" hangingPunct="0">
              <a:spcBef>
                <a:spcPts val="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Wingdings" pitchFamily="2" charset="2"/>
              </a:rPr>
              <a:t>Le choc est aggravé par les troubles hydro-électrolytiques et des hémorragies</a:t>
            </a:r>
          </a:p>
          <a:p>
            <a:pPr marL="457200" indent="-457200" eaLnBrk="0" hangingPunct="0">
              <a:spcBef>
                <a:spcPts val="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De grande abondance.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71500" y="3571875"/>
            <a:ext cx="7045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defRPr/>
            </a:pPr>
            <a:r>
              <a:rPr lang="fr-F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2 – Troubles de l’équilibre acido-basique </a:t>
            </a: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:  tel qu’une acidose.  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00063" y="4429125"/>
            <a:ext cx="83042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defRPr/>
            </a:pPr>
            <a:r>
              <a:rPr lang="fr-F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3 – Troubles de l’hémostase </a:t>
            </a: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: c’est une conséquence d’un syndrome de </a:t>
            </a:r>
          </a:p>
          <a:p>
            <a:pPr marL="457200" indent="-457200" eaLnBrk="0" hangingPunct="0">
              <a:spcBef>
                <a:spcPts val="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consommation des facteurs de la coagulation et de la diminution du TP, du</a:t>
            </a:r>
          </a:p>
          <a:p>
            <a:pPr marL="457200" indent="-457200" eaLnBrk="0" hangingPunct="0">
              <a:spcBef>
                <a:spcPts val="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fibrinogène et des plaquettes (CIVD).  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00063" y="5929313"/>
            <a:ext cx="5602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ts val="0"/>
              </a:spcBef>
              <a:defRPr/>
            </a:pPr>
            <a:r>
              <a:rPr lang="fr-F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4– Troubles respiratoires </a:t>
            </a: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: détresse respiratoire.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5" grpId="0" autoUpdateAnimBg="0"/>
      <p:bldP spid="16" grpId="0" autoUpdateAnimBg="0"/>
      <p:bldP spid="18" grpId="0" autoUpdateAnimBg="0"/>
      <p:bldP spid="1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72225"/>
            <a:ext cx="3733800" cy="457200"/>
          </a:xfrm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Brûlures caustiques du tractus digestif haut</a:t>
            </a:r>
            <a:endParaRPr lang="fr-FR" b="1" smtClean="0">
              <a:latin typeface="Times New Roman" pitchFamily="18" charset="0"/>
            </a:endParaRPr>
          </a:p>
        </p:txBody>
      </p:sp>
      <p:sp>
        <p:nvSpPr>
          <p:cNvPr id="1945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1863" y="6372225"/>
            <a:ext cx="1905000" cy="457200"/>
          </a:xfrm>
          <a:noFill/>
        </p:spPr>
        <p:txBody>
          <a:bodyPr/>
          <a:lstStyle/>
          <a:p>
            <a:fld id="{FA4A4C2A-957F-4FA7-91CC-DF90D5454219}" type="slidenum">
              <a:rPr lang="fr-FR" smtClean="0">
                <a:latin typeface="Times New Roman" pitchFamily="18" charset="0"/>
              </a:rPr>
              <a:pPr/>
              <a:t>15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1163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10588" y="6227763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11633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43875" y="6227763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07950" y="0"/>
            <a:ext cx="618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 – Prise en charge initiale: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60363" y="539750"/>
            <a:ext cx="6338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charset="0"/>
              </a:rPr>
              <a:t>1 – Reconnaître la prise de toxique :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20675" y="1357313"/>
            <a:ext cx="88233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Wingdings" pitchFamily="2" charset="2"/>
              </a:rPr>
              <a:t> Cas facile :</a:t>
            </a:r>
          </a:p>
          <a:p>
            <a:pPr eaLnBrk="0" hangingPunct="0">
              <a:spcBef>
                <a:spcPts val="0"/>
              </a:spcBef>
              <a:defRPr/>
            </a:pPr>
            <a:endParaRPr lang="fr-FR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sym typeface="Wingdings" pitchFamily="2" charset="2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Le diagnostic est aisé par l’interrogatoire du patient ou de son entourage ou  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Découverte de l’emballage ou étui du produit sur le lieu de l’accident.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On détermine : 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04825" y="3571875"/>
            <a:ext cx="86391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L’heure et les circonstances de l’ingestion (volontaire ou accidentelle). 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Type de caustique et sa présentation. 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Le volume. 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La prise concomitante d’alcool ou psychotrope (antécédents psychiatriques.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Les manœuvres intempestives sur le lieu de l’accident sont à proscrire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11" grpId="0" autoUpdateAnimBg="0"/>
      <p:bldP spid="1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2875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fr-FR" sz="3600" b="1" dirty="0" smtClean="0">
                <a:solidFill>
                  <a:srgbClr val="FF0000"/>
                </a:solidFill>
              </a:rPr>
              <a:t>Points essentiels :</a:t>
            </a:r>
            <a:br>
              <a:rPr lang="fr-FR" sz="3600" b="1" dirty="0" smtClean="0">
                <a:solidFill>
                  <a:srgbClr val="FF0000"/>
                </a:solidFill>
              </a:rPr>
            </a:br>
            <a:r>
              <a:rPr lang="fr-FR" sz="3600" b="1" dirty="0" smtClean="0">
                <a:solidFill>
                  <a:srgbClr val="FF0000"/>
                </a:solidFill>
              </a:rPr>
              <a:t>GESTES À PROSCRIRE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fr-FR" dirty="0" smtClean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00063" y="2643188"/>
            <a:ext cx="8229600" cy="3500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FR" sz="3600" b="1" smtClean="0"/>
              <a:t> </a:t>
            </a:r>
            <a:r>
              <a:rPr lang="fr-FR" b="1" smtClean="0"/>
              <a:t> </a:t>
            </a:r>
            <a:r>
              <a:rPr lang="fr-FR" sz="2400" b="1" smtClean="0"/>
              <a:t>ne pas faire vomir</a:t>
            </a:r>
          </a:p>
          <a:p>
            <a:r>
              <a:rPr lang="fr-FR" sz="2400" b="1" smtClean="0"/>
              <a:t> ne pas faire boire</a:t>
            </a:r>
          </a:p>
          <a:p>
            <a:r>
              <a:rPr lang="fr-FR" sz="2400" b="1" smtClean="0"/>
              <a:t>  ne pas donner d’antidotes</a:t>
            </a:r>
          </a:p>
          <a:p>
            <a:r>
              <a:rPr lang="fr-FR" sz="2400" b="1" smtClean="0"/>
              <a:t>  pas de pansements gastriques</a:t>
            </a:r>
          </a:p>
          <a:p>
            <a:r>
              <a:rPr lang="fr-FR" sz="2400" b="1" smtClean="0"/>
              <a:t>  pas de sonde gastrique</a:t>
            </a:r>
          </a:p>
          <a:p>
            <a:r>
              <a:rPr lang="fr-FR" sz="2400" b="1" smtClean="0"/>
              <a:t>  pas de lavage gastrique</a:t>
            </a:r>
          </a:p>
          <a:p>
            <a:r>
              <a:rPr lang="fr-FR" sz="2400" b="1" smtClean="0"/>
              <a:t>  pas de voie veineuse centrale gauche</a:t>
            </a:r>
          </a:p>
          <a:p>
            <a:r>
              <a:rPr lang="fr-FR" sz="2400" b="1" smtClean="0"/>
              <a:t>  éviter  le décubitus dorsal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1571625"/>
            <a:ext cx="2500312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14500"/>
            <a:ext cx="60007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  <a:latin typeface="+mn-lt"/>
              </a:rPr>
              <a:t>certains gestes dangereux ou simplement inutiles doivent être évités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72225"/>
            <a:ext cx="3733800" cy="457200"/>
          </a:xfrm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Brûlures caustiques du tractus digestif haut</a:t>
            </a:r>
            <a:endParaRPr lang="fr-FR" b="1" smtClean="0">
              <a:latin typeface="Times New Roman" pitchFamily="18" charset="0"/>
            </a:endParaRPr>
          </a:p>
        </p:txBody>
      </p:sp>
      <p:sp>
        <p:nvSpPr>
          <p:cNvPr id="2150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011863" y="6372225"/>
            <a:ext cx="1905000" cy="457200"/>
          </a:xfrm>
          <a:noFill/>
        </p:spPr>
        <p:txBody>
          <a:bodyPr/>
          <a:lstStyle/>
          <a:p>
            <a:fld id="{F1C58C53-39A0-46F7-9106-8645CA7C865C}" type="slidenum">
              <a:rPr lang="fr-FR" smtClean="0">
                <a:latin typeface="Times New Roman" pitchFamily="18" charset="0"/>
              </a:rPr>
              <a:pPr/>
              <a:t>17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1163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10588" y="6227763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11633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43875" y="6227763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07950" y="0"/>
            <a:ext cx="618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 – Prise en charge initiale: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57188" y="1214438"/>
            <a:ext cx="6338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charset="0"/>
              </a:rPr>
              <a:t>1 – Reconnaître la prise de toxique :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214438" y="2286000"/>
            <a:ext cx="1836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Wingdings" pitchFamily="2" charset="2"/>
              </a:rPr>
              <a:t> Cas difficile: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04825" y="3357563"/>
            <a:ext cx="8639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Prise de caustique caché.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Patient inconscient avec ignorance de la prise pat l’entourage.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19" grpId="0" autoUpdateAnimBg="0"/>
      <p:bldP spid="2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Brûlures caustiques du tractus digestif haut</a:t>
            </a:r>
            <a:endParaRPr lang="fr-FR" b="1" smtClean="0">
              <a:latin typeface="Times New Roman" pitchFamily="18" charset="0"/>
            </a:endParaRPr>
          </a:p>
        </p:txBody>
      </p:sp>
      <p:sp>
        <p:nvSpPr>
          <p:cNvPr id="2253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795963" y="6248400"/>
            <a:ext cx="1905000" cy="457200"/>
          </a:xfrm>
          <a:noFill/>
        </p:spPr>
        <p:txBody>
          <a:bodyPr/>
          <a:lstStyle/>
          <a:p>
            <a:fld id="{41B814D2-14C0-4212-95EE-81EE28F03E36}" type="slidenum">
              <a:rPr lang="fr-FR" smtClean="0">
                <a:latin typeface="Times New Roman" pitchFamily="18" charset="0"/>
              </a:rPr>
              <a:pPr/>
              <a:t>18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1163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10588" y="6227763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11633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43875" y="6227763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581275" y="71438"/>
            <a:ext cx="3979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charset="0"/>
              </a:rPr>
              <a:t>2 – Evaluer la gravité :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95288" y="503238"/>
            <a:ext cx="26050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Wingdings" pitchFamily="2" charset="2"/>
              </a:rPr>
              <a:t> L’examen clinique :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576263" y="828675"/>
            <a:ext cx="863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Signes fonctionnels :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857250" y="1214438"/>
            <a:ext cx="6527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Douleur intense rétro-sternal ou épigastrique.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Hémorragie digestive massive.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Signes de détresse respiratoire.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Troubles neuropsychiques (confusion mentale  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Wingdings" pitchFamily="2" charset="2"/>
              </a:rPr>
              <a:t> coma).</a:t>
            </a:r>
            <a:endParaRPr lang="fr-F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04825" y="2643188"/>
            <a:ext cx="863917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Signes généraux :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Etat de choc : TA effondrée avec pouls :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- filant.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- rapide.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- imprenable.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04825" y="4357688"/>
            <a:ext cx="863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Examen de l’abdomen :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571500" y="5143500"/>
            <a:ext cx="604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Rechercher une défense ou contracture abdominale.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25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Brûlures caustiques du tractus digestif haut</a:t>
            </a:r>
            <a:endParaRPr lang="fr-FR" b="1" smtClean="0">
              <a:latin typeface="Times New Roman" pitchFamily="18" charset="0"/>
            </a:endParaRPr>
          </a:p>
        </p:txBody>
      </p:sp>
      <p:sp>
        <p:nvSpPr>
          <p:cNvPr id="2355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795963" y="6248400"/>
            <a:ext cx="1905000" cy="457200"/>
          </a:xfrm>
          <a:noFill/>
        </p:spPr>
        <p:txBody>
          <a:bodyPr/>
          <a:lstStyle/>
          <a:p>
            <a:fld id="{38F23B20-5EDA-4A89-8449-647389EF146C}" type="slidenum">
              <a:rPr lang="fr-FR" smtClean="0">
                <a:latin typeface="Times New Roman" pitchFamily="18" charset="0"/>
              </a:rPr>
              <a:pPr/>
              <a:t>19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1163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10588" y="6227763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11633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43875" y="6227763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0" y="0"/>
            <a:ext cx="4200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charset="0"/>
              </a:rPr>
              <a:t>2 – Evaluer la gravité : 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42875" y="428625"/>
            <a:ext cx="8639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2800" b="1" dirty="0">
                <a:solidFill>
                  <a:srgbClr val="FF0000"/>
                </a:solidFill>
                <a:latin typeface="Times New Roman" charset="0"/>
              </a:rPr>
              <a:t> Examen ORL 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: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-357188" y="5214938"/>
            <a:ext cx="8786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endParaRPr lang="fr-F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fr-FR" b="1" dirty="0">
                <a:solidFill>
                  <a:schemeClr val="bg2"/>
                </a:solidFill>
                <a:latin typeface="+mn-lt"/>
              </a:rPr>
              <a:t>Absence de parallélisme entre les lésions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bg2"/>
                </a:solidFill>
                <a:latin typeface="Times New Roman" charset="0"/>
              </a:rPr>
              <a:t>bucco-pharyngée s et digestives.</a:t>
            </a:r>
            <a:endParaRPr lang="fr-FR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6" name="Picture 5" descr="glotis_1a1_22150">
            <a:hlinkClick r:id="" action="ppaction://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428875"/>
            <a:ext cx="328612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Acute caustic injury of the oropharynx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500313"/>
            <a:ext cx="346075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285750" y="928688"/>
            <a:ext cx="8062913" cy="1804987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Georgia" pitchFamily="18" charset="0"/>
              <a:buNone/>
              <a:defRPr/>
            </a:pPr>
            <a:r>
              <a:rPr lang="fr-FR" sz="3200" b="1" kern="0" dirty="0">
                <a:effectLst/>
                <a:latin typeface="+mn-lt"/>
              </a:rPr>
              <a:t> </a:t>
            </a:r>
            <a:r>
              <a:rPr lang="fr-FR" b="1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Lésions ORL 40 %</a:t>
            </a:r>
            <a:endParaRPr lang="fr-FR" b="1" u="sng" kern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fr-FR" b="1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n-lt"/>
              </a:rPr>
              <a:t>Dysphonie, dyspnée laryngée.</a:t>
            </a:r>
            <a:r>
              <a:rPr lang="fr-FR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endParaRPr lang="fr-FR" sz="3200" b="1" kern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fr-FR" b="1" kern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Les lésions bucco-pharyngée peuvent être spectaculaires.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fr-FR" sz="3200" b="1" kern="0" dirty="0">
              <a:effectLst/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endParaRPr lang="fr-FR" b="1" kern="0" dirty="0">
              <a:effectLst/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fr-FR" b="1" kern="0" dirty="0">
              <a:effectLst/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endParaRPr lang="fr-FR" sz="3200" b="1" kern="0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26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solidFill>
                  <a:srgbClr val="FF0000"/>
                </a:solidFill>
              </a:rPr>
              <a:t>Généralités</a:t>
            </a:r>
            <a:endParaRPr lang="fr-FR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1563" y="1214438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fr-FR" sz="3200" b="1" dirty="0"/>
              <a:t>Pathologie grave</a:t>
            </a:r>
          </a:p>
          <a:p>
            <a:pPr lvl="1">
              <a:defRPr/>
            </a:pPr>
            <a:r>
              <a:rPr lang="fr-FR" sz="3200" b="1" dirty="0"/>
              <a:t>10 % de mortalité</a:t>
            </a:r>
          </a:p>
          <a:p>
            <a:pPr lvl="1">
              <a:defRPr/>
            </a:pPr>
            <a:r>
              <a:rPr lang="fr-FR" sz="3200" b="1" dirty="0"/>
              <a:t>10 à 40 % de séquelles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750" y="3000375"/>
            <a:ext cx="815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fr-FR" sz="3200" b="1" dirty="0"/>
              <a:t>Pronostic dépendant de la rapidité de la PEC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85720" y="2928934"/>
            <a:ext cx="8686800" cy="5037228"/>
          </a:xfrm>
        </p:spPr>
        <p:txBody>
          <a:bodyPr>
            <a:normAutofit/>
          </a:bodyPr>
          <a:lstStyle/>
          <a:p>
            <a:pPr lvl="8">
              <a:defRPr/>
            </a:pPr>
            <a:endParaRPr lang="fr-FR" b="1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fr-FR" b="1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FR" b="1" dirty="0" smtClean="0">
                <a:latin typeface="Garamond" pitchFamily="18" charset="0"/>
              </a:rPr>
              <a:t>PEC typiquement multidisciplinaire nécessitant une étroite collaboration : anesthésiste/réanimateur, chirurgien, gastroentérologue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Brûlures caustiques du tractus digestif haut</a:t>
            </a:r>
            <a:endParaRPr lang="fr-FR" b="1" smtClean="0">
              <a:latin typeface="Times New Roman" pitchFamily="18" charset="0"/>
            </a:endParaRPr>
          </a:p>
        </p:txBody>
      </p:sp>
      <p:sp>
        <p:nvSpPr>
          <p:cNvPr id="2457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795963" y="6248400"/>
            <a:ext cx="1905000" cy="457200"/>
          </a:xfrm>
          <a:noFill/>
        </p:spPr>
        <p:txBody>
          <a:bodyPr/>
          <a:lstStyle/>
          <a:p>
            <a:fld id="{4E82DD71-C1A0-4083-A5BC-1207C6F4E4D8}" type="slidenum">
              <a:rPr lang="fr-FR" smtClean="0">
                <a:latin typeface="Times New Roman" pitchFamily="18" charset="0"/>
              </a:rPr>
              <a:pPr/>
              <a:t>20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1163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10588" y="6227763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11633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43875" y="6227763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71500" y="785813"/>
            <a:ext cx="3521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Wingdings" pitchFamily="2" charset="2"/>
              </a:rPr>
              <a:t> Examens complémentaires :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785813" y="1571625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Radiologie :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357188" y="2286000"/>
            <a:ext cx="57038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ASP : </a:t>
            </a:r>
            <a:r>
              <a:rPr lang="fr-FR" sz="2000" b="1" dirty="0"/>
              <a:t> pneumopéritoine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(en cas de perforation).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Téléthorax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: atteinte </a:t>
            </a:r>
            <a:r>
              <a:rPr lang="fr-FR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brocho-pulmonaire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: 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 pneumothorax.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- pleurésie.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1000125" y="3929063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Biologie :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642938" y="4786313"/>
            <a:ext cx="4859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Bilan rénal (surtout s’il fait état de choc).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Bilan</a:t>
            </a:r>
            <a:r>
              <a:rPr lang="fr-F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à la recherche de CIVD.</a:t>
            </a:r>
          </a:p>
        </p:txBody>
      </p:sp>
      <p:pic>
        <p:nvPicPr>
          <p:cNvPr id="15" name="Picture 2" descr="C:\Users\PC2\Desktop\brulures-caustiques-oesophage\IMAGES\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4688" y="1643063"/>
            <a:ext cx="33893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26" grpId="0" autoUpdateAnimBg="0"/>
      <p:bldP spid="27" grpId="0" autoUpdateAnimBg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5400" b="1" dirty="0" smtClean="0">
                <a:solidFill>
                  <a:srgbClr val="FF0000"/>
                </a:solidFill>
              </a:rPr>
              <a:t>Évaluation clinique :</a:t>
            </a:r>
            <a:endParaRPr lang="fr-FR" sz="5400" dirty="0" smtClean="0"/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57188" y="3286125"/>
            <a:ext cx="8229600" cy="4324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4400" b="1" smtClean="0">
                <a:solidFill>
                  <a:schemeClr val="bg2"/>
                </a:solidFill>
              </a:rPr>
              <a:t>2 Situations : </a:t>
            </a:r>
          </a:p>
          <a:p>
            <a:pPr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</a:rPr>
              <a:t>Forme compliquée 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88" y="1428750"/>
            <a:ext cx="8229600" cy="4359275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/>
              <a:t>Détresse respiratoire </a:t>
            </a:r>
          </a:p>
          <a:p>
            <a:pPr eaLnBrk="1" hangingPunct="1">
              <a:defRPr/>
            </a:pPr>
            <a:r>
              <a:rPr lang="fr-FR" b="1" dirty="0" smtClean="0"/>
              <a:t>Perforation </a:t>
            </a:r>
          </a:p>
          <a:p>
            <a:pPr eaLnBrk="1" hangingPunct="1">
              <a:defRPr/>
            </a:pPr>
            <a:r>
              <a:rPr lang="fr-FR" b="1" dirty="0" smtClean="0"/>
              <a:t>Hémorragie massive </a:t>
            </a:r>
          </a:p>
          <a:p>
            <a:pPr eaLnBrk="1" hangingPunct="1">
              <a:defRPr/>
            </a:pPr>
            <a:r>
              <a:rPr lang="fr-FR" b="1" dirty="0" smtClean="0"/>
              <a:t>Choc même après réa. </a:t>
            </a:r>
          </a:p>
          <a:p>
            <a:pPr eaLnBrk="1" hangingPunct="1">
              <a:defRPr/>
            </a:pPr>
            <a:r>
              <a:rPr lang="fr-FR" b="1" dirty="0" smtClean="0"/>
              <a:t>CIVD, acidose métabolique., IRA </a:t>
            </a:r>
          </a:p>
          <a:p>
            <a:pPr eaLnBrk="1" hangingPunct="1">
              <a:defRPr/>
            </a:pPr>
            <a:r>
              <a:rPr lang="fr-FR" b="1" dirty="0" smtClean="0"/>
              <a:t>Trouble neuropsychique </a:t>
            </a:r>
          </a:p>
          <a:p>
            <a:pPr eaLnBrk="1" hangingPunct="1">
              <a:defRPr/>
            </a:pPr>
            <a:endParaRPr lang="fr-FR" b="1" dirty="0" smtClean="0"/>
          </a:p>
          <a:p>
            <a:pPr eaLnBrk="1" hangingPunct="1">
              <a:defRPr/>
            </a:pPr>
            <a:endParaRPr lang="fr-FR" b="1" dirty="0" smtClean="0"/>
          </a:p>
          <a:p>
            <a:pPr eaLnBrk="1" hangingPunct="1">
              <a:defRPr/>
            </a:pPr>
            <a:r>
              <a:rPr lang="fr-F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URGENCE CHIRURGICALE. </a:t>
            </a:r>
          </a:p>
          <a:p>
            <a:pPr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</a:rPr>
              <a:t>Forme non compliquée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>
          <a:xfrm>
            <a:off x="0" y="2533650"/>
            <a:ext cx="9144000" cy="432435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solidFill>
                  <a:schemeClr val="bg2"/>
                </a:solidFill>
              </a:rPr>
              <a:t>ENDOSCOPIE PRUDENTE </a:t>
            </a:r>
          </a:p>
          <a:p>
            <a:pPr eaLnBrk="1" hangingPunct="1">
              <a:defRPr/>
            </a:pPr>
            <a:r>
              <a:rPr lang="fr-FR" b="1" dirty="0" smtClean="0"/>
              <a:t>Conditions </a:t>
            </a:r>
            <a:r>
              <a:rPr lang="fr-FR" dirty="0" smtClean="0"/>
              <a:t>: </a:t>
            </a:r>
          </a:p>
          <a:p>
            <a:pPr eaLnBrk="1" hangingPunct="1">
              <a:defRPr/>
            </a:pPr>
            <a:r>
              <a:rPr lang="fr-FR" sz="2400" dirty="0" smtClean="0"/>
              <a:t>Etat hémodynamique., respiratoire. stables </a:t>
            </a:r>
          </a:p>
          <a:p>
            <a:pPr eaLnBrk="1" hangingPunct="1">
              <a:defRPr/>
            </a:pPr>
            <a:r>
              <a:rPr lang="fr-FR" sz="2400" dirty="0" smtClean="0"/>
              <a:t>Chirurgien, réanimateur </a:t>
            </a:r>
          </a:p>
          <a:p>
            <a:pPr eaLnBrk="1" hangingPunct="1">
              <a:defRPr/>
            </a:pPr>
            <a:r>
              <a:rPr lang="fr-FR" sz="2400" b="1" dirty="0" smtClean="0">
                <a:solidFill>
                  <a:schemeClr val="bg2">
                    <a:lumMod val="10000"/>
                  </a:schemeClr>
                </a:solidFill>
              </a:rPr>
              <a:t>6-24h     (CI&gt;48h) </a:t>
            </a:r>
          </a:p>
          <a:p>
            <a:pPr eaLnBrk="1" hangingPunct="1">
              <a:defRPr/>
            </a:pPr>
            <a:r>
              <a:rPr lang="fr-FR" sz="2400" dirty="0" smtClean="0"/>
              <a:t>S/control vue </a:t>
            </a:r>
          </a:p>
          <a:p>
            <a:pPr eaLnBrk="1" hangingPunct="1">
              <a:defRPr/>
            </a:pPr>
            <a:r>
              <a:rPr lang="fr-FR" sz="2400" dirty="0" smtClean="0"/>
              <a:t>Aspiration max,</a:t>
            </a:r>
          </a:p>
          <a:p>
            <a:pPr eaLnBrk="1" hangingPunct="1">
              <a:defRPr/>
            </a:pPr>
            <a:r>
              <a:rPr lang="fr-FR" sz="2400" dirty="0" smtClean="0"/>
              <a:t> sans insufflation, ni rétro-vision, </a:t>
            </a:r>
          </a:p>
          <a:p>
            <a:pPr eaLnBrk="1" hangingPunct="1">
              <a:defRPr/>
            </a:pPr>
            <a:r>
              <a:rPr lang="fr-FR" sz="2400" dirty="0" smtClean="0"/>
              <a:t>sans AG</a:t>
            </a:r>
          </a:p>
          <a:p>
            <a:pPr eaLnBrk="1" hangingPunct="1">
              <a:defRPr/>
            </a:pP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285750" y="1785938"/>
            <a:ext cx="5286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latin typeface="+mj-lt"/>
              </a:rPr>
              <a:t>Évaluation endoscopique </a:t>
            </a:r>
            <a:endParaRPr lang="fr-FR" sz="3200" b="1" dirty="0">
              <a:latin typeface="+mj-lt"/>
            </a:endParaRPr>
          </a:p>
        </p:txBody>
      </p:sp>
      <p:pic>
        <p:nvPicPr>
          <p:cNvPr id="5" name="Picture 9" descr="J:\Photos cours externe\Endoscopie\FOGD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9213" y="1428750"/>
            <a:ext cx="2744787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747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Brûlures caustiques du tractus digestif haut</a:t>
            </a:r>
            <a:endParaRPr lang="fr-FR" b="1" smtClean="0">
              <a:latin typeface="Times New Roman" pitchFamily="18" charset="0"/>
            </a:endParaRPr>
          </a:p>
        </p:txBody>
      </p:sp>
      <p:sp>
        <p:nvSpPr>
          <p:cNvPr id="2867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795963" y="6248400"/>
            <a:ext cx="1905000" cy="457200"/>
          </a:xfrm>
          <a:noFill/>
        </p:spPr>
        <p:txBody>
          <a:bodyPr/>
          <a:lstStyle/>
          <a:p>
            <a:fld id="{C68BA75B-062B-4C1C-AFB2-081ED7F98CBD}" type="slidenum">
              <a:rPr lang="fr-FR" smtClean="0">
                <a:latin typeface="Times New Roman" pitchFamily="18" charset="0"/>
              </a:rPr>
              <a:pPr/>
              <a:t>24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1163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10588" y="6227763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11633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43875" y="6227763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00063" y="0"/>
            <a:ext cx="7462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L’exploration doit être complète,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de l’</a:t>
            </a: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œsophage jusqu’au D2, permettant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Une Classification endoscopique</a:t>
            </a: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.</a:t>
            </a: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0" y="1428750"/>
          <a:ext cx="9144000" cy="56435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9835"/>
                <a:gridCol w="7534165"/>
              </a:tblGrid>
              <a:tr h="594062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Stade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Lésions endoscopiques</a:t>
                      </a:r>
                      <a:endParaRPr lang="fr-FR" sz="2200" dirty="0"/>
                    </a:p>
                  </a:txBody>
                  <a:tcPr/>
                </a:tc>
              </a:tr>
              <a:tr h="594062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</a:t>
                      </a:r>
                      <a:endParaRPr lang="fr-FR" sz="2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Erythème et/ou pétéchies.</a:t>
                      </a:r>
                      <a:endParaRPr lang="fr-FR" sz="2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61113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II</a:t>
                      </a:r>
                      <a:endParaRPr lang="fr-FR" sz="2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Ulcération : perte de substance à fond blanchâtre :</a:t>
                      </a:r>
                    </a:p>
                    <a:p>
                      <a:r>
                        <a:rPr lang="fr-FR" sz="2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      II a - Ulcération linéaire ou arrondie.</a:t>
                      </a:r>
                    </a:p>
                    <a:p>
                      <a:r>
                        <a:rPr lang="fr-FR" sz="2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      II b - Ulcération circulaire ou confluente. </a:t>
                      </a:r>
                    </a:p>
                    <a:p>
                      <a:endParaRPr lang="fr-FR" sz="2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94350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III</a:t>
                      </a:r>
                      <a:endParaRPr lang="fr-FR" sz="2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Nécrose: plages noirâtres :</a:t>
                      </a:r>
                    </a:p>
                    <a:p>
                      <a:r>
                        <a:rPr lang="fr-FR" sz="2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      III a - Localisée.</a:t>
                      </a:r>
                    </a:p>
                    <a:p>
                      <a:r>
                        <a:rPr lang="fr-FR" sz="220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      III </a:t>
                      </a:r>
                      <a:r>
                        <a:rPr lang="fr-FR" sz="2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b - Etendues. </a:t>
                      </a:r>
                    </a:p>
                    <a:p>
                      <a:endParaRPr lang="fr-FR" sz="2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3"/>
            <a:ext cx="8929688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fr-FR" b="1" i="1">
                <a:solidFill>
                  <a:srgbClr val="FF3300"/>
                </a:solidFill>
              </a:rPr>
              <a:t>Lésions oeso-gastriques IIIa </a:t>
            </a:r>
          </a:p>
        </p:txBody>
      </p:sp>
      <p:pic>
        <p:nvPicPr>
          <p:cNvPr id="30723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276475"/>
            <a:ext cx="38163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33670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6B9318-89AF-4881-8D36-6754214346FE}" type="slidenum">
              <a:rPr lang="fr-FR" smtClean="0">
                <a:latin typeface="Times New Roman" pitchFamily="18" charset="0"/>
              </a:rPr>
              <a:pPr/>
              <a:t>26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30726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Brûlures caustiques du tractus digestif haut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378700" cy="1431925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fr-FR" b="1" i="1">
                <a:solidFill>
                  <a:srgbClr val="FF3300"/>
                </a:solidFill>
              </a:rPr>
              <a:t>Nécrose œsogastrique IIIb</a:t>
            </a:r>
          </a:p>
        </p:txBody>
      </p:sp>
      <p:pic>
        <p:nvPicPr>
          <p:cNvPr id="31747" name="Picture 4" descr="GIC0502-07-06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6875"/>
            <a:ext cx="39243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790700"/>
            <a:ext cx="36718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076700"/>
            <a:ext cx="32035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2" descr="APP000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4437063"/>
            <a:ext cx="3097212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3B6F1-0C10-4D94-A336-A024F298B0B3}" type="slidenum">
              <a:rPr lang="fr-FR" smtClean="0">
                <a:latin typeface="Times New Roman" pitchFamily="18" charset="0"/>
              </a:rPr>
              <a:pPr/>
              <a:t>27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31752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Brûlures caustiques du tractus digestif haut</a:t>
            </a:r>
            <a:endParaRPr lang="fr-FR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solidFill>
                  <a:schemeClr val="bg1"/>
                </a:solidFill>
              </a:rPr>
              <a:t>Nécrose oeso-gastrique totale</a:t>
            </a:r>
          </a:p>
        </p:txBody>
      </p:sp>
      <p:pic>
        <p:nvPicPr>
          <p:cNvPr id="32771" name="Picture 3" descr="docu0014"/>
          <p:cNvPicPr preferRelativeResize="0">
            <a:picLocks noChangeArrowheads="1"/>
          </p:cNvPicPr>
          <p:nvPr>
            <p:ph sz="half" idx="1"/>
          </p:nvPr>
        </p:nvPicPr>
        <p:blipFill>
          <a:blip r:embed="rId2">
            <a:lum bright="28000" contrast="40000"/>
          </a:blip>
          <a:srcRect/>
          <a:stretch>
            <a:fillRect/>
          </a:stretch>
        </p:blipFill>
        <p:spPr bwMode="auto">
          <a:xfrm>
            <a:off x="381000" y="1447800"/>
            <a:ext cx="2990850" cy="3352800"/>
          </a:xfrm>
          <a:solidFill>
            <a:schemeClr val="tx1"/>
          </a:solidFill>
          <a:ln>
            <a:miter lim="800000"/>
            <a:headEnd/>
            <a:tailEnd/>
          </a:ln>
        </p:spPr>
      </p:pic>
      <p:pic>
        <p:nvPicPr>
          <p:cNvPr id="32772" name="Picture 6" descr="texte_alt_fig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981200"/>
            <a:ext cx="18732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 descr="texte_alt_fig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" y="4953000"/>
            <a:ext cx="2428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1447800"/>
            <a:ext cx="272891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C7D3B4-4FDA-4F53-8A27-BC6E0723D977}" type="slidenum">
              <a:rPr lang="fr-FR" smtClean="0">
                <a:latin typeface="Times New Roman" pitchFamily="18" charset="0"/>
              </a:rPr>
              <a:pPr/>
              <a:t>28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32776" name="Espace réservé du pied de page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Brûlures caustiques du tractus digestif haut</a:t>
            </a:r>
            <a:endParaRPr lang="fr-FR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Brûlures caustiques du tractus digestif haut</a:t>
            </a:r>
            <a:endParaRPr lang="fr-FR" b="1" smtClean="0">
              <a:latin typeface="Times New Roman" pitchFamily="18" charset="0"/>
            </a:endParaRPr>
          </a:p>
        </p:txBody>
      </p:sp>
      <p:sp>
        <p:nvSpPr>
          <p:cNvPr id="3379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795963" y="6248400"/>
            <a:ext cx="1905000" cy="457200"/>
          </a:xfrm>
          <a:noFill/>
        </p:spPr>
        <p:txBody>
          <a:bodyPr/>
          <a:lstStyle/>
          <a:p>
            <a:fld id="{39B1D970-04C0-49A0-9DF9-4A904EDED68A}" type="slidenum">
              <a:rPr lang="fr-FR" smtClean="0">
                <a:latin typeface="Times New Roman" pitchFamily="18" charset="0"/>
              </a:rPr>
              <a:pPr/>
              <a:t>29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1163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10588" y="6227763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11633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43875" y="6227763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07950" y="71438"/>
            <a:ext cx="3390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VI – Evolution: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57188" y="3143250"/>
            <a:ext cx="83153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charset="0"/>
              </a:rPr>
              <a:t>A – Complications précoces :</a:t>
            </a:r>
          </a:p>
          <a:p>
            <a:pPr eaLnBrk="0" hangingPunct="0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charset="0"/>
              </a:rPr>
              <a:t>   du premier jour à la troisième semaine d’évolution : 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00063" y="4429125"/>
            <a:ext cx="424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Complications infectieuses :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57250" y="5143500"/>
            <a:ext cx="2570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Pleuro-pulmonaires.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Septicémie.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85750" y="1214438"/>
            <a:ext cx="89789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Les brûlures du stade I évoluent favorablement et sans séquelles; parfois,</a:t>
            </a:r>
          </a:p>
          <a:p>
            <a:pPr eaLnBrk="0" hangingPunct="0">
              <a:spcBef>
                <a:spcPts val="0"/>
              </a:spcBef>
              <a:defRPr/>
            </a:pPr>
            <a:endParaRPr lang="fr-FR" sz="2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Il y a une association plus ou moins grave à l’endoscopie dite mosaïque :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c’est le stade II et III.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22" grpId="0" autoUpdateAnimBg="0"/>
      <p:bldP spid="11" grpId="0" autoUpdateAnimBg="0"/>
      <p:bldP spid="1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440" tIns="45720" rIns="91440" bIns="45720"/>
          <a:lstStyle/>
          <a:p>
            <a:fld id="{2C9DE612-50F2-41B9-9642-07DB380EC629}" type="slidenum">
              <a:rPr lang="fr-FR" smtClean="0">
                <a:latin typeface="Times New Roman" pitchFamily="18" charset="0"/>
              </a:rPr>
              <a:pPr/>
              <a:t>3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solidFill>
                  <a:srgbClr val="FF0000"/>
                </a:solidFill>
              </a:rPr>
              <a:t>Qu’est ce qu’un « caustique »?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643063"/>
            <a:ext cx="3857625" cy="4324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fr-FR" b="1" smtClean="0">
                <a:latin typeface="Garamond" pitchFamily="18" charset="0"/>
              </a:rPr>
              <a:t>« Toute substance susceptible du fait de son pH/pouvoir oxydant d’induire des lésions tissulaires »</a:t>
            </a:r>
          </a:p>
        </p:txBody>
      </p:sp>
      <p:pic>
        <p:nvPicPr>
          <p:cNvPr id="7173" name="Picture 4" descr="Corros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071688"/>
            <a:ext cx="31575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Brûlures caustiques du tractus digestif haut</a:t>
            </a:r>
            <a:endParaRPr lang="fr-FR" b="1" smtClean="0">
              <a:latin typeface="Times New Roman" pitchFamily="18" charset="0"/>
            </a:endParaRPr>
          </a:p>
        </p:txBody>
      </p:sp>
      <p:sp>
        <p:nvSpPr>
          <p:cNvPr id="3481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795963" y="6248400"/>
            <a:ext cx="1905000" cy="457200"/>
          </a:xfrm>
          <a:noFill/>
        </p:spPr>
        <p:txBody>
          <a:bodyPr/>
          <a:lstStyle/>
          <a:p>
            <a:fld id="{24E7BC95-AE0F-4C8E-86E7-86FF88C344CE}" type="slidenum">
              <a:rPr lang="fr-FR" smtClean="0">
                <a:latin typeface="Times New Roman" pitchFamily="18" charset="0"/>
              </a:rPr>
              <a:pPr/>
              <a:t>30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1163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10588" y="6227763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11633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43875" y="6227763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928688" y="1357313"/>
            <a:ext cx="6327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Perforation digestive ou </a:t>
            </a:r>
            <a:r>
              <a:rPr lang="fr-FR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trachéo</a:t>
            </a: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-</a:t>
            </a:r>
            <a:r>
              <a:rPr lang="fr-FR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brochique</a:t>
            </a: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: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57188" y="2357438"/>
            <a:ext cx="5994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Perforation </a:t>
            </a: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œsophagienne révélée par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une médiastinite aiguë suppurée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ou par un pneumothorax</a:t>
            </a: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.</a:t>
            </a:r>
          </a:p>
          <a:p>
            <a:pPr eaLnBrk="0" hangingPunct="0">
              <a:spcBef>
                <a:spcPts val="0"/>
              </a:spcBef>
              <a:defRPr/>
            </a:pPr>
            <a:endParaRPr lang="fr-FR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Perforation gastrique ou péritoine libre </a:t>
            </a: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Wingdings" pitchFamily="2" charset="2"/>
              </a:rPr>
              <a:t>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Wingdings" pitchFamily="2" charset="2"/>
              </a:rPr>
              <a:t> tableau de péritonite aiguë généralisé</a:t>
            </a: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Brûlures caustiques du tractus digestif haut</a:t>
            </a:r>
            <a:endParaRPr lang="fr-FR" b="1" smtClean="0">
              <a:latin typeface="Times New Roman" pitchFamily="18" charset="0"/>
            </a:endParaRPr>
          </a:p>
        </p:txBody>
      </p:sp>
      <p:sp>
        <p:nvSpPr>
          <p:cNvPr id="3584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795963" y="6248400"/>
            <a:ext cx="1905000" cy="457200"/>
          </a:xfrm>
          <a:noFill/>
        </p:spPr>
        <p:txBody>
          <a:bodyPr/>
          <a:lstStyle/>
          <a:p>
            <a:fld id="{FFF39CBA-D8AB-479A-B41A-FDA32A6E5482}" type="slidenum">
              <a:rPr lang="fr-FR" smtClean="0">
                <a:latin typeface="Times New Roman" pitchFamily="18" charset="0"/>
              </a:rPr>
              <a:pPr/>
              <a:t>31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1163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10588" y="6227763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11633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43875" y="6227763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28625" y="428625"/>
            <a:ext cx="83581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Hémorragies digestives :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</a:t>
            </a: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d’origine </a:t>
            </a: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œsophagienne</a:t>
            </a: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ou gastrique, minime ou foudroyante, survenant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vers le 10</a:t>
            </a:r>
            <a:r>
              <a:rPr lang="fr-FR" sz="28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ème</a:t>
            </a:r>
            <a:r>
              <a:rPr lang="fr-F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jour par chutes d’escarres.  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85750" y="2286000"/>
            <a:ext cx="807243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Fistules :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   </a:t>
            </a:r>
            <a:r>
              <a:rPr lang="fr-FR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œso</a:t>
            </a: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-trachéales ou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   </a:t>
            </a:r>
            <a:r>
              <a:rPr lang="fr-FR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œso</a:t>
            </a: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-bronchiques,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   </a:t>
            </a:r>
            <a:r>
              <a:rPr lang="fr-FR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œso</a:t>
            </a: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-</a:t>
            </a:r>
            <a:r>
              <a:rPr lang="fr-FR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aotriques</a:t>
            </a: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,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   gastro-coliques,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   gastroduodénales </a:t>
            </a:r>
          </a:p>
          <a:p>
            <a:pPr eaLnBrk="0" hangingPunct="0">
              <a:spcBef>
                <a:spcPts val="0"/>
              </a:spcBef>
              <a:defRPr/>
            </a:pPr>
            <a:endParaRPr lang="fr-FR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  <a:p>
            <a:pPr eaLnBrk="0" hangingPunct="0">
              <a:spcBef>
                <a:spcPts val="0"/>
              </a:spcBef>
              <a:defRPr/>
            </a:pPr>
            <a:endParaRPr lang="fr-FR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57188" y="5143500"/>
            <a:ext cx="8072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endParaRPr lang="fr-FR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  <a:p>
            <a:pPr eaLnBrk="0" hangingPunct="0">
              <a:spcBef>
                <a:spcPts val="0"/>
              </a:spcBef>
              <a:defRPr/>
            </a:pPr>
            <a:endParaRPr lang="fr-FR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confirmées par un transit par un produit hydrosoluble. </a:t>
            </a:r>
            <a:endParaRPr lang="fr-FR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14" grpId="0" autoUpdateAnimBg="0"/>
      <p:bldP spid="1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Brûlures caustiques du tractus digestif haut</a:t>
            </a:r>
            <a:endParaRPr lang="fr-FR" b="1" smtClean="0">
              <a:latin typeface="Times New Roman" pitchFamily="18" charset="0"/>
            </a:endParaRPr>
          </a:p>
        </p:txBody>
      </p:sp>
      <p:sp>
        <p:nvSpPr>
          <p:cNvPr id="3686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795963" y="6248400"/>
            <a:ext cx="1905000" cy="457200"/>
          </a:xfrm>
          <a:noFill/>
        </p:spPr>
        <p:txBody>
          <a:bodyPr/>
          <a:lstStyle/>
          <a:p>
            <a:fld id="{22DBE59E-3AEE-481F-9D0F-543FAD6A9B72}" type="slidenum">
              <a:rPr lang="fr-FR" smtClean="0">
                <a:latin typeface="Times New Roman" pitchFamily="18" charset="0"/>
              </a:rPr>
              <a:pPr/>
              <a:t>32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1163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10588" y="6227763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11633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43875" y="6227763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8625" y="642938"/>
            <a:ext cx="8315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charset="0"/>
              </a:rPr>
              <a:t>B – Complications tardives :</a:t>
            </a:r>
            <a:endParaRPr lang="fr-FR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Times New Roman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28625" y="1643063"/>
            <a:ext cx="85677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Sténose :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apanage du stade IIb et III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La localisation est </a:t>
            </a: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œsophagienne</a:t>
            </a: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et/ou  gastrique.</a:t>
            </a:r>
          </a:p>
          <a:p>
            <a:pPr eaLnBrk="0" hangingPunct="0">
              <a:spcBef>
                <a:spcPts val="0"/>
              </a:spcBef>
              <a:defRPr/>
            </a:pPr>
            <a:endParaRPr lang="fr-FR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eaLnBrk="0" hangingPunct="0">
              <a:spcBef>
                <a:spcPts val="0"/>
              </a:spcBef>
              <a:defRPr/>
            </a:pPr>
            <a:endParaRPr lang="fr-F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eaLnBrk="0" hangingPunct="0">
              <a:spcBef>
                <a:spcPts val="0"/>
              </a:spcBef>
              <a:defRPr/>
            </a:pPr>
            <a:endParaRPr lang="fr-F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eaLnBrk="0" hangingPunct="0">
              <a:spcBef>
                <a:spcPts val="0"/>
              </a:spcBef>
              <a:defRPr/>
            </a:pPr>
            <a:endParaRPr lang="fr-FR" sz="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eaLnBrk="0" hangingPunc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F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Cancérisation :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Risque </a:t>
            </a: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multiplié par 1000 par rapport à la population générale;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survient 40 ans après l’ingestion du caustique notamment en cas de sténose              ou de lésions sévères, favorisées par la dilatation répétée des  sténoses.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4638"/>
            <a:ext cx="7315200" cy="1096962"/>
          </a:xfrm>
          <a:solidFill>
            <a:srgbClr val="FF0000"/>
          </a:solidFill>
        </p:spPr>
        <p:txBody>
          <a:bodyPr/>
          <a:lstStyle/>
          <a:p>
            <a:pPr eaLnBrk="1" hangingPunct="1">
              <a:lnSpc>
                <a:spcPct val="70000"/>
              </a:lnSpc>
              <a:defRPr/>
            </a:pPr>
            <a:r>
              <a:rPr lang="fr-FR" b="1" dirty="0" smtClean="0">
                <a:solidFill>
                  <a:schemeClr val="bg1"/>
                </a:solidFill>
              </a:rPr>
              <a:t/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</a:rPr>
              <a:t>Sténoses </a:t>
            </a:r>
            <a:r>
              <a:rPr lang="fr-FR" b="1" dirty="0" err="1" smtClean="0">
                <a:solidFill>
                  <a:schemeClr val="bg1"/>
                </a:solidFill>
              </a:rPr>
              <a:t>oesophagiennes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37891" name="Picture 3" descr="Photo 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447800"/>
            <a:ext cx="2819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209073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466850"/>
            <a:ext cx="18462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447800"/>
            <a:ext cx="17922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838200" y="4800600"/>
            <a:ext cx="3048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/>
              <a:t>1</a:t>
            </a:r>
            <a:endParaRPr lang="en-US" b="1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696200" y="5715000"/>
            <a:ext cx="3048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/>
              <a:t>4</a:t>
            </a:r>
            <a:endParaRPr lang="en-US" b="1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810000" y="6248400"/>
            <a:ext cx="3048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/>
              <a:t>2</a:t>
            </a:r>
            <a:endParaRPr lang="en-US" b="1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638800" y="5562600"/>
            <a:ext cx="3048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/>
              <a:t>3</a:t>
            </a:r>
            <a:endParaRPr lang="en-US" b="1"/>
          </a:p>
        </p:txBody>
      </p:sp>
      <p:sp>
        <p:nvSpPr>
          <p:cNvPr id="37899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4BED92-2C35-4F5D-8442-AE042DE93B4B}" type="slidenum">
              <a:rPr lang="fr-FR" smtClean="0">
                <a:latin typeface="Times New Roman" pitchFamily="18" charset="0"/>
              </a:rPr>
              <a:pPr/>
              <a:t>33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37900" name="Espace réservé du pied de page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Brûlures caustiques du tractus digestif haut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81000"/>
            <a:ext cx="5888038" cy="7620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b="1" i="1" smtClean="0">
                <a:solidFill>
                  <a:schemeClr val="bg1"/>
                </a:solidFill>
              </a:rPr>
              <a:t>Sténoses gastriques</a:t>
            </a:r>
          </a:p>
        </p:txBody>
      </p:sp>
      <p:pic>
        <p:nvPicPr>
          <p:cNvPr id="38915" name="Picture 3" descr="22f0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371600"/>
            <a:ext cx="3348038" cy="3733800"/>
          </a:xfrm>
          <a:noFill/>
          <a:ln>
            <a:miter lim="800000"/>
            <a:headEnd/>
            <a:tailEnd/>
          </a:ln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373380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738AF2-4976-4D85-8AA5-F6B87B71DA8B}" type="slidenum">
              <a:rPr lang="fr-FR" smtClean="0">
                <a:latin typeface="Times New Roman" pitchFamily="18" charset="0"/>
              </a:rPr>
              <a:pPr/>
              <a:t>34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3891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Brûlures caustiques du tractus digestif haut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440" tIns="45720" rIns="91440" bIns="45720"/>
          <a:lstStyle/>
          <a:p>
            <a:fld id="{AB70C983-E8A7-4B09-AAD4-1E05CC8BA6FD}" type="slidenum">
              <a:rPr lang="fr-FR" smtClean="0">
                <a:latin typeface="Times New Roman" pitchFamily="18" charset="0"/>
              </a:rPr>
              <a:pPr/>
              <a:t>35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solidFill>
                  <a:srgbClr val="FF0000"/>
                </a:solidFill>
                <a:latin typeface="+mn-lt"/>
              </a:rPr>
              <a:t>Prise en charge thérapeutique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85875"/>
            <a:ext cx="7772400" cy="43275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fr-FR" b="1" u="sng" smtClean="0"/>
              <a:t>Collaboration</a:t>
            </a:r>
            <a:r>
              <a:rPr lang="fr-FR" b="1" smtClean="0"/>
              <a:t> médico chirurgicale</a:t>
            </a:r>
          </a:p>
          <a:p>
            <a:pPr eaLnBrk="1" hangingPunct="1">
              <a:lnSpc>
                <a:spcPct val="90000"/>
              </a:lnSpc>
            </a:pPr>
            <a:endParaRPr lang="fr-FR" b="1" smtClean="0"/>
          </a:p>
          <a:p>
            <a:pPr eaLnBrk="1" hangingPunct="1">
              <a:lnSpc>
                <a:spcPct val="90000"/>
              </a:lnSpc>
            </a:pPr>
            <a:r>
              <a:rPr lang="fr-FR" b="1" u="sng" smtClean="0"/>
              <a:t>Réanimateur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b="1" smtClean="0"/>
              <a:t>Détresse respiratoire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b="1" smtClean="0"/>
              <a:t>Choc hypovolémique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b="1" smtClean="0"/>
          </a:p>
          <a:p>
            <a:pPr eaLnBrk="1" hangingPunct="1">
              <a:lnSpc>
                <a:spcPct val="90000"/>
              </a:lnSpc>
            </a:pPr>
            <a:r>
              <a:rPr lang="fr-FR" b="1" u="sng" smtClean="0"/>
              <a:t>Endoscopiste</a:t>
            </a:r>
          </a:p>
          <a:p>
            <a:pPr eaLnBrk="1" hangingPunct="1">
              <a:lnSpc>
                <a:spcPct val="90000"/>
              </a:lnSpc>
            </a:pPr>
            <a:endParaRPr lang="fr-FR" b="1" u="sng" smtClean="0"/>
          </a:p>
          <a:p>
            <a:pPr eaLnBrk="1" hangingPunct="1">
              <a:lnSpc>
                <a:spcPct val="90000"/>
              </a:lnSpc>
            </a:pPr>
            <a:r>
              <a:rPr lang="fr-FR" b="1" u="sng" smtClean="0"/>
              <a:t>Chirurgien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b="1" smtClean="0"/>
              <a:t>Traitement  urgent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Brûlures caustiques du tractus digestif haut</a:t>
            </a:r>
            <a:endParaRPr lang="fr-FR" b="1" smtClean="0">
              <a:latin typeface="Times New Roman" pitchFamily="18" charset="0"/>
            </a:endParaRPr>
          </a:p>
        </p:txBody>
      </p:sp>
      <p:sp>
        <p:nvSpPr>
          <p:cNvPr id="4096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795963" y="6248400"/>
            <a:ext cx="1905000" cy="457200"/>
          </a:xfrm>
          <a:noFill/>
        </p:spPr>
        <p:txBody>
          <a:bodyPr/>
          <a:lstStyle/>
          <a:p>
            <a:fld id="{79D5107B-8C21-4A67-BA6A-93F4C14C2369}" type="slidenum">
              <a:rPr lang="fr-FR" smtClean="0">
                <a:latin typeface="Times New Roman" pitchFamily="18" charset="0"/>
              </a:rPr>
              <a:pPr/>
              <a:t>36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1163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10588" y="6227763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11633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43875" y="6227763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07950" y="71438"/>
            <a:ext cx="3878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VII – Traitement :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60363" y="755650"/>
            <a:ext cx="8315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charset="0"/>
              </a:rPr>
              <a:t>A – Traitement médical :</a:t>
            </a: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71500" y="1857375"/>
            <a:ext cx="5924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Stade I : </a:t>
            </a:r>
            <a:r>
              <a:rPr lang="fr-F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surveillance pendant 24 heures.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071563" y="2643188"/>
            <a:ext cx="220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Autres stades : </a:t>
            </a:r>
            <a:endParaRPr lang="fr-FR" sz="2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00063" y="3286125"/>
            <a:ext cx="82153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fr-F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Eviter l’administration d’antidote.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Eviter de faire vomir le malade.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Eviter la mise en place d’une sonde gastrique 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Eviter le décubitus.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Corriger l’état de choc et la détresse respiratoire avec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22" grpId="0" autoUpdateAnimBg="0"/>
      <p:bldP spid="11" grpId="0" autoUpdateAnimBg="0"/>
      <p:bldP spid="1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Brûlures caustiques du tractus digestif haut</a:t>
            </a:r>
            <a:endParaRPr lang="fr-FR" b="1" smtClean="0">
              <a:latin typeface="Times New Roman" pitchFamily="18" charset="0"/>
            </a:endParaRPr>
          </a:p>
        </p:txBody>
      </p:sp>
      <p:sp>
        <p:nvSpPr>
          <p:cNvPr id="4198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795963" y="6248400"/>
            <a:ext cx="1905000" cy="457200"/>
          </a:xfrm>
          <a:noFill/>
        </p:spPr>
        <p:txBody>
          <a:bodyPr/>
          <a:lstStyle/>
          <a:p>
            <a:fld id="{563128E8-0C21-4999-8717-A483048480D1}" type="slidenum">
              <a:rPr lang="fr-FR" smtClean="0">
                <a:latin typeface="Times New Roman" pitchFamily="18" charset="0"/>
              </a:rPr>
              <a:pPr/>
              <a:t>37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1163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10588" y="6227763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11633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43875" y="6227763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07950" y="71438"/>
            <a:ext cx="3878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VII – Traitement :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60363" y="755650"/>
            <a:ext cx="8315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charset="0"/>
              </a:rPr>
              <a:t>A – Traitement médical :</a:t>
            </a: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714375" y="1643063"/>
            <a:ext cx="75168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Voie intraveineuse périphérique.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endParaRPr lang="fr-FR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Intubation trachéale, voire trachéotomie si nécessaire. </a:t>
            </a:r>
          </a:p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endParaRPr lang="fr-FR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Wingdings" pitchFamily="2" charset="2"/>
              </a:rPr>
              <a:t> Surveillance hémodynamique régulière.</a:t>
            </a:r>
            <a:endParaRPr lang="fr-FR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55650" y="4143375"/>
            <a:ext cx="8388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Contre-indication de l’administration de corticoïdes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sauf en cas  d’</a:t>
            </a: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œdème laryngé.</a:t>
            </a:r>
          </a:p>
          <a:p>
            <a:pPr eaLnBrk="0" hangingPunct="0">
              <a:spcBef>
                <a:spcPts val="0"/>
              </a:spcBef>
              <a:defRPr/>
            </a:pPr>
            <a:endParaRPr lang="fr-FR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Administrer un antibiothérapie de couverture.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19" grpId="0" autoUpdateAnimBg="0"/>
      <p:bldP spid="1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Times New Roman" pitchFamily="18" charset="0"/>
              </a:rPr>
              <a:t>Brûlures caustiques du tractus digestif haut</a:t>
            </a:r>
            <a:endParaRPr lang="fr-FR" b="1" smtClean="0">
              <a:latin typeface="Times New Roman" pitchFamily="18" charset="0"/>
            </a:endParaRPr>
          </a:p>
        </p:txBody>
      </p:sp>
      <p:sp>
        <p:nvSpPr>
          <p:cNvPr id="430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795963" y="6248400"/>
            <a:ext cx="1905000" cy="457200"/>
          </a:xfrm>
          <a:noFill/>
        </p:spPr>
        <p:txBody>
          <a:bodyPr/>
          <a:lstStyle/>
          <a:p>
            <a:fld id="{B427A376-61C4-414E-9182-617908C3E37C}" type="slidenum">
              <a:rPr lang="fr-FR" smtClean="0">
                <a:latin typeface="Times New Roman" pitchFamily="18" charset="0"/>
              </a:rPr>
              <a:pPr/>
              <a:t>38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1163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10588" y="6227763"/>
            <a:ext cx="360362" cy="360362"/>
          </a:xfrm>
          <a:prstGeom prst="actionButtonForwardNex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11633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143875" y="6227763"/>
            <a:ext cx="360363" cy="360362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00063" y="714375"/>
            <a:ext cx="8388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Arrêt de l’alimentation orale :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remplacer  une alimentation artificielle dans les jours suivants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permettant la mise au repos total du tractus digestif supérieur  jusqu’à cicatrisation des lésions soit par :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642938" y="2928938"/>
            <a:ext cx="75009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Voie parentérale :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albumine, intra-lipides, sérum glucosé hypertonique.</a:t>
            </a:r>
          </a:p>
          <a:p>
            <a:pPr eaLnBrk="0" hangingPunct="0">
              <a:spcBef>
                <a:spcPts val="0"/>
              </a:spcBef>
              <a:defRPr/>
            </a:pPr>
            <a:endParaRPr lang="fr-FR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eaLnBrk="0" hangingPunct="0">
              <a:spcBef>
                <a:spcPts val="0"/>
              </a:spcBef>
              <a:defRPr/>
            </a:pPr>
            <a:endParaRPr lang="fr-FR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Voie entérale : par jéjunostomie</a:t>
            </a:r>
            <a:r>
              <a:rPr 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Wingdings" pitchFamily="2" charset="2"/>
              </a:rPr>
              <a:t>.</a:t>
            </a:r>
            <a:endParaRPr lang="fr-FR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pic>
        <p:nvPicPr>
          <p:cNvPr id="50178" name="Picture 2" descr="Résultat de recherche d'images pour &quot;jéjunostomie d'alimentation définitio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3857625"/>
            <a:ext cx="3244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2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440" tIns="45720" rIns="91440" bIns="45720"/>
          <a:lstStyle/>
          <a:p>
            <a:fld id="{901B334D-8A34-4646-849D-4C480FF28521}" type="slidenum">
              <a:rPr lang="fr-FR" smtClean="0">
                <a:latin typeface="Times New Roman" pitchFamily="18" charset="0"/>
              </a:rPr>
              <a:pPr/>
              <a:t>39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solidFill>
                  <a:srgbClr val="FF0000"/>
                </a:solidFill>
              </a:rPr>
              <a:t>Traitement Instrumental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8625" y="1571625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Sténoses œsophagiennes</a:t>
            </a:r>
          </a:p>
          <a:p>
            <a:pPr>
              <a:defRPr/>
            </a:pPr>
            <a:r>
              <a:rPr lang="fr-FR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6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séquellaires</a:t>
            </a:r>
            <a:r>
              <a:rPr lang="fr-FR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071813"/>
            <a:ext cx="77724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fr-FR" sz="2800" b="1" dirty="0">
                <a:latin typeface="+mn-lt"/>
              </a:rPr>
              <a:t>50 % à 1 mois si lésions circonférentielles</a:t>
            </a:r>
          </a:p>
          <a:p>
            <a:pPr marL="365125" indent="-255588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endParaRPr lang="fr-FR" sz="2800" b="1" dirty="0">
              <a:latin typeface="+mn-lt"/>
            </a:endParaRPr>
          </a:p>
          <a:p>
            <a:pPr marL="365125" indent="-255588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fr-FR" sz="2800" b="1" u="sng" dirty="0">
                <a:latin typeface="+mn-lt"/>
              </a:rPr>
              <a:t>FOGD</a:t>
            </a:r>
          </a:p>
          <a:p>
            <a:pPr marL="365125" indent="-255588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endParaRPr lang="fr-FR" sz="2800" b="1" dirty="0">
              <a:latin typeface="+mn-lt"/>
            </a:endParaRPr>
          </a:p>
          <a:p>
            <a:pPr marL="365125" indent="-255588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endParaRPr lang="fr-FR" sz="2800" b="1" u="sng" dirty="0">
              <a:latin typeface="+mn-lt"/>
            </a:endParaRPr>
          </a:p>
          <a:p>
            <a:pPr marL="365125" indent="-255588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endParaRPr lang="fr-FR" sz="2800" b="1" dirty="0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1500" y="5643563"/>
            <a:ext cx="46418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3200" b="1" u="sng"/>
              <a:t>TOGD aux hydrosolubles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7650" y="4286250"/>
            <a:ext cx="2546350" cy="2571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500813" y="1714500"/>
            <a:ext cx="2643187" cy="2643188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6" grpId="0"/>
      <p:bldP spid="7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fr-FR" sz="3600" b="1" dirty="0" smtClean="0">
                <a:solidFill>
                  <a:srgbClr val="FF3300"/>
                </a:solidFill>
              </a:rPr>
              <a:t>Brûlures caustiques du</a:t>
            </a:r>
            <a:br>
              <a:rPr lang="fr-FR" sz="3600" b="1" dirty="0" smtClean="0">
                <a:solidFill>
                  <a:srgbClr val="FF3300"/>
                </a:solidFill>
              </a:rPr>
            </a:br>
            <a:r>
              <a:rPr lang="fr-FR" sz="3600" b="1" dirty="0" smtClean="0">
                <a:solidFill>
                  <a:srgbClr val="FF3300"/>
                </a:solidFill>
              </a:rPr>
              <a:t> tractus digestif supérieur</a:t>
            </a:r>
            <a:endParaRPr lang="fr-FR" dirty="0" smtClean="0"/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85750" y="1643063"/>
            <a:ext cx="3929063" cy="4324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fr-FR" sz="2400" b="1" smtClean="0"/>
              <a:t>Lésions tissulaires II aires à la prise accidentelle ou volontaire d’un produit caustique, intéressant le tractus digestif  supérieur</a:t>
            </a:r>
          </a:p>
          <a:p>
            <a:pPr>
              <a:buFont typeface="Wingdings" pitchFamily="2" charset="2"/>
              <a:buNone/>
            </a:pPr>
            <a:r>
              <a:rPr lang="fr-FR" sz="2400" b="1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fr-FR" sz="2400" b="1" smtClean="0"/>
              <a:t>mais également sphère ORL et l’arbre respiratoire (brûlures graves).</a:t>
            </a:r>
          </a:p>
          <a:p>
            <a:endParaRPr lang="fr-FR" sz="2400" smtClean="0"/>
          </a:p>
        </p:txBody>
      </p:sp>
      <p:pic>
        <p:nvPicPr>
          <p:cNvPr id="8196" name="Picture 2" descr="GIC0502-07-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500188"/>
            <a:ext cx="41433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4638"/>
            <a:ext cx="7315200" cy="1096962"/>
          </a:xfrm>
          <a:solidFill>
            <a:srgbClr val="FF0000"/>
          </a:solidFill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fr-FR" smtClean="0">
                <a:solidFill>
                  <a:schemeClr val="bg1"/>
                </a:solidFill>
              </a:rPr>
              <a:t/>
            </a:r>
            <a:br>
              <a:rPr lang="fr-FR" smtClean="0">
                <a:solidFill>
                  <a:schemeClr val="bg1"/>
                </a:solidFill>
              </a:rPr>
            </a:br>
            <a:r>
              <a:rPr lang="fr-FR" smtClean="0">
                <a:solidFill>
                  <a:schemeClr val="bg1"/>
                </a:solidFill>
              </a:rPr>
              <a:t>Sténoses oesophagiennes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5059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440" tIns="45720" rIns="91440" bIns="45720"/>
          <a:lstStyle/>
          <a:p>
            <a:fld id="{8D17C976-FF7C-4FE8-9B3E-266D72C035F8}" type="slidenum">
              <a:rPr lang="fr-FR" smtClean="0">
                <a:latin typeface="Times New Roman" pitchFamily="18" charset="0"/>
              </a:rPr>
              <a:pPr/>
              <a:t>40</a:t>
            </a:fld>
            <a:endParaRPr lang="fr-FR" smtClean="0">
              <a:latin typeface="Times New Roman" pitchFamily="18" charset="0"/>
            </a:endParaRPr>
          </a:p>
        </p:txBody>
      </p:sp>
      <p:pic>
        <p:nvPicPr>
          <p:cNvPr id="45060" name="Picture 3" descr="Photo 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447800"/>
            <a:ext cx="2819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209073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466850"/>
            <a:ext cx="18462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447800"/>
            <a:ext cx="179228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838200" y="4800600"/>
            <a:ext cx="3048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/>
              <a:t>1</a:t>
            </a:r>
            <a:endParaRPr lang="en-US" b="1"/>
          </a:p>
        </p:txBody>
      </p:sp>
      <p:sp>
        <p:nvSpPr>
          <p:cNvPr id="40969" name="Text Box 8"/>
          <p:cNvSpPr txBox="1">
            <a:spLocks noChangeArrowheads="1"/>
          </p:cNvSpPr>
          <p:nvPr/>
        </p:nvSpPr>
        <p:spPr bwMode="auto">
          <a:xfrm>
            <a:off x="7696200" y="5715000"/>
            <a:ext cx="3048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/>
              <a:t>4</a:t>
            </a:r>
            <a:endParaRPr lang="en-US" b="1"/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3810000" y="6248400"/>
            <a:ext cx="3048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/>
              <a:t>2</a:t>
            </a:r>
            <a:endParaRPr lang="en-US" b="1"/>
          </a:p>
        </p:txBody>
      </p:sp>
      <p:sp>
        <p:nvSpPr>
          <p:cNvPr id="40971" name="Text Box 10"/>
          <p:cNvSpPr txBox="1">
            <a:spLocks noChangeArrowheads="1"/>
          </p:cNvSpPr>
          <p:nvPr/>
        </p:nvSpPr>
        <p:spPr bwMode="auto">
          <a:xfrm>
            <a:off x="5638800" y="5562600"/>
            <a:ext cx="304800" cy="404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/>
              <a:t>3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440" tIns="45720" rIns="91440" bIns="45720"/>
          <a:lstStyle/>
          <a:p>
            <a:fld id="{5AA973D8-7310-4BAB-8575-8C2859287670}" type="slidenum">
              <a:rPr lang="fr-FR" smtClean="0">
                <a:latin typeface="Times New Roman" pitchFamily="18" charset="0"/>
              </a:rPr>
              <a:pPr/>
              <a:t>41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solidFill>
                  <a:srgbClr val="FF0000"/>
                </a:solidFill>
              </a:rPr>
              <a:t>Dilatations endoscopiques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5214938"/>
            <a:ext cx="7772400" cy="4616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fr-FR" b="1" smtClean="0"/>
              <a:t>Échec 5 à 50 %</a:t>
            </a:r>
          </a:p>
          <a:p>
            <a:pPr eaLnBrk="1" hangingPunct="1">
              <a:buFontTx/>
              <a:buNone/>
            </a:pPr>
            <a:r>
              <a:rPr lang="fr-FR" b="1" smtClean="0"/>
              <a:t>Perforation 15 à 20 %</a:t>
            </a:r>
          </a:p>
          <a:p>
            <a:pPr eaLnBrk="1" hangingPunct="1">
              <a:buFontTx/>
              <a:buNone/>
            </a:pPr>
            <a:endParaRPr lang="fr-FR" b="1" smtClean="0"/>
          </a:p>
        </p:txBody>
      </p:sp>
      <p:pic>
        <p:nvPicPr>
          <p:cNvPr id="46085" name="Picture 2" descr="C:\Users\PC2\Desktop\brulures-caustiques-oesophage\IMAGES\Captureddd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714500"/>
            <a:ext cx="6643687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4608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2" descr="GIC0502-11-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49500"/>
            <a:ext cx="424815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14" descr="GIC0502-11-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928813"/>
            <a:ext cx="3960812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latin typeface="Times New Roman" pitchFamily="18" charset="0"/>
                <a:sym typeface="Wingdings" pitchFamily="2" charset="2"/>
              </a:rPr>
              <a:t>dilatation par bougies de Savary</a:t>
            </a:r>
            <a:endParaRPr lang="fr-FR" smtClean="0"/>
          </a:p>
        </p:txBody>
      </p:sp>
      <p:sp>
        <p:nvSpPr>
          <p:cNvPr id="4710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440" tIns="45720" rIns="91440" bIns="45720"/>
          <a:lstStyle/>
          <a:p>
            <a:fld id="{1024FA98-BF4C-4377-A2BE-8595D698CFE3}" type="slidenum">
              <a:rPr lang="fr-FR" smtClean="0">
                <a:latin typeface="Times New Roman" pitchFamily="18" charset="0"/>
              </a:rPr>
              <a:pPr/>
              <a:t>42</a:t>
            </a:fld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91440" tIns="45720" rIns="91440" bIns="45720"/>
          <a:lstStyle/>
          <a:p>
            <a:fld id="{CC82ED1D-113B-4C5E-B7D5-A23E2EC0FC14}" type="slidenum">
              <a:rPr lang="fr-FR" smtClean="0">
                <a:latin typeface="Times New Roman" pitchFamily="18" charset="0"/>
              </a:rPr>
              <a:pPr/>
              <a:t>43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solidFill>
                  <a:srgbClr val="FF0000"/>
                </a:solidFill>
              </a:rPr>
              <a:t>Traitement chirurgical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fr-FR" b="1" smtClean="0"/>
              <a:t>Perforation digestive = URGENCE</a:t>
            </a:r>
          </a:p>
          <a:p>
            <a:pPr algn="ctr" eaLnBrk="1" hangingPunct="1">
              <a:buFontTx/>
              <a:buNone/>
            </a:pPr>
            <a:endParaRPr lang="fr-FR" b="1" smtClean="0"/>
          </a:p>
          <a:p>
            <a:pPr algn="ctr" eaLnBrk="1" hangingPunct="1">
              <a:buFontTx/>
              <a:buNone/>
            </a:pPr>
            <a:endParaRPr lang="fr-FR" smtClean="0">
              <a:solidFill>
                <a:srgbClr val="FF9900"/>
              </a:solidFill>
              <a:latin typeface="Arial" charset="0"/>
            </a:endParaRPr>
          </a:p>
          <a:p>
            <a:pPr eaLnBrk="1" hangingPunct="1"/>
            <a:r>
              <a:rPr lang="fr-FR" b="1" smtClean="0"/>
              <a:t>Estomac: Gastrectomie.</a:t>
            </a:r>
            <a:endParaRPr lang="fr-FR" b="1" u="sng" smtClean="0"/>
          </a:p>
          <a:p>
            <a:pPr eaLnBrk="1" hangingPunct="1"/>
            <a:endParaRPr lang="fr-FR" b="1" u="sng" smtClean="0"/>
          </a:p>
          <a:p>
            <a:pPr eaLnBrk="1" hangingPunct="1"/>
            <a:r>
              <a:rPr lang="fr-FR" b="1" smtClean="0"/>
              <a:t>Œsophage. : stripping Œsophagien</a:t>
            </a:r>
            <a:r>
              <a:rPr lang="fr-FR" b="1" u="sng" smtClean="0"/>
              <a:t> </a:t>
            </a:r>
            <a:endParaRPr lang="fr-FR" b="1" smtClean="0"/>
          </a:p>
          <a:p>
            <a:pPr eaLnBrk="1" hangingPunct="1"/>
            <a:endParaRPr lang="fr-FR" b="1" u="sng" smtClean="0"/>
          </a:p>
          <a:p>
            <a:pPr eaLnBrk="1" hangingPunct="1"/>
            <a:endParaRPr lang="fr-FR" b="1" smtClean="0"/>
          </a:p>
          <a:p>
            <a:pPr eaLnBrk="1" hangingPunct="1">
              <a:buFont typeface="Georgia" pitchFamily="18" charset="0"/>
              <a:buNone/>
            </a:pPr>
            <a:endParaRPr lang="fr-FR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214313" y="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</a:rPr>
              <a:t>stripping Œsophagien</a:t>
            </a:r>
            <a:endParaRPr lang="fr-FR" dirty="0" smtClean="0">
              <a:solidFill>
                <a:srgbClr val="FF0000"/>
              </a:solidFill>
            </a:endParaRP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500" y="1357313"/>
            <a:ext cx="5143500" cy="5500687"/>
          </a:xfrm>
          <a:noFill/>
          <a:ln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1357313"/>
            <a:ext cx="4000500" cy="52625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fr-FR" b="1" dirty="0">
              <a:latin typeface="Georgia" pitchFamily="18" charset="0"/>
            </a:endParaRPr>
          </a:p>
          <a:p>
            <a:pPr>
              <a:defRPr/>
            </a:pPr>
            <a:r>
              <a:rPr lang="fr-FR" b="1" dirty="0">
                <a:solidFill>
                  <a:schemeClr val="bg2"/>
                </a:solidFill>
                <a:latin typeface="Georgia" pitchFamily="18" charset="0"/>
              </a:rPr>
              <a:t>Section </a:t>
            </a:r>
            <a:r>
              <a:rPr lang="fr-FR" b="1" dirty="0" err="1">
                <a:solidFill>
                  <a:schemeClr val="bg2"/>
                </a:solidFill>
                <a:latin typeface="Georgia" pitchFamily="18" charset="0"/>
              </a:rPr>
              <a:t>latéro</a:t>
            </a:r>
            <a:r>
              <a:rPr lang="fr-FR" b="1" dirty="0">
                <a:solidFill>
                  <a:schemeClr val="bg2"/>
                </a:solidFill>
                <a:latin typeface="Georgia" pitchFamily="18" charset="0"/>
              </a:rPr>
              <a:t>-cervicale </a:t>
            </a:r>
            <a:r>
              <a:rPr lang="fr-FR" b="1" dirty="0" err="1">
                <a:solidFill>
                  <a:schemeClr val="bg2"/>
                </a:solidFill>
                <a:latin typeface="Georgia" pitchFamily="18" charset="0"/>
              </a:rPr>
              <a:t>gh</a:t>
            </a:r>
            <a:r>
              <a:rPr lang="fr-FR" b="1" dirty="0">
                <a:solidFill>
                  <a:schemeClr val="bg2"/>
                </a:solidFill>
                <a:latin typeface="Georgia" pitchFamily="18" charset="0"/>
              </a:rPr>
              <a:t> de l'</a:t>
            </a:r>
            <a:r>
              <a:rPr lang="fr-FR" b="1" dirty="0" err="1">
                <a:solidFill>
                  <a:schemeClr val="bg2"/>
                </a:solidFill>
                <a:latin typeface="Georgia" pitchFamily="18" charset="0"/>
              </a:rPr>
              <a:t>oesophage</a:t>
            </a:r>
            <a:r>
              <a:rPr lang="fr-FR" b="1" dirty="0">
                <a:solidFill>
                  <a:schemeClr val="bg2"/>
                </a:solidFill>
                <a:latin typeface="Georgia" pitchFamily="18" charset="0"/>
              </a:rPr>
              <a:t>, une sonde est introduite dans celui-ci et fixée par un fil. </a:t>
            </a:r>
          </a:p>
          <a:p>
            <a:pPr>
              <a:defRPr/>
            </a:pPr>
            <a:r>
              <a:rPr lang="fr-FR" b="1" dirty="0">
                <a:solidFill>
                  <a:schemeClr val="bg2"/>
                </a:solidFill>
                <a:latin typeface="Georgia" pitchFamily="18" charset="0"/>
              </a:rPr>
              <a:t>La sonde est tirée vers le bas à travers un abord s/costale entraînant avec elle l'</a:t>
            </a:r>
            <a:r>
              <a:rPr lang="fr-FR" b="1" dirty="0" err="1">
                <a:solidFill>
                  <a:schemeClr val="bg2"/>
                </a:solidFill>
                <a:latin typeface="Georgia" pitchFamily="18" charset="0"/>
              </a:rPr>
              <a:t>oesophage</a:t>
            </a:r>
            <a:r>
              <a:rPr lang="fr-FR" b="1" dirty="0">
                <a:solidFill>
                  <a:schemeClr val="bg2"/>
                </a:solidFill>
                <a:latin typeface="Georgia" pitchFamily="18" charset="0"/>
              </a:rPr>
              <a:t> nécrosé.</a:t>
            </a:r>
          </a:p>
          <a:p>
            <a:pPr>
              <a:defRPr/>
            </a:pPr>
            <a:r>
              <a:rPr lang="fr-FR" altLang="zh-CN" b="1" dirty="0">
                <a:solidFill>
                  <a:schemeClr val="bg2"/>
                </a:solidFill>
                <a:latin typeface="Georgia" pitchFamily="18" charset="0"/>
              </a:rPr>
              <a:t>La reconstitution à 3 - 4 mois</a:t>
            </a:r>
          </a:p>
          <a:p>
            <a:pPr>
              <a:defRPr/>
            </a:pPr>
            <a:endParaRPr lang="fr-FR" b="1" dirty="0">
              <a:latin typeface="Georgia" pitchFamily="18" charset="0"/>
              <a:ea typeface="宋体" charset="-122"/>
            </a:endParaRPr>
          </a:p>
        </p:txBody>
      </p:sp>
      <p:pic>
        <p:nvPicPr>
          <p:cNvPr id="6" name="Picture 2" descr="docu0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1357313"/>
            <a:ext cx="51435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</a:rPr>
              <a:t>Chirurgie de reconstruction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76263" y="2071688"/>
            <a:ext cx="85677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II – Traitement des séquelles :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Après 3 mois, essentiellement de la sténose :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7838" y="3429000"/>
            <a:ext cx="79803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En cas de sténose de l’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œsophage: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  une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fr-FR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œsophagoplstie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 colique ou gastrique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.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(remplacer  l’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œsophage par une partie du colon 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  <a:sym typeface="Wingdings" pitchFamily="2" charset="2"/>
              </a:rPr>
              <a:t>transplant colique.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   L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’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œsophage </a:t>
            </a:r>
            <a:r>
              <a:rPr lang="fr-FR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sténosé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est laissé en place  .</a:t>
            </a:r>
          </a:p>
          <a:p>
            <a:pPr eaLnBrk="0" hangingPunct="0">
              <a:spcBef>
                <a:spcPts val="0"/>
              </a:spcBef>
              <a:defRPr/>
            </a:pPr>
            <a:endParaRPr lang="fr-FR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  <a:p>
            <a:pPr eaLnBrk="0" hangingPunct="0">
              <a:spcBef>
                <a:spcPts val="0"/>
              </a:spcBef>
              <a:defRPr/>
            </a:pPr>
            <a:endParaRPr lang="fr-FR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eaLnBrk="0" hangingPunct="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En cas de sténose gastrique 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Wingdings" pitchFamily="2" charset="2"/>
              </a:rPr>
              <a:t> gastrectomie, </a:t>
            </a:r>
            <a:r>
              <a:rPr lang="fr-FR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Wingdings" pitchFamily="2" charset="2"/>
              </a:rPr>
              <a:t>entérectomie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Wingdings" pitchFamily="2" charset="2"/>
              </a:rPr>
              <a:t>, avec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Wingdings" pitchFamily="2" charset="2"/>
              </a:rPr>
              <a:t>    anastomose </a:t>
            </a:r>
            <a:r>
              <a:rPr lang="fr-FR" sz="2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Wingdings" pitchFamily="2" charset="2"/>
              </a:rPr>
              <a:t>gastro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sym typeface="Wingdings" pitchFamily="2" charset="2"/>
              </a:rPr>
              <a:t>-jéjunale.</a:t>
            </a:r>
            <a:endParaRPr lang="fr-FR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249363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pPr>
              <a:defRPr/>
            </a:pPr>
            <a:r>
              <a:rPr lang="fr-FR" sz="4000" b="1" dirty="0">
                <a:solidFill>
                  <a:schemeClr val="bg1"/>
                </a:solidFill>
                <a:ea typeface="+mj-ea"/>
                <a:cs typeface="+mj-cs"/>
              </a:rPr>
              <a:t>Rétablissement</a:t>
            </a:r>
            <a:r>
              <a:rPr lang="fr-FR" sz="4000" b="1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fr-FR" sz="4000" b="1" dirty="0">
                <a:solidFill>
                  <a:schemeClr val="bg1"/>
                </a:solidFill>
                <a:ea typeface="+mj-ea"/>
                <a:cs typeface="+mj-cs"/>
              </a:rPr>
              <a:t>de la continuité</a:t>
            </a:r>
            <a:br>
              <a:rPr lang="fr-FR" sz="40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fr-FR" sz="4000" b="1" dirty="0">
                <a:solidFill>
                  <a:schemeClr val="bg1"/>
                </a:solidFill>
                <a:ea typeface="+mj-ea"/>
                <a:cs typeface="+mj-cs"/>
              </a:rPr>
              <a:t>Plastie colique</a:t>
            </a:r>
            <a:endParaRPr lang="en-US" sz="40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81200"/>
            <a:ext cx="3130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6" descr="atrésiejpeg.jpg (66632 octet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828800"/>
            <a:ext cx="30845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1" descr="coloplastie4jpg.jpg (32752 octet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784350"/>
            <a:ext cx="26273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ChangeArrowheads="1"/>
          </p:cNvSpPr>
          <p:nvPr/>
        </p:nvSpPr>
        <p:spPr bwMode="auto">
          <a:xfrm>
            <a:off x="457200" y="152400"/>
            <a:ext cx="8229600" cy="1249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4000" b="1">
                <a:solidFill>
                  <a:schemeClr val="bg1"/>
                </a:solidFill>
              </a:rPr>
              <a:t>Rétablissement</a:t>
            </a:r>
            <a:r>
              <a:rPr lang="fr-FR" sz="4000" b="1">
                <a:solidFill>
                  <a:schemeClr val="tx2"/>
                </a:solidFill>
              </a:rPr>
              <a:t> </a:t>
            </a:r>
            <a:r>
              <a:rPr lang="fr-FR" sz="4000" b="1">
                <a:solidFill>
                  <a:schemeClr val="bg1"/>
                </a:solidFill>
              </a:rPr>
              <a:t>de la continuité</a:t>
            </a:r>
            <a:br>
              <a:rPr lang="fr-FR" sz="4000" b="1">
                <a:solidFill>
                  <a:schemeClr val="bg1"/>
                </a:solidFill>
              </a:rPr>
            </a:br>
            <a:r>
              <a:rPr lang="fr-FR" sz="4000" b="1">
                <a:solidFill>
                  <a:schemeClr val="bg1"/>
                </a:solidFill>
              </a:rPr>
              <a:t>Plastie gastrique</a:t>
            </a:r>
            <a:endParaRPr lang="en-US" sz="4000" b="1">
              <a:solidFill>
                <a:schemeClr val="bg1"/>
              </a:solidFill>
            </a:endParaRPr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857375"/>
            <a:ext cx="36131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5" y="2357438"/>
            <a:ext cx="6786563" cy="76993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4400" b="1" dirty="0">
                <a:solidFill>
                  <a:srgbClr val="FF0000"/>
                </a:solidFill>
              </a:rPr>
              <a:t>ARBRE DECISIONNEL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68650" y="6588125"/>
            <a:ext cx="3275013" cy="287338"/>
          </a:xfrm>
          <a:noFill/>
        </p:spPr>
        <p:txBody>
          <a:bodyPr/>
          <a:lstStyle/>
          <a:p>
            <a:r>
              <a:rPr lang="fr-FR" sz="1200" smtClean="0">
                <a:latin typeface="Times New Roman" pitchFamily="18" charset="0"/>
              </a:rPr>
              <a:t>Brûlures caustiques du tractus digestif haut</a:t>
            </a:r>
            <a:endParaRPr lang="fr-FR" sz="1200" b="1" smtClean="0">
              <a:latin typeface="Times New Roman" pitchFamily="18" charset="0"/>
            </a:endParaRPr>
          </a:p>
        </p:txBody>
      </p:sp>
      <p:sp>
        <p:nvSpPr>
          <p:cNvPr id="5427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72500" y="6642100"/>
            <a:ext cx="395288" cy="215900"/>
          </a:xfrm>
          <a:noFill/>
        </p:spPr>
        <p:txBody>
          <a:bodyPr/>
          <a:lstStyle/>
          <a:p>
            <a:fld id="{0131C5C1-9BC3-499B-B4ED-B12652109124}" type="slidenum">
              <a:rPr lang="fr-FR" sz="1200" smtClean="0">
                <a:latin typeface="Times New Roman" pitchFamily="18" charset="0"/>
              </a:rPr>
              <a:pPr/>
              <a:t>49</a:t>
            </a:fld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111633" name="AutoShape 1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783638" y="0"/>
            <a:ext cx="360362" cy="360363"/>
          </a:xfrm>
          <a:prstGeom prst="actionButtonBackPreviou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cxnSp>
        <p:nvCxnSpPr>
          <p:cNvPr id="17" name="Connecteur droit avec flèche 16"/>
          <p:cNvCxnSpPr>
            <a:cxnSpLocks noChangeShapeType="1"/>
          </p:cNvCxnSpPr>
          <p:nvPr/>
        </p:nvCxnSpPr>
        <p:spPr bwMode="auto">
          <a:xfrm rot="5400000">
            <a:off x="4410075" y="468313"/>
            <a:ext cx="28733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0" y="500063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fr-F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Evaluation clinique et </a:t>
            </a:r>
            <a:r>
              <a:rPr lang="fr-FR" sz="1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paraclinique</a:t>
            </a:r>
            <a:endParaRPr lang="fr-FR" sz="1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fr-FR" sz="9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                                       </a:t>
            </a:r>
            <a:endParaRPr lang="fr-FR" sz="20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eaLnBrk="0" hangingPunct="0">
              <a:spcBef>
                <a:spcPts val="0"/>
              </a:spcBef>
              <a:defRPr/>
            </a:pPr>
            <a:endParaRPr lang="fr-FR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cxnSp>
        <p:nvCxnSpPr>
          <p:cNvPr id="32" name="Connecteur droit avec flèche 31"/>
          <p:cNvCxnSpPr>
            <a:cxnSpLocks noChangeShapeType="1"/>
          </p:cNvCxnSpPr>
          <p:nvPr/>
        </p:nvCxnSpPr>
        <p:spPr bwMode="auto">
          <a:xfrm rot="5400000">
            <a:off x="855663" y="973138"/>
            <a:ext cx="28733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" name="Connecteur droit avec flèche 32"/>
          <p:cNvCxnSpPr>
            <a:cxnSpLocks noChangeShapeType="1"/>
          </p:cNvCxnSpPr>
          <p:nvPr/>
        </p:nvCxnSpPr>
        <p:spPr bwMode="auto">
          <a:xfrm rot="5400000">
            <a:off x="7667625" y="973138"/>
            <a:ext cx="28733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-36513" y="1619250"/>
            <a:ext cx="223202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fr-FR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Réanimation+chirurgie        </a:t>
            </a:r>
          </a:p>
        </p:txBody>
      </p:sp>
      <p:cxnSp>
        <p:nvCxnSpPr>
          <p:cNvPr id="45" name="Connecteur droit avec flèche 44"/>
          <p:cNvCxnSpPr>
            <a:cxnSpLocks noChangeShapeType="1"/>
          </p:cNvCxnSpPr>
          <p:nvPr/>
        </p:nvCxnSpPr>
        <p:spPr bwMode="auto">
          <a:xfrm rot="5400000">
            <a:off x="855663" y="1530350"/>
            <a:ext cx="28733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5543550" y="1044575"/>
            <a:ext cx="3636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fr-F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Absence de signes de gravité immédiate</a:t>
            </a:r>
          </a:p>
        </p:txBody>
      </p:sp>
      <p:cxnSp>
        <p:nvCxnSpPr>
          <p:cNvPr id="25" name="Connecteur droit avec flèche 24"/>
          <p:cNvCxnSpPr>
            <a:cxnSpLocks noChangeShapeType="1"/>
          </p:cNvCxnSpPr>
          <p:nvPr/>
        </p:nvCxnSpPr>
        <p:spPr bwMode="auto">
          <a:xfrm rot="5400000">
            <a:off x="7128669" y="1529556"/>
            <a:ext cx="287338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5867400" y="1619250"/>
            <a:ext cx="2952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fr-F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Fibroscopie</a:t>
            </a:r>
            <a:r>
              <a:rPr lang="fr-F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Wingdings" pitchFamily="2" charset="2"/>
              </a:rPr>
              <a:t>Classer les lésions</a:t>
            </a:r>
            <a:endParaRPr lang="fr-FR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cxnSp>
        <p:nvCxnSpPr>
          <p:cNvPr id="29" name="Connecteur droit avec flèche 28"/>
          <p:cNvCxnSpPr>
            <a:cxnSpLocks noChangeShapeType="1"/>
          </p:cNvCxnSpPr>
          <p:nvPr/>
        </p:nvCxnSpPr>
        <p:spPr bwMode="auto">
          <a:xfrm rot="5400000">
            <a:off x="1276350" y="2484438"/>
            <a:ext cx="28733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" name="Connecteur droit avec flèche 29"/>
          <p:cNvCxnSpPr>
            <a:cxnSpLocks noChangeShapeType="1"/>
          </p:cNvCxnSpPr>
          <p:nvPr/>
        </p:nvCxnSpPr>
        <p:spPr bwMode="auto">
          <a:xfrm rot="5400000">
            <a:off x="3671888" y="2484438"/>
            <a:ext cx="28733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" name="Connecteur droit avec flèche 30"/>
          <p:cNvCxnSpPr>
            <a:cxnSpLocks noChangeShapeType="1"/>
          </p:cNvCxnSpPr>
          <p:nvPr/>
        </p:nvCxnSpPr>
        <p:spPr bwMode="auto">
          <a:xfrm rot="5400000">
            <a:off x="6300788" y="2484438"/>
            <a:ext cx="28733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" name="Connecteur droit avec flèche 33"/>
          <p:cNvCxnSpPr>
            <a:cxnSpLocks noChangeShapeType="1"/>
          </p:cNvCxnSpPr>
          <p:nvPr/>
        </p:nvCxnSpPr>
        <p:spPr bwMode="auto">
          <a:xfrm rot="5400000">
            <a:off x="8388350" y="2484438"/>
            <a:ext cx="287337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0" y="2592388"/>
            <a:ext cx="9107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fr-F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         </a:t>
            </a:r>
            <a:r>
              <a:rPr lang="fr-F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fr-FR" sz="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</a:t>
            </a:r>
            <a:r>
              <a:rPr lang="fr-F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fr-F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                         IIa                                </a:t>
            </a:r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fr-FR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IIb,IIIa</a:t>
            </a:r>
            <a:r>
              <a:rPr lang="fr-F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              </a:t>
            </a:r>
            <a:r>
              <a:rPr lang="fr-FR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IIIb</a:t>
            </a:r>
            <a:endParaRPr lang="fr-FR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215900" y="3240088"/>
            <a:ext cx="24114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Abstention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Reprise de l’alimentation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orale</a:t>
            </a:r>
          </a:p>
        </p:txBody>
      </p:sp>
      <p:cxnSp>
        <p:nvCxnSpPr>
          <p:cNvPr id="40" name="Connecteur droit avec flèche 39"/>
          <p:cNvCxnSpPr>
            <a:cxnSpLocks noChangeShapeType="1"/>
          </p:cNvCxnSpPr>
          <p:nvPr/>
        </p:nvCxnSpPr>
        <p:spPr bwMode="auto">
          <a:xfrm rot="5400000">
            <a:off x="1276350" y="3132138"/>
            <a:ext cx="2889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3" name="Connecteur droit avec flèche 42"/>
          <p:cNvCxnSpPr>
            <a:cxnSpLocks noChangeShapeType="1"/>
          </p:cNvCxnSpPr>
          <p:nvPr/>
        </p:nvCxnSpPr>
        <p:spPr bwMode="auto">
          <a:xfrm rot="5400000">
            <a:off x="3671887" y="3132138"/>
            <a:ext cx="2889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2857500" y="3214688"/>
            <a:ext cx="2051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fr-F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Nutrition parentérale  totale : 8j</a:t>
            </a:r>
          </a:p>
        </p:txBody>
      </p:sp>
      <p:cxnSp>
        <p:nvCxnSpPr>
          <p:cNvPr id="48" name="Connecteur droit avec flèche 47"/>
          <p:cNvCxnSpPr>
            <a:cxnSpLocks noChangeShapeType="1"/>
          </p:cNvCxnSpPr>
          <p:nvPr/>
        </p:nvCxnSpPr>
        <p:spPr bwMode="auto">
          <a:xfrm rot="5400000">
            <a:off x="3671888" y="4284663"/>
            <a:ext cx="35718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2786063" y="4392613"/>
            <a:ext cx="21955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fr-F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Endoscopie de </a:t>
            </a:r>
            <a:r>
              <a:rPr lang="fr-FR" sz="1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controle</a:t>
            </a:r>
            <a:endParaRPr lang="fr-FR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cxnSp>
        <p:nvCxnSpPr>
          <p:cNvPr id="62" name="Connecteur droit avec flèche 61"/>
          <p:cNvCxnSpPr>
            <a:cxnSpLocks noChangeShapeType="1"/>
          </p:cNvCxnSpPr>
          <p:nvPr/>
        </p:nvCxnSpPr>
        <p:spPr bwMode="auto">
          <a:xfrm rot="10320000">
            <a:off x="1619250" y="4787900"/>
            <a:ext cx="16192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3" name="Connecteur droit avec flèche 62"/>
          <p:cNvCxnSpPr>
            <a:cxnSpLocks noChangeShapeType="1"/>
          </p:cNvCxnSpPr>
          <p:nvPr/>
        </p:nvCxnSpPr>
        <p:spPr bwMode="auto">
          <a:xfrm rot="4380000">
            <a:off x="3143250" y="4802188"/>
            <a:ext cx="252413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857250" y="4859338"/>
            <a:ext cx="3706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fr-FR" sz="1400" b="1" dirty="0">
                <a:solidFill>
                  <a:srgbClr val="4BD98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Amélioration</a:t>
            </a:r>
            <a:r>
              <a:rPr lang="fr-F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    </a:t>
            </a:r>
            <a:r>
              <a:rPr lang="fr-FR" sz="1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pas d’amélioration</a:t>
            </a:r>
            <a:r>
              <a:rPr lang="fr-FR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</p:txBody>
      </p:sp>
      <p:cxnSp>
        <p:nvCxnSpPr>
          <p:cNvPr id="65" name="Connecteur droit avec flèche 64"/>
          <p:cNvCxnSpPr>
            <a:cxnSpLocks noChangeShapeType="1"/>
          </p:cNvCxnSpPr>
          <p:nvPr/>
        </p:nvCxnSpPr>
        <p:spPr bwMode="auto">
          <a:xfrm rot="5400000">
            <a:off x="1253331" y="5325269"/>
            <a:ext cx="3587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785813" y="5468938"/>
            <a:ext cx="12588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fr-FR" sz="1400" b="1" dirty="0">
                <a:solidFill>
                  <a:srgbClr val="80E4A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Reprise de l’alimentation orale</a:t>
            </a:r>
          </a:p>
        </p:txBody>
      </p:sp>
      <p:cxnSp>
        <p:nvCxnSpPr>
          <p:cNvPr id="67" name="Connecteur droit avec flèche 66"/>
          <p:cNvCxnSpPr>
            <a:cxnSpLocks noChangeShapeType="1"/>
          </p:cNvCxnSpPr>
          <p:nvPr/>
        </p:nvCxnSpPr>
        <p:spPr bwMode="auto">
          <a:xfrm rot="5400000">
            <a:off x="3131344" y="5325269"/>
            <a:ext cx="3587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2627313" y="5468938"/>
            <a:ext cx="14049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fr-FR" sz="1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Poursuivre l’alimentation parentérale 20J</a:t>
            </a:r>
          </a:p>
        </p:txBody>
      </p:sp>
      <p:cxnSp>
        <p:nvCxnSpPr>
          <p:cNvPr id="69" name="Connecteur droit avec flèche 68"/>
          <p:cNvCxnSpPr>
            <a:cxnSpLocks noChangeShapeType="1"/>
          </p:cNvCxnSpPr>
          <p:nvPr/>
        </p:nvCxnSpPr>
        <p:spPr bwMode="auto">
          <a:xfrm rot="5400000">
            <a:off x="6299994" y="3059907"/>
            <a:ext cx="2873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5111750" y="3132138"/>
            <a:ext cx="27003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fr-F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Nutrition parentérale totale : 20j</a:t>
            </a:r>
          </a:p>
        </p:txBody>
      </p:sp>
      <p:cxnSp>
        <p:nvCxnSpPr>
          <p:cNvPr id="50" name="Connecteur droit 49"/>
          <p:cNvCxnSpPr>
            <a:cxnSpLocks noChangeShapeType="1"/>
          </p:cNvCxnSpPr>
          <p:nvPr/>
        </p:nvCxnSpPr>
        <p:spPr bwMode="auto">
          <a:xfrm flipV="1">
            <a:off x="4857750" y="1928813"/>
            <a:ext cx="2357438" cy="4048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Connecteur droit 51"/>
          <p:cNvCxnSpPr>
            <a:cxnSpLocks noChangeShapeType="1"/>
          </p:cNvCxnSpPr>
          <p:nvPr/>
        </p:nvCxnSpPr>
        <p:spPr bwMode="auto">
          <a:xfrm>
            <a:off x="1000125" y="828675"/>
            <a:ext cx="14414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Connecteur droit 52"/>
          <p:cNvCxnSpPr>
            <a:cxnSpLocks noChangeShapeType="1"/>
          </p:cNvCxnSpPr>
          <p:nvPr/>
        </p:nvCxnSpPr>
        <p:spPr bwMode="auto">
          <a:xfrm>
            <a:off x="6688138" y="828675"/>
            <a:ext cx="11239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" name="Connecteur droit 53"/>
          <p:cNvCxnSpPr>
            <a:cxnSpLocks noChangeShapeType="1"/>
          </p:cNvCxnSpPr>
          <p:nvPr/>
        </p:nvCxnSpPr>
        <p:spPr bwMode="auto">
          <a:xfrm>
            <a:off x="4932363" y="5364163"/>
            <a:ext cx="3132137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0" y="10445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fr-F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Signes de gravité  </a:t>
            </a:r>
          </a:p>
        </p:txBody>
      </p:sp>
      <p:cxnSp>
        <p:nvCxnSpPr>
          <p:cNvPr id="57" name="Connecteur droit avec flèche 56"/>
          <p:cNvCxnSpPr>
            <a:cxnSpLocks noChangeShapeType="1"/>
          </p:cNvCxnSpPr>
          <p:nvPr/>
        </p:nvCxnSpPr>
        <p:spPr bwMode="auto">
          <a:xfrm rot="5400000">
            <a:off x="6299200" y="3563938"/>
            <a:ext cx="2889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111750" y="3635375"/>
            <a:ext cx="2700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fr-F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Endoscopie de contrôle (21</a:t>
            </a:r>
            <a:r>
              <a:rPr lang="fr-FR" sz="14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ème</a:t>
            </a:r>
            <a:r>
              <a:rPr lang="fr-F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J)</a:t>
            </a:r>
          </a:p>
        </p:txBody>
      </p:sp>
      <p:cxnSp>
        <p:nvCxnSpPr>
          <p:cNvPr id="59" name="Connecteur droit avec flèche 58"/>
          <p:cNvCxnSpPr>
            <a:cxnSpLocks noChangeShapeType="1"/>
          </p:cNvCxnSpPr>
          <p:nvPr/>
        </p:nvCxnSpPr>
        <p:spPr bwMode="auto">
          <a:xfrm rot="5400000">
            <a:off x="6299200" y="4032251"/>
            <a:ext cx="2889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5111750" y="4140200"/>
            <a:ext cx="2700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fr-FR" sz="1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Persitance</a:t>
            </a:r>
            <a:r>
              <a:rPr lang="fr-FR" sz="1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des lésions</a:t>
            </a:r>
          </a:p>
        </p:txBody>
      </p:sp>
      <p:cxnSp>
        <p:nvCxnSpPr>
          <p:cNvPr id="72" name="Connecteur droit avec flèche 71"/>
          <p:cNvCxnSpPr>
            <a:cxnSpLocks noChangeShapeType="1"/>
          </p:cNvCxnSpPr>
          <p:nvPr/>
        </p:nvCxnSpPr>
        <p:spPr bwMode="auto">
          <a:xfrm rot="5400000">
            <a:off x="6299994" y="4571207"/>
            <a:ext cx="2873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5111750" y="4643438"/>
            <a:ext cx="2700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fr-FR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Jéjunostomie d’alimentation</a:t>
            </a:r>
          </a:p>
        </p:txBody>
      </p:sp>
      <p:cxnSp>
        <p:nvCxnSpPr>
          <p:cNvPr id="74" name="Connecteur droit avec flèche 73"/>
          <p:cNvCxnSpPr>
            <a:cxnSpLocks noChangeShapeType="1"/>
          </p:cNvCxnSpPr>
          <p:nvPr/>
        </p:nvCxnSpPr>
        <p:spPr bwMode="auto">
          <a:xfrm rot="5400000">
            <a:off x="6300788" y="5040313"/>
            <a:ext cx="28733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5" name="Text Box 12"/>
          <p:cNvSpPr txBox="1">
            <a:spLocks noChangeArrowheads="1"/>
          </p:cNvSpPr>
          <p:nvPr/>
        </p:nvSpPr>
        <p:spPr bwMode="auto">
          <a:xfrm>
            <a:off x="5111750" y="5075238"/>
            <a:ext cx="2700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fr-F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 mois </a:t>
            </a:r>
            <a:r>
              <a:rPr lang="fr-F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sym typeface="Wingdings" pitchFamily="2" charset="2"/>
              </a:rPr>
              <a:t> Endoscopie de contrôle</a:t>
            </a:r>
          </a:p>
        </p:txBody>
      </p:sp>
      <p:cxnSp>
        <p:nvCxnSpPr>
          <p:cNvPr id="76" name="Connecteur droit 75"/>
          <p:cNvCxnSpPr>
            <a:cxnSpLocks noChangeShapeType="1"/>
          </p:cNvCxnSpPr>
          <p:nvPr/>
        </p:nvCxnSpPr>
        <p:spPr bwMode="auto">
          <a:xfrm>
            <a:off x="1422400" y="2339975"/>
            <a:ext cx="710882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7" name="Connecteur droit avec flèche 76"/>
          <p:cNvCxnSpPr>
            <a:cxnSpLocks noChangeShapeType="1"/>
          </p:cNvCxnSpPr>
          <p:nvPr/>
        </p:nvCxnSpPr>
        <p:spPr bwMode="auto">
          <a:xfrm rot="5400000">
            <a:off x="4787106" y="5507832"/>
            <a:ext cx="2889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8" name="Connecteur droit avec flèche 77"/>
          <p:cNvCxnSpPr>
            <a:cxnSpLocks noChangeShapeType="1"/>
          </p:cNvCxnSpPr>
          <p:nvPr/>
        </p:nvCxnSpPr>
        <p:spPr bwMode="auto">
          <a:xfrm rot="5400000">
            <a:off x="6299994" y="5507832"/>
            <a:ext cx="2889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9" name="Connecteur droit avec flèche 78"/>
          <p:cNvCxnSpPr>
            <a:cxnSpLocks noChangeShapeType="1"/>
          </p:cNvCxnSpPr>
          <p:nvPr/>
        </p:nvCxnSpPr>
        <p:spPr bwMode="auto">
          <a:xfrm rot="5400000">
            <a:off x="7919244" y="5507832"/>
            <a:ext cx="2889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0" name="Text Box 12"/>
          <p:cNvSpPr txBox="1">
            <a:spLocks noChangeArrowheads="1"/>
          </p:cNvSpPr>
          <p:nvPr/>
        </p:nvSpPr>
        <p:spPr bwMode="auto">
          <a:xfrm>
            <a:off x="4068763" y="5580063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fr-FR" sz="1400" b="1" dirty="0">
                <a:solidFill>
                  <a:srgbClr val="4BD98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Sténose gastrique </a:t>
            </a:r>
          </a:p>
        </p:txBody>
      </p:sp>
      <p:cxnSp>
        <p:nvCxnSpPr>
          <p:cNvPr id="81" name="Connecteur droit avec flèche 80"/>
          <p:cNvCxnSpPr>
            <a:cxnSpLocks noChangeShapeType="1"/>
          </p:cNvCxnSpPr>
          <p:nvPr/>
        </p:nvCxnSpPr>
        <p:spPr bwMode="auto">
          <a:xfrm rot="5400000">
            <a:off x="4788694" y="6192044"/>
            <a:ext cx="2508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4464050" y="6245225"/>
            <a:ext cx="9366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fr-FR" sz="1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Chirurgie</a:t>
            </a:r>
          </a:p>
        </p:txBody>
      </p:sp>
      <p:sp>
        <p:nvSpPr>
          <p:cNvPr id="83" name="Text Box 12"/>
          <p:cNvSpPr txBox="1">
            <a:spLocks noChangeArrowheads="1"/>
          </p:cNvSpPr>
          <p:nvPr/>
        </p:nvSpPr>
        <p:spPr bwMode="auto">
          <a:xfrm>
            <a:off x="5715000" y="5572125"/>
            <a:ext cx="1428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fr-FR" sz="1400" b="1" dirty="0">
                <a:solidFill>
                  <a:srgbClr val="4BD98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Sténose </a:t>
            </a:r>
            <a:r>
              <a:rPr lang="fr-FR" sz="1400" b="1" dirty="0">
                <a:solidFill>
                  <a:srgbClr val="4BD98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œsophagienne</a:t>
            </a:r>
            <a:endParaRPr lang="fr-FR" sz="1400" b="1" dirty="0">
              <a:solidFill>
                <a:srgbClr val="4BD98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fr-FR" sz="1400" b="1" dirty="0">
                <a:solidFill>
                  <a:srgbClr val="4BD98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étendue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fr-FR" sz="1400" b="1" dirty="0">
              <a:solidFill>
                <a:srgbClr val="4BD98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cxnSp>
        <p:nvCxnSpPr>
          <p:cNvPr id="84" name="Connecteur droit avec flèche 83"/>
          <p:cNvCxnSpPr>
            <a:cxnSpLocks noChangeShapeType="1"/>
          </p:cNvCxnSpPr>
          <p:nvPr/>
        </p:nvCxnSpPr>
        <p:spPr bwMode="auto">
          <a:xfrm rot="5400000">
            <a:off x="6376194" y="6411119"/>
            <a:ext cx="2508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5" name="Text Box 12"/>
          <p:cNvSpPr txBox="1">
            <a:spLocks noChangeArrowheads="1"/>
          </p:cNvSpPr>
          <p:nvPr/>
        </p:nvSpPr>
        <p:spPr bwMode="auto">
          <a:xfrm>
            <a:off x="6143625" y="6605588"/>
            <a:ext cx="9366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fr-FR" sz="1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Chirurgie</a:t>
            </a:r>
          </a:p>
        </p:txBody>
      </p:sp>
      <p:sp>
        <p:nvSpPr>
          <p:cNvPr id="86" name="Text Box 12"/>
          <p:cNvSpPr txBox="1">
            <a:spLocks noChangeArrowheads="1"/>
          </p:cNvSpPr>
          <p:nvPr/>
        </p:nvSpPr>
        <p:spPr bwMode="auto">
          <a:xfrm>
            <a:off x="7127875" y="5580063"/>
            <a:ext cx="1871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fr-FR" sz="1400" b="1" dirty="0">
                <a:solidFill>
                  <a:srgbClr val="4BD98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Sténose </a:t>
            </a:r>
            <a:r>
              <a:rPr lang="fr-FR" sz="1400" b="1" dirty="0">
                <a:solidFill>
                  <a:srgbClr val="4BD98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œsophagienne</a:t>
            </a:r>
            <a:endParaRPr lang="fr-FR" sz="1400" b="1" dirty="0">
              <a:solidFill>
                <a:srgbClr val="4BD98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fr-FR" sz="1400" b="1" dirty="0">
                <a:solidFill>
                  <a:srgbClr val="4BD98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courte</a:t>
            </a:r>
          </a:p>
        </p:txBody>
      </p:sp>
      <p:cxnSp>
        <p:nvCxnSpPr>
          <p:cNvPr id="87" name="Connecteur droit avec flèche 86"/>
          <p:cNvCxnSpPr>
            <a:cxnSpLocks noChangeShapeType="1"/>
          </p:cNvCxnSpPr>
          <p:nvPr/>
        </p:nvCxnSpPr>
        <p:spPr bwMode="auto">
          <a:xfrm rot="5400000">
            <a:off x="7968456" y="6192044"/>
            <a:ext cx="2508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8" name="Text Box 12"/>
          <p:cNvSpPr txBox="1">
            <a:spLocks noChangeArrowheads="1"/>
          </p:cNvSpPr>
          <p:nvPr/>
        </p:nvSpPr>
        <p:spPr bwMode="auto">
          <a:xfrm>
            <a:off x="7199313" y="6227763"/>
            <a:ext cx="1836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fr-FR" sz="1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Dilatation à la bougie de Savary</a:t>
            </a:r>
          </a:p>
        </p:txBody>
      </p:sp>
      <p:sp>
        <p:nvSpPr>
          <p:cNvPr id="89" name="Text Box 12"/>
          <p:cNvSpPr txBox="1">
            <a:spLocks noChangeArrowheads="1"/>
          </p:cNvSpPr>
          <p:nvPr/>
        </p:nvSpPr>
        <p:spPr bwMode="auto">
          <a:xfrm>
            <a:off x="0" y="-71438"/>
            <a:ext cx="9107488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Ingestion de caustique</a:t>
            </a:r>
            <a:endParaRPr lang="fr-FR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cxnSp>
        <p:nvCxnSpPr>
          <p:cNvPr id="90" name="Connecteur droit avec flèche 89"/>
          <p:cNvCxnSpPr>
            <a:cxnSpLocks noChangeShapeType="1"/>
          </p:cNvCxnSpPr>
          <p:nvPr/>
        </p:nvCxnSpPr>
        <p:spPr bwMode="auto">
          <a:xfrm rot="5400000">
            <a:off x="8423275" y="3095625"/>
            <a:ext cx="287338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1" name="Text Box 12"/>
          <p:cNvSpPr txBox="1">
            <a:spLocks noChangeArrowheads="1"/>
          </p:cNvSpPr>
          <p:nvPr/>
        </p:nvSpPr>
        <p:spPr bwMode="auto">
          <a:xfrm>
            <a:off x="8099425" y="3203575"/>
            <a:ext cx="936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fr-FR" sz="1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Chirurgie</a:t>
            </a:r>
          </a:p>
        </p:txBody>
      </p:sp>
      <p:sp>
        <p:nvSpPr>
          <p:cNvPr id="92" name="Text Box 12"/>
          <p:cNvSpPr txBox="1">
            <a:spLocks noChangeArrowheads="1"/>
          </p:cNvSpPr>
          <p:nvPr/>
        </p:nvSpPr>
        <p:spPr bwMode="auto">
          <a:xfrm>
            <a:off x="5543550" y="1962150"/>
            <a:ext cx="1081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fr-F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 stades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44" grpId="0" autoUpdateAnimBg="0"/>
      <p:bldP spid="49" grpId="0" autoUpdateAnimBg="0"/>
      <p:bldP spid="39" grpId="0" autoUpdateAnimBg="0"/>
      <p:bldP spid="47" grpId="0" autoUpdateAnimBg="0"/>
      <p:bldP spid="51" grpId="0" autoUpdateAnimBg="0"/>
      <p:bldP spid="64" grpId="0" autoUpdateAnimBg="0"/>
      <p:bldP spid="66" grpId="0" autoUpdateAnimBg="0"/>
      <p:bldP spid="68" grpId="0" autoUpdateAnimBg="0"/>
      <p:bldP spid="70" grpId="0" autoUpdateAnimBg="0"/>
      <p:bldP spid="55" grpId="0" autoUpdateAnimBg="0"/>
      <p:bldP spid="58" grpId="0" autoUpdateAnimBg="0"/>
      <p:bldP spid="60" grpId="0" autoUpdateAnimBg="0"/>
      <p:bldP spid="73" grpId="0" autoUpdateAnimBg="0"/>
      <p:bldP spid="75" grpId="0" autoUpdateAnimBg="0"/>
      <p:bldP spid="80" grpId="0" autoUpdateAnimBg="0"/>
      <p:bldP spid="82" grpId="0" autoUpdateAnimBg="0"/>
      <p:bldP spid="83" grpId="0" autoUpdateAnimBg="0"/>
      <p:bldP spid="85" grpId="0" autoUpdateAnimBg="0"/>
      <p:bldP spid="86" grpId="0" autoUpdateAnimBg="0"/>
      <p:bldP spid="88" grpId="0" autoUpdateAnimBg="0"/>
      <p:bldP spid="89" grpId="0" autoUpdateAnimBg="0"/>
      <p:bldP spid="91" grpId="0" autoUpdateAnimBg="0"/>
      <p:bldP spid="9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785813" y="2143125"/>
            <a:ext cx="754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Etiologies et mécanismes d’action </a:t>
            </a:r>
          </a:p>
          <a:p>
            <a:pPr>
              <a:spcBef>
                <a:spcPts val="0"/>
              </a:spcBef>
              <a:defRPr/>
            </a:pPr>
            <a:r>
              <a: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     des produits caustiques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2875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 terrain</a:t>
            </a:r>
            <a:r>
              <a:rPr lang="fr-FR" b="1" dirty="0" smtClean="0">
                <a:solidFill>
                  <a:schemeClr val="accent1"/>
                </a:solidFill>
                <a:cs typeface="Times New Roman" charset="0"/>
              </a:rPr>
              <a:t/>
            </a:r>
            <a:br>
              <a:rPr lang="fr-FR" b="1" dirty="0" smtClean="0">
                <a:solidFill>
                  <a:schemeClr val="accent1"/>
                </a:solidFill>
                <a:cs typeface="Times New Roman" charset="0"/>
              </a:rPr>
            </a:b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0" y="3214688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fr-FR" b="1" dirty="0" smtClean="0"/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fr-FR" b="1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FR" b="1" dirty="0" smtClean="0"/>
              <a:t>Ingestion chez l’adulte 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FR" b="1" dirty="0" smtClean="0"/>
              <a:t>Tentative d’autolyse dans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r>
              <a:rPr lang="fr-FR" b="1" dirty="0" smtClean="0"/>
              <a:t>   75 % des cas   2/3 de femmes.</a:t>
            </a:r>
          </a:p>
        </p:txBody>
      </p:sp>
      <p:pic>
        <p:nvPicPr>
          <p:cNvPr id="10244" name="Picture 2" descr="Résultat de recherche d'images pour &quot;ingestion de caustiqu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1143000"/>
            <a:ext cx="24114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214438"/>
            <a:ext cx="57150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fr-FR" sz="2800" b="1" dirty="0">
                <a:latin typeface="+mn-lt"/>
              </a:rPr>
              <a:t>Ingestion chez l’enfant :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fr-FR" sz="2800" b="1" dirty="0">
                <a:latin typeface="+mn-lt"/>
              </a:rPr>
              <a:t>90% du total, souvent bénin.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fr-FR" sz="2800" b="1" dirty="0">
                <a:latin typeface="+mn-lt"/>
              </a:rPr>
              <a:t>Accidents domestiques +++.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fr-FR" sz="2800" b="1" dirty="0">
                <a:latin typeface="+mn-lt"/>
              </a:rPr>
              <a:t>Enfants jeunes ( 1 à 3 ans).</a:t>
            </a:r>
          </a:p>
        </p:txBody>
      </p:sp>
      <p:pic>
        <p:nvPicPr>
          <p:cNvPr id="15367" name="Picture 7" descr="C:\Users\PC2\Desktop\brulures-caustiques-oesophage\IMAGES\suicid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4071938"/>
            <a:ext cx="26701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642938"/>
            <a:ext cx="8550275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500188" y="285750"/>
            <a:ext cx="7772401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</a:rPr>
              <a:t>BASES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2143125"/>
            <a:ext cx="8229600" cy="4324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400" b="1" smtClean="0"/>
              <a:t>PH &gt; 12</a:t>
            </a:r>
          </a:p>
          <a:p>
            <a:pPr eaLnBrk="1" hangingPunct="1"/>
            <a:r>
              <a:rPr lang="fr-FR" sz="2400" b="1" smtClean="0"/>
              <a:t> 70 à 90% des lésions </a:t>
            </a:r>
          </a:p>
          <a:p>
            <a:pPr eaLnBrk="1" hangingPunct="1">
              <a:buFont typeface="Georgia" pitchFamily="18" charset="0"/>
              <a:buNone/>
            </a:pPr>
            <a:r>
              <a:rPr lang="fr-FR" sz="2400" b="1" smtClean="0"/>
              <a:t>     sévères</a:t>
            </a:r>
          </a:p>
          <a:p>
            <a:pPr eaLnBrk="1" hangingPunct="1"/>
            <a:r>
              <a:rPr lang="fr-FR" sz="2400" b="1" smtClean="0"/>
              <a:t>Visqueux</a:t>
            </a:r>
            <a:br>
              <a:rPr lang="fr-FR" sz="2400" b="1" smtClean="0"/>
            </a:br>
            <a:endParaRPr lang="fr-FR" sz="2400" b="1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8238" y="285750"/>
            <a:ext cx="5465762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57188" y="214313"/>
            <a:ext cx="7772401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0000"/>
                </a:solidFill>
              </a:rPr>
              <a:t>Acides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4725" y="1071563"/>
            <a:ext cx="689927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or">
  <a:themeElements>
    <a:clrScheme name="Essor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Esso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lnDef>
  </a:objectDefaults>
  <a:extraClrSchemeLst>
    <a:extraClrScheme>
      <a:clrScheme name="Essor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or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o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or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or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Designs\Essor.pot</Template>
  <TotalTime>3844</TotalTime>
  <Words>1764</Words>
  <Application>Microsoft Office PowerPoint</Application>
  <PresentationFormat>Affichage à l'écran (4:3)</PresentationFormat>
  <Paragraphs>408</Paragraphs>
  <Slides>49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7" baseType="lpstr">
      <vt:lpstr>Times New Roman</vt:lpstr>
      <vt:lpstr>Arial</vt:lpstr>
      <vt:lpstr>Wingdings</vt:lpstr>
      <vt:lpstr>Aharoni</vt:lpstr>
      <vt:lpstr>Garamond</vt:lpstr>
      <vt:lpstr>Georgia</vt:lpstr>
      <vt:lpstr>宋体</vt:lpstr>
      <vt:lpstr>Essor</vt:lpstr>
      <vt:lpstr>Brûlures caustiques du  tractus digestif supérieur</vt:lpstr>
      <vt:lpstr>Généralités</vt:lpstr>
      <vt:lpstr>Qu’est ce qu’un « caustique »?</vt:lpstr>
      <vt:lpstr>Brûlures caustiques du  tractus digestif supérieur</vt:lpstr>
      <vt:lpstr>Diapositive 5</vt:lpstr>
      <vt:lpstr>Le terrain  </vt:lpstr>
      <vt:lpstr>Diapositive 7</vt:lpstr>
      <vt:lpstr>BASES </vt:lpstr>
      <vt:lpstr>Acides  </vt:lpstr>
      <vt:lpstr>OXYDANTS </vt:lpstr>
      <vt:lpstr>Facteurs de gravité :  </vt:lpstr>
      <vt:lpstr>Diapositive 12</vt:lpstr>
      <vt:lpstr>Diapositive 13</vt:lpstr>
      <vt:lpstr>Diapositive 14</vt:lpstr>
      <vt:lpstr>Diapositive 15</vt:lpstr>
      <vt:lpstr>Points essentiels : GESTES À PROSCRIRE  </vt:lpstr>
      <vt:lpstr>Diapositive 17</vt:lpstr>
      <vt:lpstr>Diapositive 18</vt:lpstr>
      <vt:lpstr>Diapositive 19</vt:lpstr>
      <vt:lpstr>Diapositive 20</vt:lpstr>
      <vt:lpstr>Évaluation clinique :</vt:lpstr>
      <vt:lpstr>Forme compliquée  </vt:lpstr>
      <vt:lpstr>Forme non compliquée  </vt:lpstr>
      <vt:lpstr>Diapositive 24</vt:lpstr>
      <vt:lpstr>Diapositive 25</vt:lpstr>
      <vt:lpstr>Lésions oeso-gastriques IIIa </vt:lpstr>
      <vt:lpstr>Nécrose œsogastrique IIIb</vt:lpstr>
      <vt:lpstr>Nécrose oeso-gastrique totale</vt:lpstr>
      <vt:lpstr>Diapositive 29</vt:lpstr>
      <vt:lpstr>Diapositive 30</vt:lpstr>
      <vt:lpstr>Diapositive 31</vt:lpstr>
      <vt:lpstr>Diapositive 32</vt:lpstr>
      <vt:lpstr> Sténoses oesophagiennes</vt:lpstr>
      <vt:lpstr>Sténoses gastriques</vt:lpstr>
      <vt:lpstr>Prise en charge thérapeutique</vt:lpstr>
      <vt:lpstr>Diapositive 36</vt:lpstr>
      <vt:lpstr>Diapositive 37</vt:lpstr>
      <vt:lpstr>Diapositive 38</vt:lpstr>
      <vt:lpstr>Traitement Instrumental</vt:lpstr>
      <vt:lpstr> Sténoses oesophagiennes</vt:lpstr>
      <vt:lpstr>Dilatations endoscopiques </vt:lpstr>
      <vt:lpstr>dilatation par bougies de Savary</vt:lpstr>
      <vt:lpstr>Traitement chirurgical</vt:lpstr>
      <vt:lpstr>stripping Œsophagien</vt:lpstr>
      <vt:lpstr>Chirurgie de reconstruction </vt:lpstr>
      <vt:lpstr>Diapositive 46</vt:lpstr>
      <vt:lpstr>Diapositive 47</vt:lpstr>
      <vt:lpstr>Diapositive 48</vt:lpstr>
      <vt:lpstr>Diapositive 49</vt:lpstr>
    </vt:vector>
  </TitlesOfParts>
  <Company>CHU IBN SINA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en charge thérapeutique du RGO</dc:title>
  <dc:creator>F.DAMMENE-DEBBIH</dc:creator>
  <cp:lastModifiedBy>Propriétaire</cp:lastModifiedBy>
  <cp:revision>323</cp:revision>
  <dcterms:created xsi:type="dcterms:W3CDTF">2001-03-05T20:41:49Z</dcterms:created>
  <dcterms:modified xsi:type="dcterms:W3CDTF">2020-04-03T15:26:45Z</dcterms:modified>
</cp:coreProperties>
</file>