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7" r:id="rId3"/>
    <p:sldId id="303" r:id="rId4"/>
    <p:sldId id="259" r:id="rId5"/>
    <p:sldId id="262" r:id="rId6"/>
    <p:sldId id="263" r:id="rId7"/>
    <p:sldId id="264" r:id="rId8"/>
    <p:sldId id="302" r:id="rId9"/>
    <p:sldId id="265" r:id="rId10"/>
    <p:sldId id="266" r:id="rId11"/>
    <p:sldId id="304" r:id="rId12"/>
    <p:sldId id="268" r:id="rId13"/>
    <p:sldId id="269" r:id="rId14"/>
    <p:sldId id="270" r:id="rId15"/>
    <p:sldId id="271" r:id="rId16"/>
    <p:sldId id="260" r:id="rId17"/>
    <p:sldId id="26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25" r:id="rId47"/>
    <p:sldId id="301" r:id="rId48"/>
    <p:sldId id="305" r:id="rId49"/>
    <p:sldId id="306" r:id="rId50"/>
    <p:sldId id="307" r:id="rId51"/>
    <p:sldId id="308" r:id="rId52"/>
    <p:sldId id="309" r:id="rId53"/>
    <p:sldId id="326" r:id="rId54"/>
    <p:sldId id="311" r:id="rId55"/>
    <p:sldId id="314" r:id="rId56"/>
    <p:sldId id="313" r:id="rId57"/>
    <p:sldId id="312" r:id="rId58"/>
    <p:sldId id="315" r:id="rId59"/>
    <p:sldId id="316" r:id="rId60"/>
    <p:sldId id="317" r:id="rId61"/>
    <p:sldId id="318" r:id="rId62"/>
    <p:sldId id="322" r:id="rId63"/>
    <p:sldId id="324" r:id="rId64"/>
    <p:sldId id="323" r:id="rId65"/>
    <p:sldId id="320" r:id="rId66"/>
    <p:sldId id="319" r:id="rId67"/>
    <p:sldId id="321"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86477" autoAdjust="0"/>
  </p:normalViewPr>
  <p:slideViewPr>
    <p:cSldViewPr>
      <p:cViewPr varScale="1">
        <p:scale>
          <a:sx n="76" d="100"/>
          <a:sy n="76" d="100"/>
        </p:scale>
        <p:origin x="906" y="108"/>
      </p:cViewPr>
      <p:guideLst>
        <p:guide orient="horz" pos="2160"/>
        <p:guide pos="3840"/>
      </p:guideLst>
    </p:cSldViewPr>
  </p:slideViewPr>
  <p:outlineViewPr>
    <p:cViewPr>
      <p:scale>
        <a:sx n="33" d="100"/>
        <a:sy n="33" d="100"/>
      </p:scale>
      <p:origin x="0" y="33684"/>
    </p:cViewPr>
  </p:outlineViewPr>
  <p:notesTextViewPr>
    <p:cViewPr>
      <p:scale>
        <a:sx n="1" d="1"/>
        <a:sy n="1" d="1"/>
      </p:scale>
      <p:origin x="0" y="0"/>
    </p:cViewPr>
  </p:notesTextViewPr>
  <p:sorterViewPr>
    <p:cViewPr>
      <p:scale>
        <a:sx n="100" d="100"/>
        <a:sy n="100" d="100"/>
      </p:scale>
      <p:origin x="0" y="64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7C28-644C-412B-B837-BFA939E9AE59}" type="datetimeFigureOut">
              <a:rPr lang="fr-FR" smtClean="0"/>
              <a:t>13/04/2020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209EC-AE98-42A7-81E4-877A1A7908A8}" type="slidenum">
              <a:rPr lang="fr-FR" smtClean="0"/>
              <a:t>‹N°›</a:t>
            </a:fld>
            <a:endParaRPr lang="fr-FR"/>
          </a:p>
        </p:txBody>
      </p:sp>
    </p:spTree>
    <p:extLst>
      <p:ext uri="{BB962C8B-B14F-4D97-AF65-F5344CB8AC3E}">
        <p14:creationId xmlns:p14="http://schemas.microsoft.com/office/powerpoint/2010/main" val="284391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0209EC-AE98-42A7-81E4-877A1A7908A8}" type="slidenum">
              <a:rPr lang="fr-FR" smtClean="0"/>
              <a:t>24</a:t>
            </a:fld>
            <a:endParaRPr lang="fr-FR"/>
          </a:p>
        </p:txBody>
      </p:sp>
    </p:spTree>
    <p:extLst>
      <p:ext uri="{BB962C8B-B14F-4D97-AF65-F5344CB8AC3E}">
        <p14:creationId xmlns:p14="http://schemas.microsoft.com/office/powerpoint/2010/main" val="58835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246379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267363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412611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279153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23480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2A0E22-2AE4-4C26-85E1-D6BF0324DFE9}" type="datetimeFigureOut">
              <a:rPr lang="fr-FR" smtClean="0"/>
              <a:t>13/04/2020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42738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2A0E22-2AE4-4C26-85E1-D6BF0324DFE9}" type="datetimeFigureOut">
              <a:rPr lang="fr-FR" smtClean="0"/>
              <a:t>13/04/2020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19953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22A0E22-2AE4-4C26-85E1-D6BF0324DFE9}" type="datetimeFigureOut">
              <a:rPr lang="fr-FR" smtClean="0"/>
              <a:t>13/04/2020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340260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2A0E22-2AE4-4C26-85E1-D6BF0324DFE9}" type="datetimeFigureOut">
              <a:rPr lang="fr-FR" smtClean="0"/>
              <a:t>13/04/2020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125359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22A0E22-2AE4-4C26-85E1-D6BF0324DFE9}" type="datetimeFigureOut">
              <a:rPr lang="fr-FR" smtClean="0"/>
              <a:t>13/04/2020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196011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22A0E22-2AE4-4C26-85E1-D6BF0324DFE9}" type="datetimeFigureOut">
              <a:rPr lang="fr-FR" smtClean="0"/>
              <a:t>13/04/2020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850834-73C8-4CCE-A9B5-C4D7BA1F6789}" type="slidenum">
              <a:rPr lang="fr-FR" smtClean="0"/>
              <a:t>‹N°›</a:t>
            </a:fld>
            <a:endParaRPr lang="fr-FR"/>
          </a:p>
        </p:txBody>
      </p:sp>
    </p:spTree>
    <p:extLst>
      <p:ext uri="{BB962C8B-B14F-4D97-AF65-F5344CB8AC3E}">
        <p14:creationId xmlns:p14="http://schemas.microsoft.com/office/powerpoint/2010/main" val="152884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A0E22-2AE4-4C26-85E1-D6BF0324DFE9}" type="datetimeFigureOut">
              <a:rPr lang="fr-FR" smtClean="0"/>
              <a:t>13/04/2020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50834-73C8-4CCE-A9B5-C4D7BA1F6789}" type="slidenum">
              <a:rPr lang="fr-FR" smtClean="0"/>
              <a:t>‹N°›</a:t>
            </a:fld>
            <a:endParaRPr lang="fr-FR"/>
          </a:p>
        </p:txBody>
      </p:sp>
    </p:spTree>
    <p:extLst>
      <p:ext uri="{BB962C8B-B14F-4D97-AF65-F5344CB8AC3E}">
        <p14:creationId xmlns:p14="http://schemas.microsoft.com/office/powerpoint/2010/main" val="54994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2130426"/>
            <a:ext cx="7772400" cy="2018655"/>
          </a:xfrm>
          <a:ln w="57150">
            <a:solidFill>
              <a:srgbClr val="FF0000"/>
            </a:solidFill>
          </a:ln>
        </p:spPr>
        <p:txBody>
          <a:bodyPr>
            <a:normAutofit fontScale="90000"/>
          </a:bodyPr>
          <a:lstStyle/>
          <a:p>
            <a:pPr>
              <a:lnSpc>
                <a:spcPct val="150000"/>
              </a:lnSpc>
            </a:pPr>
            <a:r>
              <a:rPr lang="fr-FR" b="1" dirty="0" smtClean="0">
                <a:solidFill>
                  <a:srgbClr val="FF0000"/>
                </a:solidFill>
                <a:effectLst>
                  <a:glow rad="139700">
                    <a:schemeClr val="accent1">
                      <a:satMod val="175000"/>
                      <a:alpha val="40000"/>
                    </a:schemeClr>
                  </a:glow>
                </a:effectLst>
                <a:latin typeface="Comic Sans MS" pitchFamily="66" charset="0"/>
              </a:rPr>
              <a:t>DYSFONCTION DE L’APPAREIL MANDUCATEUR</a:t>
            </a:r>
            <a:endParaRPr lang="fr-FR" b="1" dirty="0">
              <a:solidFill>
                <a:srgbClr val="FF0000"/>
              </a:solidFill>
              <a:effectLst>
                <a:glow rad="139700">
                  <a:schemeClr val="accent1">
                    <a:satMod val="175000"/>
                    <a:alpha val="40000"/>
                  </a:schemeClr>
                </a:glow>
              </a:effectLst>
              <a:latin typeface="Comic Sans MS" pitchFamily="66" charset="0"/>
            </a:endParaRPr>
          </a:p>
        </p:txBody>
      </p:sp>
      <p:sp>
        <p:nvSpPr>
          <p:cNvPr id="4" name="ZoneTexte 3"/>
          <p:cNvSpPr txBox="1"/>
          <p:nvPr/>
        </p:nvSpPr>
        <p:spPr>
          <a:xfrm>
            <a:off x="4151784" y="6372036"/>
            <a:ext cx="4752528" cy="369332"/>
          </a:xfrm>
          <a:prstGeom prst="rect">
            <a:avLst/>
          </a:prstGeom>
          <a:noFill/>
        </p:spPr>
        <p:txBody>
          <a:bodyPr wrap="square" rtlCol="0">
            <a:spAutoFit/>
          </a:bodyPr>
          <a:lstStyle/>
          <a:p>
            <a:r>
              <a:rPr lang="fr-FR" b="1" dirty="0">
                <a:latin typeface="Comic Sans MS" pitchFamily="66" charset="0"/>
              </a:rPr>
              <a:t>Pr BOUDINAR 		</a:t>
            </a:r>
            <a:r>
              <a:rPr lang="fr-FR" b="1" dirty="0" smtClean="0">
                <a:latin typeface="Comic Sans MS" pitchFamily="66" charset="0"/>
              </a:rPr>
              <a:t>Avril 2020</a:t>
            </a:r>
            <a:endParaRPr lang="fr-FR" b="1" dirty="0">
              <a:latin typeface="Comic Sans MS" pitchFamily="66" charset="0"/>
            </a:endParaRPr>
          </a:p>
        </p:txBody>
      </p:sp>
      <p:sp>
        <p:nvSpPr>
          <p:cNvPr id="5" name="ZoneTexte 4"/>
          <p:cNvSpPr txBox="1"/>
          <p:nvPr/>
        </p:nvSpPr>
        <p:spPr>
          <a:xfrm>
            <a:off x="3278064" y="1024464"/>
            <a:ext cx="5544616" cy="461665"/>
          </a:xfrm>
          <a:prstGeom prst="rect">
            <a:avLst/>
          </a:prstGeom>
          <a:noFill/>
        </p:spPr>
        <p:txBody>
          <a:bodyPr wrap="square" rtlCol="0">
            <a:spAutoFit/>
          </a:bodyPr>
          <a:lstStyle/>
          <a:p>
            <a:pPr algn="ctr"/>
            <a:r>
              <a:rPr lang="fr-FR" sz="2400" b="1" dirty="0">
                <a:latin typeface="Comic Sans MS" pitchFamily="66" charset="0"/>
              </a:rPr>
              <a:t>Module d’</a:t>
            </a:r>
            <a:r>
              <a:rPr lang="fr-FR" sz="2400" b="1" dirty="0" err="1">
                <a:latin typeface="Comic Sans MS" pitchFamily="66" charset="0"/>
              </a:rPr>
              <a:t>occlusodontie</a:t>
            </a:r>
            <a:r>
              <a:rPr lang="fr-FR" sz="2400" b="1" dirty="0">
                <a:latin typeface="Comic Sans MS" pitchFamily="66" charset="0"/>
              </a:rPr>
              <a:t>- 3A°</a:t>
            </a:r>
          </a:p>
        </p:txBody>
      </p:sp>
      <p:sp>
        <p:nvSpPr>
          <p:cNvPr id="3" name="ZoneTexte 2"/>
          <p:cNvSpPr txBox="1"/>
          <p:nvPr/>
        </p:nvSpPr>
        <p:spPr>
          <a:xfrm>
            <a:off x="3791744" y="4437112"/>
            <a:ext cx="4968552" cy="646331"/>
          </a:xfrm>
          <a:prstGeom prst="rect">
            <a:avLst/>
          </a:prstGeom>
          <a:noFill/>
        </p:spPr>
        <p:txBody>
          <a:bodyPr wrap="square" rtlCol="0">
            <a:spAutoFit/>
          </a:bodyPr>
          <a:lstStyle/>
          <a:p>
            <a:r>
              <a:rPr lang="fr-FR" b="1" dirty="0" smtClean="0">
                <a:latin typeface="Comic Sans MS" panose="030F0702030302020204" pitchFamily="66" charset="0"/>
              </a:rPr>
              <a:t>1- Etiologies</a:t>
            </a:r>
          </a:p>
          <a:p>
            <a:r>
              <a:rPr lang="fr-FR" b="1" dirty="0" smtClean="0">
                <a:latin typeface="Comic Sans MS" panose="030F0702030302020204" pitchFamily="66" charset="0"/>
              </a:rPr>
              <a:t>2- Symptomatologies</a:t>
            </a:r>
            <a:endParaRPr lang="fr-FR" b="1" dirty="0">
              <a:latin typeface="Comic Sans MS" panose="030F0702030302020204" pitchFamily="66" charset="0"/>
            </a:endParaRPr>
          </a:p>
        </p:txBody>
      </p:sp>
      <p:sp>
        <p:nvSpPr>
          <p:cNvPr id="6" name="Rectangle 5"/>
          <p:cNvSpPr/>
          <p:nvPr/>
        </p:nvSpPr>
        <p:spPr>
          <a:xfrm>
            <a:off x="2077740" y="11088"/>
            <a:ext cx="7896200" cy="646331"/>
          </a:xfrm>
          <a:prstGeom prst="rect">
            <a:avLst/>
          </a:prstGeom>
        </p:spPr>
        <p:txBody>
          <a:bodyPr wrap="square">
            <a:spAutoFit/>
          </a:bodyPr>
          <a:lstStyle/>
          <a:p>
            <a:pPr algn="ctr">
              <a:spcBef>
                <a:spcPts val="1200"/>
              </a:spcBef>
            </a:pPr>
            <a:r>
              <a:rPr lang="fr-FR" dirty="0">
                <a:ln>
                  <a:solidFill>
                    <a:schemeClr val="tx1">
                      <a:lumMod val="75000"/>
                      <a:lumOff val="25000"/>
                    </a:schemeClr>
                  </a:solidFill>
                  <a:prstDash val="solid"/>
                </a:ln>
                <a:latin typeface="Tw Cen MT" pitchFamily="34" charset="0"/>
              </a:rPr>
              <a:t>UNIVERSITÉ BADJI MOKHTAR . ANNABA- FACULTÉ DE MÉDECINE</a:t>
            </a:r>
          </a:p>
          <a:p>
            <a:pPr algn="ctr"/>
            <a:r>
              <a:rPr lang="fr-FR" dirty="0">
                <a:ln>
                  <a:solidFill>
                    <a:schemeClr val="tx1">
                      <a:lumMod val="75000"/>
                      <a:lumOff val="25000"/>
                    </a:schemeClr>
                  </a:solidFill>
                  <a:prstDash val="solid"/>
                </a:ln>
                <a:latin typeface="Tw Cen MT" pitchFamily="34" charset="0"/>
              </a:rPr>
              <a:t>DÉPARTEMENT DE MEDECINE DENTAIRE</a:t>
            </a:r>
            <a:endParaRPr lang="fr-FR" dirty="0">
              <a:ln>
                <a:solidFill>
                  <a:schemeClr val="tx1">
                    <a:lumMod val="75000"/>
                    <a:lumOff val="25000"/>
                  </a:schemeClr>
                </a:solidFill>
                <a:prstDash val="solid"/>
              </a:ln>
              <a:latin typeface="Tw Cen MT" pitchFamily="34" charset="0"/>
            </a:endParaRPr>
          </a:p>
        </p:txBody>
      </p:sp>
    </p:spTree>
    <p:extLst>
      <p:ext uri="{BB962C8B-B14F-4D97-AF65-F5344CB8AC3E}">
        <p14:creationId xmlns:p14="http://schemas.microsoft.com/office/powerpoint/2010/main" val="82951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99392"/>
            <a:ext cx="11665296" cy="6858000"/>
          </a:xfrm>
        </p:spPr>
        <p:txBody>
          <a:bodyPr>
            <a:noAutofit/>
          </a:bodyPr>
          <a:lstStyle/>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Muscles élévateurs : </a:t>
            </a:r>
          </a:p>
          <a:p>
            <a:pPr marL="0" indent="0" algn="just">
              <a:lnSpc>
                <a:spcPct val="150000"/>
              </a:lnSpc>
              <a:buNone/>
            </a:pPr>
            <a:r>
              <a:rPr lang="fr-FR" sz="2400" dirty="0">
                <a:latin typeface="Comic Sans MS" pitchFamily="66" charset="0"/>
              </a:rPr>
              <a:t>-Muscle temporal ; large, aplati, rayonnant en éventail, s’étend de la fosse temporale sur la face latérale du crane à l’apophyse coronoïde de la mandibule, il est composé de 3 faisceaux.     </a:t>
            </a:r>
          </a:p>
          <a:p>
            <a:pPr marL="0" indent="0" algn="just">
              <a:lnSpc>
                <a:spcPct val="150000"/>
              </a:lnSpc>
              <a:buNone/>
            </a:pPr>
            <a:endParaRPr lang="fr-FR" sz="2400" dirty="0" smtClean="0">
              <a:latin typeface="Comic Sans MS" pitchFamily="66" charset="0"/>
            </a:endParaRPr>
          </a:p>
          <a:p>
            <a:pPr marL="0" indent="0" algn="just">
              <a:lnSpc>
                <a:spcPct val="150000"/>
              </a:lnSpc>
              <a:buNone/>
            </a:pPr>
            <a:r>
              <a:rPr lang="fr-FR" sz="2400" dirty="0" smtClean="0">
                <a:latin typeface="Comic Sans MS" pitchFamily="66" charset="0"/>
              </a:rPr>
              <a:t>-</a:t>
            </a:r>
            <a:r>
              <a:rPr lang="fr-FR" sz="2400" dirty="0">
                <a:latin typeface="Comic Sans MS" pitchFamily="66" charset="0"/>
              </a:rPr>
              <a:t>Muscle masséter ; il est court, épais, rectangulaire, est tendu entre l’arcade zygomatique et la face latérale de la mandibule, il est formé de 3 faisceaux d’intégrale importance et d’action différente.</a:t>
            </a:r>
          </a:p>
          <a:p>
            <a:pPr marL="0" indent="0" algn="just">
              <a:lnSpc>
                <a:spcPct val="150000"/>
              </a:lnSpc>
              <a:buNone/>
            </a:pPr>
            <a:endParaRPr lang="fr-FR" sz="2400" dirty="0" smtClean="0">
              <a:latin typeface="Comic Sans MS" pitchFamily="66" charset="0"/>
            </a:endParaRPr>
          </a:p>
          <a:p>
            <a:pPr marL="0" indent="0" algn="just">
              <a:lnSpc>
                <a:spcPct val="150000"/>
              </a:lnSpc>
              <a:buNone/>
            </a:pPr>
            <a:r>
              <a:rPr lang="fr-FR" sz="2400" dirty="0" smtClean="0">
                <a:latin typeface="Comic Sans MS" pitchFamily="66" charset="0"/>
              </a:rPr>
              <a:t>-</a:t>
            </a:r>
            <a:r>
              <a:rPr lang="fr-FR" sz="2400" dirty="0">
                <a:latin typeface="Comic Sans MS" pitchFamily="66" charset="0"/>
              </a:rPr>
              <a:t>Muscle ptérygoïdien médial (interne) ; il est épais, quadrilatère, situé en dedans du ptérygoïdien latéral, il est tendu de l’apophyse ptérygoïde à la face médiale de l’angle de la mandibule, il se compose de 2 faisceaux.                 </a:t>
            </a:r>
          </a:p>
          <a:p>
            <a:pPr marL="0" indent="0" algn="just">
              <a:lnSpc>
                <a:spcPct val="150000"/>
              </a:lnSpc>
              <a:buNone/>
            </a:pPr>
            <a:endParaRPr lang="fr-FR" sz="2400" dirty="0">
              <a:latin typeface="Comic Sans MS" pitchFamily="66" charset="0"/>
            </a:endParaRPr>
          </a:p>
          <a:p>
            <a:pPr marL="0" indent="0" algn="just">
              <a:lnSpc>
                <a:spcPct val="150000"/>
              </a:lnSpc>
              <a:buNone/>
            </a:pPr>
            <a:r>
              <a:rPr lang="fr-FR" sz="2400" dirty="0">
                <a:latin typeface="Comic Sans MS" pitchFamily="66" charset="0"/>
              </a:rPr>
              <a:t>   </a:t>
            </a:r>
          </a:p>
          <a:p>
            <a:pPr marL="0" indent="0" algn="just">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oral.psd                                                   00010F85&#10;sans titre                     B68397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336" y="116632"/>
            <a:ext cx="4109079" cy="3564000"/>
          </a:xfrm>
        </p:spPr>
      </p:pic>
      <p:pic>
        <p:nvPicPr>
          <p:cNvPr id="7" name="Picture 3" descr="PTM.psd                                                        00010F85&#10;sans titre                     B68397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35232" y="3284984"/>
            <a:ext cx="3841288" cy="3564000"/>
          </a:xfrm>
          <a:prstGeom prst="rect">
            <a:avLst/>
          </a:prstGeom>
        </p:spPr>
      </p:pic>
      <p:pic>
        <p:nvPicPr>
          <p:cNvPr id="5" name="Picture 3" descr="masseter.psd                                                   00010F85&#10;sans titre                     B68397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869984" y="-27384"/>
            <a:ext cx="4439683" cy="3420000"/>
          </a:xfrm>
          <a:prstGeom prst="rect">
            <a:avLst/>
          </a:prstGeom>
        </p:spPr>
      </p:pic>
      <p:pic>
        <p:nvPicPr>
          <p:cNvPr id="6" name="Picture 3" descr="PTL.psd                                                        00010F85&#10;sans titre                     B68397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633504" y="3284984"/>
            <a:ext cx="4606512" cy="3528000"/>
          </a:xfrm>
          <a:prstGeom prst="rect">
            <a:avLst/>
          </a:prstGeom>
        </p:spPr>
      </p:pic>
      <p:sp>
        <p:nvSpPr>
          <p:cNvPr id="8" name="ZoneTexte 7"/>
          <p:cNvSpPr txBox="1"/>
          <p:nvPr/>
        </p:nvSpPr>
        <p:spPr>
          <a:xfrm>
            <a:off x="4372431" y="620688"/>
            <a:ext cx="237164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Muscles masticateurs</a:t>
            </a:r>
            <a:endParaRPr lang="fr-FR" dirty="0"/>
          </a:p>
        </p:txBody>
      </p:sp>
    </p:spTree>
    <p:extLst>
      <p:ext uri="{BB962C8B-B14F-4D97-AF65-F5344CB8AC3E}">
        <p14:creationId xmlns:p14="http://schemas.microsoft.com/office/powerpoint/2010/main" val="44523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336" y="404664"/>
            <a:ext cx="11737304" cy="6453336"/>
          </a:xfrm>
        </p:spPr>
        <p:txBody>
          <a:bodyPr>
            <a:normAutofit/>
          </a:bodyPr>
          <a:lstStyle/>
          <a:p>
            <a:pPr marL="0" indent="0" algn="just">
              <a:lnSpc>
                <a:spcPct val="170000"/>
              </a:lnSpc>
              <a:buNone/>
            </a:pPr>
            <a:r>
              <a:rPr lang="fr-FR" sz="2400" dirty="0">
                <a:latin typeface="Comic Sans MS" pitchFamily="66" charset="0"/>
                <a:sym typeface="Symbol"/>
              </a:rPr>
              <a:t></a:t>
            </a:r>
            <a:r>
              <a:rPr lang="fr-FR" sz="2400" dirty="0">
                <a:latin typeface="Comic Sans MS" pitchFamily="66" charset="0"/>
              </a:rPr>
              <a:t> Muscles abaisseurs : Nombreux (huit paires) faibles, ils ont tous une insertion hyoïdienne.</a:t>
            </a:r>
          </a:p>
          <a:p>
            <a:pPr marL="0" indent="0" algn="just">
              <a:lnSpc>
                <a:spcPct val="170000"/>
              </a:lnSpc>
              <a:buNone/>
            </a:pPr>
            <a:r>
              <a:rPr lang="fr-FR" sz="2400" dirty="0">
                <a:latin typeface="Comic Sans MS" pitchFamily="66" charset="0"/>
              </a:rPr>
              <a:t>Muscles sus-hyoïdiens (</a:t>
            </a:r>
            <a:r>
              <a:rPr lang="fr-FR" sz="2400" dirty="0" err="1">
                <a:latin typeface="Comic Sans MS" pitchFamily="66" charset="0"/>
              </a:rPr>
              <a:t>génio</a:t>
            </a:r>
            <a:r>
              <a:rPr lang="fr-FR" sz="2400" dirty="0">
                <a:latin typeface="Comic Sans MS" pitchFamily="66" charset="0"/>
              </a:rPr>
              <a:t>-hyoïdien, </a:t>
            </a:r>
            <a:r>
              <a:rPr lang="fr-FR" sz="2400" dirty="0" err="1">
                <a:latin typeface="Comic Sans MS" pitchFamily="66" charset="0"/>
              </a:rPr>
              <a:t>mylo</a:t>
            </a:r>
            <a:r>
              <a:rPr lang="fr-FR" sz="2400" dirty="0">
                <a:latin typeface="Comic Sans MS" pitchFamily="66" charset="0"/>
              </a:rPr>
              <a:t>-hyoïdien, digastrique, stylo-hyoïdien)</a:t>
            </a:r>
          </a:p>
          <a:p>
            <a:pPr marL="0" indent="0" algn="just">
              <a:lnSpc>
                <a:spcPct val="170000"/>
              </a:lnSpc>
              <a:buNone/>
            </a:pPr>
            <a:r>
              <a:rPr lang="fr-FR" sz="2400" dirty="0">
                <a:latin typeface="Comic Sans MS" pitchFamily="66" charset="0"/>
              </a:rPr>
              <a:t>Muscles sous-hyoïdien (</a:t>
            </a:r>
            <a:r>
              <a:rPr lang="fr-FR" sz="2400" dirty="0" err="1">
                <a:latin typeface="Comic Sans MS" pitchFamily="66" charset="0"/>
              </a:rPr>
              <a:t>sterno-thyroïdien</a:t>
            </a:r>
            <a:r>
              <a:rPr lang="fr-FR" sz="2400" dirty="0">
                <a:latin typeface="Comic Sans MS" pitchFamily="66" charset="0"/>
              </a:rPr>
              <a:t>, </a:t>
            </a:r>
            <a:r>
              <a:rPr lang="fr-FR" sz="2400" dirty="0" err="1">
                <a:latin typeface="Comic Sans MS" pitchFamily="66" charset="0"/>
              </a:rPr>
              <a:t>thyro</a:t>
            </a:r>
            <a:r>
              <a:rPr lang="fr-FR" sz="2400" dirty="0">
                <a:latin typeface="Comic Sans MS" pitchFamily="66" charset="0"/>
              </a:rPr>
              <a:t>-hyoïdien, </a:t>
            </a:r>
            <a:r>
              <a:rPr lang="fr-FR" sz="2400" dirty="0" err="1">
                <a:latin typeface="Comic Sans MS" pitchFamily="66" charset="0"/>
              </a:rPr>
              <a:t>sterno</a:t>
            </a:r>
            <a:r>
              <a:rPr lang="fr-FR" sz="2400" dirty="0">
                <a:latin typeface="Comic Sans MS" pitchFamily="66" charset="0"/>
              </a:rPr>
              <a:t>-</a:t>
            </a:r>
            <a:r>
              <a:rPr lang="fr-FR" sz="2400" dirty="0" err="1">
                <a:latin typeface="Comic Sans MS" pitchFamily="66" charset="0"/>
              </a:rPr>
              <a:t>cléido</a:t>
            </a:r>
            <a:r>
              <a:rPr lang="fr-FR" sz="2400" dirty="0">
                <a:latin typeface="Comic Sans MS" pitchFamily="66" charset="0"/>
              </a:rPr>
              <a:t>-hyoïdien, </a:t>
            </a:r>
            <a:r>
              <a:rPr lang="fr-FR" sz="2400" dirty="0" err="1">
                <a:latin typeface="Comic Sans MS" pitchFamily="66" charset="0"/>
              </a:rPr>
              <a:t>omo-hyoïdien</a:t>
            </a:r>
            <a:r>
              <a:rPr lang="fr-FR" sz="2400" dirty="0">
                <a:latin typeface="Comic Sans MS" pitchFamily="66" charset="0"/>
              </a:rPr>
              <a:t>) </a:t>
            </a:r>
            <a:endParaRPr lang="fr-FR" sz="2400" dirty="0" smtClean="0">
              <a:latin typeface="Comic Sans MS" pitchFamily="66" charset="0"/>
            </a:endParaRPr>
          </a:p>
          <a:p>
            <a:pPr marL="0" indent="0" algn="just">
              <a:lnSpc>
                <a:spcPct val="170000"/>
              </a:lnSpc>
              <a:buNone/>
            </a:pPr>
            <a:endParaRPr lang="fr-FR" sz="2400" dirty="0" smtClean="0">
              <a:latin typeface="Comic Sans MS" pitchFamily="66" charset="0"/>
              <a:sym typeface="Symbol"/>
            </a:endParaRPr>
          </a:p>
          <a:p>
            <a:pPr marL="0" indent="0" algn="just">
              <a:lnSpc>
                <a:spcPct val="170000"/>
              </a:lnSpc>
              <a:buNone/>
            </a:pPr>
            <a:r>
              <a:rPr lang="fr-FR" sz="2400" dirty="0" smtClean="0">
                <a:latin typeface="Comic Sans MS" pitchFamily="66" charset="0"/>
                <a:sym typeface="Symbol"/>
              </a:rPr>
              <a:t></a:t>
            </a:r>
            <a:r>
              <a:rPr lang="fr-FR" sz="2400" dirty="0" smtClean="0">
                <a:latin typeface="Comic Sans MS" pitchFamily="66" charset="0"/>
              </a:rPr>
              <a:t> </a:t>
            </a:r>
            <a:r>
              <a:rPr lang="fr-FR" sz="2400" dirty="0">
                <a:latin typeface="Comic Sans MS" pitchFamily="66" charset="0"/>
              </a:rPr>
              <a:t>Muscle cervicaux : ils assurent l’équilibre postural de la tête.   </a:t>
            </a:r>
          </a:p>
          <a:p>
            <a:pPr marL="0" indent="0">
              <a:buNone/>
            </a:pPr>
            <a:endParaRPr lang="fr-FR" sz="2400" dirty="0"/>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44" y="-27384"/>
            <a:ext cx="11665296" cy="6309320"/>
          </a:xfrm>
        </p:spPr>
        <p:txBody>
          <a:bodyPr>
            <a:noAutofit/>
          </a:bodyPr>
          <a:lstStyle/>
          <a:p>
            <a:pPr marL="0" indent="0" algn="just">
              <a:lnSpc>
                <a:spcPct val="150000"/>
              </a:lnSpc>
              <a:buNone/>
            </a:pPr>
            <a:r>
              <a:rPr lang="fr-FR" sz="2400" b="1" dirty="0">
                <a:solidFill>
                  <a:srgbClr val="FF0000"/>
                </a:solidFill>
                <a:latin typeface="Comic Sans MS" pitchFamily="66" charset="0"/>
              </a:rPr>
              <a:t>2- L’occlusion :</a:t>
            </a:r>
          </a:p>
          <a:p>
            <a:pPr marL="0" indent="0" algn="just">
              <a:lnSpc>
                <a:spcPct val="150000"/>
              </a:lnSpc>
              <a:buNone/>
            </a:pPr>
            <a:r>
              <a:rPr lang="fr-FR" sz="2400" b="1" dirty="0">
                <a:solidFill>
                  <a:schemeClr val="accent1"/>
                </a:solidFill>
                <a:latin typeface="Comic Sans MS" pitchFamily="66" charset="0"/>
              </a:rPr>
              <a:t>2-a- </a:t>
            </a:r>
            <a:r>
              <a:rPr lang="fr-FR" sz="2400" b="1" dirty="0" smtClean="0">
                <a:solidFill>
                  <a:schemeClr val="accent1"/>
                </a:solidFill>
                <a:latin typeface="Comic Sans MS" pitchFamily="66" charset="0"/>
              </a:rPr>
              <a:t>Définitions</a:t>
            </a:r>
            <a:r>
              <a:rPr lang="fr-FR" sz="2400" b="1" dirty="0">
                <a:solidFill>
                  <a:schemeClr val="accent1"/>
                </a:solidFill>
                <a:latin typeface="Comic Sans MS" pitchFamily="66" charset="0"/>
              </a:rPr>
              <a:t> :</a:t>
            </a:r>
          </a:p>
          <a:p>
            <a:pPr marL="0" indent="0" algn="just">
              <a:lnSpc>
                <a:spcPct val="150000"/>
              </a:lnSpc>
              <a:spcBef>
                <a:spcPts val="0"/>
              </a:spcBef>
              <a:buFontTx/>
              <a:buChar char="-"/>
            </a:pPr>
            <a:r>
              <a:rPr lang="fr-FR" sz="2400" dirty="0">
                <a:latin typeface="Comic Sans MS" pitchFamily="66" charset="0"/>
              </a:rPr>
              <a:t>Chaput : c’est un état statique obtenu par les rapports de contacts entre les surfaces occlusales dentaires, quelles que soient les positions mandibulaires.</a:t>
            </a:r>
          </a:p>
          <a:p>
            <a:pPr marL="0" indent="0" algn="just">
              <a:lnSpc>
                <a:spcPct val="150000"/>
              </a:lnSpc>
              <a:buNone/>
            </a:pPr>
            <a:endParaRPr lang="fr-FR" sz="2400" dirty="0" smtClean="0">
              <a:latin typeface="Comic Sans MS" pitchFamily="66" charset="0"/>
            </a:endParaRPr>
          </a:p>
          <a:p>
            <a:pPr marL="0" indent="0" algn="just">
              <a:lnSpc>
                <a:spcPct val="150000"/>
              </a:lnSpc>
              <a:buNone/>
            </a:pPr>
            <a:r>
              <a:rPr lang="fr-FR" sz="2400" dirty="0" smtClean="0">
                <a:latin typeface="Comic Sans MS" pitchFamily="66" charset="0"/>
              </a:rPr>
              <a:t>- </a:t>
            </a:r>
            <a:r>
              <a:rPr lang="fr-FR" sz="2400" dirty="0" err="1">
                <a:latin typeface="Comic Sans MS" pitchFamily="66" charset="0"/>
              </a:rPr>
              <a:t>Glickman</a:t>
            </a:r>
            <a:r>
              <a:rPr lang="fr-FR" sz="2400" dirty="0">
                <a:latin typeface="Comic Sans MS" pitchFamily="66" charset="0"/>
              </a:rPr>
              <a:t> : le terme d’occlusion concerne des rapports de contacts des dents résultant du contrôle neuromusculaire du système masticatoire</a:t>
            </a:r>
            <a:r>
              <a:rPr lang="fr-FR" sz="2400" dirty="0" smtClean="0">
                <a:latin typeface="Comic Sans MS" pitchFamily="66" charset="0"/>
              </a:rPr>
              <a:t>.</a:t>
            </a: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692696"/>
            <a:ext cx="11737304" cy="6165304"/>
          </a:xfrm>
        </p:spPr>
        <p:txBody>
          <a:bodyPr>
            <a:noAutofit/>
          </a:bodyPr>
          <a:lstStyle/>
          <a:p>
            <a:pPr marL="0" indent="0" algn="just">
              <a:lnSpc>
                <a:spcPct val="150000"/>
              </a:lnSpc>
              <a:buNone/>
            </a:pPr>
            <a:r>
              <a:rPr lang="fr-FR" sz="2400" dirty="0">
                <a:latin typeface="Comic Sans MS" pitchFamily="66" charset="0"/>
              </a:rPr>
              <a:t> </a:t>
            </a:r>
            <a:r>
              <a:rPr lang="fr-FR" sz="2400" b="1" dirty="0" smtClean="0">
                <a:solidFill>
                  <a:schemeClr val="tx2">
                    <a:lumMod val="60000"/>
                    <a:lumOff val="40000"/>
                  </a:schemeClr>
                </a:solidFill>
                <a:latin typeface="Comic Sans MS" pitchFamily="66" charset="0"/>
              </a:rPr>
              <a:t>2-b- </a:t>
            </a:r>
            <a:r>
              <a:rPr lang="fr-FR" sz="2400" b="1" dirty="0">
                <a:solidFill>
                  <a:schemeClr val="tx2">
                    <a:lumMod val="60000"/>
                    <a:lumOff val="40000"/>
                  </a:schemeClr>
                </a:solidFill>
                <a:latin typeface="Comic Sans MS" pitchFamily="66" charset="0"/>
              </a:rPr>
              <a:t>Positions de référence :</a:t>
            </a:r>
          </a:p>
          <a:p>
            <a:pPr marL="0" indent="0" algn="just">
              <a:lnSpc>
                <a:spcPct val="150000"/>
              </a:lnSpc>
              <a:buNone/>
            </a:pPr>
            <a:r>
              <a:rPr lang="fr-FR" sz="2400" dirty="0">
                <a:latin typeface="Comic Sans MS" pitchFamily="66" charset="0"/>
              </a:rPr>
              <a:t>-Posture de repos : dans cette position, tous les éléments musculaires sont relâchés dans une situation d’équilibre permettant de maintenir la posture mandibulaire et de lutter contre l’apesanteur.</a:t>
            </a:r>
          </a:p>
          <a:p>
            <a:pPr marL="0" indent="0" algn="just">
              <a:lnSpc>
                <a:spcPct val="150000"/>
              </a:lnSpc>
              <a:buNone/>
            </a:pPr>
            <a:endParaRPr lang="fr-FR" sz="2400" dirty="0">
              <a:latin typeface="Comic Sans MS" pitchFamily="66" charset="0"/>
            </a:endParaRPr>
          </a:p>
          <a:p>
            <a:pPr marL="0" indent="0" algn="just">
              <a:lnSpc>
                <a:spcPct val="150000"/>
              </a:lnSpc>
              <a:buNone/>
            </a:pPr>
            <a:r>
              <a:rPr lang="fr-FR" sz="2400" dirty="0">
                <a:latin typeface="Comic Sans MS" pitchFamily="66" charset="0"/>
              </a:rPr>
              <a:t>-Occlusion en </a:t>
            </a:r>
            <a:r>
              <a:rPr lang="fr-FR" sz="2400" dirty="0" err="1">
                <a:latin typeface="Comic Sans MS" pitchFamily="66" charset="0"/>
              </a:rPr>
              <a:t>intercuspidation</a:t>
            </a:r>
            <a:r>
              <a:rPr lang="fr-FR" sz="2400" dirty="0">
                <a:latin typeface="Comic Sans MS" pitchFamily="66" charset="0"/>
              </a:rPr>
              <a:t> maximale : (OIM) </a:t>
            </a:r>
          </a:p>
          <a:p>
            <a:pPr marL="0" indent="0" algn="just">
              <a:lnSpc>
                <a:spcPct val="150000"/>
              </a:lnSpc>
              <a:buNone/>
            </a:pPr>
            <a:r>
              <a:rPr lang="fr-FR" sz="2400" dirty="0">
                <a:latin typeface="Comic Sans MS" pitchFamily="66" charset="0"/>
              </a:rPr>
              <a:t>Elle est caractérisée par la multiplicité des contacts occlusaux simultanés, assurant la répartition des efforts sur l’ensemble de la denture, à l’exception des dents antérieures en légère </a:t>
            </a:r>
            <a:r>
              <a:rPr lang="fr-FR" sz="2400" dirty="0" err="1">
                <a:latin typeface="Comic Sans MS" pitchFamily="66" charset="0"/>
              </a:rPr>
              <a:t>inocclusion</a:t>
            </a:r>
            <a:r>
              <a:rPr lang="fr-FR" sz="2400" dirty="0">
                <a:latin typeface="Comic Sans MS" pitchFamily="66" charset="0"/>
              </a:rPr>
              <a:t> (0,1mm)</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692696"/>
            <a:ext cx="11809312" cy="6264696"/>
          </a:xfrm>
        </p:spPr>
        <p:txBody>
          <a:bodyPr>
            <a:normAutofit/>
          </a:bodyPr>
          <a:lstStyle/>
          <a:p>
            <a:pPr algn="just">
              <a:lnSpc>
                <a:spcPct val="150000"/>
              </a:lnSpc>
              <a:buFontTx/>
              <a:buChar char="-"/>
            </a:pPr>
            <a:r>
              <a:rPr lang="fr-FR" sz="2400" dirty="0" smtClean="0">
                <a:latin typeface="Comic Sans MS" pitchFamily="66" charset="0"/>
              </a:rPr>
              <a:t>Occlusion </a:t>
            </a:r>
            <a:r>
              <a:rPr lang="fr-FR" sz="2400" dirty="0">
                <a:latin typeface="Comic Sans MS" pitchFamily="66" charset="0"/>
              </a:rPr>
              <a:t>normale : absence de pathologie et surtout la capacité d’adaptation à certains changements et de les compenser dans la limite de la tolérance, dans le cas contraire on parle « d’occlusion pathologique </a:t>
            </a:r>
            <a:r>
              <a:rPr lang="fr-FR" sz="2400" dirty="0" smtClean="0">
                <a:latin typeface="Comic Sans MS" pitchFamily="66" charset="0"/>
              </a:rPr>
              <a:t>»</a:t>
            </a:r>
          </a:p>
          <a:p>
            <a:pPr marL="0" indent="0" algn="just">
              <a:lnSpc>
                <a:spcPct val="150000"/>
              </a:lnSpc>
              <a:buNone/>
            </a:pPr>
            <a:endParaRPr lang="fr-FR" sz="2400" dirty="0">
              <a:latin typeface="Comic Sans MS" pitchFamily="66" charset="0"/>
            </a:endParaRPr>
          </a:p>
          <a:p>
            <a:pPr marL="0" indent="0" algn="just">
              <a:lnSpc>
                <a:spcPct val="150000"/>
              </a:lnSpc>
              <a:buNone/>
            </a:pPr>
            <a:r>
              <a:rPr lang="fr-FR" sz="2400" dirty="0">
                <a:latin typeface="Comic Sans MS" pitchFamily="66" charset="0"/>
              </a:rPr>
              <a:t>-Occlusion en relation centrée : le mouvement axial terminal amène l’arcade mandibulaire au contact de l’arcade maxillaire dans une position un peu plus postérieure que l’OIM. Cette position est appelée occlusion en relation centrée.  </a:t>
            </a:r>
          </a:p>
          <a:p>
            <a:pPr marL="0" indent="0" algn="just">
              <a:lnSpc>
                <a:spcPct val="150000"/>
              </a:lnSpc>
              <a:buNone/>
            </a:pPr>
            <a:endParaRPr lang="fr-FR" sz="2400" dirty="0">
              <a:latin typeface="Comic Sans MS" pitchFamily="66" charset="0"/>
            </a:endParaRPr>
          </a:p>
          <a:p>
            <a:pPr marL="0" indent="0" algn="just">
              <a:lnSpc>
                <a:spcPct val="150000"/>
              </a:lnSpc>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504056"/>
            <a:ext cx="11521280" cy="5589240"/>
          </a:xfrm>
        </p:spPr>
        <p:txBody>
          <a:bodyPr>
            <a:noAutofit/>
          </a:bodyPr>
          <a:lstStyle/>
          <a:p>
            <a:pPr marL="0" indent="0" algn="just">
              <a:lnSpc>
                <a:spcPct val="150000"/>
              </a:lnSpc>
              <a:buNone/>
            </a:pPr>
            <a:r>
              <a:rPr lang="fr-FR" sz="2400" b="1" dirty="0">
                <a:solidFill>
                  <a:srgbClr val="FF0000"/>
                </a:solidFill>
                <a:latin typeface="Comic Sans MS" pitchFamily="66" charset="0"/>
              </a:rPr>
              <a:t>2- Définition</a:t>
            </a:r>
          </a:p>
          <a:p>
            <a:pPr marL="0" indent="0" algn="just">
              <a:lnSpc>
                <a:spcPct val="150000"/>
              </a:lnSpc>
              <a:buNone/>
            </a:pPr>
            <a:r>
              <a:rPr lang="fr-FR" sz="2400" dirty="0">
                <a:latin typeface="Comic Sans MS" pitchFamily="66" charset="0"/>
              </a:rPr>
              <a:t>Selon CNO 2001: les algies ne sont pas constantes et ne présentent qu’un symptôme parmi d’autres</a:t>
            </a:r>
          </a:p>
          <a:p>
            <a:pPr marL="0" indent="0" algn="just">
              <a:lnSpc>
                <a:spcPct val="150000"/>
              </a:lnSpc>
              <a:buNone/>
            </a:pPr>
            <a:endParaRPr lang="fr-FR" sz="2400" b="1" dirty="0" smtClean="0">
              <a:latin typeface="Comic Sans MS" pitchFamily="66" charset="0"/>
            </a:endParaRPr>
          </a:p>
          <a:p>
            <a:pPr marL="0" indent="0" algn="just">
              <a:lnSpc>
                <a:spcPct val="150000"/>
              </a:lnSpc>
              <a:buNone/>
            </a:pPr>
            <a:r>
              <a:rPr lang="fr-FR" sz="2400" b="1" dirty="0" smtClean="0">
                <a:latin typeface="Comic Sans MS" pitchFamily="66" charset="0"/>
              </a:rPr>
              <a:t>Etymologie</a:t>
            </a:r>
            <a:r>
              <a:rPr lang="fr-FR" sz="2400" b="1" dirty="0">
                <a:latin typeface="Comic Sans MS" pitchFamily="66" charset="0"/>
              </a:rPr>
              <a:t>: </a:t>
            </a:r>
          </a:p>
          <a:p>
            <a:pPr marL="0" indent="0" algn="just">
              <a:lnSpc>
                <a:spcPct val="150000"/>
              </a:lnSpc>
              <a:buNone/>
            </a:pPr>
            <a:r>
              <a:rPr lang="fr-FR" sz="2400" b="1" dirty="0">
                <a:latin typeface="Comic Sans MS" pitchFamily="66" charset="0"/>
              </a:rPr>
              <a:t>Grec:</a:t>
            </a:r>
            <a:r>
              <a:rPr lang="fr-FR" sz="2400" dirty="0">
                <a:latin typeface="Comic Sans MS" pitchFamily="66" charset="0"/>
              </a:rPr>
              <a:t> 		</a:t>
            </a:r>
            <a:r>
              <a:rPr lang="fr-FR" sz="2400" i="1" dirty="0" err="1">
                <a:latin typeface="Comic Sans MS" pitchFamily="66" charset="0"/>
              </a:rPr>
              <a:t>dys</a:t>
            </a:r>
            <a:r>
              <a:rPr lang="fr-FR" sz="2400" i="1" dirty="0">
                <a:latin typeface="Comic Sans MS" pitchFamily="66" charset="0"/>
              </a:rPr>
              <a:t> </a:t>
            </a:r>
            <a:r>
              <a:rPr lang="fr-FR" sz="2400" dirty="0">
                <a:latin typeface="Comic Sans MS" pitchFamily="66" charset="0"/>
              </a:rPr>
              <a:t>= déformation</a:t>
            </a:r>
          </a:p>
          <a:p>
            <a:pPr marL="0" indent="0" algn="just">
              <a:lnSpc>
                <a:spcPct val="150000"/>
              </a:lnSpc>
              <a:buNone/>
            </a:pPr>
            <a:r>
              <a:rPr lang="fr-FR" sz="2400" b="1" dirty="0">
                <a:latin typeface="Comic Sans MS" pitchFamily="66" charset="0"/>
              </a:rPr>
              <a:t>Latin:</a:t>
            </a:r>
            <a:r>
              <a:rPr lang="fr-FR" sz="2400" dirty="0">
                <a:latin typeface="Comic Sans MS" pitchFamily="66" charset="0"/>
              </a:rPr>
              <a:t> 	</a:t>
            </a:r>
            <a:r>
              <a:rPr lang="fr-FR" sz="2400" i="1" dirty="0" err="1">
                <a:latin typeface="Comic Sans MS" pitchFamily="66" charset="0"/>
              </a:rPr>
              <a:t>Functio</a:t>
            </a:r>
            <a:r>
              <a:rPr lang="fr-FR" sz="2400" i="1" dirty="0">
                <a:latin typeface="Comic Sans MS" pitchFamily="66" charset="0"/>
              </a:rPr>
              <a:t> = </a:t>
            </a:r>
            <a:r>
              <a:rPr lang="fr-FR" sz="2400" dirty="0">
                <a:latin typeface="Comic Sans MS" pitchFamily="66" charset="0"/>
              </a:rPr>
              <a:t>accomplissement</a:t>
            </a:r>
          </a:p>
          <a:p>
            <a:pPr marL="0" indent="0" algn="just">
              <a:lnSpc>
                <a:spcPct val="150000"/>
              </a:lnSpc>
              <a:buNone/>
            </a:pPr>
            <a:r>
              <a:rPr lang="fr-FR" sz="2400" i="1" dirty="0">
                <a:latin typeface="Comic Sans MS" pitchFamily="66" charset="0"/>
              </a:rPr>
              <a:t>		</a:t>
            </a:r>
            <a:r>
              <a:rPr lang="fr-FR" sz="2400" i="1" dirty="0" err="1">
                <a:latin typeface="Comic Sans MS" pitchFamily="66" charset="0"/>
              </a:rPr>
              <a:t>Apparatus</a:t>
            </a:r>
            <a:r>
              <a:rPr lang="fr-FR" sz="2400" i="1" dirty="0">
                <a:latin typeface="Comic Sans MS" pitchFamily="66" charset="0"/>
              </a:rPr>
              <a:t> = </a:t>
            </a:r>
            <a:r>
              <a:rPr lang="fr-FR" sz="2400" dirty="0">
                <a:latin typeface="Comic Sans MS" pitchFamily="66" charset="0"/>
              </a:rPr>
              <a:t>préparatif</a:t>
            </a:r>
          </a:p>
          <a:p>
            <a:pPr marL="0" indent="0" algn="just">
              <a:lnSpc>
                <a:spcPct val="150000"/>
              </a:lnSpc>
              <a:buNone/>
            </a:pPr>
            <a:r>
              <a:rPr lang="fr-FR" sz="2400" i="1" dirty="0">
                <a:latin typeface="Comic Sans MS" pitchFamily="66" charset="0"/>
              </a:rPr>
              <a:t>		</a:t>
            </a:r>
            <a:r>
              <a:rPr lang="fr-FR" sz="2400" i="1" dirty="0" err="1">
                <a:latin typeface="Comic Sans MS" pitchFamily="66" charset="0"/>
              </a:rPr>
              <a:t>Manducare</a:t>
            </a:r>
            <a:r>
              <a:rPr lang="fr-FR" sz="2400" i="1" dirty="0">
                <a:latin typeface="Comic Sans MS" pitchFamily="66" charset="0"/>
              </a:rPr>
              <a:t> = </a:t>
            </a:r>
            <a:r>
              <a:rPr lang="fr-FR" sz="2400" dirty="0" smtClean="0">
                <a:latin typeface="Comic Sans MS" pitchFamily="66" charset="0"/>
              </a:rPr>
              <a:t>manger</a:t>
            </a: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0"/>
            <a:ext cx="11737304" cy="3717032"/>
          </a:xfrm>
        </p:spPr>
        <p:txBody>
          <a:bodyPr>
            <a:normAutofit/>
          </a:bodyPr>
          <a:lstStyle/>
          <a:p>
            <a:pPr marL="0" indent="0">
              <a:lnSpc>
                <a:spcPct val="150000"/>
              </a:lnSpc>
              <a:buNone/>
            </a:pPr>
            <a:r>
              <a:rPr lang="fr-FR" sz="2400" dirty="0">
                <a:latin typeface="Comic Sans MS" pitchFamily="66" charset="0"/>
              </a:rPr>
              <a:t>Selon BARELLE et </a:t>
            </a:r>
            <a:r>
              <a:rPr lang="fr-FR" sz="2400" dirty="0" err="1">
                <a:latin typeface="Comic Sans MS" pitchFamily="66" charset="0"/>
              </a:rPr>
              <a:t>coll</a:t>
            </a:r>
            <a:r>
              <a:rPr lang="fr-FR" sz="2400" dirty="0">
                <a:latin typeface="Comic Sans MS" pitchFamily="66" charset="0"/>
              </a:rPr>
              <a:t>: un dysfonctionnement est l’expression de la perturbation des activités fonctionnelles pouvant conduire à des comportements adaptatifs. </a:t>
            </a:r>
            <a:endParaRPr lang="fr-FR" sz="2400" dirty="0" smtClean="0">
              <a:latin typeface="Comic Sans MS" pitchFamily="66" charset="0"/>
            </a:endParaRPr>
          </a:p>
          <a:p>
            <a:pPr marL="0" indent="0">
              <a:lnSpc>
                <a:spcPct val="150000"/>
              </a:lnSpc>
              <a:buNone/>
            </a:pPr>
            <a:endParaRPr lang="fr-FR" sz="2400" dirty="0">
              <a:latin typeface="Comic Sans MS" pitchFamily="66" charset="0"/>
            </a:endParaRPr>
          </a:p>
          <a:p>
            <a:pPr marL="0" indent="0">
              <a:lnSpc>
                <a:spcPct val="150000"/>
              </a:lnSpc>
              <a:buNone/>
            </a:pPr>
            <a:r>
              <a:rPr lang="fr-FR" sz="2400" dirty="0" smtClean="0">
                <a:latin typeface="Comic Sans MS" pitchFamily="66" charset="0"/>
              </a:rPr>
              <a:t>Une </a:t>
            </a:r>
            <a:r>
              <a:rPr lang="fr-FR" sz="2400" dirty="0">
                <a:latin typeface="Comic Sans MS" pitchFamily="66" charset="0"/>
              </a:rPr>
              <a:t>altération, une réduction et une impotence fonctionnelle sont l’expression symptomatique d’une </a:t>
            </a:r>
            <a:r>
              <a:rPr lang="fr-FR" sz="2400" dirty="0" err="1">
                <a:latin typeface="Comic Sans MS" pitchFamily="66" charset="0"/>
              </a:rPr>
              <a:t>myo</a:t>
            </a:r>
            <a:r>
              <a:rPr lang="fr-FR" sz="2400" dirty="0">
                <a:latin typeface="Comic Sans MS" pitchFamily="66" charset="0"/>
              </a:rPr>
              <a:t>-arthropathie (anomalie musculaire et squelettique). </a:t>
            </a:r>
          </a:p>
          <a:p>
            <a:pPr marL="0" indent="0">
              <a:lnSpc>
                <a:spcPct val="150000"/>
              </a:lnSpc>
              <a:buNone/>
            </a:pPr>
            <a:r>
              <a:rPr lang="fr-FR" sz="2400" dirty="0">
                <a:latin typeface="Comic Sans MS" pitchFamily="66" charset="0"/>
              </a:rPr>
              <a:t>On retrouve aussi : Bruits articulaires, algies, dyskinésies,</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0"/>
            <a:ext cx="11593288" cy="6858000"/>
          </a:xfrm>
        </p:spPr>
        <p:txBody>
          <a:bodyPr>
            <a:noAutofit/>
          </a:bodyPr>
          <a:lstStyle/>
          <a:p>
            <a:pPr marL="0" indent="0" algn="just">
              <a:lnSpc>
                <a:spcPct val="150000"/>
              </a:lnSpc>
              <a:spcBef>
                <a:spcPts val="0"/>
              </a:spcBef>
              <a:buNone/>
            </a:pPr>
            <a:r>
              <a:rPr lang="fr-FR" sz="2400" b="1" dirty="0">
                <a:solidFill>
                  <a:srgbClr val="FF0000"/>
                </a:solidFill>
                <a:latin typeface="Comic Sans MS" pitchFamily="66" charset="0"/>
              </a:rPr>
              <a:t>3- Etiologies</a:t>
            </a:r>
            <a:r>
              <a:rPr lang="fr-FR" sz="2400" dirty="0">
                <a:latin typeface="Comic Sans MS" pitchFamily="66" charset="0"/>
              </a:rPr>
              <a:t> : Selon GOLA, CHOSSEGROS et ORTHLIEB </a:t>
            </a:r>
          </a:p>
          <a:p>
            <a:pPr marL="0" indent="0" algn="just">
              <a:lnSpc>
                <a:spcPct val="150000"/>
              </a:lnSpc>
              <a:spcBef>
                <a:spcPts val="0"/>
              </a:spcBef>
              <a:buNone/>
            </a:pPr>
            <a:r>
              <a:rPr lang="fr-FR" sz="2400" b="1" dirty="0">
                <a:solidFill>
                  <a:srgbClr val="00B0F0"/>
                </a:solidFill>
                <a:latin typeface="Comic Sans MS" pitchFamily="66" charset="0"/>
              </a:rPr>
              <a:t>1- Facteurs </a:t>
            </a:r>
            <a:r>
              <a:rPr lang="fr-FR" sz="2400" b="1" dirty="0" err="1">
                <a:solidFill>
                  <a:srgbClr val="00B0F0"/>
                </a:solidFill>
                <a:latin typeface="Comic Sans MS" pitchFamily="66" charset="0"/>
              </a:rPr>
              <a:t>prédisposants</a:t>
            </a:r>
            <a:r>
              <a:rPr lang="fr-FR" sz="2400" dirty="0">
                <a:latin typeface="Comic Sans MS" pitchFamily="66" charset="0"/>
              </a:rPr>
              <a:t> : naturels ou acquis, ils créent le lit de la maladie ;</a:t>
            </a:r>
          </a:p>
          <a:p>
            <a:pPr marL="0" indent="0" algn="just">
              <a:lnSpc>
                <a:spcPct val="150000"/>
              </a:lnSpc>
              <a:spcBef>
                <a:spcPts val="0"/>
              </a:spcBef>
              <a:buNone/>
            </a:pPr>
            <a:r>
              <a:rPr lang="fr-FR" sz="2400" b="1" dirty="0" smtClean="0">
                <a:solidFill>
                  <a:srgbClr val="7030A0"/>
                </a:solidFill>
                <a:latin typeface="Comic Sans MS" pitchFamily="66" charset="0"/>
              </a:rPr>
              <a:t>a- </a:t>
            </a:r>
            <a:r>
              <a:rPr lang="fr-FR" sz="2400" b="1" dirty="0">
                <a:solidFill>
                  <a:srgbClr val="7030A0"/>
                </a:solidFill>
                <a:latin typeface="Comic Sans MS" pitchFamily="66" charset="0"/>
              </a:rPr>
              <a:t>Les troubles de l’occlusion </a:t>
            </a:r>
            <a:r>
              <a:rPr lang="fr-FR" sz="2400" dirty="0">
                <a:latin typeface="Comic Sans MS" pitchFamily="66" charset="0"/>
              </a:rPr>
              <a:t>:</a:t>
            </a:r>
          </a:p>
          <a:p>
            <a:pPr marL="0" indent="0" algn="just">
              <a:lnSpc>
                <a:spcPct val="150000"/>
              </a:lnSpc>
              <a:spcBef>
                <a:spcPts val="0"/>
              </a:spcBef>
              <a:buFont typeface="Symbol"/>
              <a:buChar char="®"/>
            </a:pPr>
            <a:r>
              <a:rPr lang="fr-FR" sz="2400" dirty="0">
                <a:latin typeface="Comic Sans MS" pitchFamily="66" charset="0"/>
              </a:rPr>
              <a:t>Prématurités occlusales : </a:t>
            </a:r>
          </a:p>
          <a:p>
            <a:pPr marL="0" indent="0" algn="just">
              <a:lnSpc>
                <a:spcPct val="150000"/>
              </a:lnSpc>
              <a:spcBef>
                <a:spcPts val="0"/>
              </a:spcBef>
              <a:buNone/>
            </a:pPr>
            <a:r>
              <a:rPr lang="fr-FR" sz="2400" dirty="0">
                <a:latin typeface="Comic Sans MS" pitchFamily="66" charset="0"/>
                <a:sym typeface="Symbol"/>
              </a:rPr>
              <a:t></a:t>
            </a:r>
            <a:r>
              <a:rPr lang="fr-FR" sz="2400" dirty="0">
                <a:latin typeface="Comic Sans MS" pitchFamily="66" charset="0"/>
              </a:rPr>
              <a:t> Interférences occlusales : elles sont d’autant plus nocives si elles sont ; d’apparition brutale, dent unique, postérieure, proche de l’OIM, du coté non travaillant, . </a:t>
            </a:r>
          </a:p>
          <a:p>
            <a:pPr marL="0" indent="0" algn="just">
              <a:lnSpc>
                <a:spcPct val="150000"/>
              </a:lnSpc>
              <a:spcBef>
                <a:spcPts val="0"/>
              </a:spcBef>
              <a:buFont typeface="Symbol"/>
              <a:buChar char="®"/>
            </a:pPr>
            <a:r>
              <a:rPr lang="fr-FR" sz="2400" dirty="0">
                <a:latin typeface="Comic Sans MS" pitchFamily="66" charset="0"/>
              </a:rPr>
              <a:t>Perte de calage postérieur : </a:t>
            </a:r>
          </a:p>
          <a:p>
            <a:pPr algn="just">
              <a:lnSpc>
                <a:spcPct val="150000"/>
              </a:lnSpc>
              <a:spcBef>
                <a:spcPts val="0"/>
              </a:spcBef>
              <a:buFont typeface="Symbol" panose="05050102010706020507" pitchFamily="18" charset="2"/>
              <a:buChar char="®"/>
            </a:pPr>
            <a:r>
              <a:rPr lang="fr-FR" sz="2400" dirty="0" smtClean="0">
                <a:latin typeface="Comic Sans MS" pitchFamily="66" charset="0"/>
              </a:rPr>
              <a:t>Modifications </a:t>
            </a:r>
            <a:r>
              <a:rPr lang="fr-FR" sz="2400" dirty="0">
                <a:latin typeface="Comic Sans MS" pitchFamily="66" charset="0"/>
              </a:rPr>
              <a:t>de la dimension verticale d’occlusion : surtout </a:t>
            </a:r>
            <a:r>
              <a:rPr lang="fr-FR" sz="2400" dirty="0" smtClean="0">
                <a:latin typeface="Comic Sans MS" pitchFamily="66" charset="0"/>
              </a:rPr>
              <a:t>unilatérale</a:t>
            </a:r>
          </a:p>
          <a:p>
            <a:pPr marL="0" indent="0" algn="just">
              <a:lnSpc>
                <a:spcPct val="150000"/>
              </a:lnSpc>
              <a:spcBef>
                <a:spcPts val="0"/>
              </a:spcBef>
              <a:buNone/>
            </a:pPr>
            <a:r>
              <a:rPr lang="fr-FR" sz="2400" dirty="0">
                <a:latin typeface="Comic Sans MS" pitchFamily="66" charset="0"/>
                <a:sym typeface="Symbol"/>
              </a:rPr>
              <a:t></a:t>
            </a:r>
            <a:r>
              <a:rPr lang="fr-FR" sz="2400" dirty="0">
                <a:latin typeface="Comic Sans MS" pitchFamily="66" charset="0"/>
              </a:rPr>
              <a:t> Anomalies occlusales d’origine squelettique : les dysmorphoses </a:t>
            </a:r>
            <a:r>
              <a:rPr lang="fr-FR" sz="2400" dirty="0" err="1" smtClean="0">
                <a:latin typeface="Comic Sans MS" pitchFamily="66" charset="0"/>
              </a:rPr>
              <a:t>maxillo</a:t>
            </a:r>
            <a:r>
              <a:rPr lang="fr-FR" sz="2400" dirty="0" smtClean="0">
                <a:latin typeface="Comic Sans MS" pitchFamily="66" charset="0"/>
              </a:rPr>
              <a:t>-mandibulaires </a:t>
            </a:r>
            <a:r>
              <a:rPr lang="fr-FR" sz="2400" dirty="0">
                <a:latin typeface="Comic Sans MS" pitchFamily="66" charset="0"/>
              </a:rPr>
              <a:t>et condyliennes peuvent être responsables de DAM.  </a:t>
            </a:r>
          </a:p>
          <a:p>
            <a:pPr marL="0" indent="0" algn="just">
              <a:lnSpc>
                <a:spcPct val="150000"/>
              </a:lnSpc>
              <a:spcBef>
                <a:spcPts val="0"/>
              </a:spcBef>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620688"/>
            <a:ext cx="11737304" cy="6237312"/>
          </a:xfrm>
        </p:spPr>
        <p:txBody>
          <a:bodyPr>
            <a:noAutofit/>
          </a:bodyPr>
          <a:lstStyle/>
          <a:p>
            <a:pPr marL="0" indent="0" algn="just">
              <a:lnSpc>
                <a:spcPct val="170000"/>
              </a:lnSpc>
              <a:spcBef>
                <a:spcPts val="0"/>
              </a:spcBef>
              <a:buNone/>
            </a:pPr>
            <a:r>
              <a:rPr lang="fr-FR" sz="2400" b="1" dirty="0">
                <a:solidFill>
                  <a:srgbClr val="7030A0"/>
                </a:solidFill>
                <a:latin typeface="Comic Sans MS" pitchFamily="66" charset="0"/>
              </a:rPr>
              <a:t>b- L’</a:t>
            </a:r>
            <a:r>
              <a:rPr lang="fr-FR" sz="2400" b="1" dirty="0" err="1">
                <a:solidFill>
                  <a:srgbClr val="7030A0"/>
                </a:solidFill>
                <a:latin typeface="Comic Sans MS" pitchFamily="66" charset="0"/>
              </a:rPr>
              <a:t>hyperlaxité</a:t>
            </a:r>
            <a:r>
              <a:rPr lang="fr-FR" sz="2400" b="1" dirty="0">
                <a:solidFill>
                  <a:srgbClr val="7030A0"/>
                </a:solidFill>
                <a:latin typeface="Comic Sans MS" pitchFamily="66" charset="0"/>
              </a:rPr>
              <a:t> ligamentaire : </a:t>
            </a:r>
            <a:r>
              <a:rPr lang="fr-FR" sz="2400" dirty="0">
                <a:latin typeface="Comic Sans MS" pitchFamily="66" charset="0"/>
                <a:sym typeface="Symbol"/>
              </a:rPr>
              <a:t></a:t>
            </a:r>
            <a:r>
              <a:rPr lang="fr-FR" sz="2400" dirty="0">
                <a:latin typeface="Comic Sans MS" pitchFamily="66" charset="0"/>
              </a:rPr>
              <a:t> Désunion disco-condylienne (disque flottant)</a:t>
            </a:r>
            <a:endParaRPr lang="fr-FR" sz="2400" b="1" dirty="0">
              <a:solidFill>
                <a:srgbClr val="7030A0"/>
              </a:solidFill>
              <a:latin typeface="Comic Sans MS" pitchFamily="66" charset="0"/>
            </a:endParaRPr>
          </a:p>
          <a:p>
            <a:pPr marL="0" indent="0" algn="just">
              <a:lnSpc>
                <a:spcPct val="170000"/>
              </a:lnSpc>
              <a:spcBef>
                <a:spcPts val="0"/>
              </a:spcBef>
              <a:buNone/>
            </a:pPr>
            <a:r>
              <a:rPr lang="fr-FR" sz="2400" dirty="0">
                <a:latin typeface="Comic Sans MS" pitchFamily="66" charset="0"/>
              </a:rPr>
              <a:t>    - Spontanée (syndrome de MARFAN)</a:t>
            </a:r>
          </a:p>
          <a:p>
            <a:pPr marL="0" indent="0" algn="just">
              <a:lnSpc>
                <a:spcPct val="170000"/>
              </a:lnSpc>
              <a:spcBef>
                <a:spcPts val="0"/>
              </a:spcBef>
              <a:buNone/>
            </a:pPr>
            <a:r>
              <a:rPr lang="fr-FR" sz="2400" dirty="0">
                <a:latin typeface="Comic Sans MS" pitchFamily="66" charset="0"/>
              </a:rPr>
              <a:t>    - Acquise (</a:t>
            </a:r>
            <a:r>
              <a:rPr lang="fr-FR" sz="2400" dirty="0" err="1">
                <a:latin typeface="Comic Sans MS" pitchFamily="66" charset="0"/>
              </a:rPr>
              <a:t>promandibulie</a:t>
            </a:r>
            <a:r>
              <a:rPr lang="fr-FR" sz="2400" dirty="0">
                <a:latin typeface="Comic Sans MS" pitchFamily="66" charset="0"/>
              </a:rPr>
              <a:t> fonctionnelle)  </a:t>
            </a:r>
          </a:p>
          <a:p>
            <a:pPr marL="0" indent="0" algn="just">
              <a:lnSpc>
                <a:spcPct val="170000"/>
              </a:lnSpc>
              <a:spcBef>
                <a:spcPts val="0"/>
              </a:spcBef>
              <a:buNone/>
            </a:pPr>
            <a:r>
              <a:rPr lang="fr-FR" sz="2400" b="1" dirty="0">
                <a:solidFill>
                  <a:srgbClr val="7030A0"/>
                </a:solidFill>
                <a:latin typeface="Comic Sans MS" pitchFamily="66" charset="0"/>
              </a:rPr>
              <a:t>c- Les para fonctions</a:t>
            </a:r>
            <a:r>
              <a:rPr lang="fr-FR" sz="2400" dirty="0">
                <a:latin typeface="Comic Sans MS" pitchFamily="66" charset="0"/>
              </a:rPr>
              <a:t> : vont développer des forces exagérées, statiques (crispation) ou dynamique (bruxomanie). </a:t>
            </a:r>
          </a:p>
          <a:p>
            <a:pPr marL="0" indent="0" algn="just">
              <a:lnSpc>
                <a:spcPct val="170000"/>
              </a:lnSpc>
              <a:spcBef>
                <a:spcPts val="0"/>
              </a:spcBef>
              <a:buNone/>
            </a:pPr>
            <a:r>
              <a:rPr lang="fr-FR" sz="2400" b="1" dirty="0">
                <a:solidFill>
                  <a:srgbClr val="7030A0"/>
                </a:solidFill>
                <a:latin typeface="Comic Sans MS" pitchFamily="66" charset="0"/>
              </a:rPr>
              <a:t>d- Le terrain psychologique</a:t>
            </a:r>
            <a:r>
              <a:rPr lang="fr-FR" sz="2400" dirty="0">
                <a:latin typeface="Comic Sans MS" pitchFamily="66" charset="0"/>
              </a:rPr>
              <a:t> : L’anxiété et les autres troubles psychiques agiraient comme éléments catalyseur des dysfonctions temporo-mandibulaires,  </a:t>
            </a:r>
          </a:p>
          <a:p>
            <a:pPr marL="0" indent="0" algn="just">
              <a:lnSpc>
                <a:spcPct val="170000"/>
              </a:lnSpc>
              <a:spcBef>
                <a:spcPts val="0"/>
              </a:spcBef>
              <a:buNone/>
            </a:pPr>
            <a:r>
              <a:rPr lang="fr-FR" sz="2400" b="1" dirty="0">
                <a:solidFill>
                  <a:srgbClr val="7030A0"/>
                </a:solidFill>
                <a:latin typeface="Comic Sans MS" pitchFamily="66" charset="0"/>
              </a:rPr>
              <a:t>e- Facteurs physiopathologiques :</a:t>
            </a:r>
            <a:r>
              <a:rPr lang="fr-FR" sz="2400" dirty="0">
                <a:latin typeface="Comic Sans MS" pitchFamily="66" charset="0"/>
              </a:rPr>
              <a:t> Neurophysiologie, vasculaires, rhumatologiques, métaboliques, hormonaux, </a:t>
            </a:r>
            <a:endParaRPr lang="fr-FR" sz="2400" dirty="0"/>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76778"/>
            <a:ext cx="5760640" cy="69621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4000"/>
              </a:lnSpc>
            </a:pPr>
            <a:r>
              <a:rPr lang="fr-FR" b="1" dirty="0" smtClean="0">
                <a:solidFill>
                  <a:srgbClr val="FF0000"/>
                </a:solidFill>
                <a:latin typeface="Comic Sans MS" pitchFamily="66" charset="0"/>
              </a:rPr>
              <a:t>PARTIE 1</a:t>
            </a:r>
          </a:p>
          <a:p>
            <a:r>
              <a:rPr lang="fr-FR" b="1" dirty="0" smtClean="0">
                <a:latin typeface="Comic Sans MS" panose="030F0702030302020204" pitchFamily="66" charset="0"/>
              </a:rPr>
              <a:t>1- </a:t>
            </a:r>
            <a:r>
              <a:rPr lang="fr-FR" b="1" dirty="0">
                <a:latin typeface="Comic Sans MS" panose="030F0702030302020204" pitchFamily="66" charset="0"/>
              </a:rPr>
              <a:t>Etiologies</a:t>
            </a:r>
          </a:p>
          <a:p>
            <a:r>
              <a:rPr lang="fr-FR" b="1" dirty="0">
                <a:latin typeface="Comic Sans MS" panose="030F0702030302020204" pitchFamily="66" charset="0"/>
              </a:rPr>
              <a:t>2- </a:t>
            </a:r>
            <a:r>
              <a:rPr lang="fr-FR" b="1" dirty="0" smtClean="0">
                <a:latin typeface="Comic Sans MS" panose="030F0702030302020204" pitchFamily="66" charset="0"/>
              </a:rPr>
              <a:t>Symptomatologies</a:t>
            </a:r>
            <a:endParaRPr lang="fr-FR" dirty="0" smtClean="0">
              <a:latin typeface="Comic Sans MS" pitchFamily="66" charset="0"/>
            </a:endParaRPr>
          </a:p>
          <a:p>
            <a:pPr algn="just">
              <a:lnSpc>
                <a:spcPct val="114000"/>
              </a:lnSpc>
            </a:pPr>
            <a:r>
              <a:rPr lang="fr-FR" dirty="0" smtClean="0">
                <a:latin typeface="Comic Sans MS" pitchFamily="66" charset="0"/>
              </a:rPr>
              <a:t>Introduction- Historique</a:t>
            </a:r>
          </a:p>
          <a:p>
            <a:pPr algn="just">
              <a:lnSpc>
                <a:spcPct val="114000"/>
              </a:lnSpc>
            </a:pPr>
            <a:r>
              <a:rPr lang="fr-FR" dirty="0" smtClean="0">
                <a:latin typeface="Comic Sans MS" pitchFamily="66" charset="0"/>
              </a:rPr>
              <a:t>1- Rappel</a:t>
            </a:r>
            <a:endParaRPr lang="fr-FR" dirty="0">
              <a:latin typeface="Comic Sans MS" pitchFamily="66" charset="0"/>
            </a:endParaRPr>
          </a:p>
          <a:p>
            <a:pPr algn="just">
              <a:lnSpc>
                <a:spcPct val="114000"/>
              </a:lnSpc>
            </a:pPr>
            <a:r>
              <a:rPr lang="fr-FR" dirty="0" smtClean="0">
                <a:latin typeface="Comic Sans MS" pitchFamily="66" charset="0"/>
              </a:rPr>
              <a:t>- </a:t>
            </a:r>
            <a:r>
              <a:rPr lang="fr-FR" dirty="0">
                <a:latin typeface="Comic Sans MS" pitchFamily="66" charset="0"/>
              </a:rPr>
              <a:t>Appareil </a:t>
            </a:r>
            <a:r>
              <a:rPr lang="fr-FR" dirty="0" err="1">
                <a:latin typeface="Comic Sans MS" pitchFamily="66" charset="0"/>
              </a:rPr>
              <a:t>manducateur</a:t>
            </a:r>
            <a:r>
              <a:rPr lang="fr-FR" dirty="0">
                <a:latin typeface="Comic Sans MS" pitchFamily="66" charset="0"/>
              </a:rPr>
              <a:t> :</a:t>
            </a:r>
          </a:p>
          <a:p>
            <a:pPr algn="just">
              <a:lnSpc>
                <a:spcPct val="114000"/>
              </a:lnSpc>
            </a:pPr>
            <a:r>
              <a:rPr lang="fr-FR" dirty="0">
                <a:latin typeface="Comic Sans MS" pitchFamily="66" charset="0"/>
              </a:rPr>
              <a:t>	</a:t>
            </a:r>
            <a:r>
              <a:rPr lang="fr-FR" dirty="0" smtClean="0">
                <a:latin typeface="Comic Sans MS" pitchFamily="66" charset="0"/>
              </a:rPr>
              <a:t>a- Anatomie</a:t>
            </a:r>
          </a:p>
          <a:p>
            <a:pPr algn="just">
              <a:lnSpc>
                <a:spcPct val="114000"/>
              </a:lnSpc>
            </a:pPr>
            <a:r>
              <a:rPr lang="fr-FR" dirty="0" smtClean="0">
                <a:latin typeface="Comic Sans MS" pitchFamily="66" charset="0"/>
              </a:rPr>
              <a:t>- L’occlusion</a:t>
            </a:r>
            <a:endParaRPr lang="fr-FR" dirty="0">
              <a:latin typeface="Comic Sans MS" pitchFamily="66" charset="0"/>
            </a:endParaRPr>
          </a:p>
          <a:p>
            <a:pPr algn="just">
              <a:lnSpc>
                <a:spcPct val="114000"/>
              </a:lnSpc>
            </a:pPr>
            <a:r>
              <a:rPr lang="fr-FR" dirty="0" smtClean="0">
                <a:latin typeface="Comic Sans MS" pitchFamily="66" charset="0"/>
              </a:rPr>
              <a:t>	a- Définitions</a:t>
            </a:r>
          </a:p>
          <a:p>
            <a:pPr algn="just">
              <a:lnSpc>
                <a:spcPct val="114000"/>
              </a:lnSpc>
            </a:pPr>
            <a:r>
              <a:rPr lang="fr-FR" dirty="0" smtClean="0">
                <a:latin typeface="Comic Sans MS" pitchFamily="66" charset="0"/>
              </a:rPr>
              <a:t>	b- </a:t>
            </a:r>
            <a:r>
              <a:rPr lang="fr-FR" dirty="0">
                <a:latin typeface="Comic Sans MS" pitchFamily="66" charset="0"/>
              </a:rPr>
              <a:t>Positions de </a:t>
            </a:r>
            <a:r>
              <a:rPr lang="fr-FR" dirty="0" smtClean="0">
                <a:latin typeface="Comic Sans MS" pitchFamily="66" charset="0"/>
              </a:rPr>
              <a:t>référence</a:t>
            </a:r>
          </a:p>
          <a:p>
            <a:pPr algn="just">
              <a:lnSpc>
                <a:spcPct val="114000"/>
              </a:lnSpc>
            </a:pPr>
            <a:r>
              <a:rPr lang="fr-FR" dirty="0">
                <a:latin typeface="Comic Sans MS" pitchFamily="66" charset="0"/>
              </a:rPr>
              <a:t>2- </a:t>
            </a:r>
            <a:r>
              <a:rPr lang="fr-FR" dirty="0" smtClean="0">
                <a:latin typeface="Comic Sans MS" pitchFamily="66" charset="0"/>
              </a:rPr>
              <a:t>Définition du DAM</a:t>
            </a:r>
          </a:p>
          <a:p>
            <a:pPr algn="just">
              <a:lnSpc>
                <a:spcPct val="114000"/>
              </a:lnSpc>
            </a:pPr>
            <a:r>
              <a:rPr lang="fr-FR" dirty="0">
                <a:latin typeface="Comic Sans MS" pitchFamily="66" charset="0"/>
              </a:rPr>
              <a:t>3- Etiologies </a:t>
            </a:r>
          </a:p>
          <a:p>
            <a:pPr algn="just">
              <a:lnSpc>
                <a:spcPct val="114000"/>
              </a:lnSpc>
            </a:pPr>
            <a:r>
              <a:rPr lang="fr-FR" dirty="0" smtClean="0">
                <a:latin typeface="Comic Sans MS" pitchFamily="66" charset="0"/>
              </a:rPr>
              <a:t>	3-1- </a:t>
            </a:r>
            <a:r>
              <a:rPr lang="fr-FR" dirty="0">
                <a:latin typeface="Comic Sans MS" pitchFamily="66" charset="0"/>
              </a:rPr>
              <a:t>Facteurs </a:t>
            </a:r>
            <a:r>
              <a:rPr lang="fr-FR" dirty="0" err="1" smtClean="0">
                <a:latin typeface="Comic Sans MS" pitchFamily="66" charset="0"/>
              </a:rPr>
              <a:t>prédisposants</a:t>
            </a:r>
            <a:endParaRPr lang="fr-FR" dirty="0" smtClean="0">
              <a:latin typeface="Comic Sans MS" pitchFamily="66" charset="0"/>
            </a:endParaRPr>
          </a:p>
          <a:p>
            <a:pPr algn="just">
              <a:lnSpc>
                <a:spcPct val="114000"/>
              </a:lnSpc>
            </a:pPr>
            <a:r>
              <a:rPr lang="fr-FR" dirty="0" smtClean="0">
                <a:latin typeface="Comic Sans MS" pitchFamily="66" charset="0"/>
              </a:rPr>
              <a:t>	3-2- </a:t>
            </a:r>
            <a:r>
              <a:rPr lang="fr-FR" dirty="0">
                <a:latin typeface="Comic Sans MS" pitchFamily="66" charset="0"/>
              </a:rPr>
              <a:t>Facteurs </a:t>
            </a:r>
            <a:r>
              <a:rPr lang="fr-FR" dirty="0" smtClean="0">
                <a:latin typeface="Comic Sans MS" pitchFamily="66" charset="0"/>
              </a:rPr>
              <a:t>déclenchants</a:t>
            </a:r>
          </a:p>
          <a:p>
            <a:pPr algn="just">
              <a:lnSpc>
                <a:spcPct val="114000"/>
              </a:lnSpc>
            </a:pPr>
            <a:r>
              <a:rPr lang="fr-FR" dirty="0" smtClean="0">
                <a:latin typeface="Comic Sans MS" pitchFamily="66" charset="0"/>
              </a:rPr>
              <a:t>	3-3- </a:t>
            </a:r>
            <a:r>
              <a:rPr lang="fr-FR" dirty="0">
                <a:latin typeface="Comic Sans MS" pitchFamily="66" charset="0"/>
              </a:rPr>
              <a:t>Facteurs </a:t>
            </a:r>
            <a:r>
              <a:rPr lang="fr-FR" dirty="0" smtClean="0">
                <a:latin typeface="Comic Sans MS" pitchFamily="66" charset="0"/>
              </a:rPr>
              <a:t>d’entretiens</a:t>
            </a:r>
          </a:p>
          <a:p>
            <a:pPr algn="just">
              <a:lnSpc>
                <a:spcPct val="114000"/>
              </a:lnSpc>
            </a:pPr>
            <a:r>
              <a:rPr lang="fr-FR" dirty="0">
                <a:latin typeface="Comic Sans MS" pitchFamily="66" charset="0"/>
              </a:rPr>
              <a:t>4- </a:t>
            </a:r>
            <a:r>
              <a:rPr lang="fr-FR" dirty="0" smtClean="0">
                <a:latin typeface="Comic Sans MS" pitchFamily="66" charset="0"/>
              </a:rPr>
              <a:t>Pathogénie</a:t>
            </a:r>
          </a:p>
          <a:p>
            <a:pPr algn="just">
              <a:lnSpc>
                <a:spcPct val="114000"/>
              </a:lnSpc>
            </a:pPr>
            <a:r>
              <a:rPr lang="fr-FR" dirty="0">
                <a:latin typeface="Comic Sans MS" pitchFamily="66" charset="0"/>
              </a:rPr>
              <a:t>5- </a:t>
            </a:r>
            <a:r>
              <a:rPr lang="fr-FR" dirty="0" smtClean="0">
                <a:latin typeface="Comic Sans MS" pitchFamily="66" charset="0"/>
              </a:rPr>
              <a:t>Symptomatologies</a:t>
            </a:r>
          </a:p>
          <a:p>
            <a:pPr algn="just">
              <a:lnSpc>
                <a:spcPct val="114000"/>
              </a:lnSpc>
            </a:pPr>
            <a:r>
              <a:rPr lang="fr-FR" dirty="0" smtClean="0">
                <a:latin typeface="Comic Sans MS" pitchFamily="66" charset="0"/>
              </a:rPr>
              <a:t>	5-1- </a:t>
            </a:r>
            <a:r>
              <a:rPr lang="fr-FR" dirty="0">
                <a:latin typeface="Comic Sans MS" pitchFamily="66" charset="0"/>
              </a:rPr>
              <a:t>Manifestations </a:t>
            </a:r>
            <a:r>
              <a:rPr lang="fr-FR" dirty="0" smtClean="0">
                <a:latin typeface="Comic Sans MS" pitchFamily="66" charset="0"/>
              </a:rPr>
              <a:t>musculaires</a:t>
            </a:r>
          </a:p>
          <a:p>
            <a:pPr algn="just">
              <a:lnSpc>
                <a:spcPct val="114000"/>
              </a:lnSpc>
            </a:pPr>
            <a:r>
              <a:rPr lang="fr-FR" dirty="0" smtClean="0">
                <a:latin typeface="Comic Sans MS" pitchFamily="66" charset="0"/>
              </a:rPr>
              <a:t>	5-2- </a:t>
            </a:r>
            <a:r>
              <a:rPr lang="fr-FR" dirty="0">
                <a:latin typeface="Comic Sans MS" pitchFamily="66" charset="0"/>
              </a:rPr>
              <a:t>Manifestations </a:t>
            </a:r>
            <a:r>
              <a:rPr lang="fr-FR" dirty="0" smtClean="0">
                <a:latin typeface="Comic Sans MS" pitchFamily="66" charset="0"/>
              </a:rPr>
              <a:t>articulaires</a:t>
            </a:r>
          </a:p>
          <a:p>
            <a:pPr algn="just">
              <a:lnSpc>
                <a:spcPct val="114000"/>
              </a:lnSpc>
            </a:pPr>
            <a:r>
              <a:rPr lang="fr-FR" dirty="0" smtClean="0">
                <a:latin typeface="Comic Sans MS" pitchFamily="66" charset="0"/>
              </a:rPr>
              <a:t>	5-3- </a:t>
            </a:r>
            <a:r>
              <a:rPr lang="fr-FR" dirty="0">
                <a:latin typeface="Comic Sans MS" pitchFamily="66" charset="0"/>
              </a:rPr>
              <a:t>Manifestations </a:t>
            </a:r>
            <a:r>
              <a:rPr lang="fr-FR" dirty="0" smtClean="0">
                <a:latin typeface="Comic Sans MS" pitchFamily="66" charset="0"/>
              </a:rPr>
              <a:t>alvéolo-dentaires</a:t>
            </a:r>
          </a:p>
          <a:p>
            <a:pPr algn="just">
              <a:lnSpc>
                <a:spcPct val="114000"/>
              </a:lnSpc>
            </a:pPr>
            <a:r>
              <a:rPr lang="fr-FR" dirty="0" smtClean="0">
                <a:latin typeface="Comic Sans MS" pitchFamily="66" charset="0"/>
              </a:rPr>
              <a:t>	5-4- </a:t>
            </a:r>
            <a:r>
              <a:rPr lang="fr-FR" dirty="0">
                <a:latin typeface="Comic Sans MS" pitchFamily="66" charset="0"/>
              </a:rPr>
              <a:t>Manifestations </a:t>
            </a:r>
            <a:r>
              <a:rPr lang="fr-FR" dirty="0" smtClean="0">
                <a:latin typeface="Comic Sans MS" pitchFamily="66" charset="0"/>
              </a:rPr>
              <a:t>cranio-cervico-faciales</a:t>
            </a:r>
          </a:p>
          <a:p>
            <a:pPr algn="just">
              <a:lnSpc>
                <a:spcPct val="114000"/>
              </a:lnSpc>
            </a:pPr>
            <a:r>
              <a:rPr lang="fr-FR" dirty="0" smtClean="0">
                <a:latin typeface="Comic Sans MS" pitchFamily="66" charset="0"/>
                <a:ea typeface="Times New Roman" pitchFamily="18" charset="0"/>
                <a:cs typeface="Arial" pitchFamily="34" charset="0"/>
              </a:rPr>
              <a:t>	5-5- </a:t>
            </a:r>
            <a:r>
              <a:rPr lang="fr-FR" dirty="0">
                <a:latin typeface="Comic Sans MS" pitchFamily="66" charset="0"/>
                <a:ea typeface="Times New Roman" pitchFamily="18" charset="0"/>
                <a:cs typeface="Arial" pitchFamily="34" charset="0"/>
              </a:rPr>
              <a:t>Tests </a:t>
            </a:r>
            <a:r>
              <a:rPr lang="fr-FR" dirty="0" smtClean="0">
                <a:latin typeface="Comic Sans MS" pitchFamily="66" charset="0"/>
                <a:ea typeface="Times New Roman" pitchFamily="18" charset="0"/>
                <a:cs typeface="Arial" pitchFamily="34" charset="0"/>
              </a:rPr>
              <a:t>cliniques</a:t>
            </a:r>
            <a:endParaRPr lang="fr-FR" dirty="0">
              <a:latin typeface="Comic Sans MS" pitchFamily="66" charset="0"/>
            </a:endParaRPr>
          </a:p>
        </p:txBody>
      </p:sp>
      <p:sp>
        <p:nvSpPr>
          <p:cNvPr id="5" name="ZoneTexte 4"/>
          <p:cNvSpPr txBox="1"/>
          <p:nvPr/>
        </p:nvSpPr>
        <p:spPr>
          <a:xfrm>
            <a:off x="6096000" y="188640"/>
            <a:ext cx="597666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solidFill>
                  <a:srgbClr val="FF0000"/>
                </a:solidFill>
                <a:latin typeface="Comic Sans MS" panose="030F0702030302020204" pitchFamily="66" charset="0"/>
              </a:rPr>
              <a:t>PARTIE 2</a:t>
            </a:r>
          </a:p>
          <a:p>
            <a:r>
              <a:rPr lang="fr-FR" b="1" dirty="0" smtClean="0">
                <a:solidFill>
                  <a:schemeClr val="tx1"/>
                </a:solidFill>
                <a:latin typeface="Comic Sans MS" panose="030F0702030302020204" pitchFamily="66" charset="0"/>
              </a:rPr>
              <a:t>3- </a:t>
            </a:r>
            <a:r>
              <a:rPr lang="fr-FR" b="1" dirty="0">
                <a:solidFill>
                  <a:schemeClr val="tx1"/>
                </a:solidFill>
                <a:latin typeface="Comic Sans MS" panose="030F0702030302020204" pitchFamily="66" charset="0"/>
              </a:rPr>
              <a:t>Classifications </a:t>
            </a:r>
          </a:p>
          <a:p>
            <a:r>
              <a:rPr lang="fr-FR" b="1" dirty="0">
                <a:solidFill>
                  <a:schemeClr val="tx1"/>
                </a:solidFill>
                <a:latin typeface="Comic Sans MS" panose="030F0702030302020204" pitchFamily="66" charset="0"/>
              </a:rPr>
              <a:t>4- Traitements </a:t>
            </a:r>
          </a:p>
          <a:p>
            <a:endParaRPr lang="fr-FR" dirty="0" smtClean="0">
              <a:solidFill>
                <a:schemeClr val="tx1"/>
              </a:solidFill>
              <a:latin typeface="Comic Sans MS" panose="030F0702030302020204" pitchFamily="66" charset="0"/>
            </a:endParaRPr>
          </a:p>
          <a:p>
            <a:r>
              <a:rPr lang="fr-FR" dirty="0">
                <a:solidFill>
                  <a:schemeClr val="tx1"/>
                </a:solidFill>
                <a:latin typeface="Comic Sans MS" pitchFamily="66" charset="0"/>
                <a:ea typeface="Times New Roman" pitchFamily="18" charset="0"/>
                <a:cs typeface="Times New Roman" pitchFamily="18" charset="0"/>
              </a:rPr>
              <a:t>6-Classification et diagnostic des dysfonctionnements de l’appareil </a:t>
            </a:r>
            <a:r>
              <a:rPr lang="fr-FR" dirty="0" err="1" smtClean="0">
                <a:solidFill>
                  <a:schemeClr val="tx1"/>
                </a:solidFill>
                <a:latin typeface="Comic Sans MS" pitchFamily="66" charset="0"/>
                <a:ea typeface="Times New Roman" pitchFamily="18" charset="0"/>
                <a:cs typeface="Times New Roman" pitchFamily="18" charset="0"/>
              </a:rPr>
              <a:t>manducateur</a:t>
            </a:r>
            <a:endParaRPr lang="fr-FR" dirty="0" smtClean="0">
              <a:solidFill>
                <a:schemeClr val="tx1"/>
              </a:solidFill>
              <a:latin typeface="Comic Sans MS" panose="030F0702030302020204" pitchFamily="66" charset="0"/>
              <a:ea typeface="Times New Roman" panose="02020603050405020304" pitchFamily="18" charset="0"/>
              <a:cs typeface="Times New Roman" panose="02020603050405020304" pitchFamily="18" charset="0"/>
            </a:endParaRPr>
          </a:p>
          <a:p>
            <a:r>
              <a:rPr lang="fr-FR" dirty="0" smtClean="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7- Les traitements</a:t>
            </a:r>
          </a:p>
          <a:p>
            <a:r>
              <a:rPr lang="fr-FR" dirty="0" smtClean="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	7-1- </a:t>
            </a:r>
            <a:r>
              <a:rPr lang="fr-FR" dirty="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Traitement </a:t>
            </a:r>
            <a:r>
              <a:rPr lang="fr-FR" dirty="0" smtClean="0">
                <a:solidFill>
                  <a:schemeClr val="tx1"/>
                </a:solidFill>
                <a:latin typeface="Comic Sans MS" panose="030F0702030302020204" pitchFamily="66" charset="0"/>
                <a:ea typeface="Times New Roman" panose="02020603050405020304" pitchFamily="18" charset="0"/>
                <a:cs typeface="Times New Roman" panose="02020603050405020304" pitchFamily="18" charset="0"/>
              </a:rPr>
              <a:t>d’urgence</a:t>
            </a:r>
          </a:p>
          <a:p>
            <a:r>
              <a:rPr lang="fr-FR" dirty="0" smtClean="0">
                <a:solidFill>
                  <a:schemeClr val="tx1"/>
                </a:solidFill>
                <a:latin typeface="Comic Sans MS" panose="030F0702030302020204" pitchFamily="66" charset="0"/>
                <a:ea typeface="Times New Roman" panose="02020603050405020304" pitchFamily="18" charset="0"/>
              </a:rPr>
              <a:t>	7-2- </a:t>
            </a:r>
            <a:r>
              <a:rPr lang="fr-FR" dirty="0">
                <a:solidFill>
                  <a:schemeClr val="tx1"/>
                </a:solidFill>
                <a:latin typeface="Comic Sans MS" panose="030F0702030302020204" pitchFamily="66" charset="0"/>
                <a:ea typeface="Times New Roman" panose="02020603050405020304" pitchFamily="18" charset="0"/>
              </a:rPr>
              <a:t>Traitement </a:t>
            </a:r>
            <a:r>
              <a:rPr lang="fr-FR" dirty="0" err="1">
                <a:solidFill>
                  <a:schemeClr val="tx1"/>
                </a:solidFill>
                <a:latin typeface="Comic Sans MS" panose="030F0702030302020204" pitchFamily="66" charset="0"/>
                <a:ea typeface="Times New Roman" panose="02020603050405020304" pitchFamily="18" charset="0"/>
              </a:rPr>
              <a:t>dento</a:t>
            </a:r>
            <a:r>
              <a:rPr lang="fr-FR" dirty="0">
                <a:solidFill>
                  <a:schemeClr val="tx1"/>
                </a:solidFill>
                <a:latin typeface="Comic Sans MS" panose="030F0702030302020204" pitchFamily="66" charset="0"/>
                <a:ea typeface="Times New Roman" panose="02020603050405020304" pitchFamily="18" charset="0"/>
              </a:rPr>
              <a:t>-parodontal </a:t>
            </a:r>
            <a:endParaRPr lang="fr-FR" dirty="0" smtClean="0">
              <a:solidFill>
                <a:schemeClr val="tx1"/>
              </a:solidFill>
              <a:latin typeface="Comic Sans MS" panose="030F0702030302020204" pitchFamily="66" charset="0"/>
              <a:ea typeface="Times New Roman" panose="02020603050405020304" pitchFamily="18" charset="0"/>
            </a:endParaRPr>
          </a:p>
          <a:p>
            <a:r>
              <a:rPr lang="fr-FR" dirty="0" smtClean="0">
                <a:solidFill>
                  <a:schemeClr val="tx1"/>
                </a:solidFill>
                <a:latin typeface="Comic Sans MS" panose="030F0702030302020204" pitchFamily="66" charset="0"/>
              </a:rPr>
              <a:t>	7-</a:t>
            </a:r>
            <a:r>
              <a:rPr lang="fr-FR" dirty="0" smtClean="0">
                <a:solidFill>
                  <a:schemeClr val="tx1"/>
                </a:solidFill>
                <a:latin typeface="Comic Sans MS" panose="030F0702030302020204" pitchFamily="66" charset="0"/>
                <a:ea typeface="Times New Roman" panose="02020603050405020304" pitchFamily="18" charset="0"/>
              </a:rPr>
              <a:t>3- </a:t>
            </a:r>
            <a:r>
              <a:rPr lang="fr-FR" dirty="0">
                <a:solidFill>
                  <a:schemeClr val="tx1"/>
                </a:solidFill>
                <a:latin typeface="Comic Sans MS" panose="030F0702030302020204" pitchFamily="66" charset="0"/>
                <a:ea typeface="Times New Roman" panose="02020603050405020304" pitchFamily="18" charset="0"/>
              </a:rPr>
              <a:t>Thérapeutique </a:t>
            </a:r>
            <a:r>
              <a:rPr lang="fr-FR" dirty="0" smtClean="0">
                <a:solidFill>
                  <a:schemeClr val="tx1"/>
                </a:solidFill>
                <a:latin typeface="Comic Sans MS" panose="030F0702030302020204" pitchFamily="66" charset="0"/>
                <a:ea typeface="Times New Roman" panose="02020603050405020304" pitchFamily="18" charset="0"/>
              </a:rPr>
              <a:t>occlusale</a:t>
            </a:r>
          </a:p>
          <a:p>
            <a:r>
              <a:rPr lang="fr-FR" dirty="0" smtClean="0">
                <a:solidFill>
                  <a:schemeClr val="tx1"/>
                </a:solidFill>
                <a:latin typeface="Comic Sans MS" panose="030F0702030302020204" pitchFamily="66" charset="0"/>
                <a:ea typeface="Times New Roman" panose="02020603050405020304" pitchFamily="18" charset="0"/>
              </a:rPr>
              <a:t>		a- </a:t>
            </a:r>
            <a:r>
              <a:rPr lang="fr-FR" dirty="0">
                <a:solidFill>
                  <a:schemeClr val="tx1"/>
                </a:solidFill>
                <a:latin typeface="Comic Sans MS" panose="030F0702030302020204" pitchFamily="66" charset="0"/>
                <a:ea typeface="Times New Roman" panose="02020603050405020304" pitchFamily="18" charset="0"/>
              </a:rPr>
              <a:t>Gouttière </a:t>
            </a:r>
            <a:r>
              <a:rPr lang="fr-FR" dirty="0" smtClean="0">
                <a:solidFill>
                  <a:schemeClr val="tx1"/>
                </a:solidFill>
                <a:latin typeface="Comic Sans MS" panose="030F0702030302020204" pitchFamily="66" charset="0"/>
                <a:ea typeface="Times New Roman" panose="02020603050405020304" pitchFamily="18" charset="0"/>
              </a:rPr>
              <a:t>occlusale</a:t>
            </a:r>
          </a:p>
          <a:p>
            <a:r>
              <a:rPr lang="fr-FR" dirty="0" smtClean="0">
                <a:solidFill>
                  <a:schemeClr val="tx1"/>
                </a:solidFill>
                <a:latin typeface="Comic Sans MS" panose="030F0702030302020204" pitchFamily="66" charset="0"/>
                <a:ea typeface="Times New Roman" panose="02020603050405020304" pitchFamily="18" charset="0"/>
              </a:rPr>
              <a:t>		b- </a:t>
            </a:r>
            <a:r>
              <a:rPr lang="fr-FR" dirty="0">
                <a:solidFill>
                  <a:schemeClr val="tx1"/>
                </a:solidFill>
                <a:latin typeface="Comic Sans MS" panose="030F0702030302020204" pitchFamily="66" charset="0"/>
                <a:ea typeface="Times New Roman" panose="02020603050405020304" pitchFamily="18" charset="0"/>
              </a:rPr>
              <a:t>Equilibration occlusale </a:t>
            </a:r>
            <a:endParaRPr lang="fr-FR" dirty="0" smtClean="0">
              <a:solidFill>
                <a:schemeClr val="tx1"/>
              </a:solidFill>
              <a:latin typeface="Comic Sans MS" panose="030F0702030302020204" pitchFamily="66" charset="0"/>
              <a:ea typeface="Times New Roman" panose="02020603050405020304" pitchFamily="18" charset="0"/>
            </a:endParaRPr>
          </a:p>
          <a:p>
            <a:r>
              <a:rPr lang="fr-FR" dirty="0" smtClean="0">
                <a:solidFill>
                  <a:schemeClr val="tx1"/>
                </a:solidFill>
                <a:latin typeface="Comic Sans MS" panose="030F0702030302020204" pitchFamily="66" charset="0"/>
                <a:ea typeface="Times New Roman" panose="02020603050405020304" pitchFamily="18" charset="0"/>
              </a:rPr>
              <a:t>	7-4- </a:t>
            </a:r>
            <a:r>
              <a:rPr lang="fr-FR" dirty="0">
                <a:solidFill>
                  <a:schemeClr val="tx1"/>
                </a:solidFill>
                <a:latin typeface="Comic Sans MS" panose="030F0702030302020204" pitchFamily="66" charset="0"/>
                <a:ea typeface="Times New Roman" panose="02020603050405020304" pitchFamily="18" charset="0"/>
              </a:rPr>
              <a:t>Thérapeutiques </a:t>
            </a:r>
            <a:r>
              <a:rPr lang="fr-FR" dirty="0" smtClean="0">
                <a:solidFill>
                  <a:schemeClr val="tx1"/>
                </a:solidFill>
                <a:latin typeface="Comic Sans MS" panose="030F0702030302020204" pitchFamily="66" charset="0"/>
                <a:ea typeface="Times New Roman" panose="02020603050405020304" pitchFamily="18" charset="0"/>
              </a:rPr>
              <a:t>adjuvantes</a:t>
            </a:r>
          </a:p>
          <a:p>
            <a:r>
              <a:rPr lang="fr-FR" dirty="0" smtClean="0">
                <a:solidFill>
                  <a:schemeClr val="tx1"/>
                </a:solidFill>
                <a:latin typeface="Comic Sans MS" panose="030F0702030302020204" pitchFamily="66" charset="0"/>
                <a:ea typeface="Times New Roman" panose="02020603050405020304" pitchFamily="18" charset="0"/>
              </a:rPr>
              <a:t>	7-</a:t>
            </a:r>
            <a:r>
              <a:rPr lang="fr-FR" dirty="0" smtClean="0">
                <a:solidFill>
                  <a:schemeClr val="tx1"/>
                </a:solidFill>
                <a:latin typeface="Comic Sans MS" panose="030F0702030302020204" pitchFamily="66" charset="0"/>
              </a:rPr>
              <a:t>5- </a:t>
            </a:r>
            <a:r>
              <a:rPr lang="fr-FR" dirty="0">
                <a:solidFill>
                  <a:schemeClr val="tx1"/>
                </a:solidFill>
                <a:latin typeface="Comic Sans MS" panose="030F0702030302020204" pitchFamily="66" charset="0"/>
              </a:rPr>
              <a:t>Traitement </a:t>
            </a:r>
            <a:r>
              <a:rPr lang="fr-FR" dirty="0" smtClean="0">
                <a:solidFill>
                  <a:schemeClr val="tx1"/>
                </a:solidFill>
                <a:latin typeface="Comic Sans MS" panose="030F0702030302020204" pitchFamily="66" charset="0"/>
              </a:rPr>
              <a:t>psychologique</a:t>
            </a:r>
          </a:p>
          <a:p>
            <a:r>
              <a:rPr lang="fr-FR" dirty="0" smtClean="0">
                <a:solidFill>
                  <a:schemeClr val="tx1"/>
                </a:solidFill>
                <a:latin typeface="Comic Sans MS" panose="030F0702030302020204" pitchFamily="66" charset="0"/>
                <a:ea typeface="Times New Roman" panose="02020603050405020304" pitchFamily="18" charset="0"/>
              </a:rPr>
              <a:t>	7-</a:t>
            </a:r>
            <a:r>
              <a:rPr lang="fr-FR" dirty="0" smtClean="0">
                <a:solidFill>
                  <a:schemeClr val="tx1"/>
                </a:solidFill>
                <a:latin typeface="Comic Sans MS" panose="030F0702030302020204" pitchFamily="66" charset="0"/>
              </a:rPr>
              <a:t>6- </a:t>
            </a:r>
            <a:r>
              <a:rPr lang="fr-FR" dirty="0">
                <a:solidFill>
                  <a:schemeClr val="tx1"/>
                </a:solidFill>
                <a:latin typeface="Comic Sans MS" panose="030F0702030302020204" pitchFamily="66" charset="0"/>
              </a:rPr>
              <a:t>Traitement </a:t>
            </a:r>
            <a:r>
              <a:rPr lang="fr-FR" dirty="0" smtClean="0">
                <a:solidFill>
                  <a:schemeClr val="tx1"/>
                </a:solidFill>
                <a:latin typeface="Comic Sans MS" panose="030F0702030302020204" pitchFamily="66" charset="0"/>
              </a:rPr>
              <a:t>chirurgical</a:t>
            </a:r>
          </a:p>
          <a:p>
            <a:r>
              <a:rPr lang="fr-FR" dirty="0" smtClean="0">
                <a:solidFill>
                  <a:schemeClr val="tx1"/>
                </a:solidFill>
                <a:latin typeface="Comic Sans MS" panose="030F0702030302020204" pitchFamily="66" charset="0"/>
                <a:ea typeface="Times New Roman" panose="02020603050405020304" pitchFamily="18" charset="0"/>
              </a:rPr>
              <a:t>Conclusion</a:t>
            </a:r>
            <a:endParaRPr lang="fr-FR"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2436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692696"/>
            <a:ext cx="11521280" cy="6165304"/>
          </a:xfrm>
        </p:spPr>
        <p:txBody>
          <a:bodyPr>
            <a:noAutofit/>
          </a:bodyPr>
          <a:lstStyle/>
          <a:p>
            <a:pPr marL="0" indent="0" algn="just">
              <a:lnSpc>
                <a:spcPct val="170000"/>
              </a:lnSpc>
              <a:spcBef>
                <a:spcPts val="0"/>
              </a:spcBef>
              <a:buNone/>
            </a:pPr>
            <a:r>
              <a:rPr lang="fr-FR" sz="2400" b="1" dirty="0">
                <a:solidFill>
                  <a:srgbClr val="00B0F0"/>
                </a:solidFill>
                <a:latin typeface="Comic Sans MS" pitchFamily="66" charset="0"/>
              </a:rPr>
              <a:t>2- Facteurs </a:t>
            </a:r>
            <a:r>
              <a:rPr lang="fr-FR" sz="2400" b="1" dirty="0" err="1">
                <a:solidFill>
                  <a:srgbClr val="00B0F0"/>
                </a:solidFill>
                <a:latin typeface="Comic Sans MS" pitchFamily="66" charset="0"/>
              </a:rPr>
              <a:t>déclenchants</a:t>
            </a:r>
            <a:r>
              <a:rPr lang="fr-FR" sz="2400" dirty="0">
                <a:latin typeface="Comic Sans MS" pitchFamily="66" charset="0"/>
              </a:rPr>
              <a:t> : ils perturbent brutalement l’homéostasie de l’appareil </a:t>
            </a:r>
            <a:r>
              <a:rPr lang="fr-FR" sz="2400" dirty="0" err="1">
                <a:latin typeface="Comic Sans MS" pitchFamily="66" charset="0"/>
              </a:rPr>
              <a:t>manducateur</a:t>
            </a:r>
            <a:r>
              <a:rPr lang="fr-FR" sz="2400" dirty="0">
                <a:latin typeface="Comic Sans MS" pitchFamily="66" charset="0"/>
              </a:rPr>
              <a:t>. Une situation de déséquilibre, stabilisée du fait de son installation progressive ayant permis une adaptation structurelle et fonctionnelle, peut être décompensée et provoquer l’apparition de symptômes et signes cliniques ;</a:t>
            </a:r>
          </a:p>
          <a:p>
            <a:pPr marL="0" indent="0" algn="just">
              <a:lnSpc>
                <a:spcPct val="170000"/>
              </a:lnSpc>
              <a:spcBef>
                <a:spcPts val="0"/>
              </a:spcBef>
              <a:buNone/>
            </a:pPr>
            <a:r>
              <a:rPr lang="fr-FR" sz="2400" b="1" dirty="0">
                <a:solidFill>
                  <a:srgbClr val="7030A0"/>
                </a:solidFill>
                <a:latin typeface="Comic Sans MS" pitchFamily="66" charset="0"/>
              </a:rPr>
              <a:t>a- Choc émotionnel</a:t>
            </a:r>
            <a:r>
              <a:rPr lang="fr-FR" sz="2400" b="1" dirty="0">
                <a:latin typeface="Comic Sans MS" pitchFamily="66" charset="0"/>
              </a:rPr>
              <a:t> </a:t>
            </a:r>
            <a:r>
              <a:rPr lang="fr-FR" sz="2400" dirty="0">
                <a:latin typeface="Comic Sans MS" pitchFamily="66" charset="0"/>
              </a:rPr>
              <a:t>: Majorant les para fonctions : (deuil, divorce…)</a:t>
            </a:r>
          </a:p>
          <a:p>
            <a:pPr marL="0" indent="0" algn="just">
              <a:lnSpc>
                <a:spcPct val="170000"/>
              </a:lnSpc>
              <a:spcBef>
                <a:spcPts val="0"/>
              </a:spcBef>
              <a:buNone/>
            </a:pPr>
            <a:r>
              <a:rPr lang="fr-FR" sz="2400" b="1" dirty="0">
                <a:solidFill>
                  <a:srgbClr val="7030A0"/>
                </a:solidFill>
                <a:latin typeface="Comic Sans MS" pitchFamily="66" charset="0"/>
              </a:rPr>
              <a:t>b-  Modification brutale de l’occlusion</a:t>
            </a:r>
            <a:r>
              <a:rPr lang="fr-FR" sz="2400" dirty="0">
                <a:latin typeface="Comic Sans MS" pitchFamily="66" charset="0"/>
              </a:rPr>
              <a:t> : orthodontie, prothèse iatrogène</a:t>
            </a:r>
            <a:r>
              <a:rPr lang="fr-FR" sz="2400" dirty="0" smtClean="0">
                <a:latin typeface="Comic Sans MS" pitchFamily="66" charset="0"/>
              </a:rPr>
              <a:t>.</a:t>
            </a:r>
          </a:p>
          <a:p>
            <a:pPr marL="0" indent="0" algn="just">
              <a:lnSpc>
                <a:spcPct val="170000"/>
              </a:lnSpc>
              <a:spcBef>
                <a:spcPts val="0"/>
              </a:spcBef>
              <a:buNone/>
            </a:pPr>
            <a:r>
              <a:rPr lang="fr-FR" sz="2400" b="1" dirty="0">
                <a:solidFill>
                  <a:srgbClr val="7030A0"/>
                </a:solidFill>
                <a:latin typeface="Comic Sans MS" pitchFamily="66" charset="0"/>
              </a:rPr>
              <a:t>c-</a:t>
            </a:r>
            <a:r>
              <a:rPr lang="fr-FR" sz="2400" dirty="0">
                <a:latin typeface="Comic Sans MS" pitchFamily="66" charset="0"/>
              </a:rPr>
              <a:t> </a:t>
            </a:r>
            <a:r>
              <a:rPr lang="fr-FR" sz="2400" b="1" dirty="0">
                <a:solidFill>
                  <a:srgbClr val="7030A0"/>
                </a:solidFill>
                <a:latin typeface="Comic Sans MS" pitchFamily="66" charset="0"/>
              </a:rPr>
              <a:t>Modification comportementale</a:t>
            </a:r>
            <a:r>
              <a:rPr lang="fr-FR" sz="2400" dirty="0">
                <a:latin typeface="Comic Sans MS" pitchFamily="66" charset="0"/>
              </a:rPr>
              <a:t> : mastication de chewing-gum, para fonction type serrement, onychophagie…</a:t>
            </a:r>
          </a:p>
          <a:p>
            <a:pPr marL="0" indent="0" algn="just">
              <a:lnSpc>
                <a:spcPct val="170000"/>
              </a:lnSpc>
              <a:spcBef>
                <a:spcPts val="0"/>
              </a:spcBef>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0"/>
            <a:ext cx="11521280" cy="6858000"/>
          </a:xfrm>
        </p:spPr>
        <p:txBody>
          <a:bodyPr>
            <a:noAutofit/>
          </a:bodyPr>
          <a:lstStyle/>
          <a:p>
            <a:pPr marL="0" indent="0" algn="just">
              <a:lnSpc>
                <a:spcPct val="170000"/>
              </a:lnSpc>
              <a:spcBef>
                <a:spcPts val="0"/>
              </a:spcBef>
              <a:buNone/>
            </a:pPr>
            <a:r>
              <a:rPr lang="fr-FR" sz="2400" b="1" dirty="0" smtClean="0">
                <a:solidFill>
                  <a:srgbClr val="7030A0"/>
                </a:solidFill>
                <a:latin typeface="Comic Sans MS" pitchFamily="66" charset="0"/>
              </a:rPr>
              <a:t>d- </a:t>
            </a:r>
            <a:r>
              <a:rPr lang="fr-FR" sz="2400" b="1" dirty="0">
                <a:solidFill>
                  <a:srgbClr val="7030A0"/>
                </a:solidFill>
                <a:latin typeface="Comic Sans MS" pitchFamily="66" charset="0"/>
              </a:rPr>
              <a:t>Les traumatismes :</a:t>
            </a:r>
          </a:p>
          <a:p>
            <a:pPr marL="0" indent="0" algn="just">
              <a:lnSpc>
                <a:spcPct val="170000"/>
              </a:lnSpc>
              <a:spcBef>
                <a:spcPts val="0"/>
              </a:spcBef>
              <a:buNone/>
            </a:pPr>
            <a:r>
              <a:rPr lang="fr-FR" sz="2400" dirty="0">
                <a:latin typeface="Comic Sans MS" pitchFamily="66" charset="0"/>
              </a:rPr>
              <a:t>- Lésions articulaires</a:t>
            </a:r>
          </a:p>
          <a:p>
            <a:pPr marL="0" indent="0" algn="just">
              <a:lnSpc>
                <a:spcPct val="170000"/>
              </a:lnSpc>
              <a:spcBef>
                <a:spcPts val="0"/>
              </a:spcBef>
              <a:buNone/>
            </a:pPr>
            <a:r>
              <a:rPr lang="fr-FR" sz="2400" dirty="0">
                <a:latin typeface="Comic Sans MS" pitchFamily="66" charset="0"/>
              </a:rPr>
              <a:t>- Ouverture buccale forcée (soins dentaires ou chirurgie maxillo-faciale sous anesthésie générale)</a:t>
            </a:r>
          </a:p>
          <a:p>
            <a:pPr marL="0" indent="0" algn="just">
              <a:lnSpc>
                <a:spcPct val="170000"/>
              </a:lnSpc>
              <a:spcBef>
                <a:spcPts val="0"/>
              </a:spcBef>
              <a:buNone/>
            </a:pPr>
            <a:r>
              <a:rPr lang="fr-FR" sz="2400" dirty="0">
                <a:latin typeface="Comic Sans MS" pitchFamily="66" charset="0"/>
              </a:rPr>
              <a:t>- Trauma accidentel (coup du lapin)</a:t>
            </a:r>
          </a:p>
          <a:p>
            <a:pPr marL="0" indent="0" algn="just">
              <a:lnSpc>
                <a:spcPct val="150000"/>
              </a:lnSpc>
              <a:spcBef>
                <a:spcPts val="0"/>
              </a:spcBef>
              <a:buNone/>
            </a:pPr>
            <a:r>
              <a:rPr lang="fr-FR" sz="2400" dirty="0">
                <a:latin typeface="Comic Sans MS" pitchFamily="66" charset="0"/>
              </a:rPr>
              <a:t>- Malpositions professionnelles à l’origine de microtraumatismes répétitifs.</a:t>
            </a:r>
          </a:p>
          <a:p>
            <a:pPr marL="0" indent="0" algn="just">
              <a:lnSpc>
                <a:spcPct val="170000"/>
              </a:lnSpc>
              <a:spcBef>
                <a:spcPts val="0"/>
              </a:spcBef>
              <a:buNone/>
            </a:pPr>
            <a:r>
              <a:rPr lang="fr-FR" sz="2400" dirty="0">
                <a:latin typeface="Comic Sans MS" pitchFamily="66" charset="0"/>
              </a:rPr>
              <a:t>- Fractures de la région condylienne</a:t>
            </a:r>
          </a:p>
          <a:p>
            <a:pPr marL="0" indent="0" algn="just">
              <a:lnSpc>
                <a:spcPct val="170000"/>
              </a:lnSpc>
              <a:spcBef>
                <a:spcPts val="0"/>
              </a:spcBef>
              <a:buNone/>
            </a:pPr>
            <a:r>
              <a:rPr lang="fr-FR" sz="2400" dirty="0">
                <a:latin typeface="Comic Sans MS" pitchFamily="66" charset="0"/>
              </a:rPr>
              <a:t>- Fractures des maxillaires</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44624"/>
            <a:ext cx="11593288" cy="6741368"/>
          </a:xfrm>
        </p:spPr>
        <p:txBody>
          <a:bodyPr>
            <a:noAutofit/>
          </a:bodyPr>
          <a:lstStyle/>
          <a:p>
            <a:pPr marL="0" indent="0" algn="just">
              <a:lnSpc>
                <a:spcPct val="170000"/>
              </a:lnSpc>
              <a:spcBef>
                <a:spcPts val="0"/>
              </a:spcBef>
              <a:buNone/>
            </a:pPr>
            <a:r>
              <a:rPr lang="fr-FR" sz="2400" b="1" dirty="0">
                <a:solidFill>
                  <a:srgbClr val="00B0F0"/>
                </a:solidFill>
                <a:latin typeface="Comic Sans MS" pitchFamily="66" charset="0"/>
              </a:rPr>
              <a:t>3- Facteurs d’entretiens : </a:t>
            </a:r>
            <a:endParaRPr lang="fr-FR" sz="2400" b="1" dirty="0" smtClean="0">
              <a:solidFill>
                <a:srgbClr val="00B0F0"/>
              </a:solidFill>
              <a:latin typeface="Comic Sans MS" pitchFamily="66" charset="0"/>
            </a:endParaRPr>
          </a:p>
          <a:p>
            <a:pPr marL="0" indent="0" algn="just">
              <a:lnSpc>
                <a:spcPct val="170000"/>
              </a:lnSpc>
              <a:spcBef>
                <a:spcPts val="0"/>
              </a:spcBef>
              <a:buNone/>
            </a:pPr>
            <a:r>
              <a:rPr lang="fr-FR" sz="2400" dirty="0" smtClean="0">
                <a:latin typeface="Comic Sans MS" pitchFamily="66" charset="0"/>
              </a:rPr>
              <a:t>ils </a:t>
            </a:r>
            <a:r>
              <a:rPr lang="fr-FR" sz="2400" dirty="0">
                <a:latin typeface="Comic Sans MS" pitchFamily="66" charset="0"/>
              </a:rPr>
              <a:t>pérennisent la pathologie par des modifications structurelles, fonctionnelles ou neuropsychiques secondaires ;  </a:t>
            </a:r>
          </a:p>
          <a:p>
            <a:pPr marL="0" indent="0" algn="just">
              <a:lnSpc>
                <a:spcPct val="170000"/>
              </a:lnSpc>
              <a:spcBef>
                <a:spcPts val="0"/>
              </a:spcBef>
              <a:buNone/>
            </a:pPr>
            <a:r>
              <a:rPr lang="fr-FR" sz="2400" dirty="0">
                <a:latin typeface="Comic Sans MS" pitchFamily="66" charset="0"/>
              </a:rPr>
              <a:t>  - Migrations dentaires secondaires.</a:t>
            </a:r>
          </a:p>
          <a:p>
            <a:pPr marL="0" indent="0" algn="just">
              <a:lnSpc>
                <a:spcPct val="170000"/>
              </a:lnSpc>
              <a:spcBef>
                <a:spcPts val="0"/>
              </a:spcBef>
              <a:buNone/>
            </a:pPr>
            <a:r>
              <a:rPr lang="fr-FR" sz="2400" dirty="0">
                <a:latin typeface="Comic Sans MS" pitchFamily="66" charset="0"/>
              </a:rPr>
              <a:t>  - Remodelages alvéolaires.</a:t>
            </a:r>
          </a:p>
          <a:p>
            <a:pPr marL="0" indent="0" algn="just">
              <a:lnSpc>
                <a:spcPct val="170000"/>
              </a:lnSpc>
              <a:spcBef>
                <a:spcPts val="0"/>
              </a:spcBef>
              <a:buNone/>
            </a:pPr>
            <a:r>
              <a:rPr lang="fr-FR" sz="2400" dirty="0">
                <a:latin typeface="Comic Sans MS" pitchFamily="66" charset="0"/>
              </a:rPr>
              <a:t>  - Remodelage articulaire.</a:t>
            </a:r>
          </a:p>
          <a:p>
            <a:pPr marL="0" indent="0" algn="just">
              <a:lnSpc>
                <a:spcPct val="170000"/>
              </a:lnSpc>
              <a:spcBef>
                <a:spcPts val="0"/>
              </a:spcBef>
              <a:buNone/>
            </a:pPr>
            <a:r>
              <a:rPr lang="fr-FR" sz="2400" dirty="0">
                <a:latin typeface="Comic Sans MS" pitchFamily="66" charset="0"/>
              </a:rPr>
              <a:t>  - </a:t>
            </a:r>
            <a:r>
              <a:rPr lang="fr-FR" sz="2400" dirty="0" err="1">
                <a:latin typeface="Comic Sans MS" pitchFamily="66" charset="0"/>
              </a:rPr>
              <a:t>Occlusoconscience</a:t>
            </a:r>
            <a:r>
              <a:rPr lang="fr-FR" sz="2400" dirty="0">
                <a:latin typeface="Comic Sans MS" pitchFamily="66" charset="0"/>
              </a:rPr>
              <a:t>.</a:t>
            </a:r>
          </a:p>
          <a:p>
            <a:pPr marL="0" indent="0" algn="just">
              <a:lnSpc>
                <a:spcPct val="170000"/>
              </a:lnSpc>
              <a:spcBef>
                <a:spcPts val="0"/>
              </a:spcBef>
              <a:buNone/>
            </a:pPr>
            <a:r>
              <a:rPr lang="fr-FR" sz="2400" dirty="0">
                <a:latin typeface="Comic Sans MS" pitchFamily="66" charset="0"/>
              </a:rPr>
              <a:t>  - Proprio déficience acquise.</a:t>
            </a:r>
          </a:p>
          <a:p>
            <a:pPr marL="0" indent="0" algn="just">
              <a:lnSpc>
                <a:spcPct val="170000"/>
              </a:lnSpc>
              <a:spcBef>
                <a:spcPts val="0"/>
              </a:spcBef>
              <a:buNone/>
            </a:pPr>
            <a:r>
              <a:rPr lang="fr-FR" sz="2400" dirty="0">
                <a:latin typeface="Comic Sans MS" pitchFamily="66" charset="0"/>
              </a:rPr>
              <a:t>  - Hyperalgésie primaire ou secondaire.</a:t>
            </a:r>
          </a:p>
          <a:p>
            <a:pPr marL="0" indent="0" algn="just">
              <a:lnSpc>
                <a:spcPct val="170000"/>
              </a:lnSpc>
              <a:spcBef>
                <a:spcPts val="0"/>
              </a:spcBef>
              <a:buNone/>
            </a:pPr>
            <a:r>
              <a:rPr lang="fr-FR" sz="2400" dirty="0">
                <a:latin typeface="Comic Sans MS" pitchFamily="66" charset="0"/>
              </a:rPr>
              <a:t>  - Fragilité psychologique.</a:t>
            </a:r>
          </a:p>
          <a:p>
            <a:pPr marL="0" indent="0">
              <a:buNone/>
            </a:pPr>
            <a:endParaRPr lang="fr-FR" sz="2400" dirty="0"/>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0"/>
            <a:ext cx="11665296" cy="6858000"/>
          </a:xfrm>
        </p:spPr>
        <p:txBody>
          <a:bodyPr>
            <a:normAutofit/>
          </a:bodyPr>
          <a:lstStyle/>
          <a:p>
            <a:pPr marL="0" indent="0" algn="just">
              <a:lnSpc>
                <a:spcPct val="170000"/>
              </a:lnSpc>
              <a:spcBef>
                <a:spcPts val="0"/>
              </a:spcBef>
              <a:buNone/>
            </a:pPr>
            <a:r>
              <a:rPr lang="fr-FR" sz="2400" b="1" dirty="0" smtClean="0">
                <a:solidFill>
                  <a:srgbClr val="FF0000"/>
                </a:solidFill>
                <a:latin typeface="Comic Sans MS" pitchFamily="66" charset="0"/>
              </a:rPr>
              <a:t>En résumé</a:t>
            </a:r>
          </a:p>
          <a:p>
            <a:pPr marL="0" indent="0" algn="just">
              <a:lnSpc>
                <a:spcPct val="170000"/>
              </a:lnSpc>
              <a:spcBef>
                <a:spcPts val="0"/>
              </a:spcBef>
              <a:buNone/>
            </a:pPr>
            <a:r>
              <a:rPr lang="fr-FR" sz="2400" b="1" dirty="0" smtClean="0">
                <a:latin typeface="Comic Sans MS" pitchFamily="66" charset="0"/>
              </a:rPr>
              <a:t>Les </a:t>
            </a:r>
            <a:r>
              <a:rPr lang="fr-FR" sz="2400" b="1" dirty="0">
                <a:latin typeface="Comic Sans MS" pitchFamily="66" charset="0"/>
              </a:rPr>
              <a:t>études épidémiologiques permettent ainsi de retenir comme candidats-type aux DAM les sujets associant les facteurs de risque suivants :</a:t>
            </a:r>
          </a:p>
          <a:p>
            <a:pPr marL="0" indent="0" algn="just">
              <a:lnSpc>
                <a:spcPct val="170000"/>
              </a:lnSpc>
              <a:spcBef>
                <a:spcPts val="0"/>
              </a:spcBef>
              <a:buNone/>
            </a:pPr>
            <a:r>
              <a:rPr lang="fr-FR" sz="2400" b="1" dirty="0">
                <a:latin typeface="Comic Sans MS" pitchFamily="66" charset="0"/>
              </a:rPr>
              <a:t>  - Sexe (femme)</a:t>
            </a:r>
          </a:p>
          <a:p>
            <a:pPr marL="0" indent="0" algn="just">
              <a:lnSpc>
                <a:spcPct val="170000"/>
              </a:lnSpc>
              <a:spcBef>
                <a:spcPts val="0"/>
              </a:spcBef>
              <a:buNone/>
            </a:pPr>
            <a:r>
              <a:rPr lang="fr-FR" sz="2400" b="1" dirty="0">
                <a:latin typeface="Comic Sans MS" pitchFamily="66" charset="0"/>
              </a:rPr>
              <a:t>  - Age (jeune)</a:t>
            </a:r>
          </a:p>
          <a:p>
            <a:pPr marL="0" indent="0" algn="just">
              <a:lnSpc>
                <a:spcPct val="170000"/>
              </a:lnSpc>
              <a:spcBef>
                <a:spcPts val="0"/>
              </a:spcBef>
              <a:buNone/>
            </a:pPr>
            <a:r>
              <a:rPr lang="fr-FR" sz="2400" b="1" dirty="0">
                <a:latin typeface="Comic Sans MS" pitchFamily="66" charset="0"/>
              </a:rPr>
              <a:t>  - </a:t>
            </a:r>
            <a:r>
              <a:rPr lang="fr-FR" sz="2400" b="1" dirty="0" err="1">
                <a:latin typeface="Comic Sans MS" pitchFamily="66" charset="0"/>
              </a:rPr>
              <a:t>Hyperlaxité</a:t>
            </a:r>
            <a:r>
              <a:rPr lang="fr-FR" sz="2400" b="1" dirty="0">
                <a:latin typeface="Comic Sans MS" pitchFamily="66" charset="0"/>
              </a:rPr>
              <a:t> ligamentaire</a:t>
            </a:r>
          </a:p>
          <a:p>
            <a:pPr marL="0" indent="0" algn="just">
              <a:lnSpc>
                <a:spcPct val="170000"/>
              </a:lnSpc>
              <a:spcBef>
                <a:spcPts val="0"/>
              </a:spcBef>
              <a:buNone/>
            </a:pPr>
            <a:r>
              <a:rPr lang="fr-FR" sz="2400" b="1" dirty="0">
                <a:latin typeface="Comic Sans MS" pitchFamily="66" charset="0"/>
              </a:rPr>
              <a:t>  - Para fonctions</a:t>
            </a:r>
          </a:p>
          <a:p>
            <a:pPr marL="0" indent="0" algn="just">
              <a:lnSpc>
                <a:spcPct val="170000"/>
              </a:lnSpc>
              <a:spcBef>
                <a:spcPts val="0"/>
              </a:spcBef>
              <a:buNone/>
            </a:pPr>
            <a:r>
              <a:rPr lang="fr-FR" sz="2400" b="1" dirty="0">
                <a:latin typeface="Comic Sans MS" pitchFamily="66" charset="0"/>
              </a:rPr>
              <a:t>  - </a:t>
            </a:r>
            <a:r>
              <a:rPr lang="fr-FR" sz="2400" b="1" dirty="0" err="1">
                <a:latin typeface="Comic Sans MS" pitchFamily="66" charset="0"/>
              </a:rPr>
              <a:t>Edentement</a:t>
            </a:r>
            <a:r>
              <a:rPr lang="fr-FR" sz="2400" b="1" dirty="0">
                <a:latin typeface="Comic Sans MS" pitchFamily="66" charset="0"/>
              </a:rPr>
              <a:t> postérieur (anomalie des fonctions occlusales de calage)</a:t>
            </a:r>
          </a:p>
          <a:p>
            <a:pPr marL="0" indent="0" algn="just">
              <a:lnSpc>
                <a:spcPct val="170000"/>
              </a:lnSpc>
              <a:spcBef>
                <a:spcPts val="0"/>
              </a:spcBef>
              <a:buNone/>
            </a:pPr>
            <a:r>
              <a:rPr lang="fr-FR" sz="2400" b="1" dirty="0">
                <a:latin typeface="Comic Sans MS" pitchFamily="66" charset="0"/>
              </a:rPr>
              <a:t>  - Troubles du guide antérieur (afonctionnel ou dysfonctionnel) et du guide </a:t>
            </a:r>
            <a:r>
              <a:rPr lang="fr-FR" sz="2400" b="1" dirty="0" err="1">
                <a:latin typeface="Comic Sans MS" pitchFamily="66" charset="0"/>
              </a:rPr>
              <a:t>antirétroposition</a:t>
            </a:r>
            <a:r>
              <a:rPr lang="fr-FR" sz="2400" b="1" dirty="0">
                <a:latin typeface="Comic Sans MS" pitchFamily="66" charset="0"/>
              </a:rPr>
              <a:t>.</a:t>
            </a:r>
          </a:p>
          <a:p>
            <a:pPr marL="0" indent="0" algn="just">
              <a:buNone/>
            </a:pPr>
            <a:endParaRPr lang="fr-FR" sz="2400" b="1" dirty="0">
              <a:latin typeface="Comic Sans MS" pitchFamily="66" charset="0"/>
            </a:endParaRPr>
          </a:p>
          <a:p>
            <a:pPr marL="0" indent="0" algn="just">
              <a:buNone/>
            </a:pPr>
            <a:endParaRPr lang="fr-FR" sz="2400" b="1" dirty="0">
              <a:latin typeface="Comic Sans MS" pitchFamily="66" charset="0"/>
            </a:endParaRPr>
          </a:p>
          <a:p>
            <a:pPr marL="0" indent="0" algn="just">
              <a:buNone/>
            </a:pPr>
            <a:endParaRPr lang="fr-FR" sz="2400" b="1"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352" y="99392"/>
            <a:ext cx="11665296" cy="6858000"/>
          </a:xfrm>
        </p:spPr>
        <p:txBody>
          <a:bodyPr>
            <a:noAutofit/>
          </a:bodyPr>
          <a:lstStyle/>
          <a:p>
            <a:pPr marL="0" indent="0">
              <a:lnSpc>
                <a:spcPct val="150000"/>
              </a:lnSpc>
              <a:buNone/>
            </a:pPr>
            <a:r>
              <a:rPr lang="fr-FR" sz="2400" b="1" dirty="0">
                <a:solidFill>
                  <a:srgbClr val="FF0000"/>
                </a:solidFill>
                <a:latin typeface="Comic Sans MS" pitchFamily="66" charset="0"/>
              </a:rPr>
              <a:t>4- Pathogénie : </a:t>
            </a:r>
          </a:p>
          <a:p>
            <a:pPr marL="0" indent="0">
              <a:lnSpc>
                <a:spcPct val="150000"/>
              </a:lnSpc>
              <a:buNone/>
            </a:pPr>
            <a:r>
              <a:rPr lang="fr-FR" sz="2400" dirty="0">
                <a:latin typeface="Comic Sans MS" pitchFamily="66" charset="0"/>
              </a:rPr>
              <a:t> La plupart des signes cliniques qui caractérisent le DAM peuvent trouver des explications à condition d’admettre 3 éléments anatomiques fondamentaux :</a:t>
            </a:r>
          </a:p>
          <a:p>
            <a:pPr marL="0" indent="0">
              <a:lnSpc>
                <a:spcPct val="150000"/>
              </a:lnSpc>
              <a:buNone/>
            </a:pPr>
            <a:endParaRPr lang="fr-FR" sz="2400" dirty="0">
              <a:latin typeface="Comic Sans MS" pitchFamily="66" charset="0"/>
            </a:endParaRPr>
          </a:p>
          <a:p>
            <a:pPr marL="0" indent="0" algn="just">
              <a:lnSpc>
                <a:spcPct val="150000"/>
              </a:lnSpc>
              <a:buNone/>
            </a:pPr>
            <a:r>
              <a:rPr lang="fr-FR" sz="2400" dirty="0">
                <a:latin typeface="Comic Sans MS" pitchFamily="66" charset="0"/>
              </a:rPr>
              <a:t>  </a:t>
            </a:r>
            <a:r>
              <a:rPr lang="fr-FR" sz="2200" b="1" dirty="0">
                <a:solidFill>
                  <a:schemeClr val="tx2">
                    <a:lumMod val="60000"/>
                    <a:lumOff val="40000"/>
                  </a:schemeClr>
                </a:solidFill>
                <a:latin typeface="Comic Sans MS" pitchFamily="66" charset="0"/>
              </a:rPr>
              <a:t>- Articulation temporo-mandibulaire ; véritable articulation synoviale originale, elle est traversée par un tendon, les articulations sont indissociables l’une de l’autre. </a:t>
            </a:r>
            <a:endParaRPr lang="fr-FR" sz="2400" b="1" dirty="0">
              <a:solidFill>
                <a:schemeClr val="tx2">
                  <a:lumMod val="75000"/>
                </a:schemeClr>
              </a:solidFill>
              <a:latin typeface="Comic Sans MS" pitchFamily="66" charset="0"/>
            </a:endParaRPr>
          </a:p>
          <a:p>
            <a:pPr marL="0" indent="0">
              <a:lnSpc>
                <a:spcPct val="150000"/>
              </a:lnSpc>
              <a:buNone/>
            </a:pPr>
            <a:r>
              <a:rPr lang="fr-FR" sz="2400" b="1" dirty="0">
                <a:solidFill>
                  <a:schemeClr val="tx2">
                    <a:lumMod val="75000"/>
                  </a:schemeClr>
                </a:solidFill>
                <a:latin typeface="Comic Sans MS" pitchFamily="66" charset="0"/>
              </a:rPr>
              <a:t>- </a:t>
            </a:r>
            <a:r>
              <a:rPr lang="fr-FR" sz="2200" b="1" dirty="0">
                <a:solidFill>
                  <a:schemeClr val="tx2">
                    <a:lumMod val="75000"/>
                  </a:schemeClr>
                </a:solidFill>
                <a:latin typeface="Comic Sans MS" pitchFamily="66" charset="0"/>
              </a:rPr>
              <a:t>L’occlusion dentaire </a:t>
            </a:r>
            <a:r>
              <a:rPr lang="fr-FR" sz="2200" b="1" dirty="0">
                <a:solidFill>
                  <a:schemeClr val="tx2">
                    <a:lumMod val="75000"/>
                  </a:schemeClr>
                </a:solidFill>
                <a:latin typeface="Comic Sans MS" pitchFamily="66" charset="0"/>
                <a:sym typeface="Symbol"/>
              </a:rPr>
              <a:t></a:t>
            </a:r>
            <a:r>
              <a:rPr lang="fr-FR" sz="2200" b="1" dirty="0">
                <a:solidFill>
                  <a:schemeClr val="tx2">
                    <a:lumMod val="75000"/>
                  </a:schemeClr>
                </a:solidFill>
                <a:latin typeface="Comic Sans MS" pitchFamily="66" charset="0"/>
              </a:rPr>
              <a:t> articulation cranio-</a:t>
            </a:r>
            <a:r>
              <a:rPr lang="fr-FR" sz="2200" b="1" dirty="0" err="1">
                <a:solidFill>
                  <a:schemeClr val="tx2">
                    <a:lumMod val="75000"/>
                  </a:schemeClr>
                </a:solidFill>
                <a:latin typeface="Comic Sans MS" pitchFamily="66" charset="0"/>
              </a:rPr>
              <a:t>bicondylo</a:t>
            </a:r>
            <a:r>
              <a:rPr lang="fr-FR" sz="2200" b="1" dirty="0">
                <a:solidFill>
                  <a:schemeClr val="tx2">
                    <a:lumMod val="75000"/>
                  </a:schemeClr>
                </a:solidFill>
                <a:latin typeface="Comic Sans MS" pitchFamily="66" charset="0"/>
              </a:rPr>
              <a:t>-occlusale.</a:t>
            </a:r>
          </a:p>
          <a:p>
            <a:pPr marL="0" indent="0">
              <a:spcBef>
                <a:spcPts val="0"/>
              </a:spcBef>
              <a:buNone/>
            </a:pPr>
            <a:endParaRPr lang="fr-FR" sz="2400" dirty="0">
              <a:latin typeface="Comic Sans MS" pitchFamily="66" charset="0"/>
            </a:endParaRPr>
          </a:p>
          <a:p>
            <a:pPr marL="0" indent="0">
              <a:buNone/>
            </a:pPr>
            <a:r>
              <a:rPr lang="fr-FR" sz="2200" b="1" dirty="0">
                <a:solidFill>
                  <a:schemeClr val="tx2">
                    <a:lumMod val="50000"/>
                  </a:schemeClr>
                </a:solidFill>
                <a:latin typeface="Comic Sans MS" pitchFamily="66" charset="0"/>
              </a:rPr>
              <a:t>- Ptérygoïdien </a:t>
            </a:r>
            <a:r>
              <a:rPr lang="fr-FR" sz="2200" b="1" dirty="0" err="1">
                <a:solidFill>
                  <a:schemeClr val="tx2">
                    <a:lumMod val="50000"/>
                  </a:schemeClr>
                </a:solidFill>
                <a:latin typeface="Comic Sans MS" pitchFamily="66" charset="0"/>
              </a:rPr>
              <a:t>latéral</a:t>
            </a:r>
            <a:r>
              <a:rPr lang="fr-FR" sz="2800" b="1" dirty="0" err="1">
                <a:solidFill>
                  <a:schemeClr val="tx2">
                    <a:lumMod val="50000"/>
                  </a:schemeClr>
                </a:solidFill>
                <a:latin typeface="Comic Sans MS" pitchFamily="66" charset="0"/>
              </a:rPr>
              <a:t>+</a:t>
            </a:r>
            <a:r>
              <a:rPr lang="fr-FR" sz="2200" b="1" dirty="0" err="1">
                <a:solidFill>
                  <a:schemeClr val="tx2">
                    <a:lumMod val="50000"/>
                  </a:schemeClr>
                </a:solidFill>
                <a:latin typeface="Comic Sans MS" pitchFamily="66" charset="0"/>
              </a:rPr>
              <a:t>Disque</a:t>
            </a:r>
            <a:r>
              <a:rPr lang="fr-FR" sz="2800" b="1" dirty="0" err="1">
                <a:solidFill>
                  <a:schemeClr val="tx2">
                    <a:lumMod val="50000"/>
                  </a:schemeClr>
                </a:solidFill>
                <a:latin typeface="Comic Sans MS" pitchFamily="66" charset="0"/>
              </a:rPr>
              <a:t>+</a:t>
            </a:r>
            <a:r>
              <a:rPr lang="fr-FR" sz="2200" b="1" dirty="0" err="1">
                <a:solidFill>
                  <a:schemeClr val="tx2">
                    <a:lumMod val="50000"/>
                  </a:schemeClr>
                </a:solidFill>
                <a:latin typeface="Comic Sans MS" pitchFamily="66" charset="0"/>
              </a:rPr>
              <a:t>Condyle</a:t>
            </a:r>
            <a:r>
              <a:rPr lang="fr-FR" sz="2200" b="1" dirty="0">
                <a:solidFill>
                  <a:schemeClr val="tx2">
                    <a:lumMod val="50000"/>
                  </a:schemeClr>
                </a:solidFill>
                <a:latin typeface="Comic Sans MS" pitchFamily="66" charset="0"/>
              </a:rPr>
              <a:t> </a:t>
            </a:r>
            <a:r>
              <a:rPr lang="fr-FR" sz="2200" b="1" dirty="0">
                <a:solidFill>
                  <a:schemeClr val="tx2">
                    <a:lumMod val="50000"/>
                  </a:schemeClr>
                </a:solidFill>
                <a:latin typeface="Comic Sans MS" pitchFamily="66" charset="0"/>
                <a:sym typeface="Symbol"/>
              </a:rPr>
              <a:t></a:t>
            </a:r>
            <a:r>
              <a:rPr lang="fr-FR" sz="2200" b="1" dirty="0">
                <a:solidFill>
                  <a:schemeClr val="tx2">
                    <a:lumMod val="50000"/>
                  </a:schemeClr>
                </a:solidFill>
                <a:latin typeface="Comic Sans MS" pitchFamily="66" charset="0"/>
              </a:rPr>
              <a:t> Complexe </a:t>
            </a:r>
            <a:r>
              <a:rPr lang="fr-FR" sz="2200" b="1" dirty="0" err="1" smtClean="0">
                <a:solidFill>
                  <a:schemeClr val="tx2">
                    <a:lumMod val="50000"/>
                  </a:schemeClr>
                </a:solidFill>
                <a:latin typeface="Comic Sans MS" pitchFamily="66" charset="0"/>
              </a:rPr>
              <a:t>condylo</a:t>
            </a:r>
            <a:r>
              <a:rPr lang="fr-FR" sz="2200" b="1" dirty="0" smtClean="0">
                <a:solidFill>
                  <a:schemeClr val="tx2">
                    <a:lumMod val="50000"/>
                  </a:schemeClr>
                </a:solidFill>
                <a:latin typeface="Comic Sans MS" pitchFamily="66" charset="0"/>
              </a:rPr>
              <a:t>-disco-</a:t>
            </a:r>
            <a:r>
              <a:rPr lang="fr-FR" sz="2200" b="1" dirty="0">
                <a:solidFill>
                  <a:schemeClr val="tx2">
                    <a:lumMod val="50000"/>
                  </a:schemeClr>
                </a:solidFill>
                <a:latin typeface="Comic Sans MS" pitchFamily="66" charset="0"/>
              </a:rPr>
              <a:t>	musculaire.   </a:t>
            </a:r>
            <a:endParaRPr lang="fr-FR" sz="2400" dirty="0">
              <a:latin typeface="Comic Sans MS" pitchFamily="66" charset="0"/>
            </a:endParaRPr>
          </a:p>
          <a:p>
            <a:pPr marL="0" indent="0">
              <a:lnSpc>
                <a:spcPct val="150000"/>
              </a:lnSpc>
              <a:buNone/>
            </a:pPr>
            <a:endParaRPr lang="fr-FR" sz="2400" dirty="0">
              <a:latin typeface="Comic Sans MS" pitchFamily="66" charset="0"/>
            </a:endParaRPr>
          </a:p>
        </p:txBody>
      </p:sp>
      <p:cxnSp>
        <p:nvCxnSpPr>
          <p:cNvPr id="4" name="Connecteur droit 3"/>
          <p:cNvCxnSpPr/>
          <p:nvPr/>
        </p:nvCxnSpPr>
        <p:spPr>
          <a:xfrm>
            <a:off x="335360" y="2492896"/>
            <a:ext cx="115932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1946229" y="2492896"/>
            <a:ext cx="54426"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335359" y="2492896"/>
            <a:ext cx="1" cy="3600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35359" y="6093296"/>
            <a:ext cx="1166529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32656"/>
            <a:ext cx="11449272" cy="6093296"/>
          </a:xfrm>
        </p:spPr>
        <p:txBody>
          <a:bodyPr>
            <a:noAutofit/>
          </a:bodyPr>
          <a:lstStyle/>
          <a:p>
            <a:pPr marL="0" indent="0" algn="just">
              <a:lnSpc>
                <a:spcPct val="150000"/>
              </a:lnSpc>
              <a:buNone/>
            </a:pPr>
            <a:r>
              <a:rPr lang="fr-FR" sz="2400" dirty="0">
                <a:latin typeface="Comic Sans MS" pitchFamily="66" charset="0"/>
              </a:rPr>
              <a:t>* Le bord antérieur du disque reçoit également des fibres du muscle temporal (faisceau post) et du masséter (faisceau profond) et forme avec le ptérygoïdien latéral l’appareil tenseur du disque.</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Le faisceau inférieur se contracte lors de l’ouverture buccale, de la propulsion et du côté non travaillant lors des mouvements de déduction, en synergie avec les muscles sus-hyoïdiens.</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Le faisceau supérieur est activé essentiellement au cours des mouvements de fermeture buccale, des mouvements de </a:t>
            </a:r>
            <a:r>
              <a:rPr lang="fr-FR" sz="2400" dirty="0" err="1">
                <a:latin typeface="Comic Sans MS" pitchFamily="66" charset="0"/>
              </a:rPr>
              <a:t>rétro-pulsion</a:t>
            </a:r>
            <a:r>
              <a:rPr lang="fr-FR" sz="2400" dirty="0">
                <a:latin typeface="Comic Sans MS" pitchFamily="66" charset="0"/>
              </a:rPr>
              <a:t> et plus accessoirement du côté travaillant lors des mouvements de déduction, en synergie avec les autres muscles de l’appareil tenseur du disque.</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0"/>
            <a:ext cx="9144000" cy="1844824"/>
          </a:xfrm>
        </p:spPr>
        <p:txBody>
          <a:bodyPr>
            <a:normAutofit/>
          </a:bodyPr>
          <a:lstStyle/>
          <a:p>
            <a:pPr marL="0" indent="0" algn="just">
              <a:lnSpc>
                <a:spcPct val="150000"/>
              </a:lnSpc>
              <a:spcBef>
                <a:spcPts val="0"/>
              </a:spcBef>
              <a:buNone/>
            </a:pPr>
            <a:r>
              <a:rPr lang="fr-FR" sz="2400" b="1" dirty="0">
                <a:latin typeface="Comic Sans MS" pitchFamily="66" charset="0"/>
              </a:rPr>
              <a:t>Ses 2 chefs (sup. &amp; inf.) possèdent des activités globalement </a:t>
            </a:r>
            <a:r>
              <a:rPr lang="fr-FR" sz="2400" dirty="0">
                <a:latin typeface="Comic Sans MS" pitchFamily="66" charset="0"/>
              </a:rPr>
              <a:t>antagonistes </a:t>
            </a:r>
            <a:r>
              <a:rPr lang="fr-FR" sz="2400" dirty="0">
                <a:latin typeface="Comic Sans MS" pitchFamily="66" charset="0"/>
                <a:sym typeface="Symbol"/>
              </a:rPr>
              <a:t></a:t>
            </a:r>
            <a:r>
              <a:rPr lang="fr-FR" sz="2400" dirty="0">
                <a:latin typeface="Comic Sans MS" pitchFamily="66" charset="0"/>
              </a:rPr>
              <a:t> leur dérèglement fonctionnel constituerait un élément physiopathologique fondamental.</a:t>
            </a:r>
          </a:p>
          <a:p>
            <a:pPr marL="0" indent="0" algn="just">
              <a:lnSpc>
                <a:spcPct val="150000"/>
              </a:lnSpc>
              <a:spcBef>
                <a:spcPts val="0"/>
              </a:spcBef>
              <a:buNone/>
            </a:pPr>
            <a:endParaRPr lang="fr-FR" sz="2400" dirty="0">
              <a:latin typeface="Comic Sans MS" pitchFamily="66" charset="0"/>
            </a:endParaRPr>
          </a:p>
          <a:p>
            <a:pPr marL="0" indent="0" algn="just">
              <a:lnSpc>
                <a:spcPct val="150000"/>
              </a:lnSpc>
              <a:spcBef>
                <a:spcPts val="0"/>
              </a:spcBef>
              <a:buNone/>
            </a:pPr>
            <a:endParaRPr lang="fr-FR" sz="2400" dirty="0">
              <a:latin typeface="Comic Sans MS" pitchFamily="66" charset="0"/>
            </a:endParaRPr>
          </a:p>
        </p:txBody>
      </p:sp>
      <p:sp>
        <p:nvSpPr>
          <p:cNvPr id="4" name="ZoneTexte 3"/>
          <p:cNvSpPr txBox="1"/>
          <p:nvPr/>
        </p:nvSpPr>
        <p:spPr>
          <a:xfrm>
            <a:off x="1775520" y="1929606"/>
            <a:ext cx="31683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Comic Sans MS" pitchFamily="66" charset="0"/>
              </a:rPr>
              <a:t>Le ptérygoïdien latéral, est actif au cours de tous mouvements mandibulaires</a:t>
            </a:r>
            <a:endParaRPr lang="fr-FR" dirty="0"/>
          </a:p>
        </p:txBody>
      </p:sp>
      <p:sp>
        <p:nvSpPr>
          <p:cNvPr id="5" name="ZoneTexte 4"/>
          <p:cNvSpPr txBox="1"/>
          <p:nvPr/>
        </p:nvSpPr>
        <p:spPr>
          <a:xfrm>
            <a:off x="6600056" y="1893637"/>
            <a:ext cx="38164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Comic Sans MS" pitchFamily="66" charset="0"/>
              </a:rPr>
              <a:t>il est constamment sollicité </a:t>
            </a:r>
          </a:p>
          <a:p>
            <a:r>
              <a:rPr lang="fr-FR" dirty="0">
                <a:latin typeface="Comic Sans MS" pitchFamily="66" charset="0"/>
              </a:rPr>
              <a:t>dans la stabilisation mandibulaire,</a:t>
            </a:r>
          </a:p>
          <a:p>
            <a:r>
              <a:rPr lang="fr-FR" dirty="0">
                <a:latin typeface="Comic Sans MS" pitchFamily="66" charset="0"/>
              </a:rPr>
              <a:t>les mouvements d’évitement                                                                       et la bruxomanie</a:t>
            </a:r>
          </a:p>
        </p:txBody>
      </p:sp>
      <p:sp>
        <p:nvSpPr>
          <p:cNvPr id="6" name="ZoneTexte 5"/>
          <p:cNvSpPr txBox="1"/>
          <p:nvPr/>
        </p:nvSpPr>
        <p:spPr>
          <a:xfrm>
            <a:off x="2423592" y="3413900"/>
            <a:ext cx="316835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Comic Sans MS" pitchFamily="66" charset="0"/>
              </a:rPr>
              <a:t>amorçant une compression des tissus rétro-discaux                                    secondaire au déplacement</a:t>
            </a:r>
          </a:p>
          <a:p>
            <a:r>
              <a:rPr lang="fr-FR" dirty="0">
                <a:latin typeface="Comic Sans MS" pitchFamily="66" charset="0"/>
              </a:rPr>
              <a:t> postéro-latéral de la tête</a:t>
            </a:r>
          </a:p>
          <a:p>
            <a:r>
              <a:rPr lang="fr-FR" dirty="0">
                <a:latin typeface="Comic Sans MS" pitchFamily="66" charset="0"/>
              </a:rPr>
              <a:t>         condylienne.                   </a:t>
            </a:r>
          </a:p>
        </p:txBody>
      </p:sp>
      <p:sp>
        <p:nvSpPr>
          <p:cNvPr id="7" name="ZoneTexte 6"/>
          <p:cNvSpPr txBox="1"/>
          <p:nvPr/>
        </p:nvSpPr>
        <p:spPr>
          <a:xfrm>
            <a:off x="4367808" y="5818038"/>
            <a:ext cx="374441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Comic Sans MS" pitchFamily="66" charset="0"/>
              </a:rPr>
              <a:t>La compression aggrave le spasme </a:t>
            </a:r>
            <a:r>
              <a:rPr lang="fr-FR" dirty="0">
                <a:latin typeface="Comic Sans MS" pitchFamily="66" charset="0"/>
                <a:sym typeface="Symbol"/>
              </a:rPr>
              <a:t></a:t>
            </a:r>
            <a:r>
              <a:rPr lang="fr-FR" dirty="0">
                <a:latin typeface="Comic Sans MS" pitchFamily="66" charset="0"/>
              </a:rPr>
              <a:t> réflexe paradoxal du muscle ptérygoïdien latéral.</a:t>
            </a:r>
            <a:endParaRPr lang="fr-FR" dirty="0"/>
          </a:p>
        </p:txBody>
      </p:sp>
      <p:sp>
        <p:nvSpPr>
          <p:cNvPr id="8" name="ZoneTexte 7"/>
          <p:cNvSpPr txBox="1"/>
          <p:nvPr/>
        </p:nvSpPr>
        <p:spPr>
          <a:xfrm>
            <a:off x="6823833" y="3729806"/>
            <a:ext cx="288032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Comic Sans MS" pitchFamily="66" charset="0"/>
              </a:rPr>
              <a:t>souvent </a:t>
            </a:r>
            <a:r>
              <a:rPr lang="fr-FR" dirty="0" err="1">
                <a:latin typeface="Comic Sans MS" pitchFamily="66" charset="0"/>
              </a:rPr>
              <a:t>spasmé</a:t>
            </a:r>
            <a:r>
              <a:rPr lang="fr-FR" dirty="0">
                <a:latin typeface="Comic Sans MS" pitchFamily="66" charset="0"/>
              </a:rPr>
              <a:t> et responsable  </a:t>
            </a:r>
          </a:p>
          <a:p>
            <a:r>
              <a:rPr lang="fr-FR" dirty="0">
                <a:latin typeface="Comic Sans MS" pitchFamily="66" charset="0"/>
              </a:rPr>
              <a:t>de déplacement discal</a:t>
            </a:r>
          </a:p>
        </p:txBody>
      </p:sp>
      <p:sp>
        <p:nvSpPr>
          <p:cNvPr id="9" name="Flèche droite 8"/>
          <p:cNvSpPr/>
          <p:nvPr/>
        </p:nvSpPr>
        <p:spPr>
          <a:xfrm>
            <a:off x="5231904" y="2391272"/>
            <a:ext cx="1152128" cy="24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2875321">
            <a:off x="2541123" y="5281492"/>
            <a:ext cx="2013184" cy="392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10800000">
            <a:off x="5536704" y="3687416"/>
            <a:ext cx="1152128" cy="24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5400000">
            <a:off x="9213539" y="3327376"/>
            <a:ext cx="1152128" cy="24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11521280" cy="6381328"/>
          </a:xfrm>
        </p:spPr>
        <p:txBody>
          <a:bodyPr>
            <a:noAutofit/>
          </a:bodyPr>
          <a:lstStyle/>
          <a:p>
            <a:pPr marL="0" indent="0" algn="just">
              <a:lnSpc>
                <a:spcPct val="170000"/>
              </a:lnSpc>
              <a:buNone/>
            </a:pPr>
            <a:r>
              <a:rPr lang="fr-FR" sz="2400" b="1" dirty="0">
                <a:solidFill>
                  <a:srgbClr val="FF0000"/>
                </a:solidFill>
                <a:latin typeface="Comic Sans MS" pitchFamily="66" charset="0"/>
              </a:rPr>
              <a:t>5- </a:t>
            </a:r>
            <a:r>
              <a:rPr lang="fr-FR" sz="2400" b="1" dirty="0" smtClean="0">
                <a:solidFill>
                  <a:srgbClr val="FF0000"/>
                </a:solidFill>
                <a:latin typeface="Comic Sans MS" pitchFamily="66" charset="0"/>
              </a:rPr>
              <a:t>Symptomatologies</a:t>
            </a:r>
            <a:r>
              <a:rPr lang="fr-FR" sz="2400" dirty="0">
                <a:latin typeface="Comic Sans MS" pitchFamily="66" charset="0"/>
              </a:rPr>
              <a:t> :</a:t>
            </a:r>
          </a:p>
          <a:p>
            <a:pPr marL="0" indent="0" algn="just">
              <a:lnSpc>
                <a:spcPct val="170000"/>
              </a:lnSpc>
              <a:buNone/>
            </a:pPr>
            <a:r>
              <a:rPr lang="fr-FR" sz="2400" dirty="0">
                <a:latin typeface="Comic Sans MS" pitchFamily="66" charset="0"/>
              </a:rPr>
              <a:t>   Les manifestations cliniques du DAM sont d’un polymorphisme extrême</a:t>
            </a:r>
          </a:p>
          <a:p>
            <a:pPr marL="0" indent="0" algn="just">
              <a:lnSpc>
                <a:spcPct val="170000"/>
              </a:lnSpc>
              <a:buNone/>
            </a:pPr>
            <a:r>
              <a:rPr lang="fr-FR" sz="2400" dirty="0">
                <a:latin typeface="Comic Sans MS" pitchFamily="66" charset="0"/>
              </a:rPr>
              <a:t> </a:t>
            </a:r>
            <a:r>
              <a:rPr lang="fr-FR" sz="2400" b="1" dirty="0">
                <a:solidFill>
                  <a:srgbClr val="00B0F0"/>
                </a:solidFill>
                <a:latin typeface="Comic Sans MS" pitchFamily="66" charset="0"/>
              </a:rPr>
              <a:t>1- Manifestations musculaires </a:t>
            </a:r>
            <a:r>
              <a:rPr lang="fr-FR" sz="2400" dirty="0">
                <a:latin typeface="Comic Sans MS" pitchFamily="66" charset="0"/>
              </a:rPr>
              <a:t>:                                                        </a:t>
            </a:r>
          </a:p>
          <a:p>
            <a:pPr marL="0" indent="0" algn="just">
              <a:lnSpc>
                <a:spcPct val="170000"/>
              </a:lnSpc>
              <a:buNone/>
            </a:pPr>
            <a:r>
              <a:rPr lang="fr-FR" sz="2400" dirty="0">
                <a:latin typeface="Comic Sans MS" pitchFamily="66" charset="0"/>
              </a:rPr>
              <a:t>   Elles sont induites par des para fonctions, des compensations musculaires de l’instabilité occlusale et des mouvements d’évitement. </a:t>
            </a:r>
          </a:p>
          <a:p>
            <a:pPr marL="0" indent="0" algn="just">
              <a:lnSpc>
                <a:spcPct val="170000"/>
              </a:lnSpc>
              <a:buNone/>
            </a:pPr>
            <a:r>
              <a:rPr lang="fr-FR" sz="2400" dirty="0">
                <a:latin typeface="Comic Sans MS" pitchFamily="66" charset="0"/>
              </a:rPr>
              <a:t>Liées au spasme elles se traduisent par des douleurs, une limitation de l’ouverture buccale, une hypertrophie musculaire.</a:t>
            </a:r>
          </a:p>
          <a:p>
            <a:pPr marL="0" indent="0" algn="just">
              <a:lnSpc>
                <a:spcPct val="170000"/>
              </a:lnSpc>
              <a:buNone/>
            </a:pPr>
            <a:r>
              <a:rPr lang="fr-FR" sz="2400" dirty="0">
                <a:latin typeface="Comic Sans MS" pitchFamily="66" charset="0"/>
              </a:rPr>
              <a:t>  </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336" y="0"/>
            <a:ext cx="11809312" cy="6858000"/>
          </a:xfrm>
        </p:spPr>
        <p:txBody>
          <a:bodyPr>
            <a:normAutofit/>
          </a:bodyPr>
          <a:lstStyle/>
          <a:p>
            <a:pPr marL="0" indent="0" algn="just">
              <a:lnSpc>
                <a:spcPct val="170000"/>
              </a:lnSpc>
              <a:buNone/>
            </a:pPr>
            <a:r>
              <a:rPr lang="fr-FR" sz="2400" b="1" dirty="0">
                <a:solidFill>
                  <a:srgbClr val="7030A0"/>
                </a:solidFill>
                <a:latin typeface="Comic Sans MS" pitchFamily="66" charset="0"/>
              </a:rPr>
              <a:t>a- Réflexe d’éclissage :</a:t>
            </a:r>
          </a:p>
          <a:p>
            <a:pPr marL="0" indent="0" algn="just">
              <a:lnSpc>
                <a:spcPct val="170000"/>
              </a:lnSpc>
              <a:buNone/>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Définition : il s’agit d’une réponse réflexe de protection induite par le SNC, entraînant contraction musculaire et douleur dans le but de protéger une région blessée d’un nouveau trauma</a:t>
            </a:r>
            <a:r>
              <a:rPr lang="fr-FR" sz="2400" dirty="0" smtClean="0">
                <a:latin typeface="Comic Sans MS" pitchFamily="66" charset="0"/>
              </a:rPr>
              <a:t>.</a:t>
            </a:r>
            <a:endParaRPr lang="fr-FR" sz="2400" dirty="0">
              <a:latin typeface="Comic Sans MS" pitchFamily="66" charset="0"/>
            </a:endParaRPr>
          </a:p>
          <a:p>
            <a:pPr marL="0" indent="0" algn="just">
              <a:lnSpc>
                <a:spcPct val="170000"/>
              </a:lnSpc>
              <a:buNone/>
            </a:pPr>
            <a:r>
              <a:rPr lang="fr-FR" sz="2400" dirty="0">
                <a:latin typeface="Comic Sans MS" pitchFamily="66" charset="0"/>
              </a:rPr>
              <a:t>Muscle agoniste contracté     </a:t>
            </a:r>
            <a:r>
              <a:rPr lang="fr-FR" sz="2400" dirty="0" smtClean="0">
                <a:latin typeface="Comic Sans MS" pitchFamily="66" charset="0"/>
              </a:rPr>
              <a:t>  Le </a:t>
            </a:r>
            <a:r>
              <a:rPr lang="fr-FR" sz="2400" dirty="0">
                <a:latin typeface="Comic Sans MS" pitchFamily="66" charset="0"/>
              </a:rPr>
              <a:t>SNC augmente l’activité d’un </a:t>
            </a:r>
            <a:r>
              <a:rPr lang="fr-FR" sz="2400" dirty="0" smtClean="0">
                <a:latin typeface="Comic Sans MS" pitchFamily="66" charset="0"/>
              </a:rPr>
              <a:t>muscle </a:t>
            </a:r>
            <a:r>
              <a:rPr lang="fr-FR" sz="2400" dirty="0">
                <a:latin typeface="Comic Sans MS" pitchFamily="66" charset="0"/>
              </a:rPr>
              <a:t>antagoniste.</a:t>
            </a:r>
          </a:p>
          <a:p>
            <a:pPr marL="0" indent="0" algn="just">
              <a:lnSpc>
                <a:spcPct val="170000"/>
              </a:lnSpc>
              <a:buNone/>
            </a:pPr>
            <a:endParaRPr lang="fr-FR" sz="2400" dirty="0">
              <a:latin typeface="Comic Sans MS" pitchFamily="66" charset="0"/>
            </a:endParaRPr>
          </a:p>
          <a:p>
            <a:pPr marL="0" indent="0" algn="just">
              <a:lnSpc>
                <a:spcPct val="170000"/>
              </a:lnSpc>
              <a:buNone/>
            </a:pPr>
            <a:r>
              <a:rPr lang="fr-FR" sz="2400" dirty="0">
                <a:latin typeface="Comic Sans MS" pitchFamily="66" charset="0"/>
              </a:rPr>
              <a:t>		</a:t>
            </a:r>
          </a:p>
        </p:txBody>
      </p:sp>
      <p:sp>
        <p:nvSpPr>
          <p:cNvPr id="4" name="Flèche droite 3"/>
          <p:cNvSpPr/>
          <p:nvPr/>
        </p:nvSpPr>
        <p:spPr>
          <a:xfrm>
            <a:off x="4223792" y="2996952"/>
            <a:ext cx="100811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0"/>
            <a:ext cx="11449272" cy="6858000"/>
          </a:xfrm>
        </p:spPr>
        <p:txBody>
          <a:bodyPr>
            <a:normAutofit fontScale="92500" lnSpcReduction="10000"/>
          </a:bodyPr>
          <a:lstStyle/>
          <a:p>
            <a:pPr marL="0" indent="0" algn="just">
              <a:lnSpc>
                <a:spcPct val="170000"/>
              </a:lnSpc>
              <a:buNone/>
            </a:pPr>
            <a:r>
              <a:rPr lang="fr-FR" sz="2400" b="1" dirty="0">
                <a:solidFill>
                  <a:srgbClr val="7030A0"/>
                </a:solidFill>
                <a:latin typeface="Comic Sans MS" pitchFamily="66" charset="0"/>
              </a:rPr>
              <a:t>b- Courbatures :</a:t>
            </a:r>
          </a:p>
          <a:p>
            <a:pPr marL="0" indent="0" algn="just">
              <a:lnSpc>
                <a:spcPct val="170000"/>
              </a:lnSpc>
              <a:buNone/>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Définition : il s’agit d’un trouble musculaire primaire non inflammatoire, qui représente généralement la 1</a:t>
            </a:r>
            <a:r>
              <a:rPr lang="fr-FR" sz="2400" baseline="30000" dirty="0">
                <a:latin typeface="Comic Sans MS" pitchFamily="66" charset="0"/>
              </a:rPr>
              <a:t>er</a:t>
            </a:r>
            <a:r>
              <a:rPr lang="fr-FR" sz="2400" dirty="0">
                <a:latin typeface="Comic Sans MS" pitchFamily="66" charset="0"/>
              </a:rPr>
              <a:t> réponse du tissu musculaire à un réflexe d’éclissage prolongé.</a:t>
            </a:r>
          </a:p>
          <a:p>
            <a:pPr marL="0" indent="0" algn="just">
              <a:lnSpc>
                <a:spcPct val="170000"/>
              </a:lnSpc>
              <a:buNone/>
            </a:pPr>
            <a:r>
              <a:rPr lang="fr-FR" sz="2400" dirty="0">
                <a:latin typeface="Comic Sans MS" pitchFamily="66" charset="0"/>
              </a:rPr>
              <a:t> </a:t>
            </a:r>
          </a:p>
          <a:p>
            <a:pPr marL="0" indent="0" algn="just">
              <a:lnSpc>
                <a:spcPct val="170000"/>
              </a:lnSpc>
              <a:buNone/>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Cliniquement : </a:t>
            </a:r>
          </a:p>
          <a:p>
            <a:pPr marL="0" indent="0" algn="just">
              <a:lnSpc>
                <a:spcPct val="170000"/>
              </a:lnSpc>
              <a:buNone/>
            </a:pPr>
            <a:r>
              <a:rPr lang="fr-FR" sz="2400" dirty="0">
                <a:latin typeface="Comic Sans MS" pitchFamily="66" charset="0"/>
              </a:rPr>
              <a:t>      - Légère diminution de l’amplitude des mouvements actifs</a:t>
            </a:r>
          </a:p>
          <a:p>
            <a:pPr marL="0" indent="0" algn="just">
              <a:lnSpc>
                <a:spcPct val="170000"/>
              </a:lnSpc>
              <a:buNone/>
            </a:pPr>
            <a:r>
              <a:rPr lang="fr-FR" sz="2400" dirty="0">
                <a:latin typeface="Comic Sans MS" pitchFamily="66" charset="0"/>
              </a:rPr>
              <a:t>      - Légère douleur au repos</a:t>
            </a:r>
          </a:p>
          <a:p>
            <a:pPr marL="0" indent="0" algn="just">
              <a:lnSpc>
                <a:spcPct val="170000"/>
              </a:lnSpc>
              <a:buNone/>
            </a:pPr>
            <a:r>
              <a:rPr lang="fr-FR" sz="2400" dirty="0">
                <a:latin typeface="Comic Sans MS" pitchFamily="66" charset="0"/>
              </a:rPr>
              <a:t>      - Douleur accentuée par la fonction</a:t>
            </a:r>
          </a:p>
          <a:p>
            <a:pPr marL="0" indent="0" algn="just">
              <a:lnSpc>
                <a:spcPct val="170000"/>
              </a:lnSpc>
              <a:buNone/>
            </a:pPr>
            <a:r>
              <a:rPr lang="fr-FR" sz="2400" dirty="0">
                <a:latin typeface="Comic Sans MS" pitchFamily="66" charset="0"/>
              </a:rPr>
              <a:t>      - Faiblesse musculaire</a:t>
            </a:r>
          </a:p>
          <a:p>
            <a:pPr marL="0" indent="0" algn="just">
              <a:lnSpc>
                <a:spcPct val="170000"/>
              </a:lnSpc>
              <a:buNone/>
            </a:pPr>
            <a:r>
              <a:rPr lang="fr-FR" sz="2400" dirty="0">
                <a:latin typeface="Comic Sans MS" pitchFamily="66" charset="0"/>
              </a:rPr>
              <a:t>      - Palpation douloureuse</a:t>
            </a:r>
          </a:p>
          <a:p>
            <a:pPr marL="0" indent="0" algn="just">
              <a:lnSpc>
                <a:spcPct val="170000"/>
              </a:lnSpc>
              <a:buNone/>
            </a:pPr>
            <a:endParaRPr lang="fr-FR" sz="2400" dirty="0">
              <a:latin typeface="Comic Sans MS" pitchFamily="66" charset="0"/>
            </a:endParaRPr>
          </a:p>
          <a:p>
            <a:pPr marL="0" indent="0" algn="just">
              <a:lnSpc>
                <a:spcPct val="150000"/>
              </a:lnSpc>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9416" y="620689"/>
            <a:ext cx="10873208" cy="6186309"/>
          </a:xfrm>
          <a:prstGeom prst="rect">
            <a:avLst/>
          </a:prstGeom>
          <a:noFill/>
        </p:spPr>
        <p:txBody>
          <a:bodyPr wrap="square" rtlCol="0">
            <a:spAutoFit/>
          </a:bodyPr>
          <a:lstStyle/>
          <a:p>
            <a:pPr algn="just">
              <a:lnSpc>
                <a:spcPct val="150000"/>
              </a:lnSpc>
            </a:pPr>
            <a:r>
              <a:rPr lang="fr-FR" sz="2400" b="1" dirty="0" smtClean="0">
                <a:solidFill>
                  <a:srgbClr val="FF0000"/>
                </a:solidFill>
                <a:latin typeface="Comic Sans MS" pitchFamily="66" charset="0"/>
              </a:rPr>
              <a:t>Introduction- Historique</a:t>
            </a:r>
          </a:p>
          <a:p>
            <a:pPr algn="just">
              <a:lnSpc>
                <a:spcPct val="150000"/>
              </a:lnSpc>
            </a:pPr>
            <a:r>
              <a:rPr lang="fr-FR" sz="2400" dirty="0" smtClean="0">
                <a:latin typeface="Comic Sans MS" panose="030F0702030302020204" pitchFamily="66" charset="0"/>
              </a:rPr>
              <a:t>Il </a:t>
            </a:r>
            <a:r>
              <a:rPr lang="fr-FR" sz="2400" dirty="0">
                <a:latin typeface="Comic Sans MS" panose="030F0702030302020204" pitchFamily="66" charset="0"/>
              </a:rPr>
              <a:t>existe une </a:t>
            </a:r>
            <a:r>
              <a:rPr lang="fr-FR" sz="2400" b="1" dirty="0">
                <a:latin typeface="Comic Sans MS" pitchFamily="66" charset="0"/>
              </a:rPr>
              <a:t>étroite relation entre les différents éléments </a:t>
            </a:r>
            <a:r>
              <a:rPr lang="fr-FR" sz="2400" dirty="0">
                <a:latin typeface="Comic Sans MS" panose="030F0702030302020204" pitchFamily="66" charset="0"/>
              </a:rPr>
              <a:t>du système </a:t>
            </a:r>
            <a:r>
              <a:rPr lang="fr-FR" sz="2400" dirty="0" err="1">
                <a:latin typeface="Comic Sans MS" panose="030F0702030302020204" pitchFamily="66" charset="0"/>
              </a:rPr>
              <a:t>stomatognatique</a:t>
            </a:r>
            <a:r>
              <a:rPr lang="fr-FR" sz="2400" dirty="0">
                <a:latin typeface="Comic Sans MS" panose="030F0702030302020204" pitchFamily="66" charset="0"/>
              </a:rPr>
              <a:t>. L'efficience de cet appareil dépend du fonctionnement harmonieux et équilibré de l’ensemble de ses composants physiologiquement liés entre eux et également à la posture cranio-cervicale. </a:t>
            </a:r>
            <a:endParaRPr lang="fr-FR" sz="2400" dirty="0" smtClean="0">
              <a:latin typeface="Comic Sans MS" panose="030F0702030302020204" pitchFamily="66" charset="0"/>
            </a:endParaRPr>
          </a:p>
          <a:p>
            <a:pPr algn="just">
              <a:lnSpc>
                <a:spcPct val="150000"/>
              </a:lnSpc>
            </a:pPr>
            <a:endParaRPr lang="fr-FR" sz="2400" dirty="0">
              <a:latin typeface="Comic Sans MS" panose="030F0702030302020204" pitchFamily="66" charset="0"/>
            </a:endParaRPr>
          </a:p>
          <a:p>
            <a:pPr algn="just">
              <a:lnSpc>
                <a:spcPct val="150000"/>
              </a:lnSpc>
            </a:pPr>
            <a:r>
              <a:rPr lang="fr-FR" sz="2400" dirty="0">
                <a:latin typeface="Comic Sans MS" panose="030F0702030302020204" pitchFamily="66" charset="0"/>
              </a:rPr>
              <a:t>Cette synergie peut être perturbée par une altération même minime de l’un de ses composants, donnant naissance </a:t>
            </a:r>
            <a:endParaRPr lang="fr-FR" sz="2400" dirty="0" smtClean="0">
              <a:latin typeface="Comic Sans MS" panose="030F0702030302020204" pitchFamily="66" charset="0"/>
            </a:endParaRPr>
          </a:p>
          <a:p>
            <a:pPr algn="just">
              <a:lnSpc>
                <a:spcPct val="150000"/>
              </a:lnSpc>
            </a:pPr>
            <a:r>
              <a:rPr lang="fr-FR" sz="2400" dirty="0">
                <a:latin typeface="Comic Sans MS" panose="030F0702030302020204" pitchFamily="66" charset="0"/>
              </a:rPr>
              <a:t>	</a:t>
            </a:r>
            <a:r>
              <a:rPr lang="fr-FR" sz="2400" b="1" dirty="0">
                <a:solidFill>
                  <a:srgbClr val="FF0000"/>
                </a:solidFill>
                <a:latin typeface="Comic Sans MS" pitchFamily="66" charset="0"/>
              </a:rPr>
              <a:t>un dysfonctionnement de l’appareil </a:t>
            </a:r>
            <a:r>
              <a:rPr lang="fr-FR" sz="2400" b="1" dirty="0" err="1">
                <a:solidFill>
                  <a:srgbClr val="FF0000"/>
                </a:solidFill>
                <a:latin typeface="Comic Sans MS" pitchFamily="66" charset="0"/>
              </a:rPr>
              <a:t>manducateur</a:t>
            </a:r>
            <a:r>
              <a:rPr lang="fr-FR" sz="2400" b="1" dirty="0">
                <a:solidFill>
                  <a:srgbClr val="FF0000"/>
                </a:solidFill>
                <a:latin typeface="Comic Sans MS" pitchFamily="66" charset="0"/>
              </a:rPr>
              <a:t>.</a:t>
            </a:r>
          </a:p>
          <a:p>
            <a:pPr algn="just">
              <a:lnSpc>
                <a:spcPct val="150000"/>
              </a:lnSpc>
            </a:pPr>
            <a:endParaRPr lang="fr-FR" sz="2400" dirty="0">
              <a:latin typeface="Comic Sans MS" panose="030F0702030302020204" pitchFamily="66" charset="0"/>
            </a:endParaRPr>
          </a:p>
        </p:txBody>
      </p:sp>
    </p:spTree>
    <p:extLst>
      <p:ext uri="{BB962C8B-B14F-4D97-AF65-F5344CB8AC3E}">
        <p14:creationId xmlns:p14="http://schemas.microsoft.com/office/powerpoint/2010/main" val="1143225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44" y="0"/>
            <a:ext cx="11737304" cy="6957392"/>
          </a:xfrm>
        </p:spPr>
        <p:txBody>
          <a:bodyPr>
            <a:normAutofit/>
          </a:bodyPr>
          <a:lstStyle/>
          <a:p>
            <a:pPr marL="0" indent="0" algn="just">
              <a:lnSpc>
                <a:spcPct val="150000"/>
              </a:lnSpc>
              <a:buNone/>
            </a:pPr>
            <a:r>
              <a:rPr lang="fr-FR" sz="2400" b="1" dirty="0">
                <a:solidFill>
                  <a:srgbClr val="7030A0"/>
                </a:solidFill>
                <a:latin typeface="Comic Sans MS" pitchFamily="66" charset="0"/>
              </a:rPr>
              <a:t>c- Spasme :</a:t>
            </a:r>
          </a:p>
          <a:p>
            <a:pPr marL="0" indent="0" algn="just">
              <a:lnSpc>
                <a:spcPct val="150000"/>
              </a:lnSpc>
              <a:buNone/>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Définition : le spasme musculaire est une violente contraction musculaire aiguë, soudaine et involontaire, induite par le SNC ; un muscle </a:t>
            </a:r>
            <a:r>
              <a:rPr lang="fr-FR" sz="2400" dirty="0" err="1">
                <a:latin typeface="Comic Sans MS" pitchFamily="66" charset="0"/>
              </a:rPr>
              <a:t>spasmé</a:t>
            </a:r>
            <a:r>
              <a:rPr lang="fr-FR" sz="2400" dirty="0">
                <a:latin typeface="Comic Sans MS" pitchFamily="66" charset="0"/>
              </a:rPr>
              <a:t> est donc raccourci et douloureux. </a:t>
            </a:r>
          </a:p>
          <a:p>
            <a:pPr marL="0" indent="0" algn="just">
              <a:lnSpc>
                <a:spcPct val="150000"/>
              </a:lnSpc>
              <a:buNone/>
            </a:pPr>
            <a:r>
              <a:rPr lang="fr-FR" sz="2400" dirty="0">
                <a:latin typeface="Comic Sans MS" pitchFamily="66" charset="0"/>
              </a:rPr>
              <a:t> Il survient après :</a:t>
            </a:r>
          </a:p>
          <a:p>
            <a:pPr marL="0" indent="0" algn="just">
              <a:lnSpc>
                <a:spcPct val="150000"/>
              </a:lnSpc>
              <a:buNone/>
            </a:pPr>
            <a:r>
              <a:rPr lang="fr-FR" sz="2400" dirty="0">
                <a:latin typeface="Comic Sans MS" pitchFamily="66" charset="0"/>
              </a:rPr>
              <a:t>    - Contraction prolongée et excessive d’un muscle</a:t>
            </a:r>
          </a:p>
          <a:p>
            <a:pPr marL="0" indent="0" algn="just">
              <a:lnSpc>
                <a:spcPct val="150000"/>
              </a:lnSpc>
              <a:buNone/>
            </a:pPr>
            <a:r>
              <a:rPr lang="fr-FR" sz="2400" dirty="0">
                <a:latin typeface="Comic Sans MS" pitchFamily="66" charset="0"/>
              </a:rPr>
              <a:t>    - Etirement musculaire excessif</a:t>
            </a:r>
          </a:p>
          <a:p>
            <a:pPr marL="0" indent="0" algn="just">
              <a:lnSpc>
                <a:spcPct val="150000"/>
              </a:lnSpc>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7384"/>
            <a:ext cx="11305256" cy="6741368"/>
          </a:xfrm>
        </p:spPr>
        <p:txBody>
          <a:bodyPr>
            <a:normAutofit/>
          </a:bodyPr>
          <a:lstStyle/>
          <a:p>
            <a:pPr marL="0" indent="0">
              <a:lnSpc>
                <a:spcPct val="150000"/>
              </a:lnSpc>
              <a:buNone/>
            </a:pPr>
            <a:r>
              <a:rPr lang="fr-FR" sz="2400" b="1" dirty="0">
                <a:solidFill>
                  <a:srgbClr val="7030A0"/>
                </a:solidFill>
                <a:latin typeface="Comic Sans MS" pitchFamily="66" charset="0"/>
              </a:rPr>
              <a:t>d- Hypertrophie musculaire :</a:t>
            </a:r>
          </a:p>
          <a:p>
            <a:pPr marL="0" indent="0">
              <a:lnSpc>
                <a:spcPct val="150000"/>
              </a:lnSpc>
              <a:buNone/>
            </a:pPr>
            <a:r>
              <a:rPr lang="fr-FR" sz="2400" dirty="0">
                <a:latin typeface="Comic Sans MS" pitchFamily="66" charset="0"/>
              </a:rPr>
              <a:t>L’augmentation de volume, unilatérale ou bilatérale, symétrique ou non, est secondaire à une hyperactivité musculaire</a:t>
            </a:r>
            <a:r>
              <a:rPr lang="fr-FR" sz="2400" dirty="0" smtClean="0">
                <a:latin typeface="Comic Sans MS" pitchFamily="66" charset="0"/>
              </a:rPr>
              <a:t>.</a:t>
            </a:r>
          </a:p>
          <a:p>
            <a:pPr marL="0" indent="0">
              <a:lnSpc>
                <a:spcPct val="150000"/>
              </a:lnSpc>
              <a:buNone/>
            </a:pPr>
            <a:endParaRPr lang="fr-FR" sz="2400" dirty="0">
              <a:latin typeface="Comic Sans MS" pitchFamily="66" charset="0"/>
            </a:endParaRPr>
          </a:p>
          <a:p>
            <a:pPr marL="0" indent="0">
              <a:lnSpc>
                <a:spcPct val="150000"/>
              </a:lnSpc>
              <a:buNone/>
            </a:pPr>
            <a:r>
              <a:rPr lang="fr-FR" sz="2400" b="1" dirty="0">
                <a:solidFill>
                  <a:srgbClr val="7030A0"/>
                </a:solidFill>
                <a:latin typeface="Comic Sans MS" pitchFamily="66" charset="0"/>
              </a:rPr>
              <a:t>e- Douleurs </a:t>
            </a:r>
            <a:r>
              <a:rPr lang="fr-FR" sz="2400" b="1" dirty="0" err="1">
                <a:solidFill>
                  <a:srgbClr val="7030A0"/>
                </a:solidFill>
                <a:latin typeface="Comic Sans MS" pitchFamily="66" charset="0"/>
              </a:rPr>
              <a:t>myofaciales</a:t>
            </a:r>
            <a:r>
              <a:rPr lang="fr-FR" sz="2400" b="1" dirty="0">
                <a:solidFill>
                  <a:srgbClr val="7030A0"/>
                </a:solidFill>
                <a:latin typeface="Comic Sans MS" pitchFamily="66" charset="0"/>
              </a:rPr>
              <a:t> : </a:t>
            </a:r>
          </a:p>
          <a:p>
            <a:pPr marL="0" indent="0">
              <a:lnSpc>
                <a:spcPct val="150000"/>
              </a:lnSpc>
              <a:buNone/>
            </a:pPr>
            <a:r>
              <a:rPr lang="fr-FR" sz="2400" dirty="0">
                <a:latin typeface="Comic Sans MS" pitchFamily="66" charset="0"/>
              </a:rPr>
              <a:t>Retrouvée dans 84 </a:t>
            </a:r>
            <a:r>
              <a:rPr lang="fr-FR" sz="2400" dirty="0">
                <a:latin typeface="Comic Sans MS" pitchFamily="66" charset="0"/>
                <a:sym typeface="Symbol"/>
              </a:rPr>
              <a:t></a:t>
            </a:r>
            <a:r>
              <a:rPr lang="fr-FR" sz="2400" dirty="0">
                <a:latin typeface="Comic Sans MS" pitchFamily="66" charset="0"/>
              </a:rPr>
              <a:t> des cas au niveau du ptérygoïdien latéral.</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Définition : la douleur </a:t>
            </a:r>
            <a:r>
              <a:rPr lang="fr-FR" sz="2400" dirty="0" err="1">
                <a:latin typeface="Comic Sans MS" pitchFamily="66" charset="0"/>
              </a:rPr>
              <a:t>myofaciale</a:t>
            </a:r>
            <a:r>
              <a:rPr lang="fr-FR" sz="2400" dirty="0">
                <a:latin typeface="Comic Sans MS" pitchFamily="66" charset="0"/>
              </a:rPr>
              <a:t> est caractérisée par une douleur musculaire régionale sourde et par la présence de points musculaires gâchettes qui à la palpation, produisent des douleurs référées.</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250770"/>
            <a:ext cx="11449272" cy="3970318"/>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f- Limitation de l’ouverture buccale</a:t>
            </a:r>
            <a:r>
              <a:rPr lang="fr-FR" sz="2400" dirty="0">
                <a:latin typeface="Comic Sans MS" pitchFamily="66" charset="0"/>
              </a:rPr>
              <a:t> : (trismus)</a:t>
            </a:r>
          </a:p>
          <a:p>
            <a:pPr algn="just">
              <a:lnSpc>
                <a:spcPct val="150000"/>
              </a:lnSpc>
            </a:pPr>
            <a:r>
              <a:rPr lang="fr-FR" sz="2400" dirty="0">
                <a:latin typeface="Comic Sans MS" pitchFamily="66" charset="0"/>
              </a:rPr>
              <a:t>Il est intermittent et témoigne d’une contracture musculaire des élévateurs.</a:t>
            </a:r>
          </a:p>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Origine du trismus :</a:t>
            </a:r>
          </a:p>
          <a:p>
            <a:pPr algn="just">
              <a:lnSpc>
                <a:spcPct val="150000"/>
              </a:lnSpc>
            </a:pPr>
            <a:r>
              <a:rPr lang="fr-FR" sz="2400" dirty="0">
                <a:latin typeface="Comic Sans MS" pitchFamily="66" charset="0"/>
              </a:rPr>
              <a:t>     - Limitation de l’ouverture buccale + propulsion et déduction conservées    </a:t>
            </a:r>
            <a:r>
              <a:rPr lang="fr-FR" sz="2400" dirty="0">
                <a:latin typeface="Comic Sans MS" pitchFamily="66" charset="0"/>
                <a:sym typeface="Symbol"/>
              </a:rPr>
              <a:t></a:t>
            </a:r>
            <a:r>
              <a:rPr lang="fr-FR" sz="2400" dirty="0">
                <a:latin typeface="Comic Sans MS" pitchFamily="66" charset="0"/>
              </a:rPr>
              <a:t> Origine musculaire.</a:t>
            </a:r>
          </a:p>
          <a:p>
            <a:pPr algn="just">
              <a:lnSpc>
                <a:spcPct val="150000"/>
              </a:lnSpc>
            </a:pPr>
            <a:r>
              <a:rPr lang="fr-FR" sz="2400" dirty="0">
                <a:latin typeface="Comic Sans MS" pitchFamily="66" charset="0"/>
              </a:rPr>
              <a:t>     - Limitation de l’ouverture buccale + déduction altérée </a:t>
            </a:r>
            <a:r>
              <a:rPr lang="fr-FR" sz="2400" dirty="0">
                <a:latin typeface="Comic Sans MS" pitchFamily="66" charset="0"/>
                <a:sym typeface="Symbol"/>
              </a:rPr>
              <a:t></a:t>
            </a:r>
            <a:r>
              <a:rPr lang="fr-FR" sz="2400" dirty="0">
                <a:latin typeface="Comic Sans MS" pitchFamily="66" charset="0"/>
              </a:rPr>
              <a:t> Origine  articulaire.</a:t>
            </a:r>
          </a:p>
        </p:txBody>
      </p:sp>
    </p:spTree>
    <p:extLst>
      <p:ext uri="{BB962C8B-B14F-4D97-AF65-F5344CB8AC3E}">
        <p14:creationId xmlns:p14="http://schemas.microsoft.com/office/powerpoint/2010/main" val="2699538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376" y="-27384"/>
            <a:ext cx="11377264" cy="6186309"/>
          </a:xfrm>
          <a:prstGeom prst="rect">
            <a:avLst/>
          </a:prstGeom>
        </p:spPr>
        <p:txBody>
          <a:bodyPr wrap="square">
            <a:spAutoFit/>
          </a:bodyPr>
          <a:lstStyle/>
          <a:p>
            <a:pPr algn="just">
              <a:lnSpc>
                <a:spcPct val="150000"/>
              </a:lnSpc>
            </a:pPr>
            <a:r>
              <a:rPr lang="fr-FR" sz="2400" b="1" dirty="0">
                <a:solidFill>
                  <a:srgbClr val="00B0F0"/>
                </a:solidFill>
                <a:latin typeface="Comic Sans MS" pitchFamily="66" charset="0"/>
              </a:rPr>
              <a:t>2- Manifestations articulaires :</a:t>
            </a:r>
          </a:p>
          <a:p>
            <a:pPr algn="just">
              <a:lnSpc>
                <a:spcPct val="150000"/>
              </a:lnSpc>
            </a:pPr>
            <a:r>
              <a:rPr lang="fr-FR" sz="2400" b="1" dirty="0">
                <a:solidFill>
                  <a:srgbClr val="7030A0"/>
                </a:solidFill>
                <a:latin typeface="Comic Sans MS" pitchFamily="66" charset="0"/>
              </a:rPr>
              <a:t>a- Douleurs : </a:t>
            </a:r>
            <a:r>
              <a:rPr lang="fr-FR" sz="2400" dirty="0">
                <a:latin typeface="Comic Sans MS" pitchFamily="66" charset="0"/>
              </a:rPr>
              <a:t>Sont localisées au niveau de l’articulation ou dans l’oreille, elles sont uni ou bilatérales, aggravées par :</a:t>
            </a:r>
          </a:p>
          <a:p>
            <a:pPr algn="just">
              <a:lnSpc>
                <a:spcPct val="150000"/>
              </a:lnSpc>
            </a:pPr>
            <a:r>
              <a:rPr lang="fr-FR" sz="2400" dirty="0">
                <a:latin typeface="Comic Sans MS" pitchFamily="66" charset="0"/>
              </a:rPr>
              <a:t>        - La mastication d’aliments durs.</a:t>
            </a:r>
          </a:p>
          <a:p>
            <a:pPr algn="just">
              <a:lnSpc>
                <a:spcPct val="150000"/>
              </a:lnSpc>
            </a:pPr>
            <a:r>
              <a:rPr lang="fr-FR" sz="2400" dirty="0">
                <a:latin typeface="Comic Sans MS" pitchFamily="66" charset="0"/>
              </a:rPr>
              <a:t>        - Le bâillement ou les éternuements.</a:t>
            </a:r>
          </a:p>
          <a:p>
            <a:pPr algn="just">
              <a:lnSpc>
                <a:spcPct val="150000"/>
              </a:lnSpc>
            </a:pPr>
            <a:r>
              <a:rPr lang="fr-FR" sz="2400" dirty="0">
                <a:latin typeface="Comic Sans MS" pitchFamily="66" charset="0"/>
              </a:rPr>
              <a:t>        - Le froid et l’humidité; - La fatigue; - Les para fonctions</a:t>
            </a:r>
          </a:p>
          <a:p>
            <a:pPr algn="just">
              <a:lnSpc>
                <a:spcPct val="150000"/>
              </a:lnSpc>
            </a:pPr>
            <a:r>
              <a:rPr lang="fr-FR" sz="2400" dirty="0">
                <a:latin typeface="Comic Sans MS" pitchFamily="66" charset="0"/>
              </a:rPr>
              <a:t>   </a:t>
            </a:r>
          </a:p>
          <a:p>
            <a:pPr algn="just">
              <a:lnSpc>
                <a:spcPct val="150000"/>
              </a:lnSpc>
            </a:pPr>
            <a:r>
              <a:rPr lang="fr-FR" sz="2400" dirty="0">
                <a:latin typeface="Comic Sans MS" pitchFamily="66" charset="0"/>
              </a:rPr>
              <a:t>Elles peuvent être spontanées ou provoquées par :</a:t>
            </a:r>
          </a:p>
          <a:p>
            <a:pPr algn="just">
              <a:lnSpc>
                <a:spcPct val="150000"/>
              </a:lnSpc>
            </a:pPr>
            <a:r>
              <a:rPr lang="fr-FR" sz="2400" dirty="0">
                <a:latin typeface="Comic Sans MS" pitchFamily="66" charset="0"/>
              </a:rPr>
              <a:t>        - Les mouvements d’ouverture buccale.</a:t>
            </a:r>
          </a:p>
          <a:p>
            <a:pPr algn="just">
              <a:lnSpc>
                <a:spcPct val="150000"/>
              </a:lnSpc>
            </a:pPr>
            <a:r>
              <a:rPr lang="fr-FR" sz="2400" dirty="0">
                <a:latin typeface="Comic Sans MS" pitchFamily="66" charset="0"/>
              </a:rPr>
              <a:t>        - Les mouvements de diduction. </a:t>
            </a:r>
          </a:p>
          <a:p>
            <a:pPr algn="just">
              <a:lnSpc>
                <a:spcPct val="150000"/>
              </a:lnSpc>
            </a:pPr>
            <a:r>
              <a:rPr lang="fr-FR" sz="2400" dirty="0">
                <a:latin typeface="Comic Sans MS" pitchFamily="66" charset="0"/>
              </a:rPr>
              <a:t>        - La pression au niveau de l’articulation.</a:t>
            </a:r>
          </a:p>
        </p:txBody>
      </p:sp>
    </p:spTree>
    <p:extLst>
      <p:ext uri="{BB962C8B-B14F-4D97-AF65-F5344CB8AC3E}">
        <p14:creationId xmlns:p14="http://schemas.microsoft.com/office/powerpoint/2010/main" val="2535148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510927"/>
            <a:ext cx="11593288" cy="5632311"/>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b- Les bruits :</a:t>
            </a:r>
          </a:p>
          <a:p>
            <a:pPr marL="342900" indent="-342900" algn="just">
              <a:lnSpc>
                <a:spcPct val="150000"/>
              </a:lnSpc>
              <a:buFont typeface="Symbol" panose="05050102010706020507" pitchFamily="18" charset="2"/>
              <a:buChar char="®"/>
            </a:pPr>
            <a:r>
              <a:rPr lang="fr-FR" sz="2400" b="1" dirty="0" smtClean="0">
                <a:latin typeface="Comic Sans MS" pitchFamily="66" charset="0"/>
              </a:rPr>
              <a:t>Claquement</a:t>
            </a:r>
            <a:r>
              <a:rPr lang="fr-FR" sz="2400" dirty="0">
                <a:latin typeface="Comic Sans MS" pitchFamily="66" charset="0"/>
              </a:rPr>
              <a:t> : normalement le disque est solidaire du condyle. Si le disque est déplacé (en avant et en dedans) par rapport au condyle au cours des mouvements mandibulaires, il se manifestera par un claquement (correspondant au franchissement du bourrelet postérieur) ces claquements constants ou non apparaissent à l’ouverture et à la fermeture buccale</a:t>
            </a:r>
            <a:r>
              <a:rPr lang="fr-FR" sz="2400" dirty="0" smtClean="0">
                <a:latin typeface="Comic Sans MS" pitchFamily="66" charset="0"/>
              </a:rPr>
              <a:t>.</a:t>
            </a:r>
          </a:p>
          <a:p>
            <a:pPr algn="just">
              <a:lnSpc>
                <a:spcPct val="150000"/>
              </a:lnSpc>
            </a:pPr>
            <a:endParaRPr lang="fr-FR" sz="2400" dirty="0">
              <a:latin typeface="Comic Sans MS" pitchFamily="66" charset="0"/>
            </a:endParaRPr>
          </a:p>
          <a:p>
            <a:pPr algn="just">
              <a:lnSpc>
                <a:spcPct val="150000"/>
              </a:lnSpc>
            </a:pPr>
            <a:r>
              <a:rPr lang="fr-FR" sz="2400" dirty="0">
                <a:latin typeface="Comic Sans MS" pitchFamily="66" charset="0"/>
                <a:sym typeface="Symbol"/>
              </a:rPr>
              <a:t></a:t>
            </a:r>
            <a:r>
              <a:rPr lang="fr-FR" sz="2400" dirty="0">
                <a:latin typeface="Comic Sans MS" pitchFamily="66" charset="0"/>
              </a:rPr>
              <a:t> </a:t>
            </a:r>
            <a:r>
              <a:rPr lang="fr-FR" sz="2400" b="1" dirty="0">
                <a:latin typeface="Comic Sans MS" pitchFamily="66" charset="0"/>
              </a:rPr>
              <a:t>Crépitations</a:t>
            </a:r>
            <a:r>
              <a:rPr lang="fr-FR" sz="2400" dirty="0">
                <a:latin typeface="Comic Sans MS" pitchFamily="66" charset="0"/>
              </a:rPr>
              <a:t> : perceptibles à tous les degrés d’ouverture et de fermeture buccale et correspondent au frottement des surfaces articulaires, souvent érodées. caractérisée par le bruit de gravier foulé ou de papier froissé</a:t>
            </a: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6872"/>
            <a:ext cx="11809312" cy="5078313"/>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c- Perturbations dynamiques :</a:t>
            </a:r>
          </a:p>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Le ressaut : signe visuel et tactile qui donne au patient la sensation lors de l’ouverture buccale que « la mandibule se décroche ». L’ouverture est alors, en 2 temps (la douleur augmente avant le claquement et diminue après</a:t>
            </a:r>
            <a:r>
              <a:rPr lang="fr-FR" sz="2400" dirty="0" smtClean="0">
                <a:latin typeface="Comic Sans MS" pitchFamily="66" charset="0"/>
              </a:rPr>
              <a:t>)</a:t>
            </a:r>
          </a:p>
          <a:p>
            <a:pPr algn="just">
              <a:lnSpc>
                <a:spcPct val="150000"/>
              </a:lnSpc>
            </a:pPr>
            <a:endParaRPr lang="fr-FR" sz="2400" dirty="0">
              <a:latin typeface="Comic Sans MS" pitchFamily="66" charset="0"/>
            </a:endParaRPr>
          </a:p>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Subluxation condylienne : marque la translation réversible exagérée d’un processus </a:t>
            </a:r>
            <a:r>
              <a:rPr lang="fr-FR" sz="2400" dirty="0" err="1">
                <a:latin typeface="Comic Sans MS" pitchFamily="66" charset="0"/>
              </a:rPr>
              <a:t>condylaire</a:t>
            </a:r>
            <a:r>
              <a:rPr lang="fr-FR" sz="2400" dirty="0">
                <a:latin typeface="Comic Sans MS" pitchFamily="66" charset="0"/>
              </a:rPr>
              <a:t>, au-delà de l’aplomb du tubercule articulaire.  C’est un signe de palpation visible radiologiquement, il peut être constaté de façon uni ou bilatérale.</a:t>
            </a: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438919"/>
            <a:ext cx="11665296" cy="5078313"/>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d- Atteintes synoviales ou ligamentaires :</a:t>
            </a:r>
          </a:p>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Rétro-</a:t>
            </a:r>
            <a:r>
              <a:rPr lang="fr-FR" sz="2400" dirty="0" err="1">
                <a:latin typeface="Comic Sans MS" pitchFamily="66" charset="0"/>
              </a:rPr>
              <a:t>discite</a:t>
            </a:r>
            <a:r>
              <a:rPr lang="fr-FR" sz="2400" dirty="0">
                <a:latin typeface="Comic Sans MS" pitchFamily="66" charset="0"/>
              </a:rPr>
              <a:t> : </a:t>
            </a:r>
          </a:p>
          <a:p>
            <a:pPr marL="342900" indent="-342900" algn="just">
              <a:lnSpc>
                <a:spcPct val="150000"/>
              </a:lnSpc>
              <a:buFontTx/>
              <a:buChar char="-"/>
            </a:pPr>
            <a:r>
              <a:rPr lang="fr-FR" sz="2400" dirty="0">
                <a:latin typeface="Comic Sans MS" pitchFamily="66" charset="0"/>
              </a:rPr>
              <a:t>Les douleurs sont situées à la partie postérieure de l’articulation</a:t>
            </a:r>
          </a:p>
          <a:p>
            <a:pPr algn="just">
              <a:lnSpc>
                <a:spcPct val="150000"/>
              </a:lnSpc>
            </a:pPr>
            <a:r>
              <a:rPr lang="fr-FR" sz="2400" dirty="0">
                <a:latin typeface="Comic Sans MS" pitchFamily="66" charset="0"/>
              </a:rPr>
              <a:t>- Ces douleurs sont aggravées par les mouvements mandibulaires et la pression intra-articulaire</a:t>
            </a:r>
          </a:p>
          <a:p>
            <a:pPr algn="just">
              <a:lnSpc>
                <a:spcPct val="150000"/>
              </a:lnSpc>
            </a:pPr>
            <a:r>
              <a:rPr lang="fr-FR" sz="2400" dirty="0">
                <a:latin typeface="Comic Sans MS" pitchFamily="66" charset="0"/>
              </a:rPr>
              <a:t>- La morsure d’un abaisse-langue entraîne une diminution des douleurs</a:t>
            </a:r>
          </a:p>
          <a:p>
            <a:pPr algn="just">
              <a:lnSpc>
                <a:spcPct val="150000"/>
              </a:lnSpc>
            </a:pPr>
            <a:r>
              <a:rPr lang="fr-FR" sz="2400" dirty="0">
                <a:latin typeface="Comic Sans MS" pitchFamily="66" charset="0"/>
              </a:rPr>
              <a:t>- L’occlusion peut être perturbée </a:t>
            </a:r>
          </a:p>
          <a:p>
            <a:pPr algn="just">
              <a:lnSpc>
                <a:spcPct val="150000"/>
              </a:lnSpc>
            </a:pPr>
            <a:r>
              <a:rPr lang="fr-FR" sz="2400" dirty="0">
                <a:latin typeface="Comic Sans MS" pitchFamily="66" charset="0"/>
              </a:rPr>
              <a:t>- Au repos la mandibule et le point inter-incisif sont déviés du côté sain, alors qu’à l’ouverture le point inter-incisif est dévié du côté pathologique</a:t>
            </a:r>
            <a:r>
              <a:rPr lang="fr-FR" sz="2400" dirty="0" smtClean="0">
                <a:latin typeface="Comic Sans MS" pitchFamily="66" charset="0"/>
              </a:rPr>
              <a:t>.</a:t>
            </a:r>
            <a:endParaRPr lang="fr-FR" sz="2400" dirty="0">
              <a:latin typeface="Comic Sans MS" pitchFamily="66"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88640"/>
            <a:ext cx="11665296" cy="3416320"/>
          </a:xfrm>
          <a:prstGeom prst="rect">
            <a:avLst/>
          </a:prstGeom>
        </p:spPr>
        <p:txBody>
          <a:bodyPr wrap="square">
            <a:spAutoFit/>
          </a:bodyPr>
          <a:lstStyle/>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Capsulites :  </a:t>
            </a:r>
          </a:p>
          <a:p>
            <a:pPr algn="just">
              <a:lnSpc>
                <a:spcPct val="150000"/>
              </a:lnSpc>
            </a:pPr>
            <a:r>
              <a:rPr lang="fr-FR" sz="2400" dirty="0">
                <a:latin typeface="Comic Sans MS" pitchFamily="66" charset="0"/>
              </a:rPr>
              <a:t>     - Elles sont souvent secondaires à un traumatisme ou à une surcharge articulaire.</a:t>
            </a:r>
          </a:p>
          <a:p>
            <a:pPr algn="just">
              <a:lnSpc>
                <a:spcPct val="150000"/>
              </a:lnSpc>
            </a:pPr>
            <a:r>
              <a:rPr lang="fr-FR" sz="2400" dirty="0">
                <a:latin typeface="Comic Sans MS" pitchFamily="66" charset="0"/>
              </a:rPr>
              <a:t>     - Les douleurs sont localisées à la partie latérale de l’articulation et provoquées par les mouvements d’ouverture</a:t>
            </a:r>
          </a:p>
          <a:p>
            <a:pPr algn="just">
              <a:lnSpc>
                <a:spcPct val="150000"/>
              </a:lnSpc>
            </a:pPr>
            <a:r>
              <a:rPr lang="fr-FR" sz="2400" dirty="0">
                <a:latin typeface="Comic Sans MS" pitchFamily="66" charset="0"/>
              </a:rPr>
              <a:t>     - La palpation retrouve parfois une tuméfaction en regard de </a:t>
            </a:r>
            <a:r>
              <a:rPr lang="fr-FR" sz="2400" dirty="0" smtClean="0">
                <a:latin typeface="Comic Sans MS" pitchFamily="66" charset="0"/>
              </a:rPr>
              <a:t>l’articulation.</a:t>
            </a:r>
            <a:endParaRPr lang="fr-FR" sz="2400" dirty="0"/>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156696"/>
            <a:ext cx="11521280" cy="3416320"/>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 e- Atteintes de l’appareil discal :</a:t>
            </a:r>
          </a:p>
          <a:p>
            <a:pPr algn="just">
              <a:lnSpc>
                <a:spcPct val="150000"/>
              </a:lnSpc>
            </a:pPr>
            <a:r>
              <a:rPr lang="fr-FR" sz="2400" dirty="0">
                <a:latin typeface="Comic Sans MS" pitchFamily="66" charset="0"/>
              </a:rPr>
              <a:t>  </a:t>
            </a:r>
            <a:r>
              <a:rPr lang="fr-FR" sz="2400" dirty="0" smtClean="0">
                <a:latin typeface="Comic Sans MS" pitchFamily="66" charset="0"/>
              </a:rPr>
              <a:t> </a:t>
            </a:r>
            <a:r>
              <a:rPr lang="fr-FR" sz="2400" dirty="0" smtClean="0">
                <a:latin typeface="Comic Sans MS" pitchFamily="66" charset="0"/>
                <a:sym typeface="Symbol"/>
              </a:rPr>
              <a:t></a:t>
            </a:r>
            <a:r>
              <a:rPr lang="fr-FR" sz="2400" dirty="0" smtClean="0">
                <a:latin typeface="Comic Sans MS" pitchFamily="66" charset="0"/>
              </a:rPr>
              <a:t> </a:t>
            </a:r>
            <a:r>
              <a:rPr lang="fr-FR" sz="2400" dirty="0">
                <a:latin typeface="Comic Sans MS" pitchFamily="66" charset="0"/>
              </a:rPr>
              <a:t>Déplacement discal réductible (DDR) : le déplacement du disque en avant de la tête condylienne, bouche fermée, se réduit lors des mouvements de translations condyliennes, le condyle franchit le bourrelet postérieur (</a:t>
            </a:r>
            <a:r>
              <a:rPr lang="fr-FR" sz="2400" dirty="0" err="1">
                <a:latin typeface="Comic Sans MS" pitchFamily="66" charset="0"/>
              </a:rPr>
              <a:t>re</a:t>
            </a:r>
            <a:r>
              <a:rPr lang="fr-FR" sz="2400" dirty="0">
                <a:latin typeface="Comic Sans MS" pitchFamily="66" charset="0"/>
              </a:rPr>
              <a:t>-coaptation discale avec claquement) lors du mouvement de retour, le claquement correspond à la dé-coaptation condylienne, dans une position proche de l’OIM</a:t>
            </a:r>
            <a:r>
              <a:rPr lang="fr-FR" sz="2400" dirty="0" smtClean="0">
                <a:latin typeface="Comic Sans MS" pitchFamily="66" charset="0"/>
              </a:rPr>
              <a:t>.</a:t>
            </a:r>
            <a:endParaRPr lang="fr-FR" sz="2400" dirty="0">
              <a:latin typeface="Comic Sans MS" pitchFamily="66"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Objet 2"/>
          <p:cNvGraphicFramePr>
            <a:graphicFrameLocks noChangeAspect="1"/>
          </p:cNvGraphicFramePr>
          <p:nvPr>
            <p:extLst>
              <p:ext uri="{D42A27DB-BD31-4B8C-83A1-F6EECF244321}">
                <p14:modId xmlns:p14="http://schemas.microsoft.com/office/powerpoint/2010/main" val="1383972794"/>
              </p:ext>
            </p:extLst>
          </p:nvPr>
        </p:nvGraphicFramePr>
        <p:xfrm>
          <a:off x="2726684" y="369320"/>
          <a:ext cx="6465660" cy="5940000"/>
        </p:xfrm>
        <a:graphic>
          <a:graphicData uri="http://schemas.openxmlformats.org/presentationml/2006/ole">
            <mc:AlternateContent xmlns:mc="http://schemas.openxmlformats.org/markup-compatibility/2006">
              <mc:Choice xmlns:v="urn:schemas-microsoft-com:vml" Requires="v">
                <p:oleObj spid="_x0000_s1042" r:id="rId3" imgW="6066667" imgH="5533333" progId="MSPhotoEd.3">
                  <p:embed/>
                </p:oleObj>
              </mc:Choice>
              <mc:Fallback>
                <p:oleObj r:id="rId3" imgW="6066667" imgH="5533333"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684" y="369320"/>
                        <a:ext cx="6465660" cy="5940000"/>
                      </a:xfrm>
                      <a:prstGeom prst="rect">
                        <a:avLst/>
                      </a:prstGeom>
                      <a:noFill/>
                    </p:spPr>
                  </p:pic>
                </p:oleObj>
              </mc:Fallback>
            </mc:AlternateContent>
          </a:graphicData>
        </a:graphic>
      </p:graphicFrame>
      <p:sp>
        <p:nvSpPr>
          <p:cNvPr id="4" name="ZoneTexte 3"/>
          <p:cNvSpPr txBox="1"/>
          <p:nvPr/>
        </p:nvSpPr>
        <p:spPr>
          <a:xfrm>
            <a:off x="-312203" y="1052736"/>
            <a:ext cx="36724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Comic Sans MS" panose="030F0702030302020204" pitchFamily="66" charset="0"/>
              </a:rPr>
              <a:t>Luxation discale réductible</a:t>
            </a:r>
            <a:endParaRPr lang="fr-FR" dirty="0">
              <a:latin typeface="Comic Sans MS" panose="030F0702030302020204" pitchFamily="66"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44" y="27384"/>
            <a:ext cx="11665296" cy="6858000"/>
          </a:xfrm>
        </p:spPr>
        <p:txBody>
          <a:bodyPr>
            <a:normAutofit fontScale="92500"/>
          </a:bodyPr>
          <a:lstStyle/>
          <a:p>
            <a:pPr marL="0" indent="0" algn="just">
              <a:lnSpc>
                <a:spcPct val="150000"/>
              </a:lnSpc>
              <a:buNone/>
            </a:pPr>
            <a:r>
              <a:rPr lang="fr-FR" sz="2400" dirty="0">
                <a:latin typeface="Comic Sans MS" pitchFamily="66" charset="0"/>
              </a:rPr>
              <a:t>Dès 1748 FERREIN, puis plus tard ANNADALE 1887, </a:t>
            </a:r>
          </a:p>
          <a:p>
            <a:pPr marL="0" indent="0" algn="just">
              <a:lnSpc>
                <a:spcPct val="150000"/>
              </a:lnSpc>
              <a:buNone/>
            </a:pPr>
            <a:r>
              <a:rPr lang="fr-FR" sz="2400" dirty="0">
                <a:latin typeface="Comic Sans MS" pitchFamily="66" charset="0"/>
              </a:rPr>
              <a:t>FREY 1902, PRENTIS 1918, WRIGHT 1920 ont cherché à </a:t>
            </a:r>
            <a:r>
              <a:rPr lang="fr-FR" sz="2400" b="1" u="sng" dirty="0">
                <a:latin typeface="Comic Sans MS" pitchFamily="66" charset="0"/>
              </a:rPr>
              <a:t>établir la relation</a:t>
            </a:r>
            <a:r>
              <a:rPr lang="fr-FR" sz="2400" dirty="0">
                <a:latin typeface="Comic Sans MS" pitchFamily="66" charset="0"/>
              </a:rPr>
              <a:t> qui existe entre les </a:t>
            </a:r>
            <a:r>
              <a:rPr lang="fr-FR" sz="2400" b="1" u="sng" dirty="0">
                <a:latin typeface="Comic Sans MS" pitchFamily="66" charset="0"/>
              </a:rPr>
              <a:t>rapports </a:t>
            </a:r>
            <a:r>
              <a:rPr lang="fr-FR" sz="2400" b="1" u="sng" dirty="0" err="1">
                <a:latin typeface="Comic Sans MS" pitchFamily="66" charset="0"/>
              </a:rPr>
              <a:t>dento</a:t>
            </a:r>
            <a:r>
              <a:rPr lang="fr-FR" sz="2400" b="1" u="sng" dirty="0">
                <a:latin typeface="Comic Sans MS" pitchFamily="66" charset="0"/>
              </a:rPr>
              <a:t>-dentaires et les ATM. </a:t>
            </a:r>
          </a:p>
          <a:p>
            <a:pPr marL="0" indent="0" algn="just">
              <a:lnSpc>
                <a:spcPct val="150000"/>
              </a:lnSpc>
              <a:buNone/>
            </a:pPr>
            <a:r>
              <a:rPr lang="fr-FR" sz="2400" dirty="0" smtClean="0">
                <a:latin typeface="Comic Sans MS" pitchFamily="66" charset="0"/>
              </a:rPr>
              <a:t>En </a:t>
            </a:r>
            <a:r>
              <a:rPr lang="fr-FR" sz="2400" dirty="0">
                <a:latin typeface="Comic Sans MS" pitchFamily="66" charset="0"/>
              </a:rPr>
              <a:t>1934, </a:t>
            </a:r>
            <a:r>
              <a:rPr lang="fr-FR" sz="2400" b="1" dirty="0">
                <a:latin typeface="Comic Sans MS" pitchFamily="66" charset="0"/>
              </a:rPr>
              <a:t>COSTEN</a:t>
            </a:r>
            <a:r>
              <a:rPr lang="fr-FR" sz="2400" dirty="0">
                <a:latin typeface="Comic Sans MS" pitchFamily="66" charset="0"/>
              </a:rPr>
              <a:t> décrivait des troubles (acouphènes, vertiges, hypoacousie, céphalées, algies </a:t>
            </a:r>
            <a:r>
              <a:rPr lang="fr-FR" sz="2400" dirty="0" err="1">
                <a:latin typeface="Comic Sans MS" pitchFamily="66" charset="0"/>
              </a:rPr>
              <a:t>prétragiennes</a:t>
            </a:r>
            <a:r>
              <a:rPr lang="fr-FR" sz="2400" dirty="0">
                <a:latin typeface="Comic Sans MS" pitchFamily="66" charset="0"/>
              </a:rPr>
              <a:t>) liés à une dysfonction de </a:t>
            </a:r>
            <a:r>
              <a:rPr lang="fr-FR" sz="2400" dirty="0" smtClean="0">
                <a:latin typeface="Comic Sans MS" pitchFamily="66" charset="0"/>
              </a:rPr>
              <a:t>l'articulation temporo-mandibulaire.</a:t>
            </a:r>
          </a:p>
          <a:p>
            <a:pPr marL="0" indent="0" algn="just">
              <a:lnSpc>
                <a:spcPct val="150000"/>
              </a:lnSpc>
              <a:buNone/>
            </a:pPr>
            <a:r>
              <a:rPr lang="fr-FR" sz="2400" dirty="0" smtClean="0">
                <a:latin typeface="Comic Sans MS" pitchFamily="66" charset="0"/>
              </a:rPr>
              <a:t>		Les </a:t>
            </a:r>
            <a:r>
              <a:rPr lang="fr-FR" sz="2400" dirty="0">
                <a:latin typeface="Comic Sans MS" pitchFamily="66" charset="0"/>
              </a:rPr>
              <a:t>terminologies ont évolué progressivement :</a:t>
            </a:r>
          </a:p>
          <a:p>
            <a:pPr marL="0" indent="0" algn="just">
              <a:lnSpc>
                <a:spcPct val="150000"/>
              </a:lnSpc>
              <a:buNone/>
            </a:pPr>
            <a:r>
              <a:rPr lang="fr-FR" sz="2400" dirty="0">
                <a:latin typeface="Comic Sans MS" pitchFamily="66" charset="0"/>
              </a:rPr>
              <a:t>- 1934 COSTEN : syndrome de COSTEN</a:t>
            </a:r>
          </a:p>
          <a:p>
            <a:pPr marL="0" indent="0" algn="just">
              <a:lnSpc>
                <a:spcPct val="150000"/>
              </a:lnSpc>
              <a:buNone/>
            </a:pPr>
            <a:r>
              <a:rPr lang="fr-FR" sz="2400" dirty="0">
                <a:latin typeface="Comic Sans MS" pitchFamily="66" charset="0"/>
              </a:rPr>
              <a:t>- 1970 ROZENCWEIG : syndrome </a:t>
            </a:r>
            <a:r>
              <a:rPr lang="fr-FR" sz="2400" dirty="0" err="1">
                <a:latin typeface="Comic Sans MS" pitchFamily="66" charset="0"/>
              </a:rPr>
              <a:t>algodysfonctionnel</a:t>
            </a:r>
            <a:r>
              <a:rPr lang="fr-FR" sz="2400" dirty="0">
                <a:latin typeface="Comic Sans MS" pitchFamily="66" charset="0"/>
              </a:rPr>
              <a:t> de l’appareil </a:t>
            </a:r>
            <a:r>
              <a:rPr lang="fr-FR" sz="2400" dirty="0" err="1">
                <a:latin typeface="Comic Sans MS" pitchFamily="66" charset="0"/>
              </a:rPr>
              <a:t>manducateur</a:t>
            </a:r>
            <a:r>
              <a:rPr lang="fr-FR" sz="2400" dirty="0">
                <a:latin typeface="Comic Sans MS" pitchFamily="66" charset="0"/>
              </a:rPr>
              <a:t> (SADAM)</a:t>
            </a:r>
          </a:p>
          <a:p>
            <a:pPr marL="0" indent="0" algn="just">
              <a:lnSpc>
                <a:spcPct val="150000"/>
              </a:lnSpc>
              <a:buNone/>
            </a:pPr>
            <a:r>
              <a:rPr lang="fr-FR" sz="2400" dirty="0">
                <a:latin typeface="Comic Sans MS" pitchFamily="66" charset="0"/>
              </a:rPr>
              <a:t>- 1983 FARRAR et </a:t>
            </a:r>
            <a:r>
              <a:rPr lang="fr-FR" sz="2400" dirty="0" err="1">
                <a:latin typeface="Comic Sans MS" pitchFamily="66" charset="0"/>
              </a:rPr>
              <a:t>McCARTHY</a:t>
            </a:r>
            <a:r>
              <a:rPr lang="fr-FR" sz="2400" dirty="0">
                <a:latin typeface="Comic Sans MS" pitchFamily="66" charset="0"/>
              </a:rPr>
              <a:t> : désordres cranio-mandibulaire (DCM) </a:t>
            </a:r>
          </a:p>
          <a:p>
            <a:pPr marL="0" indent="0" algn="just">
              <a:lnSpc>
                <a:spcPct val="150000"/>
              </a:lnSpc>
              <a:buNone/>
            </a:pPr>
            <a:r>
              <a:rPr lang="fr-FR" sz="2400" dirty="0">
                <a:latin typeface="Comic Sans MS" pitchFamily="66" charset="0"/>
              </a:rPr>
              <a:t>- 1995 ROZENCWEIG : algies et/ou dysfonctionnement de l’appareil </a:t>
            </a:r>
            <a:r>
              <a:rPr lang="fr-FR" sz="2400" dirty="0" err="1">
                <a:latin typeface="Comic Sans MS" pitchFamily="66" charset="0"/>
              </a:rPr>
              <a:t>manducateur</a:t>
            </a:r>
            <a:r>
              <a:rPr lang="fr-FR" sz="2400" dirty="0">
                <a:latin typeface="Comic Sans MS" pitchFamily="66" charset="0"/>
              </a:rPr>
              <a:t> (DAM</a:t>
            </a:r>
            <a:r>
              <a:rPr lang="fr-FR" sz="2400" dirty="0" smtClean="0">
                <a:latin typeface="Comic Sans MS" pitchFamily="66" charset="0"/>
              </a:rPr>
              <a:t>)</a:t>
            </a: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3352" y="188640"/>
            <a:ext cx="11737303"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fr-FR" sz="2400" dirty="0" smtClean="0">
                <a:latin typeface="Comic Sans MS" pitchFamily="66" charset="0"/>
                <a:ea typeface="Times New Roman" pitchFamily="18" charset="0"/>
                <a:cs typeface="Arial" pitchFamily="34" charset="0"/>
                <a:sym typeface="Symbol" pitchFamily="18" charset="2"/>
              </a:rPr>
              <a:t></a:t>
            </a:r>
            <a:r>
              <a:rPr lang="fr-FR" sz="2400" dirty="0" smtClean="0">
                <a:latin typeface="Comic Sans MS" pitchFamily="66" charset="0"/>
                <a:ea typeface="Times New Roman" pitchFamily="18" charset="0"/>
                <a:cs typeface="Arial" pitchFamily="34" charset="0"/>
              </a:rPr>
              <a:t> </a:t>
            </a:r>
            <a:r>
              <a:rPr lang="fr-FR" sz="2400" dirty="0">
                <a:latin typeface="Comic Sans MS" pitchFamily="66" charset="0"/>
                <a:ea typeface="Times New Roman" pitchFamily="18" charset="0"/>
                <a:cs typeface="Arial" pitchFamily="34" charset="0"/>
              </a:rPr>
              <a:t>Déplacement discal irréductible (DDI) : blocage en </a:t>
            </a:r>
            <a:r>
              <a:rPr lang="fr-FR" sz="2400" dirty="0" smtClean="0">
                <a:latin typeface="Comic Sans MS" pitchFamily="66" charset="0"/>
                <a:ea typeface="Times New Roman" pitchFamily="18" charset="0"/>
                <a:cs typeface="Arial" pitchFamily="34" charset="0"/>
              </a:rPr>
              <a:t>bouche fermée</a:t>
            </a:r>
            <a:r>
              <a:rPr lang="fr-FR" sz="2400" dirty="0">
                <a:latin typeface="Comic Sans MS" pitchFamily="66" charset="0"/>
                <a:ea typeface="Times New Roman" pitchFamily="18" charset="0"/>
                <a:cs typeface="Arial" pitchFamily="34" charset="0"/>
              </a:rPr>
              <a:t>, le disque déplacé en avant de la tête condylienne, n’est </a:t>
            </a:r>
            <a:r>
              <a:rPr lang="fr-FR" sz="2400" dirty="0" smtClean="0">
                <a:latin typeface="Comic Sans MS" pitchFamily="66" charset="0"/>
                <a:ea typeface="Times New Roman" pitchFamily="18" charset="0"/>
                <a:cs typeface="Arial" pitchFamily="34" charset="0"/>
              </a:rPr>
              <a:t>plus </a:t>
            </a:r>
            <a:r>
              <a:rPr lang="fr-FR" sz="2400" dirty="0">
                <a:latin typeface="Comic Sans MS" pitchFamily="66" charset="0"/>
                <a:ea typeface="Times New Roman" pitchFamily="18" charset="0"/>
                <a:cs typeface="Arial" pitchFamily="34" charset="0"/>
              </a:rPr>
              <a:t>pris en charge par la tête, à l’ouverture buccale. </a:t>
            </a:r>
            <a:r>
              <a:rPr lang="fr-FR" sz="2400" dirty="0" smtClean="0">
                <a:latin typeface="Comic Sans MS" pitchFamily="66" charset="0"/>
                <a:ea typeface="Times New Roman" pitchFamily="18" charset="0"/>
                <a:cs typeface="Arial" pitchFamily="34" charset="0"/>
              </a:rPr>
              <a:t>En </a:t>
            </a:r>
            <a:r>
              <a:rPr lang="fr-FR" sz="2400" dirty="0">
                <a:latin typeface="Comic Sans MS" pitchFamily="66" charset="0"/>
                <a:ea typeface="Times New Roman" pitchFamily="18" charset="0"/>
                <a:cs typeface="Arial" pitchFamily="34" charset="0"/>
              </a:rPr>
              <a:t>règle générale, il n’y a plus de claquement</a:t>
            </a:r>
            <a:r>
              <a:rPr lang="fr-FR" sz="2400" dirty="0" smtClean="0">
                <a:latin typeface="Comic Sans MS" pitchFamily="66" charset="0"/>
                <a:ea typeface="Times New Roman" pitchFamily="18" charset="0"/>
                <a:cs typeface="Arial" pitchFamily="34" charset="0"/>
              </a:rPr>
              <a:t>.</a:t>
            </a:r>
          </a:p>
          <a:p>
            <a:pPr algn="just" fontAlgn="base">
              <a:lnSpc>
                <a:spcPct val="150000"/>
              </a:lnSpc>
              <a:spcBef>
                <a:spcPct val="0"/>
              </a:spcBef>
              <a:spcAft>
                <a:spcPct val="0"/>
              </a:spcAft>
            </a:pPr>
            <a:r>
              <a:rPr lang="fr-FR" sz="2400" dirty="0">
                <a:latin typeface="Comic Sans MS" pitchFamily="66" charset="0"/>
              </a:rPr>
              <a:t> </a:t>
            </a:r>
            <a:endParaRPr lang="fr-FR" sz="2400" dirty="0" smtClean="0">
              <a:latin typeface="Comic Sans MS" pitchFamily="66" charset="0"/>
            </a:endParaRPr>
          </a:p>
          <a:p>
            <a:pPr algn="just" fontAlgn="base">
              <a:lnSpc>
                <a:spcPct val="150000"/>
              </a:lnSpc>
              <a:spcBef>
                <a:spcPct val="0"/>
              </a:spcBef>
              <a:spcAft>
                <a:spcPct val="0"/>
              </a:spcAft>
            </a:pPr>
            <a:endParaRPr lang="fr-FR" sz="2400" dirty="0">
              <a:latin typeface="Comic Sans MS" pitchFamily="66" charset="0"/>
              <a:sym typeface="Symbol"/>
            </a:endParaRPr>
          </a:p>
          <a:p>
            <a:pPr algn="just" fontAlgn="base">
              <a:lnSpc>
                <a:spcPct val="150000"/>
              </a:lnSpc>
              <a:spcBef>
                <a:spcPct val="0"/>
              </a:spcBef>
              <a:spcAft>
                <a:spcPct val="0"/>
              </a:spcAft>
            </a:pPr>
            <a:endParaRPr lang="fr-FR" sz="2400" dirty="0" smtClean="0">
              <a:latin typeface="Comic Sans MS" pitchFamily="66" charset="0"/>
              <a:sym typeface="Symbol"/>
            </a:endParaRPr>
          </a:p>
          <a:p>
            <a:pPr algn="just" fontAlgn="base">
              <a:lnSpc>
                <a:spcPct val="150000"/>
              </a:lnSpc>
              <a:spcBef>
                <a:spcPct val="0"/>
              </a:spcBef>
              <a:spcAft>
                <a:spcPct val="0"/>
              </a:spcAft>
            </a:pPr>
            <a:endParaRPr lang="fr-FR" sz="2400" dirty="0">
              <a:latin typeface="Comic Sans MS" pitchFamily="66" charset="0"/>
              <a:sym typeface="Symbol"/>
            </a:endParaRPr>
          </a:p>
          <a:p>
            <a:pPr algn="just" fontAlgn="base">
              <a:lnSpc>
                <a:spcPct val="150000"/>
              </a:lnSpc>
              <a:spcBef>
                <a:spcPct val="0"/>
              </a:spcBef>
              <a:spcAft>
                <a:spcPct val="0"/>
              </a:spcAft>
            </a:pPr>
            <a:endParaRPr lang="fr-FR" sz="2400" dirty="0" smtClean="0">
              <a:latin typeface="Comic Sans MS" pitchFamily="66" charset="0"/>
              <a:sym typeface="Symbol"/>
            </a:endParaRPr>
          </a:p>
          <a:p>
            <a:pPr algn="just" fontAlgn="base">
              <a:lnSpc>
                <a:spcPct val="150000"/>
              </a:lnSpc>
              <a:spcBef>
                <a:spcPct val="0"/>
              </a:spcBef>
              <a:spcAft>
                <a:spcPct val="0"/>
              </a:spcAft>
            </a:pPr>
            <a:endParaRPr lang="fr-FR" sz="2400" dirty="0" smtClean="0">
              <a:latin typeface="Comic Sans MS" pitchFamily="66" charset="0"/>
              <a:sym typeface="Symbol"/>
            </a:endParaRPr>
          </a:p>
          <a:p>
            <a:pPr algn="just" fontAlgn="base">
              <a:lnSpc>
                <a:spcPct val="150000"/>
              </a:lnSpc>
              <a:spcBef>
                <a:spcPct val="0"/>
              </a:spcBef>
              <a:spcAft>
                <a:spcPct val="0"/>
              </a:spcAft>
            </a:pPr>
            <a:endParaRPr lang="fr-FR" sz="2400" dirty="0" smtClean="0">
              <a:latin typeface="Comic Sans MS" pitchFamily="66" charset="0"/>
              <a:sym typeface="Symbol"/>
            </a:endParaRPr>
          </a:p>
          <a:p>
            <a:pPr algn="just" fontAlgn="base">
              <a:lnSpc>
                <a:spcPct val="150000"/>
              </a:lnSpc>
              <a:spcBef>
                <a:spcPct val="0"/>
              </a:spcBef>
              <a:spcAft>
                <a:spcPct val="0"/>
              </a:spcAft>
            </a:pPr>
            <a:r>
              <a:rPr lang="fr-FR" sz="2400" dirty="0" smtClean="0">
                <a:latin typeface="Comic Sans MS" pitchFamily="66" charset="0"/>
                <a:sym typeface="Symbol"/>
              </a:rPr>
              <a:t></a:t>
            </a:r>
            <a:r>
              <a:rPr lang="fr-FR" sz="2400" dirty="0" smtClean="0">
                <a:latin typeface="Comic Sans MS" pitchFamily="66" charset="0"/>
              </a:rPr>
              <a:t> </a:t>
            </a:r>
            <a:r>
              <a:rPr lang="fr-FR" sz="2400" dirty="0" err="1">
                <a:latin typeface="Comic Sans MS" pitchFamily="66" charset="0"/>
              </a:rPr>
              <a:t>Hyperlaxité</a:t>
            </a:r>
            <a:r>
              <a:rPr lang="fr-FR" sz="2400" dirty="0">
                <a:latin typeface="Comic Sans MS" pitchFamily="66" charset="0"/>
              </a:rPr>
              <a:t> et luxation </a:t>
            </a:r>
            <a:r>
              <a:rPr lang="fr-FR" sz="2400" dirty="0" smtClean="0">
                <a:latin typeface="Comic Sans MS" pitchFamily="66" charset="0"/>
              </a:rPr>
              <a:t>temporo-mandibulaire</a:t>
            </a:r>
            <a:r>
              <a:rPr lang="fr-FR" sz="2400" dirty="0" smtClean="0">
                <a:latin typeface="Comic Sans MS" pitchFamily="66" charset="0"/>
                <a:ea typeface="Times New Roman" pitchFamily="18" charset="0"/>
                <a:cs typeface="Arial" pitchFamily="34" charset="0"/>
                <a:sym typeface="Symbol" pitchFamily="18" charset="2"/>
              </a:rPr>
              <a:t>                                      </a:t>
            </a:r>
            <a:endParaRPr lang="fr-FR" sz="2400" dirty="0">
              <a:latin typeface="Comic Sans MS" pitchFamily="66" charset="0"/>
              <a:ea typeface="Times New Roman" pitchFamily="18" charset="0"/>
              <a:cs typeface="Arial" pitchFamily="34" charset="0"/>
              <a:sym typeface="Symbol" pitchFamily="18" charset="2"/>
            </a:endParaRPr>
          </a:p>
        </p:txBody>
      </p:sp>
      <p:graphicFrame>
        <p:nvGraphicFramePr>
          <p:cNvPr id="3" name="Objet 2"/>
          <p:cNvGraphicFramePr>
            <a:graphicFrameLocks noChangeAspect="1"/>
          </p:cNvGraphicFramePr>
          <p:nvPr>
            <p:extLst>
              <p:ext uri="{D42A27DB-BD31-4B8C-83A1-F6EECF244321}">
                <p14:modId xmlns:p14="http://schemas.microsoft.com/office/powerpoint/2010/main" val="2961478464"/>
              </p:ext>
            </p:extLst>
          </p:nvPr>
        </p:nvGraphicFramePr>
        <p:xfrm>
          <a:off x="7392144" y="1916832"/>
          <a:ext cx="4753157" cy="4554280"/>
        </p:xfrm>
        <a:graphic>
          <a:graphicData uri="http://schemas.openxmlformats.org/presentationml/2006/ole">
            <mc:AlternateContent xmlns:mc="http://schemas.openxmlformats.org/markup-compatibility/2006">
              <mc:Choice xmlns:v="urn:schemas-microsoft-com:vml" Requires="v">
                <p:oleObj spid="_x0000_s2069" r:id="rId3" imgW="5609524" imgH="5342857" progId="MSPhotoEd.3">
                  <p:embed/>
                </p:oleObj>
              </mc:Choice>
              <mc:Fallback>
                <p:oleObj r:id="rId3" imgW="5609524" imgH="5342857"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1916832"/>
                        <a:ext cx="4753157" cy="4554280"/>
                      </a:xfrm>
                      <a:prstGeom prst="rect">
                        <a:avLst/>
                      </a:prstGeom>
                      <a:noFill/>
                    </p:spPr>
                  </p:pic>
                </p:oleObj>
              </mc:Fallback>
            </mc:AlternateContent>
          </a:graphicData>
        </a:graphic>
      </p:graphicFrame>
      <p:sp>
        <p:nvSpPr>
          <p:cNvPr id="4" name="ZoneTexte 3"/>
          <p:cNvSpPr txBox="1"/>
          <p:nvPr/>
        </p:nvSpPr>
        <p:spPr>
          <a:xfrm>
            <a:off x="8112224" y="6516052"/>
            <a:ext cx="36724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Comic Sans MS" panose="030F0702030302020204" pitchFamily="66" charset="0"/>
              </a:rPr>
              <a:t>Luxation discale irréductible</a:t>
            </a:r>
            <a:endParaRPr lang="fr-FR" dirty="0">
              <a:latin typeface="Comic Sans MS" panose="030F0702030302020204" pitchFamily="66"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00945"/>
            <a:ext cx="11737304" cy="5078313"/>
          </a:xfrm>
          <a:prstGeom prst="rect">
            <a:avLst/>
          </a:prstGeom>
        </p:spPr>
        <p:txBody>
          <a:bodyPr wrap="square">
            <a:spAutoFit/>
          </a:bodyPr>
          <a:lstStyle/>
          <a:p>
            <a:pPr algn="just">
              <a:lnSpc>
                <a:spcPct val="150000"/>
              </a:lnSpc>
            </a:pPr>
            <a:r>
              <a:rPr lang="fr-FR" sz="2400" dirty="0" smtClean="0">
                <a:latin typeface="Comic Sans MS" pitchFamily="66" charset="0"/>
              </a:rPr>
              <a:t> </a:t>
            </a:r>
            <a:r>
              <a:rPr lang="fr-FR" sz="2400" b="1" dirty="0">
                <a:solidFill>
                  <a:srgbClr val="00B0F0"/>
                </a:solidFill>
                <a:latin typeface="Comic Sans MS" pitchFamily="66" charset="0"/>
              </a:rPr>
              <a:t>3- Manifestations </a:t>
            </a:r>
            <a:r>
              <a:rPr lang="fr-FR" sz="2400" b="1" dirty="0" smtClean="0">
                <a:solidFill>
                  <a:srgbClr val="00B0F0"/>
                </a:solidFill>
                <a:latin typeface="Comic Sans MS" pitchFamily="66" charset="0"/>
              </a:rPr>
              <a:t>alvéolo-dentaires</a:t>
            </a:r>
            <a:r>
              <a:rPr lang="fr-FR" sz="2400" b="1" dirty="0">
                <a:solidFill>
                  <a:srgbClr val="00B0F0"/>
                </a:solidFill>
                <a:latin typeface="Comic Sans MS" pitchFamily="66" charset="0"/>
              </a:rPr>
              <a:t> : </a:t>
            </a:r>
          </a:p>
          <a:p>
            <a:pPr algn="just">
              <a:lnSpc>
                <a:spcPct val="150000"/>
              </a:lnSpc>
            </a:pPr>
            <a:r>
              <a:rPr lang="fr-FR" sz="2400" dirty="0">
                <a:latin typeface="Comic Sans MS" pitchFamily="66" charset="0"/>
              </a:rPr>
              <a:t>   En dehors des signes musculaires et articulaires, les patients souffrant de DAM, peuvent se plaindre de troubles dentaires et du parodonte. Il peut s’agir de :</a:t>
            </a:r>
          </a:p>
          <a:p>
            <a:pPr algn="just">
              <a:lnSpc>
                <a:spcPct val="150000"/>
              </a:lnSpc>
            </a:pPr>
            <a:r>
              <a:rPr lang="fr-FR" sz="2400" dirty="0">
                <a:latin typeface="Comic Sans MS" pitchFamily="66" charset="0"/>
              </a:rPr>
              <a:t>  - Manifestations dentaires ; abrasion, douleurs.</a:t>
            </a:r>
          </a:p>
          <a:p>
            <a:pPr algn="just">
              <a:lnSpc>
                <a:spcPct val="150000"/>
              </a:lnSpc>
            </a:pPr>
            <a:r>
              <a:rPr lang="fr-FR" sz="2400" dirty="0">
                <a:latin typeface="Comic Sans MS" pitchFamily="66" charset="0"/>
              </a:rPr>
              <a:t>  - Manifestations parodontales ; douleurs, récessions gingivales, poches, mobilité dentaire.</a:t>
            </a:r>
          </a:p>
          <a:p>
            <a:pPr algn="just">
              <a:lnSpc>
                <a:spcPct val="150000"/>
              </a:lnSpc>
            </a:pPr>
            <a:r>
              <a:rPr lang="fr-FR" sz="2400" dirty="0">
                <a:latin typeface="Comic Sans MS" pitchFamily="66" charset="0"/>
              </a:rPr>
              <a:t> </a:t>
            </a:r>
          </a:p>
          <a:p>
            <a:pPr algn="just">
              <a:lnSpc>
                <a:spcPct val="150000"/>
              </a:lnSpc>
            </a:pPr>
            <a:r>
              <a:rPr lang="fr-FR" sz="2400" dirty="0">
                <a:latin typeface="Comic Sans MS" pitchFamily="66" charset="0"/>
              </a:rPr>
              <a:t> </a:t>
            </a: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388977"/>
            <a:ext cx="11809312" cy="5632311"/>
          </a:xfrm>
          <a:prstGeom prst="rect">
            <a:avLst/>
          </a:prstGeom>
        </p:spPr>
        <p:txBody>
          <a:bodyPr wrap="square">
            <a:spAutoFit/>
          </a:bodyPr>
          <a:lstStyle/>
          <a:p>
            <a:pPr algn="just">
              <a:lnSpc>
                <a:spcPct val="150000"/>
              </a:lnSpc>
            </a:pPr>
            <a:r>
              <a:rPr lang="fr-FR" sz="2400" b="1" dirty="0">
                <a:solidFill>
                  <a:srgbClr val="00B0F0"/>
                </a:solidFill>
                <a:latin typeface="Comic Sans MS" pitchFamily="66" charset="0"/>
              </a:rPr>
              <a:t>4- Manifestations cranio-cervico-faciales :</a:t>
            </a:r>
          </a:p>
          <a:p>
            <a:pPr algn="just">
              <a:lnSpc>
                <a:spcPct val="150000"/>
              </a:lnSpc>
            </a:pPr>
            <a:r>
              <a:rPr lang="fr-FR" sz="2400" dirty="0">
                <a:latin typeface="Comic Sans MS" pitchFamily="66" charset="0"/>
              </a:rPr>
              <a:t>  - Céphalées</a:t>
            </a:r>
          </a:p>
          <a:p>
            <a:pPr algn="just">
              <a:lnSpc>
                <a:spcPct val="150000"/>
              </a:lnSpc>
            </a:pPr>
            <a:r>
              <a:rPr lang="fr-FR" sz="2400" dirty="0">
                <a:latin typeface="Comic Sans MS" pitchFamily="66" charset="0"/>
              </a:rPr>
              <a:t>  - Manifestations </a:t>
            </a:r>
            <a:r>
              <a:rPr lang="fr-FR" sz="2400" dirty="0" err="1">
                <a:latin typeface="Comic Sans MS" pitchFamily="66" charset="0"/>
              </a:rPr>
              <a:t>otalgiques</a:t>
            </a:r>
            <a:r>
              <a:rPr lang="fr-FR" sz="2400" dirty="0">
                <a:latin typeface="Comic Sans MS" pitchFamily="66" charset="0"/>
              </a:rPr>
              <a:t> ( acouphènes, bourdonnements…)</a:t>
            </a:r>
          </a:p>
          <a:p>
            <a:pPr algn="just">
              <a:lnSpc>
                <a:spcPct val="150000"/>
              </a:lnSpc>
            </a:pPr>
            <a:r>
              <a:rPr lang="fr-FR" sz="2400" dirty="0">
                <a:latin typeface="Comic Sans MS" pitchFamily="66" charset="0"/>
              </a:rPr>
              <a:t>  - Manifestations oculaires (inconfort, douleur, photophobie, larmoiement…) </a:t>
            </a:r>
          </a:p>
          <a:p>
            <a:pPr algn="just">
              <a:lnSpc>
                <a:spcPct val="150000"/>
              </a:lnSpc>
            </a:pPr>
            <a:r>
              <a:rPr lang="fr-FR" sz="2400" dirty="0">
                <a:latin typeface="Comic Sans MS" pitchFamily="66" charset="0"/>
              </a:rPr>
              <a:t>  - Algies vasculaires de la face, - Névralgies, - </a:t>
            </a:r>
            <a:r>
              <a:rPr lang="fr-FR" sz="2400" dirty="0" err="1">
                <a:latin typeface="Comic Sans MS" pitchFamily="66" charset="0"/>
              </a:rPr>
              <a:t>Psychalgies</a:t>
            </a:r>
            <a:endParaRPr lang="fr-FR" sz="2400" dirty="0">
              <a:latin typeface="Comic Sans MS" pitchFamily="66" charset="0"/>
            </a:endParaRPr>
          </a:p>
          <a:p>
            <a:pPr algn="just">
              <a:lnSpc>
                <a:spcPct val="150000"/>
              </a:lnSpc>
            </a:pPr>
            <a:r>
              <a:rPr lang="fr-FR" sz="2400" dirty="0">
                <a:latin typeface="Comic Sans MS" pitchFamily="66" charset="0"/>
              </a:rPr>
              <a:t>  - Manifestations pseudo-glandulaires (tuméfactions des muscles situées à proximité des glandes salivaires)</a:t>
            </a:r>
          </a:p>
          <a:p>
            <a:pPr algn="just">
              <a:lnSpc>
                <a:spcPct val="150000"/>
              </a:lnSpc>
            </a:pPr>
            <a:r>
              <a:rPr lang="fr-FR" sz="2400" dirty="0">
                <a:latin typeface="Comic Sans MS" pitchFamily="66" charset="0"/>
              </a:rPr>
              <a:t>  - Manifestations linguales (glossodynies, </a:t>
            </a:r>
            <a:r>
              <a:rPr lang="fr-FR" sz="2400" dirty="0" err="1">
                <a:latin typeface="Comic Sans MS" pitchFamily="66" charset="0"/>
              </a:rPr>
              <a:t>dysgneusie</a:t>
            </a:r>
            <a:r>
              <a:rPr lang="fr-FR" sz="2400" dirty="0">
                <a:latin typeface="Comic Sans MS" pitchFamily="66" charset="0"/>
              </a:rPr>
              <a:t>)  </a:t>
            </a:r>
          </a:p>
          <a:p>
            <a:pPr algn="just">
              <a:lnSpc>
                <a:spcPct val="150000"/>
              </a:lnSpc>
            </a:pPr>
            <a:r>
              <a:rPr lang="fr-FR" sz="2400" dirty="0">
                <a:latin typeface="Comic Sans MS" pitchFamily="66" charset="0"/>
              </a:rPr>
              <a:t>  - Manifestations pharyngées (paresthésie) </a:t>
            </a:r>
          </a:p>
          <a:p>
            <a:pPr algn="just">
              <a:lnSpc>
                <a:spcPct val="150000"/>
              </a:lnSpc>
            </a:pPr>
            <a:r>
              <a:rPr lang="fr-FR" sz="2400" dirty="0">
                <a:latin typeface="Comic Sans MS" pitchFamily="66" charset="0"/>
              </a:rPr>
              <a:t>  - Manifestations cervicales ( douleurs et troubles de la posture)  </a:t>
            </a: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2"/>
          <p:cNvSpPr>
            <a:spLocks noChangeArrowheads="1"/>
          </p:cNvSpPr>
          <p:nvPr/>
        </p:nvSpPr>
        <p:spPr bwMode="auto">
          <a:xfrm>
            <a:off x="6520036" y="3746748"/>
            <a:ext cx="8001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 name="AutoShape 21"/>
          <p:cNvSpPr>
            <a:spLocks noChangeArrowheads="1"/>
          </p:cNvSpPr>
          <p:nvPr/>
        </p:nvSpPr>
        <p:spPr bwMode="auto">
          <a:xfrm>
            <a:off x="6592044" y="4394820"/>
            <a:ext cx="8001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Rectangle 23"/>
          <p:cNvSpPr>
            <a:spLocks noChangeArrowheads="1"/>
          </p:cNvSpPr>
          <p:nvPr/>
        </p:nvSpPr>
        <p:spPr bwMode="auto">
          <a:xfrm>
            <a:off x="335360" y="270355"/>
            <a:ext cx="115212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fr-FR" sz="2400" b="1" dirty="0">
                <a:solidFill>
                  <a:srgbClr val="00B0F0"/>
                </a:solidFill>
                <a:latin typeface="Comic Sans MS" pitchFamily="66" charset="0"/>
                <a:ea typeface="Times New Roman" pitchFamily="18" charset="0"/>
                <a:cs typeface="Arial" pitchFamily="34" charset="0"/>
              </a:rPr>
              <a:t>5- Tests cliniques :</a:t>
            </a:r>
            <a:endParaRPr lang="fr-FR" sz="2400" b="1" dirty="0">
              <a:solidFill>
                <a:srgbClr val="00B0F0"/>
              </a:solidFill>
              <a:latin typeface="Comic Sans MS" pitchFamily="66" charset="0"/>
              <a:cs typeface="Arial" pitchFamily="34" charset="0"/>
            </a:endParaRPr>
          </a:p>
          <a:p>
            <a:pPr algn="just" eaLnBrk="0" fontAlgn="base" hangingPunct="0">
              <a:lnSpc>
                <a:spcPct val="150000"/>
              </a:lnSpc>
              <a:spcBef>
                <a:spcPct val="0"/>
              </a:spcBef>
              <a:spcAft>
                <a:spcPct val="0"/>
              </a:spcAft>
            </a:pPr>
            <a:r>
              <a:rPr lang="fr-FR" sz="2400" dirty="0">
                <a:latin typeface="Comic Sans MS" pitchFamily="66" charset="0"/>
                <a:ea typeface="Times New Roman" pitchFamily="18" charset="0"/>
                <a:cs typeface="Arial" pitchFamily="34" charset="0"/>
              </a:rPr>
              <a:t>   Ils sont destinés à différencier les composantes musculaires </a:t>
            </a:r>
          </a:p>
          <a:p>
            <a:pPr algn="just" eaLnBrk="0" fontAlgn="base" hangingPunct="0">
              <a:lnSpc>
                <a:spcPct val="150000"/>
              </a:lnSpc>
              <a:spcBef>
                <a:spcPct val="0"/>
              </a:spcBef>
              <a:spcAft>
                <a:spcPct val="0"/>
              </a:spcAft>
            </a:pPr>
            <a:r>
              <a:rPr lang="fr-FR" sz="2400" dirty="0">
                <a:latin typeface="Comic Sans MS" pitchFamily="66" charset="0"/>
                <a:ea typeface="Times New Roman" pitchFamily="18" charset="0"/>
                <a:cs typeface="Arial" pitchFamily="34" charset="0"/>
              </a:rPr>
              <a:t>ou articulaires des phénomènes pathologiques.</a:t>
            </a:r>
            <a:endParaRPr lang="fr-FR" sz="2400" dirty="0">
              <a:latin typeface="Comic Sans MS" pitchFamily="66" charset="0"/>
              <a:cs typeface="Arial" pitchFamily="34" charset="0"/>
            </a:endParaRPr>
          </a:p>
          <a:p>
            <a:pPr algn="just" eaLnBrk="0" fontAlgn="base" hangingPunct="0">
              <a:lnSpc>
                <a:spcPct val="150000"/>
              </a:lnSpc>
              <a:spcBef>
                <a:spcPct val="0"/>
              </a:spcBef>
              <a:spcAft>
                <a:spcPct val="0"/>
              </a:spcAft>
            </a:pPr>
            <a:r>
              <a:rPr lang="en-GB" sz="2400" b="1" dirty="0">
                <a:solidFill>
                  <a:srgbClr val="7030A0"/>
                </a:solidFill>
                <a:latin typeface="Comic Sans MS" pitchFamily="66" charset="0"/>
                <a:ea typeface="Times New Roman" pitchFamily="18" charset="0"/>
                <a:cs typeface="Arial" pitchFamily="34" charset="0"/>
              </a:rPr>
              <a:t>  a- Test de KROGH-POULSEN :</a:t>
            </a:r>
            <a:endParaRPr lang="fr-FR" sz="2400" b="1" dirty="0">
              <a:solidFill>
                <a:srgbClr val="7030A0"/>
              </a:solidFill>
              <a:latin typeface="Comic Sans MS" pitchFamily="66" charset="0"/>
              <a:cs typeface="Arial" pitchFamily="34" charset="0"/>
            </a:endParaRPr>
          </a:p>
          <a:p>
            <a:pPr algn="just" eaLnBrk="0" fontAlgn="base" hangingPunct="0">
              <a:lnSpc>
                <a:spcPct val="150000"/>
              </a:lnSpc>
              <a:spcBef>
                <a:spcPct val="0"/>
              </a:spcBef>
              <a:spcAft>
                <a:spcPct val="0"/>
              </a:spcAft>
            </a:pPr>
            <a:r>
              <a:rPr lang="en-GB" sz="2400" dirty="0">
                <a:latin typeface="Comic Sans MS" pitchFamily="66" charset="0"/>
                <a:ea typeface="Times New Roman" pitchFamily="18" charset="0"/>
                <a:cs typeface="Arial" pitchFamily="34" charset="0"/>
              </a:rPr>
              <a:t>   </a:t>
            </a:r>
            <a:r>
              <a:rPr lang="fr-FR" sz="2400" dirty="0">
                <a:latin typeface="Comic Sans MS" pitchFamily="66" charset="0"/>
                <a:ea typeface="Times New Roman" pitchFamily="18" charset="0"/>
                <a:cs typeface="Arial" pitchFamily="34" charset="0"/>
              </a:rPr>
              <a:t>La morsure d’un objet (abaisse langue en bois) au niveau </a:t>
            </a:r>
          </a:p>
          <a:p>
            <a:pPr algn="just" eaLnBrk="0" fontAlgn="base" hangingPunct="0">
              <a:lnSpc>
                <a:spcPct val="150000"/>
              </a:lnSpc>
              <a:spcBef>
                <a:spcPct val="0"/>
              </a:spcBef>
              <a:spcAft>
                <a:spcPct val="0"/>
              </a:spcAft>
            </a:pPr>
            <a:r>
              <a:rPr lang="fr-FR" sz="2400" dirty="0">
                <a:latin typeface="Comic Sans MS" pitchFamily="66" charset="0"/>
                <a:ea typeface="Times New Roman" pitchFamily="18" charset="0"/>
                <a:cs typeface="Arial" pitchFamily="34" charset="0"/>
              </a:rPr>
              <a:t>des molaires situées du côté douloureux </a:t>
            </a:r>
            <a:r>
              <a:rPr lang="fr-FR" sz="2400" dirty="0" smtClean="0">
                <a:latin typeface="Comic Sans MS" pitchFamily="66" charset="0"/>
                <a:ea typeface="Times New Roman" pitchFamily="18" charset="0"/>
                <a:cs typeface="Arial" pitchFamily="34" charset="0"/>
              </a:rPr>
              <a:t>;</a:t>
            </a:r>
            <a:endParaRPr lang="fr-FR" sz="2400" dirty="0">
              <a:latin typeface="Comic Sans MS" pitchFamily="66" charset="0"/>
              <a:cs typeface="Arial" pitchFamily="34" charset="0"/>
            </a:endParaRPr>
          </a:p>
        </p:txBody>
      </p:sp>
      <p:sp>
        <p:nvSpPr>
          <p:cNvPr id="25" name="Rectangle 24"/>
          <p:cNvSpPr>
            <a:spLocks noChangeArrowheads="1"/>
          </p:cNvSpPr>
          <p:nvPr/>
        </p:nvSpPr>
        <p:spPr bwMode="auto">
          <a:xfrm>
            <a:off x="1487488" y="3534108"/>
            <a:ext cx="90091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fr-FR" sz="2400" dirty="0">
                <a:latin typeface="Comic Sans MS" pitchFamily="66" charset="0"/>
                <a:ea typeface="Times New Roman" pitchFamily="18" charset="0"/>
                <a:cs typeface="Arial" pitchFamily="34" charset="0"/>
                <a:sym typeface="Symbol" pitchFamily="18" charset="2"/>
              </a:rPr>
              <a:t></a:t>
            </a:r>
            <a:r>
              <a:rPr lang="fr-FR" sz="2400" dirty="0">
                <a:latin typeface="Comic Sans MS" pitchFamily="66" charset="0"/>
                <a:ea typeface="Times New Roman" pitchFamily="18" charset="0"/>
                <a:cs typeface="Arial" pitchFamily="34" charset="0"/>
              </a:rPr>
              <a:t> Aggrave les douleurs de ce côté </a:t>
            </a:r>
            <a:r>
              <a:rPr lang="fr-FR" sz="2400" dirty="0">
                <a:latin typeface="Comic Sans MS" pitchFamily="66" charset="0"/>
                <a:ea typeface="Times New Roman" pitchFamily="18" charset="0"/>
                <a:cs typeface="Arial" pitchFamily="34" charset="0"/>
                <a:sym typeface="Symbol" pitchFamily="18" charset="2"/>
              </a:rPr>
              <a:t>        atteinte musculaire </a:t>
            </a:r>
            <a:endParaRPr lang="fr-FR" sz="2400" dirty="0">
              <a:latin typeface="Comic Sans MS" pitchFamily="66" charset="0"/>
              <a:cs typeface="Arial" pitchFamily="34" charset="0"/>
              <a:sym typeface="Symbol" pitchFamily="18" charset="2"/>
            </a:endParaRPr>
          </a:p>
          <a:p>
            <a:pPr eaLnBrk="0" fontAlgn="base" hangingPunct="0">
              <a:spcBef>
                <a:spcPct val="0"/>
              </a:spcBef>
              <a:spcAft>
                <a:spcPct val="0"/>
              </a:spcAft>
            </a:pPr>
            <a:endParaRPr lang="fr-FR" sz="2400" dirty="0">
              <a:latin typeface="Comic Sans MS" pitchFamily="66" charset="0"/>
              <a:ea typeface="Times New Roman" pitchFamily="18" charset="0"/>
              <a:cs typeface="Arial" pitchFamily="34" charset="0"/>
              <a:sym typeface="Symbol" pitchFamily="18" charset="2"/>
            </a:endParaRPr>
          </a:p>
        </p:txBody>
      </p:sp>
      <p:sp>
        <p:nvSpPr>
          <p:cNvPr id="26" name="Rectangle 25"/>
          <p:cNvSpPr>
            <a:spLocks noChangeArrowheads="1"/>
          </p:cNvSpPr>
          <p:nvPr/>
        </p:nvSpPr>
        <p:spPr bwMode="auto">
          <a:xfrm>
            <a:off x="1559496" y="4172888"/>
            <a:ext cx="9180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400" dirty="0">
                <a:latin typeface="Comic Sans MS" pitchFamily="66" charset="0"/>
                <a:ea typeface="Times New Roman" pitchFamily="18" charset="0"/>
                <a:cs typeface="Arial" pitchFamily="34" charset="0"/>
                <a:sym typeface="Symbol" pitchFamily="18" charset="2"/>
              </a:rPr>
              <a:t></a:t>
            </a:r>
            <a:r>
              <a:rPr lang="fr-FR" sz="2400" dirty="0">
                <a:latin typeface="Comic Sans MS" pitchFamily="66" charset="0"/>
                <a:ea typeface="Times New Roman" pitchFamily="18" charset="0"/>
                <a:cs typeface="Arial" pitchFamily="34" charset="0"/>
              </a:rPr>
              <a:t> Soulage les douleurs de ce côté</a:t>
            </a:r>
            <a:r>
              <a:rPr lang="fr-FR" sz="2400" dirty="0">
                <a:latin typeface="Comic Sans MS" pitchFamily="66" charset="0"/>
                <a:ea typeface="Times New Roman" pitchFamily="18" charset="0"/>
                <a:cs typeface="Arial" pitchFamily="34" charset="0"/>
                <a:sym typeface="Symbol" pitchFamily="18" charset="2"/>
              </a:rPr>
              <a:t>           atteinte articulaire (et peut aggraver les douleurs de l’autre côté)</a:t>
            </a:r>
            <a:endParaRPr lang="fr-FR" sz="2400" dirty="0">
              <a:latin typeface="Comic Sans MS" pitchFamily="66" charset="0"/>
              <a:cs typeface="Arial" pitchFamily="34" charset="0"/>
              <a:sym typeface="Symbol" pitchFamily="18" charset="2"/>
            </a:endParaRPr>
          </a:p>
          <a:p>
            <a:pPr eaLnBrk="0" fontAlgn="base" hangingPunct="0">
              <a:spcBef>
                <a:spcPct val="0"/>
              </a:spcBef>
              <a:spcAft>
                <a:spcPct val="0"/>
              </a:spcAft>
            </a:pPr>
            <a:r>
              <a:rPr lang="fr-FR" sz="2400" dirty="0">
                <a:latin typeface="Comic Sans MS" pitchFamily="66" charset="0"/>
                <a:ea typeface="Times New Roman" pitchFamily="18" charset="0"/>
                <a:cs typeface="Arial" pitchFamily="34" charset="0"/>
                <a:sym typeface="Symbol" pitchFamily="18" charset="2"/>
              </a:rPr>
              <a:t>          </a:t>
            </a: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735960" y="4466828"/>
            <a:ext cx="6858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 name="AutoShape 1"/>
          <p:cNvSpPr>
            <a:spLocks noChangeArrowheads="1"/>
          </p:cNvSpPr>
          <p:nvPr/>
        </p:nvSpPr>
        <p:spPr bwMode="auto">
          <a:xfrm>
            <a:off x="6456040" y="2780928"/>
            <a:ext cx="6858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 name="Rectangle 3"/>
          <p:cNvSpPr>
            <a:spLocks noChangeArrowheads="1"/>
          </p:cNvSpPr>
          <p:nvPr/>
        </p:nvSpPr>
        <p:spPr bwMode="auto">
          <a:xfrm>
            <a:off x="335360" y="-78184"/>
            <a:ext cx="103691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fr-FR" sz="2400" dirty="0">
                <a:latin typeface="Comic Sans MS" pitchFamily="66" charset="0"/>
                <a:ea typeface="Times New Roman" pitchFamily="18" charset="0"/>
                <a:cs typeface="Arial" pitchFamily="34" charset="0"/>
              </a:rPr>
              <a:t> </a:t>
            </a:r>
            <a:r>
              <a:rPr lang="fr-FR" sz="2400" b="1" dirty="0">
                <a:solidFill>
                  <a:srgbClr val="7030A0"/>
                </a:solidFill>
                <a:latin typeface="Comic Sans MS" pitchFamily="66" charset="0"/>
                <a:ea typeface="Times New Roman" pitchFamily="18" charset="0"/>
                <a:cs typeface="Arial" pitchFamily="34" charset="0"/>
              </a:rPr>
              <a:t>b- Test de résistance élastique (ouverture buccale forcée) :</a:t>
            </a:r>
            <a:endParaRPr lang="fr-FR" sz="2400" b="1" dirty="0">
              <a:solidFill>
                <a:srgbClr val="7030A0"/>
              </a:solidFill>
              <a:latin typeface="Comic Sans MS" pitchFamily="66" charset="0"/>
              <a:cs typeface="Arial" pitchFamily="34" charset="0"/>
            </a:endParaRPr>
          </a:p>
          <a:p>
            <a:pPr algn="just" eaLnBrk="0" fontAlgn="base" hangingPunct="0">
              <a:lnSpc>
                <a:spcPct val="150000"/>
              </a:lnSpc>
              <a:spcBef>
                <a:spcPct val="0"/>
              </a:spcBef>
              <a:spcAft>
                <a:spcPct val="0"/>
              </a:spcAft>
            </a:pPr>
            <a:r>
              <a:rPr lang="fr-FR" sz="2400" dirty="0">
                <a:latin typeface="Comic Sans MS" pitchFamily="66" charset="0"/>
                <a:ea typeface="Times New Roman" pitchFamily="18" charset="0"/>
                <a:cs typeface="Arial" pitchFamily="34" charset="0"/>
              </a:rPr>
              <a:t>   En ouverture buccale maximale, l’appui digital sur les incisives inférieures permet d’apprécier l’état de </a:t>
            </a:r>
          </a:p>
          <a:p>
            <a:pPr algn="just" eaLnBrk="0" fontAlgn="base" hangingPunct="0">
              <a:lnSpc>
                <a:spcPct val="150000"/>
              </a:lnSpc>
              <a:spcBef>
                <a:spcPct val="0"/>
              </a:spcBef>
              <a:spcAft>
                <a:spcPct val="0"/>
              </a:spcAft>
            </a:pPr>
            <a:r>
              <a:rPr lang="fr-FR" sz="2400" dirty="0">
                <a:latin typeface="Comic Sans MS" pitchFamily="66" charset="0"/>
                <a:ea typeface="Times New Roman" pitchFamily="18" charset="0"/>
                <a:cs typeface="Arial" pitchFamily="34" charset="0"/>
              </a:rPr>
              <a:t>contracture musculaire des élévateurs ;  </a:t>
            </a:r>
            <a:endParaRPr lang="fr-FR" sz="2400" dirty="0">
              <a:latin typeface="Comic Sans MS" pitchFamily="66" charset="0"/>
              <a:cs typeface="Arial" pitchFamily="34" charset="0"/>
            </a:endParaRPr>
          </a:p>
        </p:txBody>
      </p:sp>
      <p:sp>
        <p:nvSpPr>
          <p:cNvPr id="5" name="Rectangle 4"/>
          <p:cNvSpPr>
            <a:spLocks noChangeArrowheads="1"/>
          </p:cNvSpPr>
          <p:nvPr/>
        </p:nvSpPr>
        <p:spPr bwMode="auto">
          <a:xfrm>
            <a:off x="551384" y="2451505"/>
            <a:ext cx="11449272"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fontAlgn="base">
              <a:lnSpc>
                <a:spcPct val="150000"/>
              </a:lnSpc>
              <a:spcBef>
                <a:spcPct val="0"/>
              </a:spcBef>
              <a:spcAft>
                <a:spcPct val="0"/>
              </a:spcAft>
              <a:buFont typeface="Symbol" pitchFamily="18" charset="2"/>
              <a:buChar char="Þ"/>
            </a:pPr>
            <a:r>
              <a:rPr lang="fr-FR" sz="2400" dirty="0">
                <a:latin typeface="Comic Sans MS" pitchFamily="66" charset="0"/>
                <a:ea typeface="Times New Roman" pitchFamily="18" charset="0"/>
                <a:cs typeface="Arial" pitchFamily="34" charset="0"/>
              </a:rPr>
              <a:t>Une sensation de résistance élastique</a:t>
            </a:r>
            <a:r>
              <a:rPr lang="fr-FR" sz="2400" dirty="0">
                <a:latin typeface="Comic Sans MS" pitchFamily="66" charset="0"/>
                <a:ea typeface="Times New Roman" pitchFamily="18" charset="0"/>
                <a:cs typeface="Arial" pitchFamily="34" charset="0"/>
                <a:sym typeface="Symbol" pitchFamily="18" charset="2"/>
              </a:rPr>
              <a:t>           </a:t>
            </a:r>
            <a:r>
              <a:rPr lang="fr-FR" sz="2400" dirty="0" smtClean="0">
                <a:latin typeface="Comic Sans MS" pitchFamily="66" charset="0"/>
                <a:ea typeface="Times New Roman" pitchFamily="18" charset="0"/>
                <a:cs typeface="Arial" pitchFamily="34" charset="0"/>
                <a:sym typeface="Symbol" pitchFamily="18" charset="2"/>
              </a:rPr>
              <a:t>limitation </a:t>
            </a:r>
            <a:r>
              <a:rPr lang="fr-FR" sz="2400" dirty="0">
                <a:latin typeface="Comic Sans MS" pitchFamily="66" charset="0"/>
                <a:ea typeface="Times New Roman" pitchFamily="18" charset="0"/>
                <a:cs typeface="Arial" pitchFamily="34" charset="0"/>
                <a:sym typeface="Symbol" pitchFamily="18" charset="2"/>
              </a:rPr>
              <a:t>de l ’ouverture buccale d’origine musculaire</a:t>
            </a:r>
          </a:p>
        </p:txBody>
      </p:sp>
      <p:sp>
        <p:nvSpPr>
          <p:cNvPr id="6" name="Rectangle 5"/>
          <p:cNvSpPr>
            <a:spLocks noChangeArrowheads="1"/>
          </p:cNvSpPr>
          <p:nvPr/>
        </p:nvSpPr>
        <p:spPr bwMode="auto">
          <a:xfrm>
            <a:off x="335360" y="4149080"/>
            <a:ext cx="115932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fr-FR" sz="2400" dirty="0">
                <a:latin typeface="Comic Sans MS" pitchFamily="66" charset="0"/>
                <a:ea typeface="Times New Roman" pitchFamily="18" charset="0"/>
                <a:cs typeface="Arial" pitchFamily="34" charset="0"/>
              </a:rPr>
              <a:t>  </a:t>
            </a:r>
            <a:r>
              <a:rPr lang="fr-FR" sz="2400" dirty="0">
                <a:latin typeface="Comic Sans MS" pitchFamily="66" charset="0"/>
                <a:ea typeface="Times New Roman" pitchFamily="18" charset="0"/>
                <a:cs typeface="Arial" pitchFamily="34" charset="0"/>
                <a:sym typeface="Symbol" pitchFamily="18" charset="2"/>
              </a:rPr>
              <a:t></a:t>
            </a:r>
            <a:r>
              <a:rPr lang="fr-FR" sz="2400" dirty="0">
                <a:latin typeface="Comic Sans MS" pitchFamily="66" charset="0"/>
                <a:ea typeface="Times New Roman" pitchFamily="18" charset="0"/>
                <a:cs typeface="Arial" pitchFamily="34" charset="0"/>
              </a:rPr>
              <a:t> Une sensation de résistance dure</a:t>
            </a:r>
            <a:r>
              <a:rPr lang="fr-FR" sz="2400" dirty="0">
                <a:latin typeface="Comic Sans MS" pitchFamily="66" charset="0"/>
                <a:ea typeface="Times New Roman" pitchFamily="18" charset="0"/>
                <a:cs typeface="Arial" pitchFamily="34" charset="0"/>
                <a:sym typeface="Symbol" pitchFamily="18" charset="2"/>
              </a:rPr>
              <a:t>  </a:t>
            </a:r>
            <a:r>
              <a:rPr lang="fr-FR" sz="2400" dirty="0" smtClean="0">
                <a:latin typeface="Comic Sans MS" pitchFamily="66" charset="0"/>
                <a:ea typeface="Times New Roman" pitchFamily="18" charset="0"/>
                <a:cs typeface="Arial" pitchFamily="34" charset="0"/>
                <a:sym typeface="Symbol" pitchFamily="18" charset="2"/>
              </a:rPr>
              <a:t>     Origine </a:t>
            </a:r>
            <a:r>
              <a:rPr lang="fr-FR" sz="2400" dirty="0">
                <a:latin typeface="Comic Sans MS" pitchFamily="66" charset="0"/>
                <a:ea typeface="Times New Roman" pitchFamily="18" charset="0"/>
                <a:cs typeface="Arial" pitchFamily="34" charset="0"/>
                <a:sym typeface="Symbol" pitchFamily="18" charset="2"/>
              </a:rPr>
              <a:t>intra-articulaire avec obstacle discal.</a:t>
            </a:r>
            <a:endParaRPr lang="fr-FR" sz="2400" dirty="0">
              <a:latin typeface="Comic Sans MS" pitchFamily="66" charset="0"/>
              <a:cs typeface="Arial" pitchFamily="34" charset="0"/>
              <a:sym typeface="Symbol" pitchFamily="18" charset="2"/>
            </a:endParaRPr>
          </a:p>
          <a:p>
            <a:pPr algn="just" eaLnBrk="0" fontAlgn="base" hangingPunct="0">
              <a:lnSpc>
                <a:spcPct val="150000"/>
              </a:lnSpc>
              <a:spcBef>
                <a:spcPct val="0"/>
              </a:spcBef>
              <a:spcAft>
                <a:spcPct val="0"/>
              </a:spcAft>
            </a:pPr>
            <a:endParaRPr lang="fr-FR" sz="2400" dirty="0">
              <a:latin typeface="Comic Sans MS" pitchFamily="66" charset="0"/>
              <a:ea typeface="Times New Roman" pitchFamily="18" charset="0"/>
              <a:cs typeface="Arial" pitchFamily="34" charset="0"/>
              <a:sym typeface="Symbol" pitchFamily="18" charset="2"/>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16632"/>
            <a:ext cx="11521280" cy="3970318"/>
          </a:xfrm>
          <a:prstGeom prst="rect">
            <a:avLst/>
          </a:prstGeom>
        </p:spPr>
        <p:txBody>
          <a:bodyPr wrap="square">
            <a:spAutoFit/>
          </a:bodyPr>
          <a:lstStyle/>
          <a:p>
            <a:pPr algn="just">
              <a:lnSpc>
                <a:spcPct val="150000"/>
              </a:lnSpc>
            </a:pPr>
            <a:r>
              <a:rPr lang="fr-FR" sz="2400" b="1" dirty="0">
                <a:solidFill>
                  <a:srgbClr val="7030A0"/>
                </a:solidFill>
                <a:latin typeface="Comic Sans MS" pitchFamily="66" charset="0"/>
              </a:rPr>
              <a:t>c- Tests de comparaison des mouvements actifs et passifs :</a:t>
            </a:r>
          </a:p>
          <a:p>
            <a:pPr algn="just">
              <a:lnSpc>
                <a:spcPct val="150000"/>
              </a:lnSpc>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Si les mouvements mandibulaires actifs et passifs sont douloureux: trouble d’origine articulaire.</a:t>
            </a:r>
          </a:p>
          <a:p>
            <a:pPr algn="just">
              <a:lnSpc>
                <a:spcPct val="150000"/>
              </a:lnSpc>
            </a:pPr>
            <a:endParaRPr lang="fr-FR" sz="2400" dirty="0">
              <a:latin typeface="Comic Sans MS" pitchFamily="66" charset="0"/>
            </a:endParaRPr>
          </a:p>
          <a:p>
            <a:pPr>
              <a:lnSpc>
                <a:spcPct val="150000"/>
              </a:lnSpc>
            </a:pPr>
            <a:r>
              <a:rPr lang="fr-FR" sz="2400" dirty="0">
                <a:latin typeface="Comic Sans MS" pitchFamily="66" charset="0"/>
                <a:sym typeface="Symbol"/>
              </a:rPr>
              <a:t></a:t>
            </a:r>
            <a:r>
              <a:rPr lang="fr-FR" sz="2400" dirty="0">
                <a:latin typeface="Comic Sans MS" pitchFamily="66" charset="0"/>
              </a:rPr>
              <a:t> Si le mouvement actif est douloureux et le mouvement passif indolore: trouble d’origine musculaire.</a:t>
            </a:r>
          </a:p>
          <a:p>
            <a:pPr algn="just">
              <a:lnSpc>
                <a:spcPct val="150000"/>
              </a:lnSpc>
            </a:pPr>
            <a:endParaRPr lang="fr-FR" sz="2400" dirty="0">
              <a:latin typeface="Comic Sans MS" pitchFamily="66"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2130426"/>
            <a:ext cx="7772400" cy="2018655"/>
          </a:xfrm>
          <a:ln w="57150">
            <a:solidFill>
              <a:srgbClr val="FF0000"/>
            </a:solidFill>
          </a:ln>
        </p:spPr>
        <p:txBody>
          <a:bodyPr>
            <a:normAutofit fontScale="90000"/>
          </a:bodyPr>
          <a:lstStyle/>
          <a:p>
            <a:pPr>
              <a:lnSpc>
                <a:spcPct val="150000"/>
              </a:lnSpc>
            </a:pPr>
            <a:r>
              <a:rPr lang="fr-FR" b="1" dirty="0" smtClean="0">
                <a:solidFill>
                  <a:srgbClr val="FF0000"/>
                </a:solidFill>
                <a:effectLst>
                  <a:glow rad="139700">
                    <a:schemeClr val="accent1">
                      <a:satMod val="175000"/>
                      <a:alpha val="40000"/>
                    </a:schemeClr>
                  </a:glow>
                </a:effectLst>
                <a:latin typeface="Comic Sans MS" pitchFamily="66" charset="0"/>
              </a:rPr>
              <a:t>DYSFONCTION DE L’APPAREIL MANDUCATEUR</a:t>
            </a:r>
            <a:endParaRPr lang="fr-FR" b="1" dirty="0">
              <a:solidFill>
                <a:srgbClr val="FF0000"/>
              </a:solidFill>
              <a:effectLst>
                <a:glow rad="139700">
                  <a:schemeClr val="accent1">
                    <a:satMod val="175000"/>
                    <a:alpha val="40000"/>
                  </a:schemeClr>
                </a:glow>
              </a:effectLst>
              <a:latin typeface="Comic Sans MS" pitchFamily="66" charset="0"/>
            </a:endParaRPr>
          </a:p>
        </p:txBody>
      </p:sp>
      <p:sp>
        <p:nvSpPr>
          <p:cNvPr id="4" name="ZoneTexte 3"/>
          <p:cNvSpPr txBox="1"/>
          <p:nvPr/>
        </p:nvSpPr>
        <p:spPr>
          <a:xfrm>
            <a:off x="4151784" y="6372036"/>
            <a:ext cx="4752528" cy="369332"/>
          </a:xfrm>
          <a:prstGeom prst="rect">
            <a:avLst/>
          </a:prstGeom>
          <a:noFill/>
        </p:spPr>
        <p:txBody>
          <a:bodyPr wrap="square" rtlCol="0">
            <a:spAutoFit/>
          </a:bodyPr>
          <a:lstStyle/>
          <a:p>
            <a:r>
              <a:rPr lang="fr-FR" b="1" dirty="0">
                <a:latin typeface="Comic Sans MS" pitchFamily="66" charset="0"/>
              </a:rPr>
              <a:t>Pr BOUDINAR 		</a:t>
            </a:r>
            <a:r>
              <a:rPr lang="fr-FR" b="1" dirty="0" smtClean="0">
                <a:latin typeface="Comic Sans MS" pitchFamily="66" charset="0"/>
              </a:rPr>
              <a:t>Avril 2020</a:t>
            </a:r>
            <a:endParaRPr lang="fr-FR" b="1" dirty="0">
              <a:latin typeface="Comic Sans MS" pitchFamily="66" charset="0"/>
            </a:endParaRPr>
          </a:p>
        </p:txBody>
      </p:sp>
      <p:sp>
        <p:nvSpPr>
          <p:cNvPr id="5" name="ZoneTexte 4"/>
          <p:cNvSpPr txBox="1"/>
          <p:nvPr/>
        </p:nvSpPr>
        <p:spPr>
          <a:xfrm>
            <a:off x="3215680" y="44625"/>
            <a:ext cx="5544616" cy="461665"/>
          </a:xfrm>
          <a:prstGeom prst="rect">
            <a:avLst/>
          </a:prstGeom>
          <a:noFill/>
        </p:spPr>
        <p:txBody>
          <a:bodyPr wrap="square" rtlCol="0">
            <a:spAutoFit/>
          </a:bodyPr>
          <a:lstStyle/>
          <a:p>
            <a:pPr algn="ctr"/>
            <a:r>
              <a:rPr lang="fr-FR" sz="2400" b="1" dirty="0">
                <a:latin typeface="Comic Sans MS" pitchFamily="66" charset="0"/>
              </a:rPr>
              <a:t>Module d’</a:t>
            </a:r>
            <a:r>
              <a:rPr lang="fr-FR" sz="2400" b="1" dirty="0" err="1">
                <a:latin typeface="Comic Sans MS" pitchFamily="66" charset="0"/>
              </a:rPr>
              <a:t>occlusodontie</a:t>
            </a:r>
            <a:r>
              <a:rPr lang="fr-FR" sz="2400" b="1" dirty="0">
                <a:latin typeface="Comic Sans MS" pitchFamily="66" charset="0"/>
              </a:rPr>
              <a:t>- 3A°</a:t>
            </a:r>
          </a:p>
        </p:txBody>
      </p:sp>
      <p:sp>
        <p:nvSpPr>
          <p:cNvPr id="3" name="ZoneTexte 2"/>
          <p:cNvSpPr txBox="1"/>
          <p:nvPr/>
        </p:nvSpPr>
        <p:spPr>
          <a:xfrm>
            <a:off x="3791744" y="4437112"/>
            <a:ext cx="4968552" cy="646331"/>
          </a:xfrm>
          <a:prstGeom prst="rect">
            <a:avLst/>
          </a:prstGeom>
          <a:noFill/>
        </p:spPr>
        <p:txBody>
          <a:bodyPr wrap="square" rtlCol="0">
            <a:spAutoFit/>
          </a:bodyPr>
          <a:lstStyle/>
          <a:p>
            <a:r>
              <a:rPr lang="fr-FR" b="1" dirty="0" smtClean="0">
                <a:latin typeface="Comic Sans MS" panose="030F0702030302020204" pitchFamily="66" charset="0"/>
              </a:rPr>
              <a:t>3- Classifications </a:t>
            </a:r>
          </a:p>
          <a:p>
            <a:r>
              <a:rPr lang="fr-FR" b="1" dirty="0" smtClean="0">
                <a:latin typeface="Comic Sans MS" panose="030F0702030302020204" pitchFamily="66" charset="0"/>
              </a:rPr>
              <a:t>4- Traitements </a:t>
            </a:r>
          </a:p>
        </p:txBody>
      </p:sp>
    </p:spTree>
    <p:extLst>
      <p:ext uri="{BB962C8B-B14F-4D97-AF65-F5344CB8AC3E}">
        <p14:creationId xmlns:p14="http://schemas.microsoft.com/office/powerpoint/2010/main" val="909171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30571546"/>
              </p:ext>
            </p:extLst>
          </p:nvPr>
        </p:nvGraphicFramePr>
        <p:xfrm>
          <a:off x="263352" y="548680"/>
          <a:ext cx="11665296" cy="6039860"/>
        </p:xfrm>
        <a:graphic>
          <a:graphicData uri="http://schemas.openxmlformats.org/drawingml/2006/table">
            <a:tbl>
              <a:tblPr>
                <a:tableStyleId>{616DA210-FB5B-4158-B5E0-FEB733F419BA}</a:tableStyleId>
              </a:tblPr>
              <a:tblGrid>
                <a:gridCol w="5760640"/>
                <a:gridCol w="5904656"/>
              </a:tblGrid>
              <a:tr h="720080">
                <a:tc>
                  <a:txBody>
                    <a:bodyPr/>
                    <a:lstStyle/>
                    <a:p>
                      <a:pPr algn="ctr">
                        <a:spcAft>
                          <a:spcPts val="0"/>
                        </a:spcAft>
                      </a:pPr>
                      <a:r>
                        <a:rPr lang="fr-FR" sz="2400" b="1" dirty="0">
                          <a:solidFill>
                            <a:srgbClr val="FF0000"/>
                          </a:solidFill>
                          <a:effectLst/>
                          <a:latin typeface="Comic Sans MS" pitchFamily="66" charset="0"/>
                        </a:rPr>
                        <a:t>    Dysfonctionnement musculaire</a:t>
                      </a:r>
                      <a:endParaRPr lang="fr-FR" sz="2400" b="1" dirty="0">
                        <a:solidFill>
                          <a:srgbClr val="FF0000"/>
                        </a:solidFill>
                        <a:effectLst/>
                        <a:latin typeface="Comic Sans MS" pitchFamily="66" charset="0"/>
                        <a:ea typeface="Times New Roman"/>
                        <a:cs typeface="Times New Roman"/>
                      </a:endParaRPr>
                    </a:p>
                  </a:txBody>
                  <a:tcPr marL="44450" marR="44450" marT="0" marB="0" anchor="ctr">
                    <a:solidFill>
                      <a:schemeClr val="accent1">
                        <a:lumMod val="20000"/>
                        <a:lumOff val="80000"/>
                      </a:schemeClr>
                    </a:solidFill>
                  </a:tcPr>
                </a:tc>
                <a:tc>
                  <a:txBody>
                    <a:bodyPr/>
                    <a:lstStyle/>
                    <a:p>
                      <a:pPr algn="ctr">
                        <a:spcAft>
                          <a:spcPts val="0"/>
                        </a:spcAft>
                      </a:pPr>
                      <a:r>
                        <a:rPr lang="fr-FR" sz="2400" b="1" dirty="0">
                          <a:solidFill>
                            <a:srgbClr val="FF0000"/>
                          </a:solidFill>
                          <a:effectLst/>
                          <a:latin typeface="Comic Sans MS" pitchFamily="66" charset="0"/>
                        </a:rPr>
                        <a:t>    Dysfonctionnement articulaire</a:t>
                      </a:r>
                      <a:endParaRPr lang="fr-FR" sz="2400" b="1" dirty="0">
                        <a:solidFill>
                          <a:srgbClr val="FF0000"/>
                        </a:solidFill>
                        <a:effectLst/>
                        <a:latin typeface="Comic Sans MS" pitchFamily="66" charset="0"/>
                        <a:ea typeface="Times New Roman"/>
                        <a:cs typeface="Times New Roman"/>
                      </a:endParaRPr>
                    </a:p>
                  </a:txBody>
                  <a:tcPr marL="44450" marR="44450" marT="0" marB="0" anchor="ctr">
                    <a:solidFill>
                      <a:schemeClr val="accent1">
                        <a:lumMod val="20000"/>
                        <a:lumOff val="80000"/>
                      </a:schemeClr>
                    </a:solidFill>
                  </a:tcPr>
                </a:tc>
              </a:tr>
              <a:tr h="720080">
                <a:tc>
                  <a:txBody>
                    <a:bodyPr/>
                    <a:lstStyle/>
                    <a:p>
                      <a:pPr>
                        <a:spcAft>
                          <a:spcPts val="0"/>
                        </a:spcAft>
                      </a:pPr>
                      <a:r>
                        <a:rPr lang="fr-FR" sz="2400" b="1" dirty="0">
                          <a:effectLst/>
                          <a:latin typeface="Comic Sans MS" pitchFamily="66" charset="0"/>
                        </a:rPr>
                        <a:t> Réflexe d’éclissage</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Anomalies du complexe </a:t>
                      </a:r>
                      <a:r>
                        <a:rPr lang="fr-FR" sz="2400" b="1" dirty="0" err="1">
                          <a:effectLst/>
                          <a:latin typeface="Comic Sans MS" pitchFamily="66" charset="0"/>
                        </a:rPr>
                        <a:t>condylo</a:t>
                      </a:r>
                      <a:r>
                        <a:rPr lang="fr-FR" sz="2400" b="1" dirty="0">
                          <a:effectLst/>
                          <a:latin typeface="Comic Sans MS" pitchFamily="66" charset="0"/>
                        </a:rPr>
                        <a:t>-discal</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r>
              <a:tr h="720080">
                <a:tc>
                  <a:txBody>
                    <a:bodyPr/>
                    <a:lstStyle/>
                    <a:p>
                      <a:pPr>
                        <a:spcAft>
                          <a:spcPts val="0"/>
                        </a:spcAft>
                      </a:pPr>
                      <a:r>
                        <a:rPr lang="fr-FR" sz="2400" b="1" dirty="0">
                          <a:effectLst/>
                          <a:latin typeface="Comic Sans MS" pitchFamily="66" charset="0"/>
                        </a:rPr>
                        <a:t> Courbature</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Incompatibilité des surfaces articulaire</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r>
              <a:tr h="864096">
                <a:tc>
                  <a:txBody>
                    <a:bodyPr/>
                    <a:lstStyle/>
                    <a:p>
                      <a:pPr>
                        <a:spcAft>
                          <a:spcPts val="0"/>
                        </a:spcAft>
                      </a:pPr>
                      <a:r>
                        <a:rPr lang="fr-FR" sz="2400" b="1">
                          <a:effectLst/>
                          <a:latin typeface="Comic Sans MS" pitchFamily="66" charset="0"/>
                        </a:rPr>
                        <a:t> Spasme</a:t>
                      </a:r>
                      <a:endParaRPr lang="fr-FR" sz="2400" b="1">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a:t>
                      </a:r>
                      <a:r>
                        <a:rPr lang="fr-FR" sz="2400" b="1" dirty="0" smtClean="0">
                          <a:effectLst/>
                          <a:latin typeface="Comic Sans MS" pitchFamily="66" charset="0"/>
                        </a:rPr>
                        <a:t> </a:t>
                      </a:r>
                      <a:r>
                        <a:rPr lang="fr-FR" sz="2400" b="1" dirty="0">
                          <a:effectLst/>
                          <a:latin typeface="Comic Sans MS" pitchFamily="66" charset="0"/>
                        </a:rPr>
                        <a:t>Inflammation</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r>
              <a:tr h="898322">
                <a:tc>
                  <a:txBody>
                    <a:bodyPr/>
                    <a:lstStyle/>
                    <a:p>
                      <a:pPr>
                        <a:spcAft>
                          <a:spcPts val="0"/>
                        </a:spcAft>
                      </a:pPr>
                      <a:r>
                        <a:rPr lang="fr-FR" sz="2400" b="1" dirty="0">
                          <a:effectLst/>
                          <a:latin typeface="Comic Sans MS" pitchFamily="66" charset="0"/>
                        </a:rPr>
                        <a:t> Douleur </a:t>
                      </a:r>
                      <a:r>
                        <a:rPr lang="fr-FR" sz="2400" b="1" dirty="0" err="1">
                          <a:effectLst/>
                          <a:latin typeface="Comic Sans MS" pitchFamily="66" charset="0"/>
                        </a:rPr>
                        <a:t>myofaciale</a:t>
                      </a:r>
                      <a:r>
                        <a:rPr lang="fr-FR" sz="2400" b="1" dirty="0">
                          <a:effectLst/>
                          <a:latin typeface="Comic Sans MS" pitchFamily="66" charset="0"/>
                        </a:rPr>
                        <a:t> </a:t>
                      </a:r>
                      <a:r>
                        <a:rPr lang="fr-FR" sz="2400" b="1" dirty="0" smtClean="0">
                          <a:effectLst/>
                          <a:latin typeface="Comic Sans MS" pitchFamily="66" charset="0"/>
                        </a:rPr>
                        <a:t>(point gâchettes</a:t>
                      </a:r>
                      <a:r>
                        <a:rPr lang="fr-FR" sz="2400" b="1" dirty="0">
                          <a:effectLst/>
                          <a:latin typeface="Comic Sans MS" pitchFamily="66" charset="0"/>
                        </a:rPr>
                        <a:t>)</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Maladie dégénérative</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r>
              <a:tr h="607439">
                <a:tc>
                  <a:txBody>
                    <a:bodyPr/>
                    <a:lstStyle/>
                    <a:p>
                      <a:pPr>
                        <a:spcAft>
                          <a:spcPts val="0"/>
                        </a:spcAft>
                      </a:pPr>
                      <a:r>
                        <a:rPr lang="fr-FR" sz="2400" b="1" dirty="0">
                          <a:effectLst/>
                          <a:latin typeface="Comic Sans MS" pitchFamily="66" charset="0"/>
                        </a:rPr>
                        <a:t> Myosite (inflammation)</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a:t>
                      </a:r>
                    </a:p>
                    <a:p>
                      <a:pPr algn="ctr">
                        <a:spcAft>
                          <a:spcPts val="0"/>
                        </a:spcAft>
                      </a:pPr>
                      <a:r>
                        <a:rPr lang="fr-FR" sz="2400" b="1" dirty="0">
                          <a:effectLst/>
                          <a:latin typeface="Comic Sans MS" pitchFamily="66" charset="0"/>
                        </a:rPr>
                        <a:t> </a:t>
                      </a:r>
                      <a:r>
                        <a:rPr lang="fr-FR" sz="2400" b="1" dirty="0" smtClean="0">
                          <a:effectLst/>
                          <a:latin typeface="Comic Sans MS" pitchFamily="66" charset="0"/>
                        </a:rPr>
                        <a:t>-</a:t>
                      </a:r>
                      <a:endParaRPr lang="fr-FR" sz="2400" b="1" dirty="0">
                        <a:solidFill>
                          <a:srgbClr val="993300"/>
                        </a:solidFill>
                        <a:effectLst/>
                        <a:latin typeface="Comic Sans MS" pitchFamily="66" charset="0"/>
                        <a:ea typeface="Times New Roman"/>
                        <a:cs typeface="Times New Roman"/>
                      </a:endParaRPr>
                    </a:p>
                  </a:txBody>
                  <a:tcPr marL="44450" marR="44450" marT="0" marB="0"/>
                </a:tc>
              </a:tr>
              <a:tr h="1374242">
                <a:tc>
                  <a:txBody>
                    <a:bodyPr/>
                    <a:lstStyle/>
                    <a:p>
                      <a:pPr>
                        <a:spcAft>
                          <a:spcPts val="0"/>
                        </a:spcAft>
                      </a:pPr>
                      <a:r>
                        <a:rPr lang="fr-FR" sz="2400" b="1" dirty="0">
                          <a:effectLst/>
                          <a:latin typeface="Comic Sans MS" pitchFamily="66" charset="0"/>
                        </a:rPr>
                        <a:t> Contracture</a:t>
                      </a:r>
                    </a:p>
                    <a:p>
                      <a:pPr>
                        <a:spcAft>
                          <a:spcPts val="0"/>
                        </a:spcAft>
                      </a:pPr>
                      <a:r>
                        <a:rPr lang="fr-FR" sz="2400" b="1" dirty="0">
                          <a:effectLst/>
                          <a:latin typeface="Comic Sans MS" pitchFamily="66" charset="0"/>
                        </a:rPr>
                        <a:t>- </a:t>
                      </a:r>
                      <a:r>
                        <a:rPr lang="fr-FR" sz="2400" b="1" dirty="0" err="1">
                          <a:effectLst/>
                          <a:latin typeface="Comic Sans MS" pitchFamily="66" charset="0"/>
                        </a:rPr>
                        <a:t>Myostatique</a:t>
                      </a:r>
                      <a:r>
                        <a:rPr lang="fr-FR" sz="2400" b="1" dirty="0">
                          <a:effectLst/>
                          <a:latin typeface="Comic Sans MS" pitchFamily="66" charset="0"/>
                        </a:rPr>
                        <a:t> (isométrique)</a:t>
                      </a:r>
                    </a:p>
                    <a:p>
                      <a:pPr>
                        <a:spcAft>
                          <a:spcPts val="0"/>
                        </a:spcAft>
                      </a:pPr>
                      <a:r>
                        <a:rPr lang="fr-FR" sz="2400" b="1" dirty="0">
                          <a:effectLst/>
                          <a:latin typeface="Comic Sans MS" pitchFamily="66" charset="0"/>
                        </a:rPr>
                        <a:t>- Fibreux</a:t>
                      </a:r>
                      <a:endParaRPr lang="fr-FR" sz="2400" b="1" dirty="0">
                        <a:solidFill>
                          <a:srgbClr val="993300"/>
                        </a:solidFill>
                        <a:effectLst/>
                        <a:latin typeface="Comic Sans MS" pitchFamily="66" charset="0"/>
                        <a:ea typeface="Times New Roman"/>
                        <a:cs typeface="Times New Roman"/>
                      </a:endParaRPr>
                    </a:p>
                  </a:txBody>
                  <a:tcPr marL="44450" marR="44450" marT="0" marB="0" anchor="ctr"/>
                </a:tc>
                <a:tc>
                  <a:txBody>
                    <a:bodyPr/>
                    <a:lstStyle/>
                    <a:p>
                      <a:pPr>
                        <a:spcAft>
                          <a:spcPts val="0"/>
                        </a:spcAft>
                      </a:pPr>
                      <a:r>
                        <a:rPr lang="fr-FR" sz="2400" b="1" dirty="0">
                          <a:effectLst/>
                          <a:latin typeface="Comic Sans MS" pitchFamily="66" charset="0"/>
                        </a:rPr>
                        <a:t> </a:t>
                      </a:r>
                      <a:endParaRPr lang="fr-FR" sz="2400" b="1" dirty="0" smtClean="0">
                        <a:effectLst/>
                        <a:latin typeface="Comic Sans MS" pitchFamily="66" charset="0"/>
                      </a:endParaRPr>
                    </a:p>
                    <a:p>
                      <a:pPr>
                        <a:spcAft>
                          <a:spcPts val="0"/>
                        </a:spcAft>
                      </a:pPr>
                      <a:r>
                        <a:rPr lang="fr-FR" sz="2400" b="1" dirty="0" smtClean="0">
                          <a:solidFill>
                            <a:srgbClr val="993300"/>
                          </a:solidFill>
                          <a:effectLst/>
                          <a:latin typeface="Comic Sans MS" pitchFamily="66" charset="0"/>
                          <a:ea typeface="Times New Roman"/>
                          <a:cs typeface="Times New Roman"/>
                        </a:rPr>
                        <a:t>                -</a:t>
                      </a:r>
                      <a:endParaRPr lang="fr-FR" sz="2400" b="1" dirty="0">
                        <a:solidFill>
                          <a:srgbClr val="993300"/>
                        </a:solidFill>
                        <a:effectLst/>
                        <a:latin typeface="Comic Sans MS" pitchFamily="66" charset="0"/>
                        <a:ea typeface="Times New Roman"/>
                        <a:cs typeface="Times New Roman"/>
                      </a:endParaRPr>
                    </a:p>
                  </a:txBody>
                  <a:tcPr marL="44450" marR="44450" marT="0" marB="0"/>
                </a:tc>
              </a:tr>
            </a:tbl>
          </a:graphicData>
        </a:graphic>
      </p:graphicFrame>
      <p:sp>
        <p:nvSpPr>
          <p:cNvPr id="3" name="Rectangle 1"/>
          <p:cNvSpPr>
            <a:spLocks noChangeArrowheads="1"/>
          </p:cNvSpPr>
          <p:nvPr/>
        </p:nvSpPr>
        <p:spPr bwMode="auto">
          <a:xfrm>
            <a:off x="0" y="44624"/>
            <a:ext cx="12360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400" b="1" dirty="0" smtClean="0">
                <a:solidFill>
                  <a:srgbClr val="FF0000"/>
                </a:solidFill>
                <a:latin typeface="Comic Sans MS" pitchFamily="66" charset="0"/>
                <a:ea typeface="Times New Roman" pitchFamily="18" charset="0"/>
                <a:cs typeface="Times New Roman" pitchFamily="18" charset="0"/>
              </a:rPr>
              <a:t>6-Classification </a:t>
            </a:r>
            <a:r>
              <a:rPr lang="fr-FR" sz="2400" b="1" dirty="0">
                <a:solidFill>
                  <a:srgbClr val="FF0000"/>
                </a:solidFill>
                <a:latin typeface="Comic Sans MS" pitchFamily="66" charset="0"/>
                <a:ea typeface="Times New Roman" pitchFamily="18" charset="0"/>
                <a:cs typeface="Times New Roman" pitchFamily="18" charset="0"/>
              </a:rPr>
              <a:t>et diagnostic des dysfonctionnements </a:t>
            </a:r>
            <a:r>
              <a:rPr lang="fr-FR" sz="2400" b="1" dirty="0" smtClean="0">
                <a:solidFill>
                  <a:srgbClr val="FF0000"/>
                </a:solidFill>
                <a:latin typeface="Comic Sans MS" pitchFamily="66" charset="0"/>
                <a:ea typeface="Times New Roman" pitchFamily="18" charset="0"/>
                <a:cs typeface="Times New Roman" pitchFamily="18" charset="0"/>
              </a:rPr>
              <a:t>de l’appareil </a:t>
            </a:r>
            <a:r>
              <a:rPr lang="fr-FR" sz="2400" b="1" dirty="0" err="1" smtClean="0">
                <a:solidFill>
                  <a:srgbClr val="FF0000"/>
                </a:solidFill>
                <a:latin typeface="Comic Sans MS" pitchFamily="66" charset="0"/>
                <a:ea typeface="Times New Roman" pitchFamily="18" charset="0"/>
                <a:cs typeface="Times New Roman" pitchFamily="18" charset="0"/>
              </a:rPr>
              <a:t>manducateur</a:t>
            </a:r>
            <a:r>
              <a:rPr lang="fr-FR" sz="2400" b="1" dirty="0">
                <a:solidFill>
                  <a:srgbClr val="FF0000"/>
                </a:solidFill>
                <a:latin typeface="Comic Sans MS" pitchFamily="66" charset="0"/>
                <a:ea typeface="Times New Roman" pitchFamily="18" charset="0"/>
                <a:cs typeface="Times New Roman" pitchFamily="18" charset="0"/>
              </a:rPr>
              <a:t> </a:t>
            </a:r>
            <a:r>
              <a:rPr lang="fr-FR" sz="2400" b="1" dirty="0" smtClean="0">
                <a:solidFill>
                  <a:srgbClr val="FF0000"/>
                </a:solidFill>
                <a:latin typeface="Comic Sans MS" pitchFamily="66" charset="0"/>
                <a:ea typeface="Times New Roman" pitchFamily="18" charset="0"/>
                <a:cs typeface="Times New Roman" pitchFamily="18" charset="0"/>
              </a:rPr>
              <a:t>:</a:t>
            </a:r>
            <a:endParaRPr lang="fr-FR" sz="2400" b="1" dirty="0">
              <a:solidFill>
                <a:srgbClr val="FF0000"/>
              </a:solidFill>
              <a:latin typeface="Comic Sans MS" pitchFamily="66" charset="0"/>
              <a:cs typeface="Arial" pitchFamily="34" charset="0"/>
            </a:endParaRPr>
          </a:p>
        </p:txBody>
      </p:sp>
    </p:spTree>
    <p:extLst>
      <p:ext uri="{BB962C8B-B14F-4D97-AF65-F5344CB8AC3E}">
        <p14:creationId xmlns:p14="http://schemas.microsoft.com/office/powerpoint/2010/main" val="130798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5360" y="-27384"/>
            <a:ext cx="11593288" cy="6740307"/>
          </a:xfrm>
          <a:prstGeom prst="rect">
            <a:avLst/>
          </a:prstGeom>
        </p:spPr>
        <p:txBody>
          <a:bodyPr wrap="square">
            <a:spAutoFit/>
          </a:bodyPr>
          <a:lstStyle/>
          <a:p>
            <a:pPr algn="just">
              <a:lnSpc>
                <a:spcPct val="150000"/>
              </a:lnSpc>
              <a:spcAft>
                <a:spcPts val="0"/>
              </a:spcAft>
            </a:pPr>
            <a:r>
              <a:rPr lang="fr-FR" sz="2400" b="1"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7- Les traitements</a:t>
            </a:r>
            <a:r>
              <a:rPr lang="fr-FR"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Le traitement du DAM a pour buts : la sédation des phénomènes douloureux, la suppression des bruits et la restauration de la fonction.</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Le traitement, qui comprend 3 volets (volet symptomatique, volet étiologique et volet physique), sera calqué sur le plan de traitement parodontal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1- Traitement d’urgence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Des gestes simples apportent souvent une amélioration </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et même une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résolution des symptômes </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a:t>
            </a:r>
            <a:r>
              <a:rPr lang="fr-FR" sz="2400" b="1" dirty="0">
                <a:solidFill>
                  <a:srgbClr val="7030A0"/>
                </a:solidFill>
                <a:latin typeface="Comic Sans MS" panose="030F0702030302020204" pitchFamily="66" charset="0"/>
                <a:ea typeface="Times New Roman" panose="02020603050405020304" pitchFamily="18" charset="0"/>
                <a:cs typeface="Times New Roman" panose="02020603050405020304" pitchFamily="18" charset="0"/>
              </a:rPr>
              <a:t>a- Gouttière occlusale d’urgence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Elle peut être confectionnée sur le patient ou être préfabriquée. En résine acrylique auto polymérisable, elle est modelée directement en bouche</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903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86358"/>
            <a:ext cx="11737304" cy="1139094"/>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Cette gouttière d’urgence sera le plus rapidement possible remplacée par les autres types de gouttières réalisées sur des moulages montés sur articulateur.</a:t>
            </a:r>
          </a:p>
        </p:txBody>
      </p:sp>
      <p:sp>
        <p:nvSpPr>
          <p:cNvPr id="3" name="Rectangle 2"/>
          <p:cNvSpPr>
            <a:spLocks noChangeArrowheads="1"/>
          </p:cNvSpPr>
          <p:nvPr/>
        </p:nvSpPr>
        <p:spPr bwMode="auto">
          <a:xfrm>
            <a:off x="2702869" y="980728"/>
            <a:ext cx="71689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sng"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Dispositif inter occlusal</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Comic Sans MS" panose="030F0702030302020204" pitchFamily="66"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Modifie la position        Supprime                        Intervient</a:t>
            </a:r>
            <a:endParaRPr kumimoji="0" lang="fr-FR" altLang="fr-FR" b="0" i="0" u="none" strike="noStrike" cap="none" normalizeH="0" baseline="0" dirty="0" smtClean="0">
              <a:ln>
                <a:noFill/>
              </a:ln>
              <a:solidFill>
                <a:schemeClr val="tx1"/>
              </a:solidFill>
              <a:effectLst/>
              <a:latin typeface="Comic Sans MS" panose="030F0702030302020204" pitchFamily="66"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Mandibulaire                 l’</a:t>
            </a:r>
            <a:r>
              <a:rPr kumimoji="0" lang="fr-FR" altLang="fr-FR" b="0" i="0" u="none" strike="noStrike" cap="none" normalizeH="0" baseline="0" dirty="0" err="1"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intercuspidation</a:t>
            </a: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sur le psychisme</a:t>
            </a:r>
            <a:endParaRPr kumimoji="0" lang="fr-FR" altLang="fr-FR" b="0" i="0" u="none" strike="noStrike" cap="none" normalizeH="0" baseline="0" dirty="0" smtClean="0">
              <a:ln>
                <a:noFill/>
              </a:ln>
              <a:solidFill>
                <a:schemeClr val="tx1"/>
              </a:solidFill>
              <a:effectLst/>
              <a:latin typeface="Comic Sans MS" panose="030F0702030302020204" pitchFamily="66" charset="0"/>
            </a:endParaRPr>
          </a:p>
        </p:txBody>
      </p:sp>
      <p:sp>
        <p:nvSpPr>
          <p:cNvPr id="5" name="Rectangle 3"/>
          <p:cNvSpPr>
            <a:spLocks noChangeArrowheads="1"/>
          </p:cNvSpPr>
          <p:nvPr/>
        </p:nvSpPr>
        <p:spPr bwMode="auto">
          <a:xfrm>
            <a:off x="191344" y="1990581"/>
            <a:ext cx="10524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latin typeface="Comic Sans MS" panose="030F0702030302020204" pitchFamily="66" charset="0"/>
                <a:ea typeface="Times New Roman" panose="02020603050405020304" pitchFamily="18" charset="0"/>
              </a:rPr>
              <a:t> </a:t>
            </a:r>
            <a:r>
              <a:rPr lang="fr-FR" altLang="fr-FR" dirty="0" smtClean="0">
                <a:latin typeface="Comic Sans MS" panose="030F0702030302020204" pitchFamily="66" charset="0"/>
                <a:ea typeface="Times New Roman" panose="02020603050405020304" pitchFamily="18" charset="0"/>
              </a:rPr>
              <a:t>                                                                            </a:t>
            </a:r>
            <a:r>
              <a:rPr kumimoji="0" lang="fr-FR" altLang="fr-FR"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maximale   </a:t>
            </a:r>
            <a:endParaRPr kumimoji="0" lang="fr-FR" altLang="fr-FR" b="0" i="0" u="none" strike="noStrike" cap="none" normalizeH="0" baseline="0" dirty="0" smtClean="0">
              <a:ln>
                <a:noFill/>
              </a:ln>
              <a:solidFill>
                <a:schemeClr val="tx1"/>
              </a:solidFill>
              <a:effectLst/>
              <a:latin typeface="Comic Sans MS" panose="030F0702030302020204" pitchFamily="66" charset="0"/>
            </a:endParaRPr>
          </a:p>
        </p:txBody>
      </p:sp>
      <p:sp>
        <p:nvSpPr>
          <p:cNvPr id="6" name="Rectangle 5"/>
          <p:cNvSpPr/>
          <p:nvPr/>
        </p:nvSpPr>
        <p:spPr>
          <a:xfrm>
            <a:off x="2279576" y="3441774"/>
            <a:ext cx="8640960" cy="923330"/>
          </a:xfrm>
          <a:prstGeom prst="rect">
            <a:avLst/>
          </a:prstGeom>
        </p:spPr>
        <p:txBody>
          <a:bodyPr wrap="square">
            <a:spAutoFit/>
          </a:bodyPr>
          <a:lstStyle/>
          <a:p>
            <a:pPr algn="just">
              <a:spcAft>
                <a:spcPts val="0"/>
              </a:spcAft>
            </a:pPr>
            <a:r>
              <a:rPr lang="fr-FR" b="1" kern="0" dirty="0">
                <a:latin typeface="Comic Sans MS" panose="030F0702030302020204" pitchFamily="66" charset="0"/>
                <a:ea typeface="Times New Roman" panose="02020603050405020304" pitchFamily="18" charset="0"/>
                <a:cs typeface="Times New Roman" panose="02020603050405020304" pitchFamily="18" charset="0"/>
              </a:rPr>
              <a:t>Intervient                    </a:t>
            </a:r>
            <a:r>
              <a:rPr lang="fr-FR" b="1" kern="0" dirty="0" err="1">
                <a:latin typeface="Comic Sans MS" panose="030F0702030302020204" pitchFamily="66" charset="0"/>
                <a:ea typeface="Times New Roman" panose="02020603050405020304" pitchFamily="18" charset="0"/>
                <a:cs typeface="Times New Roman" panose="02020603050405020304" pitchFamily="18" charset="0"/>
              </a:rPr>
              <a:t>Intervient</a:t>
            </a:r>
            <a:r>
              <a:rPr lang="fr-FR" b="1" kern="0" dirty="0">
                <a:latin typeface="Comic Sans MS" panose="030F0702030302020204" pitchFamily="66" charset="0"/>
                <a:ea typeface="Times New Roman" panose="02020603050405020304" pitchFamily="18" charset="0"/>
                <a:cs typeface="Times New Roman" panose="02020603050405020304" pitchFamily="18" charset="0"/>
              </a:rPr>
              <a:t>                        </a:t>
            </a:r>
            <a:r>
              <a:rPr lang="fr-FR" b="1" kern="0" dirty="0" err="1">
                <a:latin typeface="Comic Sans MS" panose="030F0702030302020204" pitchFamily="66" charset="0"/>
                <a:ea typeface="Times New Roman" panose="02020603050405020304" pitchFamily="18" charset="0"/>
                <a:cs typeface="Times New Roman" panose="02020603050405020304" pitchFamily="18" charset="0"/>
              </a:rPr>
              <a:t>Intervient</a:t>
            </a:r>
            <a:endParaRPr lang="fr-FR" b="1" kern="0" dirty="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0"/>
              </a:spcAft>
            </a:pPr>
            <a:r>
              <a:rPr lang="fr-FR" b="1" kern="0" dirty="0">
                <a:latin typeface="Comic Sans MS" panose="030F0702030302020204" pitchFamily="66" charset="0"/>
                <a:ea typeface="Times New Roman" panose="02020603050405020304" pitchFamily="18" charset="0"/>
                <a:cs typeface="Times New Roman" panose="02020603050405020304" pitchFamily="18" charset="0"/>
              </a:rPr>
              <a:t>Sur les récepteurs        sur les fuseaux                 sur les récepteurs</a:t>
            </a:r>
          </a:p>
          <a:p>
            <a:pPr algn="just">
              <a:spcAft>
                <a:spcPts val="0"/>
              </a:spcAft>
            </a:pPr>
            <a:r>
              <a:rPr lang="fr-FR" dirty="0">
                <a:latin typeface="Comic Sans MS" panose="030F0702030302020204" pitchFamily="66" charset="0"/>
                <a:ea typeface="Times New Roman" panose="02020603050405020304" pitchFamily="18" charset="0"/>
              </a:rPr>
              <a:t>articulaires                  </a:t>
            </a:r>
            <a:r>
              <a:rPr lang="fr-FR" dirty="0" smtClean="0">
                <a:latin typeface="Comic Sans MS" panose="030F0702030302020204" pitchFamily="66" charset="0"/>
                <a:ea typeface="Times New Roman" panose="02020603050405020304" pitchFamily="18" charset="0"/>
              </a:rPr>
              <a:t>    neuromusculaires                               </a:t>
            </a:r>
            <a:r>
              <a:rPr lang="fr-FR" dirty="0" err="1" smtClean="0">
                <a:latin typeface="Comic Sans MS" panose="030F0702030302020204" pitchFamily="66" charset="0"/>
                <a:ea typeface="Times New Roman" panose="02020603050405020304" pitchFamily="18" charset="0"/>
              </a:rPr>
              <a:t>desmodontaux</a:t>
            </a:r>
            <a:endParaRPr lang="fr-FR" dirty="0" smtClean="0">
              <a:latin typeface="Comic Sans MS" panose="030F0702030302020204" pitchFamily="66" charset="0"/>
              <a:ea typeface="Times New Roman" panose="02020603050405020304" pitchFamily="18" charset="0"/>
            </a:endParaRPr>
          </a:p>
        </p:txBody>
      </p:sp>
      <p:sp>
        <p:nvSpPr>
          <p:cNvPr id="7" name="Rectangle 6"/>
          <p:cNvSpPr/>
          <p:nvPr/>
        </p:nvSpPr>
        <p:spPr>
          <a:xfrm>
            <a:off x="2495600" y="5344727"/>
            <a:ext cx="9073008" cy="646331"/>
          </a:xfrm>
          <a:prstGeom prst="rect">
            <a:avLst/>
          </a:prstGeom>
        </p:spPr>
        <p:txBody>
          <a:bodyPr wrap="square">
            <a:spAutoFit/>
          </a:bodyPr>
          <a:lstStyle/>
          <a:p>
            <a:pPr algn="just">
              <a:spcAft>
                <a:spcPts val="0"/>
              </a:spcAft>
            </a:pPr>
            <a:r>
              <a:rPr lang="fr-FR" dirty="0">
                <a:latin typeface="Comic Sans MS" panose="030F0702030302020204" pitchFamily="66" charset="0"/>
                <a:ea typeface="Times New Roman" panose="02020603050405020304" pitchFamily="18" charset="0"/>
              </a:rPr>
              <a:t>Diminue les contraintes articulaires          </a:t>
            </a:r>
            <a:r>
              <a:rPr lang="fr-FR" dirty="0" smtClean="0">
                <a:latin typeface="Comic Sans MS" panose="030F0702030302020204" pitchFamily="66" charset="0"/>
                <a:ea typeface="Times New Roman" panose="02020603050405020304" pitchFamily="18" charset="0"/>
              </a:rPr>
              <a:t>                           Limite </a:t>
            </a:r>
            <a:r>
              <a:rPr lang="fr-FR" dirty="0">
                <a:latin typeface="Comic Sans MS" panose="030F0702030302020204" pitchFamily="66" charset="0"/>
                <a:ea typeface="Times New Roman" panose="02020603050405020304" pitchFamily="18" charset="0"/>
              </a:rPr>
              <a:t>les traumatismes</a:t>
            </a:r>
            <a:endParaRPr lang="fr-FR" sz="1600" dirty="0">
              <a:latin typeface="Comic Sans MS" panose="030F0702030302020204" pitchFamily="66" charset="0"/>
              <a:ea typeface="Times New Roman" panose="02020603050405020304" pitchFamily="18" charset="0"/>
            </a:endParaRPr>
          </a:p>
          <a:p>
            <a:pPr algn="just">
              <a:spcAft>
                <a:spcPts val="0"/>
              </a:spcAft>
            </a:pPr>
            <a:r>
              <a:rPr lang="fr-FR" dirty="0">
                <a:latin typeface="Comic Sans MS" panose="030F0702030302020204" pitchFamily="66" charset="0"/>
                <a:ea typeface="Times New Roman" panose="02020603050405020304" pitchFamily="18" charset="0"/>
              </a:rPr>
              <a:t>et les contractures musculaires                          </a:t>
            </a:r>
            <a:r>
              <a:rPr lang="fr-FR" dirty="0" smtClean="0">
                <a:latin typeface="Comic Sans MS" panose="030F0702030302020204" pitchFamily="66" charset="0"/>
                <a:ea typeface="Times New Roman" panose="02020603050405020304" pitchFamily="18" charset="0"/>
              </a:rPr>
              <a:t>                              occlusaux</a:t>
            </a:r>
            <a:endParaRPr lang="fr-FR" sz="1600" dirty="0">
              <a:latin typeface="Comic Sans MS" panose="030F0702030302020204" pitchFamily="66" charset="0"/>
              <a:ea typeface="Times New Roman" panose="02020603050405020304" pitchFamily="18" charset="0"/>
            </a:endParaRPr>
          </a:p>
        </p:txBody>
      </p:sp>
      <p:sp>
        <p:nvSpPr>
          <p:cNvPr id="8" name="Flèche vers le bas 7"/>
          <p:cNvSpPr/>
          <p:nvPr/>
        </p:nvSpPr>
        <p:spPr>
          <a:xfrm>
            <a:off x="2927648" y="4365104"/>
            <a:ext cx="144016" cy="961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879976" y="4365104"/>
            <a:ext cx="144016" cy="961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9624392" y="4365104"/>
            <a:ext cx="144016" cy="961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3080048" y="2492896"/>
            <a:ext cx="144016" cy="961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879976" y="2636912"/>
            <a:ext cx="144016" cy="961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2047976" flipV="1">
            <a:off x="6904232" y="3053433"/>
            <a:ext cx="1903543" cy="128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149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9376" y="0"/>
            <a:ext cx="11305256" cy="6858000"/>
          </a:xfrm>
        </p:spPr>
        <p:txBody>
          <a:bodyPr>
            <a:noAutofit/>
          </a:bodyPr>
          <a:lstStyle/>
          <a:p>
            <a:pPr marL="0" indent="0" algn="just">
              <a:lnSpc>
                <a:spcPct val="150000"/>
              </a:lnSpc>
              <a:buNone/>
            </a:pPr>
            <a:r>
              <a:rPr lang="fr-FR" sz="2400" b="1" dirty="0">
                <a:solidFill>
                  <a:srgbClr val="FF0000"/>
                </a:solidFill>
                <a:latin typeface="Comic Sans MS" pitchFamily="66" charset="0"/>
              </a:rPr>
              <a:t>Rappel</a:t>
            </a:r>
          </a:p>
          <a:p>
            <a:pPr marL="0" indent="0" algn="just">
              <a:lnSpc>
                <a:spcPct val="150000"/>
              </a:lnSpc>
              <a:buNone/>
            </a:pPr>
            <a:r>
              <a:rPr lang="fr-FR" sz="2400" b="1" dirty="0">
                <a:solidFill>
                  <a:srgbClr val="FF0000"/>
                </a:solidFill>
                <a:latin typeface="Comic Sans MS" pitchFamily="66" charset="0"/>
              </a:rPr>
              <a:t>1- Appareil </a:t>
            </a:r>
            <a:r>
              <a:rPr lang="fr-FR" sz="2400" b="1" dirty="0" err="1">
                <a:solidFill>
                  <a:srgbClr val="FF0000"/>
                </a:solidFill>
                <a:latin typeface="Comic Sans MS" pitchFamily="66" charset="0"/>
              </a:rPr>
              <a:t>manducateur</a:t>
            </a:r>
            <a:r>
              <a:rPr lang="fr-FR" sz="2400" b="1" dirty="0">
                <a:solidFill>
                  <a:srgbClr val="FF0000"/>
                </a:solidFill>
                <a:latin typeface="Comic Sans MS" pitchFamily="66" charset="0"/>
              </a:rPr>
              <a:t> </a:t>
            </a:r>
            <a:r>
              <a:rPr lang="fr-FR" sz="2400" dirty="0">
                <a:latin typeface="Comic Sans MS" pitchFamily="66" charset="0"/>
              </a:rPr>
              <a:t>:</a:t>
            </a:r>
          </a:p>
          <a:p>
            <a:pPr marL="0" indent="0" algn="just">
              <a:lnSpc>
                <a:spcPct val="150000"/>
              </a:lnSpc>
              <a:buNone/>
            </a:pPr>
            <a:r>
              <a:rPr lang="fr-FR" sz="2400" b="1" dirty="0">
                <a:solidFill>
                  <a:schemeClr val="tx2">
                    <a:lumMod val="60000"/>
                    <a:lumOff val="40000"/>
                  </a:schemeClr>
                </a:solidFill>
                <a:latin typeface="Comic Sans MS" pitchFamily="66" charset="0"/>
              </a:rPr>
              <a:t>1-a- Anatomie :</a:t>
            </a:r>
          </a:p>
          <a:p>
            <a:pPr marL="0" indent="0" algn="just">
              <a:lnSpc>
                <a:spcPct val="150000"/>
              </a:lnSpc>
              <a:buNone/>
            </a:pPr>
            <a:r>
              <a:rPr lang="fr-FR" sz="2400" dirty="0">
                <a:latin typeface="Comic Sans MS" pitchFamily="66" charset="0"/>
              </a:rPr>
              <a:t>  </a:t>
            </a:r>
            <a:r>
              <a:rPr lang="fr-FR" sz="2400" b="1" dirty="0">
                <a:latin typeface="Comic Sans MS" pitchFamily="66" charset="0"/>
                <a:sym typeface="Symbol"/>
              </a:rPr>
              <a:t>-</a:t>
            </a:r>
            <a:r>
              <a:rPr lang="fr-FR" sz="2400" b="1" dirty="0">
                <a:latin typeface="Comic Sans MS" pitchFamily="66" charset="0"/>
              </a:rPr>
              <a:t> L’organe dentaire</a:t>
            </a:r>
            <a:r>
              <a:rPr lang="fr-FR" sz="2400" dirty="0">
                <a:latin typeface="Comic Sans MS" pitchFamily="66" charset="0"/>
              </a:rPr>
              <a:t>: récepteurs </a:t>
            </a:r>
            <a:r>
              <a:rPr lang="fr-FR" sz="2400" dirty="0" err="1">
                <a:latin typeface="Comic Sans MS" pitchFamily="66" charset="0"/>
              </a:rPr>
              <a:t>desmodontaux</a:t>
            </a:r>
            <a:endParaRPr lang="fr-FR" sz="2400" dirty="0">
              <a:latin typeface="Comic Sans MS" pitchFamily="66" charset="0"/>
            </a:endParaRPr>
          </a:p>
          <a:p>
            <a:pPr marL="0" indent="0" algn="just">
              <a:lnSpc>
                <a:spcPct val="150000"/>
              </a:lnSpc>
              <a:buNone/>
            </a:pPr>
            <a:r>
              <a:rPr lang="fr-FR" sz="2400" dirty="0">
                <a:latin typeface="Comic Sans MS" pitchFamily="66" charset="0"/>
              </a:rPr>
              <a:t>  </a:t>
            </a:r>
            <a:r>
              <a:rPr lang="fr-FR" sz="2400" b="1" dirty="0">
                <a:latin typeface="Comic Sans MS" pitchFamily="66" charset="0"/>
              </a:rPr>
              <a:t>- Articulation temporo-mandibulaire</a:t>
            </a:r>
            <a:r>
              <a:rPr lang="fr-FR" sz="2400" dirty="0">
                <a:latin typeface="Comic Sans MS" pitchFamily="66" charset="0"/>
              </a:rPr>
              <a:t> :</a:t>
            </a:r>
          </a:p>
          <a:p>
            <a:pPr marL="0" indent="0" algn="just">
              <a:lnSpc>
                <a:spcPct val="150000"/>
              </a:lnSpc>
              <a:buNone/>
            </a:pPr>
            <a:r>
              <a:rPr lang="fr-FR" sz="2400" dirty="0">
                <a:latin typeface="Comic Sans MS" pitchFamily="66" charset="0"/>
              </a:rPr>
              <a:t>   Paires et symétriques, relient la mandibule au crane, seules articulations mobiles de la face. </a:t>
            </a:r>
          </a:p>
          <a:p>
            <a:pPr marL="0" indent="0" algn="just">
              <a:lnSpc>
                <a:spcPct val="150000"/>
              </a:lnSpc>
              <a:buNone/>
            </a:pPr>
            <a:r>
              <a:rPr lang="fr-FR" sz="2400" dirty="0">
                <a:latin typeface="Comic Sans MS" pitchFamily="66" charset="0"/>
              </a:rPr>
              <a:t>   </a:t>
            </a:r>
            <a:r>
              <a:rPr lang="fr-FR" sz="2400" b="1" u="sng" dirty="0">
                <a:solidFill>
                  <a:schemeClr val="accent4">
                    <a:lumMod val="75000"/>
                  </a:schemeClr>
                </a:solidFill>
                <a:latin typeface="Comic Sans MS" pitchFamily="66" charset="0"/>
              </a:rPr>
              <a:t>- Surfaces osseuses</a:t>
            </a:r>
            <a:r>
              <a:rPr lang="fr-FR" sz="2400" dirty="0">
                <a:latin typeface="Comic Sans MS" pitchFamily="66" charset="0"/>
              </a:rPr>
              <a:t> : surface osseuse temporale et surface condylienne mandibulaire.</a:t>
            </a: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27384"/>
            <a:ext cx="11881320" cy="6679073"/>
          </a:xfrm>
          <a:prstGeom prst="rect">
            <a:avLst/>
          </a:prstGeom>
        </p:spPr>
        <p:txBody>
          <a:bodyPr wrap="square">
            <a:spAutoFit/>
          </a:bodyPr>
          <a:lstStyle/>
          <a:p>
            <a:pPr algn="just">
              <a:lnSpc>
                <a:spcPct val="150000"/>
              </a:lnSpc>
              <a:spcAft>
                <a:spcPts val="0"/>
              </a:spcAft>
            </a:pPr>
            <a:r>
              <a:rPr lang="fr-FR" sz="2400" b="1" dirty="0">
                <a:solidFill>
                  <a:srgbClr val="7030A0"/>
                </a:solidFill>
                <a:latin typeface="Comic Sans MS" panose="030F0702030302020204" pitchFamily="66" charset="0"/>
                <a:ea typeface="Times New Roman" panose="02020603050405020304" pitchFamily="18" charset="0"/>
              </a:rPr>
              <a:t>b- Traitement médicamenteux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Selon la prédominance des problèmes algiques, inflammatoires ou spastiques, diverses thérapeutiques peuvent être prescrites.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Antalgiques : Salicylés et Paracétamol sont utilisés seuls ou en association avec le Dextropropoxyphène.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Anti-inflammatoires non stéroïdiens : </a:t>
            </a:r>
            <a:r>
              <a:rPr lang="fr-FR" sz="2400" dirty="0" err="1">
                <a:latin typeface="Comic Sans MS" panose="030F0702030302020204" pitchFamily="66" charset="0"/>
                <a:ea typeface="Times New Roman" panose="02020603050405020304" pitchFamily="18" charset="0"/>
              </a:rPr>
              <a:t>Ibuprofen</a:t>
            </a:r>
            <a:r>
              <a:rPr lang="fr-FR" sz="2400" dirty="0">
                <a:latin typeface="Comic Sans MS" panose="030F0702030302020204" pitchFamily="66" charset="0"/>
                <a:ea typeface="Times New Roman" panose="02020603050405020304" pitchFamily="18" charset="0"/>
              </a:rPr>
              <a:t>, </a:t>
            </a:r>
            <a:r>
              <a:rPr lang="fr-FR" sz="2400" dirty="0" err="1">
                <a:latin typeface="Comic Sans MS" panose="030F0702030302020204" pitchFamily="66" charset="0"/>
                <a:ea typeface="Times New Roman" panose="02020603050405020304" pitchFamily="18" charset="0"/>
              </a:rPr>
              <a:t>Naproxen</a:t>
            </a:r>
            <a:r>
              <a:rPr lang="fr-FR" sz="2400" dirty="0">
                <a:latin typeface="Comic Sans MS" panose="030F0702030302020204" pitchFamily="66" charset="0"/>
                <a:ea typeface="Times New Roman" panose="02020603050405020304" pitchFamily="18" charset="0"/>
              </a:rPr>
              <a:t>…joignent à l’effet anti-inflammatoire un effet antalgique non négligeable.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Les myorelaxants : les myorelaxants sont des substances utilisées dans le traitement des contractures réflexes, en particulier lorsque ces contractures sont douloureuses.</a:t>
            </a:r>
            <a:endParaRPr lang="fr-FR"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5059503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189891"/>
            <a:ext cx="11449272" cy="6679073"/>
          </a:xfrm>
          <a:prstGeom prst="rect">
            <a:avLst/>
          </a:prstGeom>
        </p:spPr>
        <p:txBody>
          <a:bodyPr wrap="square">
            <a:spAutoFit/>
          </a:bodyPr>
          <a:lstStyle/>
          <a:p>
            <a:pPr algn="just">
              <a:lnSpc>
                <a:spcPct val="150000"/>
              </a:lnSpc>
              <a:spcAft>
                <a:spcPts val="0"/>
              </a:spcAft>
            </a:pPr>
            <a:r>
              <a:rPr lang="fr-FR" sz="2400" b="1" dirty="0">
                <a:solidFill>
                  <a:srgbClr val="00B0F0"/>
                </a:solidFill>
                <a:latin typeface="Comic Sans MS" panose="030F0702030302020204" pitchFamily="66" charset="0"/>
                <a:ea typeface="Times New Roman" panose="02020603050405020304" pitchFamily="18" charset="0"/>
              </a:rPr>
              <a:t>2- Traitement </a:t>
            </a:r>
            <a:r>
              <a:rPr lang="fr-FR" sz="2400" b="1" dirty="0" err="1">
                <a:solidFill>
                  <a:srgbClr val="00B0F0"/>
                </a:solidFill>
                <a:latin typeface="Comic Sans MS" panose="030F0702030302020204" pitchFamily="66" charset="0"/>
                <a:ea typeface="Times New Roman" panose="02020603050405020304" pitchFamily="18" charset="0"/>
              </a:rPr>
              <a:t>dento</a:t>
            </a:r>
            <a:r>
              <a:rPr lang="fr-FR" sz="2400" b="1" dirty="0">
                <a:solidFill>
                  <a:srgbClr val="00B0F0"/>
                </a:solidFill>
                <a:latin typeface="Comic Sans MS" panose="030F0702030302020204" pitchFamily="66" charset="0"/>
                <a:ea typeface="Times New Roman" panose="02020603050405020304" pitchFamily="18" charset="0"/>
              </a:rPr>
              <a:t>-parodontal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 Traitement des </a:t>
            </a:r>
            <a:r>
              <a:rPr lang="fr-FR" sz="2400" dirty="0" err="1">
                <a:latin typeface="Comic Sans MS" panose="030F0702030302020204" pitchFamily="66" charset="0"/>
                <a:ea typeface="Times New Roman" panose="02020603050405020304" pitchFamily="18" charset="0"/>
                <a:cs typeface="Times New Roman" panose="02020603050405020304" pitchFamily="18" charset="0"/>
              </a:rPr>
              <a:t>parodontopathies</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Traitement endodontique.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Traitement des caries.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Suppression des obturations débordantes.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Extraction des dents irrécupérables.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b="1" dirty="0">
                <a:solidFill>
                  <a:srgbClr val="00B0F0"/>
                </a:solidFill>
                <a:latin typeface="Comic Sans MS" panose="030F0702030302020204" pitchFamily="66" charset="0"/>
                <a:ea typeface="Times New Roman" panose="02020603050405020304" pitchFamily="18" charset="0"/>
              </a:rPr>
              <a:t>3- Thérapeutique occlusale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Le traitement occlusal lui-même a pour but de rétablir un affrontement occlusal non conflictuel entre dents antagonistes, assurant une posture mandibulaire équilibrée, permettant fonction et repos de l’appareil </a:t>
            </a:r>
            <a:r>
              <a:rPr lang="fr-FR" sz="2400" dirty="0" err="1">
                <a:latin typeface="Comic Sans MS" panose="030F0702030302020204" pitchFamily="66" charset="0"/>
                <a:ea typeface="Times New Roman" panose="02020603050405020304" pitchFamily="18" charset="0"/>
              </a:rPr>
              <a:t>manducateur</a:t>
            </a:r>
            <a:r>
              <a:rPr lang="fr-FR" sz="2400" dirty="0">
                <a:latin typeface="Comic Sans MS" panose="030F0702030302020204" pitchFamily="66" charset="0"/>
                <a:ea typeface="Times New Roman" panose="02020603050405020304" pitchFamily="18" charset="0"/>
              </a:rPr>
              <a:t>. </a:t>
            </a:r>
            <a:endParaRPr lang="fr-FR"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623037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78436"/>
            <a:ext cx="11881320" cy="6740307"/>
          </a:xfrm>
          <a:prstGeom prst="rect">
            <a:avLst/>
          </a:prstGeom>
        </p:spPr>
        <p:txBody>
          <a:bodyPr wrap="square">
            <a:spAutoFit/>
          </a:bodyPr>
          <a:lstStyle/>
          <a:p>
            <a:pPr algn="just">
              <a:lnSpc>
                <a:spcPct val="150000"/>
              </a:lnSpc>
              <a:spcAft>
                <a:spcPts val="0"/>
              </a:spcAft>
            </a:pPr>
            <a:r>
              <a:rPr lang="fr-FR" sz="2400" b="1" dirty="0">
                <a:solidFill>
                  <a:srgbClr val="7030A0"/>
                </a:solidFill>
                <a:latin typeface="Comic Sans MS" panose="030F0702030302020204" pitchFamily="66" charset="0"/>
                <a:ea typeface="Times New Roman" panose="02020603050405020304" pitchFamily="18" charset="0"/>
              </a:rPr>
              <a:t>a- Gouttière occlusale : </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Elle </a:t>
            </a:r>
            <a:r>
              <a:rPr lang="fr-FR" sz="2400" dirty="0">
                <a:latin typeface="Comic Sans MS" panose="030F0702030302020204" pitchFamily="66" charset="0"/>
                <a:ea typeface="Times New Roman" panose="02020603050405020304" pitchFamily="18" charset="0"/>
              </a:rPr>
              <a:t>a pour but d’empêcher le sujet de retrouver son OIM habituelle et de l’obliger à placer sa mandibule dans une nouvelle OIM, </a:t>
            </a:r>
            <a:r>
              <a:rPr lang="fr-FR" sz="2400" dirty="0" smtClean="0">
                <a:latin typeface="Comic Sans MS" panose="030F0702030302020204" pitchFamily="66" charset="0"/>
                <a:ea typeface="Times New Roman" panose="02020603050405020304" pitchFamily="18" charset="0"/>
              </a:rPr>
              <a:t>associée à </a:t>
            </a:r>
            <a:r>
              <a:rPr lang="fr-FR" sz="2400" dirty="0">
                <a:latin typeface="Comic Sans MS" panose="030F0702030302020204" pitchFamily="66" charset="0"/>
                <a:ea typeface="Times New Roman" panose="02020603050405020304" pitchFamily="18" charset="0"/>
              </a:rPr>
              <a:t>un nouvel équilibre musculaire et articulaire.</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t>
            </a:r>
            <a:r>
              <a:rPr lang="fr-FR" sz="2400" u="sng" dirty="0">
                <a:latin typeface="Comic Sans MS" panose="030F0702030302020204" pitchFamily="66" charset="0"/>
                <a:ea typeface="Times New Roman" panose="02020603050405020304" pitchFamily="18" charset="0"/>
              </a:rPr>
              <a:t>Gouttières de reconditionnement neuromusculaire </a:t>
            </a:r>
            <a:r>
              <a:rPr lang="fr-FR" sz="2400" dirty="0" smtClean="0">
                <a:latin typeface="Comic Sans MS" panose="030F0702030302020204" pitchFamily="66" charset="0"/>
                <a:ea typeface="Times New Roman" panose="02020603050405020304" pitchFamily="18" charset="0"/>
              </a:rPr>
              <a:t>: </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Il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s’agit d’appareils en résine acrylique lisse, transparente de préférence, le plus souvent dure, couvrant la surface occlusale de toute une arcade soit maxillaire, soit mandibulaire.</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Gouttière maxillaire de </a:t>
            </a:r>
            <a:r>
              <a:rPr lang="fr-FR" sz="2400" dirty="0" err="1" smtClean="0">
                <a:latin typeface="Comic Sans MS" panose="030F0702030302020204" pitchFamily="66" charset="0"/>
                <a:ea typeface="Times New Roman" panose="02020603050405020304" pitchFamily="18" charset="0"/>
                <a:cs typeface="Times New Roman" panose="02020603050405020304" pitchFamily="18" charset="0"/>
              </a:rPr>
              <a:t>Ramfjord</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et </a:t>
            </a:r>
            <a:r>
              <a:rPr lang="fr-FR" sz="2400" dirty="0" err="1" smtClean="0">
                <a:latin typeface="Comic Sans MS" panose="030F0702030302020204" pitchFamily="66" charset="0"/>
                <a:ea typeface="Times New Roman" panose="02020603050405020304" pitchFamily="18" charset="0"/>
                <a:cs typeface="Times New Roman" panose="02020603050405020304" pitchFamily="18" charset="0"/>
              </a:rPr>
              <a:t>Ash</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Butée antérieure : le </a:t>
            </a:r>
            <a:r>
              <a:rPr lang="fr-FR" sz="2400" dirty="0" err="1">
                <a:latin typeface="Comic Sans MS" panose="030F0702030302020204" pitchFamily="66" charset="0"/>
                <a:ea typeface="Times New Roman" panose="02020603050405020304" pitchFamily="18" charset="0"/>
              </a:rPr>
              <a:t>jig</a:t>
            </a:r>
            <a:r>
              <a:rPr lang="fr-FR" sz="2400" dirty="0">
                <a:latin typeface="Comic Sans MS" panose="030F0702030302020204" pitchFamily="66" charset="0"/>
                <a:ea typeface="Times New Roman" panose="02020603050405020304" pitchFamily="18" charset="0"/>
              </a:rPr>
              <a:t> de Lucia          </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sym typeface="Symbol" panose="05050102010706020507" pitchFamily="18" charset="2"/>
              </a:rPr>
              <a:t></a:t>
            </a:r>
            <a:r>
              <a:rPr lang="fr-FR" sz="2400" dirty="0" smtClean="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rPr>
              <a:t>Plan de morsure rétro-incisif : comprend une plaque palatine maintenue par des crochets, pourvue d’un épaississement rétro-incisif créant une </a:t>
            </a:r>
            <a:r>
              <a:rPr lang="fr-FR" sz="2400" dirty="0" err="1">
                <a:latin typeface="Comic Sans MS" panose="030F0702030302020204" pitchFamily="66" charset="0"/>
                <a:ea typeface="Times New Roman" panose="02020603050405020304" pitchFamily="18" charset="0"/>
              </a:rPr>
              <a:t>inocclusion</a:t>
            </a:r>
            <a:r>
              <a:rPr lang="fr-FR" sz="2400" dirty="0">
                <a:latin typeface="Comic Sans MS" panose="030F0702030302020204" pitchFamily="66" charset="0"/>
                <a:ea typeface="Times New Roman" panose="02020603050405020304" pitchFamily="18" charset="0"/>
              </a:rPr>
              <a:t> postérieure, bouche fermée.</a:t>
            </a:r>
            <a:endParaRPr lang="fr-FR"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20478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érêt des gouttières occlus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6632"/>
            <a:ext cx="4393175" cy="298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rthèses de relaxation #2 : Fabrication des gouttières - DTM et ..."/>
          <p:cNvPicPr>
            <a:picLocks noChangeAspect="1" noChangeArrowheads="1"/>
          </p:cNvPicPr>
          <p:nvPr/>
        </p:nvPicPr>
        <p:blipFill rotWithShape="1">
          <a:blip r:embed="rId3">
            <a:extLst>
              <a:ext uri="{28A0092B-C50C-407E-A947-70E740481C1C}">
                <a14:useLocalDpi xmlns:a14="http://schemas.microsoft.com/office/drawing/2010/main" val="0"/>
              </a:ext>
            </a:extLst>
          </a:blip>
          <a:srcRect b="6013"/>
          <a:stretch/>
        </p:blipFill>
        <p:spPr bwMode="auto">
          <a:xfrm>
            <a:off x="5519920" y="188640"/>
            <a:ext cx="400452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tées antérieures #4 : le plan de morsure de Jeanmonod - DTM et ..."/>
          <p:cNvPicPr>
            <a:picLocks noChangeAspect="1" noChangeArrowheads="1"/>
          </p:cNvPicPr>
          <p:nvPr/>
        </p:nvPicPr>
        <p:blipFill rotWithShape="1">
          <a:blip r:embed="rId4">
            <a:extLst>
              <a:ext uri="{28A0092B-C50C-407E-A947-70E740481C1C}">
                <a14:useLocalDpi xmlns:a14="http://schemas.microsoft.com/office/drawing/2010/main" val="0"/>
              </a:ext>
            </a:extLst>
          </a:blip>
          <a:srcRect b="6590"/>
          <a:stretch/>
        </p:blipFill>
        <p:spPr bwMode="auto">
          <a:xfrm>
            <a:off x="3034859" y="3501008"/>
            <a:ext cx="4357285" cy="2844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59696" y="6453336"/>
            <a:ext cx="46805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Gouttières de reconditionnement musculaires</a:t>
            </a:r>
            <a:endParaRPr lang="fr-FR" dirty="0"/>
          </a:p>
        </p:txBody>
      </p:sp>
    </p:spTree>
    <p:extLst>
      <p:ext uri="{BB962C8B-B14F-4D97-AF65-F5344CB8AC3E}">
        <p14:creationId xmlns:p14="http://schemas.microsoft.com/office/powerpoint/2010/main" val="912464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598036"/>
            <a:ext cx="11737304" cy="5017079"/>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t>
            </a:r>
            <a:r>
              <a:rPr lang="fr-FR" sz="2400" u="sng" dirty="0">
                <a:latin typeface="Comic Sans MS" panose="030F0702030302020204" pitchFamily="66" charset="0"/>
                <a:ea typeface="Times New Roman" panose="02020603050405020304" pitchFamily="18" charset="0"/>
              </a:rPr>
              <a:t>Gouttières de repositionnement mandibulaire</a:t>
            </a:r>
            <a:r>
              <a:rPr lang="fr-FR" sz="2400" dirty="0">
                <a:latin typeface="Comic Sans MS" panose="030F0702030302020204" pitchFamily="66" charset="0"/>
                <a:ea typeface="Times New Roman" panose="02020603050405020304" pitchFamily="18" charset="0"/>
              </a:rPr>
              <a:t>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Indiquées dans les problèmes articulaires, elles présentent un mur de repositionnement et/ou des indentations profondes qui lors de la contraction des muscles masticateurs, repositionnent obligatoirement la mandibule dans une position telle que les surfaces et les disques articulaires sont correctement </a:t>
            </a:r>
            <a:r>
              <a:rPr lang="fr-FR" sz="2400" dirty="0" err="1">
                <a:latin typeface="Comic Sans MS" panose="030F0702030302020204" pitchFamily="66" charset="0"/>
                <a:ea typeface="Times New Roman" panose="02020603050405020304" pitchFamily="18" charset="0"/>
              </a:rPr>
              <a:t>coaptés</a:t>
            </a:r>
            <a:r>
              <a:rPr lang="fr-FR" sz="2400" dirty="0">
                <a:latin typeface="Comic Sans MS" panose="030F0702030302020204" pitchFamily="66" charset="0"/>
                <a:ea typeface="Times New Roman" panose="02020603050405020304" pitchFamily="18" charset="0"/>
              </a:rPr>
              <a:t>. </a:t>
            </a:r>
            <a:endParaRPr lang="fr-FR" sz="2400" dirty="0" smtClean="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On </a:t>
            </a:r>
            <a:r>
              <a:rPr lang="fr-FR" sz="2400" dirty="0">
                <a:latin typeface="Comic Sans MS" panose="030F0702030302020204" pitchFamily="66" charset="0"/>
                <a:ea typeface="Times New Roman" panose="02020603050405020304" pitchFamily="18" charset="0"/>
              </a:rPr>
              <a:t>en distingue 3 types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endParaRPr lang="fr-FR" sz="2400" dirty="0">
              <a:latin typeface="Comic Sans MS" panose="030F0702030302020204" pitchFamily="66" charset="0"/>
            </a:endParaRPr>
          </a:p>
        </p:txBody>
      </p:sp>
    </p:spTree>
    <p:extLst>
      <p:ext uri="{BB962C8B-B14F-4D97-AF65-F5344CB8AC3E}">
        <p14:creationId xmlns:p14="http://schemas.microsoft.com/office/powerpoint/2010/main" val="1633089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145077"/>
            <a:ext cx="11737304" cy="4524315"/>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Gouttière de réduction :</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La </a:t>
            </a:r>
            <a:r>
              <a:rPr lang="fr-FR" sz="2400" dirty="0">
                <a:latin typeface="Comic Sans MS" panose="030F0702030302020204" pitchFamily="66" charset="0"/>
                <a:ea typeface="Times New Roman" panose="02020603050405020304" pitchFamily="18" charset="0"/>
              </a:rPr>
              <a:t>gouttière de réduction, indiquée dans les DDR, a pour objectif de caler la mandibule dans une position ou l’ouverture et la fermeture se réalisent sans claquement.</a:t>
            </a:r>
          </a:p>
          <a:p>
            <a:pPr algn="just">
              <a:lnSpc>
                <a:spcPct val="150000"/>
              </a:lnSpc>
              <a:spcAft>
                <a:spcPts val="0"/>
              </a:spcAft>
            </a:pPr>
            <a:endParaRPr lang="fr-FR" sz="2400" dirty="0" smtClean="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Cette </a:t>
            </a:r>
            <a:r>
              <a:rPr lang="fr-FR" sz="2400" dirty="0">
                <a:latin typeface="Comic Sans MS" panose="030F0702030302020204" pitchFamily="66" charset="0"/>
                <a:ea typeface="Times New Roman" panose="02020603050405020304" pitchFamily="18" charset="0"/>
              </a:rPr>
              <a:t>gouttière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Doit être portée continuellement (24 h sur 24) même pendant les repas.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Nécessite un port prolongé de 4 à 6 mois</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505883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677009"/>
            <a:ext cx="11449272" cy="5632311"/>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Gouttière de décompression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Elle est indiquée pour décomprimer l’articulation, cette démarche thérapeutique est préconisée dans le cas de luxation irréductible (le disque est confiné en avant de la tête condylienne dans une position postérieure qui comprime la zone </a:t>
            </a:r>
            <a:r>
              <a:rPr lang="fr-FR" sz="2400" dirty="0" err="1">
                <a:latin typeface="Comic Sans MS" panose="030F0702030302020204" pitchFamily="66" charset="0"/>
                <a:ea typeface="Times New Roman" panose="02020603050405020304" pitchFamily="18" charset="0"/>
                <a:cs typeface="Times New Roman" panose="02020603050405020304" pitchFamily="18" charset="0"/>
              </a:rPr>
              <a:t>bilaminaire</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L’intervention du praticien vise donc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 repositionner, par manipulation de la mandibule, la tête condylienne sous le disque déplacé et à maintenir cette situation clinique par un dispositif inter occlusal.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endParaRPr lang="fr-FR" sz="2400" dirty="0">
              <a:latin typeface="Comic Sans MS" panose="030F0702030302020204" pitchFamily="66" charset="0"/>
            </a:endParaRPr>
          </a:p>
        </p:txBody>
      </p:sp>
    </p:spTree>
    <p:extLst>
      <p:ext uri="{BB962C8B-B14F-4D97-AF65-F5344CB8AC3E}">
        <p14:creationId xmlns:p14="http://schemas.microsoft.com/office/powerpoint/2010/main" val="2402908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908720"/>
            <a:ext cx="11665296" cy="4524315"/>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Gouttière de stabilisation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C’est un dispositif dont le but est de stabiliser une situation inter-arcade et articulaire obtenue par une manœuvre orthopédique préalable.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Cette gouttière est indiquée après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Réduction discale manuelle.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Chirurgie de repositionnement discal.</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Gouttière de protection nocturne : est un dispositif visant l’abrasion des dents chez les </a:t>
            </a:r>
            <a:r>
              <a:rPr lang="fr-FR" sz="2400" dirty="0" err="1">
                <a:latin typeface="Comic Sans MS" panose="030F0702030302020204" pitchFamily="66" charset="0"/>
                <a:ea typeface="Times New Roman" panose="02020603050405020304" pitchFamily="18" charset="0"/>
              </a:rPr>
              <a:t>bruxomanes</a:t>
            </a:r>
            <a:r>
              <a:rPr lang="fr-FR" sz="2400" dirty="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ndParaRPr>
          </a:p>
        </p:txBody>
      </p:sp>
    </p:spTree>
    <p:extLst>
      <p:ext uri="{BB962C8B-B14F-4D97-AF65-F5344CB8AC3E}">
        <p14:creationId xmlns:p14="http://schemas.microsoft.com/office/powerpoint/2010/main" val="4012761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16632"/>
            <a:ext cx="11665296" cy="6186309"/>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b="1" dirty="0">
                <a:solidFill>
                  <a:srgbClr val="7030A0"/>
                </a:solidFill>
                <a:latin typeface="Comic Sans MS" panose="030F0702030302020204" pitchFamily="66" charset="0"/>
                <a:ea typeface="Times New Roman" panose="02020603050405020304" pitchFamily="18" charset="0"/>
              </a:rPr>
              <a:t>b- Equilibration occlusale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C’est une procédure de réaménagement des rapports </a:t>
            </a:r>
            <a:r>
              <a:rPr lang="fr-FR" sz="2400" dirty="0" err="1" smtClean="0">
                <a:latin typeface="Comic Sans MS" panose="030F0702030302020204" pitchFamily="66" charset="0"/>
                <a:ea typeface="Times New Roman" panose="02020603050405020304" pitchFamily="18" charset="0"/>
                <a:cs typeface="Times New Roman" panose="02020603050405020304" pitchFamily="18" charset="0"/>
              </a:rPr>
              <a:t>dento</a:t>
            </a: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-dentaires.</a:t>
            </a:r>
            <a:endParaRPr lang="fr-FR" sz="24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smtClean="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Meulage d’équilibration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L’ajustement occlusal par meulage représente une phase de traitement irréversible très délicate, impérativement précédée par une étude sur articulateur</a:t>
            </a:r>
            <a:r>
              <a:rPr lang="fr-FR" sz="2400" dirty="0" smtClean="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rPr>
              <a:t>Ce </a:t>
            </a:r>
            <a:r>
              <a:rPr lang="fr-FR" sz="2400" dirty="0">
                <a:latin typeface="Comic Sans MS" panose="030F0702030302020204" pitchFamily="66" charset="0"/>
                <a:ea typeface="Times New Roman" panose="02020603050405020304" pitchFamily="18" charset="0"/>
              </a:rPr>
              <a:t>meulage à pour principes de base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Une économie tissulaire.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Correction des malpositions dentaires tendant vers un meilleur alignement dentaire.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Accentuation des reliefs occlusaux</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163625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197346"/>
            <a:ext cx="11856640" cy="4524315"/>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Restauration orthodontique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Elle a pour objectif de corriger les mal occlusions en déplaçant les organes dentaires sans les altérer.</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L’orthodontie ne doit pas altérer la position mandibulaire corrigée par les traitements initiaux de repositionnement.</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Elle doit intervenir pour corriger les anomalies </a:t>
            </a:r>
            <a:r>
              <a:rPr lang="fr-FR" sz="2400" dirty="0" err="1">
                <a:latin typeface="Comic Sans MS" panose="030F0702030302020204" pitchFamily="66" charset="0"/>
                <a:ea typeface="Times New Roman" panose="02020603050405020304" pitchFamily="18" charset="0"/>
              </a:rPr>
              <a:t>dento-alvéolaires</a:t>
            </a:r>
            <a:r>
              <a:rPr lang="fr-FR" sz="2400" dirty="0">
                <a:latin typeface="Comic Sans MS" panose="030F0702030302020204" pitchFamily="66" charset="0"/>
                <a:ea typeface="Times New Roman" panose="02020603050405020304" pitchFamily="18" charset="0"/>
              </a:rPr>
              <a:t> à l’origine du DAM (correction d’une occlusion croisée, d’une </a:t>
            </a:r>
            <a:r>
              <a:rPr lang="fr-FR" sz="2400" dirty="0" err="1">
                <a:latin typeface="Comic Sans MS" panose="030F0702030302020204" pitchFamily="66" charset="0"/>
                <a:ea typeface="Times New Roman" panose="02020603050405020304" pitchFamily="18" charset="0"/>
              </a:rPr>
              <a:t>supraclusion</a:t>
            </a:r>
            <a:r>
              <a:rPr lang="fr-FR" sz="2400" dirty="0">
                <a:latin typeface="Comic Sans MS" panose="030F0702030302020204" pitchFamily="66" charset="0"/>
                <a:ea typeface="Times New Roman" panose="02020603050405020304" pitchFamily="18" charset="0"/>
              </a:rPr>
              <a:t>…)</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p:txBody>
      </p:sp>
    </p:spTree>
    <p:extLst>
      <p:ext uri="{BB962C8B-B14F-4D97-AF65-F5344CB8AC3E}">
        <p14:creationId xmlns:p14="http://schemas.microsoft.com/office/powerpoint/2010/main" val="221208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9376" y="0"/>
            <a:ext cx="11377264" cy="6858000"/>
          </a:xfrm>
        </p:spPr>
        <p:txBody>
          <a:bodyPr>
            <a:noAutofit/>
          </a:bodyPr>
          <a:lstStyle/>
          <a:p>
            <a:pPr marL="0" indent="0" algn="just">
              <a:lnSpc>
                <a:spcPct val="150000"/>
              </a:lnSpc>
              <a:buNone/>
            </a:pPr>
            <a:r>
              <a:rPr lang="fr-FR" sz="2400" dirty="0">
                <a:latin typeface="Comic Sans MS" pitchFamily="66" charset="0"/>
              </a:rPr>
              <a:t> - </a:t>
            </a:r>
            <a:r>
              <a:rPr lang="fr-FR" sz="2400" b="1" u="sng" dirty="0">
                <a:solidFill>
                  <a:schemeClr val="accent4">
                    <a:lumMod val="75000"/>
                  </a:schemeClr>
                </a:solidFill>
                <a:latin typeface="Comic Sans MS" pitchFamily="66" charset="0"/>
              </a:rPr>
              <a:t>Appareil discal</a:t>
            </a:r>
            <a:r>
              <a:rPr lang="fr-FR" sz="2400" b="1" dirty="0">
                <a:solidFill>
                  <a:schemeClr val="accent4">
                    <a:lumMod val="75000"/>
                  </a:schemeClr>
                </a:solidFill>
                <a:latin typeface="Comic Sans MS" pitchFamily="66" charset="0"/>
              </a:rPr>
              <a:t> </a:t>
            </a:r>
            <a:r>
              <a:rPr lang="fr-FR" sz="2400" dirty="0">
                <a:latin typeface="Comic Sans MS" pitchFamily="66" charset="0"/>
              </a:rPr>
              <a:t>:</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a:t>
            </a:r>
            <a:r>
              <a:rPr lang="fr-FR" sz="2400" u="sng" dirty="0">
                <a:latin typeface="Comic Sans MS" pitchFamily="66" charset="0"/>
              </a:rPr>
              <a:t>Lame tendineuse pré-discale</a:t>
            </a:r>
            <a:r>
              <a:rPr lang="fr-FR" sz="2400" dirty="0">
                <a:latin typeface="Comic Sans MS" pitchFamily="66" charset="0"/>
              </a:rPr>
              <a:t> ou zone d’attache antérieure ; C’est une zone tendineuse, elle reçoit 2 insertions musculaires</a:t>
            </a:r>
            <a:endParaRPr lang="fr-FR" sz="2400" dirty="0">
              <a:latin typeface="Comic Sans MS" pitchFamily="66" charset="0"/>
              <a:sym typeface="Symbol"/>
            </a:endParaRP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a:t>
            </a:r>
            <a:r>
              <a:rPr lang="fr-FR" sz="2400" u="sng" dirty="0">
                <a:latin typeface="Comic Sans MS" pitchFamily="66" charset="0"/>
              </a:rPr>
              <a:t>Disque proprement dit</a:t>
            </a:r>
            <a:r>
              <a:rPr lang="fr-FR" sz="2400" dirty="0">
                <a:latin typeface="Comic Sans MS" pitchFamily="66" charset="0"/>
              </a:rPr>
              <a:t> ; il correspond au tendon du ptérygoïdien latéral, il se présente sous l’aspect d’une lentille </a:t>
            </a:r>
            <a:r>
              <a:rPr lang="fr-FR" sz="2400" dirty="0" err="1">
                <a:latin typeface="Comic Sans MS" pitchFamily="66" charset="0"/>
              </a:rPr>
              <a:t>fibro</a:t>
            </a:r>
            <a:r>
              <a:rPr lang="fr-FR" sz="2400" dirty="0">
                <a:latin typeface="Comic Sans MS" pitchFamily="66" charset="0"/>
              </a:rPr>
              <a:t>-conjonctive souple inextensible elliptique, ce disque envoie par ses bords latéraux, en regard du bourrelet post 2 aillerons insérés sur le condyle.  </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a:t>
            </a:r>
            <a:r>
              <a:rPr lang="fr-FR" sz="2400" u="sng" dirty="0">
                <a:latin typeface="Comic Sans MS" pitchFamily="66" charset="0"/>
              </a:rPr>
              <a:t>Zone bi laminaire rétro-discale</a:t>
            </a:r>
            <a:r>
              <a:rPr lang="fr-FR" sz="2400" dirty="0">
                <a:latin typeface="Comic Sans MS" pitchFamily="66" charset="0"/>
              </a:rPr>
              <a:t> ou zone d’attachement post; elle est constituée, dans sa portion antérieure, d’une lame commune et dans sa portion postérieure de 2 lames indépendantes, inférieure et supérieure.                        </a:t>
            </a:r>
          </a:p>
          <a:p>
            <a:pPr marL="0" indent="0" algn="just">
              <a:lnSpc>
                <a:spcPct val="150000"/>
              </a:lnSpc>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0"/>
            <a:ext cx="11593288" cy="6740307"/>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Restauration prothétique :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   Elle a pour objectif de restaurer les dents absentes, elle représente la thérapeutique la plus fiable du traitement occlusal mais la moins conservatrice du point de vue tissulaire.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Elle a plusieurs rôles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Augmenter le coefficient masticatoire.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Répartir les charges sur l’ensemble des dents.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Rôle psycho-esthétique.   </a:t>
            </a:r>
            <a:r>
              <a:rPr lang="fr-FR" sz="2400" dirty="0" smtClean="0">
                <a:latin typeface="Comic Sans MS" panose="030F0702030302020204" pitchFamily="66" charset="0"/>
                <a:ea typeface="Times New Roman" panose="02020603050405020304" pitchFamily="18" charset="0"/>
              </a:rPr>
              <a:t>  </a:t>
            </a:r>
            <a:endParaRPr lang="fr-FR" sz="2400" dirty="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La contention :</a:t>
            </a:r>
          </a:p>
          <a:p>
            <a:pPr>
              <a:lnSpc>
                <a:spcPct val="150000"/>
              </a:lnSpc>
            </a:pPr>
            <a:r>
              <a:rPr lang="fr-FR" sz="2400" dirty="0">
                <a:latin typeface="Comic Sans MS" panose="030F0702030302020204" pitchFamily="66" charset="0"/>
                <a:ea typeface="Times New Roman" panose="02020603050405020304" pitchFamily="18" charset="0"/>
              </a:rPr>
              <a:t>   En parodontie la contention est un procédé thérapeutique symptomatique qui permet d’immobiliser les organes dentaires, à titre temporaire en attente d’une consolidation ou à titre définitif lorsque la mobilité est devenue </a:t>
            </a:r>
            <a:r>
              <a:rPr lang="fr-FR" sz="2400" dirty="0" smtClean="0">
                <a:latin typeface="Comic Sans MS" panose="030F0702030302020204" pitchFamily="66" charset="0"/>
                <a:ea typeface="Times New Roman" panose="02020603050405020304" pitchFamily="18" charset="0"/>
              </a:rPr>
              <a:t>irréversible</a:t>
            </a:r>
            <a:endParaRPr lang="fr-FR" sz="2400" dirty="0"/>
          </a:p>
        </p:txBody>
      </p:sp>
    </p:spTree>
    <p:extLst>
      <p:ext uri="{BB962C8B-B14F-4D97-AF65-F5344CB8AC3E}">
        <p14:creationId xmlns:p14="http://schemas.microsoft.com/office/powerpoint/2010/main" val="617300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44624"/>
            <a:ext cx="11593288" cy="6740307"/>
          </a:xfrm>
          <a:prstGeom prst="rect">
            <a:avLst/>
          </a:prstGeom>
        </p:spPr>
        <p:txBody>
          <a:bodyPr wrap="square">
            <a:spAutoFit/>
          </a:bodyPr>
          <a:lstStyle/>
          <a:p>
            <a:pPr algn="just">
              <a:lnSpc>
                <a:spcPct val="150000"/>
              </a:lnSpc>
              <a:spcAft>
                <a:spcPts val="0"/>
              </a:spcAft>
            </a:pPr>
            <a:r>
              <a:rPr lang="fr-FR" sz="2400" dirty="0">
                <a:solidFill>
                  <a:srgbClr val="00B0F0"/>
                </a:solidFill>
                <a:latin typeface="Comic Sans MS" panose="030F0702030302020204" pitchFamily="66" charset="0"/>
                <a:ea typeface="Times New Roman" panose="02020603050405020304" pitchFamily="18" charset="0"/>
              </a:rPr>
              <a:t>4- Thérapeutiques adjuvantes :</a:t>
            </a:r>
          </a:p>
          <a:p>
            <a:pPr algn="just">
              <a:lnSpc>
                <a:spcPct val="150000"/>
              </a:lnSpc>
              <a:spcAft>
                <a:spcPts val="0"/>
              </a:spcAft>
            </a:pPr>
            <a:r>
              <a:rPr lang="fr-FR" sz="2400" dirty="0" smtClean="0">
                <a:latin typeface="Comic Sans MS" panose="030F0702030302020204" pitchFamily="66" charset="0"/>
                <a:ea typeface="Times New Roman" panose="02020603050405020304" pitchFamily="18" charset="0"/>
                <a:cs typeface="Times New Roman" panose="02020603050405020304" pitchFamily="18" charset="0"/>
              </a:rPr>
              <a:t>L’utilisation </a:t>
            </a:r>
            <a:r>
              <a:rPr lang="fr-FR" sz="2400" dirty="0">
                <a:latin typeface="Comic Sans MS" panose="030F0702030302020204" pitchFamily="66" charset="0"/>
                <a:ea typeface="Times New Roman" panose="02020603050405020304" pitchFamily="18" charset="0"/>
                <a:cs typeface="Times New Roman" panose="02020603050405020304" pitchFamily="18" charset="0"/>
              </a:rPr>
              <a:t>des thérapeutiques adjuvantes joue un rôle complémentaire du traitement occlusal.</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Ces thérapeutiques permettent la prise en charges psychosomatique du patient et contribuent à l’amélioration, voire à la guérison du DAM.</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 Physiothérapie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Application de chaleur sèche : elle se fait sur l’articulation et sur le muscle douloureux, l’indication en est l’inflammation articulaire et éventuellement le spasme</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t>
            </a:r>
            <a:r>
              <a:rPr lang="fr-FR" sz="2400" dirty="0" err="1">
                <a:latin typeface="Comic Sans MS" panose="030F0702030302020204" pitchFamily="66" charset="0"/>
                <a:ea typeface="Times New Roman" panose="02020603050405020304" pitchFamily="18" charset="0"/>
              </a:rPr>
              <a:t>Cryoanesthésie</a:t>
            </a:r>
            <a:r>
              <a:rPr lang="fr-FR" sz="2400" dirty="0">
                <a:latin typeface="Comic Sans MS" panose="030F0702030302020204" pitchFamily="66" charset="0"/>
                <a:ea typeface="Times New Roman" panose="02020603050405020304" pitchFamily="18" charset="0"/>
              </a:rPr>
              <a:t> : le </a:t>
            </a:r>
            <a:r>
              <a:rPr lang="fr-FR" sz="2400" dirty="0" err="1">
                <a:latin typeface="Comic Sans MS" panose="030F0702030302020204" pitchFamily="66" charset="0"/>
                <a:ea typeface="Times New Roman" panose="02020603050405020304" pitchFamily="18" charset="0"/>
              </a:rPr>
              <a:t>cryoanesthésique</a:t>
            </a:r>
            <a:r>
              <a:rPr lang="fr-FR" sz="2400" dirty="0">
                <a:latin typeface="Comic Sans MS" panose="030F0702030302020204" pitchFamily="66" charset="0"/>
                <a:ea typeface="Times New Roman" panose="02020603050405020304" pitchFamily="18" charset="0"/>
              </a:rPr>
              <a:t> doit être pulvérisé dans l’axe des fibres musculaire, en commençant par la zone douloureuse initiale et en finissant dans la région de la douleur irradiée</a:t>
            </a:r>
            <a:r>
              <a:rPr lang="fr-FR" sz="2400" dirty="0" smtClean="0">
                <a:latin typeface="Comic Sans MS" panose="030F0702030302020204" pitchFamily="66" charset="0"/>
                <a:ea typeface="Times New Roman" panose="02020603050405020304" pitchFamily="18" charset="0"/>
              </a:rPr>
              <a:t>.</a:t>
            </a:r>
            <a:r>
              <a:rPr lang="fr-FR" sz="2400" dirty="0">
                <a:latin typeface="Comic Sans MS" panose="030F0702030302020204" pitchFamily="66" charset="0"/>
                <a:ea typeface="Times New Roman" panose="02020603050405020304" pitchFamily="18" charset="0"/>
              </a:rPr>
              <a:t> </a:t>
            </a:r>
          </a:p>
        </p:txBody>
      </p:sp>
    </p:spTree>
    <p:extLst>
      <p:ext uri="{BB962C8B-B14F-4D97-AF65-F5344CB8AC3E}">
        <p14:creationId xmlns:p14="http://schemas.microsoft.com/office/powerpoint/2010/main" val="2759342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116632"/>
            <a:ext cx="11665296" cy="6186309"/>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a:t>
            </a:r>
            <a:r>
              <a:rPr lang="fr-FR" sz="2400" dirty="0" err="1">
                <a:latin typeface="Comic Sans MS" panose="030F0702030302020204" pitchFamily="66" charset="0"/>
                <a:ea typeface="Times New Roman" panose="02020603050405020304" pitchFamily="18" charset="0"/>
              </a:rPr>
              <a:t>Pressothérapie</a:t>
            </a:r>
            <a:r>
              <a:rPr lang="fr-FR" sz="2400" dirty="0">
                <a:latin typeface="Comic Sans MS" panose="030F0702030302020204" pitchFamily="66" charset="0"/>
                <a:ea typeface="Times New Roman" panose="02020603050405020304" pitchFamily="18" charset="0"/>
              </a:rPr>
              <a:t> : l’application d’une pression au niveau de la zone musculaire douloureuse, pendant une durée d’une minute, engendre une hypoesthésie qui va permettre l’étirement du muscle concerné.</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Ultrasons : cette technique fait appel à des ondes acoustiques, les effets sont thermiques, mécaniques et antalgiques, les séances d’une durée de 10 mn sont quotidiennes</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Stimulation électrique de contact : les influx électriques cutanés inhibant le passage des influx nociceptifs provenant de l’appareil </a:t>
            </a:r>
            <a:r>
              <a:rPr lang="fr-FR" sz="2400" dirty="0" err="1">
                <a:latin typeface="Comic Sans MS" panose="030F0702030302020204" pitchFamily="66" charset="0"/>
                <a:ea typeface="Times New Roman" panose="02020603050405020304" pitchFamily="18" charset="0"/>
              </a:rPr>
              <a:t>manducateur</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Stimulation électrique percutanée : (stimulation nerveuse sous-cutanée) deux électrodes, passées à travers la peau permettent d’administrer des courants variables.</a:t>
            </a:r>
          </a:p>
        </p:txBody>
      </p:sp>
    </p:spTree>
    <p:extLst>
      <p:ext uri="{BB962C8B-B14F-4D97-AF65-F5344CB8AC3E}">
        <p14:creationId xmlns:p14="http://schemas.microsoft.com/office/powerpoint/2010/main" val="8112880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620688"/>
            <a:ext cx="11593288" cy="5017079"/>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b- Infiltration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Par des anesthésiques locaux : des anesthésiques locaux sans vasoconstricteur, peuvent être injectés autour de l’articulation, dans l’articulation ou dans les muscles (ptérygoïdien latéral)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Par des corticoïdes : l’infiltration </a:t>
            </a:r>
            <a:r>
              <a:rPr lang="fr-FR" sz="2400" dirty="0" err="1">
                <a:latin typeface="Comic Sans MS" panose="030F0702030302020204" pitchFamily="66" charset="0"/>
                <a:ea typeface="Times New Roman" panose="02020603050405020304" pitchFamily="18" charset="0"/>
              </a:rPr>
              <a:t>intra-articulaire</a:t>
            </a:r>
            <a:r>
              <a:rPr lang="fr-FR" sz="2400" dirty="0">
                <a:latin typeface="Comic Sans MS" panose="030F0702030302020204" pitchFamily="66" charset="0"/>
                <a:ea typeface="Times New Roman" panose="02020603050405020304" pitchFamily="18" charset="0"/>
              </a:rPr>
              <a:t>, à base de corticoïdes d’action intermédiaire ou retardée, est injectée essentiellement dans le compartiment supérieur.</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endParaRPr lang="fr-FR" sz="2400" dirty="0">
              <a:latin typeface="Comic Sans MS" panose="030F0702030302020204" pitchFamily="66" charset="0"/>
            </a:endParaRPr>
          </a:p>
        </p:txBody>
      </p:sp>
    </p:spTree>
    <p:extLst>
      <p:ext uri="{BB962C8B-B14F-4D97-AF65-F5344CB8AC3E}">
        <p14:creationId xmlns:p14="http://schemas.microsoft.com/office/powerpoint/2010/main" val="825187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44624"/>
            <a:ext cx="11809312" cy="7848302"/>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c- Massage et Kinésithérapie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smtClean="0">
                <a:latin typeface="Comic Sans MS" panose="030F0702030302020204" pitchFamily="66" charset="0"/>
                <a:ea typeface="Times New Roman" panose="02020603050405020304" pitchFamily="18" charset="0"/>
              </a:rPr>
              <a:t>Ils </a:t>
            </a:r>
            <a:r>
              <a:rPr lang="fr-FR" sz="2400" dirty="0">
                <a:latin typeface="Comic Sans MS" panose="030F0702030302020204" pitchFamily="66" charset="0"/>
                <a:ea typeface="Times New Roman" panose="02020603050405020304" pitchFamily="18" charset="0"/>
              </a:rPr>
              <a:t>sont particulièrement bénéfiques dans le traitement des douleurs </a:t>
            </a:r>
            <a:r>
              <a:rPr lang="fr-FR" sz="2400" dirty="0" err="1">
                <a:latin typeface="Comic Sans MS" panose="030F0702030302020204" pitchFamily="66" charset="0"/>
                <a:ea typeface="Times New Roman" panose="02020603050405020304" pitchFamily="18" charset="0"/>
              </a:rPr>
              <a:t>oro</a:t>
            </a:r>
            <a:r>
              <a:rPr lang="fr-FR" sz="2400" dirty="0">
                <a:latin typeface="Comic Sans MS" panose="030F0702030302020204" pitchFamily="66" charset="0"/>
                <a:ea typeface="Times New Roman" panose="02020603050405020304" pitchFamily="18" charset="0"/>
              </a:rPr>
              <a:t>-faciales.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Massage : la stimulation cutanée, par massage apporte souvent un bénéfice à ces patients. Le drainage lymphatique facilite la résorption de l’œdème et la cicatrisation, par son action antalgique il améliore également le confort du patient.</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ea typeface="Times New Roman" panose="02020603050405020304" pitchFamily="18" charset="0"/>
                <a:sym typeface="Symbol" panose="05050102010706020507" pitchFamily="18" charset="2"/>
              </a:rPr>
              <a:t></a:t>
            </a:r>
            <a:r>
              <a:rPr lang="fr-FR" sz="2400" dirty="0">
                <a:latin typeface="Comic Sans MS" panose="030F0702030302020204" pitchFamily="66" charset="0"/>
                <a:ea typeface="Times New Roman" panose="02020603050405020304" pitchFamily="18" charset="0"/>
              </a:rPr>
              <a:t> Kinésithérapie : elle vise à faire disparaître les différentes composantes du DAM musculaire ou articulaire. </a:t>
            </a:r>
            <a:r>
              <a:rPr lang="fr-FR" sz="2400" dirty="0" smtClean="0">
                <a:latin typeface="Comic Sans MS" panose="030F0702030302020204" pitchFamily="66" charset="0"/>
                <a:ea typeface="Times New Roman" panose="02020603050405020304" pitchFamily="18" charset="0"/>
              </a:rPr>
              <a:t>Les </a:t>
            </a:r>
            <a:r>
              <a:rPr lang="fr-FR" sz="2400" dirty="0">
                <a:latin typeface="Comic Sans MS" panose="030F0702030302020204" pitchFamily="66" charset="0"/>
                <a:ea typeface="Times New Roman" panose="02020603050405020304" pitchFamily="18" charset="0"/>
              </a:rPr>
              <a:t>objectifs de ces thérapeutiques sont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Améliorer l’équilibre neuromusculaire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 Participer au maintien de la stabilité articulaire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a:t>
            </a:r>
            <a:r>
              <a:rPr lang="fr-FR" sz="2400" dirty="0" smtClean="0">
                <a:latin typeface="Comic Sans MS" panose="030F0702030302020204" pitchFamily="66" charset="0"/>
                <a:ea typeface="Times New Roman" panose="02020603050405020304" pitchFamily="18" charset="0"/>
              </a:rPr>
              <a:t>- Eliminer les étiologies primaire et secondaire en supprimant les habitudes para-fonctionnelles qui surchargent les différentes composantes du système </a:t>
            </a:r>
            <a:r>
              <a:rPr lang="fr-FR" sz="2400" dirty="0" err="1" smtClean="0">
                <a:latin typeface="Comic Sans MS" panose="030F0702030302020204" pitchFamily="66" charset="0"/>
                <a:ea typeface="Times New Roman" panose="02020603050405020304" pitchFamily="18" charset="0"/>
              </a:rPr>
              <a:t>manducateur</a:t>
            </a:r>
            <a:r>
              <a:rPr lang="fr-FR" sz="2400" dirty="0" smtClean="0">
                <a:latin typeface="Comic Sans MS" panose="030F0702030302020204" pitchFamily="66" charset="0"/>
                <a:ea typeface="Times New Roman" panose="02020603050405020304" pitchFamily="18" charset="0"/>
              </a:rPr>
              <a:t>.</a:t>
            </a:r>
            <a:endParaRPr lang="fr-FR" sz="24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40375233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52" y="12845"/>
            <a:ext cx="11521280" cy="7294305"/>
          </a:xfrm>
          <a:prstGeom prst="rect">
            <a:avLst/>
          </a:prstGeom>
        </p:spPr>
        <p:txBody>
          <a:bodyPr wrap="square">
            <a:spAutoFit/>
          </a:bodyPr>
          <a:lstStyle/>
          <a:p>
            <a:pPr algn="just">
              <a:lnSpc>
                <a:spcPct val="150000"/>
              </a:lnSpc>
              <a:spcAft>
                <a:spcPts val="0"/>
              </a:spcAft>
            </a:pPr>
            <a:r>
              <a:rPr lang="fr-FR" sz="2400" dirty="0">
                <a:latin typeface="Comic Sans MS" panose="030F0702030302020204" pitchFamily="66" charset="0"/>
                <a:ea typeface="Times New Roman" panose="02020603050405020304" pitchFamily="18" charset="0"/>
              </a:rPr>
              <a:t>d- Le biofeedback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Cette technique permet la prise de conscience, par le patient de ses troubles </a:t>
            </a:r>
            <a:r>
              <a:rPr lang="fr-FR" sz="2400" dirty="0" err="1">
                <a:latin typeface="Comic Sans MS" panose="030F0702030302020204" pitchFamily="66" charset="0"/>
                <a:ea typeface="Times New Roman" panose="02020603050405020304" pitchFamily="18" charset="0"/>
              </a:rPr>
              <a:t>manducateurs</a:t>
            </a:r>
            <a:r>
              <a:rPr lang="fr-FR" sz="2400" dirty="0">
                <a:latin typeface="Comic Sans MS" panose="030F0702030302020204" pitchFamily="66" charset="0"/>
                <a:ea typeface="Times New Roman" panose="02020603050405020304" pitchFamily="18" charset="0"/>
              </a:rPr>
              <a:t> (para fonctions</a:t>
            </a:r>
            <a:r>
              <a:rPr lang="fr-FR" sz="2400" dirty="0" smtClean="0">
                <a:latin typeface="Comic Sans MS" panose="030F0702030302020204" pitchFamily="66" charset="0"/>
                <a:ea typeface="Times New Roman" panose="02020603050405020304" pitchFamily="18" charset="0"/>
              </a:rPr>
              <a:t>)</a:t>
            </a:r>
          </a:p>
          <a:p>
            <a:pPr>
              <a:lnSpc>
                <a:spcPct val="150000"/>
              </a:lnSpc>
            </a:pPr>
            <a:r>
              <a:rPr lang="fr-FR" sz="2400" b="1" dirty="0">
                <a:solidFill>
                  <a:srgbClr val="7030A0"/>
                </a:solidFill>
                <a:latin typeface="Comic Sans MS" panose="030F0702030302020204" pitchFamily="66" charset="0"/>
              </a:rPr>
              <a:t>5- Traitement psychologique :</a:t>
            </a:r>
          </a:p>
          <a:p>
            <a:pPr>
              <a:lnSpc>
                <a:spcPct val="150000"/>
              </a:lnSpc>
            </a:pPr>
            <a:r>
              <a:rPr lang="fr-FR" sz="2400" dirty="0">
                <a:latin typeface="Comic Sans MS" panose="030F0702030302020204" pitchFamily="66" charset="0"/>
              </a:rPr>
              <a:t>   Le facteur psychologique doit être pris en compte dans la thérapeutique du DAM, le traitement dentaire isolé paraît en effet moins efficace que le traitement dentaire associé à des thérapies psychologiques.</a:t>
            </a:r>
          </a:p>
          <a:p>
            <a:pPr>
              <a:lnSpc>
                <a:spcPct val="150000"/>
              </a:lnSpc>
            </a:pPr>
            <a:r>
              <a:rPr lang="fr-FR" sz="2400" dirty="0">
                <a:latin typeface="Comic Sans MS" panose="030F0702030302020204" pitchFamily="66" charset="0"/>
              </a:rPr>
              <a:t>  </a:t>
            </a:r>
            <a:r>
              <a:rPr lang="fr-FR" sz="2400" b="1" dirty="0">
                <a:solidFill>
                  <a:srgbClr val="00B0F0"/>
                </a:solidFill>
                <a:latin typeface="Comic Sans MS" panose="030F0702030302020204" pitchFamily="66" charset="0"/>
              </a:rPr>
              <a:t>a- Traitements médicamenteux :</a:t>
            </a:r>
          </a:p>
          <a:p>
            <a:pPr>
              <a:lnSpc>
                <a:spcPct val="150000"/>
              </a:lnSpc>
            </a:pPr>
            <a:r>
              <a:rPr lang="fr-FR" sz="2400" dirty="0">
                <a:latin typeface="Comic Sans MS" panose="030F0702030302020204" pitchFamily="66" charset="0"/>
              </a:rPr>
              <a:t>   Ces médicaments ne seront prescrit que par le médecin spécialiste ; </a:t>
            </a:r>
          </a:p>
          <a:p>
            <a:pPr>
              <a:lnSpc>
                <a:spcPct val="150000"/>
              </a:lnSpc>
            </a:pPr>
            <a:r>
              <a:rPr lang="fr-FR" sz="2400" dirty="0">
                <a:latin typeface="Comic Sans MS" panose="030F0702030302020204" pitchFamily="66" charset="0"/>
              </a:rPr>
              <a:t>  - Les tranquillisants ; permettent la relaxation et la sédation de l’anxiété.</a:t>
            </a:r>
          </a:p>
          <a:p>
            <a:pPr>
              <a:lnSpc>
                <a:spcPct val="150000"/>
              </a:lnSpc>
            </a:pPr>
            <a:r>
              <a:rPr lang="fr-FR" sz="2400" dirty="0">
                <a:latin typeface="Comic Sans MS" panose="030F0702030302020204" pitchFamily="66" charset="0"/>
              </a:rPr>
              <a:t>  - Les hypnotiques ; rétablissent le cycle normal du sommeil.</a:t>
            </a:r>
          </a:p>
          <a:p>
            <a:pPr>
              <a:lnSpc>
                <a:spcPct val="150000"/>
              </a:lnSpc>
            </a:pPr>
            <a:r>
              <a:rPr lang="fr-FR" sz="2400" dirty="0">
                <a:latin typeface="Comic Sans MS" panose="030F0702030302020204" pitchFamily="66" charset="0"/>
              </a:rPr>
              <a:t>  - Les antidépresseurs ; indiqués dans le cas d’un syndrome dépressif.</a:t>
            </a:r>
          </a:p>
          <a:p>
            <a:pPr>
              <a:lnSpc>
                <a:spcPct val="150000"/>
              </a:lnSpc>
            </a:pPr>
            <a:r>
              <a:rPr lang="fr-FR" sz="2400" dirty="0">
                <a:latin typeface="Comic Sans MS" panose="030F0702030302020204" pitchFamily="66" charset="0"/>
              </a:rPr>
              <a:t>  </a:t>
            </a:r>
            <a:endParaRPr lang="fr-FR"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1542366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404664"/>
            <a:ext cx="11449272" cy="4524315"/>
          </a:xfrm>
          <a:prstGeom prst="rect">
            <a:avLst/>
          </a:prstGeom>
        </p:spPr>
        <p:txBody>
          <a:bodyPr wrap="square">
            <a:spAutoFit/>
          </a:bodyPr>
          <a:lstStyle/>
          <a:p>
            <a:pPr>
              <a:lnSpc>
                <a:spcPct val="150000"/>
              </a:lnSpc>
            </a:pPr>
            <a:r>
              <a:rPr lang="fr-FR" sz="2400" b="1" dirty="0">
                <a:solidFill>
                  <a:srgbClr val="00B0F0"/>
                </a:solidFill>
                <a:latin typeface="Comic Sans MS" panose="030F0702030302020204" pitchFamily="66" charset="0"/>
              </a:rPr>
              <a:t>b- Psychothérapie :</a:t>
            </a:r>
          </a:p>
          <a:p>
            <a:pPr>
              <a:lnSpc>
                <a:spcPct val="150000"/>
              </a:lnSpc>
            </a:pPr>
            <a:r>
              <a:rPr lang="fr-FR" sz="2400" dirty="0">
                <a:latin typeface="Comic Sans MS" panose="030F0702030302020204" pitchFamily="66" charset="0"/>
              </a:rPr>
              <a:t>   Toute consultation du patient avec son médecin traitant a une vertu thérapeutique et il faudra rassurer ces patients sur la bénignité de leur affection</a:t>
            </a:r>
            <a:r>
              <a:rPr lang="fr-FR" sz="2400" dirty="0" smtClean="0">
                <a:latin typeface="Comic Sans MS" panose="030F0702030302020204" pitchFamily="66" charset="0"/>
              </a:rPr>
              <a:t>.</a:t>
            </a:r>
          </a:p>
          <a:p>
            <a:pPr>
              <a:lnSpc>
                <a:spcPct val="150000"/>
              </a:lnSpc>
            </a:pPr>
            <a:endParaRPr lang="fr-FR" sz="2400" dirty="0">
              <a:latin typeface="Comic Sans MS" panose="030F0702030302020204" pitchFamily="66" charset="0"/>
            </a:endParaRPr>
          </a:p>
          <a:p>
            <a:pPr>
              <a:lnSpc>
                <a:spcPct val="150000"/>
              </a:lnSpc>
            </a:pPr>
            <a:r>
              <a:rPr lang="fr-FR" sz="2400" b="1" dirty="0">
                <a:solidFill>
                  <a:srgbClr val="7030A0"/>
                </a:solidFill>
                <a:latin typeface="Comic Sans MS" panose="030F0702030302020204" pitchFamily="66" charset="0"/>
              </a:rPr>
              <a:t>6- Traitement chirurgical :</a:t>
            </a:r>
          </a:p>
          <a:p>
            <a:pPr>
              <a:lnSpc>
                <a:spcPct val="150000"/>
              </a:lnSpc>
            </a:pPr>
            <a:r>
              <a:rPr lang="fr-FR" sz="2400" dirty="0">
                <a:latin typeface="Comic Sans MS" panose="030F0702030302020204" pitchFamily="66" charset="0"/>
              </a:rPr>
              <a:t>   Le traitement chirurgical de l’articulation temporo-mandibulaire s’adresse aux patients, présentant des lésions irréversibles</a:t>
            </a:r>
          </a:p>
        </p:txBody>
      </p:sp>
    </p:spTree>
    <p:extLst>
      <p:ext uri="{BB962C8B-B14F-4D97-AF65-F5344CB8AC3E}">
        <p14:creationId xmlns:p14="http://schemas.microsoft.com/office/powerpoint/2010/main" val="40175746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332656"/>
            <a:ext cx="11881320" cy="3970318"/>
          </a:xfrm>
          <a:prstGeom prst="rect">
            <a:avLst/>
          </a:prstGeom>
        </p:spPr>
        <p:txBody>
          <a:bodyPr wrap="square">
            <a:spAutoFit/>
          </a:bodyPr>
          <a:lstStyle/>
          <a:p>
            <a:pPr algn="just">
              <a:lnSpc>
                <a:spcPct val="150000"/>
              </a:lnSpc>
              <a:spcAft>
                <a:spcPts val="0"/>
              </a:spcAft>
            </a:pPr>
            <a:r>
              <a:rPr lang="fr-FR" sz="2400" b="1" dirty="0" smtClean="0">
                <a:solidFill>
                  <a:srgbClr val="FF0000"/>
                </a:solidFill>
                <a:latin typeface="Comic Sans MS" panose="030F0702030302020204" pitchFamily="66" charset="0"/>
                <a:ea typeface="Times New Roman" panose="02020603050405020304" pitchFamily="18" charset="0"/>
              </a:rPr>
              <a:t>Conclusion</a:t>
            </a:r>
            <a:r>
              <a:rPr lang="fr-FR" sz="2400" b="1" dirty="0">
                <a:solidFill>
                  <a:srgbClr val="FF0000"/>
                </a:solidFill>
                <a:latin typeface="Comic Sans MS" panose="030F0702030302020204" pitchFamily="66" charset="0"/>
                <a:ea typeface="Times New Roman" panose="02020603050405020304" pitchFamily="18" charset="0"/>
              </a:rPr>
              <a:t> :</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Les DAM regroupent un grand nombre de pathologies différentes accompagnées de signes et symptômes parfois similaires.</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Leur diagnostic, solidement étayé par une nosologie claire, ouvre la voie de choix thérapeutique adaptés, optimisés en fonction du contexte.</a:t>
            </a:r>
          </a:p>
          <a:p>
            <a:pPr algn="just">
              <a:lnSpc>
                <a:spcPct val="150000"/>
              </a:lnSpc>
              <a:spcAft>
                <a:spcPts val="0"/>
              </a:spcAft>
            </a:pPr>
            <a:r>
              <a:rPr lang="fr-FR" sz="2400" dirty="0">
                <a:latin typeface="Comic Sans MS" panose="030F0702030302020204" pitchFamily="66" charset="0"/>
                <a:ea typeface="Times New Roman" panose="02020603050405020304" pitchFamily="18" charset="0"/>
              </a:rPr>
              <a:t>   Nos thérapeutiques doivent contrôler les phases aiguës sources de douleur et favoriser l’adaptation tissulaire (articulaire et musculaire) à long terme.</a:t>
            </a:r>
            <a:endParaRPr lang="fr-FR"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29793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0"/>
            <a:ext cx="11305256" cy="6858000"/>
          </a:xfrm>
        </p:spPr>
        <p:txBody>
          <a:bodyPr>
            <a:noAutofit/>
          </a:bodyPr>
          <a:lstStyle/>
          <a:p>
            <a:pPr marL="0" indent="0" algn="just">
              <a:lnSpc>
                <a:spcPct val="150000"/>
              </a:lnSpc>
              <a:buNone/>
            </a:pPr>
            <a:r>
              <a:rPr lang="fr-FR" sz="2400" dirty="0">
                <a:latin typeface="Comic Sans MS" pitchFamily="66" charset="0"/>
              </a:rPr>
              <a:t>  </a:t>
            </a:r>
            <a:r>
              <a:rPr lang="fr-FR" sz="2400" b="1" u="sng" dirty="0">
                <a:solidFill>
                  <a:schemeClr val="accent4">
                    <a:lumMod val="75000"/>
                  </a:schemeClr>
                </a:solidFill>
                <a:latin typeface="Comic Sans MS" pitchFamily="66" charset="0"/>
              </a:rPr>
              <a:t>- Système suspenseur </a:t>
            </a:r>
            <a:r>
              <a:rPr lang="fr-FR" sz="2400" b="1" dirty="0">
                <a:solidFill>
                  <a:schemeClr val="accent4">
                    <a:lumMod val="75000"/>
                  </a:schemeClr>
                </a:solidFill>
                <a:latin typeface="Comic Sans MS" pitchFamily="66" charset="0"/>
              </a:rPr>
              <a:t>:</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Capsule ; c’est un manchon fibreux </a:t>
            </a:r>
            <a:r>
              <a:rPr lang="fr-FR" sz="2400" dirty="0" err="1">
                <a:latin typeface="Comic Sans MS" pitchFamily="66" charset="0"/>
              </a:rPr>
              <a:t>collagénique</a:t>
            </a:r>
            <a:r>
              <a:rPr lang="fr-FR" sz="2400" dirty="0">
                <a:latin typeface="Comic Sans MS" pitchFamily="66" charset="0"/>
              </a:rPr>
              <a:t>.</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Synoviale ; les cavités sus et sous-discales sont tapissées par la synoviale, le liquide synovial est sécrété par la synoviale, le liquide joue un rôle fonctionnel et lubrifiant.              	</a:t>
            </a:r>
          </a:p>
          <a:p>
            <a:pPr marL="0" indent="0" algn="just">
              <a:lnSpc>
                <a:spcPct val="150000"/>
              </a:lnSpc>
              <a:buNone/>
            </a:pPr>
            <a:r>
              <a:rPr lang="fr-FR" sz="2400" dirty="0">
                <a:latin typeface="Comic Sans MS" pitchFamily="66" charset="0"/>
                <a:sym typeface="Symbol"/>
              </a:rPr>
              <a:t></a:t>
            </a:r>
            <a:r>
              <a:rPr lang="fr-FR" sz="2400" dirty="0">
                <a:latin typeface="Comic Sans MS" pitchFamily="66" charset="0"/>
              </a:rPr>
              <a:t> Ligaments ; ils sont articulaires (ligament latéral, ligament médial) ou extra-articulaires (ligament </a:t>
            </a:r>
            <a:r>
              <a:rPr lang="fr-FR" sz="2400" dirty="0" err="1">
                <a:latin typeface="Comic Sans MS" pitchFamily="66" charset="0"/>
              </a:rPr>
              <a:t>sphéno</a:t>
            </a:r>
            <a:r>
              <a:rPr lang="fr-FR" sz="2400" dirty="0">
                <a:latin typeface="Comic Sans MS" pitchFamily="66" charset="0"/>
              </a:rPr>
              <a:t>-mandibulaire, ligament stylo-mandibulaire, ligament </a:t>
            </a:r>
            <a:r>
              <a:rPr lang="fr-FR" sz="2400" dirty="0" err="1">
                <a:latin typeface="Comic Sans MS" pitchFamily="66" charset="0"/>
              </a:rPr>
              <a:t>ptérygo</a:t>
            </a:r>
            <a:r>
              <a:rPr lang="fr-FR" sz="2400" dirty="0">
                <a:latin typeface="Comic Sans MS" pitchFamily="66" charset="0"/>
              </a:rPr>
              <a:t>-mandibulaire, ligament </a:t>
            </a:r>
            <a:r>
              <a:rPr lang="fr-FR" sz="2400" dirty="0" err="1">
                <a:latin typeface="Comic Sans MS" pitchFamily="66" charset="0"/>
              </a:rPr>
              <a:t>tympano</a:t>
            </a:r>
            <a:r>
              <a:rPr lang="fr-FR" sz="2400" dirty="0">
                <a:latin typeface="Comic Sans MS" pitchFamily="66" charset="0"/>
              </a:rPr>
              <a:t>-mandibulaire) </a:t>
            </a:r>
          </a:p>
          <a:p>
            <a:pPr marL="0" indent="0">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10;ouvero.psd                                                     00000013&#10;sans titre                     B68397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9497" y="44624"/>
            <a:ext cx="4804385" cy="359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27" descr="222.psd                                                        00000013&#10;sans titre                     B68397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15000" y="2743200"/>
            <a:ext cx="4668838" cy="3797300"/>
          </a:xfrm>
          <a:prstGeom prst="rect">
            <a:avLst/>
          </a:prstGeom>
        </p:spPr>
      </p:pic>
      <p:sp>
        <p:nvSpPr>
          <p:cNvPr id="2" name="ZoneTexte 1"/>
          <p:cNvSpPr txBox="1"/>
          <p:nvPr/>
        </p:nvSpPr>
        <p:spPr>
          <a:xfrm>
            <a:off x="1559496" y="4365105"/>
            <a:ext cx="415550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Times New Roman" panose="02020603050405020304" pitchFamily="18" charset="0"/>
                <a:cs typeface="Times New Roman" panose="02020603050405020304" pitchFamily="18" charset="0"/>
              </a:rPr>
              <a:t>Mouvements rotation (1) et translation (2) de l’articulation temporo-mandibulaire</a:t>
            </a:r>
          </a:p>
        </p:txBody>
      </p:sp>
      <p:sp>
        <p:nvSpPr>
          <p:cNvPr id="3" name="ZoneTexte 2"/>
          <p:cNvSpPr txBox="1"/>
          <p:nvPr/>
        </p:nvSpPr>
        <p:spPr>
          <a:xfrm>
            <a:off x="1703512" y="3356992"/>
            <a:ext cx="504056" cy="369332"/>
          </a:xfrm>
          <a:prstGeom prst="rect">
            <a:avLst/>
          </a:prstGeom>
          <a:noFill/>
        </p:spPr>
        <p:txBody>
          <a:bodyPr wrap="square" rtlCol="0">
            <a:spAutoFit/>
          </a:bodyPr>
          <a:lstStyle/>
          <a:p>
            <a:r>
              <a:rPr lang="fr-FR" dirty="0"/>
              <a:t>1</a:t>
            </a:r>
          </a:p>
        </p:txBody>
      </p:sp>
      <p:sp>
        <p:nvSpPr>
          <p:cNvPr id="6" name="ZoneTexte 5"/>
          <p:cNvSpPr txBox="1"/>
          <p:nvPr/>
        </p:nvSpPr>
        <p:spPr>
          <a:xfrm>
            <a:off x="5859825" y="5971464"/>
            <a:ext cx="504056" cy="369332"/>
          </a:xfrm>
          <a:prstGeom prst="rect">
            <a:avLst/>
          </a:prstGeom>
          <a:noFill/>
        </p:spPr>
        <p:txBody>
          <a:bodyPr wrap="square" rtlCol="0">
            <a:spAutoFit/>
          </a:bodyPr>
          <a:lstStyle/>
          <a:p>
            <a:r>
              <a:rPr lang="fr-FR" dirty="0"/>
              <a:t>2</a:t>
            </a:r>
          </a:p>
        </p:txBody>
      </p:sp>
    </p:spTree>
    <p:extLst>
      <p:ext uri="{BB962C8B-B14F-4D97-AF65-F5344CB8AC3E}">
        <p14:creationId xmlns:p14="http://schemas.microsoft.com/office/powerpoint/2010/main" val="2100098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9376" y="0"/>
            <a:ext cx="11377264" cy="6858000"/>
          </a:xfrm>
        </p:spPr>
        <p:txBody>
          <a:bodyPr>
            <a:noAutofit/>
          </a:bodyPr>
          <a:lstStyle/>
          <a:p>
            <a:pPr marL="0" indent="0">
              <a:lnSpc>
                <a:spcPct val="150000"/>
              </a:lnSpc>
              <a:buNone/>
            </a:pPr>
            <a:r>
              <a:rPr lang="fr-FR" sz="2400" b="1" dirty="0">
                <a:solidFill>
                  <a:schemeClr val="accent4">
                    <a:lumMod val="75000"/>
                  </a:schemeClr>
                </a:solidFill>
                <a:latin typeface="Comic Sans MS" pitchFamily="66" charset="0"/>
              </a:rPr>
              <a:t>Système musculaire : </a:t>
            </a:r>
          </a:p>
          <a:p>
            <a:pPr marL="0" indent="0">
              <a:lnSpc>
                <a:spcPct val="150000"/>
              </a:lnSpc>
              <a:buNone/>
            </a:pPr>
            <a:r>
              <a:rPr lang="fr-FR" sz="2400" dirty="0">
                <a:latin typeface="Comic Sans MS" pitchFamily="66" charset="0"/>
              </a:rPr>
              <a:t> </a:t>
            </a:r>
            <a:r>
              <a:rPr lang="fr-FR" sz="2400" dirty="0">
                <a:latin typeface="Comic Sans MS" pitchFamily="66" charset="0"/>
                <a:sym typeface="Symbol"/>
              </a:rPr>
              <a:t></a:t>
            </a:r>
            <a:r>
              <a:rPr lang="fr-FR" sz="2400" dirty="0">
                <a:latin typeface="Comic Sans MS" pitchFamily="66" charset="0"/>
              </a:rPr>
              <a:t> Muscle ptérygoïdien latéral (ou externe) : partie intégrante de l’articulation temporo-mandibulaire qu’il anime et qu’il protège (il intervient dans tous les mouvements mandibulaires).</a:t>
            </a:r>
          </a:p>
          <a:p>
            <a:pPr marL="0" indent="0">
              <a:lnSpc>
                <a:spcPct val="150000"/>
              </a:lnSpc>
              <a:buNone/>
            </a:pPr>
            <a:r>
              <a:rPr lang="fr-FR" sz="2400" dirty="0">
                <a:latin typeface="Comic Sans MS" pitchFamily="66" charset="0"/>
              </a:rPr>
              <a:t>Il est court et épais, il est tendu horizontalement de la base du crane à l’articulation temporo-mandibulaire, formé de 2 faisceaux ;</a:t>
            </a:r>
          </a:p>
          <a:p>
            <a:pPr marL="0" indent="0" algn="just">
              <a:lnSpc>
                <a:spcPct val="150000"/>
              </a:lnSpc>
              <a:buNone/>
            </a:pPr>
            <a:r>
              <a:rPr lang="fr-FR" sz="2400" dirty="0" smtClean="0">
                <a:latin typeface="Comic Sans MS" pitchFamily="66" charset="0"/>
              </a:rPr>
              <a:t>	Le </a:t>
            </a:r>
            <a:r>
              <a:rPr lang="fr-FR" sz="2400" dirty="0">
                <a:latin typeface="Comic Sans MS" pitchFamily="66" charset="0"/>
              </a:rPr>
              <a:t>faisceau supérieur. </a:t>
            </a:r>
          </a:p>
          <a:p>
            <a:pPr marL="0" indent="0" algn="just">
              <a:lnSpc>
                <a:spcPct val="150000"/>
              </a:lnSpc>
              <a:buNone/>
            </a:pPr>
            <a:r>
              <a:rPr lang="fr-FR" sz="2400" dirty="0" smtClean="0">
                <a:latin typeface="Comic Sans MS" pitchFamily="66" charset="0"/>
              </a:rPr>
              <a:t>	Le </a:t>
            </a:r>
            <a:r>
              <a:rPr lang="fr-FR" sz="2400" dirty="0">
                <a:latin typeface="Comic Sans MS" pitchFamily="66" charset="0"/>
              </a:rPr>
              <a:t>faisceau inférieur. </a:t>
            </a:r>
          </a:p>
          <a:p>
            <a:pPr marL="0" indent="0" algn="just">
              <a:lnSpc>
                <a:spcPct val="150000"/>
              </a:lnSpc>
              <a:buNone/>
            </a:pPr>
            <a:r>
              <a:rPr lang="fr-FR" sz="2400" dirty="0">
                <a:latin typeface="Comic Sans MS" pitchFamily="66" charset="0"/>
              </a:rPr>
              <a:t>  </a:t>
            </a:r>
            <a:r>
              <a:rPr lang="fr-FR" sz="2400" b="1" dirty="0">
                <a:latin typeface="Comic Sans MS" pitchFamily="66" charset="0"/>
              </a:rPr>
              <a:t>Il est souvent sollicité pathologiquement dans les mouvements d’évitements et dans les para fonctions « c’est le muscle du DAM » </a:t>
            </a:r>
          </a:p>
          <a:p>
            <a:pPr marL="0" indent="0">
              <a:lnSpc>
                <a:spcPct val="150000"/>
              </a:lnSpc>
              <a:buNone/>
            </a:pPr>
            <a:endParaRPr lang="fr-FR" sz="2400" dirty="0">
              <a:latin typeface="Comic Sans MS" pitchFamily="66" charset="0"/>
            </a:endParaRPr>
          </a:p>
          <a:p>
            <a:pPr marL="0" indent="0">
              <a:lnSpc>
                <a:spcPct val="150000"/>
              </a:lnSpc>
              <a:buNone/>
            </a:pPr>
            <a:r>
              <a:rPr lang="fr-FR" sz="2400" dirty="0">
                <a:latin typeface="Comic Sans MS" pitchFamily="66" charset="0"/>
              </a:rPr>
              <a:t>                         -</a:t>
            </a:r>
          </a:p>
          <a:p>
            <a:pPr marL="0" indent="0" algn="just">
              <a:lnSpc>
                <a:spcPct val="150000"/>
              </a:lnSpc>
              <a:buNone/>
            </a:pPr>
            <a:endParaRPr lang="fr-FR" sz="2400" dirty="0">
              <a:latin typeface="Comic Sans MS" pitchFamily="66" charset="0"/>
            </a:endParaRPr>
          </a:p>
          <a:p>
            <a:pPr marL="0" indent="0" algn="just">
              <a:lnSpc>
                <a:spcPct val="150000"/>
              </a:lnSpc>
              <a:buNone/>
            </a:pPr>
            <a:endParaRPr lang="fr-FR" sz="2400" dirty="0">
              <a:latin typeface="Comic Sans MS" pitchFamily="66" charset="0"/>
            </a:endParaRPr>
          </a:p>
        </p:txBody>
      </p:sp>
    </p:spTree>
    <p:extLst>
      <p:ext uri="{BB962C8B-B14F-4D97-AF65-F5344CB8AC3E}">
        <p14:creationId xmlns:p14="http://schemas.microsoft.com/office/powerpoint/2010/main" val="574983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859</Words>
  <Application>Microsoft Office PowerPoint</Application>
  <PresentationFormat>Grand écran</PresentationFormat>
  <Paragraphs>449</Paragraphs>
  <Slides>67</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67</vt:i4>
      </vt:variant>
    </vt:vector>
  </HeadingPairs>
  <TitlesOfParts>
    <vt:vector size="75" baseType="lpstr">
      <vt:lpstr>Arial</vt:lpstr>
      <vt:lpstr>Calibri</vt:lpstr>
      <vt:lpstr>Comic Sans MS</vt:lpstr>
      <vt:lpstr>Symbol</vt:lpstr>
      <vt:lpstr>Times New Roman</vt:lpstr>
      <vt:lpstr>Tw Cen MT</vt:lpstr>
      <vt:lpstr>Thème Office</vt:lpstr>
      <vt:lpstr>MSPhotoEd.3</vt:lpstr>
      <vt:lpstr>DYSFONCTION DE L’APPAREIL MANDUCATEUR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DYSFONCTION DE L’APPAREIL MANDUCATEUR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DYSFONCTION DE L’APPAREIL MANDUCATEUR</dc:title>
  <dc:creator>EM</dc:creator>
  <cp:lastModifiedBy>SBI</cp:lastModifiedBy>
  <cp:revision>67</cp:revision>
  <dcterms:created xsi:type="dcterms:W3CDTF">2017-05-13T20:35:28Z</dcterms:created>
  <dcterms:modified xsi:type="dcterms:W3CDTF">2020-04-12T23:52:13Z</dcterms:modified>
</cp:coreProperties>
</file>