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8" r:id="rId12"/>
    <p:sldId id="267" r:id="rId13"/>
    <p:sldId id="269" r:id="rId14"/>
    <p:sldId id="271" r:id="rId15"/>
    <p:sldId id="270" r:id="rId16"/>
    <p:sldId id="262" r:id="rId17"/>
    <p:sldId id="272" r:id="rId18"/>
    <p:sldId id="273" r:id="rId19"/>
    <p:sldId id="274" r:id="rId20"/>
    <p:sldId id="275" r:id="rId21"/>
    <p:sldId id="276" r:id="rId22"/>
    <p:sldId id="277"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9F32AB6-4F75-4AE6-9E76-9A045B790EC9}" type="datetimeFigureOut">
              <a:rPr lang="fr-FR" smtClean="0"/>
              <a:t>05/05/2020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67C2AA-0BF6-479F-9C72-263EFB886A76}" type="slidenum">
              <a:rPr lang="fr-FR" smtClean="0"/>
              <a:t>‹N°›</a:t>
            </a:fld>
            <a:endParaRPr lang="fr-FR"/>
          </a:p>
        </p:txBody>
      </p:sp>
    </p:spTree>
    <p:extLst>
      <p:ext uri="{BB962C8B-B14F-4D97-AF65-F5344CB8AC3E}">
        <p14:creationId xmlns:p14="http://schemas.microsoft.com/office/powerpoint/2010/main" val="3412494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F32AB6-4F75-4AE6-9E76-9A045B790EC9}" type="datetimeFigureOut">
              <a:rPr lang="fr-FR" smtClean="0"/>
              <a:t>05/05/2020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67C2AA-0BF6-479F-9C72-263EFB886A76}" type="slidenum">
              <a:rPr lang="fr-FR" smtClean="0"/>
              <a:t>‹N°›</a:t>
            </a:fld>
            <a:endParaRPr lang="fr-FR"/>
          </a:p>
        </p:txBody>
      </p:sp>
    </p:spTree>
    <p:extLst>
      <p:ext uri="{BB962C8B-B14F-4D97-AF65-F5344CB8AC3E}">
        <p14:creationId xmlns:p14="http://schemas.microsoft.com/office/powerpoint/2010/main" val="230236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F32AB6-4F75-4AE6-9E76-9A045B790EC9}" type="datetimeFigureOut">
              <a:rPr lang="fr-FR" smtClean="0"/>
              <a:t>05/05/2020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67C2AA-0BF6-479F-9C72-263EFB886A76}" type="slidenum">
              <a:rPr lang="fr-FR" smtClean="0"/>
              <a:t>‹N°›</a:t>
            </a:fld>
            <a:endParaRPr lang="fr-FR"/>
          </a:p>
        </p:txBody>
      </p:sp>
    </p:spTree>
    <p:extLst>
      <p:ext uri="{BB962C8B-B14F-4D97-AF65-F5344CB8AC3E}">
        <p14:creationId xmlns:p14="http://schemas.microsoft.com/office/powerpoint/2010/main" val="60661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F32AB6-4F75-4AE6-9E76-9A045B790EC9}" type="datetimeFigureOut">
              <a:rPr lang="fr-FR" smtClean="0"/>
              <a:t>05/05/2020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67C2AA-0BF6-479F-9C72-263EFB886A76}" type="slidenum">
              <a:rPr lang="fr-FR" smtClean="0"/>
              <a:t>‹N°›</a:t>
            </a:fld>
            <a:endParaRPr lang="fr-FR"/>
          </a:p>
        </p:txBody>
      </p:sp>
    </p:spTree>
    <p:extLst>
      <p:ext uri="{BB962C8B-B14F-4D97-AF65-F5344CB8AC3E}">
        <p14:creationId xmlns:p14="http://schemas.microsoft.com/office/powerpoint/2010/main" val="298358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9F32AB6-4F75-4AE6-9E76-9A045B790EC9}" type="datetimeFigureOut">
              <a:rPr lang="fr-FR" smtClean="0"/>
              <a:t>05/05/2020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67C2AA-0BF6-479F-9C72-263EFB886A76}" type="slidenum">
              <a:rPr lang="fr-FR" smtClean="0"/>
              <a:t>‹N°›</a:t>
            </a:fld>
            <a:endParaRPr lang="fr-FR"/>
          </a:p>
        </p:txBody>
      </p:sp>
    </p:spTree>
    <p:extLst>
      <p:ext uri="{BB962C8B-B14F-4D97-AF65-F5344CB8AC3E}">
        <p14:creationId xmlns:p14="http://schemas.microsoft.com/office/powerpoint/2010/main" val="4911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9F32AB6-4F75-4AE6-9E76-9A045B790EC9}" type="datetimeFigureOut">
              <a:rPr lang="fr-FR" smtClean="0"/>
              <a:t>05/05/2020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67C2AA-0BF6-479F-9C72-263EFB886A76}" type="slidenum">
              <a:rPr lang="fr-FR" smtClean="0"/>
              <a:t>‹N°›</a:t>
            </a:fld>
            <a:endParaRPr lang="fr-FR"/>
          </a:p>
        </p:txBody>
      </p:sp>
    </p:spTree>
    <p:extLst>
      <p:ext uri="{BB962C8B-B14F-4D97-AF65-F5344CB8AC3E}">
        <p14:creationId xmlns:p14="http://schemas.microsoft.com/office/powerpoint/2010/main" val="338024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9F32AB6-4F75-4AE6-9E76-9A045B790EC9}" type="datetimeFigureOut">
              <a:rPr lang="fr-FR" smtClean="0"/>
              <a:t>05/05/2020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67C2AA-0BF6-479F-9C72-263EFB886A76}" type="slidenum">
              <a:rPr lang="fr-FR" smtClean="0"/>
              <a:t>‹N°›</a:t>
            </a:fld>
            <a:endParaRPr lang="fr-FR"/>
          </a:p>
        </p:txBody>
      </p:sp>
    </p:spTree>
    <p:extLst>
      <p:ext uri="{BB962C8B-B14F-4D97-AF65-F5344CB8AC3E}">
        <p14:creationId xmlns:p14="http://schemas.microsoft.com/office/powerpoint/2010/main" val="265467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9F32AB6-4F75-4AE6-9E76-9A045B790EC9}" type="datetimeFigureOut">
              <a:rPr lang="fr-FR" smtClean="0"/>
              <a:t>05/05/2020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967C2AA-0BF6-479F-9C72-263EFB886A76}" type="slidenum">
              <a:rPr lang="fr-FR" smtClean="0"/>
              <a:t>‹N°›</a:t>
            </a:fld>
            <a:endParaRPr lang="fr-FR"/>
          </a:p>
        </p:txBody>
      </p:sp>
    </p:spTree>
    <p:extLst>
      <p:ext uri="{BB962C8B-B14F-4D97-AF65-F5344CB8AC3E}">
        <p14:creationId xmlns:p14="http://schemas.microsoft.com/office/powerpoint/2010/main" val="129277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F32AB6-4F75-4AE6-9E76-9A045B790EC9}" type="datetimeFigureOut">
              <a:rPr lang="fr-FR" smtClean="0"/>
              <a:t>05/05/2020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67C2AA-0BF6-479F-9C72-263EFB886A76}" type="slidenum">
              <a:rPr lang="fr-FR" smtClean="0"/>
              <a:t>‹N°›</a:t>
            </a:fld>
            <a:endParaRPr lang="fr-FR"/>
          </a:p>
        </p:txBody>
      </p:sp>
    </p:spTree>
    <p:extLst>
      <p:ext uri="{BB962C8B-B14F-4D97-AF65-F5344CB8AC3E}">
        <p14:creationId xmlns:p14="http://schemas.microsoft.com/office/powerpoint/2010/main" val="268002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F32AB6-4F75-4AE6-9E76-9A045B790EC9}" type="datetimeFigureOut">
              <a:rPr lang="fr-FR" smtClean="0"/>
              <a:t>05/05/2020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67C2AA-0BF6-479F-9C72-263EFB886A76}" type="slidenum">
              <a:rPr lang="fr-FR" smtClean="0"/>
              <a:t>‹N°›</a:t>
            </a:fld>
            <a:endParaRPr lang="fr-FR"/>
          </a:p>
        </p:txBody>
      </p:sp>
    </p:spTree>
    <p:extLst>
      <p:ext uri="{BB962C8B-B14F-4D97-AF65-F5344CB8AC3E}">
        <p14:creationId xmlns:p14="http://schemas.microsoft.com/office/powerpoint/2010/main" val="394962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F32AB6-4F75-4AE6-9E76-9A045B790EC9}" type="datetimeFigureOut">
              <a:rPr lang="fr-FR" smtClean="0"/>
              <a:t>05/05/2020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67C2AA-0BF6-479F-9C72-263EFB886A76}" type="slidenum">
              <a:rPr lang="fr-FR" smtClean="0"/>
              <a:t>‹N°›</a:t>
            </a:fld>
            <a:endParaRPr lang="fr-FR"/>
          </a:p>
        </p:txBody>
      </p:sp>
    </p:spTree>
    <p:extLst>
      <p:ext uri="{BB962C8B-B14F-4D97-AF65-F5344CB8AC3E}">
        <p14:creationId xmlns:p14="http://schemas.microsoft.com/office/powerpoint/2010/main" val="400086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32AB6-4F75-4AE6-9E76-9A045B790EC9}" type="datetimeFigureOut">
              <a:rPr lang="fr-FR" smtClean="0"/>
              <a:t>05/05/2020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7C2AA-0BF6-479F-9C72-263EFB886A76}" type="slidenum">
              <a:rPr lang="fr-FR" smtClean="0"/>
              <a:t>‹N°›</a:t>
            </a:fld>
            <a:endParaRPr lang="fr-FR"/>
          </a:p>
        </p:txBody>
      </p:sp>
    </p:spTree>
    <p:extLst>
      <p:ext uri="{BB962C8B-B14F-4D97-AF65-F5344CB8AC3E}">
        <p14:creationId xmlns:p14="http://schemas.microsoft.com/office/powerpoint/2010/main" val="1998919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Les outils conceptuels</a:t>
            </a:r>
            <a:r>
              <a:rPr lang="fr-FR" dirty="0" smtClean="0"/>
              <a:t/>
            </a:r>
            <a:br>
              <a:rPr lang="fr-FR" dirty="0" smtClean="0"/>
            </a:br>
            <a:endParaRPr lang="fr-FR" dirty="0"/>
          </a:p>
        </p:txBody>
      </p:sp>
      <p:sp>
        <p:nvSpPr>
          <p:cNvPr id="3" name="Sous-titre 2"/>
          <p:cNvSpPr>
            <a:spLocks noGrp="1"/>
          </p:cNvSpPr>
          <p:nvPr>
            <p:ph type="subTitle" idx="1"/>
          </p:nvPr>
        </p:nvSpPr>
        <p:spPr/>
        <p:txBody>
          <a:bodyPr>
            <a:normAutofit fontScale="92500" lnSpcReduction="10000"/>
          </a:bodyPr>
          <a:lstStyle/>
          <a:p>
            <a:r>
              <a:rPr lang="fr-FR" sz="3600" b="1" dirty="0" smtClean="0"/>
              <a:t>L’usage de la métaphore</a:t>
            </a:r>
          </a:p>
          <a:p>
            <a:r>
              <a:rPr lang="fr-FR" sz="3600" b="1" dirty="0" smtClean="0"/>
              <a:t>La géométrie</a:t>
            </a:r>
          </a:p>
          <a:p>
            <a:r>
              <a:rPr lang="fr-FR" sz="3600" b="1" dirty="0" smtClean="0"/>
              <a:t>L’agencement spatial</a:t>
            </a:r>
            <a:endParaRPr lang="fr-FR" sz="3600" b="1" dirty="0"/>
          </a:p>
        </p:txBody>
      </p:sp>
    </p:spTree>
    <p:extLst>
      <p:ext uri="{BB962C8B-B14F-4D97-AF65-F5344CB8AC3E}">
        <p14:creationId xmlns:p14="http://schemas.microsoft.com/office/powerpoint/2010/main" val="29929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105338" y="4731977"/>
            <a:ext cx="5356670" cy="1874885"/>
          </a:xfrm>
          <a:prstGeom prst="rect">
            <a:avLst/>
          </a:prstGeom>
        </p:spPr>
      </p:pic>
      <p:pic>
        <p:nvPicPr>
          <p:cNvPr id="4" name="Image 3"/>
          <p:cNvPicPr>
            <a:picLocks noChangeAspect="1"/>
          </p:cNvPicPr>
          <p:nvPr/>
        </p:nvPicPr>
        <p:blipFill>
          <a:blip r:embed="rId3"/>
          <a:stretch>
            <a:fillRect/>
          </a:stretch>
        </p:blipFill>
        <p:spPr>
          <a:xfrm>
            <a:off x="141668" y="90452"/>
            <a:ext cx="10124277" cy="4390503"/>
          </a:xfrm>
          <a:prstGeom prst="rect">
            <a:avLst/>
          </a:prstGeom>
        </p:spPr>
      </p:pic>
    </p:spTree>
    <p:extLst>
      <p:ext uri="{BB962C8B-B14F-4D97-AF65-F5344CB8AC3E}">
        <p14:creationId xmlns:p14="http://schemas.microsoft.com/office/powerpoint/2010/main" val="442844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84126"/>
          </a:xfrm>
        </p:spPr>
        <p:txBody>
          <a:bodyPr/>
          <a:lstStyle/>
          <a:p>
            <a:pPr algn="ctr"/>
            <a:r>
              <a:rPr lang="fr-FR" b="1" dirty="0" smtClean="0"/>
              <a:t>la géométrie outil de transformation</a:t>
            </a:r>
            <a:endParaRPr lang="fr-FR" b="1" dirty="0"/>
          </a:p>
        </p:txBody>
      </p:sp>
      <p:pic>
        <p:nvPicPr>
          <p:cNvPr id="3" name="Image 2"/>
          <p:cNvPicPr>
            <a:picLocks noChangeAspect="1"/>
          </p:cNvPicPr>
          <p:nvPr/>
        </p:nvPicPr>
        <p:blipFill>
          <a:blip r:embed="rId2"/>
          <a:stretch>
            <a:fillRect/>
          </a:stretch>
        </p:blipFill>
        <p:spPr>
          <a:xfrm>
            <a:off x="170273" y="1572584"/>
            <a:ext cx="8507239" cy="4416091"/>
          </a:xfrm>
          <a:prstGeom prst="rect">
            <a:avLst/>
          </a:prstGeom>
        </p:spPr>
      </p:pic>
      <p:sp>
        <p:nvSpPr>
          <p:cNvPr id="4" name="Rectangle 3"/>
          <p:cNvSpPr/>
          <p:nvPr/>
        </p:nvSpPr>
        <p:spPr>
          <a:xfrm>
            <a:off x="2511380" y="2086377"/>
            <a:ext cx="1996226" cy="2253803"/>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Hexagone 4"/>
          <p:cNvSpPr/>
          <p:nvPr/>
        </p:nvSpPr>
        <p:spPr>
          <a:xfrm>
            <a:off x="2595093" y="2376151"/>
            <a:ext cx="1828800" cy="1674253"/>
          </a:xfrm>
          <a:prstGeom prst="hexagon">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3097369" y="2756077"/>
            <a:ext cx="824247" cy="914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p:nvPr/>
        </p:nvCxnSpPr>
        <p:spPr>
          <a:xfrm>
            <a:off x="2311399" y="1899631"/>
            <a:ext cx="2343955" cy="2627291"/>
          </a:xfrm>
          <a:prstGeom prst="line">
            <a:avLst/>
          </a:prstGeom>
          <a:ln w="57150">
            <a:prstDash val="dash"/>
          </a:ln>
        </p:spPr>
        <p:style>
          <a:lnRef idx="1">
            <a:schemeClr val="accent2"/>
          </a:lnRef>
          <a:fillRef idx="0">
            <a:schemeClr val="accent2"/>
          </a:fillRef>
          <a:effectRef idx="0">
            <a:schemeClr val="accent2"/>
          </a:effectRef>
          <a:fontRef idx="minor">
            <a:schemeClr val="tx1"/>
          </a:fontRef>
        </p:style>
      </p:cxnSp>
      <p:cxnSp>
        <p:nvCxnSpPr>
          <p:cNvPr id="10" name="Connecteur droit 9"/>
          <p:cNvCxnSpPr/>
          <p:nvPr/>
        </p:nvCxnSpPr>
        <p:spPr>
          <a:xfrm flipH="1">
            <a:off x="2411388" y="1993003"/>
            <a:ext cx="2196207" cy="2440545"/>
          </a:xfrm>
          <a:prstGeom prst="line">
            <a:avLst/>
          </a:prstGeom>
          <a:ln w="57150">
            <a:prstDash val="dash"/>
          </a:ln>
        </p:spPr>
        <p:style>
          <a:lnRef idx="1">
            <a:schemeClr val="accent2"/>
          </a:lnRef>
          <a:fillRef idx="0">
            <a:schemeClr val="accent2"/>
          </a:fillRef>
          <a:effectRef idx="0">
            <a:schemeClr val="accent2"/>
          </a:effectRef>
          <a:fontRef idx="minor">
            <a:schemeClr val="tx1"/>
          </a:fontRef>
        </p:style>
      </p:cxnSp>
      <p:cxnSp>
        <p:nvCxnSpPr>
          <p:cNvPr id="12" name="Connecteur droit avec flèche 11"/>
          <p:cNvCxnSpPr/>
          <p:nvPr/>
        </p:nvCxnSpPr>
        <p:spPr>
          <a:xfrm flipH="1">
            <a:off x="1622738" y="2550017"/>
            <a:ext cx="450761" cy="489397"/>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965915" y="2472744"/>
            <a:ext cx="566671" cy="579549"/>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838200" y="3213275"/>
            <a:ext cx="684549" cy="457202"/>
          </a:xfrm>
          <a:prstGeom prst="straightConnector1">
            <a:avLst/>
          </a:prstGeom>
          <a:ln w="571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flipV="1">
            <a:off x="1622738" y="3213275"/>
            <a:ext cx="504511" cy="567355"/>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461420" y="1452820"/>
            <a:ext cx="3606084" cy="4401205"/>
          </a:xfrm>
          <a:prstGeom prst="rect">
            <a:avLst/>
          </a:prstGeom>
        </p:spPr>
        <p:txBody>
          <a:bodyPr wrap="square">
            <a:spAutoFit/>
          </a:bodyPr>
          <a:lstStyle/>
          <a:p>
            <a:r>
              <a:rPr lang="fr-FR" sz="2800" b="1" dirty="0" smtClean="0">
                <a:solidFill>
                  <a:srgbClr val="FF0000"/>
                </a:solidFill>
              </a:rPr>
              <a:t>la transformation des formes par décomposition géométrique </a:t>
            </a:r>
            <a:r>
              <a:rPr lang="fr-FR" sz="2800" b="1" dirty="0" smtClean="0"/>
              <a:t>est utilisée par les architectes pour contrôler le processus de transformation des formes à travers différentes étapes</a:t>
            </a:r>
            <a:endParaRPr lang="fr-FR" sz="2800" b="1" dirty="0"/>
          </a:p>
        </p:txBody>
      </p:sp>
    </p:spTree>
    <p:extLst>
      <p:ext uri="{BB962C8B-B14F-4D97-AF65-F5344CB8AC3E}">
        <p14:creationId xmlns:p14="http://schemas.microsoft.com/office/powerpoint/2010/main" val="2167183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2885" y="182331"/>
            <a:ext cx="10856889" cy="1200329"/>
          </a:xfrm>
          <a:prstGeom prst="rect">
            <a:avLst/>
          </a:prstGeom>
        </p:spPr>
        <p:txBody>
          <a:bodyPr wrap="square">
            <a:spAutoFit/>
          </a:bodyPr>
          <a:lstStyle/>
          <a:p>
            <a:pPr algn="ctr"/>
            <a:r>
              <a:rPr lang="fr-FR" sz="3600" b="1" dirty="0" smtClean="0"/>
              <a:t>la transformation des formes par duplication géométrique et rotation</a:t>
            </a:r>
            <a:endParaRPr lang="fr-FR" b="1" dirty="0"/>
          </a:p>
        </p:txBody>
      </p:sp>
      <p:sp>
        <p:nvSpPr>
          <p:cNvPr id="5" name="Rectangle 4"/>
          <p:cNvSpPr/>
          <p:nvPr/>
        </p:nvSpPr>
        <p:spPr>
          <a:xfrm>
            <a:off x="682581" y="1508854"/>
            <a:ext cx="10071278" cy="1200329"/>
          </a:xfrm>
          <a:prstGeom prst="rect">
            <a:avLst/>
          </a:prstGeom>
        </p:spPr>
        <p:txBody>
          <a:bodyPr wrap="square">
            <a:spAutoFit/>
          </a:bodyPr>
          <a:lstStyle/>
          <a:p>
            <a:r>
              <a:rPr lang="fr-FR" sz="2400" dirty="0" smtClean="0"/>
              <a:t>la transformation des formes peut aboutir à de bon résultats sur le plan formel en procédant à la duplication de la forme initiale et procédant ensuite à une opération géométrique telle que la rotation ou la translation</a:t>
            </a:r>
            <a:endParaRPr lang="fr-FR" sz="2400" dirty="0"/>
          </a:p>
        </p:txBody>
      </p:sp>
      <p:pic>
        <p:nvPicPr>
          <p:cNvPr id="6" name="Image 5"/>
          <p:cNvPicPr>
            <a:picLocks noChangeAspect="1"/>
          </p:cNvPicPr>
          <p:nvPr/>
        </p:nvPicPr>
        <p:blipFill>
          <a:blip r:embed="rId2"/>
          <a:stretch>
            <a:fillRect/>
          </a:stretch>
        </p:blipFill>
        <p:spPr>
          <a:xfrm>
            <a:off x="1216419" y="2835378"/>
            <a:ext cx="8374103" cy="3893329"/>
          </a:xfrm>
          <a:prstGeom prst="rect">
            <a:avLst/>
          </a:prstGeom>
        </p:spPr>
      </p:pic>
    </p:spTree>
    <p:extLst>
      <p:ext uri="{BB962C8B-B14F-4D97-AF65-F5344CB8AC3E}">
        <p14:creationId xmlns:p14="http://schemas.microsoft.com/office/powerpoint/2010/main" val="3435869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3056" y="107547"/>
            <a:ext cx="7043671" cy="1325563"/>
          </a:xfrm>
        </p:spPr>
        <p:txBody>
          <a:bodyPr/>
          <a:lstStyle/>
          <a:p>
            <a:pPr algn="ctr"/>
            <a:r>
              <a:rPr lang="fr-FR" dirty="0" smtClean="0"/>
              <a:t>la géométrie outil d’extension</a:t>
            </a:r>
            <a:endParaRPr lang="fr-FR" dirty="0"/>
          </a:p>
        </p:txBody>
      </p:sp>
      <p:pic>
        <p:nvPicPr>
          <p:cNvPr id="3" name="Image 2"/>
          <p:cNvPicPr>
            <a:picLocks noChangeAspect="1"/>
          </p:cNvPicPr>
          <p:nvPr/>
        </p:nvPicPr>
        <p:blipFill>
          <a:blip r:embed="rId2"/>
          <a:stretch>
            <a:fillRect/>
          </a:stretch>
        </p:blipFill>
        <p:spPr>
          <a:xfrm>
            <a:off x="1421066" y="1653169"/>
            <a:ext cx="8737048" cy="3182329"/>
          </a:xfrm>
          <a:prstGeom prst="rect">
            <a:avLst/>
          </a:prstGeom>
        </p:spPr>
      </p:pic>
      <p:sp>
        <p:nvSpPr>
          <p:cNvPr id="4" name="Rectangle 3"/>
          <p:cNvSpPr/>
          <p:nvPr/>
        </p:nvSpPr>
        <p:spPr>
          <a:xfrm>
            <a:off x="310598" y="998587"/>
            <a:ext cx="11392927" cy="523220"/>
          </a:xfrm>
          <a:prstGeom prst="rect">
            <a:avLst/>
          </a:prstGeom>
        </p:spPr>
        <p:txBody>
          <a:bodyPr wrap="none">
            <a:spAutoFit/>
          </a:bodyPr>
          <a:lstStyle/>
          <a:p>
            <a:r>
              <a:rPr lang="fr-FR" sz="2800" b="1" dirty="0" smtClean="0"/>
              <a:t>la géométrie permet une extensibilité facile des projets une fois construites</a:t>
            </a:r>
            <a:endParaRPr lang="fr-FR" sz="2800" b="1" dirty="0"/>
          </a:p>
        </p:txBody>
      </p:sp>
      <p:sp>
        <p:nvSpPr>
          <p:cNvPr id="5" name="Rectangle 4"/>
          <p:cNvSpPr/>
          <p:nvPr/>
        </p:nvSpPr>
        <p:spPr>
          <a:xfrm>
            <a:off x="1804288" y="5240559"/>
            <a:ext cx="8588789" cy="1077218"/>
          </a:xfrm>
          <a:prstGeom prst="rect">
            <a:avLst/>
          </a:prstGeom>
        </p:spPr>
        <p:txBody>
          <a:bodyPr wrap="square">
            <a:spAutoFit/>
          </a:bodyPr>
          <a:lstStyle/>
          <a:p>
            <a:r>
              <a:rPr lang="fr-FR" sz="3200" b="1" dirty="0" smtClean="0">
                <a:solidFill>
                  <a:srgbClr val="FF0000"/>
                </a:solidFill>
              </a:rPr>
              <a:t>L’organisation axiale </a:t>
            </a:r>
            <a:r>
              <a:rPr lang="fr-FR" sz="3200" dirty="0" smtClean="0"/>
              <a:t>: la présence d’un axe marqué ou non facilite et oriente l’extension</a:t>
            </a:r>
            <a:endParaRPr lang="fr-FR" sz="3200" dirty="0"/>
          </a:p>
        </p:txBody>
      </p:sp>
    </p:spTree>
    <p:extLst>
      <p:ext uri="{BB962C8B-B14F-4D97-AF65-F5344CB8AC3E}">
        <p14:creationId xmlns:p14="http://schemas.microsoft.com/office/powerpoint/2010/main" val="1991874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290" y="171943"/>
            <a:ext cx="10515600" cy="742458"/>
          </a:xfrm>
        </p:spPr>
        <p:txBody>
          <a:bodyPr>
            <a:normAutofit fontScale="90000"/>
          </a:bodyPr>
          <a:lstStyle/>
          <a:p>
            <a:pPr algn="ctr"/>
            <a:r>
              <a:rPr lang="fr-FR" sz="4800" b="1" dirty="0" smtClean="0"/>
              <a:t>la géométrie outil d’extension</a:t>
            </a:r>
            <a:endParaRPr lang="fr-FR" sz="4800" b="1" dirty="0"/>
          </a:p>
        </p:txBody>
      </p:sp>
      <p:sp>
        <p:nvSpPr>
          <p:cNvPr id="3" name="Rectangle 2"/>
          <p:cNvSpPr/>
          <p:nvPr/>
        </p:nvSpPr>
        <p:spPr>
          <a:xfrm>
            <a:off x="7432184" y="1164134"/>
            <a:ext cx="4017134" cy="5324535"/>
          </a:xfrm>
          <a:prstGeom prst="rect">
            <a:avLst/>
          </a:prstGeom>
        </p:spPr>
        <p:txBody>
          <a:bodyPr wrap="square">
            <a:spAutoFit/>
          </a:bodyPr>
          <a:lstStyle/>
          <a:p>
            <a:r>
              <a:rPr lang="fr-FR" sz="2000" dirty="0" smtClean="0"/>
              <a:t>Cette opération concerne surtout les extensions </a:t>
            </a:r>
            <a:r>
              <a:rPr lang="fr-FR" sz="2000" dirty="0"/>
              <a:t>a</a:t>
            </a:r>
            <a:r>
              <a:rPr lang="fr-FR" sz="2000" dirty="0" smtClean="0"/>
              <a:t>ux projets existants, le concepteur se trouve le plus souvent devant l’obligation d’accoler une forme nouvelle à la forme existante dont la géométrie bien finie démontre qu’elle est conçue au départ sans un véritable souci pour l’extension</a:t>
            </a:r>
          </a:p>
          <a:p>
            <a:r>
              <a:rPr lang="fr-FR" sz="2000" dirty="0" smtClean="0"/>
              <a:t>Cette </a:t>
            </a:r>
            <a:r>
              <a:rPr lang="fr-FR" sz="2000" dirty="0" err="1" smtClean="0"/>
              <a:t>operation</a:t>
            </a:r>
            <a:r>
              <a:rPr lang="fr-FR" sz="2000" dirty="0" smtClean="0"/>
              <a:t> consiste à </a:t>
            </a:r>
            <a:r>
              <a:rPr lang="fr-FR" sz="2000" dirty="0" err="1" smtClean="0"/>
              <a:t>generer</a:t>
            </a:r>
            <a:r>
              <a:rPr lang="fr-FR" sz="2000" dirty="0" smtClean="0"/>
              <a:t> une ou des trames à partir de l’</a:t>
            </a:r>
            <a:r>
              <a:rPr lang="fr-FR" sz="2000" dirty="0" err="1" smtClean="0"/>
              <a:t>exisstant</a:t>
            </a:r>
            <a:r>
              <a:rPr lang="fr-FR" sz="2000" dirty="0" smtClean="0"/>
              <a:t>, l’</a:t>
            </a:r>
            <a:r>
              <a:rPr lang="fr-FR" sz="2000" dirty="0" err="1" smtClean="0"/>
              <a:t>operation</a:t>
            </a:r>
            <a:r>
              <a:rPr lang="fr-FR" sz="2000" dirty="0" smtClean="0"/>
              <a:t> peut </a:t>
            </a:r>
            <a:r>
              <a:rPr lang="fr-FR" sz="2000" dirty="0" err="1" smtClean="0"/>
              <a:t>etre</a:t>
            </a:r>
            <a:r>
              <a:rPr lang="fr-FR" sz="2000" dirty="0" smtClean="0"/>
              <a:t> complétée par une </a:t>
            </a:r>
            <a:r>
              <a:rPr lang="fr-FR" sz="2000" dirty="0" err="1" smtClean="0"/>
              <a:t>ranslation</a:t>
            </a:r>
            <a:r>
              <a:rPr lang="fr-FR" sz="2000" dirty="0" smtClean="0"/>
              <a:t> de la trame générée vers l’</a:t>
            </a:r>
            <a:r>
              <a:rPr lang="fr-FR" sz="2000" dirty="0" err="1" smtClean="0"/>
              <a:t>emplacemebt</a:t>
            </a:r>
            <a:r>
              <a:rPr lang="fr-FR" sz="2000" dirty="0" smtClean="0"/>
              <a:t> du nouveau projet, il devient alors facile de composer la forme de la nouvelle extension</a:t>
            </a:r>
            <a:endParaRPr lang="fr-FR" sz="2000" dirty="0"/>
          </a:p>
        </p:txBody>
      </p:sp>
      <p:pic>
        <p:nvPicPr>
          <p:cNvPr id="4" name="Image 3"/>
          <p:cNvPicPr>
            <a:picLocks noChangeAspect="1"/>
          </p:cNvPicPr>
          <p:nvPr/>
        </p:nvPicPr>
        <p:blipFill>
          <a:blip r:embed="rId2"/>
          <a:stretch>
            <a:fillRect/>
          </a:stretch>
        </p:blipFill>
        <p:spPr>
          <a:xfrm>
            <a:off x="438956" y="990600"/>
            <a:ext cx="6638925" cy="5867400"/>
          </a:xfrm>
          <a:prstGeom prst="rect">
            <a:avLst/>
          </a:prstGeom>
        </p:spPr>
      </p:pic>
    </p:spTree>
    <p:extLst>
      <p:ext uri="{BB962C8B-B14F-4D97-AF65-F5344CB8AC3E}">
        <p14:creationId xmlns:p14="http://schemas.microsoft.com/office/powerpoint/2010/main" val="78291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6837" y="81432"/>
            <a:ext cx="10515600" cy="678064"/>
          </a:xfrm>
        </p:spPr>
        <p:txBody>
          <a:bodyPr>
            <a:normAutofit fontScale="90000"/>
          </a:bodyPr>
          <a:lstStyle/>
          <a:p>
            <a:pPr algn="ctr"/>
            <a:r>
              <a:rPr lang="fr-FR" sz="4800" b="1" dirty="0" smtClean="0"/>
              <a:t>L’organisation radiale et modulée </a:t>
            </a:r>
            <a:endParaRPr lang="fr-FR" sz="4800" b="1" dirty="0"/>
          </a:p>
        </p:txBody>
      </p:sp>
      <p:sp>
        <p:nvSpPr>
          <p:cNvPr id="3" name="Rectangle 2"/>
          <p:cNvSpPr/>
          <p:nvPr/>
        </p:nvSpPr>
        <p:spPr>
          <a:xfrm>
            <a:off x="14546" y="4898470"/>
            <a:ext cx="4596685" cy="1569660"/>
          </a:xfrm>
          <a:prstGeom prst="rect">
            <a:avLst/>
          </a:prstGeom>
        </p:spPr>
        <p:txBody>
          <a:bodyPr wrap="square">
            <a:spAutoFit/>
          </a:bodyPr>
          <a:lstStyle/>
          <a:p>
            <a:r>
              <a:rPr lang="fr-FR" sz="2400" dirty="0" smtClean="0"/>
              <a:t>L’organisation radiale: un point devient le centre et l’extension se fait suivant une trame radioconcentrique </a:t>
            </a:r>
            <a:endParaRPr lang="fr-FR" sz="2400" dirty="0"/>
          </a:p>
        </p:txBody>
      </p:sp>
      <p:sp>
        <p:nvSpPr>
          <p:cNvPr id="4" name="Rectangle 3"/>
          <p:cNvSpPr/>
          <p:nvPr/>
        </p:nvSpPr>
        <p:spPr>
          <a:xfrm>
            <a:off x="7056854" y="4831071"/>
            <a:ext cx="3915945" cy="1569660"/>
          </a:xfrm>
          <a:prstGeom prst="rect">
            <a:avLst/>
          </a:prstGeom>
        </p:spPr>
        <p:txBody>
          <a:bodyPr wrap="square">
            <a:spAutoFit/>
          </a:bodyPr>
          <a:lstStyle/>
          <a:p>
            <a:r>
              <a:rPr lang="fr-FR" sz="2400" dirty="0" smtClean="0"/>
              <a:t>L’organisation modulée : l’extension est facilitée par l’adjonction de mêmes modules</a:t>
            </a:r>
            <a:endParaRPr lang="fr-FR" sz="2400" dirty="0"/>
          </a:p>
        </p:txBody>
      </p:sp>
      <p:pic>
        <p:nvPicPr>
          <p:cNvPr id="5" name="Image 4"/>
          <p:cNvPicPr>
            <a:picLocks noChangeAspect="1"/>
          </p:cNvPicPr>
          <p:nvPr/>
        </p:nvPicPr>
        <p:blipFill>
          <a:blip r:embed="rId2"/>
          <a:stretch>
            <a:fillRect/>
          </a:stretch>
        </p:blipFill>
        <p:spPr>
          <a:xfrm>
            <a:off x="3015323" y="1375586"/>
            <a:ext cx="9176677" cy="2839395"/>
          </a:xfrm>
          <a:prstGeom prst="rect">
            <a:avLst/>
          </a:prstGeom>
        </p:spPr>
      </p:pic>
      <p:pic>
        <p:nvPicPr>
          <p:cNvPr id="6" name="Image 5"/>
          <p:cNvPicPr>
            <a:picLocks noChangeAspect="1"/>
          </p:cNvPicPr>
          <p:nvPr/>
        </p:nvPicPr>
        <p:blipFill>
          <a:blip r:embed="rId3"/>
          <a:stretch>
            <a:fillRect/>
          </a:stretch>
        </p:blipFill>
        <p:spPr>
          <a:xfrm>
            <a:off x="14546" y="821470"/>
            <a:ext cx="3000777" cy="4245740"/>
          </a:xfrm>
          <a:prstGeom prst="rect">
            <a:avLst/>
          </a:prstGeom>
        </p:spPr>
      </p:pic>
    </p:spTree>
    <p:extLst>
      <p:ext uri="{BB962C8B-B14F-4D97-AF65-F5344CB8AC3E}">
        <p14:creationId xmlns:p14="http://schemas.microsoft.com/office/powerpoint/2010/main" val="1595117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7417" y="94669"/>
            <a:ext cx="10515600" cy="1325563"/>
          </a:xfrm>
        </p:spPr>
        <p:txBody>
          <a:bodyPr/>
          <a:lstStyle/>
          <a:p>
            <a:pPr algn="ctr"/>
            <a:r>
              <a:rPr lang="fr-FR" b="1" dirty="0" smtClean="0"/>
              <a:t>Les facteurs déterminant dans l’organisation ou le planning spatial</a:t>
            </a:r>
            <a:endParaRPr lang="fr-FR" b="1" dirty="0"/>
          </a:p>
        </p:txBody>
      </p:sp>
      <p:sp>
        <p:nvSpPr>
          <p:cNvPr id="5" name="Rectangle 4"/>
          <p:cNvSpPr/>
          <p:nvPr/>
        </p:nvSpPr>
        <p:spPr>
          <a:xfrm>
            <a:off x="657417" y="1273394"/>
            <a:ext cx="10877165" cy="5170646"/>
          </a:xfrm>
          <a:prstGeom prst="rect">
            <a:avLst/>
          </a:prstGeom>
        </p:spPr>
        <p:txBody>
          <a:bodyPr wrap="square">
            <a:spAutoFit/>
          </a:bodyPr>
          <a:lstStyle/>
          <a:p>
            <a:r>
              <a:rPr lang="fr-FR" sz="2000" dirty="0" smtClean="0"/>
              <a:t>Fondamentalement les concepts de base servant à générer une organisation spatial  sont traduits en un concept global générique de la forme finale d’agencement des espaces qui est le plan, ce concept de base révèle un mode d’organisation qui peut être:</a:t>
            </a:r>
          </a:p>
          <a:p>
            <a:pPr marL="285750" indent="-285750">
              <a:lnSpc>
                <a:spcPct val="150000"/>
              </a:lnSpc>
              <a:buFont typeface="Wingdings" panose="05000000000000000000" pitchFamily="2" charset="2"/>
              <a:buChar char="§"/>
            </a:pPr>
            <a:r>
              <a:rPr lang="fr-FR" sz="2000" dirty="0" smtClean="0"/>
              <a:t>Un arrangement aléatoire d’éléments en apparence non basés sur une logique bien définie</a:t>
            </a:r>
          </a:p>
          <a:p>
            <a:pPr marL="285750" indent="-285750">
              <a:lnSpc>
                <a:spcPct val="150000"/>
              </a:lnSpc>
              <a:buFont typeface="Wingdings" panose="05000000000000000000" pitchFamily="2" charset="2"/>
              <a:buChar char="§"/>
            </a:pPr>
            <a:r>
              <a:rPr lang="fr-FR" sz="2000" dirty="0" smtClean="0"/>
              <a:t>Un arrangement en apparence ordonné comme l’emploie d’une symétrie mais sans idée maitresse apparente</a:t>
            </a:r>
          </a:p>
          <a:p>
            <a:pPr marL="285750" indent="-285750">
              <a:lnSpc>
                <a:spcPct val="150000"/>
              </a:lnSpc>
              <a:buFont typeface="Wingdings" panose="05000000000000000000" pitchFamily="2" charset="2"/>
              <a:buChar char="§"/>
            </a:pPr>
            <a:r>
              <a:rPr lang="fr-FR" sz="2000" dirty="0" smtClean="0"/>
              <a:t>Un arrangement fonctionnellement ordonné ou la disposition des unités bâties reflète une réponse à des besoins d’ordre fonctionnel</a:t>
            </a:r>
          </a:p>
          <a:p>
            <a:pPr marL="285750" indent="-285750">
              <a:lnSpc>
                <a:spcPct val="150000"/>
              </a:lnSpc>
              <a:buFont typeface="Wingdings" panose="05000000000000000000" pitchFamily="2" charset="2"/>
              <a:buChar char="§"/>
            </a:pPr>
            <a:r>
              <a:rPr lang="fr-FR" sz="2000" dirty="0" smtClean="0"/>
              <a:t>Un ordre déterminé par le mouvement (la circulation) ou le plan est basé sur les différentes positions des accès aux espaces de circulations horizontales et verticales</a:t>
            </a:r>
          </a:p>
          <a:p>
            <a:pPr marL="285750" indent="-285750">
              <a:lnSpc>
                <a:spcPct val="150000"/>
              </a:lnSpc>
              <a:buFont typeface="Wingdings" panose="05000000000000000000" pitchFamily="2" charset="2"/>
              <a:buChar char="§"/>
            </a:pPr>
            <a:r>
              <a:rPr lang="fr-FR" sz="2000" dirty="0" smtClean="0"/>
              <a:t>Un arrangement défini par un souci d’extension future</a:t>
            </a:r>
          </a:p>
          <a:p>
            <a:pPr marL="285750" indent="-285750">
              <a:lnSpc>
                <a:spcPct val="150000"/>
              </a:lnSpc>
              <a:buFont typeface="Wingdings" panose="05000000000000000000" pitchFamily="2" charset="2"/>
              <a:buChar char="§"/>
            </a:pPr>
            <a:r>
              <a:rPr lang="fr-FR" sz="2000" dirty="0" smtClean="0"/>
              <a:t>Un arrangement dicté par les conditions du site (topographie)</a:t>
            </a:r>
            <a:endParaRPr lang="fr-FR" sz="2000" dirty="0"/>
          </a:p>
        </p:txBody>
      </p:sp>
    </p:spTree>
    <p:extLst>
      <p:ext uri="{BB962C8B-B14F-4D97-AF65-F5344CB8AC3E}">
        <p14:creationId xmlns:p14="http://schemas.microsoft.com/office/powerpoint/2010/main" val="2204416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Un arrangement aléatoire </a:t>
            </a:r>
            <a:endParaRPr lang="fr-FR" dirty="0"/>
          </a:p>
        </p:txBody>
      </p:sp>
      <p:pic>
        <p:nvPicPr>
          <p:cNvPr id="3" name="Image 2"/>
          <p:cNvPicPr>
            <a:picLocks noChangeAspect="1"/>
          </p:cNvPicPr>
          <p:nvPr/>
        </p:nvPicPr>
        <p:blipFill>
          <a:blip r:embed="rId2"/>
          <a:stretch>
            <a:fillRect/>
          </a:stretch>
        </p:blipFill>
        <p:spPr>
          <a:xfrm>
            <a:off x="4018625" y="1690688"/>
            <a:ext cx="7592015" cy="4165016"/>
          </a:xfrm>
          <a:prstGeom prst="rect">
            <a:avLst/>
          </a:prstGeom>
        </p:spPr>
      </p:pic>
      <p:pic>
        <p:nvPicPr>
          <p:cNvPr id="4" name="Image 3"/>
          <p:cNvPicPr>
            <a:picLocks noChangeAspect="1"/>
          </p:cNvPicPr>
          <p:nvPr/>
        </p:nvPicPr>
        <p:blipFill>
          <a:blip r:embed="rId3"/>
          <a:stretch>
            <a:fillRect/>
          </a:stretch>
        </p:blipFill>
        <p:spPr>
          <a:xfrm>
            <a:off x="581360" y="1690688"/>
            <a:ext cx="2901944" cy="4555566"/>
          </a:xfrm>
          <a:prstGeom prst="rect">
            <a:avLst/>
          </a:prstGeom>
        </p:spPr>
      </p:pic>
    </p:spTree>
    <p:extLst>
      <p:ext uri="{BB962C8B-B14F-4D97-AF65-F5344CB8AC3E}">
        <p14:creationId xmlns:p14="http://schemas.microsoft.com/office/powerpoint/2010/main" val="1062134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374746" cy="1325563"/>
          </a:xfrm>
        </p:spPr>
        <p:txBody>
          <a:bodyPr/>
          <a:lstStyle/>
          <a:p>
            <a:pPr algn="ctr"/>
            <a:r>
              <a:rPr lang="fr-FR" b="1" dirty="0" smtClean="0"/>
              <a:t>Un arrangement en apparence ordonné </a:t>
            </a:r>
            <a:endParaRPr lang="fr-FR" b="1" dirty="0"/>
          </a:p>
        </p:txBody>
      </p:sp>
      <p:pic>
        <p:nvPicPr>
          <p:cNvPr id="3" name="Image 2"/>
          <p:cNvPicPr>
            <a:picLocks noChangeAspect="1"/>
          </p:cNvPicPr>
          <p:nvPr/>
        </p:nvPicPr>
        <p:blipFill>
          <a:blip r:embed="rId2"/>
          <a:stretch>
            <a:fillRect/>
          </a:stretch>
        </p:blipFill>
        <p:spPr>
          <a:xfrm>
            <a:off x="4546059" y="1968491"/>
            <a:ext cx="6452225" cy="3891396"/>
          </a:xfrm>
          <a:prstGeom prst="rect">
            <a:avLst/>
          </a:prstGeom>
        </p:spPr>
      </p:pic>
      <p:sp>
        <p:nvSpPr>
          <p:cNvPr id="4" name="Rectangle 3"/>
          <p:cNvSpPr/>
          <p:nvPr/>
        </p:nvSpPr>
        <p:spPr>
          <a:xfrm>
            <a:off x="657896" y="1704903"/>
            <a:ext cx="4313349" cy="4154984"/>
          </a:xfrm>
          <a:prstGeom prst="rect">
            <a:avLst/>
          </a:prstGeom>
        </p:spPr>
        <p:txBody>
          <a:bodyPr wrap="square">
            <a:spAutoFit/>
          </a:bodyPr>
          <a:lstStyle/>
          <a:p>
            <a:r>
              <a:rPr lang="fr-FR" sz="2400" b="1" dirty="0" smtClean="0"/>
              <a:t>Cet  arrangement obéit à des motivation rationaliste déterminé par une esthétique géométrique n’ayant que peu de rapport avec le projet , l’adoption d’une géométrie ( la symétrie) génère des difficulté de certaines activités dont les besoins en espace sont incompatible avec la géométrie en question </a:t>
            </a:r>
            <a:endParaRPr lang="fr-FR" sz="2400" b="1" dirty="0"/>
          </a:p>
        </p:txBody>
      </p:sp>
    </p:spTree>
    <p:extLst>
      <p:ext uri="{BB962C8B-B14F-4D97-AF65-F5344CB8AC3E}">
        <p14:creationId xmlns:p14="http://schemas.microsoft.com/office/powerpoint/2010/main" val="1775922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743" y="84817"/>
            <a:ext cx="10515600" cy="806852"/>
          </a:xfrm>
        </p:spPr>
        <p:txBody>
          <a:bodyPr/>
          <a:lstStyle/>
          <a:p>
            <a:pPr algn="ctr"/>
            <a:r>
              <a:rPr lang="fr-FR" b="1" dirty="0" smtClean="0"/>
              <a:t>Un arrangement fonctionnellement ordonné </a:t>
            </a:r>
            <a:endParaRPr lang="fr-FR" b="1" dirty="0"/>
          </a:p>
        </p:txBody>
      </p:sp>
      <p:pic>
        <p:nvPicPr>
          <p:cNvPr id="3" name="Image 2"/>
          <p:cNvPicPr>
            <a:picLocks noChangeAspect="1"/>
          </p:cNvPicPr>
          <p:nvPr/>
        </p:nvPicPr>
        <p:blipFill>
          <a:blip r:embed="rId2"/>
          <a:stretch>
            <a:fillRect/>
          </a:stretch>
        </p:blipFill>
        <p:spPr>
          <a:xfrm>
            <a:off x="380348" y="807187"/>
            <a:ext cx="8170868" cy="2444343"/>
          </a:xfrm>
          <a:prstGeom prst="rect">
            <a:avLst/>
          </a:prstGeom>
        </p:spPr>
      </p:pic>
      <p:pic>
        <p:nvPicPr>
          <p:cNvPr id="4" name="Image 3"/>
          <p:cNvPicPr>
            <a:picLocks noChangeAspect="1"/>
          </p:cNvPicPr>
          <p:nvPr/>
        </p:nvPicPr>
        <p:blipFill>
          <a:blip r:embed="rId3"/>
          <a:stretch>
            <a:fillRect/>
          </a:stretch>
        </p:blipFill>
        <p:spPr>
          <a:xfrm>
            <a:off x="6865170" y="2889184"/>
            <a:ext cx="4479903" cy="3766776"/>
          </a:xfrm>
          <a:prstGeom prst="rect">
            <a:avLst/>
          </a:prstGeom>
        </p:spPr>
      </p:pic>
      <p:pic>
        <p:nvPicPr>
          <p:cNvPr id="5" name="Image 4"/>
          <p:cNvPicPr>
            <a:picLocks noChangeAspect="1"/>
          </p:cNvPicPr>
          <p:nvPr/>
        </p:nvPicPr>
        <p:blipFill>
          <a:blip r:embed="rId4"/>
          <a:stretch>
            <a:fillRect/>
          </a:stretch>
        </p:blipFill>
        <p:spPr>
          <a:xfrm>
            <a:off x="934254" y="3554568"/>
            <a:ext cx="3315774" cy="3101392"/>
          </a:xfrm>
          <a:prstGeom prst="rect">
            <a:avLst/>
          </a:prstGeom>
        </p:spPr>
      </p:pic>
      <p:sp>
        <p:nvSpPr>
          <p:cNvPr id="6" name="Rectangle 5"/>
          <p:cNvSpPr/>
          <p:nvPr/>
        </p:nvSpPr>
        <p:spPr>
          <a:xfrm>
            <a:off x="5381692" y="1795226"/>
            <a:ext cx="6106263" cy="1015663"/>
          </a:xfrm>
          <a:prstGeom prst="rect">
            <a:avLst/>
          </a:prstGeom>
        </p:spPr>
        <p:txBody>
          <a:bodyPr wrap="square">
            <a:spAutoFit/>
          </a:bodyPr>
          <a:lstStyle/>
          <a:p>
            <a:r>
              <a:rPr lang="fr-FR" sz="2000" b="1" dirty="0" smtClean="0"/>
              <a:t>L’ordre fonctionnel donne la primauté à la fonction, c’est elle qui ordonne le tout et donne la configuration finale du plan </a:t>
            </a:r>
            <a:endParaRPr lang="fr-FR" sz="2000" b="1" dirty="0"/>
          </a:p>
        </p:txBody>
      </p:sp>
    </p:spTree>
    <p:extLst>
      <p:ext uri="{BB962C8B-B14F-4D97-AF65-F5344CB8AC3E}">
        <p14:creationId xmlns:p14="http://schemas.microsoft.com/office/powerpoint/2010/main" val="1329599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6000" b="1" dirty="0" smtClean="0"/>
              <a:t>L’usage de la métaphore</a:t>
            </a:r>
            <a:endParaRPr lang="fr-FR" sz="6000" b="1" dirty="0"/>
          </a:p>
        </p:txBody>
      </p:sp>
      <p:sp>
        <p:nvSpPr>
          <p:cNvPr id="3" name="Rectangle 2"/>
          <p:cNvSpPr/>
          <p:nvPr/>
        </p:nvSpPr>
        <p:spPr>
          <a:xfrm>
            <a:off x="172161" y="1467050"/>
            <a:ext cx="11521856" cy="1200329"/>
          </a:xfrm>
          <a:prstGeom prst="rect">
            <a:avLst/>
          </a:prstGeom>
        </p:spPr>
        <p:txBody>
          <a:bodyPr wrap="square">
            <a:spAutoFit/>
          </a:bodyPr>
          <a:lstStyle/>
          <a:p>
            <a:r>
              <a:rPr lang="fr-FR" dirty="0" smtClean="0"/>
              <a:t>L’usage de la métaphore peut se révéler une source intarissable de créativité on peut l’utiliser à différents stade du processus de la conception en plan ou en volume la métaphore peut toujours conduire à des concepts originaux</a:t>
            </a:r>
          </a:p>
          <a:p>
            <a:pPr marL="285750" indent="-285750">
              <a:buFont typeface="Wingdings" panose="05000000000000000000" pitchFamily="2" charset="2"/>
              <a:buChar char="§"/>
            </a:pPr>
            <a:r>
              <a:rPr lang="fr-FR" dirty="0" smtClean="0"/>
              <a:t>La métaphore intangible est difficilement détectable, elle a une grande valeur artistique et esthétique en s’</a:t>
            </a:r>
            <a:r>
              <a:rPr lang="fr-FR" dirty="0"/>
              <a:t>é</a:t>
            </a:r>
            <a:r>
              <a:rPr lang="fr-FR" dirty="0" smtClean="0"/>
              <a:t>loignant de la citation et de l’interprétation direct</a:t>
            </a:r>
            <a:endParaRPr lang="fr-FR" dirty="0"/>
          </a:p>
        </p:txBody>
      </p:sp>
      <p:pic>
        <p:nvPicPr>
          <p:cNvPr id="4" name="Image 3"/>
          <p:cNvPicPr>
            <a:picLocks noChangeAspect="1"/>
          </p:cNvPicPr>
          <p:nvPr/>
        </p:nvPicPr>
        <p:blipFill>
          <a:blip r:embed="rId2"/>
          <a:stretch>
            <a:fillRect/>
          </a:stretch>
        </p:blipFill>
        <p:spPr>
          <a:xfrm>
            <a:off x="678823" y="3027987"/>
            <a:ext cx="5026517" cy="3636609"/>
          </a:xfrm>
          <a:prstGeom prst="rect">
            <a:avLst/>
          </a:prstGeom>
        </p:spPr>
      </p:pic>
      <p:sp>
        <p:nvSpPr>
          <p:cNvPr id="5" name="Rectangle 4"/>
          <p:cNvSpPr/>
          <p:nvPr/>
        </p:nvSpPr>
        <p:spPr>
          <a:xfrm>
            <a:off x="5933089" y="3399972"/>
            <a:ext cx="5104105" cy="1200329"/>
          </a:xfrm>
          <a:prstGeom prst="rect">
            <a:avLst/>
          </a:prstGeom>
        </p:spPr>
        <p:txBody>
          <a:bodyPr wrap="square">
            <a:spAutoFit/>
          </a:bodyPr>
          <a:lstStyle/>
          <a:p>
            <a:r>
              <a:rPr lang="fr-FR" dirty="0" smtClean="0"/>
              <a:t>La bibliothèque d’Alexandrie est conçu sur des concepts de métaphore intangible , les éléments générateurs de sa forme sont le soleil, la lune, et les concepts de temps d’</a:t>
            </a:r>
            <a:r>
              <a:rPr lang="fr-FR" dirty="0" err="1" smtClean="0"/>
              <a:t>eternité</a:t>
            </a:r>
            <a:r>
              <a:rPr lang="fr-FR" dirty="0" smtClean="0"/>
              <a:t> et de mémoire,</a:t>
            </a:r>
            <a:endParaRPr lang="fr-FR" dirty="0"/>
          </a:p>
        </p:txBody>
      </p:sp>
    </p:spTree>
    <p:extLst>
      <p:ext uri="{BB962C8B-B14F-4D97-AF65-F5344CB8AC3E}">
        <p14:creationId xmlns:p14="http://schemas.microsoft.com/office/powerpoint/2010/main" val="1940769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29579"/>
          </a:xfrm>
        </p:spPr>
        <p:txBody>
          <a:bodyPr/>
          <a:lstStyle/>
          <a:p>
            <a:pPr algn="ctr"/>
            <a:r>
              <a:rPr lang="fr-FR" b="1" dirty="0" smtClean="0"/>
              <a:t>Un ordre déterminé par le mouvement </a:t>
            </a:r>
            <a:endParaRPr lang="fr-FR" b="1" dirty="0"/>
          </a:p>
        </p:txBody>
      </p:sp>
      <p:pic>
        <p:nvPicPr>
          <p:cNvPr id="3" name="Image 2"/>
          <p:cNvPicPr>
            <a:picLocks noChangeAspect="1"/>
          </p:cNvPicPr>
          <p:nvPr/>
        </p:nvPicPr>
        <p:blipFill>
          <a:blip r:embed="rId2"/>
          <a:stretch>
            <a:fillRect/>
          </a:stretch>
        </p:blipFill>
        <p:spPr>
          <a:xfrm>
            <a:off x="353230" y="1600639"/>
            <a:ext cx="6554636" cy="1702219"/>
          </a:xfrm>
          <a:prstGeom prst="rect">
            <a:avLst/>
          </a:prstGeom>
        </p:spPr>
      </p:pic>
      <p:pic>
        <p:nvPicPr>
          <p:cNvPr id="4" name="Image 3"/>
          <p:cNvPicPr>
            <a:picLocks noChangeAspect="1"/>
          </p:cNvPicPr>
          <p:nvPr/>
        </p:nvPicPr>
        <p:blipFill>
          <a:blip r:embed="rId3"/>
          <a:stretch>
            <a:fillRect/>
          </a:stretch>
        </p:blipFill>
        <p:spPr>
          <a:xfrm>
            <a:off x="353230" y="3808793"/>
            <a:ext cx="6172808" cy="2476098"/>
          </a:xfrm>
          <a:prstGeom prst="rect">
            <a:avLst/>
          </a:prstGeom>
        </p:spPr>
      </p:pic>
      <p:sp>
        <p:nvSpPr>
          <p:cNvPr id="5" name="Rectangle 4"/>
          <p:cNvSpPr/>
          <p:nvPr/>
        </p:nvSpPr>
        <p:spPr>
          <a:xfrm>
            <a:off x="5942753" y="2885463"/>
            <a:ext cx="5411047" cy="1569660"/>
          </a:xfrm>
          <a:prstGeom prst="rect">
            <a:avLst/>
          </a:prstGeom>
        </p:spPr>
        <p:txBody>
          <a:bodyPr wrap="square">
            <a:spAutoFit/>
          </a:bodyPr>
          <a:lstStyle/>
          <a:p>
            <a:r>
              <a:rPr lang="fr-FR" sz="2400" b="1" dirty="0" smtClean="0"/>
              <a:t>Quelque soit les caractéristiques du mouvement , elle joue toujours un rôle dans la genèse et la configuration du plan</a:t>
            </a:r>
            <a:endParaRPr lang="fr-FR" sz="2400" b="1" dirty="0"/>
          </a:p>
        </p:txBody>
      </p:sp>
    </p:spTree>
    <p:extLst>
      <p:ext uri="{BB962C8B-B14F-4D97-AF65-F5344CB8AC3E}">
        <p14:creationId xmlns:p14="http://schemas.microsoft.com/office/powerpoint/2010/main" val="1212564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8752" y="262094"/>
            <a:ext cx="10515600" cy="1325563"/>
          </a:xfrm>
        </p:spPr>
        <p:txBody>
          <a:bodyPr/>
          <a:lstStyle/>
          <a:p>
            <a:pPr algn="ctr"/>
            <a:r>
              <a:rPr lang="fr-FR" b="1" dirty="0" smtClean="0"/>
              <a:t>Un arrangement dicté par les conditions du site </a:t>
            </a:r>
            <a:endParaRPr lang="fr-FR" b="1" dirty="0"/>
          </a:p>
        </p:txBody>
      </p:sp>
      <p:pic>
        <p:nvPicPr>
          <p:cNvPr id="5" name="Image 4"/>
          <p:cNvPicPr>
            <a:picLocks noChangeAspect="1"/>
          </p:cNvPicPr>
          <p:nvPr/>
        </p:nvPicPr>
        <p:blipFill>
          <a:blip r:embed="rId2"/>
          <a:stretch>
            <a:fillRect/>
          </a:stretch>
        </p:blipFill>
        <p:spPr>
          <a:xfrm>
            <a:off x="6806552" y="3759765"/>
            <a:ext cx="4809290" cy="2752792"/>
          </a:xfrm>
          <a:prstGeom prst="rect">
            <a:avLst/>
          </a:prstGeom>
        </p:spPr>
      </p:pic>
      <p:pic>
        <p:nvPicPr>
          <p:cNvPr id="6" name="Image 5"/>
          <p:cNvPicPr>
            <a:picLocks noChangeAspect="1"/>
          </p:cNvPicPr>
          <p:nvPr/>
        </p:nvPicPr>
        <p:blipFill>
          <a:blip r:embed="rId3"/>
          <a:stretch>
            <a:fillRect/>
          </a:stretch>
        </p:blipFill>
        <p:spPr>
          <a:xfrm>
            <a:off x="596319" y="4267406"/>
            <a:ext cx="4842483" cy="2245151"/>
          </a:xfrm>
          <a:prstGeom prst="rect">
            <a:avLst/>
          </a:prstGeom>
        </p:spPr>
      </p:pic>
      <p:pic>
        <p:nvPicPr>
          <p:cNvPr id="8" name="Image 7"/>
          <p:cNvPicPr>
            <a:picLocks noChangeAspect="1"/>
          </p:cNvPicPr>
          <p:nvPr/>
        </p:nvPicPr>
        <p:blipFill>
          <a:blip r:embed="rId4"/>
          <a:stretch>
            <a:fillRect/>
          </a:stretch>
        </p:blipFill>
        <p:spPr>
          <a:xfrm>
            <a:off x="889226" y="1027906"/>
            <a:ext cx="5233451" cy="3482624"/>
          </a:xfrm>
          <a:prstGeom prst="rect">
            <a:avLst/>
          </a:prstGeom>
        </p:spPr>
      </p:pic>
    </p:spTree>
    <p:extLst>
      <p:ext uri="{BB962C8B-B14F-4D97-AF65-F5344CB8AC3E}">
        <p14:creationId xmlns:p14="http://schemas.microsoft.com/office/powerpoint/2010/main" val="1869800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039896" cy="6035675"/>
          </a:xfrm>
        </p:spPr>
        <p:txBody>
          <a:bodyPr>
            <a:normAutofit/>
          </a:bodyPr>
          <a:lstStyle/>
          <a:p>
            <a:pPr algn="ctr"/>
            <a:r>
              <a:rPr lang="fr-FR" sz="5400" b="1" dirty="0" smtClean="0"/>
              <a:t>Question </a:t>
            </a:r>
            <a:br>
              <a:rPr lang="fr-FR" sz="5400" b="1" dirty="0" smtClean="0"/>
            </a:br>
            <a:r>
              <a:rPr lang="fr-FR" sz="5400" b="1" dirty="0" smtClean="0"/>
              <a:t>citez un </a:t>
            </a:r>
            <a:r>
              <a:rPr lang="fr-FR" sz="5400" b="1" smtClean="0"/>
              <a:t>édifice architectural </a:t>
            </a:r>
            <a:r>
              <a:rPr lang="fr-FR" sz="5400" b="1" dirty="0" smtClean="0"/>
              <a:t>très réputé dont l’organisation spatiale  été dictée par la morphologie de son site?  </a:t>
            </a:r>
            <a:endParaRPr lang="fr-FR" sz="5400" b="1" dirty="0"/>
          </a:p>
        </p:txBody>
      </p:sp>
    </p:spTree>
    <p:extLst>
      <p:ext uri="{BB962C8B-B14F-4D97-AF65-F5344CB8AC3E}">
        <p14:creationId xmlns:p14="http://schemas.microsoft.com/office/powerpoint/2010/main" val="4063458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1078" y="63757"/>
            <a:ext cx="10515600" cy="1325563"/>
          </a:xfrm>
        </p:spPr>
        <p:txBody>
          <a:bodyPr>
            <a:normAutofit/>
          </a:bodyPr>
          <a:lstStyle/>
          <a:p>
            <a:pPr algn="ctr"/>
            <a:r>
              <a:rPr lang="fr-FR" sz="6000" b="1" dirty="0" smtClean="0"/>
              <a:t>L’usage de la métaphore</a:t>
            </a:r>
            <a:endParaRPr lang="fr-FR" sz="6000" b="1" dirty="0"/>
          </a:p>
        </p:txBody>
      </p:sp>
      <p:sp>
        <p:nvSpPr>
          <p:cNvPr id="3" name="Rectangle 2"/>
          <p:cNvSpPr/>
          <p:nvPr/>
        </p:nvSpPr>
        <p:spPr>
          <a:xfrm>
            <a:off x="6599853" y="1010474"/>
            <a:ext cx="5370490" cy="1754326"/>
          </a:xfrm>
          <a:prstGeom prst="rect">
            <a:avLst/>
          </a:prstGeom>
        </p:spPr>
        <p:txBody>
          <a:bodyPr wrap="square">
            <a:spAutoFit/>
          </a:bodyPr>
          <a:lstStyle/>
          <a:p>
            <a:pPr marL="285750" indent="-285750">
              <a:buFont typeface="Wingdings" panose="05000000000000000000" pitchFamily="2" charset="2"/>
              <a:buChar char="§"/>
            </a:pPr>
            <a:r>
              <a:rPr lang="fr-FR" dirty="0" smtClean="0"/>
              <a:t>métaphore géométrique : l’abstraction géométrique s’appuie sur une quelconque  image ou figure, et permet soit en travaillant géométriquement les contours, soit en recherchant la structure sous-jacente et la transformant géométriquement d’arriver à des configurations intéressantes    </a:t>
            </a:r>
            <a:endParaRPr lang="fr-FR" dirty="0"/>
          </a:p>
        </p:txBody>
      </p:sp>
      <p:pic>
        <p:nvPicPr>
          <p:cNvPr id="4" name="Image 3"/>
          <p:cNvPicPr>
            <a:picLocks noChangeAspect="1"/>
          </p:cNvPicPr>
          <p:nvPr/>
        </p:nvPicPr>
        <p:blipFill>
          <a:blip r:embed="rId2"/>
          <a:stretch>
            <a:fillRect/>
          </a:stretch>
        </p:blipFill>
        <p:spPr>
          <a:xfrm>
            <a:off x="110485" y="1346855"/>
            <a:ext cx="6489368" cy="4860762"/>
          </a:xfrm>
          <a:prstGeom prst="rect">
            <a:avLst/>
          </a:prstGeom>
        </p:spPr>
      </p:pic>
      <p:pic>
        <p:nvPicPr>
          <p:cNvPr id="6" name="Image 5"/>
          <p:cNvPicPr>
            <a:picLocks noChangeAspect="1"/>
          </p:cNvPicPr>
          <p:nvPr/>
        </p:nvPicPr>
        <p:blipFill>
          <a:blip r:embed="rId3"/>
          <a:stretch>
            <a:fillRect/>
          </a:stretch>
        </p:blipFill>
        <p:spPr>
          <a:xfrm>
            <a:off x="6798905" y="2757348"/>
            <a:ext cx="4045107" cy="3834972"/>
          </a:xfrm>
          <a:prstGeom prst="rect">
            <a:avLst/>
          </a:prstGeom>
        </p:spPr>
      </p:pic>
    </p:spTree>
    <p:extLst>
      <p:ext uri="{BB962C8B-B14F-4D97-AF65-F5344CB8AC3E}">
        <p14:creationId xmlns:p14="http://schemas.microsoft.com/office/powerpoint/2010/main" val="1998954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4000" b="1" dirty="0" smtClean="0"/>
              <a:t/>
            </a:r>
            <a:br>
              <a:rPr lang="fr-FR" sz="4000" b="1" dirty="0" smtClean="0"/>
            </a:br>
            <a:r>
              <a:rPr lang="fr-FR" sz="4000" b="1" dirty="0" smtClean="0"/>
              <a:t>Les différentes étapes l’abstraction géométrique </a:t>
            </a:r>
            <a:br>
              <a:rPr lang="fr-FR" sz="4000" b="1" dirty="0" smtClean="0"/>
            </a:br>
            <a:r>
              <a:rPr lang="fr-FR" sz="4000" b="1" dirty="0" smtClean="0"/>
              <a:t>image tangible d’une fleur</a:t>
            </a:r>
            <a:br>
              <a:rPr lang="fr-FR" sz="4000" b="1" dirty="0" smtClean="0"/>
            </a:br>
            <a:endParaRPr lang="fr-FR" sz="4000" b="1" dirty="0"/>
          </a:p>
        </p:txBody>
      </p:sp>
      <p:pic>
        <p:nvPicPr>
          <p:cNvPr id="3" name="Image 2"/>
          <p:cNvPicPr>
            <a:picLocks noChangeAspect="1"/>
          </p:cNvPicPr>
          <p:nvPr/>
        </p:nvPicPr>
        <p:blipFill>
          <a:blip r:embed="rId2"/>
          <a:stretch>
            <a:fillRect/>
          </a:stretch>
        </p:blipFill>
        <p:spPr>
          <a:xfrm>
            <a:off x="103732" y="1690688"/>
            <a:ext cx="6578857" cy="4006079"/>
          </a:xfrm>
          <a:prstGeom prst="rect">
            <a:avLst/>
          </a:prstGeom>
        </p:spPr>
      </p:pic>
      <p:sp>
        <p:nvSpPr>
          <p:cNvPr id="4" name="Rectangle 3"/>
          <p:cNvSpPr/>
          <p:nvPr/>
        </p:nvSpPr>
        <p:spPr>
          <a:xfrm>
            <a:off x="6752240" y="1569287"/>
            <a:ext cx="5336027" cy="4832092"/>
          </a:xfrm>
          <a:prstGeom prst="rect">
            <a:avLst/>
          </a:prstGeom>
        </p:spPr>
        <p:txBody>
          <a:bodyPr wrap="square">
            <a:spAutoFit/>
          </a:bodyPr>
          <a:lstStyle/>
          <a:p>
            <a:pPr marL="285750" indent="-285750">
              <a:buFont typeface="Wingdings" panose="05000000000000000000" pitchFamily="2" charset="2"/>
              <a:buChar char="§"/>
            </a:pPr>
            <a:r>
              <a:rPr lang="fr-FR" sz="2800" dirty="0" smtClean="0"/>
              <a:t>Définition de la trame radiale</a:t>
            </a:r>
          </a:p>
          <a:p>
            <a:pPr marL="285750" indent="-285750">
              <a:buFont typeface="Wingdings" panose="05000000000000000000" pitchFamily="2" charset="2"/>
              <a:buChar char="§"/>
            </a:pPr>
            <a:r>
              <a:rPr lang="fr-FR" sz="2800" dirty="0" smtClean="0"/>
              <a:t>Définition de la structure de composition</a:t>
            </a:r>
          </a:p>
          <a:p>
            <a:pPr marL="285750" indent="-285750">
              <a:buFont typeface="Wingdings" panose="05000000000000000000" pitchFamily="2" charset="2"/>
              <a:buChar char="§"/>
            </a:pPr>
            <a:r>
              <a:rPr lang="fr-FR" sz="2800" dirty="0" smtClean="0"/>
              <a:t>Dérivation de la forme de base vers des formes géométriques</a:t>
            </a:r>
          </a:p>
          <a:p>
            <a:pPr marL="285750" indent="-285750">
              <a:buFont typeface="Wingdings" panose="05000000000000000000" pitchFamily="2" charset="2"/>
              <a:buChar char="§"/>
            </a:pPr>
            <a:r>
              <a:rPr lang="fr-FR" sz="2800" dirty="0" smtClean="0"/>
              <a:t>Réinterprétation géométrique  et recomposition des formes par une série d'Operations géométriques de base</a:t>
            </a:r>
          </a:p>
          <a:p>
            <a:pPr marL="285750" indent="-285750">
              <a:buFont typeface="Wingdings" panose="05000000000000000000" pitchFamily="2" charset="2"/>
              <a:buChar char="§"/>
            </a:pPr>
            <a:r>
              <a:rPr lang="fr-FR" sz="2800" dirty="0" smtClean="0"/>
              <a:t>Adaptation des formes aux exigences fonctionnelles </a:t>
            </a:r>
            <a:endParaRPr lang="fr-FR" sz="2800" dirty="0"/>
          </a:p>
        </p:txBody>
      </p:sp>
    </p:spTree>
    <p:extLst>
      <p:ext uri="{BB962C8B-B14F-4D97-AF65-F5344CB8AC3E}">
        <p14:creationId xmlns:p14="http://schemas.microsoft.com/office/powerpoint/2010/main" val="2520142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2094740"/>
          </a:xfrm>
        </p:spPr>
        <p:txBody>
          <a:bodyPr>
            <a:normAutofit fontScale="90000"/>
          </a:bodyPr>
          <a:lstStyle/>
          <a:p>
            <a:pPr algn="ctr"/>
            <a:r>
              <a:rPr lang="fr-FR" dirty="0" smtClean="0"/>
              <a:t/>
            </a:r>
            <a:br>
              <a:rPr lang="fr-FR" dirty="0" smtClean="0"/>
            </a:br>
            <a:r>
              <a:rPr lang="fr-FR" b="1" dirty="0" smtClean="0"/>
              <a:t>Plans d’une bibliothèque et d’un immeuble d’appartement d’Alto utilisant la métaphore de la fleur</a:t>
            </a:r>
            <a:endParaRPr lang="fr-FR" b="1" dirty="0"/>
          </a:p>
        </p:txBody>
      </p:sp>
      <p:pic>
        <p:nvPicPr>
          <p:cNvPr id="4" name="Image 3"/>
          <p:cNvPicPr>
            <a:picLocks noChangeAspect="1"/>
          </p:cNvPicPr>
          <p:nvPr/>
        </p:nvPicPr>
        <p:blipFill>
          <a:blip r:embed="rId2"/>
          <a:stretch>
            <a:fillRect/>
          </a:stretch>
        </p:blipFill>
        <p:spPr>
          <a:xfrm>
            <a:off x="5629074" y="2942100"/>
            <a:ext cx="6259273" cy="2947792"/>
          </a:xfrm>
          <a:prstGeom prst="rect">
            <a:avLst/>
          </a:prstGeom>
        </p:spPr>
      </p:pic>
      <p:pic>
        <p:nvPicPr>
          <p:cNvPr id="5" name="Image 4"/>
          <p:cNvPicPr>
            <a:picLocks noChangeAspect="1"/>
          </p:cNvPicPr>
          <p:nvPr/>
        </p:nvPicPr>
        <p:blipFill>
          <a:blip r:embed="rId3"/>
          <a:stretch>
            <a:fillRect/>
          </a:stretch>
        </p:blipFill>
        <p:spPr>
          <a:xfrm>
            <a:off x="251138" y="2831882"/>
            <a:ext cx="5377936" cy="3425803"/>
          </a:xfrm>
          <a:prstGeom prst="rect">
            <a:avLst/>
          </a:prstGeom>
        </p:spPr>
      </p:pic>
    </p:spTree>
    <p:extLst>
      <p:ext uri="{BB962C8B-B14F-4D97-AF65-F5344CB8AC3E}">
        <p14:creationId xmlns:p14="http://schemas.microsoft.com/office/powerpoint/2010/main" val="3149669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41669"/>
            <a:ext cx="5588358" cy="1081824"/>
          </a:xfrm>
        </p:spPr>
        <p:txBody>
          <a:bodyPr>
            <a:normAutofit fontScale="90000"/>
          </a:bodyPr>
          <a:lstStyle/>
          <a:p>
            <a:pPr algn="ctr"/>
            <a:r>
              <a:rPr lang="fr-FR" dirty="0" smtClean="0"/>
              <a:t/>
            </a:r>
            <a:br>
              <a:rPr lang="fr-FR" dirty="0" smtClean="0"/>
            </a:br>
            <a:r>
              <a:rPr lang="fr-FR" dirty="0"/>
              <a:t> </a:t>
            </a:r>
            <a:r>
              <a:rPr lang="fr-FR" b="1" dirty="0" smtClean="0"/>
              <a:t>la géométrie outil de création</a:t>
            </a:r>
            <a:r>
              <a:rPr lang="fr-FR" dirty="0" smtClean="0"/>
              <a:t/>
            </a:r>
            <a:br>
              <a:rPr lang="fr-FR" dirty="0" smtClean="0"/>
            </a:br>
            <a:endParaRPr lang="fr-FR" dirty="0"/>
          </a:p>
        </p:txBody>
      </p:sp>
      <p:pic>
        <p:nvPicPr>
          <p:cNvPr id="3" name="Image 2"/>
          <p:cNvPicPr>
            <a:picLocks noChangeAspect="1"/>
          </p:cNvPicPr>
          <p:nvPr/>
        </p:nvPicPr>
        <p:blipFill>
          <a:blip r:embed="rId2"/>
          <a:stretch>
            <a:fillRect/>
          </a:stretch>
        </p:blipFill>
        <p:spPr>
          <a:xfrm>
            <a:off x="287173" y="3372754"/>
            <a:ext cx="3295315" cy="3295315"/>
          </a:xfrm>
          <a:prstGeom prst="rect">
            <a:avLst/>
          </a:prstGeom>
        </p:spPr>
      </p:pic>
      <p:sp>
        <p:nvSpPr>
          <p:cNvPr id="6" name="Rectangle 5"/>
          <p:cNvSpPr/>
          <p:nvPr/>
        </p:nvSpPr>
        <p:spPr>
          <a:xfrm>
            <a:off x="330558" y="1341429"/>
            <a:ext cx="6096000" cy="2031325"/>
          </a:xfrm>
          <a:prstGeom prst="rect">
            <a:avLst/>
          </a:prstGeom>
        </p:spPr>
        <p:txBody>
          <a:bodyPr>
            <a:spAutoFit/>
          </a:bodyPr>
          <a:lstStyle/>
          <a:p>
            <a:r>
              <a:rPr lang="fr-FR" dirty="0" smtClean="0"/>
              <a:t>la géométrie peut être utilisée comme un outil de mise en œuvre d’un programme par le dimensionnement des unités du programme leur juxtaposition et leur superposition, il en résulte la grille ou la trame qui est développé à partir de la répétition des géométries de base par la multiplication, la combinaison, la division, la trame peut avoir une configuration complexe, uniforme ou variée,</a:t>
            </a:r>
            <a:endParaRPr lang="fr-FR" dirty="0"/>
          </a:p>
        </p:txBody>
      </p:sp>
      <p:pic>
        <p:nvPicPr>
          <p:cNvPr id="8" name="Image 7"/>
          <p:cNvPicPr>
            <a:picLocks noChangeAspect="1"/>
          </p:cNvPicPr>
          <p:nvPr/>
        </p:nvPicPr>
        <p:blipFill>
          <a:blip r:embed="rId3"/>
          <a:stretch>
            <a:fillRect/>
          </a:stretch>
        </p:blipFill>
        <p:spPr>
          <a:xfrm>
            <a:off x="6727131" y="3871386"/>
            <a:ext cx="5301709" cy="2568530"/>
          </a:xfrm>
          <a:prstGeom prst="rect">
            <a:avLst/>
          </a:prstGeom>
        </p:spPr>
      </p:pic>
      <p:pic>
        <p:nvPicPr>
          <p:cNvPr id="9" name="Image 8"/>
          <p:cNvPicPr>
            <a:picLocks noChangeAspect="1"/>
          </p:cNvPicPr>
          <p:nvPr/>
        </p:nvPicPr>
        <p:blipFill>
          <a:blip r:embed="rId4"/>
          <a:stretch>
            <a:fillRect/>
          </a:stretch>
        </p:blipFill>
        <p:spPr>
          <a:xfrm>
            <a:off x="6727131" y="236351"/>
            <a:ext cx="5069917" cy="3635035"/>
          </a:xfrm>
          <a:prstGeom prst="rect">
            <a:avLst/>
          </a:prstGeom>
        </p:spPr>
      </p:pic>
      <p:pic>
        <p:nvPicPr>
          <p:cNvPr id="10" name="Image 9"/>
          <p:cNvPicPr>
            <a:picLocks noChangeAspect="1"/>
          </p:cNvPicPr>
          <p:nvPr/>
        </p:nvPicPr>
        <p:blipFill>
          <a:blip r:embed="rId5"/>
          <a:stretch>
            <a:fillRect/>
          </a:stretch>
        </p:blipFill>
        <p:spPr>
          <a:xfrm>
            <a:off x="3421943" y="3545798"/>
            <a:ext cx="3305188" cy="2949226"/>
          </a:xfrm>
          <a:prstGeom prst="rect">
            <a:avLst/>
          </a:prstGeom>
        </p:spPr>
      </p:pic>
    </p:spTree>
    <p:extLst>
      <p:ext uri="{BB962C8B-B14F-4D97-AF65-F5344CB8AC3E}">
        <p14:creationId xmlns:p14="http://schemas.microsoft.com/office/powerpoint/2010/main" val="3585256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5322" y="107548"/>
            <a:ext cx="10515600" cy="755338"/>
          </a:xfrm>
        </p:spPr>
        <p:txBody>
          <a:bodyPr/>
          <a:lstStyle/>
          <a:p>
            <a:pPr algn="ctr"/>
            <a:r>
              <a:rPr lang="fr-FR" b="1" dirty="0" smtClean="0"/>
              <a:t>la géométrie outil de différenciation spatiale</a:t>
            </a:r>
            <a:endParaRPr lang="fr-FR" b="1" dirty="0"/>
          </a:p>
        </p:txBody>
      </p:sp>
      <p:sp>
        <p:nvSpPr>
          <p:cNvPr id="3" name="Rectangle 2"/>
          <p:cNvSpPr/>
          <p:nvPr/>
        </p:nvSpPr>
        <p:spPr>
          <a:xfrm>
            <a:off x="5550795" y="1015727"/>
            <a:ext cx="6503830" cy="4893647"/>
          </a:xfrm>
          <a:prstGeom prst="rect">
            <a:avLst/>
          </a:prstGeom>
        </p:spPr>
        <p:txBody>
          <a:bodyPr wrap="square">
            <a:spAutoFit/>
          </a:bodyPr>
          <a:lstStyle/>
          <a:p>
            <a:r>
              <a:rPr lang="fr-FR" sz="2400" dirty="0" smtClean="0"/>
              <a:t>la</a:t>
            </a:r>
            <a:r>
              <a:rPr lang="fr-FR" dirty="0" smtClean="0"/>
              <a:t> </a:t>
            </a:r>
            <a:r>
              <a:rPr lang="fr-FR" sz="2400" dirty="0" smtClean="0"/>
              <a:t>géométrie permet par la juxtaposition et la superposition de trames différentes de donner une identité à l’espace qui peut être :</a:t>
            </a:r>
          </a:p>
          <a:p>
            <a:pPr marL="285750" indent="-285750">
              <a:buFont typeface="Wingdings" panose="05000000000000000000" pitchFamily="2" charset="2"/>
              <a:buChar char="§"/>
            </a:pPr>
            <a:r>
              <a:rPr lang="fr-FR" sz="2400" dirty="0" smtClean="0"/>
              <a:t>Monofonctionnel</a:t>
            </a:r>
          </a:p>
          <a:p>
            <a:pPr marL="285750" indent="-285750">
              <a:buFont typeface="Wingdings" panose="05000000000000000000" pitchFamily="2" charset="2"/>
              <a:buChar char="§"/>
            </a:pPr>
            <a:r>
              <a:rPr lang="fr-FR" sz="2400" dirty="0" smtClean="0"/>
              <a:t>Multifonctionnel </a:t>
            </a:r>
          </a:p>
          <a:p>
            <a:pPr marL="285750" indent="-285750">
              <a:buFont typeface="Wingdings" panose="05000000000000000000" pitchFamily="2" charset="2"/>
              <a:buChar char="§"/>
            </a:pPr>
            <a:r>
              <a:rPr lang="fr-FR" sz="2400" dirty="0" smtClean="0"/>
              <a:t>Evolutif</a:t>
            </a:r>
          </a:p>
          <a:p>
            <a:pPr marL="285750" indent="-285750">
              <a:buFont typeface="Wingdings" panose="05000000000000000000" pitchFamily="2" charset="2"/>
              <a:buChar char="§"/>
            </a:pPr>
            <a:r>
              <a:rPr lang="fr-FR" sz="2400" dirty="0" smtClean="0"/>
              <a:t>Flexible</a:t>
            </a:r>
          </a:p>
          <a:p>
            <a:pPr marL="285750" indent="-285750">
              <a:buFont typeface="Wingdings" panose="05000000000000000000" pitchFamily="2" charset="2"/>
              <a:buChar char="§"/>
            </a:pPr>
            <a:r>
              <a:rPr lang="fr-FR" sz="2400" dirty="0" smtClean="0"/>
              <a:t>Servi</a:t>
            </a:r>
          </a:p>
          <a:p>
            <a:pPr marL="285750" indent="-285750">
              <a:buFont typeface="Wingdings" panose="05000000000000000000" pitchFamily="2" charset="2"/>
              <a:buChar char="§"/>
            </a:pPr>
            <a:r>
              <a:rPr lang="fr-FR" sz="2400" dirty="0" smtClean="0"/>
              <a:t>Servant</a:t>
            </a:r>
          </a:p>
          <a:p>
            <a:pPr marL="285750" indent="-285750">
              <a:buFont typeface="Wingdings" panose="05000000000000000000" pitchFamily="2" charset="2"/>
              <a:buChar char="§"/>
            </a:pPr>
            <a:r>
              <a:rPr lang="fr-FR" sz="2400" dirty="0" smtClean="0"/>
              <a:t>Spécifique</a:t>
            </a:r>
          </a:p>
          <a:p>
            <a:pPr marL="285750" indent="-285750">
              <a:buFont typeface="Wingdings" panose="05000000000000000000" pitchFamily="2" charset="2"/>
              <a:buChar char="§"/>
            </a:pPr>
            <a:r>
              <a:rPr lang="fr-FR" sz="2400" dirty="0" smtClean="0"/>
              <a:t>Technique</a:t>
            </a:r>
          </a:p>
          <a:p>
            <a:pPr marL="285750" indent="-285750">
              <a:buFont typeface="Wingdings" panose="05000000000000000000" pitchFamily="2" charset="2"/>
              <a:buChar char="§"/>
            </a:pPr>
            <a:r>
              <a:rPr lang="fr-FR" sz="2400" dirty="0" smtClean="0"/>
              <a:t>Banal</a:t>
            </a:r>
          </a:p>
          <a:p>
            <a:pPr marL="285750" indent="-285750">
              <a:buFont typeface="Wingdings" panose="05000000000000000000" pitchFamily="2" charset="2"/>
              <a:buChar char="§"/>
            </a:pPr>
            <a:r>
              <a:rPr lang="fr-FR" sz="2400" dirty="0"/>
              <a:t>A</a:t>
            </a:r>
            <a:r>
              <a:rPr lang="fr-FR" sz="2400" dirty="0" smtClean="0"/>
              <a:t>ppropriable</a:t>
            </a:r>
            <a:endParaRPr lang="fr-FR" sz="2400" dirty="0"/>
          </a:p>
        </p:txBody>
      </p:sp>
      <p:pic>
        <p:nvPicPr>
          <p:cNvPr id="6" name="Image 5"/>
          <p:cNvPicPr>
            <a:picLocks noChangeAspect="1"/>
          </p:cNvPicPr>
          <p:nvPr/>
        </p:nvPicPr>
        <p:blipFill>
          <a:blip r:embed="rId2"/>
          <a:stretch>
            <a:fillRect/>
          </a:stretch>
        </p:blipFill>
        <p:spPr>
          <a:xfrm>
            <a:off x="310521" y="862886"/>
            <a:ext cx="5111485" cy="5519465"/>
          </a:xfrm>
          <a:prstGeom prst="rect">
            <a:avLst/>
          </a:prstGeom>
        </p:spPr>
      </p:pic>
    </p:spTree>
    <p:extLst>
      <p:ext uri="{BB962C8B-B14F-4D97-AF65-F5344CB8AC3E}">
        <p14:creationId xmlns:p14="http://schemas.microsoft.com/office/powerpoint/2010/main" val="2471231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47328" y="0"/>
            <a:ext cx="5665630" cy="6690703"/>
          </a:xfrm>
        </p:spPr>
        <p:txBody>
          <a:bodyPr anchor="t">
            <a:normAutofit fontScale="90000"/>
          </a:bodyPr>
          <a:lstStyle/>
          <a:p>
            <a:r>
              <a:rPr lang="fr-FR" sz="2400" dirty="0" smtClean="0">
                <a:latin typeface="+mn-lt"/>
              </a:rPr>
              <a:t/>
            </a:r>
            <a:br>
              <a:rPr lang="fr-FR" sz="2400" dirty="0" smtClean="0">
                <a:latin typeface="+mn-lt"/>
              </a:rPr>
            </a:br>
            <a:r>
              <a:rPr lang="fr-FR" sz="3600" b="1" dirty="0" smtClean="0">
                <a:latin typeface="+mn-lt"/>
              </a:rPr>
              <a:t>l’espace  multifonctionnel et  d’appoint </a:t>
            </a:r>
            <a:r>
              <a:rPr lang="fr-FR" sz="2400" dirty="0">
                <a:latin typeface="+mn-lt"/>
              </a:rPr>
              <a:t/>
            </a:r>
            <a:br>
              <a:rPr lang="fr-FR" sz="2400" dirty="0">
                <a:latin typeface="+mn-lt"/>
              </a:rPr>
            </a:br>
            <a:r>
              <a:rPr lang="fr-FR" sz="2400" dirty="0" smtClean="0">
                <a:latin typeface="+mn-lt"/>
              </a:rPr>
              <a:t/>
            </a:r>
            <a:br>
              <a:rPr lang="fr-FR" sz="2400" dirty="0" smtClean="0">
                <a:latin typeface="+mn-lt"/>
              </a:rPr>
            </a:br>
            <a:r>
              <a:rPr lang="fr-FR" sz="3100" dirty="0" smtClean="0">
                <a:latin typeface="+mn-lt"/>
              </a:rPr>
              <a:t>Une trame complexe composée de deux trames simples l’une représentant l’espace multifonctionnel appropriable pouvant accueillir les fonctions principales, l’autre trame représente l’espace d’appoint destiné aux activités diverses comme les circulations, le stockage , l’espace d’appoint permet de libérer l’espace principal pour lui donner son caractère multifonctionnel et appropriable,</a:t>
            </a:r>
            <a:endParaRPr lang="fr-FR" sz="3100" dirty="0">
              <a:latin typeface="+mn-lt"/>
            </a:endParaRPr>
          </a:p>
        </p:txBody>
      </p:sp>
      <p:pic>
        <p:nvPicPr>
          <p:cNvPr id="3" name="Image 2"/>
          <p:cNvPicPr>
            <a:picLocks noChangeAspect="1"/>
          </p:cNvPicPr>
          <p:nvPr/>
        </p:nvPicPr>
        <p:blipFill>
          <a:blip r:embed="rId2"/>
          <a:stretch>
            <a:fillRect/>
          </a:stretch>
        </p:blipFill>
        <p:spPr>
          <a:xfrm>
            <a:off x="454291" y="300499"/>
            <a:ext cx="5736916" cy="6392230"/>
          </a:xfrm>
          <a:prstGeom prst="rect">
            <a:avLst/>
          </a:prstGeom>
        </p:spPr>
      </p:pic>
      <p:sp>
        <p:nvSpPr>
          <p:cNvPr id="5" name="Rectangle 4"/>
          <p:cNvSpPr/>
          <p:nvPr/>
        </p:nvSpPr>
        <p:spPr>
          <a:xfrm>
            <a:off x="3322749" y="3966693"/>
            <a:ext cx="2524259" cy="253713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764406" y="2653048"/>
            <a:ext cx="631064" cy="168713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08338" y="2047741"/>
            <a:ext cx="708338" cy="69545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250028" y="669701"/>
            <a:ext cx="1764406" cy="22022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98179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3957" y="226933"/>
            <a:ext cx="10515600" cy="892198"/>
          </a:xfrm>
        </p:spPr>
        <p:txBody>
          <a:bodyPr/>
          <a:lstStyle/>
          <a:p>
            <a:pPr algn="ctr"/>
            <a:r>
              <a:rPr lang="fr-FR" b="1" dirty="0" smtClean="0"/>
              <a:t>la géométrie outil de composition</a:t>
            </a:r>
            <a:endParaRPr lang="fr-FR" b="1" dirty="0"/>
          </a:p>
        </p:txBody>
      </p:sp>
      <p:sp>
        <p:nvSpPr>
          <p:cNvPr id="3" name="Rectangle 2"/>
          <p:cNvSpPr/>
          <p:nvPr/>
        </p:nvSpPr>
        <p:spPr>
          <a:xfrm>
            <a:off x="242329" y="1454105"/>
            <a:ext cx="10434255" cy="1754326"/>
          </a:xfrm>
          <a:prstGeom prst="rect">
            <a:avLst/>
          </a:prstGeom>
        </p:spPr>
        <p:txBody>
          <a:bodyPr wrap="square">
            <a:spAutoFit/>
          </a:bodyPr>
          <a:lstStyle/>
          <a:p>
            <a:r>
              <a:rPr lang="fr-FR" dirty="0" smtClean="0"/>
              <a:t>La géométrie est  l’outil de base de la composition pour toutes les typologies formelles même organique, la géométrie définit  la structure  et oriente l’</a:t>
            </a:r>
            <a:r>
              <a:rPr lang="fr-FR" dirty="0"/>
              <a:t>é</a:t>
            </a:r>
            <a:r>
              <a:rPr lang="fr-FR" dirty="0" smtClean="0"/>
              <a:t>volution de ces formes</a:t>
            </a:r>
          </a:p>
          <a:p>
            <a:r>
              <a:rPr lang="fr-FR" dirty="0" smtClean="0"/>
              <a:t>Composition basée sur une analogie avec un élément organique ( une colonne vertébrale, articulation, vertèbres) la géométrie permet de garder la maitrise de la composition à travers l’axe de composition ainsi défini</a:t>
            </a:r>
          </a:p>
          <a:p>
            <a:endParaRPr lang="fr-FR" dirty="0"/>
          </a:p>
        </p:txBody>
      </p:sp>
      <p:pic>
        <p:nvPicPr>
          <p:cNvPr id="4" name="Image 3"/>
          <p:cNvPicPr>
            <a:picLocks noChangeAspect="1"/>
          </p:cNvPicPr>
          <p:nvPr/>
        </p:nvPicPr>
        <p:blipFill>
          <a:blip r:embed="rId2"/>
          <a:stretch>
            <a:fillRect/>
          </a:stretch>
        </p:blipFill>
        <p:spPr>
          <a:xfrm>
            <a:off x="863957" y="3208431"/>
            <a:ext cx="9806549" cy="3124969"/>
          </a:xfrm>
          <a:prstGeom prst="rect">
            <a:avLst/>
          </a:prstGeom>
        </p:spPr>
      </p:pic>
    </p:spTree>
    <p:extLst>
      <p:ext uri="{BB962C8B-B14F-4D97-AF65-F5344CB8AC3E}">
        <p14:creationId xmlns:p14="http://schemas.microsoft.com/office/powerpoint/2010/main" val="2128368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851</Words>
  <Application>Microsoft Office PowerPoint</Application>
  <PresentationFormat>Grand écran</PresentationFormat>
  <Paragraphs>65</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Calibri Light</vt:lpstr>
      <vt:lpstr>Wingdings</vt:lpstr>
      <vt:lpstr>Thème Office</vt:lpstr>
      <vt:lpstr>Les outils conceptuels </vt:lpstr>
      <vt:lpstr>L’usage de la métaphore</vt:lpstr>
      <vt:lpstr>L’usage de la métaphore</vt:lpstr>
      <vt:lpstr> Les différentes étapes l’abstraction géométrique  image tangible d’une fleur </vt:lpstr>
      <vt:lpstr> Plans d’une bibliothèque et d’un immeuble d’appartement d’Alto utilisant la métaphore de la fleur</vt:lpstr>
      <vt:lpstr>  la géométrie outil de création </vt:lpstr>
      <vt:lpstr>la géométrie outil de différenciation spatiale</vt:lpstr>
      <vt:lpstr> l’espace  multifonctionnel et  d’appoint   Une trame complexe composée de deux trames simples l’une représentant l’espace multifonctionnel appropriable pouvant accueillir les fonctions principales, l’autre trame représente l’espace d’appoint destiné aux activités diverses comme les circulations, le stockage , l’espace d’appoint permet de libérer l’espace principal pour lui donner son caractère multifonctionnel et appropriable,</vt:lpstr>
      <vt:lpstr>la géométrie outil de composition</vt:lpstr>
      <vt:lpstr>Présentation PowerPoint</vt:lpstr>
      <vt:lpstr>la géométrie outil de transformation</vt:lpstr>
      <vt:lpstr>Présentation PowerPoint</vt:lpstr>
      <vt:lpstr>la géométrie outil d’extension</vt:lpstr>
      <vt:lpstr>la géométrie outil d’extension</vt:lpstr>
      <vt:lpstr>L’organisation radiale et modulée </vt:lpstr>
      <vt:lpstr>Les facteurs déterminant dans l’organisation ou le planning spatial</vt:lpstr>
      <vt:lpstr>Un arrangement aléatoire </vt:lpstr>
      <vt:lpstr>Un arrangement en apparence ordonné </vt:lpstr>
      <vt:lpstr>Un arrangement fonctionnellement ordonné </vt:lpstr>
      <vt:lpstr>Un ordre déterminé par le mouvement </vt:lpstr>
      <vt:lpstr>Un arrangement dicté par les conditions du site </vt:lpstr>
      <vt:lpstr>Question  citez un édifice architectural très réputé dont l’organisation spatiale  été dictée par la morphologie de son site?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outils conceptuels</dc:title>
  <dc:creator>Mouna</dc:creator>
  <cp:lastModifiedBy>DELL</cp:lastModifiedBy>
  <cp:revision>39</cp:revision>
  <dcterms:created xsi:type="dcterms:W3CDTF">2018-11-18T20:51:24Z</dcterms:created>
  <dcterms:modified xsi:type="dcterms:W3CDTF">2020-05-05T12:27:59Z</dcterms:modified>
</cp:coreProperties>
</file>