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82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4181-C2C9-4C23-9B17-7D61F4AE30A4}" type="datetimeFigureOut">
              <a:rPr lang="fr-FR" smtClean="0"/>
              <a:t>31/03/2020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680DD-65D3-4E62-A790-8CB1B85DBB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5019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4181-C2C9-4C23-9B17-7D61F4AE30A4}" type="datetimeFigureOut">
              <a:rPr lang="fr-FR" smtClean="0"/>
              <a:t>31/03/2020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680DD-65D3-4E62-A790-8CB1B85DBB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879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4181-C2C9-4C23-9B17-7D61F4AE30A4}" type="datetimeFigureOut">
              <a:rPr lang="fr-FR" smtClean="0"/>
              <a:t>31/03/2020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680DD-65D3-4E62-A790-8CB1B85DBB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183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4181-C2C9-4C23-9B17-7D61F4AE30A4}" type="datetimeFigureOut">
              <a:rPr lang="fr-FR" smtClean="0"/>
              <a:t>31/03/2020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680DD-65D3-4E62-A790-8CB1B85DBB64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814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4181-C2C9-4C23-9B17-7D61F4AE30A4}" type="datetimeFigureOut">
              <a:rPr lang="fr-FR" smtClean="0"/>
              <a:t>31/03/2020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680DD-65D3-4E62-A790-8CB1B85DBB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8537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4181-C2C9-4C23-9B17-7D61F4AE30A4}" type="datetimeFigureOut">
              <a:rPr lang="fr-FR" smtClean="0"/>
              <a:t>31/03/2020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680DD-65D3-4E62-A790-8CB1B85DBB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8136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4181-C2C9-4C23-9B17-7D61F4AE30A4}" type="datetimeFigureOut">
              <a:rPr lang="fr-FR" smtClean="0"/>
              <a:t>31/03/2020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680DD-65D3-4E62-A790-8CB1B85DBB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82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4181-C2C9-4C23-9B17-7D61F4AE30A4}" type="datetimeFigureOut">
              <a:rPr lang="fr-FR" smtClean="0"/>
              <a:t>31/03/2020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680DD-65D3-4E62-A790-8CB1B85DBB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6058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4181-C2C9-4C23-9B17-7D61F4AE30A4}" type="datetimeFigureOut">
              <a:rPr lang="fr-FR" smtClean="0"/>
              <a:t>31/03/2020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680DD-65D3-4E62-A790-8CB1B85DBB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488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4181-C2C9-4C23-9B17-7D61F4AE30A4}" type="datetimeFigureOut">
              <a:rPr lang="fr-FR" smtClean="0"/>
              <a:t>31/03/2020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680DD-65D3-4E62-A790-8CB1B85DBB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74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4181-C2C9-4C23-9B17-7D61F4AE30A4}" type="datetimeFigureOut">
              <a:rPr lang="fr-FR" smtClean="0"/>
              <a:t>31/03/2020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680DD-65D3-4E62-A790-8CB1B85DBB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29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4181-C2C9-4C23-9B17-7D61F4AE30A4}" type="datetimeFigureOut">
              <a:rPr lang="fr-FR" smtClean="0"/>
              <a:t>31/03/2020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680DD-65D3-4E62-A790-8CB1B85DBB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910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4181-C2C9-4C23-9B17-7D61F4AE30A4}" type="datetimeFigureOut">
              <a:rPr lang="fr-FR" smtClean="0"/>
              <a:t>31/03/2020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680DD-65D3-4E62-A790-8CB1B85DBB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603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4181-C2C9-4C23-9B17-7D61F4AE30A4}" type="datetimeFigureOut">
              <a:rPr lang="fr-FR" smtClean="0"/>
              <a:t>31/03/2020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680DD-65D3-4E62-A790-8CB1B85DBB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05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4181-C2C9-4C23-9B17-7D61F4AE30A4}" type="datetimeFigureOut">
              <a:rPr lang="fr-FR" smtClean="0"/>
              <a:t>31/03/2020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680DD-65D3-4E62-A790-8CB1B85DBB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244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4181-C2C9-4C23-9B17-7D61F4AE30A4}" type="datetimeFigureOut">
              <a:rPr lang="fr-FR" smtClean="0"/>
              <a:t>31/03/2020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680DD-65D3-4E62-A790-8CB1B85DBB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4575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4181-C2C9-4C23-9B17-7D61F4AE30A4}" type="datetimeFigureOut">
              <a:rPr lang="fr-FR" smtClean="0"/>
              <a:t>31/03/2020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680DD-65D3-4E62-A790-8CB1B85DBB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58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82C4181-C2C9-4C23-9B17-7D61F4AE30A4}" type="datetimeFigureOut">
              <a:rPr lang="fr-FR" smtClean="0"/>
              <a:t>31/03/2020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680DD-65D3-4E62-A790-8CB1B85DBB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7792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71917" y="2157786"/>
            <a:ext cx="9144000" cy="2387600"/>
          </a:xfrm>
        </p:spPr>
        <p:txBody>
          <a:bodyPr/>
          <a:lstStyle/>
          <a:p>
            <a:pPr algn="ctr"/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LES EXAMENS COMPLEMENTAIRES </a:t>
            </a:r>
            <a:endParaRPr lang="fr-FR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6745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EEG</a:t>
            </a:r>
            <a:endParaRPr lang="fr-FR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847294" cy="435133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Indication : </a:t>
            </a:r>
          </a:p>
          <a:p>
            <a:pPr marL="0" indent="0">
              <a:buNone/>
            </a:pPr>
            <a:endParaRPr lang="fr-FR" u="sng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troubles de la vigilance.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Epilepsie.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Ménin go –encéphalite.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Pathologie dégénérative.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CREUTZFELD JACOB.</a:t>
            </a:r>
          </a:p>
          <a:p>
            <a:pPr marL="0" indent="0">
              <a:buNone/>
            </a:pPr>
            <a:endParaRPr lang="fr-FR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Tracé normal : est caractérisé par un rythma alpha au niveau des 2/3 postérieur du scalp.</a:t>
            </a:r>
          </a:p>
          <a:p>
            <a:pPr marL="0" indent="0">
              <a:buNone/>
            </a:pPr>
            <a:endParaRPr lang="fr-FR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Tracé pathologique : les anomalies peuvent être focalisées  ou généralisées ; les pointes –ondes  sont pathognomonique d’une épilepsie 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883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EMG</a:t>
            </a:r>
            <a:endParaRPr lang="fr-FR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8433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 détection : l’étude de l’activité  électrique de repos et de l’effort  .</a:t>
            </a:r>
          </a:p>
          <a:p>
            <a:pPr marL="0" indent="0">
              <a:buNone/>
            </a:pPr>
            <a:endParaRPr lang="fr-FR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 </a:t>
            </a:r>
            <a:r>
              <a:rPr lang="fr-FR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stimulo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–détection : permet la mesure des vitesses de conduction motrice et </a:t>
            </a:r>
            <a:r>
              <a:rPr lang="fr-FR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sensitive,les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amplitudes et les latences.</a:t>
            </a:r>
          </a:p>
          <a:p>
            <a:pPr marL="0" indent="0">
              <a:buNone/>
            </a:pPr>
            <a:endParaRPr lang="fr-FR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r-FR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Indication : </a:t>
            </a:r>
          </a:p>
          <a:p>
            <a:pPr marL="0" indent="0">
              <a:buNone/>
            </a:pPr>
            <a:endParaRPr lang="fr-FR" u="sng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affection neurogène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Affection musculaire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Topographie du déficit moteur 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Myasthénie </a:t>
            </a:r>
            <a:endParaRPr lang="fr-FR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Permet de différencier une atteinte axonale  d’une atteinte </a:t>
            </a:r>
            <a:r>
              <a:rPr lang="fr-FR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myélinique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730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620620"/>
            <a:ext cx="10515600" cy="1325563"/>
          </a:xfrm>
        </p:spPr>
        <p:txBody>
          <a:bodyPr/>
          <a:lstStyle/>
          <a:p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Doppler cervical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permet l’analyse systématique des carotides primitives ; des ophtalmiques ,des carotides internes et  externes  ,des sous Clavière   et des vertébrales 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426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49623"/>
            <a:ext cx="4863353" cy="726141"/>
          </a:xfrm>
        </p:spPr>
        <p:txBody>
          <a:bodyPr/>
          <a:lstStyle/>
          <a:p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TDM</a:t>
            </a:r>
            <a:endParaRPr lang="fr-FR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92973"/>
            <a:ext cx="10914530" cy="534417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a) Morphologie : - ligne médiane, système de masse  (processus) </a:t>
            </a:r>
          </a:p>
          <a:p>
            <a:pPr marL="0" indent="0">
              <a:buNone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    -ventricules dilatés  (atrophie corticale, hydrocéphalie)</a:t>
            </a:r>
          </a:p>
          <a:p>
            <a:pPr marL="0" indent="0">
              <a:buNone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pPr marL="0" indent="0">
              <a:buNone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b) Densité : - spontané hypodensité  (ischémie, œdème) </a:t>
            </a:r>
          </a:p>
          <a:p>
            <a:pPr marL="0" indent="0">
              <a:buNone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               Hyperdensité  (sang ‘calcification)  </a:t>
            </a:r>
          </a:p>
          <a:p>
            <a:pPr marL="0" indent="0">
              <a:buNone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    -après  injection du produit  tumeur ; malformation  artério-veineuse </a:t>
            </a:r>
          </a:p>
          <a:p>
            <a:pPr marL="0" indent="0">
              <a:buNone/>
            </a:pPr>
            <a:endParaRPr lang="fr-FR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c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 Pathologie vasculaire : - ischémie   hypodensité ; peut être retardé de  48 heures  .</a:t>
            </a:r>
          </a:p>
          <a:p>
            <a:pPr marL="0" indent="0">
              <a:buNone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                     -  hémorragie  hyperdensité immédiate </a:t>
            </a:r>
          </a:p>
          <a:p>
            <a:pPr marL="0" indent="0">
              <a:buNone/>
            </a:pPr>
            <a:endParaRPr lang="fr-FR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d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 Pathologie traumatique : -Hématome extra dural hyper densité contre l’os concave en dehors sous </a:t>
            </a:r>
          </a:p>
          <a:p>
            <a:pPr marL="0" indent="0">
              <a:buNone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                        -Hématome dural hyper densité concave en dedans </a:t>
            </a:r>
          </a:p>
          <a:p>
            <a:pPr marL="0" indent="0">
              <a:buNone/>
            </a:pPr>
            <a:endParaRPr lang="fr-FR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 Pathologie tumorale : aspect hétérogène irrégulier  avec œdème et syndrome de masse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859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IRM</a:t>
            </a:r>
            <a:endParaRPr lang="fr-FR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492624"/>
            <a:ext cx="10632141" cy="48006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u="sng" dirty="0"/>
              <a:t> </a:t>
            </a:r>
            <a:r>
              <a:rPr lang="fr-FR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indications : </a:t>
            </a:r>
          </a:p>
          <a:p>
            <a:pPr marL="0" indent="0">
              <a:buNone/>
            </a:pPr>
            <a:endParaRPr lang="fr-FR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Malformations de la charnière.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Tumeur de la fosse cérébrale postérieure.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Sclérose  en plaque et affections </a:t>
            </a:r>
            <a:r>
              <a:rPr lang="fr-FR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démyélinisântes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Leuco  dystrophie.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Pathologie médullaire. </a:t>
            </a:r>
          </a:p>
          <a:p>
            <a:pPr marL="0" indent="0">
              <a:buNone/>
            </a:pPr>
            <a:endParaRPr lang="fr-FR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r-FR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Contre indications :</a:t>
            </a:r>
          </a:p>
          <a:p>
            <a:pPr marL="0" indent="0">
              <a:buNone/>
            </a:pPr>
            <a:endParaRPr lang="fr-FR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porteur de stimulateur cardiaque.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Claustrophobe. </a:t>
            </a:r>
            <a:endParaRPr lang="fr-FR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4514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PONCTION LOMBAIRE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85047"/>
            <a:ext cx="10515600" cy="47919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Indications : </a:t>
            </a:r>
          </a:p>
          <a:p>
            <a:pPr marL="0" indent="0">
              <a:buNone/>
            </a:pPr>
            <a:endParaRPr lang="fr-FR" u="sng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syndrome méningé.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Compression médullaire.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Neuropathie périphérique.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Coma. </a:t>
            </a:r>
          </a:p>
          <a:p>
            <a:pPr marL="0" indent="0">
              <a:buNone/>
            </a:pPr>
            <a:endParaRPr lang="fr-FR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r-FR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Contre indications : </a:t>
            </a:r>
          </a:p>
          <a:p>
            <a:pPr marL="0" indent="0">
              <a:buNone/>
            </a:pPr>
            <a:endParaRPr lang="fr-FR" u="sng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HIC en présence de processus expansif intra cérébrale.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fr-FR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Spondylodiscite</a:t>
            </a:r>
            <a:r>
              <a:rPr lang="fr-F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  <a:endParaRPr lang="fr-FR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048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</TotalTime>
  <Words>350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Andalus</vt:lpstr>
      <vt:lpstr>Arial</vt:lpstr>
      <vt:lpstr>Century Gothic</vt:lpstr>
      <vt:lpstr>Wingdings</vt:lpstr>
      <vt:lpstr>Wingdings 3</vt:lpstr>
      <vt:lpstr>Ion</vt:lpstr>
      <vt:lpstr>LES EXAMENS COMPLEMENTAIRES </vt:lpstr>
      <vt:lpstr>EEG</vt:lpstr>
      <vt:lpstr>EMG</vt:lpstr>
      <vt:lpstr>Doppler cervical  </vt:lpstr>
      <vt:lpstr>TDM</vt:lpstr>
      <vt:lpstr>IRM</vt:lpstr>
      <vt:lpstr>PONCTION LOMBAIRE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EXAMENS COMPLEMENTAIRES</dc:title>
  <dc:creator>DELL</dc:creator>
  <cp:lastModifiedBy>moh</cp:lastModifiedBy>
  <cp:revision>9</cp:revision>
  <dcterms:created xsi:type="dcterms:W3CDTF">2018-04-21T21:33:28Z</dcterms:created>
  <dcterms:modified xsi:type="dcterms:W3CDTF">2020-03-31T21:01:55Z</dcterms:modified>
</cp:coreProperties>
</file>