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sldIdLst>
    <p:sldId id="436" r:id="rId2"/>
    <p:sldId id="399" r:id="rId3"/>
    <p:sldId id="452" r:id="rId4"/>
    <p:sldId id="466" r:id="rId5"/>
    <p:sldId id="453" r:id="rId6"/>
    <p:sldId id="454" r:id="rId7"/>
    <p:sldId id="455" r:id="rId8"/>
    <p:sldId id="472" r:id="rId9"/>
    <p:sldId id="456" r:id="rId10"/>
    <p:sldId id="458" r:id="rId11"/>
    <p:sldId id="473" r:id="rId12"/>
    <p:sldId id="474" r:id="rId13"/>
    <p:sldId id="508" r:id="rId14"/>
    <p:sldId id="463" r:id="rId15"/>
    <p:sldId id="50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45" autoAdjust="0"/>
    <p:restoredTop sz="90127" autoAdjust="0"/>
  </p:normalViewPr>
  <p:slideViewPr>
    <p:cSldViewPr>
      <p:cViewPr>
        <p:scale>
          <a:sx n="77" d="100"/>
          <a:sy n="77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341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8C833-4167-488B-B57E-8B3690AE4488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B2958-85B9-4667-89F6-833A497F39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984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B2958-85B9-4667-89F6-833A497F39E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467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F81F-BA1B-47B6-8E0C-C17994BADA65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iochimej.univ-angers.fr/Page2/COURS/4EnzymologieLicence/3CoursINHIBITEURS/1CoursInhibition.ht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biochimej.univ-angers.fr/Page2/COURS/4EnzymologieLicence/3CoursINHIBITEURS/1CoursInhibition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1556792"/>
            <a:ext cx="8676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/>
              </a:rPr>
              <a:t> 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Toute molécule qui modifie la vitesse d'une réaction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  enzymatique 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est appelée un</a:t>
            </a:r>
            <a:r>
              <a:rPr lang="fr-FR" sz="2400">
                <a:solidFill>
                  <a:srgbClr val="000000"/>
                </a:solidFill>
                <a:latin typeface="Comic Sans MS" pitchFamily="66" charset="0"/>
              </a:rPr>
              <a:t> </a:t>
            </a:r>
            <a:r>
              <a:rPr lang="fr-FR" sz="2400" smtClean="0">
                <a:solidFill>
                  <a:srgbClr val="FF0000"/>
                </a:solidFill>
                <a:latin typeface="Comic Sans MS" pitchFamily="66" charset="0"/>
              </a:rPr>
              <a:t>effecteur </a:t>
            </a:r>
            <a:r>
              <a:rPr lang="fr-FR" sz="240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 les 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effecteurs qui augmentent l'activité enzymatique sont </a:t>
            </a:r>
            <a:endParaRPr lang="fr-FR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  des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activateurs</a:t>
            </a:r>
            <a:endParaRPr lang="fr-FR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 A 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l'inverse, ceux qui la diminuent sont des 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inhibiteurs.</a:t>
            </a:r>
            <a:endParaRPr lang="fr-FR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 certaines 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molécules peuvent, selon les conditions, se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  </a:t>
            </a:r>
          </a:p>
          <a:p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  comporter 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comme un </a:t>
            </a:r>
            <a:r>
              <a:rPr lang="fr-FR" sz="2400" b="1" dirty="0">
                <a:solidFill>
                  <a:srgbClr val="000000"/>
                </a:solidFill>
                <a:latin typeface="Comic Sans MS" pitchFamily="66" charset="0"/>
              </a:rPr>
              <a:t>activateur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 ou </a:t>
            </a:r>
            <a:r>
              <a:rPr lang="fr-FR" sz="2400" b="1" dirty="0">
                <a:solidFill>
                  <a:srgbClr val="000000"/>
                </a:solidFill>
                <a:latin typeface="Comic Sans MS" pitchFamily="66" charset="0"/>
              </a:rPr>
              <a:t>un inhibiteur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  <a:p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La 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modulation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 (inhibition ou activation) de l'activité enzymatique est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un mode de régulation primordial des voies métaboliques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 dans la cellule, d'autant que les inhibiteurs naturels sont multiples : 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antibiotiques, toxines, drogues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, poisons ...</a:t>
            </a:r>
            <a:endParaRPr lang="fr-FR" sz="2400" b="0" i="0" dirty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21429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Chapitre 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6</a:t>
            </a:r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: Inhibiteur </a:t>
            </a:r>
            <a:r>
              <a:rPr lang="fr-FR" sz="36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enzymatique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844" y="967071"/>
            <a:ext cx="871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rgbClr val="FF0000"/>
                </a:solidFill>
                <a:latin typeface="Comic Sans MS"/>
              </a:rPr>
              <a:t>1. </a:t>
            </a:r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Définition et caractéristiques générales des inhibiteurs</a:t>
            </a:r>
            <a:endParaRPr lang="fr-FR" sz="2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99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567" y="260648"/>
            <a:ext cx="5772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/>
              </a:rPr>
              <a:t>4. Inhibition </a:t>
            </a:r>
            <a:r>
              <a:rPr lang="fr-FR" sz="2800" b="1" dirty="0" err="1">
                <a:solidFill>
                  <a:srgbClr val="FF0000"/>
                </a:solidFill>
                <a:latin typeface="Comic Sans MS"/>
              </a:rPr>
              <a:t>incompétitive</a:t>
            </a:r>
            <a:r>
              <a:rPr lang="fr-FR" sz="2800" b="1" dirty="0">
                <a:solidFill>
                  <a:srgbClr val="FF0000"/>
                </a:solidFill>
                <a:latin typeface="Comic Sans MS"/>
              </a:rPr>
              <a:t> </a:t>
            </a:r>
            <a:endParaRPr lang="fr-F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67544" y="98072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r>
              <a:rPr lang="fr-FR" sz="2400" dirty="0">
                <a:latin typeface="Comic Sans MS" pitchFamily="66" charset="0"/>
              </a:rPr>
              <a:t>l'enzyme et le substrat forment d'abord le complexe enzyme-substrat (le complexe intermédiaire), puis l'inhibiteur se fixe à ce complexe.  </a:t>
            </a:r>
          </a:p>
        </p:txBody>
      </p:sp>
      <p:pic>
        <p:nvPicPr>
          <p:cNvPr id="6146" name="Picture 2" descr="Enzymologie enzymology active site inhibitor inhibiteur non competitif incompetitif uncompetitif inactivation exces substrat rate equation DFP PMSF biochim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990" y="2386600"/>
            <a:ext cx="4350640" cy="22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400" y="2708920"/>
            <a:ext cx="4017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Le mécanisme réactionnel :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580526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ComicSansMS"/>
              </a:rPr>
              <a:t>Ce type d'inhibition est essentiellement observé pour des réactions impliquant </a:t>
            </a:r>
            <a:r>
              <a:rPr lang="fr-FR" sz="2000" b="1" dirty="0">
                <a:solidFill>
                  <a:srgbClr val="000000"/>
                </a:solidFill>
                <a:latin typeface="ComicSansMS"/>
              </a:rPr>
              <a:t>deux  et plusieurs substrats</a:t>
            </a:r>
            <a:endParaRPr lang="fr-FR" sz="2000" b="1" dirty="0">
              <a:latin typeface="ComicSans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67999"/>
            <a:ext cx="63896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944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6085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14480" y="5500702"/>
            <a:ext cx="631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Comic Sans MS" pitchFamily="66" charset="0"/>
              </a:rPr>
              <a:t>Inhibition  </a:t>
            </a:r>
            <a:r>
              <a:rPr lang="fr-FR" sz="3600" dirty="0" err="1">
                <a:latin typeface="Comic Sans MS" pitchFamily="66" charset="0"/>
              </a:rPr>
              <a:t>incompétitive</a:t>
            </a:r>
            <a:endParaRPr lang="fr-FR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1/13/Wykres_L-B_dla_inhibicji_niekompetycyjnej.svg/470px-Wykres_L-B_dla_inhibicji_niekompetycyjnej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5760640" cy="39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5413733"/>
            <a:ext cx="8679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22222"/>
                </a:solidFill>
                <a:latin typeface="Arial"/>
              </a:rPr>
              <a:t> </a:t>
            </a:r>
            <a:r>
              <a:rPr lang="fr-FR" sz="2000" dirty="0">
                <a:solidFill>
                  <a:srgbClr val="222222"/>
                </a:solidFill>
                <a:latin typeface="Comic Sans MS" pitchFamily="66" charset="0"/>
              </a:rPr>
              <a:t>V</a:t>
            </a:r>
            <a:r>
              <a:rPr lang="fr-FR" sz="2000" dirty="0" smtClean="0">
                <a:solidFill>
                  <a:srgbClr val="222222"/>
                </a:solidFill>
                <a:latin typeface="Comic Sans MS" pitchFamily="66" charset="0"/>
              </a:rPr>
              <a:t>itesse </a:t>
            </a:r>
            <a:r>
              <a:rPr lang="fr-FR" sz="2000" dirty="0">
                <a:solidFill>
                  <a:srgbClr val="222222"/>
                </a:solidFill>
                <a:latin typeface="Comic Sans MS" pitchFamily="66" charset="0"/>
              </a:rPr>
              <a:t>maximum </a:t>
            </a:r>
            <a:r>
              <a:rPr lang="fr-FR" sz="2000" i="1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2000" baseline="-25000" dirty="0" err="1">
                <a:solidFill>
                  <a:srgbClr val="FF0000"/>
                </a:solidFill>
                <a:latin typeface="Comic Sans MS" pitchFamily="66" charset="0"/>
              </a:rPr>
              <a:t>max</a:t>
            </a:r>
            <a:r>
              <a:rPr lang="fr-FR" sz="2000" baseline="-25000" dirty="0">
                <a:solidFill>
                  <a:srgbClr val="222222"/>
                </a:solidFill>
                <a:latin typeface="Comic Sans MS" pitchFamily="66" charset="0"/>
              </a:rPr>
              <a:t> </a:t>
            </a:r>
            <a:r>
              <a:rPr lang="fr-FR" sz="2000" dirty="0">
                <a:solidFill>
                  <a:srgbClr val="222222"/>
                </a:solidFill>
                <a:latin typeface="Comic Sans MS" pitchFamily="66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diminue</a:t>
            </a:r>
            <a:r>
              <a:rPr lang="fr-FR" sz="2000" dirty="0">
                <a:solidFill>
                  <a:srgbClr val="222222"/>
                </a:solidFill>
                <a:latin typeface="Comic Sans MS" pitchFamily="66" charset="0"/>
              </a:rPr>
              <a:t> avec l'augmentation de la concentration de l'inhibiteur </a:t>
            </a:r>
            <a:r>
              <a:rPr lang="fr-FR" sz="2000" dirty="0" err="1">
                <a:solidFill>
                  <a:srgbClr val="222222"/>
                </a:solidFill>
                <a:latin typeface="Comic Sans MS" pitchFamily="66" charset="0"/>
              </a:rPr>
              <a:t>incompétitif</a:t>
            </a:r>
            <a:r>
              <a:rPr lang="fr-FR" sz="2000" dirty="0">
                <a:solidFill>
                  <a:srgbClr val="222222"/>
                </a:solidFill>
                <a:latin typeface="Comic Sans MS" pitchFamily="66" charset="0"/>
              </a:rPr>
              <a:t> tandis que la </a:t>
            </a:r>
            <a:r>
              <a:rPr lang="fr-FR" sz="2000" dirty="0" smtClean="0">
                <a:solidFill>
                  <a:srgbClr val="222222"/>
                </a:solidFill>
                <a:latin typeface="Comic Sans MS" pitchFamily="66" charset="0"/>
              </a:rPr>
              <a:t>constante de </a:t>
            </a:r>
            <a:r>
              <a:rPr lang="fr-FR" sz="2000" dirty="0" err="1" smtClean="0">
                <a:solidFill>
                  <a:srgbClr val="222222"/>
                </a:solidFill>
                <a:latin typeface="Comic Sans MS" pitchFamily="66" charset="0"/>
              </a:rPr>
              <a:t>Michaelis</a:t>
            </a:r>
            <a:r>
              <a:rPr lang="fr-FR" sz="2000" dirty="0" smtClean="0">
                <a:solidFill>
                  <a:srgbClr val="222222"/>
                </a:solidFill>
                <a:latin typeface="Comic Sans MS" pitchFamily="66" charset="0"/>
              </a:rPr>
              <a:t> </a:t>
            </a:r>
            <a:r>
              <a:rPr lang="fr-FR" sz="2000" dirty="0">
                <a:solidFill>
                  <a:srgbClr val="222222"/>
                </a:solidFill>
                <a:latin typeface="Comic Sans MS" pitchFamily="66" charset="0"/>
              </a:rPr>
              <a:t> </a:t>
            </a:r>
            <a:r>
              <a:rPr lang="fr-FR" sz="2000" i="1" dirty="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fr-FR" sz="2000" baseline="-25000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 décroît également</a:t>
            </a:r>
            <a:r>
              <a:rPr lang="fr-FR" sz="2000" baseline="300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71604" y="4857760"/>
            <a:ext cx="644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omic Sans MS" pitchFamily="66" charset="0"/>
              </a:rPr>
              <a:t>Figure 3. </a:t>
            </a:r>
            <a:r>
              <a:rPr lang="fr-FR" sz="2400" dirty="0">
                <a:latin typeface="Comic Sans MS" pitchFamily="66" charset="0"/>
              </a:rPr>
              <a:t>Inhibition </a:t>
            </a:r>
            <a:r>
              <a:rPr lang="fr-FR" sz="2400" dirty="0" err="1">
                <a:latin typeface="Comic Sans MS" pitchFamily="66" charset="0"/>
              </a:rPr>
              <a:t>incompétitive</a:t>
            </a:r>
            <a:endParaRPr lang="fr-F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84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90500"/>
            <a:ext cx="8643998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4848518"/>
              </p:ext>
            </p:extLst>
          </p:nvPr>
        </p:nvGraphicFramePr>
        <p:xfrm>
          <a:off x="142844" y="1556792"/>
          <a:ext cx="8748463" cy="479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66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57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50505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omic Sans MS" pitchFamily="66" charset="0"/>
                        </a:rPr>
                        <a:t>Type</a:t>
                      </a:r>
                      <a:r>
                        <a:rPr lang="fr-FR" sz="2000" baseline="0" dirty="0">
                          <a:latin typeface="Comic Sans MS" pitchFamily="66" charset="0"/>
                        </a:rPr>
                        <a:t> d’inhibiteur</a:t>
                      </a:r>
                      <a:endParaRPr lang="fr-F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  <a:r>
                        <a:rPr lang="fr-FR" sz="2000" dirty="0"/>
                        <a:t>Pente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Abscisse</a:t>
                      </a:r>
                      <a:r>
                        <a:rPr lang="fr-FR" baseline="0" dirty="0"/>
                        <a:t> à l’origine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  <a:r>
                        <a:rPr lang="fr-FR"/>
                        <a:t>Ordonnée </a:t>
                      </a:r>
                      <a:r>
                        <a:rPr lang="fr-FR" smtClean="0"/>
                        <a:t>à l’origine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371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omic Sans MS" pitchFamily="66" charset="0"/>
                        </a:rPr>
                        <a:t> 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</a:t>
                      </a:r>
                      <a:r>
                        <a:rPr lang="fr-FR" sz="200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ans</a:t>
                      </a:r>
                      <a:r>
                        <a:rPr lang="fr-FR" sz="2000" baseline="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  <a:endParaRPr lang="fr-FR" sz="20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</a:t>
                      </a:r>
                      <a:r>
                        <a:rPr lang="fr-FR" sz="2000" dirty="0">
                          <a:latin typeface="Comic Sans MS" pitchFamily="66" charset="0"/>
                        </a:rPr>
                        <a:t>K</a:t>
                      </a:r>
                      <a:r>
                        <a:rPr lang="fr-FR" sz="2000" baseline="-25000" dirty="0">
                          <a:latin typeface="Comic Sans MS" pitchFamily="66" charset="0"/>
                        </a:rPr>
                        <a:t>m</a:t>
                      </a:r>
                      <a:r>
                        <a:rPr lang="fr-FR" sz="2000" baseline="0" dirty="0">
                          <a:latin typeface="Comic Sans MS" pitchFamily="66" charset="0"/>
                        </a:rPr>
                        <a:t>/V </a:t>
                      </a:r>
                      <a:r>
                        <a:rPr lang="fr-FR" sz="2000" baseline="-25000" dirty="0">
                          <a:latin typeface="Comic Sans MS" pitchFamily="66" charset="0"/>
                        </a:rPr>
                        <a:t>m</a:t>
                      </a:r>
                      <a:endParaRPr lang="fr-F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</a:t>
                      </a:r>
                      <a:r>
                        <a:rPr lang="fr-FR" sz="2000" dirty="0">
                          <a:latin typeface="Comic Sans MS" pitchFamily="66" charset="0"/>
                        </a:rPr>
                        <a:t>- 1/k </a:t>
                      </a:r>
                      <a:r>
                        <a:rPr lang="fr-FR" sz="2000" baseline="-25000" dirty="0">
                          <a:latin typeface="Comic Sans MS" pitchFamily="66" charset="0"/>
                        </a:rPr>
                        <a:t>m</a:t>
                      </a:r>
                      <a:endParaRPr lang="fr-F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</a:t>
                      </a:r>
                      <a:r>
                        <a:rPr lang="fr-FR" sz="2000" dirty="0">
                          <a:latin typeface="Comic Sans MS" pitchFamily="66" charset="0"/>
                        </a:rPr>
                        <a:t>1/V </a:t>
                      </a:r>
                      <a:r>
                        <a:rPr lang="fr-FR" sz="2000" baseline="-25000" dirty="0">
                          <a:latin typeface="Comic Sans MS" pitchFamily="66" charset="0"/>
                        </a:rPr>
                        <a:t>m</a:t>
                      </a:r>
                      <a:endParaRPr lang="fr-FR" sz="20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0505"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  <a:r>
                        <a:rPr lang="fr-FR" sz="2000" dirty="0">
                          <a:latin typeface="Comic Sans MS" pitchFamily="66" charset="0"/>
                        </a:rPr>
                        <a:t>Compétitif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fr-FR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/V </a:t>
                      </a:r>
                      <a:r>
                        <a:rPr kumimoji="0" lang="fr-FR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(1 + [i]/K </a:t>
                      </a:r>
                      <a:r>
                        <a:rPr kumimoji="0" lang="fr-FR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  <a:r>
                        <a:rPr lang="fr-FR" sz="2000" dirty="0">
                          <a:latin typeface="Comic Sans MS" pitchFamily="66" charset="0"/>
                        </a:rPr>
                        <a:t>- 1/K </a:t>
                      </a:r>
                      <a:r>
                        <a:rPr lang="fr-FR" sz="2000" baseline="-25000" dirty="0">
                          <a:latin typeface="Comic Sans MS" pitchFamily="66" charset="0"/>
                        </a:rPr>
                        <a:t>m</a:t>
                      </a:r>
                      <a:r>
                        <a:rPr lang="fr-FR" sz="2000" baseline="0" dirty="0">
                          <a:latin typeface="Comic Sans MS" pitchFamily="66" charset="0"/>
                        </a:rPr>
                        <a:t> (1+[I]/K</a:t>
                      </a:r>
                      <a:r>
                        <a:rPr lang="fr-FR" sz="2000" baseline="-25000" dirty="0">
                          <a:latin typeface="Comic Sans MS" pitchFamily="66" charset="0"/>
                        </a:rPr>
                        <a:t>I</a:t>
                      </a:r>
                      <a:r>
                        <a:rPr lang="fr-FR" sz="2000" baseline="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</a:t>
                      </a: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1/V </a:t>
                      </a:r>
                      <a:r>
                        <a:rPr kumimoji="0" lang="fr-FR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m</a:t>
                      </a: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0505"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  <a:r>
                        <a:rPr lang="fr-FR" sz="2000" dirty="0">
                          <a:latin typeface="Comic Sans MS" pitchFamily="66" charset="0"/>
                        </a:rPr>
                        <a:t>non</a:t>
                      </a:r>
                      <a:r>
                        <a:rPr lang="fr-FR" sz="2000" baseline="0" dirty="0">
                          <a:latin typeface="Comic Sans MS" pitchFamily="66" charset="0"/>
                        </a:rPr>
                        <a:t> compétitif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fr-FR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/V </a:t>
                      </a:r>
                      <a:r>
                        <a:rPr kumimoji="0" lang="fr-FR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(1 + [i]/K </a:t>
                      </a:r>
                      <a:r>
                        <a:rPr kumimoji="0" lang="fr-FR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fr-F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- 1/k </a:t>
                      </a:r>
                      <a:r>
                        <a:rPr kumimoji="0" lang="fr-FR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1/V </a:t>
                      </a:r>
                      <a:r>
                        <a:rPr kumimoji="0" lang="fr-FR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(1+ [I]/</a:t>
                      </a:r>
                      <a:r>
                        <a:rPr kumimoji="0" lang="fr-FR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fr-FR" sz="2000" b="0" i="0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0505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latin typeface="Comic Sans MS" pitchFamily="66" charset="0"/>
                        </a:rPr>
                        <a:t>Incompetitif</a:t>
                      </a:r>
                      <a:endParaRPr lang="fr-F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fr-FR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/V </a:t>
                      </a:r>
                      <a:r>
                        <a:rPr kumimoji="0" lang="fr-FR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</a:t>
                      </a:r>
                      <a:r>
                        <a:rPr lang="fr-FR" sz="2000" dirty="0">
                          <a:latin typeface="Comic Sans MS" pitchFamily="66" charset="0"/>
                        </a:rPr>
                        <a:t>-</a:t>
                      </a:r>
                      <a:r>
                        <a:rPr lang="fr-FR" sz="2000" baseline="0" dirty="0">
                          <a:latin typeface="Comic Sans MS" pitchFamily="66" charset="0"/>
                        </a:rPr>
                        <a:t> 1</a:t>
                      </a: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/K </a:t>
                      </a: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2000" baseline="0" dirty="0">
                          <a:latin typeface="Comic Sans MS" pitchFamily="66" charset="0"/>
                        </a:rPr>
                        <a:t>(1+ [I]/K</a:t>
                      </a:r>
                      <a:r>
                        <a:rPr lang="fr-FR" sz="2000" baseline="-25000" dirty="0">
                          <a:latin typeface="Comic Sans MS" pitchFamily="66" charset="0"/>
                        </a:rPr>
                        <a:t>I </a:t>
                      </a:r>
                      <a:r>
                        <a:rPr lang="fr-FR" sz="2000" baseline="0" dirty="0">
                          <a:latin typeface="Comic Sans MS" pitchFamily="66" charset="0"/>
                        </a:rPr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aseline="0" dirty="0">
                          <a:latin typeface="Comic Sans MS" pitchFamily="66" charset="0"/>
                        </a:rPr>
                        <a:t>1/V</a:t>
                      </a:r>
                      <a:r>
                        <a:rPr lang="fr-FR" sz="2000" baseline="-25000" dirty="0">
                          <a:latin typeface="Comic Sans MS" pitchFamily="66" charset="0"/>
                        </a:rPr>
                        <a:t>M</a:t>
                      </a:r>
                      <a:r>
                        <a:rPr lang="fr-FR" sz="2000" baseline="0" dirty="0">
                          <a:latin typeface="Comic Sans MS" pitchFamily="66" charset="0"/>
                        </a:rPr>
                        <a:t>  (1+ [I]/</a:t>
                      </a:r>
                      <a:r>
                        <a:rPr lang="fr-FR" sz="2000" baseline="0" dirty="0" err="1">
                          <a:latin typeface="Comic Sans MS" pitchFamily="66" charset="0"/>
                        </a:rPr>
                        <a:t>K</a:t>
                      </a:r>
                      <a:r>
                        <a:rPr lang="fr-FR" sz="2000" baseline="-25000" dirty="0" err="1">
                          <a:latin typeface="Comic Sans MS" pitchFamily="66" charset="0"/>
                        </a:rPr>
                        <a:t>i</a:t>
                      </a:r>
                      <a:r>
                        <a:rPr lang="fr-FR" sz="2000" baseline="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71472" y="557778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Tableau 1: </a:t>
            </a:r>
            <a:r>
              <a:rPr lang="fr-FR" sz="2000" dirty="0" smtClean="0">
                <a:latin typeface="Comic Sans MS" pitchFamily="66" charset="0"/>
              </a:rPr>
              <a:t>Principaux </a:t>
            </a:r>
            <a:r>
              <a:rPr lang="fr-FR" sz="2000" dirty="0">
                <a:latin typeface="Comic Sans MS" pitchFamily="66" charset="0"/>
              </a:rPr>
              <a:t>paramètres  de l’inhibition compétitive, </a:t>
            </a:r>
            <a:endParaRPr lang="fr-FR" sz="2000" dirty="0" smtClean="0">
              <a:latin typeface="Comic Sans MS" pitchFamily="66" charset="0"/>
            </a:endParaRPr>
          </a:p>
          <a:p>
            <a:r>
              <a:rPr lang="fr-FR" sz="2000" dirty="0" smtClean="0">
                <a:latin typeface="Comic Sans MS" pitchFamily="66" charset="0"/>
              </a:rPr>
              <a:t>                    non </a:t>
            </a:r>
            <a:r>
              <a:rPr lang="fr-FR" sz="2000" dirty="0">
                <a:latin typeface="Comic Sans MS" pitchFamily="66" charset="0"/>
              </a:rPr>
              <a:t>compétitive et </a:t>
            </a:r>
            <a:r>
              <a:rPr lang="fr-FR" sz="2000" dirty="0" err="1">
                <a:latin typeface="Comic Sans MS" pitchFamily="66" charset="0"/>
              </a:rPr>
              <a:t>incompétitive</a:t>
            </a:r>
            <a:endParaRPr lang="fr-F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49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4077438"/>
              </p:ext>
            </p:extLst>
          </p:nvPr>
        </p:nvGraphicFramePr>
        <p:xfrm>
          <a:off x="539552" y="1500174"/>
          <a:ext cx="8104413" cy="37728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75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9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99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9193">
                <a:tc>
                  <a:txBody>
                    <a:bodyPr/>
                    <a:lstStyle/>
                    <a:p>
                      <a:r>
                        <a:rPr lang="fr-FR" sz="2000" baseline="0" dirty="0" smtClean="0"/>
                        <a:t>Type d’inhibition</a:t>
                      </a:r>
                      <a:endParaRPr lang="fr-F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Vitesse Maximum</a:t>
                      </a:r>
                      <a:endParaRPr lang="fr-F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Constante de </a:t>
                      </a:r>
                      <a:r>
                        <a:rPr lang="fr-FR" sz="2000" dirty="0" err="1" smtClean="0"/>
                        <a:t>Michaelis</a:t>
                      </a:r>
                      <a:endParaRPr lang="fr-FR" sz="2000" dirty="0" smtClean="0"/>
                    </a:p>
                    <a:p>
                      <a:r>
                        <a:rPr lang="fr-FR" sz="2000" dirty="0" smtClean="0"/>
                        <a:t>Apparente</a:t>
                      </a:r>
                      <a:endParaRPr lang="fr-FR" sz="20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988">
                <a:tc>
                  <a:txBody>
                    <a:bodyPr/>
                    <a:lstStyle/>
                    <a:p>
                      <a:r>
                        <a:rPr lang="fr-FR" dirty="0" smtClean="0"/>
                        <a:t>Aucun</a:t>
                      </a:r>
                    </a:p>
                    <a:p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Vm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Km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988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Compétitve</a:t>
                      </a:r>
                      <a:endParaRPr lang="fr-FR" sz="2000" dirty="0" smtClean="0"/>
                    </a:p>
                    <a:p>
                      <a:endParaRPr lang="fr-F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Vm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Km (1+ [I]/</a:t>
                      </a:r>
                      <a:r>
                        <a:rPr kumimoji="0" lang="fr-FR" sz="2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Ki</a:t>
                      </a:r>
                      <a:r>
                        <a:rPr kumimoji="0" lang="fr-FR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kumimoji="0" lang="fr-F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988">
                <a:tc>
                  <a:txBody>
                    <a:bodyPr/>
                    <a:lstStyle/>
                    <a:p>
                      <a:r>
                        <a:rPr lang="fr-FR" sz="2000" cap="none" baseline="0" dirty="0" smtClean="0"/>
                        <a:t>Non Compétitive</a:t>
                      </a:r>
                    </a:p>
                    <a:p>
                      <a:endParaRPr lang="fr-FR" sz="2000" cap="none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Vm</a:t>
                      </a:r>
                      <a:r>
                        <a:rPr lang="fr-FR" sz="2400" dirty="0"/>
                        <a:t>/(1+</a:t>
                      </a:r>
                      <a:r>
                        <a:rPr lang="fr-FR" sz="2400" baseline="0" dirty="0"/>
                        <a:t> [I]/</a:t>
                      </a:r>
                      <a:r>
                        <a:rPr lang="fr-FR" sz="2400" baseline="0" dirty="0" err="1"/>
                        <a:t>Ki</a:t>
                      </a:r>
                      <a:r>
                        <a:rPr lang="fr-FR" sz="2400" baseline="0" dirty="0"/>
                        <a:t>)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Km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929">
                <a:tc>
                  <a:txBody>
                    <a:bodyPr/>
                    <a:lstStyle/>
                    <a:p>
                      <a:r>
                        <a:rPr lang="fr-FR" sz="2000" cap="none" baseline="0" dirty="0" err="1" smtClean="0"/>
                        <a:t>Incompétitive</a:t>
                      </a:r>
                      <a:endParaRPr lang="fr-FR" sz="2000" cap="none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Vm</a:t>
                      </a:r>
                      <a:r>
                        <a:rPr kumimoji="0" lang="fr-FR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/(1+ [I]/</a:t>
                      </a:r>
                      <a:r>
                        <a:rPr kumimoji="0" lang="fr-FR" sz="2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Ki</a:t>
                      </a:r>
                      <a:r>
                        <a:rPr kumimoji="0" lang="fr-FR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Km/1+</a:t>
                      </a:r>
                      <a:r>
                        <a:rPr lang="fr-FR" sz="2400" baseline="0" dirty="0"/>
                        <a:t> [I]/</a:t>
                      </a:r>
                      <a:r>
                        <a:rPr lang="fr-FR" sz="2400" baseline="0" dirty="0" err="1"/>
                        <a:t>Ki</a:t>
                      </a:r>
                      <a:r>
                        <a:rPr lang="fr-FR" sz="2400" baseline="0" dirty="0"/>
                        <a:t>)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67544" y="62068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Tableau 2: </a:t>
            </a:r>
            <a:r>
              <a:rPr lang="fr-FR" sz="2000" dirty="0" smtClean="0">
                <a:latin typeface="Comic Sans MS" pitchFamily="66" charset="0"/>
              </a:rPr>
              <a:t>Comparaison </a:t>
            </a:r>
            <a:r>
              <a:rPr lang="fr-FR" sz="2000" dirty="0">
                <a:latin typeface="Comic Sans MS" pitchFamily="66" charset="0"/>
              </a:rPr>
              <a:t>des vitesses maximum et des constantes de  </a:t>
            </a:r>
            <a:r>
              <a:rPr lang="fr-FR" sz="2000" dirty="0" err="1">
                <a:latin typeface="Comic Sans MS" pitchFamily="66" charset="0"/>
              </a:rPr>
              <a:t>Michaelis</a:t>
            </a:r>
            <a:r>
              <a:rPr lang="fr-FR" sz="2000" dirty="0">
                <a:latin typeface="Comic Sans MS" pitchFamily="66" charset="0"/>
              </a:rPr>
              <a:t> apparentes pour différents types d’inhibition  (suite)</a:t>
            </a:r>
          </a:p>
        </p:txBody>
      </p:sp>
    </p:spTree>
    <p:extLst>
      <p:ext uri="{BB962C8B-B14F-4D97-AF65-F5344CB8AC3E}">
        <p14:creationId xmlns:p14="http://schemas.microsoft.com/office/powerpoint/2010/main" xmlns="" val="55689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8640"/>
            <a:ext cx="8246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ComicSansMS"/>
              </a:rPr>
              <a:t>L'étude de l'effet d'inhibiteurs permet :</a:t>
            </a: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ComicSansMS"/>
              </a:rPr>
              <a:t> d'affiner </a:t>
            </a:r>
            <a:r>
              <a:rPr lang="fr-FR" sz="2400" dirty="0">
                <a:solidFill>
                  <a:srgbClr val="000000"/>
                </a:solidFill>
                <a:latin typeface="ComicSansMS"/>
              </a:rPr>
              <a:t>le mécanisme catalytique d'une réaction </a:t>
            </a:r>
            <a:r>
              <a:rPr lang="fr-FR" sz="2400" dirty="0" smtClean="0">
                <a:solidFill>
                  <a:srgbClr val="000000"/>
                </a:solidFill>
                <a:latin typeface="ComicSansMS"/>
              </a:rPr>
              <a:t>       </a:t>
            </a:r>
          </a:p>
          <a:p>
            <a:r>
              <a:rPr lang="fr-FR" sz="2400" dirty="0" smtClean="0">
                <a:solidFill>
                  <a:srgbClr val="000000"/>
                </a:solidFill>
                <a:latin typeface="ComicSansMS"/>
              </a:rPr>
              <a:t>  enzymatique</a:t>
            </a: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ComicSansMS"/>
              </a:rPr>
              <a:t> de </a:t>
            </a:r>
            <a:r>
              <a:rPr lang="fr-FR" sz="2400" dirty="0">
                <a:solidFill>
                  <a:srgbClr val="000000"/>
                </a:solidFill>
                <a:latin typeface="ComicSansMS"/>
              </a:rPr>
              <a:t>mieux connaître la spécificité d'une enzyme</a:t>
            </a: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ComicSansMS"/>
              </a:rPr>
              <a:t> d'obtenir </a:t>
            </a:r>
            <a:r>
              <a:rPr lang="fr-FR" sz="2400" dirty="0">
                <a:solidFill>
                  <a:srgbClr val="000000"/>
                </a:solidFill>
                <a:latin typeface="ComicSansMS"/>
              </a:rPr>
              <a:t>des données physiques et chimiques </a:t>
            </a:r>
            <a:r>
              <a:rPr lang="fr-FR" sz="2400" dirty="0" smtClean="0">
                <a:solidFill>
                  <a:srgbClr val="000000"/>
                </a:solidFill>
                <a:latin typeface="ComicSansMS"/>
              </a:rPr>
              <a:t>concernant </a:t>
            </a:r>
          </a:p>
          <a:p>
            <a:r>
              <a:rPr lang="fr-FR" sz="2400" dirty="0" smtClean="0">
                <a:solidFill>
                  <a:srgbClr val="000000"/>
                </a:solidFill>
                <a:latin typeface="ComicSansMS"/>
              </a:rPr>
              <a:t>  le </a:t>
            </a:r>
            <a:r>
              <a:rPr lang="fr-FR" sz="2400" dirty="0">
                <a:solidFill>
                  <a:srgbClr val="000000"/>
                </a:solidFill>
                <a:latin typeface="ComicSansMS"/>
              </a:rPr>
              <a:t>site </a:t>
            </a:r>
            <a:r>
              <a:rPr lang="fr-FR" sz="2400" dirty="0" smtClean="0">
                <a:solidFill>
                  <a:srgbClr val="000000"/>
                </a:solidFill>
                <a:latin typeface="ComicSansMS"/>
              </a:rPr>
              <a:t>actif </a:t>
            </a:r>
            <a:endParaRPr lang="fr-FR" sz="2400" b="0" dirty="0">
              <a:solidFill>
                <a:srgbClr val="000000"/>
              </a:solidFill>
              <a:effectLst/>
              <a:latin typeface="ComicSans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2497853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omicSansMS"/>
              </a:rPr>
              <a:t>En effet, certains inhibiteurs s'associent de manière </a:t>
            </a:r>
            <a:r>
              <a:rPr lang="fr-FR" sz="2800" dirty="0">
                <a:solidFill>
                  <a:srgbClr val="FF0000"/>
                </a:solidFill>
                <a:latin typeface="ComicSansMS"/>
              </a:rPr>
              <a:t>réversible</a:t>
            </a:r>
            <a:r>
              <a:rPr lang="fr-FR" sz="2800" dirty="0">
                <a:solidFill>
                  <a:srgbClr val="000000"/>
                </a:solidFill>
                <a:latin typeface="ComicSansMS"/>
              </a:rPr>
              <a:t> à l'enzyme en interagissant de manière </a:t>
            </a:r>
            <a:r>
              <a:rPr lang="fr-FR" sz="2800" dirty="0">
                <a:solidFill>
                  <a:srgbClr val="FF0000"/>
                </a:solidFill>
                <a:latin typeface="ComicSansMS"/>
              </a:rPr>
              <a:t>non covalente</a:t>
            </a:r>
            <a:r>
              <a:rPr lang="fr-FR" sz="2800" dirty="0">
                <a:solidFill>
                  <a:srgbClr val="000000"/>
                </a:solidFill>
                <a:latin typeface="ComicSansMS"/>
              </a:rPr>
              <a:t>. il perturbent la cinétique enzymatique et peuvent même stopper la réaction. </a:t>
            </a:r>
          </a:p>
          <a:p>
            <a:r>
              <a:rPr lang="fr-FR" sz="2800" dirty="0">
                <a:solidFill>
                  <a:srgbClr val="000000"/>
                </a:solidFill>
                <a:latin typeface="ComicSansMS"/>
              </a:rPr>
              <a:t>D'autres se fixent de manière </a:t>
            </a:r>
            <a:r>
              <a:rPr lang="fr-FR" sz="2800" dirty="0">
                <a:solidFill>
                  <a:srgbClr val="FF0000"/>
                </a:solidFill>
                <a:latin typeface="ComicSansMS"/>
              </a:rPr>
              <a:t>irréversible</a:t>
            </a:r>
            <a:r>
              <a:rPr lang="fr-FR" sz="2800" dirty="0">
                <a:solidFill>
                  <a:srgbClr val="000000"/>
                </a:solidFill>
                <a:latin typeface="ComicSansMS"/>
              </a:rPr>
              <a:t> et agissent brutalement, en dénaturant l’enzyme  sont souvent utilisés pour déterminer les groupes actifs du site catalytique.</a:t>
            </a:r>
            <a:endParaRPr lang="fr-FR" sz="2800" i="0" dirty="0">
              <a:solidFill>
                <a:srgbClr val="000000"/>
              </a:solidFill>
              <a:effectLst/>
              <a:latin typeface="ComicSans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19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78614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/>
              </a:rPr>
              <a:t>2. Inhibition compétitive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690836" y="1412776"/>
            <a:ext cx="8057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Inhibiteur compétitif est un composé  présentant une analogie structurale  avec le substrat de l’enzyme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034" y="395567"/>
            <a:ext cx="622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omic Sans MS" pitchFamily="66" charset="0"/>
              </a:rPr>
              <a:t>On distingue </a:t>
            </a:r>
            <a:r>
              <a:rPr lang="fr-FR" sz="2400" b="1" dirty="0">
                <a:latin typeface="Comic Sans MS" pitchFamily="66" charset="0"/>
              </a:rPr>
              <a:t>trois grands types: </a:t>
            </a:r>
          </a:p>
        </p:txBody>
      </p:sp>
      <p:pic>
        <p:nvPicPr>
          <p:cNvPr id="3074" name="Picture 2" descr="https://upload.wikimedia.org/wikipedia/commons/b/ba/Inhibiteur_competit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492896"/>
            <a:ext cx="2763972" cy="32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314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853"/>
            <a:ext cx="8208912" cy="63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0" y="5613595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>
                <a:solidFill>
                  <a:prstClr val="black"/>
                </a:solidFill>
                <a:latin typeface="Comic Sans MS" pitchFamily="66" charset="0"/>
              </a:rPr>
              <a:t>Avec un inhibiteur compétitif:</a:t>
            </a:r>
          </a:p>
          <a:p>
            <a:pPr lvl="0"/>
            <a:r>
              <a:rPr lang="fr-FR" sz="2000" b="1" dirty="0">
                <a:solidFill>
                  <a:prstClr val="black"/>
                </a:solidFill>
                <a:latin typeface="Comic Sans MS" pitchFamily="66" charset="0"/>
              </a:rPr>
              <a:t>1/V=K</a:t>
            </a:r>
            <a:r>
              <a:rPr lang="fr-FR" sz="2000" b="1" baseline="-25000" dirty="0">
                <a:solidFill>
                  <a:prstClr val="black"/>
                </a:solidFill>
                <a:latin typeface="Comic Sans MS" pitchFamily="66" charset="0"/>
              </a:rPr>
              <a:t>m</a:t>
            </a:r>
            <a:r>
              <a:rPr lang="fr-FR" sz="2000" b="1" dirty="0">
                <a:solidFill>
                  <a:prstClr val="black"/>
                </a:solidFill>
                <a:latin typeface="Comic Sans MS" pitchFamily="66" charset="0"/>
              </a:rPr>
              <a:t> /</a:t>
            </a:r>
            <a:r>
              <a:rPr lang="fr-FR" sz="2000" b="1" dirty="0" err="1">
                <a:solidFill>
                  <a:prstClr val="black"/>
                </a:solidFill>
                <a:latin typeface="Comic Sans MS" pitchFamily="66" charset="0"/>
              </a:rPr>
              <a:t>V</a:t>
            </a:r>
            <a:r>
              <a:rPr lang="fr-FR" sz="2000" b="1" baseline="-25000" dirty="0" err="1">
                <a:solidFill>
                  <a:prstClr val="black"/>
                </a:solidFill>
                <a:latin typeface="Comic Sans MS" pitchFamily="66" charset="0"/>
              </a:rPr>
              <a:t>m</a:t>
            </a:r>
            <a:r>
              <a:rPr lang="fr-FR" sz="2000" b="1" dirty="0">
                <a:solidFill>
                  <a:prstClr val="black"/>
                </a:solidFill>
                <a:latin typeface="Comic Sans MS" pitchFamily="66" charset="0"/>
              </a:rPr>
              <a:t> (1+[I]/</a:t>
            </a:r>
            <a:r>
              <a:rPr lang="fr-FR" sz="2000" b="1" dirty="0" err="1">
                <a:solidFill>
                  <a:prstClr val="black"/>
                </a:solidFill>
                <a:latin typeface="Comic Sans MS" pitchFamily="66" charset="0"/>
              </a:rPr>
              <a:t>K</a:t>
            </a:r>
            <a:r>
              <a:rPr lang="fr-FR" sz="2000" b="1" baseline="-25000" dirty="0" err="1">
                <a:solidFill>
                  <a:prstClr val="black"/>
                </a:solidFill>
                <a:latin typeface="Comic Sans MS" pitchFamily="66" charset="0"/>
              </a:rPr>
              <a:t>i</a:t>
            </a:r>
            <a:r>
              <a:rPr lang="fr-FR" sz="2000" b="1" dirty="0">
                <a:solidFill>
                  <a:prstClr val="black"/>
                </a:solidFill>
                <a:latin typeface="Comic Sans MS" pitchFamily="66" charset="0"/>
              </a:rPr>
              <a:t> )1/[S]) + 1/</a:t>
            </a:r>
            <a:r>
              <a:rPr lang="fr-FR" sz="2000" b="1" dirty="0" err="1">
                <a:solidFill>
                  <a:prstClr val="black"/>
                </a:solidFill>
                <a:latin typeface="Comic Sans MS" pitchFamily="66" charset="0"/>
              </a:rPr>
              <a:t>V</a:t>
            </a:r>
            <a:r>
              <a:rPr lang="fr-FR" sz="2000" b="1" baseline="-25000" dirty="0" err="1">
                <a:solidFill>
                  <a:prstClr val="black"/>
                </a:solidFill>
                <a:latin typeface="Comic Sans MS" pitchFamily="66" charset="0"/>
              </a:rPr>
              <a:t>m</a:t>
            </a:r>
            <a:r>
              <a:rPr lang="fr-FR" sz="2000" b="1" baseline="-25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9266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04664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En présence d'un d'inhibiteur 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compétitif</a:t>
            </a:r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, K</a:t>
            </a:r>
            <a:r>
              <a:rPr lang="fr-FR" sz="2800" baseline="-25000" dirty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 est 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augmentée</a:t>
            </a:r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 et V</a:t>
            </a:r>
            <a:r>
              <a:rPr lang="fr-FR" sz="2800" baseline="-25000" dirty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 n'est pas modifiée (</a:t>
            </a:r>
            <a:r>
              <a:rPr lang="fr-FR" sz="2800" dirty="0">
                <a:latin typeface="Comic Sans MS" pitchFamily="66" charset="0"/>
                <a:hlinkClick r:id="rId2"/>
              </a:rPr>
              <a:t>voir tableau</a:t>
            </a:r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).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2136339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Cela signifie que l'inhibition compétitive peut-être 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"levée" à concentration saturante en substrat</a:t>
            </a:r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. En effet, puisque la fixation du substrat et celle de l'inhibiteur sont mutuellement exclusives, l'addition d'une très forte concentration de substrat déplace l'équilibre E + S &lt;==&gt; ES en faveur de ES et donc déplace l'équilibre EI &lt;==&gt; E + I en faveur de E</a:t>
            </a:r>
            <a:r>
              <a:rPr lang="fr-FR" dirty="0">
                <a:solidFill>
                  <a:srgbClr val="000000"/>
                </a:solidFill>
                <a:latin typeface="Lucida Grande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5491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362" y="33265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/>
              </a:rPr>
              <a:t>.</a:t>
            </a:r>
            <a:r>
              <a:rPr lang="fr-FR" sz="3200" b="1" dirty="0">
                <a:solidFill>
                  <a:srgbClr val="FF0000"/>
                </a:solidFill>
                <a:latin typeface="Comic Sans MS"/>
              </a:rPr>
              <a:t>3. </a:t>
            </a:r>
            <a:r>
              <a:rPr lang="fr-FR" sz="3600" b="1" dirty="0">
                <a:solidFill>
                  <a:srgbClr val="FF0000"/>
                </a:solidFill>
                <a:latin typeface="Comic Sans MS"/>
              </a:rPr>
              <a:t>Inhibition non compétitive 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108106" y="1214422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Un inhibiteur non compétitif classique n'a aucune influence sur la fixation du substrat (et réciproquement) : les 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sites de fixation</a:t>
            </a:r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 du substrat et de l'inhibiteur sont 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distincts</a:t>
            </a:r>
            <a:r>
              <a:rPr lang="fr-FR" dirty="0">
                <a:solidFill>
                  <a:srgbClr val="000000"/>
                </a:solidFill>
                <a:latin typeface="Lucida Grande"/>
              </a:rPr>
              <a:t>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04" y="3214686"/>
            <a:ext cx="885555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636"/>
            <a:ext cx="87296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21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zymologie enzymology active site inhibitor inhibiteur non competitif incompetitif uncompetitif inactivation exces substrat rate equation DFP PMSF biochim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396102"/>
            <a:ext cx="5643602" cy="31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427587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ucida Grande"/>
              </a:rPr>
              <a:t>: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76370" y="636908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Le mécanisme réactionnel: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85786" y="4786322"/>
            <a:ext cx="7558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Comic Sans MS" pitchFamily="66" charset="0"/>
              </a:rPr>
              <a:t>1/V =K</a:t>
            </a:r>
            <a:r>
              <a:rPr lang="fr-FR" sz="2200" b="1" baseline="-25000" dirty="0">
                <a:solidFill>
                  <a:srgbClr val="FF0000"/>
                </a:solidFill>
                <a:latin typeface="Comic Sans MS" pitchFamily="66" charset="0"/>
              </a:rPr>
              <a:t>m </a:t>
            </a:r>
            <a:r>
              <a:rPr lang="fr-FR" sz="2200" b="1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fr-FR" sz="2200" b="1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2200" b="1" baseline="-25000" dirty="0" err="1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fr-FR" sz="2200" b="1" dirty="0">
                <a:solidFill>
                  <a:srgbClr val="FF0000"/>
                </a:solidFill>
                <a:latin typeface="Comic Sans MS" pitchFamily="66" charset="0"/>
              </a:rPr>
              <a:t> (1+ [I]/K</a:t>
            </a:r>
            <a:r>
              <a:rPr lang="fr-FR" sz="2200" b="1" baseline="-250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2200" b="1" dirty="0">
                <a:solidFill>
                  <a:srgbClr val="FF0000"/>
                </a:solidFill>
                <a:latin typeface="Comic Sans MS" pitchFamily="66" charset="0"/>
              </a:rPr>
              <a:t> ) 1/[S] + 1/</a:t>
            </a:r>
            <a:r>
              <a:rPr lang="fr-FR" sz="2200" b="1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2200" b="1" baseline="-25000" dirty="0" err="1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fr-FR" sz="2200" b="1" dirty="0">
                <a:solidFill>
                  <a:srgbClr val="FF0000"/>
                </a:solidFill>
                <a:latin typeface="Comic Sans MS" pitchFamily="66" charset="0"/>
              </a:rPr>
              <a:t> (1+ [I] /K </a:t>
            </a:r>
            <a:r>
              <a:rPr lang="fr-FR" sz="2200" b="1" baseline="-250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2200" b="1" dirty="0">
                <a:solidFill>
                  <a:srgbClr val="FF0000"/>
                </a:solidFill>
                <a:latin typeface="Comic Sans MS" pitchFamily="66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xmlns="" val="183199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8501122" cy="521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051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328" y="548680"/>
            <a:ext cx="6377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En présence de ce type d'inhibiteur :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328" y="1340768"/>
            <a:ext cx="8316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2800" dirty="0" err="1">
                <a:solidFill>
                  <a:srgbClr val="000000"/>
                </a:solidFill>
                <a:latin typeface="Comic Sans MS" pitchFamily="66" charset="0"/>
              </a:rPr>
              <a:t>V</a:t>
            </a:r>
            <a:r>
              <a:rPr lang="fr-FR" sz="2800" baseline="-25000" dirty="0" err="1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 est 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diminuée</a:t>
            </a:r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 (</a:t>
            </a:r>
            <a:r>
              <a:rPr lang="fr-FR" sz="2800" dirty="0">
                <a:solidFill>
                  <a:srgbClr val="000000"/>
                </a:solidFill>
                <a:latin typeface="Comic Sans MS" pitchFamily="66" charset="0"/>
                <a:hlinkClick r:id="rId2"/>
              </a:rPr>
              <a:t>voir tableau</a:t>
            </a:r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) : une partie des molécules d'enzyme se trouvant sous la forme EI et ESI, conjointement au complexe ES, il y a donc moins de molécules d'enzyme productives.</a:t>
            </a:r>
            <a:endParaRPr lang="fr-FR" sz="2800" i="0" dirty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8328" y="3419565"/>
            <a:ext cx="8316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fr-FR" sz="2800" baseline="-25000" dirty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n'est pas modifiée</a:t>
            </a:r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 : les sites de fixation étant distincts, la saturation par le substrat des molécules d'enzyme libre E n'est pas modifiée.</a:t>
            </a:r>
            <a:endParaRPr lang="fr-FR" sz="2800" b="0" i="0" dirty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444" y="5118099"/>
            <a:ext cx="8334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cette inhibition ne peut être levée en présence de fortes concentrations en substrat.</a:t>
            </a:r>
            <a:endParaRPr lang="fr-FR" sz="2800" b="0" i="0" dirty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2826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28228</TotalTime>
  <Words>404</Words>
  <Application>Microsoft Office PowerPoint</Application>
  <PresentationFormat>Affichage à l'écran (4:3)</PresentationFormat>
  <Paragraphs>81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xerox</dc:creator>
  <cp:lastModifiedBy>DELL</cp:lastModifiedBy>
  <cp:revision>425</cp:revision>
  <dcterms:created xsi:type="dcterms:W3CDTF">2017-02-03T19:07:10Z</dcterms:created>
  <dcterms:modified xsi:type="dcterms:W3CDTF">2020-05-02T10:44:23Z</dcterms:modified>
</cp:coreProperties>
</file>