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A880D3D1-923B-4D37-B9E5-BF8C710E3DAC}" type="datetimeFigureOut">
              <a:rPr lang="fr-FR" smtClean="0"/>
              <a:pPr/>
              <a:t>15/05/2018</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F86B99E-0F76-4280-8B2F-47DC5F0E05D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A880D3D1-923B-4D37-B9E5-BF8C710E3DAC}" type="datetimeFigureOut">
              <a:rPr lang="fr-FR" smtClean="0"/>
              <a:pPr/>
              <a:t>15/05/2018</a:t>
            </a:fld>
            <a:endParaRPr lang="fr-FR"/>
          </a:p>
        </p:txBody>
      </p:sp>
      <p:sp>
        <p:nvSpPr>
          <p:cNvPr id="27" name="Espace réservé du numéro de diapositive 26"/>
          <p:cNvSpPr>
            <a:spLocks noGrp="1"/>
          </p:cNvSpPr>
          <p:nvPr>
            <p:ph type="sldNum" sz="quarter" idx="11"/>
          </p:nvPr>
        </p:nvSpPr>
        <p:spPr/>
        <p:txBody>
          <a:bodyPr rtlCol="0"/>
          <a:lstStyle/>
          <a:p>
            <a:fld id="{0F86B99E-0F76-4280-8B2F-47DC5F0E05D9}"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A880D3D1-923B-4D37-B9E5-BF8C710E3DAC}" type="datetimeFigureOut">
              <a:rPr lang="fr-FR" smtClean="0"/>
              <a:pPr/>
              <a:t>15/05/2018</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0F86B99E-0F76-4280-8B2F-47DC5F0E05D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880D3D1-923B-4D37-B9E5-BF8C710E3DAC}" type="datetimeFigureOut">
              <a:rPr lang="fr-FR" smtClean="0"/>
              <a:pPr/>
              <a:t>15/05/2018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F86B99E-0F76-4280-8B2F-47DC5F0E05D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880D3D1-923B-4D37-B9E5-BF8C710E3DAC}" type="datetimeFigureOut">
              <a:rPr lang="fr-FR" smtClean="0"/>
              <a:pPr/>
              <a:t>15/05/2018</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F86B99E-0F76-4280-8B2F-47DC5F0E05D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SENSIBILITE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normAutofit fontScale="90000"/>
          </a:bodyPr>
          <a:lstStyle/>
          <a:p>
            <a:pPr marL="857250" indent="-857250">
              <a:buFont typeface="+mj-lt"/>
              <a:buAutoNum type="romanUcPeriod" startAt="3"/>
            </a:pPr>
            <a:r>
              <a:rPr lang="fr-FR" dirty="0" smtClean="0"/>
              <a:t>Examen clinique de la sensibilité</a:t>
            </a:r>
            <a:endParaRPr lang="fr-FR" dirty="0"/>
          </a:p>
        </p:txBody>
      </p:sp>
      <p:sp>
        <p:nvSpPr>
          <p:cNvPr id="3" name="Espace réservé du contenu 2"/>
          <p:cNvSpPr>
            <a:spLocks noGrp="1"/>
          </p:cNvSpPr>
          <p:nvPr>
            <p:ph idx="1"/>
          </p:nvPr>
        </p:nvSpPr>
        <p:spPr>
          <a:xfrm>
            <a:off x="457200" y="1500174"/>
            <a:ext cx="8229600" cy="5074362"/>
          </a:xfrm>
        </p:spPr>
        <p:txBody>
          <a:bodyPr>
            <a:normAutofit fontScale="92500"/>
          </a:bodyPr>
          <a:lstStyle/>
          <a:p>
            <a:r>
              <a:rPr lang="fr-FR" dirty="0" smtClean="0"/>
              <a:t>Il requiert du temps et de la patience ; </a:t>
            </a:r>
          </a:p>
          <a:p>
            <a:r>
              <a:rPr lang="fr-FR" dirty="0" smtClean="0"/>
              <a:t>il doit être répété si besoin ;</a:t>
            </a:r>
          </a:p>
          <a:p>
            <a:r>
              <a:rPr lang="fr-FR" dirty="0" smtClean="0"/>
              <a:t> Les résultats sont consignés sur un schéma corporel (recto/verso) comportant le nom du malade, celui de l'examinateur et la date de l'examen.</a:t>
            </a:r>
          </a:p>
          <a:p>
            <a:r>
              <a:rPr lang="fr-FR" dirty="0" smtClean="0"/>
              <a:t>L'examen est conduit de façon comparative entre le côté droit et le coté gauche</a:t>
            </a:r>
          </a:p>
          <a:p>
            <a:r>
              <a:rPr lang="fr-FR" dirty="0" smtClean="0"/>
              <a:t>Les troubles peuvent être complets</a:t>
            </a:r>
            <a:r>
              <a:rPr lang="fr-FR" b="1" dirty="0" smtClean="0"/>
              <a:t> (anesthésie)</a:t>
            </a:r>
            <a:r>
              <a:rPr lang="fr-FR" dirty="0" smtClean="0"/>
              <a:t/>
            </a:r>
            <a:br>
              <a:rPr lang="fr-FR" dirty="0" smtClean="0"/>
            </a:br>
            <a:r>
              <a:rPr lang="fr-FR" dirty="0" smtClean="0"/>
              <a:t>ou partiels</a:t>
            </a:r>
            <a:r>
              <a:rPr lang="fr-FR" b="1" dirty="0" smtClean="0"/>
              <a:t> (hypoesthésie)</a:t>
            </a:r>
            <a:r>
              <a:rPr lang="fr-FR" dirty="0" smtClean="0"/>
              <a:t> ; il est plus rare de provoquer une sensation exagérée </a:t>
            </a:r>
            <a:r>
              <a:rPr lang="fr-FR" b="1" dirty="0" smtClean="0"/>
              <a:t>(hyperesthésie)</a:t>
            </a:r>
            <a:r>
              <a:rPr lang="fr-FR" dirty="0" smtClean="0"/>
              <a:t>.</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lstStyle/>
          <a:p>
            <a:r>
              <a:rPr lang="fr-FR" dirty="0" smtClean="0"/>
              <a:t>Examen clinique</a:t>
            </a:r>
            <a:endParaRPr lang="fr-FR" dirty="0"/>
          </a:p>
        </p:txBody>
      </p:sp>
      <p:sp>
        <p:nvSpPr>
          <p:cNvPr id="3" name="Espace réservé du contenu 2"/>
          <p:cNvSpPr>
            <a:spLocks noGrp="1"/>
          </p:cNvSpPr>
          <p:nvPr>
            <p:ph idx="1"/>
          </p:nvPr>
        </p:nvSpPr>
        <p:spPr>
          <a:xfrm>
            <a:off x="457200" y="1643050"/>
            <a:ext cx="8229600" cy="4931486"/>
          </a:xfrm>
        </p:spPr>
        <p:txBody>
          <a:bodyPr/>
          <a:lstStyle/>
          <a:p>
            <a:pPr>
              <a:buNone/>
            </a:pPr>
            <a:r>
              <a:rPr lang="fr-FR" b="1" dirty="0" smtClean="0"/>
              <a:t>1. Sensibilité superficielle</a:t>
            </a:r>
            <a:endParaRPr lang="fr-FR" dirty="0" smtClean="0"/>
          </a:p>
          <a:p>
            <a:pPr>
              <a:buNone/>
            </a:pPr>
            <a:r>
              <a:rPr lang="fr-FR" dirty="0" smtClean="0"/>
              <a:t>On examine successivement (et non pas simultanément) :</a:t>
            </a:r>
          </a:p>
          <a:p>
            <a:r>
              <a:rPr lang="fr-FR" dirty="0" smtClean="0"/>
              <a:t>la </a:t>
            </a:r>
            <a:r>
              <a:rPr lang="fr-FR" b="1" dirty="0" smtClean="0"/>
              <a:t>sensibilité au tact </a:t>
            </a:r>
            <a:r>
              <a:rPr lang="fr-FR" dirty="0" smtClean="0"/>
              <a:t>au doigt ou à l'aide d'un coton qu'on promène sur la peau.</a:t>
            </a:r>
          </a:p>
          <a:p>
            <a:r>
              <a:rPr lang="fr-FR" dirty="0" smtClean="0"/>
              <a:t>la </a:t>
            </a:r>
            <a:r>
              <a:rPr lang="fr-FR" b="1" dirty="0" smtClean="0"/>
              <a:t>sensibilité à la douleur</a:t>
            </a:r>
            <a:r>
              <a:rPr lang="fr-FR" dirty="0" smtClean="0"/>
              <a:t> avec une épingle</a:t>
            </a:r>
          </a:p>
          <a:p>
            <a:r>
              <a:rPr lang="fr-FR" dirty="0" smtClean="0"/>
              <a:t>la </a:t>
            </a:r>
            <a:r>
              <a:rPr lang="fr-FR" b="1" dirty="0" smtClean="0"/>
              <a:t>sensibilité thermique</a:t>
            </a:r>
            <a:r>
              <a:rPr lang="fr-FR" dirty="0" smtClean="0"/>
              <a:t> en utilisant des tubes remplis d'eau chaude et de glace fondue.</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Examen clinique </a:t>
            </a:r>
            <a:endParaRPr lang="fr-FR" dirty="0"/>
          </a:p>
        </p:txBody>
      </p:sp>
      <p:sp>
        <p:nvSpPr>
          <p:cNvPr id="3" name="Espace réservé du contenu 2"/>
          <p:cNvSpPr>
            <a:spLocks noGrp="1"/>
          </p:cNvSpPr>
          <p:nvPr>
            <p:ph idx="1"/>
          </p:nvPr>
        </p:nvSpPr>
        <p:spPr>
          <a:xfrm>
            <a:off x="457200" y="1214422"/>
            <a:ext cx="8229600" cy="5360114"/>
          </a:xfrm>
        </p:spPr>
        <p:txBody>
          <a:bodyPr>
            <a:normAutofit fontScale="92500" lnSpcReduction="20000"/>
          </a:bodyPr>
          <a:lstStyle/>
          <a:p>
            <a:pPr>
              <a:buNone/>
            </a:pPr>
            <a:r>
              <a:rPr lang="fr-FR" b="1" dirty="0" smtClean="0"/>
              <a:t>2. Sensibilité profonde (ou proprioceptive ou encore </a:t>
            </a:r>
            <a:r>
              <a:rPr lang="fr-FR" b="1" dirty="0" err="1" smtClean="0"/>
              <a:t>arthrokinétique</a:t>
            </a:r>
            <a:r>
              <a:rPr lang="fr-FR" b="1" dirty="0" smtClean="0"/>
              <a:t>)</a:t>
            </a:r>
            <a:endParaRPr lang="fr-FR" dirty="0" smtClean="0"/>
          </a:p>
          <a:p>
            <a:pPr>
              <a:buNone/>
            </a:pPr>
            <a:r>
              <a:rPr lang="fr-FR" dirty="0" smtClean="0"/>
              <a:t>On explore</a:t>
            </a:r>
          </a:p>
          <a:p>
            <a:r>
              <a:rPr lang="fr-FR" dirty="0" smtClean="0"/>
              <a:t>La station debout, pieds joints, yeux fermés. Un </a:t>
            </a:r>
            <a:r>
              <a:rPr lang="fr-FR" b="1" dirty="0" smtClean="0"/>
              <a:t>signe de </a:t>
            </a:r>
            <a:r>
              <a:rPr lang="fr-FR" b="1" dirty="0" err="1" smtClean="0"/>
              <a:t>Romberg</a:t>
            </a:r>
            <a:r>
              <a:rPr lang="fr-FR" b="1" dirty="0" smtClean="0"/>
              <a:t> proprioceptif</a:t>
            </a:r>
            <a:r>
              <a:rPr lang="fr-FR" dirty="0" smtClean="0"/>
              <a:t> peut apparaître en cas de déficit (l'axe du corps oscille en tous sens)</a:t>
            </a:r>
          </a:p>
          <a:p>
            <a:r>
              <a:rPr lang="fr-FR" dirty="0" smtClean="0"/>
              <a:t>le </a:t>
            </a:r>
            <a:r>
              <a:rPr lang="fr-FR" b="1" dirty="0" smtClean="0"/>
              <a:t>sens de position d'un segment de membre</a:t>
            </a:r>
            <a:r>
              <a:rPr lang="fr-FR" dirty="0" smtClean="0"/>
              <a:t>, le malade ayant les yeux fermés : on recherche des erreurs au sens de position du gros orteil ou du pouce, lors de l'épreuve de préhension aveugle du pouce.</a:t>
            </a:r>
          </a:p>
          <a:p>
            <a:r>
              <a:rPr lang="fr-FR" dirty="0" smtClean="0"/>
              <a:t>le </a:t>
            </a:r>
            <a:r>
              <a:rPr lang="fr-FR" b="1" dirty="0" smtClean="0"/>
              <a:t>sens vibratoire (</a:t>
            </a:r>
            <a:r>
              <a:rPr lang="fr-FR" b="1" dirty="0" err="1" smtClean="0"/>
              <a:t>pallesthésie</a:t>
            </a:r>
            <a:r>
              <a:rPr lang="fr-FR" b="1" dirty="0" smtClean="0"/>
              <a:t>)</a:t>
            </a:r>
            <a:r>
              <a:rPr lang="fr-FR" dirty="0" smtClean="0"/>
              <a:t> à l'aide d'un diapason posé sur les surfaces osseuses sous-cutanées (bord antérieur du tibia, chevilles, styloïdes).</a:t>
            </a:r>
          </a:p>
          <a:p>
            <a:pPr>
              <a:buNone/>
            </a:pPr>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Examen clinique </a:t>
            </a:r>
            <a:endParaRPr lang="fr-FR" dirty="0"/>
          </a:p>
        </p:txBody>
      </p:sp>
      <p:sp>
        <p:nvSpPr>
          <p:cNvPr id="3" name="Espace réservé du contenu 2"/>
          <p:cNvSpPr>
            <a:spLocks noGrp="1"/>
          </p:cNvSpPr>
          <p:nvPr>
            <p:ph idx="1"/>
          </p:nvPr>
        </p:nvSpPr>
        <p:spPr>
          <a:xfrm>
            <a:off x="457200" y="1285860"/>
            <a:ext cx="8229600" cy="5288676"/>
          </a:xfrm>
        </p:spPr>
        <p:txBody>
          <a:bodyPr/>
          <a:lstStyle/>
          <a:p>
            <a:pPr>
              <a:buNone/>
            </a:pPr>
            <a:r>
              <a:rPr lang="fr-FR" b="1" dirty="0" smtClean="0"/>
              <a:t>3. Sensibilités élaborées</a:t>
            </a:r>
            <a:endParaRPr lang="fr-FR" dirty="0" smtClean="0"/>
          </a:p>
          <a:p>
            <a:r>
              <a:rPr lang="fr-FR" dirty="0" smtClean="0"/>
              <a:t>On peut rechercher une </a:t>
            </a:r>
            <a:r>
              <a:rPr lang="fr-FR" b="1" dirty="0" smtClean="0"/>
              <a:t>extinction sensitive </a:t>
            </a:r>
            <a:r>
              <a:rPr lang="fr-FR" dirty="0" smtClean="0"/>
              <a:t/>
            </a:r>
            <a:br>
              <a:rPr lang="fr-FR" dirty="0" smtClean="0"/>
            </a:br>
            <a:r>
              <a:rPr lang="fr-FR" dirty="0" smtClean="0"/>
              <a:t>(en l'absence d'anesthésie), en stimulant simultanément deux points symétriques, le malade ayant les yeux fermés : en cas d'extinction, une seule stimulation est perçue.</a:t>
            </a:r>
          </a:p>
          <a:p>
            <a:r>
              <a:rPr lang="fr-FR" dirty="0" smtClean="0"/>
              <a:t>On peut aussi demander au malade d'identifier divers objets par la palpation aveugle pour rechercher une </a:t>
            </a:r>
            <a:r>
              <a:rPr lang="fr-FR" b="1" dirty="0" smtClean="0"/>
              <a:t>astéréognosie </a:t>
            </a:r>
            <a:r>
              <a:rPr lang="fr-FR" dirty="0" smtClean="0"/>
              <a:t>(en l'absence d'anesthésie et de déficit moteur pouvant gêner la palpation).</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pPr marL="857250" indent="-857250">
              <a:buFont typeface="+mj-lt"/>
              <a:buAutoNum type="romanUcPeriod" startAt="4"/>
            </a:pPr>
            <a:r>
              <a:rPr lang="fr-FR" dirty="0" smtClean="0"/>
              <a:t>Les formes topographiques </a:t>
            </a:r>
            <a:endParaRPr lang="fr-FR" dirty="0"/>
          </a:p>
        </p:txBody>
      </p:sp>
      <p:sp>
        <p:nvSpPr>
          <p:cNvPr id="3" name="Espace réservé du contenu 2"/>
          <p:cNvSpPr>
            <a:spLocks noGrp="1"/>
          </p:cNvSpPr>
          <p:nvPr>
            <p:ph idx="1"/>
          </p:nvPr>
        </p:nvSpPr>
        <p:spPr>
          <a:xfrm>
            <a:off x="457200" y="1357298"/>
            <a:ext cx="8229600" cy="5357850"/>
          </a:xfrm>
        </p:spPr>
        <p:txBody>
          <a:bodyPr>
            <a:normAutofit fontScale="92500" lnSpcReduction="20000"/>
          </a:bodyPr>
          <a:lstStyle/>
          <a:p>
            <a:pPr>
              <a:buNone/>
            </a:pPr>
            <a:r>
              <a:rPr lang="fr-FR" b="1" dirty="0" smtClean="0"/>
              <a:t>1. Les lésions du système nerveux périphérique </a:t>
            </a:r>
            <a:endParaRPr lang="fr-FR" dirty="0" smtClean="0"/>
          </a:p>
          <a:p>
            <a:r>
              <a:rPr lang="fr-FR" dirty="0" smtClean="0"/>
              <a:t> La topographie des troubles (trajet systématisé à un tronc nerveux ou à une racine) importe plus que la qualité de la douleur. </a:t>
            </a:r>
          </a:p>
          <a:p>
            <a:r>
              <a:rPr lang="fr-FR" dirty="0" smtClean="0"/>
              <a:t>Les circonstances de déclenchement de la douleur peuvent aussi orienter le diagnostic de niveau. C'est ainsi que la palpation, la pression ou par percussion (signe de </a:t>
            </a:r>
            <a:r>
              <a:rPr lang="fr-FR" dirty="0" err="1" smtClean="0"/>
              <a:t>Tinel</a:t>
            </a:r>
            <a:r>
              <a:rPr lang="fr-FR" dirty="0" smtClean="0"/>
              <a:t>) peut évoquer une douleur sur le trajet du tronc nerveux. A l'inverse, le déclenchement de la radiculalgie est souvent le fait des efforts (toux, éternuement) ou des mouvements du rachis ou encore des manœuvres d'élongation d'une racine (signe de Lasègue par exemple). L'atteinte distale des deux membres inférieurs est en faveur d'une </a:t>
            </a:r>
            <a:r>
              <a:rPr lang="fr-FR" dirty="0" err="1" smtClean="0"/>
              <a:t>polyneuropathie</a:t>
            </a:r>
            <a:r>
              <a:rPr lang="fr-FR" dirty="0" smtClean="0"/>
              <a:t>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Les formes topographiques</a:t>
            </a:r>
            <a:endParaRPr lang="fr-FR" dirty="0"/>
          </a:p>
        </p:txBody>
      </p:sp>
      <p:sp>
        <p:nvSpPr>
          <p:cNvPr id="3" name="Espace réservé du contenu 2"/>
          <p:cNvSpPr>
            <a:spLocks noGrp="1"/>
          </p:cNvSpPr>
          <p:nvPr>
            <p:ph idx="1"/>
          </p:nvPr>
        </p:nvSpPr>
        <p:spPr>
          <a:xfrm>
            <a:off x="457200" y="1285860"/>
            <a:ext cx="8229600" cy="5572140"/>
          </a:xfrm>
        </p:spPr>
        <p:txBody>
          <a:bodyPr>
            <a:normAutofit fontScale="92500" lnSpcReduction="20000"/>
          </a:bodyPr>
          <a:lstStyle/>
          <a:p>
            <a:pPr>
              <a:buNone/>
            </a:pPr>
            <a:r>
              <a:rPr lang="fr-FR" b="1" dirty="0" smtClean="0"/>
              <a:t>2. Les lésions médullaires:</a:t>
            </a:r>
            <a:r>
              <a:rPr lang="fr-FR" dirty="0" smtClean="0"/>
              <a:t> on distingue :</a:t>
            </a:r>
          </a:p>
          <a:p>
            <a:r>
              <a:rPr lang="fr-FR" b="1" dirty="0" smtClean="0"/>
              <a:t>le syndrome </a:t>
            </a:r>
            <a:r>
              <a:rPr lang="fr-FR" b="1" dirty="0" err="1" smtClean="0"/>
              <a:t>cordonal</a:t>
            </a:r>
            <a:r>
              <a:rPr lang="fr-FR" b="1" dirty="0" smtClean="0"/>
              <a:t> postérieur</a:t>
            </a:r>
            <a:r>
              <a:rPr lang="fr-FR" dirty="0" smtClean="0"/>
              <a:t/>
            </a:r>
            <a:br>
              <a:rPr lang="fr-FR" dirty="0" smtClean="0"/>
            </a:br>
            <a:r>
              <a:rPr lang="fr-FR" dirty="0" smtClean="0"/>
              <a:t>Il associe des douleurs en éclair le long du rachis et/ou des membres </a:t>
            </a:r>
            <a:r>
              <a:rPr lang="fr-FR" b="1" dirty="0" smtClean="0"/>
              <a:t>(signe de Lhermitte ) </a:t>
            </a:r>
            <a:r>
              <a:rPr lang="fr-FR" dirty="0" smtClean="0"/>
              <a:t>que déclenchent les mouvements brusques de la tête, des paresthésies, ou des </a:t>
            </a:r>
            <a:r>
              <a:rPr lang="fr-FR" b="1" dirty="0" smtClean="0"/>
              <a:t>impressions (dites </a:t>
            </a:r>
            <a:r>
              <a:rPr lang="fr-FR" b="1" dirty="0" err="1" smtClean="0"/>
              <a:t>cordonales</a:t>
            </a:r>
            <a:r>
              <a:rPr lang="fr-FR" b="1" dirty="0" smtClean="0"/>
              <a:t>) </a:t>
            </a:r>
            <a:r>
              <a:rPr lang="fr-FR" dirty="0" smtClean="0"/>
              <a:t>telles qu'un épaississement d'un segment de membre, de double peau, de semelle ou de « tapis épais » sous les pieds, d'écoulement liquidien.</a:t>
            </a:r>
          </a:p>
          <a:p>
            <a:pPr>
              <a:buNone/>
            </a:pPr>
            <a:r>
              <a:rPr lang="fr-FR" dirty="0" smtClean="0"/>
              <a:t> L'examen met en évidence des troubles du sens de position du gros orteil et de la sensibilité vibratoire ; parfois le malade a une démarche </a:t>
            </a:r>
            <a:r>
              <a:rPr lang="fr-FR" dirty="0" err="1" smtClean="0"/>
              <a:t>talonnante</a:t>
            </a:r>
            <a:r>
              <a:rPr lang="fr-FR" dirty="0" smtClean="0"/>
              <a:t> et s'avère incapable de conserver son équilibre au garde à vous, yeux fermés (signe de </a:t>
            </a:r>
            <a:r>
              <a:rPr lang="fr-FR" dirty="0" err="1" smtClean="0"/>
              <a:t>Romberg</a:t>
            </a:r>
            <a:r>
              <a:rPr lang="fr-FR" dirty="0" smtClean="0"/>
              <a:t> proprioceptif).</a:t>
            </a:r>
          </a:p>
          <a:p>
            <a:endParaRPr lang="fr-FR" b="1" dirty="0" smtClean="0"/>
          </a:p>
          <a:p>
            <a:pPr>
              <a:buNone/>
            </a:pPr>
            <a:endParaRPr lang="fr-FR" dirty="0" smtClean="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1066800"/>
          </a:xfrm>
        </p:spPr>
        <p:txBody>
          <a:bodyPr/>
          <a:lstStyle/>
          <a:p>
            <a:r>
              <a:rPr lang="fr-FR" dirty="0" smtClean="0"/>
              <a:t>Les formes topographiques</a:t>
            </a:r>
            <a:endParaRPr lang="fr-FR" dirty="0"/>
          </a:p>
        </p:txBody>
      </p:sp>
      <p:sp>
        <p:nvSpPr>
          <p:cNvPr id="3" name="Espace réservé du contenu 2"/>
          <p:cNvSpPr>
            <a:spLocks noGrp="1"/>
          </p:cNvSpPr>
          <p:nvPr>
            <p:ph idx="1"/>
          </p:nvPr>
        </p:nvSpPr>
        <p:spPr>
          <a:xfrm>
            <a:off x="457200" y="1500174"/>
            <a:ext cx="8229600" cy="4325112"/>
          </a:xfrm>
        </p:spPr>
        <p:txBody>
          <a:bodyPr/>
          <a:lstStyle/>
          <a:p>
            <a:r>
              <a:rPr lang="fr-FR" b="1" dirty="0" smtClean="0"/>
              <a:t>le syndrome </a:t>
            </a:r>
            <a:r>
              <a:rPr lang="fr-FR" b="1" dirty="0" err="1" smtClean="0"/>
              <a:t>spinothalamique</a:t>
            </a:r>
            <a:r>
              <a:rPr lang="fr-FR" dirty="0" smtClean="0"/>
              <a:t/>
            </a:r>
            <a:br>
              <a:rPr lang="fr-FR" dirty="0" smtClean="0"/>
            </a:br>
            <a:r>
              <a:rPr lang="fr-FR" dirty="0" smtClean="0"/>
              <a:t>Il comporte des douleurs à caractère thermique (brûlures ou engelures) souvent particulièrement pénibles.</a:t>
            </a:r>
            <a:br>
              <a:rPr lang="fr-FR" dirty="0" smtClean="0"/>
            </a:br>
            <a:r>
              <a:rPr lang="fr-FR" dirty="0" smtClean="0"/>
              <a:t>L'examen met en évidence typiquement une </a:t>
            </a:r>
            <a:r>
              <a:rPr lang="fr-FR" dirty="0" err="1" smtClean="0"/>
              <a:t>hyperpathie</a:t>
            </a:r>
            <a:r>
              <a:rPr lang="fr-FR" dirty="0" smtClean="0"/>
              <a:t> : la piqûre par une épingle est perçue avec retard, elle diffuse sur une zone plus ou moins étendue, et elle est perçue comme une brûlure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smtClean="0"/>
              <a:t>Les formes topographiques</a:t>
            </a:r>
            <a:endParaRPr lang="fr-FR" dirty="0"/>
          </a:p>
        </p:txBody>
      </p:sp>
      <p:sp>
        <p:nvSpPr>
          <p:cNvPr id="3" name="Espace réservé du contenu 2"/>
          <p:cNvSpPr>
            <a:spLocks noGrp="1"/>
          </p:cNvSpPr>
          <p:nvPr>
            <p:ph idx="1"/>
          </p:nvPr>
        </p:nvSpPr>
        <p:spPr>
          <a:xfrm>
            <a:off x="457200" y="1285860"/>
            <a:ext cx="8229600" cy="5572140"/>
          </a:xfrm>
        </p:spPr>
        <p:txBody>
          <a:bodyPr>
            <a:normAutofit fontScale="92500" lnSpcReduction="20000"/>
          </a:bodyPr>
          <a:lstStyle/>
          <a:p>
            <a:r>
              <a:rPr lang="fr-FR" b="1" dirty="0" smtClean="0"/>
              <a:t>le syndrome </a:t>
            </a:r>
            <a:r>
              <a:rPr lang="fr-FR" b="1" dirty="0" err="1" smtClean="0"/>
              <a:t>syringomyélique</a:t>
            </a:r>
            <a:r>
              <a:rPr lang="fr-FR" dirty="0" smtClean="0"/>
              <a:t/>
            </a:r>
            <a:br>
              <a:rPr lang="fr-FR" dirty="0" smtClean="0"/>
            </a:br>
            <a:r>
              <a:rPr lang="fr-FR" dirty="0" smtClean="0"/>
              <a:t>Il résulte d'un processus de cavitation centromédullaire</a:t>
            </a:r>
          </a:p>
          <a:p>
            <a:pPr>
              <a:buNone/>
            </a:pPr>
            <a:r>
              <a:rPr lang="fr-FR" dirty="0" smtClean="0"/>
              <a:t>    il peut s'agir d'une cavité liquidienne (</a:t>
            </a:r>
            <a:r>
              <a:rPr lang="fr-FR" dirty="0" err="1" smtClean="0"/>
              <a:t>hydromyélie</a:t>
            </a:r>
            <a:r>
              <a:rPr lang="fr-FR" dirty="0" smtClean="0"/>
              <a:t>) ou d'une tumeur (</a:t>
            </a:r>
            <a:r>
              <a:rPr lang="fr-FR" dirty="0" err="1" smtClean="0"/>
              <a:t>épendymome</a:t>
            </a:r>
            <a:r>
              <a:rPr lang="fr-FR" dirty="0" smtClean="0"/>
              <a:t>). </a:t>
            </a:r>
          </a:p>
          <a:p>
            <a:pPr>
              <a:buNone/>
            </a:pPr>
            <a:r>
              <a:rPr lang="fr-FR" dirty="0" smtClean="0"/>
              <a:t>    Le trouble réalise une anesthésie thermo-algique suspendue et dissociée (puisque le tact est conservé) sur une hauteur de plusieurs métamères. </a:t>
            </a:r>
          </a:p>
          <a:p>
            <a:r>
              <a:rPr lang="fr-FR" b="1" dirty="0" smtClean="0"/>
              <a:t>le syndrome de Brown-Séquard</a:t>
            </a:r>
            <a:r>
              <a:rPr lang="fr-FR" dirty="0" smtClean="0"/>
              <a:t/>
            </a:r>
            <a:br>
              <a:rPr lang="fr-FR" dirty="0" smtClean="0"/>
            </a:br>
            <a:r>
              <a:rPr lang="fr-FR" dirty="0" smtClean="0"/>
              <a:t>On l'observe dans les compressions latérales de la moelle et associe :</a:t>
            </a:r>
          </a:p>
          <a:p>
            <a:pPr lvl="1"/>
            <a:r>
              <a:rPr lang="fr-FR" dirty="0" smtClean="0">
                <a:solidFill>
                  <a:schemeClr val="tx1"/>
                </a:solidFill>
              </a:rPr>
              <a:t>un syndrome déficitaire pyramidal du côté de la compression</a:t>
            </a:r>
          </a:p>
          <a:p>
            <a:pPr lvl="1"/>
            <a:r>
              <a:rPr lang="fr-FR" dirty="0" smtClean="0">
                <a:solidFill>
                  <a:schemeClr val="tx1"/>
                </a:solidFill>
              </a:rPr>
              <a:t>une syndrome </a:t>
            </a:r>
            <a:r>
              <a:rPr lang="fr-FR" dirty="0" err="1" smtClean="0">
                <a:solidFill>
                  <a:schemeClr val="tx1"/>
                </a:solidFill>
              </a:rPr>
              <a:t>cordonal</a:t>
            </a:r>
            <a:r>
              <a:rPr lang="fr-FR" dirty="0" smtClean="0">
                <a:solidFill>
                  <a:schemeClr val="tx1"/>
                </a:solidFill>
              </a:rPr>
              <a:t> postérieur du côté de la compression</a:t>
            </a:r>
          </a:p>
          <a:p>
            <a:pPr lvl="1"/>
            <a:r>
              <a:rPr lang="fr-FR" dirty="0" smtClean="0">
                <a:solidFill>
                  <a:schemeClr val="tx1"/>
                </a:solidFill>
              </a:rPr>
              <a:t>une anesthésie thermo-algique du côté opposé à la compression</a:t>
            </a:r>
            <a:endParaRPr lang="fr-F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formes topographiques</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3. Les lésions du tronc cérébral</a:t>
            </a:r>
            <a:endParaRPr lang="fr-FR" dirty="0" smtClean="0"/>
          </a:p>
          <a:p>
            <a:pPr>
              <a:buNone/>
            </a:pPr>
            <a:r>
              <a:rPr lang="fr-FR" dirty="0" smtClean="0"/>
              <a:t>Les lésions vasculaires unilatérales peuvent réaliser un syndrome alterne sensitif</a:t>
            </a:r>
          </a:p>
          <a:p>
            <a:pPr>
              <a:buNone/>
            </a:pPr>
            <a:r>
              <a:rPr lang="fr-FR" b="1" dirty="0" smtClean="0"/>
              <a:t>4. Les lésions thalamiques</a:t>
            </a:r>
          </a:p>
          <a:p>
            <a:r>
              <a:rPr lang="fr-FR" dirty="0" smtClean="0"/>
              <a:t>Elles entraînent des douleurs permanentes controlatérales créant un fond douloureux que viennent renforcer des paroxysmes déclenchés par le frottement des draps ou des vêtements (hyperesthésie), les variations de température, les bruits, les émotions. L'examen montre une </a:t>
            </a:r>
            <a:r>
              <a:rPr lang="fr-FR" dirty="0" err="1" smtClean="0"/>
              <a:t>hyperpathie</a:t>
            </a:r>
            <a:r>
              <a:rPr lang="fr-FR" dirty="0" smtClean="0"/>
              <a:t>. Paradoxalement, il existe une hypoesthésie de l'hémicorps du côté </a:t>
            </a:r>
            <a:r>
              <a:rPr lang="fr-FR" dirty="0" err="1" smtClean="0"/>
              <a:t>hyperpathique</a:t>
            </a:r>
            <a:r>
              <a:rPr lang="fr-FR" dirty="0" smtClean="0"/>
              <a:t>.</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1066800"/>
          </a:xfrm>
        </p:spPr>
        <p:txBody>
          <a:bodyPr/>
          <a:lstStyle/>
          <a:p>
            <a:r>
              <a:rPr lang="fr-FR" dirty="0" smtClean="0"/>
              <a:t>Les formes topographiques</a:t>
            </a:r>
            <a:endParaRPr lang="fr-FR" dirty="0"/>
          </a:p>
        </p:txBody>
      </p:sp>
      <p:sp>
        <p:nvSpPr>
          <p:cNvPr id="3" name="Espace réservé du contenu 2"/>
          <p:cNvSpPr>
            <a:spLocks noGrp="1"/>
          </p:cNvSpPr>
          <p:nvPr>
            <p:ph idx="1"/>
          </p:nvPr>
        </p:nvSpPr>
        <p:spPr/>
        <p:txBody>
          <a:bodyPr/>
          <a:lstStyle/>
          <a:p>
            <a:pPr>
              <a:buNone/>
            </a:pPr>
            <a:r>
              <a:rPr lang="fr-FR" b="1" dirty="0" smtClean="0"/>
              <a:t>5. Les lésions du lobe pariétal</a:t>
            </a:r>
          </a:p>
          <a:p>
            <a:r>
              <a:rPr lang="fr-FR" dirty="0" smtClean="0"/>
              <a:t>Elles peuvent entraîner des troubles de la sensibilité profonde (erreurs au S.P.G.O., astéréognosie du côté opposé) et discriminative (extinction sensitive) plus souvent que des troubles des sensibilités élémentaires (chaud, froid, douleur).</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pPr marL="681228" indent="-571500">
              <a:buFont typeface="+mj-lt"/>
              <a:buAutoNum type="romanUcPeriod"/>
            </a:pPr>
            <a:r>
              <a:rPr lang="fr-FR" dirty="0" smtClean="0"/>
              <a:t>Introduction</a:t>
            </a:r>
          </a:p>
          <a:p>
            <a:pPr marL="681228" indent="-571500">
              <a:buFont typeface="+mj-lt"/>
              <a:buAutoNum type="romanUcPeriod"/>
            </a:pPr>
            <a:r>
              <a:rPr lang="fr-FR" dirty="0" err="1" smtClean="0"/>
              <a:t>Symptomes</a:t>
            </a:r>
            <a:endParaRPr lang="fr-FR" dirty="0" smtClean="0"/>
          </a:p>
          <a:p>
            <a:pPr marL="681228" indent="-571500">
              <a:buFont typeface="+mj-lt"/>
              <a:buAutoNum type="romanUcPeriod"/>
            </a:pPr>
            <a:r>
              <a:rPr lang="fr-FR" dirty="0" smtClean="0"/>
              <a:t>Examen clinique de la sensibilité</a:t>
            </a:r>
          </a:p>
          <a:p>
            <a:pPr marL="681228" indent="-571500">
              <a:buFont typeface="+mj-lt"/>
              <a:buAutoNum type="romanUcPeriod"/>
            </a:pPr>
            <a:r>
              <a:rPr lang="fr-FR" dirty="0" smtClean="0"/>
              <a:t>Les formes topographiques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66800"/>
          </a:xfrm>
        </p:spPr>
        <p:txBody>
          <a:bodyPr/>
          <a:lstStyle/>
          <a:p>
            <a:pPr marL="857250" indent="-857250">
              <a:buFont typeface="+mj-lt"/>
              <a:buAutoNum type="romanUcPeriod"/>
            </a:pPr>
            <a:r>
              <a:rPr lang="fr-FR" dirty="0" smtClean="0"/>
              <a:t>Introduction</a:t>
            </a:r>
            <a:endParaRPr lang="fr-FR" dirty="0"/>
          </a:p>
        </p:txBody>
      </p:sp>
      <p:sp>
        <p:nvSpPr>
          <p:cNvPr id="3" name="Espace réservé du contenu 2"/>
          <p:cNvSpPr>
            <a:spLocks noGrp="1"/>
          </p:cNvSpPr>
          <p:nvPr>
            <p:ph idx="1"/>
          </p:nvPr>
        </p:nvSpPr>
        <p:spPr>
          <a:xfrm>
            <a:off x="457200" y="1500174"/>
            <a:ext cx="8229600" cy="5074362"/>
          </a:xfrm>
        </p:spPr>
        <p:txBody>
          <a:bodyPr>
            <a:normAutofit fontScale="92500" lnSpcReduction="10000"/>
          </a:bodyPr>
          <a:lstStyle/>
          <a:p>
            <a:pPr algn="just">
              <a:lnSpc>
                <a:spcPct val="90000"/>
              </a:lnSpc>
            </a:pPr>
            <a:r>
              <a:rPr lang="fr-FR" dirty="0" smtClean="0">
                <a:cs typeface="Times New Roman" pitchFamily="18" charset="0"/>
              </a:rPr>
              <a:t>La sensibilité est une aptitude des organismes vivants à réagir à des stimuli internes et externes. Chez les êtres supérieurs, à une sensibilité inconsciente qui détermine des réactions réflexes et automatiques se superpose une sensibilité consciente permettant d’apprécier la qualité, l’intensité et la localisation précise des stimulations.                                 </a:t>
            </a:r>
          </a:p>
          <a:p>
            <a:pPr algn="just">
              <a:lnSpc>
                <a:spcPct val="90000"/>
              </a:lnSpc>
            </a:pPr>
            <a:r>
              <a:rPr lang="fr-FR" dirty="0" smtClean="0">
                <a:cs typeface="Times New Roman" pitchFamily="18" charset="0"/>
              </a:rPr>
              <a:t>Il est classique de distinguer les sensibilités superficielle, profonde et viscérale (intéroceptive</a:t>
            </a:r>
            <a:r>
              <a:rPr lang="fr-FR" smtClean="0">
                <a:cs typeface="Times New Roman" pitchFamily="18" charset="0"/>
              </a:rPr>
              <a:t>)    </a:t>
            </a:r>
          </a:p>
          <a:p>
            <a:pPr algn="just">
              <a:lnSpc>
                <a:spcPct val="90000"/>
              </a:lnSpc>
            </a:pPr>
            <a:r>
              <a:rPr lang="fr-FR" smtClean="0"/>
              <a:t>Les </a:t>
            </a:r>
            <a:r>
              <a:rPr lang="fr-FR" dirty="0" smtClean="0"/>
              <a:t>troubles sensitifs peuvent être: </a:t>
            </a:r>
          </a:p>
          <a:p>
            <a:pPr>
              <a:buNone/>
            </a:pPr>
            <a:r>
              <a:rPr lang="fr-FR" b="1" dirty="0" smtClean="0"/>
              <a:t> Subjectifs</a:t>
            </a:r>
            <a:r>
              <a:rPr lang="fr-FR" dirty="0" smtClean="0"/>
              <a:t>, c'est-à-dire ressentis par le malade et que seul l'interrogatoire permet de connaître (douleurs, paresthésies…)</a:t>
            </a:r>
          </a:p>
          <a:p>
            <a:pPr>
              <a:buNone/>
            </a:pPr>
            <a:r>
              <a:rPr lang="fr-FR" b="1" dirty="0" smtClean="0"/>
              <a:t> Objectifs</a:t>
            </a:r>
            <a:r>
              <a:rPr lang="fr-FR" dirty="0" smtClean="0"/>
              <a:t> que l'examen met en évidence.</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857250" indent="-857250">
              <a:buFont typeface="+mj-lt"/>
              <a:buAutoNum type="romanUcPeriod" startAt="2"/>
            </a:pPr>
            <a:r>
              <a:rPr lang="fr-FR" dirty="0" smtClean="0"/>
              <a:t>SYMPTOMES</a:t>
            </a:r>
            <a:endParaRPr lang="fr-FR" dirty="0"/>
          </a:p>
        </p:txBody>
      </p:sp>
      <p:sp>
        <p:nvSpPr>
          <p:cNvPr id="3" name="Espace réservé du contenu 2"/>
          <p:cNvSpPr>
            <a:spLocks noGrp="1"/>
          </p:cNvSpPr>
          <p:nvPr>
            <p:ph idx="1"/>
          </p:nvPr>
        </p:nvSpPr>
        <p:spPr/>
        <p:txBody>
          <a:bodyPr/>
          <a:lstStyle/>
          <a:p>
            <a:r>
              <a:rPr lang="fr-FR" dirty="0" smtClean="0"/>
              <a:t>Les troubles de la sensibilité, quels qu'ils soient, constituent un motif de consultation fréquent. </a:t>
            </a:r>
            <a:r>
              <a:rPr lang="fr-FR" b="1" dirty="0" smtClean="0"/>
              <a:t>L'interrogatoire</a:t>
            </a:r>
            <a:r>
              <a:rPr lang="fr-FR" dirty="0" smtClean="0"/>
              <a:t> va s'efforcer de faire préciser le trouble, sans suggérer et sans déformer le discours du patient ; pour ce faire, le mieux est de consigner ses déclarations en utilisant son vocabulaire. L'interprétation viendra dans un deuxième temps.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Symptômes </a:t>
            </a:r>
            <a:endParaRPr lang="fr-FR" dirty="0"/>
          </a:p>
        </p:txBody>
      </p:sp>
      <p:sp>
        <p:nvSpPr>
          <p:cNvPr id="3" name="Espace réservé du contenu 2"/>
          <p:cNvSpPr>
            <a:spLocks noGrp="1"/>
          </p:cNvSpPr>
          <p:nvPr>
            <p:ph idx="1"/>
          </p:nvPr>
        </p:nvSpPr>
        <p:spPr/>
        <p:txBody>
          <a:bodyPr/>
          <a:lstStyle/>
          <a:p>
            <a:pPr marL="624078" indent="-514350">
              <a:buFont typeface="+mj-lt"/>
              <a:buAutoNum type="arabicPeriod"/>
            </a:pPr>
            <a:r>
              <a:rPr lang="fr-FR" dirty="0" smtClean="0"/>
              <a:t>DOULEUR:</a:t>
            </a:r>
          </a:p>
          <a:p>
            <a:pPr marL="624078" indent="-514350">
              <a:buNone/>
            </a:pPr>
            <a:r>
              <a:rPr lang="fr-FR" dirty="0" smtClean="0"/>
              <a:t>On peut la considérer comme une réponse anormale du système nerveux à un stimulus excessif qui met en œuvre des récepteurs spécifiques, les nocicepteurs.</a:t>
            </a:r>
            <a:br>
              <a:rPr lang="fr-FR" dirty="0" smtClean="0"/>
            </a:br>
            <a:r>
              <a:rPr lang="fr-FR" dirty="0" smtClean="0"/>
              <a:t>Il s'agit d'un phénomène subjectif, individuel et donc différent pour chacun.</a:t>
            </a:r>
            <a:br>
              <a:rPr lang="fr-FR" dirty="0" smtClean="0"/>
            </a:br>
            <a:r>
              <a:rPr lang="fr-FR" dirty="0" smtClean="0"/>
              <a:t>L'interrogatoire va s'efforcer de faire préciser les différents caractères de la douleur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1066800"/>
          </a:xfrm>
        </p:spPr>
        <p:txBody>
          <a:bodyPr/>
          <a:lstStyle/>
          <a:p>
            <a:r>
              <a:rPr lang="fr-FR" dirty="0" smtClean="0"/>
              <a:t>symptômes</a:t>
            </a:r>
            <a:endParaRPr lang="fr-FR" dirty="0"/>
          </a:p>
        </p:txBody>
      </p:sp>
      <p:sp>
        <p:nvSpPr>
          <p:cNvPr id="3" name="Espace réservé du contenu 2"/>
          <p:cNvSpPr>
            <a:spLocks noGrp="1"/>
          </p:cNvSpPr>
          <p:nvPr>
            <p:ph idx="1"/>
          </p:nvPr>
        </p:nvSpPr>
        <p:spPr>
          <a:xfrm>
            <a:off x="457200" y="1500174"/>
            <a:ext cx="8229600" cy="5357826"/>
          </a:xfrm>
        </p:spPr>
        <p:txBody>
          <a:bodyPr>
            <a:noAutofit/>
          </a:bodyPr>
          <a:lstStyle/>
          <a:p>
            <a:r>
              <a:rPr lang="fr-FR" sz="2600" b="1" dirty="0" smtClean="0"/>
              <a:t>Sa topographie </a:t>
            </a:r>
            <a:r>
              <a:rPr lang="fr-FR" sz="2600" dirty="0" smtClean="0"/>
              <a:t>(un point, une zone, un trajet…)</a:t>
            </a:r>
          </a:p>
          <a:p>
            <a:r>
              <a:rPr lang="fr-FR" sz="2600" b="1" dirty="0" smtClean="0"/>
              <a:t>Ses irradiations </a:t>
            </a:r>
            <a:r>
              <a:rPr lang="fr-FR" sz="2600" dirty="0" smtClean="0"/>
              <a:t>(parfois à distance, douleurs projetées… )</a:t>
            </a:r>
          </a:p>
          <a:p>
            <a:r>
              <a:rPr lang="fr-FR" sz="2600" b="1" dirty="0" smtClean="0"/>
              <a:t>Sa qualité </a:t>
            </a:r>
            <a:r>
              <a:rPr lang="fr-FR" sz="2600" dirty="0" smtClean="0"/>
              <a:t>: le malade compare sa douleur à des sensations qu'il pense connues de son interlocuteur ; cette description est bien sûr fonction de la personnalité du patient, de sa culture, de son vocabulaire. Quelques adjectifs médicaux qualifient la douleur : pulsatile (douleur battante), </a:t>
            </a:r>
            <a:r>
              <a:rPr lang="fr-FR" sz="2600" dirty="0" err="1" smtClean="0"/>
              <a:t>causalgique</a:t>
            </a:r>
            <a:r>
              <a:rPr lang="fr-FR" sz="2600" dirty="0" smtClean="0"/>
              <a:t> (brûlure car « </a:t>
            </a:r>
            <a:r>
              <a:rPr lang="fr-FR" sz="2600" dirty="0" err="1" smtClean="0"/>
              <a:t>kausis</a:t>
            </a:r>
            <a:r>
              <a:rPr lang="fr-FR" sz="2600" dirty="0" smtClean="0"/>
              <a:t> » signifie brûlure en grec). Mais il y a aussi des douleurs comparées à un coup de poignard ou à une décharge électrique.</a:t>
            </a:r>
          </a:p>
          <a:p>
            <a:endParaRPr lang="fr-F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1066800"/>
          </a:xfrm>
        </p:spPr>
        <p:txBody>
          <a:bodyPr/>
          <a:lstStyle/>
          <a:p>
            <a:r>
              <a:rPr lang="fr-FR" dirty="0" err="1" smtClean="0"/>
              <a:t>Symptomes</a:t>
            </a:r>
            <a:r>
              <a:rPr lang="fr-FR" dirty="0" smtClean="0"/>
              <a:t> </a:t>
            </a:r>
            <a:endParaRPr lang="fr-FR" dirty="0"/>
          </a:p>
        </p:txBody>
      </p:sp>
      <p:sp>
        <p:nvSpPr>
          <p:cNvPr id="3" name="Espace réservé du contenu 2"/>
          <p:cNvSpPr>
            <a:spLocks noGrp="1"/>
          </p:cNvSpPr>
          <p:nvPr>
            <p:ph idx="1"/>
          </p:nvPr>
        </p:nvSpPr>
        <p:spPr>
          <a:xfrm>
            <a:off x="457200" y="1357298"/>
            <a:ext cx="8229600" cy="5217238"/>
          </a:xfrm>
        </p:spPr>
        <p:txBody>
          <a:bodyPr>
            <a:normAutofit/>
          </a:bodyPr>
          <a:lstStyle/>
          <a:p>
            <a:r>
              <a:rPr lang="fr-FR" b="1" dirty="0" smtClean="0"/>
              <a:t>Son intensité </a:t>
            </a:r>
            <a:r>
              <a:rPr lang="fr-FR" dirty="0" smtClean="0"/>
              <a:t>: rien n'est plus difficile à quantifier qu'un phénomène subjectif. Pourtant son évaluation est importante pour juger de l'urgence de la prise en charge thérapeutique et de l'efficacité de celle-ci. La </a:t>
            </a:r>
            <a:r>
              <a:rPr lang="fr-FR" b="1" dirty="0" smtClean="0"/>
              <a:t>douleur intense (hyperalgique), quelle que soit la cause, est toujours une urgence</a:t>
            </a:r>
            <a:r>
              <a:rPr lang="fr-FR" dirty="0" smtClean="0"/>
              <a:t>. Les échelles verbales, numériques ou visuelles analogiques (EVA : Echelle Visuelle Analogique permettant un chiffrage de 1 à 10) sont utiles en urgence, dans les douleurs aigues.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Symptômes </a:t>
            </a:r>
            <a:endParaRPr lang="fr-FR" dirty="0"/>
          </a:p>
        </p:txBody>
      </p:sp>
      <p:sp>
        <p:nvSpPr>
          <p:cNvPr id="3" name="Espace réservé du contenu 2"/>
          <p:cNvSpPr>
            <a:spLocks noGrp="1"/>
          </p:cNvSpPr>
          <p:nvPr>
            <p:ph idx="1"/>
          </p:nvPr>
        </p:nvSpPr>
        <p:spPr>
          <a:xfrm>
            <a:off x="457200" y="1357298"/>
            <a:ext cx="8229600" cy="5357850"/>
          </a:xfrm>
        </p:spPr>
        <p:txBody>
          <a:bodyPr>
            <a:normAutofit lnSpcReduction="10000"/>
          </a:bodyPr>
          <a:lstStyle/>
          <a:p>
            <a:r>
              <a:rPr lang="fr-FR" b="1" dirty="0" smtClean="0"/>
              <a:t>Son évolution dans le temps :</a:t>
            </a:r>
            <a:r>
              <a:rPr lang="fr-FR" dirty="0" smtClean="0"/>
              <a:t/>
            </a:r>
            <a:br>
              <a:rPr lang="fr-FR" dirty="0" smtClean="0"/>
            </a:br>
            <a:r>
              <a:rPr lang="fr-FR" dirty="0" smtClean="0"/>
              <a:t>L'ancienneté, le rythme diurne ou nocturne, le caractère permanent ou paroxystique, l'évolution dans le temps d'une douleur, une éventuelle périodicité dans l'année, un horaire particulier, doivent être précisé.</a:t>
            </a:r>
          </a:p>
          <a:p>
            <a:r>
              <a:rPr lang="fr-FR" b="1" dirty="0" smtClean="0"/>
              <a:t>Ses circonstances d'apparition</a:t>
            </a:r>
            <a:r>
              <a:rPr lang="fr-FR" dirty="0" smtClean="0"/>
              <a:t> ainsi que </a:t>
            </a:r>
            <a:r>
              <a:rPr lang="fr-FR" b="1" dirty="0" smtClean="0"/>
              <a:t>les facteurs </a:t>
            </a:r>
            <a:r>
              <a:rPr lang="fr-FR" b="1" dirty="0" err="1" smtClean="0"/>
              <a:t>déclenchants</a:t>
            </a:r>
            <a:r>
              <a:rPr lang="fr-FR" b="1" dirty="0" smtClean="0"/>
              <a:t> ou majorants</a:t>
            </a:r>
            <a:r>
              <a:rPr lang="fr-FR" dirty="0" smtClean="0"/>
              <a:t> décubitus, lever, efforts, marche… sont importants à faire préciser.</a:t>
            </a:r>
          </a:p>
          <a:p>
            <a:r>
              <a:rPr lang="fr-FR" b="1" dirty="0" smtClean="0"/>
              <a:t>Ses conditions de soulagement</a:t>
            </a:r>
            <a:r>
              <a:rPr lang="fr-FR" dirty="0" smtClean="0"/>
              <a:t> : positions, médicaments et la posologie, autres thérapeutiques antalgiques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066800"/>
          </a:xfrm>
        </p:spPr>
        <p:txBody>
          <a:bodyPr/>
          <a:lstStyle/>
          <a:p>
            <a:r>
              <a:rPr lang="fr-FR" dirty="0" smtClean="0"/>
              <a:t>Symptômes</a:t>
            </a:r>
            <a:endParaRPr lang="fr-FR" dirty="0"/>
          </a:p>
        </p:txBody>
      </p:sp>
      <p:sp>
        <p:nvSpPr>
          <p:cNvPr id="3" name="Espace réservé du contenu 2"/>
          <p:cNvSpPr>
            <a:spLocks noGrp="1"/>
          </p:cNvSpPr>
          <p:nvPr>
            <p:ph idx="1"/>
          </p:nvPr>
        </p:nvSpPr>
        <p:spPr>
          <a:xfrm>
            <a:off x="457200" y="1214422"/>
            <a:ext cx="8229600" cy="5360114"/>
          </a:xfrm>
        </p:spPr>
        <p:txBody>
          <a:bodyPr>
            <a:normAutofit fontScale="92500"/>
          </a:bodyPr>
          <a:lstStyle/>
          <a:p>
            <a:pPr marL="624078" indent="-514350">
              <a:buFont typeface="+mj-lt"/>
              <a:buAutoNum type="arabicPeriod" startAt="2"/>
            </a:pPr>
            <a:r>
              <a:rPr lang="fr-FR" dirty="0" err="1" smtClean="0"/>
              <a:t>Paresthesies</a:t>
            </a:r>
            <a:r>
              <a:rPr lang="fr-FR" dirty="0" smtClean="0"/>
              <a:t> et </a:t>
            </a:r>
            <a:r>
              <a:rPr lang="fr-FR" dirty="0" err="1" smtClean="0"/>
              <a:t>dysesthesies</a:t>
            </a:r>
            <a:r>
              <a:rPr lang="fr-FR" dirty="0" smtClean="0"/>
              <a:t>:</a:t>
            </a:r>
          </a:p>
          <a:p>
            <a:r>
              <a:rPr lang="fr-FR" dirty="0" smtClean="0"/>
              <a:t>Les </a:t>
            </a:r>
            <a:r>
              <a:rPr lang="fr-FR" b="1" dirty="0" smtClean="0"/>
              <a:t>paresthésies</a:t>
            </a:r>
            <a:r>
              <a:rPr lang="fr-FR" dirty="0" smtClean="0"/>
              <a:t> sont des sensations anormales mais pas réellement douloureuses et habituellement non motivées par un stimulus extérieur. Le malade parle de fourmillements, de picotements, de courants d'air, de peau cartonnée, d'impressions d'eau chaude ou froide…Les paresthésies peuvent être déclenchées dans certaines conditions, comme les fourmis des jambes croisées.</a:t>
            </a:r>
          </a:p>
          <a:p>
            <a:r>
              <a:rPr lang="fr-FR" dirty="0" smtClean="0"/>
              <a:t>Les </a:t>
            </a:r>
            <a:r>
              <a:rPr lang="fr-FR" b="1" dirty="0" smtClean="0"/>
              <a:t>dysesthésies</a:t>
            </a:r>
            <a:r>
              <a:rPr lang="fr-FR" dirty="0" smtClean="0"/>
              <a:t> sont des sensations anormales provoquées par un stimulus ou le contact. Elles peuvent être plus ou moins pénibles, ou franchement douloureuses</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TotalTime>
  <Words>504</Words>
  <Application>Microsoft Office PowerPoint</Application>
  <PresentationFormat>Affichage à l'écran (4:3)</PresentationFormat>
  <Paragraphs>80</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Georgia</vt:lpstr>
      <vt:lpstr>Times New Roman</vt:lpstr>
      <vt:lpstr>Trebuchet MS</vt:lpstr>
      <vt:lpstr>Wingdings 2</vt:lpstr>
      <vt:lpstr>Urbain</vt:lpstr>
      <vt:lpstr>SENSIBILITE</vt:lpstr>
      <vt:lpstr>PLAN</vt:lpstr>
      <vt:lpstr>Introduction</vt:lpstr>
      <vt:lpstr>SYMPTOMES</vt:lpstr>
      <vt:lpstr>Symptômes </vt:lpstr>
      <vt:lpstr>symptômes</vt:lpstr>
      <vt:lpstr>Symptomes </vt:lpstr>
      <vt:lpstr>Symptômes </vt:lpstr>
      <vt:lpstr>Symptômes</vt:lpstr>
      <vt:lpstr>Examen clinique de la sensibilité</vt:lpstr>
      <vt:lpstr>Examen clinique</vt:lpstr>
      <vt:lpstr>Examen clinique </vt:lpstr>
      <vt:lpstr>Examen clinique </vt:lpstr>
      <vt:lpstr>Les formes topographiques </vt:lpstr>
      <vt:lpstr>Les formes topographiques</vt:lpstr>
      <vt:lpstr>Les formes topographiques</vt:lpstr>
      <vt:lpstr>Les formes topographiques</vt:lpstr>
      <vt:lpstr>Les formes topographiques</vt:lpstr>
      <vt:lpstr>Les formes topographiques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SENSIBILITE</dc:title>
  <dc:creator>Start</dc:creator>
  <cp:lastModifiedBy>DELL</cp:lastModifiedBy>
  <cp:revision>11</cp:revision>
  <dcterms:created xsi:type="dcterms:W3CDTF">2017-02-25T20:20:02Z</dcterms:created>
  <dcterms:modified xsi:type="dcterms:W3CDTF">2018-05-15T22:34:25Z</dcterms:modified>
</cp:coreProperties>
</file>