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312" r:id="rId5"/>
    <p:sldId id="313" r:id="rId6"/>
    <p:sldId id="260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6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320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554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95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385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8334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212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85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519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8931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345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14D26-1295-4B64-903C-51EF6100B04A}" type="datetimeFigureOut">
              <a:rPr lang="fr-FR" smtClean="0"/>
              <a:t>20/05/2019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2009D1-AF15-4894-B8EC-CABDD6CAAE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6970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48317" y="1943417"/>
            <a:ext cx="6185647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i="0" u="none" strike="noStrike" baseline="0" dirty="0" smtClean="0">
                <a:latin typeface="ComicSansMS,Bold"/>
              </a:rPr>
              <a:t>LES DIFFÉRENTS PROCÉDÉS</a:t>
            </a:r>
          </a:p>
          <a:p>
            <a:r>
              <a:rPr lang="fr-FR" sz="3200" b="1" i="0" u="none" strike="noStrike" baseline="0" dirty="0" smtClean="0">
                <a:latin typeface="ComicSansMS,Bold"/>
              </a:rPr>
              <a:t>D’OBTENTION DES PIÈCES</a:t>
            </a:r>
            <a:endParaRPr lang="fr-FR" sz="3200" b="0" i="0" u="none" strike="noStrike" baseline="0" dirty="0" smtClean="0">
              <a:latin typeface="ComicSansMS,Bold"/>
            </a:endParaRPr>
          </a:p>
        </p:txBody>
      </p:sp>
    </p:spTree>
    <p:extLst>
      <p:ext uri="{BB962C8B-B14F-4D97-AF65-F5344CB8AC3E}">
        <p14:creationId xmlns:p14="http://schemas.microsoft.com/office/powerpoint/2010/main" val="321257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3646" y="55348"/>
            <a:ext cx="9038245" cy="680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28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34470" y="1578416"/>
            <a:ext cx="1172583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/>
              <a:t>I) PRÉSENTATION GÉNÉRALE</a:t>
            </a:r>
          </a:p>
          <a:p>
            <a:pPr algn="just"/>
            <a:r>
              <a:rPr lang="fr-FR" sz="2800" dirty="0"/>
              <a:t>Il existe de nombreuses techniques visant l'obtention d'une pièce par transformation de </a:t>
            </a:r>
            <a:r>
              <a:rPr lang="fr-FR" sz="2800" dirty="0" smtClean="0"/>
              <a:t>matière brute</a:t>
            </a:r>
            <a:r>
              <a:rPr lang="fr-FR" sz="2800" dirty="0"/>
              <a:t>. </a:t>
            </a:r>
            <a:endParaRPr lang="fr-FR" sz="2800" dirty="0" smtClean="0"/>
          </a:p>
          <a:p>
            <a:pPr algn="just"/>
            <a:r>
              <a:rPr lang="fr-FR" sz="2800" dirty="0" smtClean="0"/>
              <a:t>Obtenir </a:t>
            </a:r>
            <a:r>
              <a:rPr lang="fr-FR" sz="2800" dirty="0"/>
              <a:t>la pièce désirée nécessite parfois l'utilisation successive de différents procédés </a:t>
            </a:r>
            <a:r>
              <a:rPr lang="fr-FR" sz="2800" dirty="0" smtClean="0"/>
              <a:t>de fabrication </a:t>
            </a:r>
            <a:r>
              <a:rPr lang="fr-FR" sz="2800" dirty="0"/>
              <a:t>(obtention de la pièce brute, puis obtention de la pièce finale).</a:t>
            </a:r>
          </a:p>
          <a:p>
            <a:pPr algn="just"/>
            <a:r>
              <a:rPr lang="fr-FR" sz="2800" dirty="0"/>
              <a:t>De plus, les pièces obtenues peuvent subir des traitements thermiques ou des traitements </a:t>
            </a:r>
            <a:r>
              <a:rPr lang="fr-FR" sz="2800" dirty="0" smtClean="0"/>
              <a:t>de surface </a:t>
            </a:r>
            <a:r>
              <a:rPr lang="fr-FR" sz="2800" dirty="0"/>
              <a:t>afin de modifier leurs propriétés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1161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598" y="188259"/>
            <a:ext cx="11819965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Les </a:t>
            </a:r>
            <a:r>
              <a:rPr lang="fr-FR" sz="2800" dirty="0"/>
              <a:t>principaux traitements thermiques </a:t>
            </a:r>
            <a:r>
              <a:rPr lang="fr-FR" sz="2800" dirty="0" smtClean="0"/>
              <a:t>:</a:t>
            </a:r>
          </a:p>
          <a:p>
            <a:endParaRPr lang="fr-FR" sz="2800" dirty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Trempe </a:t>
            </a:r>
            <a:r>
              <a:rPr lang="fr-FR" sz="2800" dirty="0"/>
              <a:t>: consiste à chauffer un matériau jusqu’à transformation de sa structure interne </a:t>
            </a:r>
            <a:r>
              <a:rPr lang="fr-FR" sz="2800" dirty="0" smtClean="0"/>
              <a:t>puis de </a:t>
            </a:r>
            <a:r>
              <a:rPr lang="fr-FR" sz="2800" dirty="0"/>
              <a:t>le refroidir suffisamment rapidement pour « figer » plus ou moins cette phase. </a:t>
            </a:r>
            <a:r>
              <a:rPr lang="fr-FR" sz="2800" dirty="0" smtClean="0"/>
              <a:t>La principale </a:t>
            </a:r>
            <a:r>
              <a:rPr lang="fr-FR" sz="2800" dirty="0"/>
              <a:t>conséquence d’une trempe est le durcissement (superficiel) du matériau</a:t>
            </a:r>
            <a:r>
              <a:rPr lang="fr-FR" sz="2800" dirty="0" smtClean="0"/>
              <a:t>.</a:t>
            </a:r>
          </a:p>
          <a:p>
            <a:pPr marL="457200" indent="-457200">
              <a:buFontTx/>
              <a:buChar char="-"/>
            </a:pPr>
            <a:endParaRPr lang="fr-FR" sz="2800" dirty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Revenu (après </a:t>
            </a:r>
            <a:r>
              <a:rPr lang="fr-FR" sz="2800" dirty="0"/>
              <a:t>trempe) : consiste à chauffer un matériau en dessous de la température </a:t>
            </a:r>
            <a:r>
              <a:rPr lang="fr-FR" sz="2800" dirty="0" smtClean="0"/>
              <a:t>de trempe</a:t>
            </a:r>
            <a:r>
              <a:rPr lang="fr-FR" sz="2800" dirty="0"/>
              <a:t>, afin de supprimer les contraintes internes dues à la trempe. Ceci permet au </a:t>
            </a:r>
            <a:r>
              <a:rPr lang="fr-FR" sz="2800" dirty="0" smtClean="0"/>
              <a:t>matériau trempé </a:t>
            </a:r>
            <a:r>
              <a:rPr lang="fr-FR" sz="2800" dirty="0"/>
              <a:t>d’être moins fragile, plus résistant à la fissuration</a:t>
            </a:r>
            <a:r>
              <a:rPr lang="fr-FR" sz="2800" dirty="0" smtClean="0"/>
              <a:t>.</a:t>
            </a:r>
          </a:p>
          <a:p>
            <a:endParaRPr lang="fr-FR" sz="2800" dirty="0" smtClean="0"/>
          </a:p>
          <a:p>
            <a:pPr marL="457200" indent="-457200">
              <a:buFontTx/>
              <a:buChar char="-"/>
            </a:pPr>
            <a:r>
              <a:rPr lang="fr-FR" sz="2800" dirty="0" smtClean="0"/>
              <a:t> Recuit </a:t>
            </a:r>
            <a:r>
              <a:rPr lang="fr-FR" sz="2800" dirty="0"/>
              <a:t>: consiste à chauffer un matériau à haute température puis de le refroidir </a:t>
            </a:r>
            <a:r>
              <a:rPr lang="fr-FR" sz="2800" dirty="0" smtClean="0"/>
              <a:t>très lentement</a:t>
            </a:r>
            <a:r>
              <a:rPr lang="fr-FR" sz="2800" dirty="0"/>
              <a:t>. Ceci permet de supprimer les effets d’une trempe non désirée</a:t>
            </a:r>
            <a:r>
              <a:rPr lang="fr-FR" sz="2800" dirty="0" smtClean="0"/>
              <a:t>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27076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2728" y="1642826"/>
            <a:ext cx="1144344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dirty="0" smtClean="0"/>
              <a:t>Les </a:t>
            </a:r>
            <a:r>
              <a:rPr lang="fr-FR" sz="2800" dirty="0"/>
              <a:t>principaux traitements de surface </a:t>
            </a:r>
            <a:r>
              <a:rPr lang="fr-FR" sz="2800" dirty="0" smtClean="0"/>
              <a:t>: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dirty="0"/>
              <a:t>- </a:t>
            </a:r>
            <a:r>
              <a:rPr lang="fr-FR" sz="2800" b="1" u="sng" dirty="0"/>
              <a:t>Sablage</a:t>
            </a:r>
            <a:r>
              <a:rPr lang="fr-FR" sz="2800" dirty="0"/>
              <a:t> : projection de sable afin de décaper ou d’écrouir la surface.</a:t>
            </a:r>
          </a:p>
          <a:p>
            <a:pPr algn="just"/>
            <a:r>
              <a:rPr lang="fr-FR" sz="2800" dirty="0"/>
              <a:t>- </a:t>
            </a:r>
            <a:r>
              <a:rPr lang="fr-FR" sz="2800" b="1" u="sng" dirty="0"/>
              <a:t>Moletage</a:t>
            </a:r>
            <a:r>
              <a:rPr lang="fr-FR" sz="2800" dirty="0"/>
              <a:t> : déformation superficielle en forme de stries afin de faciliter la prise en main.</a:t>
            </a:r>
          </a:p>
          <a:p>
            <a:pPr algn="just"/>
            <a:r>
              <a:rPr lang="fr-FR" sz="2800" dirty="0"/>
              <a:t>- </a:t>
            </a:r>
            <a:r>
              <a:rPr lang="fr-FR" sz="2800" b="1" u="sng" dirty="0"/>
              <a:t>Dépôts métalliques</a:t>
            </a:r>
            <a:r>
              <a:rPr lang="fr-FR" sz="2800" dirty="0"/>
              <a:t> : nickelage, cuivrage, </a:t>
            </a:r>
            <a:r>
              <a:rPr lang="fr-FR" sz="2800" dirty="0" smtClean="0"/>
              <a:t>galvanisation </a:t>
            </a:r>
            <a:r>
              <a:rPr lang="fr-FR" sz="2800" dirty="0"/>
              <a:t>(inoxydables), </a:t>
            </a:r>
            <a:r>
              <a:rPr lang="fr-FR" sz="2800" dirty="0" smtClean="0"/>
              <a:t>chromage (</a:t>
            </a:r>
            <a:r>
              <a:rPr lang="fr-FR" sz="2800" dirty="0"/>
              <a:t>aspect brillant ou anti-usure), étamage, argenture</a:t>
            </a:r>
          </a:p>
        </p:txBody>
      </p:sp>
    </p:spTree>
    <p:extLst>
      <p:ext uri="{BB962C8B-B14F-4D97-AF65-F5344CB8AC3E}">
        <p14:creationId xmlns:p14="http://schemas.microsoft.com/office/powerpoint/2010/main" val="379658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6141" y="1395390"/>
            <a:ext cx="109190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800" b="1" u="sng" dirty="0"/>
              <a:t>Diffusion chimique superficielle</a:t>
            </a:r>
            <a:r>
              <a:rPr lang="fr-FR" sz="2800" dirty="0"/>
              <a:t> : cémentation (carbone), nitruration (azote</a:t>
            </a:r>
            <a:r>
              <a:rPr lang="fr-FR" sz="2800" dirty="0" smtClean="0"/>
              <a:t>),… afin </a:t>
            </a:r>
            <a:r>
              <a:rPr lang="fr-FR" sz="2800" dirty="0"/>
              <a:t>d’augmenter la dureté superficielle ; ou aluminisation afin de protéger contre l’oxydation</a:t>
            </a:r>
            <a:r>
              <a:rPr lang="fr-FR" sz="2800" dirty="0" smtClean="0"/>
              <a:t>.</a:t>
            </a:r>
          </a:p>
          <a:p>
            <a:pPr algn="just"/>
            <a:endParaRPr lang="fr-FR" sz="2800" dirty="0"/>
          </a:p>
          <a:p>
            <a:pPr algn="just"/>
            <a:r>
              <a:rPr lang="fr-FR" sz="2800" dirty="0"/>
              <a:t>- </a:t>
            </a:r>
            <a:r>
              <a:rPr lang="fr-FR" sz="2800" b="1" u="sng" dirty="0"/>
              <a:t>Peinture</a:t>
            </a:r>
            <a:r>
              <a:rPr lang="fr-FR" sz="2800" dirty="0"/>
              <a:t> : Sert à protéger (contre </a:t>
            </a:r>
            <a:r>
              <a:rPr lang="fr-FR" sz="2800" dirty="0" smtClean="0"/>
              <a:t>l’oxydation) </a:t>
            </a:r>
            <a:r>
              <a:rPr lang="fr-FR" sz="2800" dirty="0"/>
              <a:t>et à améliorer l’aspect des pièces.</a:t>
            </a:r>
          </a:p>
        </p:txBody>
      </p:sp>
    </p:spTree>
    <p:extLst>
      <p:ext uri="{BB962C8B-B14F-4D97-AF65-F5344CB8AC3E}">
        <p14:creationId xmlns:p14="http://schemas.microsoft.com/office/powerpoint/2010/main" val="27413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410" y="1883512"/>
            <a:ext cx="11430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/>
              <a:t>Le choix d’un procédé d’obtention dépend de nombreux facteurs, dont le matériau, les formes de la pièce, les états de surface, la précision, …</a:t>
            </a:r>
          </a:p>
          <a:p>
            <a:endParaRPr lang="fr-FR" sz="2800" dirty="0" smtClean="0"/>
          </a:p>
          <a:p>
            <a:r>
              <a:rPr lang="fr-FR" sz="2800" dirty="0" smtClean="0"/>
              <a:t>Donc nous essayerons de faire un descriptif très succinct des principaux procédés d’obtention des pièces.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262924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343</Words>
  <Application>Microsoft Office PowerPoint</Application>
  <PresentationFormat>Grand écran</PresentationFormat>
  <Paragraphs>24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ComicSansMS,Bold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said</dc:creator>
  <cp:lastModifiedBy>said</cp:lastModifiedBy>
  <cp:revision>21</cp:revision>
  <dcterms:created xsi:type="dcterms:W3CDTF">2019-02-14T10:58:55Z</dcterms:created>
  <dcterms:modified xsi:type="dcterms:W3CDTF">2019-05-20T09:13:41Z</dcterms:modified>
</cp:coreProperties>
</file>