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0" r:id="rId6"/>
    <p:sldId id="269" r:id="rId7"/>
    <p:sldId id="271" r:id="rId8"/>
    <p:sldId id="270" r:id="rId9"/>
    <p:sldId id="272" r:id="rId10"/>
    <p:sldId id="262" r:id="rId11"/>
    <p:sldId id="263" r:id="rId12"/>
    <p:sldId id="264" r:id="rId13"/>
    <p:sldId id="273" r:id="rId14"/>
    <p:sldId id="282" r:id="rId15"/>
    <p:sldId id="274" r:id="rId16"/>
    <p:sldId id="275" r:id="rId17"/>
    <p:sldId id="276" r:id="rId18"/>
    <p:sldId id="277" r:id="rId19"/>
    <p:sldId id="283" r:id="rId20"/>
    <p:sldId id="278" r:id="rId21"/>
    <p:sldId id="279" r:id="rId22"/>
    <p:sldId id="280" r:id="rId23"/>
    <p:sldId id="281"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22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89C0D3-0B02-40E7-85BD-5C1073FFD6A0}"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460F87-D93B-4DB7-9996-16B21115402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9C0D3-0B02-40E7-85BD-5C1073FFD6A0}" type="datetimeFigureOut">
              <a:rPr lang="fr-FR" smtClean="0"/>
              <a:pPr/>
              <a:t>15/04/2020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60F87-D93B-4DB7-9996-16B21115402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1428728" y="2071678"/>
            <a:ext cx="6400800" cy="1752600"/>
          </a:xfrm>
          <a:ln>
            <a:solidFill>
              <a:schemeClr val="tx1"/>
            </a:solidFill>
          </a:ln>
        </p:spPr>
        <p:txBody>
          <a:bodyPr/>
          <a:lstStyle/>
          <a:p>
            <a:r>
              <a:rPr lang="fr-FR" dirty="0"/>
              <a:t>Famille des </a:t>
            </a:r>
            <a:r>
              <a:rPr lang="fr-FR" dirty="0" err="1"/>
              <a:t>Reoviridae</a:t>
            </a:r>
            <a:r>
              <a:rPr lang="fr-FR" dirty="0"/>
              <a:t>,</a:t>
            </a:r>
          </a:p>
          <a:p>
            <a:r>
              <a:rPr lang="fr-FR" dirty="0"/>
              <a:t>Genre </a:t>
            </a:r>
            <a:r>
              <a:rPr lang="fr-FR" dirty="0" err="1"/>
              <a:t>Rotavirus</a:t>
            </a:r>
            <a:endParaRPr lang="fr-FR" dirty="0"/>
          </a:p>
        </p:txBody>
      </p:sp>
      <p:sp>
        <p:nvSpPr>
          <p:cNvPr id="4" name="ZoneTexte 3"/>
          <p:cNvSpPr txBox="1"/>
          <p:nvPr/>
        </p:nvSpPr>
        <p:spPr>
          <a:xfrm>
            <a:off x="3286116" y="4286256"/>
            <a:ext cx="2000356" cy="646331"/>
          </a:xfrm>
          <a:prstGeom prst="rect">
            <a:avLst/>
          </a:prstGeom>
          <a:noFill/>
          <a:ln>
            <a:solidFill>
              <a:schemeClr val="tx1"/>
            </a:solidFill>
          </a:ln>
        </p:spPr>
        <p:txBody>
          <a:bodyPr wrap="none" rtlCol="0">
            <a:spAutoFit/>
          </a:bodyPr>
          <a:lstStyle/>
          <a:p>
            <a:r>
              <a:rPr lang="fr-FR" dirty="0" smtClean="0"/>
              <a:t> Dr A.  BOUARICHA </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Réservoir  et mode de transmission : </a:t>
            </a:r>
            <a:endParaRPr lang="fr-FR" dirty="0"/>
          </a:p>
        </p:txBody>
      </p:sp>
      <p:sp>
        <p:nvSpPr>
          <p:cNvPr id="3" name="Espace réservé du contenu 2"/>
          <p:cNvSpPr>
            <a:spLocks noGrp="1"/>
          </p:cNvSpPr>
          <p:nvPr>
            <p:ph idx="1"/>
          </p:nvPr>
        </p:nvSpPr>
        <p:spPr/>
        <p:txBody>
          <a:bodyPr>
            <a:normAutofit fontScale="92500"/>
          </a:bodyPr>
          <a:lstStyle/>
          <a:p>
            <a:r>
              <a:rPr lang="fr-FR" dirty="0"/>
              <a:t>L’Homme est le principal </a:t>
            </a:r>
            <a:r>
              <a:rPr lang="fr-FR" dirty="0" smtClean="0"/>
              <a:t>réservoir des </a:t>
            </a:r>
            <a:r>
              <a:rPr lang="fr-FR" dirty="0" err="1"/>
              <a:t>R</a:t>
            </a:r>
            <a:r>
              <a:rPr lang="fr-FR" dirty="0" err="1" smtClean="0"/>
              <a:t>otavirus</a:t>
            </a:r>
            <a:r>
              <a:rPr lang="fr-FR" dirty="0" smtClean="0"/>
              <a:t> </a:t>
            </a:r>
            <a:r>
              <a:rPr lang="fr-FR" dirty="0"/>
              <a:t>humains. Néanmoins, </a:t>
            </a:r>
            <a:r>
              <a:rPr lang="fr-FR" dirty="0" smtClean="0"/>
              <a:t>des cas </a:t>
            </a:r>
            <a:r>
              <a:rPr lang="fr-FR" dirty="0"/>
              <a:t>d’infection par des </a:t>
            </a:r>
            <a:r>
              <a:rPr lang="fr-FR" dirty="0" err="1"/>
              <a:t>R</a:t>
            </a:r>
            <a:r>
              <a:rPr lang="fr-FR" dirty="0" err="1" smtClean="0"/>
              <a:t>otavirus</a:t>
            </a:r>
            <a:r>
              <a:rPr lang="fr-FR" dirty="0" smtClean="0"/>
              <a:t> </a:t>
            </a:r>
            <a:r>
              <a:rPr lang="fr-FR" dirty="0"/>
              <a:t>du groupe A chez des </a:t>
            </a:r>
            <a:r>
              <a:rPr lang="fr-FR" dirty="0" smtClean="0"/>
              <a:t>animaux. </a:t>
            </a:r>
            <a:endParaRPr lang="fr-FR" dirty="0"/>
          </a:p>
          <a:p>
            <a:pPr>
              <a:buNone/>
            </a:pPr>
            <a:r>
              <a:rPr lang="fr-FR" dirty="0" smtClean="0"/>
              <a:t>L’infection  évolue par </a:t>
            </a:r>
            <a:r>
              <a:rPr lang="fr-FR" dirty="0"/>
              <a:t>épidémies hivernales dans les pays tempérés et tout au long </a:t>
            </a:r>
            <a:r>
              <a:rPr lang="fr-FR" dirty="0" smtClean="0"/>
              <a:t>de l’année </a:t>
            </a:r>
            <a:r>
              <a:rPr lang="fr-FR" dirty="0"/>
              <a:t>dans les pays tropicaux.</a:t>
            </a:r>
          </a:p>
          <a:p>
            <a:r>
              <a:rPr lang="fr-FR" dirty="0"/>
              <a:t>Grâce à leur triple couche protéique protectrice, les </a:t>
            </a:r>
            <a:r>
              <a:rPr lang="fr-FR" dirty="0" err="1"/>
              <a:t>R</a:t>
            </a:r>
            <a:r>
              <a:rPr lang="fr-FR" dirty="0" err="1" smtClean="0"/>
              <a:t>otavirus</a:t>
            </a:r>
            <a:r>
              <a:rPr lang="fr-FR" dirty="0" smtClean="0"/>
              <a:t> persistent plusieurs </a:t>
            </a:r>
            <a:r>
              <a:rPr lang="fr-FR" dirty="0"/>
              <a:t>semaines dans le milieu extérieur.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a:t>Le mode de transmission le plus courant du RVH est la voie fécale orale.</a:t>
            </a:r>
          </a:p>
          <a:p>
            <a:r>
              <a:rPr lang="fr-FR" dirty="0"/>
              <a:t>Lors de la phase aiguë de la maladie, les patients peuvent excréter </a:t>
            </a:r>
            <a:r>
              <a:rPr lang="fr-FR" dirty="0" smtClean="0"/>
              <a:t>jusqu’à 10</a:t>
            </a:r>
            <a:r>
              <a:rPr lang="fr-FR" baseline="30000" dirty="0" smtClean="0"/>
              <a:t>12</a:t>
            </a:r>
            <a:r>
              <a:rPr lang="fr-FR" dirty="0" smtClean="0"/>
              <a:t>   </a:t>
            </a:r>
            <a:r>
              <a:rPr lang="fr-FR" dirty="0"/>
              <a:t>particules virales par gramme de selle. La présence et la </a:t>
            </a:r>
            <a:r>
              <a:rPr lang="fr-FR" dirty="0" smtClean="0"/>
              <a:t>persistance du </a:t>
            </a:r>
            <a:r>
              <a:rPr lang="fr-FR" dirty="0"/>
              <a:t>virus dans l’environnement, sur les surfaces poreuses ou non et </a:t>
            </a:r>
            <a:r>
              <a:rPr lang="fr-FR" dirty="0" smtClean="0"/>
              <a:t>sur les </a:t>
            </a:r>
            <a:r>
              <a:rPr lang="fr-FR" dirty="0"/>
              <a:t>mains, permettent sa transmission directe par contact.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Pouvoir pathogène: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Les gastroentérites aigües (GEA) à </a:t>
            </a:r>
            <a:r>
              <a:rPr lang="fr-FR" dirty="0" err="1"/>
              <a:t>rotavirus</a:t>
            </a:r>
            <a:r>
              <a:rPr lang="fr-FR" dirty="0"/>
              <a:t> sont la principale cause </a:t>
            </a:r>
            <a:r>
              <a:rPr lang="fr-FR" dirty="0" smtClean="0"/>
              <a:t>des diarrhées </a:t>
            </a:r>
            <a:r>
              <a:rPr lang="fr-FR" dirty="0"/>
              <a:t>virales chez les nourrissons et les jeunes enfants. Les </a:t>
            </a:r>
            <a:r>
              <a:rPr lang="fr-FR" dirty="0" smtClean="0"/>
              <a:t>formes les </a:t>
            </a:r>
            <a:r>
              <a:rPr lang="fr-FR" dirty="0"/>
              <a:t>plus graves apparaissent dans les deux premières années de la vie.</a:t>
            </a:r>
          </a:p>
          <a:p>
            <a:r>
              <a:rPr lang="fr-FR" dirty="0"/>
              <a:t>L’infection à </a:t>
            </a:r>
            <a:r>
              <a:rPr lang="fr-FR" dirty="0" err="1"/>
              <a:t>rotavirus</a:t>
            </a:r>
            <a:r>
              <a:rPr lang="fr-FR" dirty="0"/>
              <a:t> se caractérise par une incubation brève (en </a:t>
            </a:r>
            <a:r>
              <a:rPr lang="fr-FR" dirty="0" smtClean="0"/>
              <a:t>moyenne 3 </a:t>
            </a:r>
            <a:r>
              <a:rPr lang="fr-FR" dirty="0"/>
              <a:t>jours) et l’apparition de diarrhée liquide, de douleurs </a:t>
            </a:r>
            <a:r>
              <a:rPr lang="fr-FR" dirty="0" smtClean="0"/>
              <a:t>abdominales, vomissements </a:t>
            </a:r>
            <a:r>
              <a:rPr lang="fr-FR" dirty="0"/>
              <a:t>et fièvre conduisant souvent à une </a:t>
            </a:r>
            <a:r>
              <a:rPr lang="fr-FR" dirty="0" smtClean="0"/>
              <a:t>déshydratation</a:t>
            </a:r>
          </a:p>
          <a:p>
            <a:r>
              <a:rPr lang="fr-FR" dirty="0" smtClean="0"/>
              <a:t> La maladie </a:t>
            </a:r>
            <a:r>
              <a:rPr lang="fr-FR" dirty="0"/>
              <a:t>guérit en trois à huit jours. Le </a:t>
            </a:r>
            <a:r>
              <a:rPr lang="fr-FR" dirty="0" err="1"/>
              <a:t>rotavirus</a:t>
            </a:r>
            <a:r>
              <a:rPr lang="fr-FR" dirty="0"/>
              <a:t> est aussi la </a:t>
            </a:r>
            <a:r>
              <a:rPr lang="fr-FR" dirty="0" smtClean="0"/>
              <a:t>première cause </a:t>
            </a:r>
            <a:r>
              <a:rPr lang="fr-FR" dirty="0"/>
              <a:t>d’infections nosocomiales </a:t>
            </a:r>
            <a:r>
              <a:rPr lang="fr-FR" dirty="0" smtClean="0"/>
              <a:t>en pédiatrie . </a:t>
            </a:r>
            <a:r>
              <a:rPr lang="fr-FR" dirty="0"/>
              <a:t>en particulier lors du </a:t>
            </a:r>
            <a:r>
              <a:rPr lang="fr-FR" dirty="0" smtClean="0"/>
              <a:t>pic saisonnier </a:t>
            </a:r>
            <a:r>
              <a:rPr lang="fr-FR" dirty="0"/>
              <a:t>hivernal (février-mars).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Physiopathologie: </a:t>
            </a:r>
            <a:endParaRPr lang="fr-FR" dirty="0"/>
          </a:p>
        </p:txBody>
      </p:sp>
      <p:pic>
        <p:nvPicPr>
          <p:cNvPr id="5122" name="Picture 2"/>
          <p:cNvPicPr>
            <a:picLocks noGrp="1" noChangeAspect="1" noChangeArrowheads="1"/>
          </p:cNvPicPr>
          <p:nvPr>
            <p:ph idx="1"/>
          </p:nvPr>
        </p:nvPicPr>
        <p:blipFill>
          <a:blip r:embed="rId2"/>
          <a:srcRect/>
          <a:stretch>
            <a:fillRect/>
          </a:stretch>
        </p:blipFill>
        <p:spPr bwMode="auto">
          <a:xfrm>
            <a:off x="766763" y="1714488"/>
            <a:ext cx="7520014" cy="457203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les </a:t>
            </a:r>
            <a:r>
              <a:rPr lang="fr-FR" dirty="0" err="1"/>
              <a:t>rotavirus</a:t>
            </a:r>
            <a:r>
              <a:rPr lang="fr-FR" dirty="0"/>
              <a:t> ont un fort tropisme pour les </a:t>
            </a:r>
            <a:r>
              <a:rPr lang="fr-FR" dirty="0" err="1"/>
              <a:t>entérocytes</a:t>
            </a:r>
            <a:r>
              <a:rPr lang="fr-FR" dirty="0"/>
              <a:t> matures de l’intestin grêle où ils</a:t>
            </a:r>
          </a:p>
          <a:p>
            <a:pPr>
              <a:buNone/>
            </a:pPr>
            <a:r>
              <a:rPr lang="fr-FR" dirty="0"/>
              <a:t>induisent des lésions à l’origine d’une diarrhée multifactorielle à triple mécanisme :</a:t>
            </a:r>
          </a:p>
          <a:p>
            <a:pPr>
              <a:buNone/>
            </a:pPr>
            <a:r>
              <a:rPr lang="fr-FR" dirty="0"/>
              <a:t>diarrhée par malabsorption, osmotique et sécrétoire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Diagnostic virologique</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a:t>
            </a:r>
            <a:r>
              <a:rPr lang="fr-FR" dirty="0"/>
              <a:t>symptômes cliniques des gastro-entérites à </a:t>
            </a:r>
            <a:r>
              <a:rPr lang="fr-FR" dirty="0" err="1"/>
              <a:t>rotavirus</a:t>
            </a:r>
            <a:r>
              <a:rPr lang="fr-FR" dirty="0"/>
              <a:t> ne sont pas </a:t>
            </a:r>
            <a:r>
              <a:rPr lang="fr-FR" dirty="0" smtClean="0"/>
              <a:t>suffisamment spécifiques </a:t>
            </a:r>
            <a:r>
              <a:rPr lang="fr-FR" dirty="0"/>
              <a:t>pour permettre le diagnostic de la maladie, même si la prévalence du </a:t>
            </a:r>
            <a:r>
              <a:rPr lang="fr-FR" dirty="0" err="1" smtClean="0"/>
              <a:t>rotavirus</a:t>
            </a:r>
            <a:r>
              <a:rPr lang="fr-FR" dirty="0" smtClean="0"/>
              <a:t> et </a:t>
            </a:r>
            <a:r>
              <a:rPr lang="fr-FR" dirty="0"/>
              <a:t>la sévérité du tableau clinique sont deux éléments en faveur d’une étiologie à </a:t>
            </a:r>
            <a:r>
              <a:rPr lang="fr-FR" dirty="0" err="1"/>
              <a:t>rotavirus</a:t>
            </a:r>
            <a:r>
              <a:rPr lang="fr-FR" dirty="0"/>
              <a:t>.</a:t>
            </a:r>
          </a:p>
          <a:p>
            <a:r>
              <a:rPr lang="fr-FR" dirty="0"/>
              <a:t>Le diagnostic repose exclusivement sur des techniques de détection directe de </a:t>
            </a:r>
            <a:r>
              <a:rPr lang="fr-FR" dirty="0" err="1"/>
              <a:t>rotavirus</a:t>
            </a:r>
            <a:endParaRPr lang="fr-FR" dirty="0"/>
          </a:p>
          <a:p>
            <a:pPr>
              <a:buNone/>
            </a:pPr>
            <a:r>
              <a:rPr lang="fr-FR" dirty="0" smtClean="0"/>
              <a:t>dans </a:t>
            </a:r>
            <a:r>
              <a:rPr lang="fr-FR" dirty="0"/>
              <a:t>les selles.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Prélèvements</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Le </a:t>
            </a:r>
            <a:r>
              <a:rPr lang="fr-FR" dirty="0"/>
              <a:t>prélèvement de selles doit être réalisé à la phase aiguë de la maladie : 2 à 3 g dans </a:t>
            </a:r>
            <a:r>
              <a:rPr lang="fr-FR" dirty="0" smtClean="0"/>
              <a:t>un récipient stérile. </a:t>
            </a:r>
            <a:r>
              <a:rPr lang="fr-FR" dirty="0"/>
              <a:t>L’excrétion de virions dans les </a:t>
            </a:r>
            <a:r>
              <a:rPr lang="fr-FR" dirty="0" smtClean="0"/>
              <a:t>selles pouvant </a:t>
            </a:r>
            <a:r>
              <a:rPr lang="fr-FR" dirty="0"/>
              <a:t>être observée jusqu’à 3 semaines après le début de la maladie, la détection </a:t>
            </a:r>
            <a:r>
              <a:rPr lang="fr-FR" dirty="0" smtClean="0"/>
              <a:t>de </a:t>
            </a:r>
            <a:r>
              <a:rPr lang="fr-FR" dirty="0" err="1" smtClean="0"/>
              <a:t>rotavirus</a:t>
            </a:r>
            <a:r>
              <a:rPr lang="fr-FR" dirty="0" smtClean="0"/>
              <a:t> </a:t>
            </a:r>
            <a:r>
              <a:rPr lang="fr-FR" dirty="0"/>
              <a:t>peut être obtenue plus tardivement grâce à la très grande sensibilité </a:t>
            </a:r>
            <a:r>
              <a:rPr lang="fr-FR" dirty="0" smtClean="0"/>
              <a:t>des techniques </a:t>
            </a:r>
            <a:r>
              <a:rPr lang="fr-FR" dirty="0"/>
              <a:t>moléculaires. </a:t>
            </a:r>
            <a:endParaRPr lang="fr-FR" dirty="0" smtClean="0"/>
          </a:p>
          <a:p>
            <a:r>
              <a:rPr lang="fr-FR" dirty="0" smtClean="0"/>
              <a:t>Il </a:t>
            </a:r>
            <a:r>
              <a:rPr lang="fr-FR" dirty="0"/>
              <a:t>peut être transmis au laboratoire à température ambiante. Le</a:t>
            </a:r>
          </a:p>
          <a:p>
            <a:r>
              <a:rPr lang="fr-FR" dirty="0"/>
              <a:t>prélèvement peut être conservé à +4°C pendant 72 </a:t>
            </a:r>
            <a:r>
              <a:rPr lang="fr-FR" dirty="0" smtClean="0"/>
              <a:t>heures</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 Diagnostic direct:</a:t>
            </a:r>
            <a:endParaRPr lang="fr-FR" dirty="0"/>
          </a:p>
        </p:txBody>
      </p:sp>
      <p:sp>
        <p:nvSpPr>
          <p:cNvPr id="3" name="Espace réservé du contenu 2"/>
          <p:cNvSpPr>
            <a:spLocks noGrp="1"/>
          </p:cNvSpPr>
          <p:nvPr>
            <p:ph idx="1"/>
          </p:nvPr>
        </p:nvSpPr>
        <p:spPr/>
        <p:txBody>
          <a:bodyPr/>
          <a:lstStyle/>
          <a:p>
            <a:r>
              <a:rPr lang="fr-FR" dirty="0" smtClean="0"/>
              <a:t>Outre </a:t>
            </a:r>
            <a:r>
              <a:rPr lang="fr-FR" dirty="0"/>
              <a:t>la microscopie électronique, de nombreuses techniques ont été développées </a:t>
            </a:r>
            <a:r>
              <a:rPr lang="fr-FR" dirty="0" smtClean="0"/>
              <a:t>pour détecter </a:t>
            </a:r>
            <a:r>
              <a:rPr lang="fr-FR" dirty="0"/>
              <a:t>les </a:t>
            </a:r>
            <a:r>
              <a:rPr lang="fr-FR" dirty="0" err="1"/>
              <a:t>rotavirus</a:t>
            </a:r>
            <a:r>
              <a:rPr lang="fr-FR" dirty="0"/>
              <a:t> directement dans les selles : ce sont soit des </a:t>
            </a:r>
            <a:r>
              <a:rPr lang="fr-FR" dirty="0" smtClean="0"/>
              <a:t>techniques conventionnelles</a:t>
            </a:r>
            <a:r>
              <a:rPr lang="fr-FR" dirty="0"/>
              <a:t>, soit des techniques de biologie moléculaire.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Techniques </a:t>
            </a:r>
            <a:r>
              <a:rPr lang="fr-FR" dirty="0" err="1" smtClean="0"/>
              <a:t>conventionelles</a:t>
            </a:r>
            <a:endParaRPr lang="fr-FR" dirty="0"/>
          </a:p>
        </p:txBody>
      </p:sp>
      <p:sp>
        <p:nvSpPr>
          <p:cNvPr id="3" name="Espace réservé du contenu 2"/>
          <p:cNvSpPr>
            <a:spLocks noGrp="1"/>
          </p:cNvSpPr>
          <p:nvPr>
            <p:ph idx="1"/>
          </p:nvPr>
        </p:nvSpPr>
        <p:spPr/>
        <p:txBody>
          <a:bodyPr>
            <a:normAutofit/>
          </a:bodyPr>
          <a:lstStyle/>
          <a:p>
            <a:r>
              <a:rPr lang="fr-FR" dirty="0"/>
              <a:t>Les techniques </a:t>
            </a:r>
            <a:r>
              <a:rPr lang="fr-FR" dirty="0" err="1"/>
              <a:t>immuno</a:t>
            </a:r>
            <a:r>
              <a:rPr lang="fr-FR" dirty="0"/>
              <a:t>-enzymatiques (EIA, ELISA) de détection des antigènes de </a:t>
            </a:r>
            <a:r>
              <a:rPr lang="fr-FR" dirty="0" err="1" smtClean="0"/>
              <a:t>rotavirus</a:t>
            </a:r>
            <a:r>
              <a:rPr lang="fr-FR" dirty="0" smtClean="0"/>
              <a:t> directement </a:t>
            </a:r>
            <a:r>
              <a:rPr lang="fr-FR" dirty="0"/>
              <a:t>dans les selles sont de loin les plus utilisées en pratique courante et </a:t>
            </a:r>
            <a:r>
              <a:rPr lang="fr-FR" dirty="0" smtClean="0"/>
              <a:t>concordent avec </a:t>
            </a:r>
            <a:r>
              <a:rPr lang="fr-FR" dirty="0"/>
              <a:t>les </a:t>
            </a:r>
            <a:r>
              <a:rPr lang="fr-FR" dirty="0" smtClean="0"/>
              <a:t> techniques  de biologies </a:t>
            </a:r>
            <a:r>
              <a:rPr lang="fr-FR" dirty="0"/>
              <a:t>moléculaires dans près de 94 % des </a:t>
            </a:r>
            <a:r>
              <a:rPr lang="fr-FR" dirty="0" smtClean="0"/>
              <a:t>cas;  </a:t>
            </a:r>
            <a:r>
              <a:rPr lang="fr-FR" dirty="0"/>
              <a:t>Ces </a:t>
            </a:r>
            <a:r>
              <a:rPr lang="fr-FR" dirty="0" smtClean="0"/>
              <a:t>techniques utilisent  des anticorps </a:t>
            </a:r>
            <a:r>
              <a:rPr lang="fr-FR" dirty="0"/>
              <a:t>monoclonaux dirigés contre la protéine </a:t>
            </a:r>
            <a:r>
              <a:rPr lang="fr-FR" dirty="0" smtClean="0"/>
              <a:t>de groupe </a:t>
            </a:r>
            <a:r>
              <a:rPr lang="fr-FR" dirty="0"/>
              <a:t>VP6 et spécifiques des RVA. </a:t>
            </a:r>
            <a:endParaRPr lang="fr-FR"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smtClean="0"/>
              <a:t> les tests </a:t>
            </a:r>
            <a:r>
              <a:rPr lang="fr-FR" dirty="0" err="1" smtClean="0"/>
              <a:t>immuno</a:t>
            </a:r>
            <a:r>
              <a:rPr lang="fr-FR" dirty="0" smtClean="0"/>
              <a:t>-chromatographiques (ICG) se présentent sous forme de test unitaire, Leur sensibilité est similaire aux tests ELISA mais leur interprétation reste subjective. Ils présentent l’avantage d’être faciles et rapides d’utilisation (10 à 15 minutes), ne nécessitant donc pas de personnel qualifié. Leur utilisation est particulièrement adaptée au coup par coup, aux situations d’urgence ou au lit du malade.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srcRect/>
          <a:stretch>
            <a:fillRect/>
          </a:stretch>
        </p:blipFill>
        <p:spPr bwMode="auto">
          <a:xfrm>
            <a:off x="857224" y="428604"/>
            <a:ext cx="7643866" cy="566032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Techniques de biologie moléculaire: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a:t>
            </a:r>
            <a:r>
              <a:rPr lang="fr-FR" dirty="0"/>
              <a:t>techniques de biologie moléculaire sont plus souvent utilisées en épidémiologie </a:t>
            </a:r>
            <a:r>
              <a:rPr lang="fr-FR" dirty="0" smtClean="0"/>
              <a:t>pour caractériser </a:t>
            </a:r>
            <a:r>
              <a:rPr lang="fr-FR" dirty="0"/>
              <a:t>les souches </a:t>
            </a:r>
            <a:r>
              <a:rPr lang="fr-FR" dirty="0" smtClean="0"/>
              <a:t>virales : </a:t>
            </a:r>
          </a:p>
          <a:p>
            <a:pPr>
              <a:buFont typeface="Wingdings" pitchFamily="2" charset="2"/>
              <a:buChar char="ü"/>
            </a:pPr>
            <a:r>
              <a:rPr lang="fr-FR" dirty="0" smtClean="0"/>
              <a:t>  l’amplification </a:t>
            </a:r>
            <a:r>
              <a:rPr lang="fr-FR" dirty="0"/>
              <a:t>génique par transcription inverse ou RT-PCR permet à la fois la détection </a:t>
            </a:r>
            <a:r>
              <a:rPr lang="fr-FR" dirty="0" smtClean="0"/>
              <a:t>du génome </a:t>
            </a:r>
            <a:r>
              <a:rPr lang="fr-FR" dirty="0"/>
              <a:t>viral directement dans les selles mais également de déterminer les génotypes G et </a:t>
            </a:r>
            <a:r>
              <a:rPr lang="fr-FR" dirty="0" smtClean="0"/>
              <a:t>P de </a:t>
            </a:r>
            <a:r>
              <a:rPr lang="fr-FR" dirty="0" err="1"/>
              <a:t>rotavirus</a:t>
            </a:r>
            <a:r>
              <a:rPr lang="fr-FR" dirty="0"/>
              <a:t> par couplage avec le séquençage</a:t>
            </a:r>
            <a:r>
              <a:rPr lang="fr-FR" dirty="0" smtClean="0"/>
              <a:t>.</a:t>
            </a:r>
          </a:p>
          <a:p>
            <a:pPr>
              <a:buFont typeface="Wingdings" pitchFamily="2" charset="2"/>
              <a:buChar char="ü"/>
            </a:pPr>
            <a:r>
              <a:rPr lang="fr-FR" dirty="0" smtClean="0"/>
              <a:t>  </a:t>
            </a:r>
            <a:r>
              <a:rPr lang="fr-FR" dirty="0"/>
              <a:t>des </a:t>
            </a:r>
            <a:r>
              <a:rPr lang="fr-FR" dirty="0" smtClean="0"/>
              <a:t>techniques d’amplification </a:t>
            </a:r>
            <a:r>
              <a:rPr lang="fr-FR" dirty="0"/>
              <a:t>dite « en temps réel » ou RT-</a:t>
            </a:r>
            <a:r>
              <a:rPr lang="fr-FR" dirty="0" err="1"/>
              <a:t>qPCR</a:t>
            </a:r>
            <a:r>
              <a:rPr lang="fr-FR" dirty="0"/>
              <a:t> ont été développées.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Traitement antiviral: </a:t>
            </a:r>
            <a:endParaRPr lang="fr-FR" dirty="0"/>
          </a:p>
        </p:txBody>
      </p:sp>
      <p:sp>
        <p:nvSpPr>
          <p:cNvPr id="3" name="Espace réservé du contenu 2"/>
          <p:cNvSpPr>
            <a:spLocks noGrp="1"/>
          </p:cNvSpPr>
          <p:nvPr>
            <p:ph idx="1"/>
          </p:nvPr>
        </p:nvSpPr>
        <p:spPr/>
        <p:txBody>
          <a:bodyPr>
            <a:normAutofit/>
          </a:bodyPr>
          <a:lstStyle/>
          <a:p>
            <a:r>
              <a:rPr lang="fr-FR" dirty="0" smtClean="0"/>
              <a:t>Il </a:t>
            </a:r>
            <a:r>
              <a:rPr lang="fr-FR" dirty="0"/>
              <a:t>n’existe à ce jour aucun traitement antiviral contre </a:t>
            </a:r>
            <a:r>
              <a:rPr lang="fr-FR" dirty="0" smtClean="0"/>
              <a:t> le </a:t>
            </a:r>
            <a:r>
              <a:rPr lang="fr-FR" dirty="0" err="1" smtClean="0"/>
              <a:t>rotavirus</a:t>
            </a:r>
            <a:r>
              <a:rPr lang="fr-FR" dirty="0"/>
              <a:t>. La prise en charge </a:t>
            </a:r>
            <a:r>
              <a:rPr lang="fr-FR" dirty="0" smtClean="0"/>
              <a:t>adaptée, notamment </a:t>
            </a:r>
            <a:r>
              <a:rPr lang="fr-FR" dirty="0"/>
              <a:t>la réhydratation, permet d’obtenir une guérison en 5 à 7 jours. </a:t>
            </a:r>
            <a:r>
              <a:rPr lang="fr-FR" dirty="0" smtClean="0"/>
              <a:t>La déshydratation constitue </a:t>
            </a:r>
            <a:r>
              <a:rPr lang="fr-FR" dirty="0"/>
              <a:t>la principale complication tout particulièrement chez </a:t>
            </a:r>
            <a:r>
              <a:rPr lang="fr-FR" dirty="0" smtClean="0"/>
              <a:t>le nourrisson </a:t>
            </a:r>
            <a:r>
              <a:rPr lang="fr-FR" dirty="0"/>
              <a:t>chez lequel elle doit être systématiquement recherchée, notamment par </a:t>
            </a:r>
            <a:r>
              <a:rPr lang="fr-FR" dirty="0" smtClean="0"/>
              <a:t>la pesée</a:t>
            </a:r>
            <a:r>
              <a:rPr lang="fr-FR"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Prophylaxie-vaccinations</a:t>
            </a:r>
            <a:endParaRPr lang="fr-FR" dirty="0"/>
          </a:p>
        </p:txBody>
      </p:sp>
      <p:sp>
        <p:nvSpPr>
          <p:cNvPr id="3" name="Espace réservé du contenu 2"/>
          <p:cNvSpPr>
            <a:spLocks noGrp="1"/>
          </p:cNvSpPr>
          <p:nvPr>
            <p:ph idx="1"/>
          </p:nvPr>
        </p:nvSpPr>
        <p:spPr/>
        <p:txBody>
          <a:bodyPr>
            <a:normAutofit/>
          </a:bodyPr>
          <a:lstStyle/>
          <a:p>
            <a:r>
              <a:rPr lang="fr-FR" dirty="0" smtClean="0"/>
              <a:t>La </a:t>
            </a:r>
            <a:r>
              <a:rPr lang="fr-FR" dirty="0"/>
              <a:t>prévention de la transmission du </a:t>
            </a:r>
            <a:r>
              <a:rPr lang="fr-FR" dirty="0" err="1"/>
              <a:t>rotavirus</a:t>
            </a:r>
            <a:r>
              <a:rPr lang="fr-FR" dirty="0"/>
              <a:t> passe par l’observance de règles </a:t>
            </a:r>
            <a:r>
              <a:rPr lang="fr-FR" dirty="0" smtClean="0"/>
              <a:t>d’hygiène  </a:t>
            </a:r>
          </a:p>
          <a:p>
            <a:r>
              <a:rPr lang="fr-FR" dirty="0" smtClean="0"/>
              <a:t> </a:t>
            </a:r>
            <a:r>
              <a:rPr lang="fr-FR" dirty="0"/>
              <a:t>Divers vaccins contre </a:t>
            </a:r>
            <a:r>
              <a:rPr lang="fr-FR" dirty="0" err="1"/>
              <a:t>rotavirus</a:t>
            </a:r>
            <a:r>
              <a:rPr lang="fr-FR" dirty="0"/>
              <a:t> ont été développés depuis le début des années 2000. </a:t>
            </a:r>
            <a:r>
              <a:rPr lang="fr-FR" dirty="0" smtClean="0"/>
              <a:t>Deux vaccins </a:t>
            </a:r>
            <a:r>
              <a:rPr lang="fr-FR" dirty="0"/>
              <a:t>sont actuellement commercialisés et s’administrent par voie orale sous forme </a:t>
            </a:r>
            <a:r>
              <a:rPr lang="fr-FR" dirty="0" smtClean="0"/>
              <a:t>de solution </a:t>
            </a:r>
            <a:r>
              <a:rPr lang="fr-FR" dirty="0"/>
              <a:t>buvable.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Le schéma de vaccination comporte deux ou trois doses préconisées avant</a:t>
            </a:r>
          </a:p>
          <a:p>
            <a:pPr>
              <a:buNone/>
            </a:pPr>
            <a:r>
              <a:rPr lang="fr-FR" dirty="0" smtClean="0"/>
              <a:t>l’âge de 6 mois afin de limiter le risque connu d’invagination intestinale aiguë chez le nourrisson.</a:t>
            </a:r>
          </a:p>
          <a:p>
            <a:pPr>
              <a:buFont typeface="Wingdings" pitchFamily="2" charset="2"/>
              <a:buChar char="ü"/>
            </a:pPr>
            <a:r>
              <a:rPr lang="fr-FR" dirty="0" smtClean="0"/>
              <a:t> le  vaccin monovalent (</a:t>
            </a:r>
            <a:r>
              <a:rPr lang="fr-FR" dirty="0" err="1" smtClean="0"/>
              <a:t>Rotarix</a:t>
            </a:r>
            <a:r>
              <a:rPr lang="fr-FR" dirty="0" smtClean="0"/>
              <a:t>™, GlaxoSmithKline) composé</a:t>
            </a:r>
          </a:p>
          <a:p>
            <a:pPr>
              <a:buNone/>
            </a:pPr>
            <a:r>
              <a:rPr lang="fr-FR" dirty="0" smtClean="0"/>
              <a:t>d’une souche atténuée dérivée d’un </a:t>
            </a:r>
            <a:r>
              <a:rPr lang="fr-FR" dirty="0" err="1" smtClean="0"/>
              <a:t>rotavirus</a:t>
            </a:r>
            <a:r>
              <a:rPr lang="fr-FR" dirty="0" smtClean="0"/>
              <a:t> humain de génotype G1P[8]. </a:t>
            </a:r>
          </a:p>
          <a:p>
            <a:pPr>
              <a:buFont typeface="Wingdings" pitchFamily="2" charset="2"/>
              <a:buChar char="ü"/>
            </a:pPr>
            <a:r>
              <a:rPr lang="fr-FR" dirty="0" smtClean="0"/>
              <a:t>Le  vaccin recombinant pentavalent (</a:t>
            </a:r>
            <a:r>
              <a:rPr lang="fr-FR" dirty="0" err="1" smtClean="0"/>
              <a:t>RotaTeq</a:t>
            </a:r>
            <a:r>
              <a:rPr lang="fr-FR" dirty="0" smtClean="0"/>
              <a:t>™, </a:t>
            </a:r>
            <a:r>
              <a:rPr lang="fr-FR" dirty="0" err="1" smtClean="0"/>
              <a:t>Sanofy</a:t>
            </a:r>
            <a:r>
              <a:rPr lang="fr-FR" dirty="0" smtClean="0"/>
              <a:t>-Pasteur-MSD) basée sur la recombinaison d’un </a:t>
            </a:r>
            <a:r>
              <a:rPr lang="fr-FR" dirty="0" err="1" smtClean="0"/>
              <a:t>rotavirus</a:t>
            </a:r>
            <a:r>
              <a:rPr lang="fr-FR" dirty="0" smtClean="0"/>
              <a:t> bovin de génotype G6P[5] avec des </a:t>
            </a:r>
            <a:r>
              <a:rPr lang="fr-FR" dirty="0" err="1" smtClean="0"/>
              <a:t>rotavirus</a:t>
            </a:r>
            <a:r>
              <a:rPr lang="fr-FR" dirty="0" smtClean="0"/>
              <a:t> humains de génotype G1, G2, G3, G4 et P[8]. Ils permettent d’obtenir une protection vis-à-vis des formes sévères dans plus de 90% des cas.</a:t>
            </a:r>
          </a:p>
          <a:p>
            <a:pPr>
              <a:buNone/>
            </a:pPr>
            <a:r>
              <a:rPr lang="fr-FR" dirty="0" smtClean="0"/>
              <a:t> D’autres vaccins à moindre coût et mieux adaptés à  l’épidémiologie des </a:t>
            </a:r>
            <a:r>
              <a:rPr lang="fr-FR" dirty="0" err="1" smtClean="0"/>
              <a:t>rotavirus</a:t>
            </a:r>
            <a:r>
              <a:rPr lang="fr-FR" dirty="0" smtClean="0"/>
              <a:t> des pays en voie de développement ont été plus récemment développés.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dirty="0"/>
              <a:t>Les </a:t>
            </a:r>
            <a:r>
              <a:rPr lang="fr-FR" dirty="0" err="1"/>
              <a:t>rotavirus</a:t>
            </a:r>
            <a:r>
              <a:rPr lang="fr-FR" dirty="0"/>
              <a:t> appartiennent à la famille </a:t>
            </a:r>
            <a:r>
              <a:rPr lang="fr-FR" i="1" dirty="0" err="1"/>
              <a:t>Reoviridae</a:t>
            </a:r>
            <a:r>
              <a:rPr lang="fr-FR" i="1" dirty="0"/>
              <a:t> </a:t>
            </a:r>
            <a:r>
              <a:rPr lang="fr-FR" b="1" i="1" dirty="0" smtClean="0"/>
              <a:t>. </a:t>
            </a:r>
          </a:p>
          <a:p>
            <a:r>
              <a:rPr lang="fr-FR" b="1" i="1" dirty="0" smtClean="0"/>
              <a:t>Le </a:t>
            </a:r>
            <a:r>
              <a:rPr lang="fr-FR" b="1" i="1" dirty="0"/>
              <a:t>genre </a:t>
            </a:r>
            <a:r>
              <a:rPr lang="fr-FR" b="1" i="1" dirty="0" err="1"/>
              <a:t>Rotavirus</a:t>
            </a:r>
            <a:r>
              <a:rPr lang="fr-FR" b="1" i="1" dirty="0"/>
              <a:t> </a:t>
            </a:r>
            <a:r>
              <a:rPr lang="fr-FR" b="1" i="1" dirty="0" smtClean="0"/>
              <a:t>comportent </a:t>
            </a:r>
            <a:r>
              <a:rPr lang="fr-FR" dirty="0" smtClean="0"/>
              <a:t>7 </a:t>
            </a:r>
            <a:r>
              <a:rPr lang="fr-FR" dirty="0"/>
              <a:t>groupes distincts notés de A à G et définis par le déterminant antigénique de la </a:t>
            </a:r>
            <a:r>
              <a:rPr lang="fr-FR" dirty="0" smtClean="0"/>
              <a:t>protéine interne </a:t>
            </a:r>
            <a:r>
              <a:rPr lang="fr-FR" dirty="0"/>
              <a:t>de la capside (VP6). </a:t>
            </a:r>
            <a:endParaRPr lang="fr-FR" dirty="0" smtClean="0"/>
          </a:p>
          <a:p>
            <a:r>
              <a:rPr lang="fr-FR" dirty="0" smtClean="0"/>
              <a:t>Seuls </a:t>
            </a:r>
            <a:r>
              <a:rPr lang="fr-FR" dirty="0"/>
              <a:t>les </a:t>
            </a:r>
            <a:r>
              <a:rPr lang="fr-FR" dirty="0" err="1"/>
              <a:t>rotavirus</a:t>
            </a:r>
            <a:r>
              <a:rPr lang="fr-FR" dirty="0"/>
              <a:t> des groupes A, B et C sont présents </a:t>
            </a:r>
            <a:r>
              <a:rPr lang="fr-FR" dirty="0" smtClean="0"/>
              <a:t>chez l’homme</a:t>
            </a:r>
            <a:r>
              <a:rPr lang="fr-FR" dirty="0"/>
              <a:t>. Les </a:t>
            </a:r>
            <a:r>
              <a:rPr lang="fr-FR" dirty="0" err="1"/>
              <a:t>rotavirus</a:t>
            </a:r>
            <a:r>
              <a:rPr lang="fr-FR" dirty="0"/>
              <a:t> du groupe A (RVA), de loin les plus fréquents, ont été clairement</a:t>
            </a:r>
          </a:p>
          <a:p>
            <a:pPr>
              <a:buNone/>
            </a:pPr>
            <a:r>
              <a:rPr lang="fr-FR" dirty="0"/>
              <a:t>montrés comme responsables des gastroentérites aiguës épidémiques souvent sévères </a:t>
            </a:r>
            <a:r>
              <a:rPr lang="fr-FR" dirty="0" smtClean="0"/>
              <a:t>chez  l’enfant </a:t>
            </a:r>
            <a:r>
              <a:rPr lang="fr-FR" dirty="0"/>
              <a:t>en bas âge.</a:t>
            </a:r>
            <a:endParaRPr lang="fr-FR"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srcRect/>
          <a:stretch>
            <a:fillRect/>
          </a:stretch>
        </p:blipFill>
        <p:spPr bwMode="auto">
          <a:xfrm>
            <a:off x="1357291" y="642918"/>
            <a:ext cx="7108534" cy="5878886"/>
          </a:xfrm>
          <a:prstGeom prst="rect">
            <a:avLst/>
          </a:prstGeom>
          <a:noFill/>
          <a:ln w="9525">
            <a:solidFill>
              <a:schemeClr val="accent1"/>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Structure du virus : </a:t>
            </a:r>
            <a:endParaRPr lang="fr-FR" dirty="0"/>
          </a:p>
        </p:txBody>
      </p:sp>
      <p:sp>
        <p:nvSpPr>
          <p:cNvPr id="3" name="Espace réservé du contenu 2"/>
          <p:cNvSpPr>
            <a:spLocks noGrp="1"/>
          </p:cNvSpPr>
          <p:nvPr>
            <p:ph idx="1"/>
          </p:nvPr>
        </p:nvSpPr>
        <p:spPr/>
        <p:txBody>
          <a:bodyPr>
            <a:normAutofit/>
          </a:bodyPr>
          <a:lstStyle/>
          <a:p>
            <a:r>
              <a:rPr lang="fr-FR" dirty="0" smtClean="0"/>
              <a:t>Les </a:t>
            </a:r>
            <a:r>
              <a:rPr lang="fr-FR" dirty="0" err="1"/>
              <a:t>rotavirus</a:t>
            </a:r>
            <a:r>
              <a:rPr lang="fr-FR" dirty="0"/>
              <a:t> humains (RVH) appartiennent à la famille des </a:t>
            </a:r>
            <a:r>
              <a:rPr lang="fr-FR" i="1" dirty="0" err="1" smtClean="0"/>
              <a:t>Reoviridae</a:t>
            </a:r>
            <a:r>
              <a:rPr lang="fr-FR" i="1" dirty="0" smtClean="0"/>
              <a:t> </a:t>
            </a:r>
            <a:r>
              <a:rPr lang="fr-FR" dirty="0" smtClean="0"/>
              <a:t>et </a:t>
            </a:r>
            <a:r>
              <a:rPr lang="fr-FR" dirty="0"/>
              <a:t>sont responsables de gastroentérites aigües (GEA). Ce sont des </a:t>
            </a:r>
            <a:r>
              <a:rPr lang="fr-FR" dirty="0" smtClean="0"/>
              <a:t>virus non </a:t>
            </a:r>
            <a:r>
              <a:rPr lang="fr-FR" dirty="0"/>
              <a:t>enveloppés en forme de roue de 100 nm de diamètre. Leur </a:t>
            </a:r>
            <a:r>
              <a:rPr lang="fr-FR" dirty="0" smtClean="0"/>
              <a:t>capside icosaédrique </a:t>
            </a:r>
            <a:r>
              <a:rPr lang="fr-FR" dirty="0"/>
              <a:t>est composée de trois couches protéiques </a:t>
            </a:r>
            <a:r>
              <a:rPr lang="fr-FR" dirty="0" smtClean="0"/>
              <a:t>concentriques. Leur </a:t>
            </a:r>
            <a:r>
              <a:rPr lang="fr-FR" dirty="0"/>
              <a:t>génome est constitué de 11 segments d’ARN </a:t>
            </a:r>
            <a:r>
              <a:rPr lang="fr-FR" dirty="0" err="1"/>
              <a:t>bicaténaire</a:t>
            </a:r>
            <a:r>
              <a:rPr lang="fr-FR" dirty="0"/>
              <a:t> (ARN </a:t>
            </a:r>
            <a:r>
              <a:rPr lang="fr-FR" dirty="0" err="1"/>
              <a:t>bc</a:t>
            </a:r>
            <a:r>
              <a:rPr lang="fr-FR" dirty="0" smtClean="0"/>
              <a:t>).</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a:srcRect/>
          <a:stretch>
            <a:fillRect/>
          </a:stretch>
        </p:blipFill>
        <p:spPr bwMode="auto">
          <a:xfrm>
            <a:off x="285720" y="1142984"/>
            <a:ext cx="8520107" cy="452042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Multiplication  du virus: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a:t>
            </a:r>
            <a:r>
              <a:rPr lang="fr-FR" dirty="0" err="1" smtClean="0"/>
              <a:t>rotavirus</a:t>
            </a:r>
            <a:r>
              <a:rPr lang="fr-FR" dirty="0" smtClean="0"/>
              <a:t> humains peuvent être cultivés sur une assez grande variété de cellules, les plus classiques étant la lignée continue de rein de singe MA104 où leur réplication est rapidement obtenue en 10 à 12 heures, ou des lignées différenciées d’épithélium intestinal humain de type Caco-2 en 20 à 24 heures à 37°C.</a:t>
            </a:r>
          </a:p>
          <a:p>
            <a:r>
              <a:rPr lang="fr-FR" dirty="0" smtClean="0"/>
              <a:t> L’isolement en culture cellulaire est complexe et n’est pas envisageable comme technique de diagnostic en routine.</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Cycle de Réplication: </a:t>
            </a:r>
            <a:endParaRPr lang="fr-FR" dirty="0"/>
          </a:p>
        </p:txBody>
      </p:sp>
      <p:sp>
        <p:nvSpPr>
          <p:cNvPr id="3" name="Espace réservé du contenu 2"/>
          <p:cNvSpPr>
            <a:spLocks noGrp="1"/>
          </p:cNvSpPr>
          <p:nvPr>
            <p:ph idx="1"/>
          </p:nvPr>
        </p:nvSpPr>
        <p:spPr>
          <a:xfrm>
            <a:off x="428596" y="1571612"/>
            <a:ext cx="8229600" cy="4525963"/>
          </a:xfrm>
        </p:spPr>
        <p:txBody>
          <a:bodyPr>
            <a:normAutofit fontScale="62500" lnSpcReduction="20000"/>
          </a:bodyPr>
          <a:lstStyle/>
          <a:p>
            <a:r>
              <a:rPr lang="fr-FR" dirty="0" smtClean="0"/>
              <a:t>La </a:t>
            </a:r>
            <a:r>
              <a:rPr lang="fr-FR" dirty="0"/>
              <a:t>multiplication, exclusivement cytoplasmique, présente plusieurs particularités </a:t>
            </a:r>
            <a:r>
              <a:rPr lang="fr-FR" b="1" dirty="0" smtClean="0"/>
              <a:t>:</a:t>
            </a:r>
          </a:p>
          <a:p>
            <a:pPr>
              <a:buNone/>
            </a:pPr>
            <a:r>
              <a:rPr lang="fr-FR" dirty="0" smtClean="0"/>
              <a:t>- </a:t>
            </a:r>
            <a:r>
              <a:rPr lang="fr-FR" dirty="0"/>
              <a:t>la pénétration directe du virus sous la dépendance d’enzymes </a:t>
            </a:r>
            <a:r>
              <a:rPr lang="fr-FR" dirty="0" smtClean="0"/>
              <a:t>protéolytiques nécessaires </a:t>
            </a:r>
            <a:r>
              <a:rPr lang="fr-FR" dirty="0"/>
              <a:t>au clivage de la protéine externe de capside VP4 et à la </a:t>
            </a:r>
            <a:r>
              <a:rPr lang="fr-FR" dirty="0" err="1" smtClean="0"/>
              <a:t>perméabilisation</a:t>
            </a:r>
            <a:r>
              <a:rPr lang="fr-FR" dirty="0" smtClean="0"/>
              <a:t> de </a:t>
            </a:r>
            <a:r>
              <a:rPr lang="fr-FR" dirty="0"/>
              <a:t>la membrane cellulaire,</a:t>
            </a:r>
          </a:p>
          <a:p>
            <a:pPr>
              <a:buNone/>
            </a:pPr>
            <a:r>
              <a:rPr lang="fr-FR" dirty="0"/>
              <a:t>- le virus apporte sa propre polymérase (VP1) qui est alors activée par la décapsidation</a:t>
            </a:r>
          </a:p>
          <a:p>
            <a:pPr>
              <a:buNone/>
            </a:pPr>
            <a:r>
              <a:rPr lang="fr-FR" dirty="0"/>
              <a:t>partielle du virus,</a:t>
            </a:r>
          </a:p>
          <a:p>
            <a:pPr>
              <a:buNone/>
            </a:pPr>
            <a:r>
              <a:rPr lang="fr-FR" dirty="0"/>
              <a:t>- les processus d’assemblage et de maturation sont complexes : les 11 segments d’ARN</a:t>
            </a:r>
          </a:p>
          <a:p>
            <a:pPr>
              <a:buNone/>
            </a:pPr>
            <a:r>
              <a:rPr lang="fr-FR" dirty="0"/>
              <a:t>positifs s’assemblent au niveau d’inclusions cytoplasmiques (</a:t>
            </a:r>
            <a:r>
              <a:rPr lang="fr-FR" dirty="0" err="1"/>
              <a:t>viroplasmes</a:t>
            </a:r>
            <a:r>
              <a:rPr lang="fr-FR" dirty="0"/>
              <a:t>),</a:t>
            </a:r>
          </a:p>
          <a:p>
            <a:pPr>
              <a:buNone/>
            </a:pPr>
            <a:r>
              <a:rPr lang="fr-FR" dirty="0"/>
              <a:t>- l’assemblage avec les protéines externes VP4 et VP7 conduit à la perte de </a:t>
            </a:r>
            <a:r>
              <a:rPr lang="fr-FR" dirty="0" smtClean="0"/>
              <a:t>l’enveloppe et </a:t>
            </a:r>
            <a:r>
              <a:rPr lang="fr-FR" dirty="0"/>
              <a:t>à la libération de particules virales matures triple couche.</a:t>
            </a:r>
          </a:p>
          <a:p>
            <a:pPr>
              <a:buNone/>
            </a:pPr>
            <a:r>
              <a:rPr lang="fr-FR" dirty="0"/>
              <a:t>Au final, les particules virales sont libérées par lyse cellulaire pour les cellules </a:t>
            </a:r>
            <a:r>
              <a:rPr lang="fr-FR" dirty="0" smtClean="0"/>
              <a:t>intestinales non </a:t>
            </a:r>
            <a:r>
              <a:rPr lang="fr-FR" dirty="0"/>
              <a:t>polarisées ou par déstabilisation de la bordure en brosse pour les cellules </a:t>
            </a:r>
            <a:r>
              <a:rPr lang="fr-FR" dirty="0" err="1" smtClean="0"/>
              <a:t>villositaires</a:t>
            </a:r>
            <a:r>
              <a:rPr lang="fr-FR" dirty="0" smtClean="0"/>
              <a:t> intestinales</a:t>
            </a:r>
            <a:r>
              <a:rPr lang="fr-F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a:srcRect/>
          <a:stretch>
            <a:fillRect/>
          </a:stretch>
        </p:blipFill>
        <p:spPr bwMode="auto">
          <a:xfrm>
            <a:off x="428596" y="428604"/>
            <a:ext cx="8512683" cy="592935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1281</Words>
  <Application>Microsoft Office PowerPoint</Application>
  <PresentationFormat>Affichage à l'écran (4:3)</PresentationFormat>
  <Paragraphs>63</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Structure du virus : </vt:lpstr>
      <vt:lpstr>Diapositive 6</vt:lpstr>
      <vt:lpstr>Multiplication  du virus: </vt:lpstr>
      <vt:lpstr>Cycle de Réplication: </vt:lpstr>
      <vt:lpstr>Diapositive 9</vt:lpstr>
      <vt:lpstr>Réservoir  et mode de transmission : </vt:lpstr>
      <vt:lpstr>Diapositive 11</vt:lpstr>
      <vt:lpstr>Pouvoir pathogène: </vt:lpstr>
      <vt:lpstr>Physiopathologie: </vt:lpstr>
      <vt:lpstr>Diapositive 14</vt:lpstr>
      <vt:lpstr>. Diagnostic virologique</vt:lpstr>
      <vt:lpstr>Prélèvements</vt:lpstr>
      <vt:lpstr> Diagnostic direct:</vt:lpstr>
      <vt:lpstr>Techniques conventionelles</vt:lpstr>
      <vt:lpstr>Diapositive 19</vt:lpstr>
      <vt:lpstr>Techniques de biologie moléculaire: </vt:lpstr>
      <vt:lpstr>Traitement antiviral: </vt:lpstr>
      <vt:lpstr>Prophylaxie-vaccinations</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Rotavirus</dc:title>
  <dc:creator>SBI</dc:creator>
  <cp:lastModifiedBy>SBI</cp:lastModifiedBy>
  <cp:revision>9</cp:revision>
  <dcterms:created xsi:type="dcterms:W3CDTF">2019-05-21T22:11:42Z</dcterms:created>
  <dcterms:modified xsi:type="dcterms:W3CDTF">2020-04-15T00:35:31Z</dcterms:modified>
</cp:coreProperties>
</file>