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976AC3-A237-47F3-B11F-744D0A97C0B0}" type="datetimeFigureOut">
              <a:rPr lang="fr-FR" smtClean="0"/>
              <a:pPr/>
              <a:t>07/01/2017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5CCD2A3-9F2D-4ABD-B6BE-F5E6EAD32F9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76AC3-A237-47F3-B11F-744D0A97C0B0}" type="datetimeFigureOut">
              <a:rPr lang="fr-FR" smtClean="0"/>
              <a:pPr/>
              <a:t>07/01/2017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CD2A3-9F2D-4ABD-B6BE-F5E6EAD32F9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commons.wikimedia.org/wiki/File:Defauts_ponctuels.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214290"/>
            <a:ext cx="7915276" cy="1214446"/>
          </a:xfrm>
        </p:spPr>
        <p:style>
          <a:lnRef idx="2">
            <a:schemeClr val="accent2"/>
          </a:lnRef>
          <a:fillRef idx="1">
            <a:schemeClr val="lt1"/>
          </a:fillRef>
          <a:effectRef idx="0">
            <a:schemeClr val="accent2"/>
          </a:effectRef>
          <a:fontRef idx="minor">
            <a:schemeClr val="dk1"/>
          </a:fontRef>
        </p:style>
        <p:txBody>
          <a:bodyPr>
            <a:noAutofit/>
          </a:bodyPr>
          <a:lstStyle/>
          <a:p>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Laboratoire de recherche de Fonderie- Université </a:t>
            </a:r>
            <a:r>
              <a:rPr lang="fr-FR" sz="1800" dirty="0" err="1" smtClean="0">
                <a:latin typeface="Times New Roman" pitchFamily="18" charset="0"/>
                <a:cs typeface="Times New Roman" pitchFamily="18" charset="0"/>
              </a:rPr>
              <a:t>Badji</a:t>
            </a:r>
            <a:r>
              <a:rPr lang="fr-FR" sz="1800" dirty="0" smtClean="0">
                <a:latin typeface="Times New Roman" pitchFamily="18" charset="0"/>
                <a:cs typeface="Times New Roman" pitchFamily="18" charset="0"/>
              </a:rPr>
              <a:t>-</a:t>
            </a:r>
            <a:r>
              <a:rPr lang="fr-FR" sz="1800" dirty="0" err="1" smtClean="0">
                <a:latin typeface="Times New Roman" pitchFamily="18" charset="0"/>
                <a:cs typeface="Times New Roman" pitchFamily="18" charset="0"/>
              </a:rPr>
              <a:t>Mokhtar</a:t>
            </a:r>
            <a:r>
              <a:rPr lang="fr-FR" sz="1800" dirty="0" smtClean="0">
                <a:latin typeface="Times New Roman" pitchFamily="18" charset="0"/>
                <a:cs typeface="Times New Roman" pitchFamily="18" charset="0"/>
              </a:rPr>
              <a:t>-Annaba</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Formation pour ETRAG, 26-28 Janvier 2016</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Etats de surface à traiter- Aspect Diffusion-Mécanismes de Consolidation des Matériaux Métalliques</a:t>
            </a:r>
            <a:r>
              <a:rPr lang="fr-FR" sz="1400" dirty="0" smtClean="0"/>
              <a:t/>
            </a:r>
            <a:br>
              <a:rPr lang="fr-FR" sz="1400" dirty="0" smtClean="0"/>
            </a:br>
            <a:endParaRPr lang="fr-FR" sz="1400" dirty="0"/>
          </a:p>
        </p:txBody>
      </p:sp>
      <p:sp>
        <p:nvSpPr>
          <p:cNvPr id="3" name="Sous-titre 2"/>
          <p:cNvSpPr>
            <a:spLocks noGrp="1"/>
          </p:cNvSpPr>
          <p:nvPr>
            <p:ph type="subTitle" idx="1"/>
          </p:nvPr>
        </p:nvSpPr>
        <p:spPr>
          <a:xfrm>
            <a:off x="214282" y="1714488"/>
            <a:ext cx="8786874" cy="4929222"/>
          </a:xfrm>
        </p:spPr>
        <p:style>
          <a:lnRef idx="2">
            <a:schemeClr val="accent2"/>
          </a:lnRef>
          <a:fillRef idx="1">
            <a:schemeClr val="lt1"/>
          </a:fillRef>
          <a:effectRef idx="0">
            <a:schemeClr val="accent2"/>
          </a:effectRef>
          <a:fontRef idx="minor">
            <a:schemeClr val="dk1"/>
          </a:fontRef>
        </p:style>
        <p:txBody>
          <a:bodyPr>
            <a:normAutofit/>
          </a:bodyPr>
          <a:lstStyle/>
          <a:p>
            <a:pPr algn="just"/>
            <a:r>
              <a:rPr lang="fr-FR" sz="2000" dirty="0" smtClean="0">
                <a:solidFill>
                  <a:schemeClr val="tx1"/>
                </a:solidFill>
                <a:latin typeface="Times New Roman" pitchFamily="18" charset="0"/>
                <a:cs typeface="Times New Roman" pitchFamily="18" charset="0"/>
              </a:rPr>
              <a:t>Etats de surface à traiter</a:t>
            </a:r>
          </a:p>
          <a:p>
            <a:pPr algn="just"/>
            <a:r>
              <a:rPr lang="fr-FR" sz="2000" dirty="0" smtClean="0">
                <a:solidFill>
                  <a:schemeClr val="tx1"/>
                </a:solidFill>
                <a:latin typeface="Times New Roman" pitchFamily="18" charset="0"/>
                <a:cs typeface="Times New Roman" pitchFamily="18" charset="0"/>
              </a:rPr>
              <a:t>Tout traitement de diffusion nécessite au préalable une préparation appropriée (mécanique, chimique , électrochimique ).</a:t>
            </a:r>
          </a:p>
          <a:p>
            <a:pPr algn="just"/>
            <a:r>
              <a:rPr lang="fr-FR" sz="2000" dirty="0" smtClean="0">
                <a:solidFill>
                  <a:schemeClr val="tx1"/>
                </a:solidFill>
                <a:latin typeface="Times New Roman" pitchFamily="18" charset="0"/>
                <a:cs typeface="Times New Roman" pitchFamily="18" charset="0"/>
              </a:rPr>
              <a:t>La surface dont nous allons considérer est en fait un volume, avec des éléments étrangers sur le matériau, dans son cœur, dans ses couches sous jacentes et dans les imperfections de continuité du métal (joints de grains, fissures; porosité , jonctions et assemblages)</a:t>
            </a:r>
          </a:p>
          <a:p>
            <a:pPr algn="just"/>
            <a:endParaRPr lang="fr-FR" sz="2000" dirty="0">
              <a:solidFill>
                <a:schemeClr val="tx1"/>
              </a:solidFill>
              <a:latin typeface="Times New Roman" pitchFamily="18" charset="0"/>
              <a:cs typeface="Times New Roman" pitchFamily="18" charset="0"/>
            </a:endParaRPr>
          </a:p>
          <a:p>
            <a:pPr algn="just"/>
            <a:r>
              <a:rPr lang="fr-FR" sz="2000" dirty="0" smtClean="0">
                <a:solidFill>
                  <a:schemeClr val="tx1"/>
                </a:solidFill>
                <a:latin typeface="Times New Roman" pitchFamily="18" charset="0"/>
                <a:cs typeface="Times New Roman" pitchFamily="18" charset="0"/>
              </a:rPr>
              <a:t>Ces éléments étrangers dépendent de l’origine de la pièce, ce sont</a:t>
            </a:r>
          </a:p>
          <a:p>
            <a:pPr marL="457200" indent="-457200" algn="just">
              <a:buAutoNum type="arabicPeriod"/>
            </a:pPr>
            <a:r>
              <a:rPr lang="fr-FR" sz="2000" dirty="0" smtClean="0">
                <a:solidFill>
                  <a:schemeClr val="tx1"/>
                </a:solidFill>
                <a:latin typeface="Times New Roman" pitchFamily="18" charset="0"/>
                <a:cs typeface="Times New Roman" pitchFamily="18" charset="0"/>
              </a:rPr>
              <a:t>Des oxydes et des scories de traitement ou d’usage à haute température(</a:t>
            </a:r>
            <a:r>
              <a:rPr lang="fr-FR" sz="2000" dirty="0" err="1" smtClean="0">
                <a:solidFill>
                  <a:schemeClr val="tx1"/>
                </a:solidFill>
                <a:latin typeface="Times New Roman" pitchFamily="18" charset="0"/>
                <a:cs typeface="Times New Roman" pitchFamily="18" charset="0"/>
              </a:rPr>
              <a:t>Fonderie,laminage</a:t>
            </a:r>
            <a:r>
              <a:rPr lang="fr-FR" sz="2000" dirty="0" smtClean="0">
                <a:solidFill>
                  <a:schemeClr val="tx1"/>
                </a:solidFill>
                <a:latin typeface="Times New Roman" pitchFamily="18" charset="0"/>
                <a:cs typeface="Times New Roman" pitchFamily="18" charset="0"/>
              </a:rPr>
              <a:t>, brasure, reprise après traitement)</a:t>
            </a:r>
          </a:p>
          <a:p>
            <a:pPr marL="457200" indent="-457200" algn="just">
              <a:buAutoNum type="arabicPeriod"/>
            </a:pPr>
            <a:r>
              <a:rPr lang="fr-FR" sz="2000" dirty="0" smtClean="0">
                <a:solidFill>
                  <a:schemeClr val="tx1"/>
                </a:solidFill>
                <a:latin typeface="Times New Roman" pitchFamily="18" charset="0"/>
                <a:cs typeface="Times New Roman" pitchFamily="18" charset="0"/>
              </a:rPr>
              <a:t>Des calamines et des </a:t>
            </a:r>
            <a:r>
              <a:rPr lang="fr-FR" sz="2000" dirty="0" err="1" smtClean="0">
                <a:solidFill>
                  <a:schemeClr val="tx1"/>
                </a:solidFill>
                <a:latin typeface="Times New Roman" pitchFamily="18" charset="0"/>
                <a:cs typeface="Times New Roman" pitchFamily="18" charset="0"/>
              </a:rPr>
              <a:t>graissesbrulées</a:t>
            </a:r>
            <a:endParaRPr lang="fr-FR" sz="2000" dirty="0" smtClean="0">
              <a:solidFill>
                <a:schemeClr val="tx1"/>
              </a:solidFill>
              <a:latin typeface="Times New Roman" pitchFamily="18" charset="0"/>
              <a:cs typeface="Times New Roman" pitchFamily="18" charset="0"/>
            </a:endParaRPr>
          </a:p>
          <a:p>
            <a:pPr marL="457200" indent="-457200" algn="just">
              <a:buAutoNum type="arabicPeriod"/>
            </a:pPr>
            <a:r>
              <a:rPr lang="fr-FR" sz="2000" dirty="0" smtClean="0">
                <a:solidFill>
                  <a:schemeClr val="tx1"/>
                </a:solidFill>
                <a:latin typeface="Times New Roman" pitchFamily="18" charset="0"/>
                <a:cs typeface="Times New Roman" pitchFamily="18" charset="0"/>
              </a:rPr>
              <a:t>Des oxydes naturels et des couches de passivation</a:t>
            </a:r>
          </a:p>
          <a:p>
            <a:pPr marL="457200" indent="-457200" algn="just">
              <a:buAutoNum type="arabicPeriod"/>
            </a:pPr>
            <a:r>
              <a:rPr lang="fr-FR" sz="2000" dirty="0" smtClean="0">
                <a:solidFill>
                  <a:schemeClr val="tx1"/>
                </a:solidFill>
                <a:latin typeface="Times New Roman" pitchFamily="18" charset="0"/>
                <a:cs typeface="Times New Roman" pitchFamily="18" charset="0"/>
              </a:rPr>
              <a:t>Des huiles et des graisses de lubrification ou de protection </a:t>
            </a:r>
            <a:endParaRPr lang="fr-FR"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style>
          <a:lnRef idx="2">
            <a:schemeClr val="accent2"/>
          </a:lnRef>
          <a:fillRef idx="1">
            <a:schemeClr val="lt1"/>
          </a:fillRef>
          <a:effectRef idx="0">
            <a:schemeClr val="accent2"/>
          </a:effectRef>
          <a:fontRef idx="minor">
            <a:schemeClr val="dk1"/>
          </a:fontRef>
        </p:style>
        <p:txBody>
          <a:bodyPr>
            <a:normAutofit/>
          </a:bodyPr>
          <a:lstStyle/>
          <a:p>
            <a:r>
              <a:rPr lang="fr-FR" sz="2000" dirty="0" smtClean="0">
                <a:solidFill>
                  <a:srgbClr val="FF0000"/>
                </a:solidFill>
                <a:latin typeface="Times New Roman" pitchFamily="18" charset="0"/>
                <a:cs typeface="Times New Roman" pitchFamily="18" charset="0"/>
              </a:rPr>
              <a:t>Les Lacunes.</a:t>
            </a:r>
          </a:p>
          <a:p>
            <a:pPr>
              <a:buNone/>
            </a:pPr>
            <a:r>
              <a:rPr lang="fr-FR" sz="2000" dirty="0" smtClean="0">
                <a:latin typeface="Times New Roman" pitchFamily="18" charset="0"/>
                <a:cs typeface="Times New Roman" pitchFamily="18" charset="0"/>
              </a:rPr>
              <a:t>	 Ce défaut correspond à un site atomique inoccupé dans la structure. Les lacunes jouent un rôle fondamental dans la diffusion à l'état solide qui engendre des déplacements d'atomes sur de longues distances et est à la base des traitements thermiques.</a:t>
            </a:r>
          </a:p>
          <a:p>
            <a:r>
              <a:rPr lang="fr-FR" sz="2000" dirty="0" smtClean="0">
                <a:solidFill>
                  <a:srgbClr val="FF0000"/>
                </a:solidFill>
                <a:latin typeface="Times New Roman" pitchFamily="18" charset="0"/>
                <a:cs typeface="Times New Roman" pitchFamily="18" charset="0"/>
              </a:rPr>
              <a:t>Les Interstitiels </a:t>
            </a:r>
          </a:p>
          <a:p>
            <a:r>
              <a:rPr lang="fr-FR" sz="2000" dirty="0" smtClean="0">
                <a:latin typeface="Times New Roman" pitchFamily="18" charset="0"/>
                <a:cs typeface="Times New Roman" pitchFamily="18" charset="0"/>
              </a:rPr>
              <a:t>Ce sont des atomes qui s'insèrent dans les espaces vides du réseau cristallin. Si l'atome en insertion est lui-même un atome du réseau cristallin, on parle d'auto-interstitiel. Les défauts interstitiels jouent un grand rôle dans la constitution des alliages</a:t>
            </a:r>
          </a:p>
          <a:p>
            <a:pPr>
              <a:buNone/>
            </a:pPr>
            <a:r>
              <a:rPr lang="fr-FR" sz="2000" dirty="0" smtClean="0">
                <a:latin typeface="Times New Roman" pitchFamily="18" charset="0"/>
                <a:cs typeface="Times New Roman" pitchFamily="18" charset="0"/>
              </a:rPr>
              <a:t>Concentration des Défauts Ponctuels </a:t>
            </a:r>
            <a:r>
              <a:rPr lang="fr-FR" sz="2000" dirty="0" smtClean="0">
                <a:latin typeface="Times New Roman" pitchFamily="18" charset="0"/>
                <a:cs typeface="Times New Roman" pitchFamily="18" charset="0"/>
              </a:rPr>
              <a:t>. Le </a:t>
            </a:r>
            <a:r>
              <a:rPr lang="fr-FR" sz="2000" dirty="0" smtClean="0">
                <a:latin typeface="Times New Roman" pitchFamily="18" charset="0"/>
                <a:cs typeface="Times New Roman" pitchFamily="18" charset="0"/>
              </a:rPr>
              <a:t>nombre </a:t>
            </a:r>
            <a:r>
              <a:rPr lang="fr-FR" sz="2000" dirty="0" smtClean="0">
                <a:latin typeface="Times New Roman" pitchFamily="18" charset="0"/>
                <a:cs typeface="Times New Roman" pitchFamily="18" charset="0"/>
              </a:rPr>
              <a:t>de </a:t>
            </a:r>
            <a:r>
              <a:rPr lang="fr-FR" sz="2000" dirty="0" smtClean="0">
                <a:latin typeface="Times New Roman" pitchFamily="18" charset="0"/>
                <a:cs typeface="Times New Roman" pitchFamily="18" charset="0"/>
              </a:rPr>
              <a:t>défauts ponctuels </a:t>
            </a:r>
            <a:r>
              <a:rPr lang="fr-FR" sz="2000" dirty="0" smtClean="0">
                <a:latin typeface="Times New Roman" pitchFamily="18" charset="0"/>
                <a:cs typeface="Times New Roman" pitchFamily="18" charset="0"/>
              </a:rPr>
              <a:t>« n » est </a:t>
            </a:r>
            <a:r>
              <a:rPr lang="fr-FR" sz="2000" dirty="0" smtClean="0">
                <a:latin typeface="Times New Roman" pitchFamily="18" charset="0"/>
                <a:cs typeface="Times New Roman" pitchFamily="18" charset="0"/>
              </a:rPr>
              <a:t>fonction de la température, il est </a:t>
            </a:r>
            <a:r>
              <a:rPr lang="fr-FR" sz="2000" dirty="0" smtClean="0">
                <a:latin typeface="Times New Roman" pitchFamily="18" charset="0"/>
                <a:cs typeface="Times New Roman" pitchFamily="18" charset="0"/>
              </a:rPr>
              <a:t>donné par </a:t>
            </a:r>
            <a:r>
              <a:rPr lang="fr-FR" sz="2000" dirty="0" smtClean="0">
                <a:latin typeface="Times New Roman" pitchFamily="18" charset="0"/>
                <a:cs typeface="Times New Roman" pitchFamily="18" charset="0"/>
              </a:rPr>
              <a:t>une relation de type Arrhenius :</a:t>
            </a:r>
          </a:p>
          <a:p>
            <a:pPr>
              <a:buNone/>
            </a:pPr>
            <a:endParaRPr lang="fr-FR" sz="2000" dirty="0" smtClean="0">
              <a:latin typeface="Times New Roman" pitchFamily="18" charset="0"/>
              <a:cs typeface="Times New Roman" pitchFamily="18" charset="0"/>
            </a:endParaRPr>
          </a:p>
          <a:p>
            <a:pPr>
              <a:buNone/>
            </a:pPr>
            <a:r>
              <a:rPr lang="fr-FR" sz="2000" dirty="0" smtClean="0">
                <a:solidFill>
                  <a:schemeClr val="tx1"/>
                </a:solidFill>
                <a:latin typeface="Times New Roman" pitchFamily="18" charset="0"/>
                <a:cs typeface="Times New Roman" pitchFamily="18" charset="0"/>
              </a:rPr>
              <a:t>                                     C= n/N= </a:t>
            </a:r>
            <a:r>
              <a:rPr lang="fr-FR" sz="2000" baseline="-25000" dirty="0" smtClean="0">
                <a:solidFill>
                  <a:schemeClr val="tx1"/>
                </a:solidFill>
              </a:rPr>
              <a:t>e </a:t>
            </a:r>
            <a:r>
              <a:rPr lang="fr-FR" sz="2000" baseline="30000" dirty="0" smtClean="0">
                <a:solidFill>
                  <a:schemeClr val="tx1"/>
                </a:solidFill>
              </a:rPr>
              <a:t>-(E /KT)</a:t>
            </a:r>
            <a:endParaRPr lang="fr-FR" sz="2000" dirty="0" smtClean="0">
              <a:solidFill>
                <a:schemeClr val="tx1"/>
              </a:solidFill>
            </a:endParaRPr>
          </a:p>
          <a:p>
            <a:pPr>
              <a:buNone/>
            </a:pPr>
            <a:endParaRPr lang="fr-FR" sz="2000" dirty="0" smtClean="0">
              <a:solidFill>
                <a:srgbClr val="FF0000"/>
              </a:solidFill>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Où N est le nombre de nœuds du réseau, </a:t>
            </a:r>
            <a:r>
              <a:rPr lang="fr-FR" sz="2000" dirty="0" err="1" smtClean="0">
                <a:latin typeface="Times New Roman" pitchFamily="18" charset="0"/>
                <a:cs typeface="Times New Roman" pitchFamily="18" charset="0"/>
              </a:rPr>
              <a:t>E</a:t>
            </a:r>
            <a:r>
              <a:rPr lang="fr-FR" sz="1400" dirty="0" err="1" smtClean="0">
                <a:latin typeface="Times New Roman" pitchFamily="18" charset="0"/>
                <a:cs typeface="Times New Roman" pitchFamily="18" charset="0"/>
              </a:rPr>
              <a:t>f</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est </a:t>
            </a:r>
            <a:r>
              <a:rPr lang="fr-FR" sz="2000" dirty="0" smtClean="0">
                <a:latin typeface="Times New Roman" pitchFamily="18" charset="0"/>
                <a:cs typeface="Times New Roman" pitchFamily="18" charset="0"/>
              </a:rPr>
              <a:t>l'énergie de formation du défaut (de l'ordre de 1 eV pour une lacune et 7 eV pour un interstitiel) et </a:t>
            </a:r>
            <a:r>
              <a:rPr lang="fr-FR" sz="2000" dirty="0" smtClean="0">
                <a:latin typeface="Times New Roman" pitchFamily="18" charset="0"/>
                <a:cs typeface="Times New Roman" pitchFamily="18" charset="0"/>
              </a:rPr>
              <a:t>« k » </a:t>
            </a:r>
            <a:r>
              <a:rPr lang="fr-FR" sz="2000" dirty="0" smtClean="0">
                <a:latin typeface="Times New Roman" pitchFamily="18" charset="0"/>
                <a:cs typeface="Times New Roman" pitchFamily="18" charset="0"/>
              </a:rPr>
              <a:t>est la constante de </a:t>
            </a:r>
            <a:r>
              <a:rPr lang="fr-FR" sz="2000" dirty="0" err="1" smtClean="0">
                <a:latin typeface="Times New Roman" pitchFamily="18" charset="0"/>
                <a:cs typeface="Times New Roman" pitchFamily="18" charset="0"/>
              </a:rPr>
              <a:t>Boltzman</a:t>
            </a:r>
            <a:r>
              <a:rPr lang="fr-FR" sz="2000" dirty="0" smtClean="0">
                <a:latin typeface="Times New Roman" pitchFamily="18" charset="0"/>
                <a:cs typeface="Times New Roman" pitchFamily="18" charset="0"/>
              </a:rPr>
              <a:t> (</a:t>
            </a:r>
            <a:r>
              <a:rPr lang="en-GB" sz="2000" dirty="0" smtClean="0"/>
              <a:t>k = 1,381.10</a:t>
            </a:r>
            <a:r>
              <a:rPr lang="en-GB" sz="2000" baseline="30000" dirty="0" smtClean="0"/>
              <a:t>-23</a:t>
            </a:r>
            <a:r>
              <a:rPr lang="en-GB" sz="2000" dirty="0" smtClean="0"/>
              <a:t> J/K).</a:t>
            </a:r>
            <a:endParaRPr lang="fr-FR" sz="2000" dirty="0" smtClean="0"/>
          </a:p>
          <a:p>
            <a:pPr>
              <a:buNone/>
            </a:pPr>
            <a:endParaRPr lang="fr-FR" sz="2000" dirty="0" smtClean="0">
              <a:latin typeface="Times New Roman" pitchFamily="18" charset="0"/>
              <a:cs typeface="Times New Roman" pitchFamily="18" charset="0"/>
            </a:endParaRPr>
          </a:p>
          <a:p>
            <a:pPr>
              <a:buNone/>
            </a:pP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429420"/>
          </a:xfrm>
        </p:spPr>
        <p:style>
          <a:lnRef idx="2">
            <a:schemeClr val="accent2"/>
          </a:lnRef>
          <a:fillRef idx="1">
            <a:schemeClr val="lt1"/>
          </a:fillRef>
          <a:effectRef idx="0">
            <a:schemeClr val="accent2"/>
          </a:effectRef>
          <a:fontRef idx="minor">
            <a:schemeClr val="dk1"/>
          </a:fontRef>
        </p:style>
        <p:txBody>
          <a:bodyPr>
            <a:normAutofit/>
          </a:bodyPr>
          <a:lstStyle/>
          <a:p>
            <a:r>
              <a:rPr lang="fr-FR" sz="2400" dirty="0" smtClean="0">
                <a:solidFill>
                  <a:srgbClr val="FF0000"/>
                </a:solidFill>
                <a:latin typeface="Times New Roman" pitchFamily="18" charset="0"/>
                <a:cs typeface="Times New Roman" pitchFamily="18" charset="0"/>
              </a:rPr>
              <a:t>Atomes en Substitution </a:t>
            </a:r>
          </a:p>
          <a:p>
            <a:r>
              <a:rPr lang="fr-FR" sz="2400" dirty="0" smtClean="0">
                <a:latin typeface="Times New Roman" pitchFamily="18" charset="0"/>
                <a:cs typeface="Times New Roman" pitchFamily="18" charset="0"/>
              </a:rPr>
              <a:t>C'est un atome étranger qui se place à un nœud du réseau cristallin. Ce type de défauts jouent également un rôle important dans la constitution des alliages.</a:t>
            </a:r>
          </a:p>
          <a:p>
            <a:pPr>
              <a:buNone/>
            </a:pPr>
            <a:endParaRPr lang="fr-FR" sz="2400" dirty="0">
              <a:latin typeface="Times New Roman" pitchFamily="18" charset="0"/>
              <a:cs typeface="Times New Roman" pitchFamily="18" charset="0"/>
            </a:endParaRPr>
          </a:p>
        </p:txBody>
      </p:sp>
      <p:pic>
        <p:nvPicPr>
          <p:cNvPr id="4" name="Image 3" descr="https://upload.wikimedia.org/wikipedia/commons/thumb/9/98/Defauts_ponctuels.png/300px-Defauts_ponctuels.png">
            <a:hlinkClick r:id="rId2"/>
          </p:cNvPr>
          <p:cNvPicPr/>
          <p:nvPr/>
        </p:nvPicPr>
        <p:blipFill>
          <a:blip r:embed="rId3"/>
          <a:srcRect/>
          <a:stretch>
            <a:fillRect/>
          </a:stretch>
        </p:blipFill>
        <p:spPr bwMode="auto">
          <a:xfrm>
            <a:off x="2071670" y="2405062"/>
            <a:ext cx="4714908" cy="34528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5840435"/>
          </a:xfrm>
        </p:spPr>
        <p:style>
          <a:lnRef idx="2">
            <a:schemeClr val="accent2"/>
          </a:lnRef>
          <a:fillRef idx="1">
            <a:schemeClr val="lt1"/>
          </a:fillRef>
          <a:effectRef idx="0">
            <a:schemeClr val="accent2"/>
          </a:effectRef>
          <a:fontRef idx="minor">
            <a:schemeClr val="dk1"/>
          </a:fontRef>
        </p:style>
        <p:txBody>
          <a:bodyPr>
            <a:normAutofit/>
          </a:bodyPr>
          <a:lstStyle/>
          <a:p>
            <a:r>
              <a:rPr lang="fr-FR" sz="2000" dirty="0" smtClean="0">
                <a:solidFill>
                  <a:srgbClr val="FF0000"/>
                </a:solidFill>
                <a:latin typeface="Times New Roman" pitchFamily="18" charset="0"/>
                <a:cs typeface="Times New Roman" pitchFamily="18" charset="0"/>
              </a:rPr>
              <a:t>Défauts linéaires</a:t>
            </a:r>
          </a:p>
          <a:p>
            <a:r>
              <a:rPr lang="fr-FR" sz="2000" dirty="0" smtClean="0">
                <a:solidFill>
                  <a:srgbClr val="FF0000"/>
                </a:solidFill>
                <a:latin typeface="Times New Roman" pitchFamily="18" charset="0"/>
                <a:cs typeface="Times New Roman" pitchFamily="18" charset="0"/>
              </a:rPr>
              <a:t>Dislocations vis et coin</a:t>
            </a:r>
          </a:p>
          <a:p>
            <a:pPr>
              <a:buNone/>
            </a:pPr>
            <a:r>
              <a:rPr lang="fr-FR" sz="2000" dirty="0" smtClean="0">
                <a:solidFill>
                  <a:srgbClr val="FF0000"/>
                </a:solidFill>
                <a:latin typeface="Times New Roman" pitchFamily="18" charset="0"/>
                <a:cs typeface="Times New Roman" pitchFamily="18" charset="0"/>
              </a:rPr>
              <a:t>DISLOCATION COIN</a:t>
            </a:r>
          </a:p>
          <a:p>
            <a:r>
              <a:rPr lang="fr-FR" sz="2000" dirty="0" smtClean="0">
                <a:solidFill>
                  <a:schemeClr val="tx1"/>
                </a:solidFill>
                <a:latin typeface="Times New Roman" pitchFamily="18" charset="0"/>
                <a:cs typeface="Times New Roman" pitchFamily="18" charset="0"/>
              </a:rPr>
              <a:t>Géométriquement, une dislocation coin peut être comprise comme résultant de l'introduction d'un demi plan atomique </a:t>
            </a:r>
            <a:r>
              <a:rPr lang="fr-FR" sz="2000" dirty="0" err="1" smtClean="0">
                <a:solidFill>
                  <a:schemeClr val="tx1"/>
                </a:solidFill>
                <a:latin typeface="Times New Roman" pitchFamily="18" charset="0"/>
                <a:cs typeface="Times New Roman" pitchFamily="18" charset="0"/>
              </a:rPr>
              <a:t>àl</a:t>
            </a:r>
            <a:r>
              <a:rPr lang="fr-FR" sz="2000" dirty="0" smtClean="0">
                <a:solidFill>
                  <a:schemeClr val="tx1"/>
                </a:solidFill>
                <a:latin typeface="Times New Roman" pitchFamily="18" charset="0"/>
                <a:cs typeface="Times New Roman" pitchFamily="18" charset="0"/>
              </a:rPr>
              <a:t> 'intérieur d'un cristal parfait. </a:t>
            </a:r>
          </a:p>
          <a:p>
            <a:r>
              <a:rPr lang="fr-FR" sz="2000" dirty="0" smtClean="0">
                <a:solidFill>
                  <a:schemeClr val="tx1"/>
                </a:solidFill>
                <a:latin typeface="Times New Roman" pitchFamily="18" charset="0"/>
                <a:cs typeface="Times New Roman" pitchFamily="18" charset="0"/>
              </a:rPr>
              <a:t>Les atomes du demi-cristal supérieur sont dilatés., les autres sont comprimés </a:t>
            </a:r>
          </a:p>
          <a:p>
            <a:endParaRPr lang="fr-FR" sz="2000" dirty="0">
              <a:solidFill>
                <a:srgbClr val="FF0000"/>
              </a:solidFill>
              <a:latin typeface="Times New Roman" pitchFamily="18" charset="0"/>
              <a:cs typeface="Times New Roman" pitchFamily="18" charset="0"/>
            </a:endParaRPr>
          </a:p>
        </p:txBody>
      </p:sp>
      <p:pic>
        <p:nvPicPr>
          <p:cNvPr id="4" name="Image 3" descr="Disloc.png"/>
          <p:cNvPicPr/>
          <p:nvPr/>
        </p:nvPicPr>
        <p:blipFill>
          <a:blip r:embed="rId2"/>
          <a:srcRect/>
          <a:stretch>
            <a:fillRect/>
          </a:stretch>
        </p:blipFill>
        <p:spPr bwMode="auto">
          <a:xfrm>
            <a:off x="357158" y="2857496"/>
            <a:ext cx="5295922" cy="2971815"/>
          </a:xfrm>
          <a:prstGeom prst="rect">
            <a:avLst/>
          </a:prstGeom>
          <a:noFill/>
          <a:ln w="9525">
            <a:noFill/>
            <a:miter lim="800000"/>
            <a:headEnd/>
            <a:tailEnd/>
          </a:ln>
        </p:spPr>
      </p:pic>
      <p:pic>
        <p:nvPicPr>
          <p:cNvPr id="5" name="Image 4" descr="Disloc coin.JPG"/>
          <p:cNvPicPr/>
          <p:nvPr/>
        </p:nvPicPr>
        <p:blipFill>
          <a:blip r:embed="rId3"/>
          <a:srcRect/>
          <a:stretch>
            <a:fillRect/>
          </a:stretch>
        </p:blipFill>
        <p:spPr bwMode="auto">
          <a:xfrm>
            <a:off x="5857884" y="2928934"/>
            <a:ext cx="2762250" cy="2238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357982"/>
          </a:xfrm>
        </p:spPr>
        <p:txBody>
          <a:bodyPr>
            <a:normAutofit lnSpcReduction="10000"/>
          </a:bodyPr>
          <a:lstStyle/>
          <a:p>
            <a:r>
              <a:rPr lang="fr-FR" sz="2400" dirty="0" smtClean="0">
                <a:solidFill>
                  <a:srgbClr val="FF0000"/>
                </a:solidFill>
                <a:latin typeface="Times New Roman" pitchFamily="18" charset="0"/>
                <a:cs typeface="Times New Roman" pitchFamily="18" charset="0"/>
              </a:rPr>
              <a:t>Dislocations vis </a:t>
            </a:r>
          </a:p>
          <a:p>
            <a:r>
              <a:rPr lang="fr-FR" sz="2400" dirty="0" smtClean="0">
                <a:latin typeface="Times New Roman" pitchFamily="18" charset="0"/>
                <a:cs typeface="Times New Roman" pitchFamily="18" charset="0"/>
              </a:rPr>
              <a:t>On peut représenter une dislocation vis en imaginant que l'on fait une entaille dans le cristal et que l'on fait glisser l'un des bords de cette entaille par rapport à l'autre d'une distance interatomique. Une dislocation vis transforme les plans atomiques successifs en une surface hélicoïdale.</a:t>
            </a:r>
          </a:p>
          <a:p>
            <a:endParaRPr lang="fr-FR" sz="2400" dirty="0" smtClean="0">
              <a:latin typeface="Times New Roman" pitchFamily="18" charset="0"/>
              <a:cs typeface="Times New Roman" pitchFamily="18" charset="0"/>
            </a:endParaRPr>
          </a:p>
          <a:p>
            <a:r>
              <a:rPr lang="fr-FR" sz="2400" dirty="0" smtClean="0">
                <a:solidFill>
                  <a:srgbClr val="FF0000"/>
                </a:solidFill>
                <a:latin typeface="Times New Roman" pitchFamily="18" charset="0"/>
                <a:cs typeface="Times New Roman" pitchFamily="18" charset="0"/>
              </a:rPr>
              <a:t>Défauts en forme de surface</a:t>
            </a:r>
          </a:p>
          <a:p>
            <a:r>
              <a:rPr lang="fr-FR" sz="2400" dirty="0" smtClean="0">
                <a:latin typeface="Times New Roman" pitchFamily="18" charset="0"/>
                <a:cs typeface="Times New Roman" pitchFamily="18" charset="0"/>
              </a:rPr>
              <a:t>Joints de grains, interface cohérent , cohérent, macles, joints de macles, défaut d’empilement</a:t>
            </a:r>
          </a:p>
          <a:p>
            <a:endParaRPr lang="fr-FR" sz="2400" dirty="0" smtClean="0">
              <a:latin typeface="Times New Roman" pitchFamily="18" charset="0"/>
              <a:cs typeface="Times New Roman" pitchFamily="18" charset="0"/>
            </a:endParaRPr>
          </a:p>
          <a:p>
            <a:pPr>
              <a:buNone/>
            </a:pPr>
            <a:r>
              <a:rPr lang="fr-FR" sz="2400" dirty="0" smtClean="0">
                <a:latin typeface="Times New Roman" pitchFamily="18" charset="0"/>
                <a:cs typeface="Times New Roman" pitchFamily="18" charset="0"/>
              </a:rPr>
              <a:t>Tous ces types de défauts facilitent la diffusion; </a:t>
            </a:r>
          </a:p>
          <a:p>
            <a:pPr>
              <a:buNone/>
            </a:pPr>
            <a:r>
              <a:rPr lang="fr-FR" sz="2400" dirty="0" smtClean="0">
                <a:solidFill>
                  <a:srgbClr val="FF0000"/>
                </a:solidFill>
                <a:latin typeface="Times New Roman" pitchFamily="18" charset="0"/>
                <a:cs typeface="Times New Roman" pitchFamily="18" charset="0"/>
              </a:rPr>
              <a:t>La diffusion  </a:t>
            </a:r>
          </a:p>
          <a:p>
            <a:pPr>
              <a:buNone/>
            </a:pPr>
            <a:r>
              <a:rPr lang="fr-FR" sz="2400" dirty="0" smtClean="0">
                <a:latin typeface="Times New Roman" pitchFamily="18" charset="0"/>
                <a:cs typeface="Times New Roman" pitchFamily="18" charset="0"/>
              </a:rPr>
              <a:t>     Elle dépend du temps et de la température. Toutes les transformations à l’état solide sont concernées à l’exception notable de </a:t>
            </a:r>
            <a:r>
              <a:rPr lang="fr-FR" sz="2400" dirty="0" smtClean="0">
                <a:solidFill>
                  <a:srgbClr val="FF0000"/>
                </a:solidFill>
                <a:latin typeface="Times New Roman" pitchFamily="18" charset="0"/>
                <a:cs typeface="Times New Roman" pitchFamily="18" charset="0"/>
              </a:rPr>
              <a:t>la transformation martensitique </a:t>
            </a:r>
            <a:r>
              <a:rPr lang="fr-FR" sz="2400" dirty="0" smtClean="0">
                <a:latin typeface="Times New Roman" pitchFamily="18" charset="0"/>
                <a:cs typeface="Times New Roman" pitchFamily="18" charset="0"/>
              </a:rPr>
              <a:t>qui est instantanée et ne  dépend que de la température.</a:t>
            </a:r>
          </a:p>
          <a:p>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style>
          <a:lnRef idx="2">
            <a:schemeClr val="accent2"/>
          </a:lnRef>
          <a:fillRef idx="1">
            <a:schemeClr val="lt1"/>
          </a:fillRef>
          <a:effectRef idx="0">
            <a:schemeClr val="accent2"/>
          </a:effectRef>
          <a:fontRef idx="minor">
            <a:schemeClr val="dk1"/>
          </a:fontRef>
        </p:style>
        <p:txBody>
          <a:bodyPr>
            <a:normAutofit/>
          </a:bodyPr>
          <a:lstStyle/>
          <a:p>
            <a:r>
              <a:rPr lang="fr-FR" sz="2400" dirty="0" smtClean="0">
                <a:latin typeface="Times New Roman" pitchFamily="18" charset="0"/>
                <a:cs typeface="Times New Roman" pitchFamily="18" charset="0"/>
              </a:rPr>
              <a:t>Les atomes se déplacent d’autant mieux qu’il y a des lacunes dans le réseau cristallin et qu’ils sont petits. Une température élevée favorise la diffusion. </a:t>
            </a:r>
          </a:p>
          <a:p>
            <a:pPr marL="457200" indent="-457200">
              <a:buAutoNum type="arabicPeriod"/>
            </a:pPr>
            <a:r>
              <a:rPr lang="fr-FR" sz="2400" dirty="0" smtClean="0">
                <a:latin typeface="Times New Roman" pitchFamily="18" charset="0"/>
                <a:cs typeface="Times New Roman" pitchFamily="18" charset="0"/>
              </a:rPr>
              <a:t>Les lois de la diffusion </a:t>
            </a:r>
          </a:p>
          <a:p>
            <a:pPr marL="457200" indent="-457200">
              <a:buNone/>
            </a:pPr>
            <a:r>
              <a:rPr lang="fr-FR" sz="2400" dirty="0" smtClean="0">
                <a:latin typeface="Times New Roman" pitchFamily="18" charset="0"/>
                <a:cs typeface="Times New Roman" pitchFamily="18" charset="0"/>
              </a:rPr>
              <a:t>	On les appelle les lois de </a:t>
            </a:r>
            <a:r>
              <a:rPr lang="fr-FR" sz="2400" dirty="0" err="1" smtClean="0">
                <a:latin typeface="Times New Roman" pitchFamily="18" charset="0"/>
                <a:cs typeface="Times New Roman" pitchFamily="18" charset="0"/>
              </a:rPr>
              <a:t>Fick</a:t>
            </a:r>
            <a:r>
              <a:rPr lang="fr-FR" sz="2400" dirty="0" smtClean="0">
                <a:latin typeface="Times New Roman" pitchFamily="18" charset="0"/>
                <a:cs typeface="Times New Roman" pitchFamily="18" charset="0"/>
              </a:rPr>
              <a:t>. Elles sont analogues aux lois de transfert de la chaleur. </a:t>
            </a:r>
          </a:p>
          <a:p>
            <a:pPr marL="457200" indent="-457200">
              <a:buAutoNum type="alphaLcPeriod"/>
            </a:pPr>
            <a:r>
              <a:rPr lang="fr-FR" sz="2400" dirty="0" smtClean="0">
                <a:latin typeface="Times New Roman" pitchFamily="18" charset="0"/>
                <a:cs typeface="Times New Roman" pitchFamily="18" charset="0"/>
              </a:rPr>
              <a:t>Le coefficient de diffusion D est le coefficient de diffusion en</a:t>
            </a:r>
          </a:p>
          <a:p>
            <a:pPr marL="457200" indent="-457200">
              <a:buNone/>
            </a:pPr>
            <a:r>
              <a:rPr lang="fr-FR" sz="2400" dirty="0" smtClean="0"/>
              <a:t>m</a:t>
            </a:r>
            <a:r>
              <a:rPr lang="fr-FR" sz="2400" baseline="30000" dirty="0" smtClean="0"/>
              <a:t>2</a:t>
            </a:r>
            <a:r>
              <a:rPr lang="fr-FR" sz="2400" dirty="0" smtClean="0"/>
              <a:t>.S</a:t>
            </a:r>
            <a:r>
              <a:rPr lang="fr-FR" sz="2400" baseline="30000" dirty="0" smtClean="0"/>
              <a:t>-1</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D augmente avec la température et dépend de la l’énergie de diffusion. Il est donné par la loi d’Arrhenius </a:t>
            </a:r>
          </a:p>
          <a:p>
            <a:pPr marL="457200" indent="-457200">
              <a:buNone/>
            </a:pPr>
            <a:r>
              <a:rPr lang="fr-FR" sz="2400" dirty="0" smtClean="0"/>
              <a:t>                                                      D=D</a:t>
            </a:r>
            <a:r>
              <a:rPr lang="fr-FR" sz="2400" baseline="-25000" dirty="0" smtClean="0"/>
              <a:t>0</a:t>
            </a:r>
            <a:r>
              <a:rPr lang="fr-FR" sz="2400" dirty="0" smtClean="0"/>
              <a:t> </a:t>
            </a:r>
            <a:r>
              <a:rPr lang="fr-FR" sz="2400" dirty="0" smtClean="0"/>
              <a:t>e </a:t>
            </a:r>
            <a:r>
              <a:rPr lang="fr-FR" sz="2400" baseline="30000" dirty="0" smtClean="0"/>
              <a:t>(-E/KT)</a:t>
            </a:r>
            <a:endParaRPr lang="fr-FR" sz="2400" dirty="0" smtClean="0"/>
          </a:p>
          <a:p>
            <a:pPr marL="457200" indent="-457200">
              <a:buNone/>
            </a:pPr>
            <a:r>
              <a:rPr lang="fr-FR" sz="2400" dirty="0" smtClean="0">
                <a:latin typeface="Times New Roman" pitchFamily="18" charset="0"/>
                <a:cs typeface="Times New Roman" pitchFamily="18" charset="0"/>
              </a:rPr>
              <a:t>   L</a:t>
            </a:r>
            <a:r>
              <a:rPr lang="fr-FR" sz="2400" u="sng" dirty="0" smtClean="0">
                <a:latin typeface="Times New Roman" pitchFamily="18" charset="0"/>
                <a:cs typeface="Times New Roman" pitchFamily="18" charset="0"/>
              </a:rPr>
              <a:t>a </a:t>
            </a:r>
            <a:r>
              <a:rPr lang="fr-FR" sz="2400" u="sng" dirty="0" smtClean="0">
                <a:latin typeface="Times New Roman" pitchFamily="18" charset="0"/>
                <a:cs typeface="Times New Roman" pitchFamily="18" charset="0"/>
              </a:rPr>
              <a:t>1ère loi de </a:t>
            </a:r>
            <a:r>
              <a:rPr lang="fr-FR" sz="2400" u="sng" dirty="0" err="1" smtClean="0">
                <a:latin typeface="Times New Roman" pitchFamily="18" charset="0"/>
                <a:cs typeface="Times New Roman" pitchFamily="18" charset="0"/>
              </a:rPr>
              <a:t>Fick</a:t>
            </a:r>
            <a:r>
              <a:rPr lang="fr-FR" sz="2400" u="sng" dirty="0" smtClean="0">
                <a:latin typeface="Times New Roman" pitchFamily="18" charset="0"/>
                <a:cs typeface="Times New Roman" pitchFamily="18" charset="0"/>
              </a:rPr>
              <a:t> </a:t>
            </a:r>
          </a:p>
          <a:p>
            <a:pPr marL="457200" indent="-457200">
              <a:buNone/>
            </a:pPr>
            <a:r>
              <a:rPr lang="fr-FR" sz="2400" dirty="0" smtClean="0">
                <a:latin typeface="Times New Roman" pitchFamily="18" charset="0"/>
                <a:cs typeface="Times New Roman" pitchFamily="18" charset="0"/>
              </a:rPr>
              <a:t>On considère la diffusion d’un élément à travers une surface</a:t>
            </a:r>
          </a:p>
          <a:p>
            <a:pPr marL="457200" indent="-457200">
              <a:buNone/>
            </a:pPr>
            <a:r>
              <a:rPr lang="fr-FR" sz="2400" dirty="0" smtClean="0">
                <a:latin typeface="Times New Roman" pitchFamily="18" charset="0"/>
                <a:cs typeface="Times New Roman" pitchFamily="18" charset="0"/>
              </a:rPr>
              <a:t>Le flux de matière qui la traverse est : </a:t>
            </a:r>
            <a:r>
              <a:rPr lang="en-GB" sz="2400" dirty="0" err="1" smtClean="0"/>
              <a:t>J</a:t>
            </a:r>
            <a:r>
              <a:rPr lang="en-GB" sz="2400" baseline="-25000" dirty="0" err="1" smtClean="0"/>
              <a:t>x</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−𝐷 𝜕𝑐/ 𝜕𝑥 où </a:t>
            </a:r>
            <a:r>
              <a:rPr lang="en-GB" sz="2400" dirty="0" err="1" smtClean="0"/>
              <a:t>J</a:t>
            </a:r>
            <a:r>
              <a:rPr lang="en-GB" sz="2400" baseline="-25000" dirty="0" err="1" smtClean="0"/>
              <a:t>x</a:t>
            </a:r>
            <a:r>
              <a:rPr lang="fr-FR" sz="2400" dirty="0" smtClean="0"/>
              <a:t> </a:t>
            </a:r>
            <a:r>
              <a:rPr lang="fr-FR" sz="2400" dirty="0" smtClean="0">
                <a:latin typeface="Times New Roman" pitchFamily="18" charset="0"/>
                <a:cs typeface="Times New Roman" pitchFamily="18" charset="0"/>
              </a:rPr>
              <a:t>est en </a:t>
            </a:r>
            <a:r>
              <a:rPr lang="fr-FR" sz="2400" dirty="0" err="1" smtClean="0"/>
              <a:t>Kg.m</a:t>
            </a:r>
            <a:r>
              <a:rPr lang="fr-FR" sz="2400" baseline="30000" dirty="0" smtClean="0"/>
              <a:t>-2 </a:t>
            </a:r>
            <a:r>
              <a:rPr lang="fr-FR" sz="2400" dirty="0" smtClean="0"/>
              <a:t>.s</a:t>
            </a:r>
            <a:r>
              <a:rPr lang="fr-FR" sz="2400" baseline="30000" dirty="0" smtClean="0"/>
              <a:t>-1 </a:t>
            </a:r>
            <a:r>
              <a:rPr lang="fr-FR" sz="2400" dirty="0" smtClean="0"/>
              <a:t>et C en </a:t>
            </a:r>
            <a:r>
              <a:rPr lang="fr-FR" sz="2400" dirty="0" err="1" smtClean="0"/>
              <a:t>Kg.m</a:t>
            </a:r>
            <a:r>
              <a:rPr lang="fr-FR" sz="2400" baseline="30000" dirty="0" smtClean="0"/>
              <a:t>-3</a:t>
            </a:r>
            <a:r>
              <a:rPr lang="fr-FR" sz="2400" dirty="0" smtClean="0"/>
              <a:t> </a:t>
            </a:r>
            <a:r>
              <a:rPr lang="fr-FR" sz="2400" dirty="0" smtClean="0">
                <a:latin typeface="Times New Roman" pitchFamily="18" charset="0"/>
                <a:cs typeface="Times New Roman" pitchFamily="18" charset="0"/>
              </a:rPr>
              <a:t>est </a:t>
            </a:r>
            <a:r>
              <a:rPr lang="fr-FR" sz="2400" dirty="0" smtClean="0">
                <a:latin typeface="Times New Roman" pitchFamily="18" charset="0"/>
                <a:cs typeface="Times New Roman" pitchFamily="18" charset="0"/>
              </a:rPr>
              <a:t>la concentration de l’élément diffusant dans le milieu de diffusion.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r>
              <a:rPr lang="fr-FR" sz="2400" dirty="0" smtClean="0">
                <a:latin typeface="Times New Roman" pitchFamily="18" charset="0"/>
                <a:cs typeface="Times New Roman" pitchFamily="18" charset="0"/>
              </a:rPr>
              <a:t>la 2ème loi de </a:t>
            </a:r>
            <a:r>
              <a:rPr lang="fr-FR" sz="2400" dirty="0" err="1" smtClean="0">
                <a:latin typeface="Times New Roman" pitchFamily="18" charset="0"/>
                <a:cs typeface="Times New Roman" pitchFamily="18" charset="0"/>
              </a:rPr>
              <a:t>Fick</a:t>
            </a:r>
            <a:r>
              <a:rPr lang="fr-FR" sz="2400" dirty="0" smtClean="0">
                <a:latin typeface="Times New Roman" pitchFamily="18" charset="0"/>
                <a:cs typeface="Times New Roman" pitchFamily="18" charset="0"/>
              </a:rPr>
              <a:t> Elle s’écrit :</a:t>
            </a:r>
          </a:p>
          <a:p>
            <a:r>
              <a:rPr lang="fr-FR" sz="2400" dirty="0" smtClean="0">
                <a:latin typeface="Times New Roman" pitchFamily="18" charset="0"/>
                <a:cs typeface="Times New Roman" pitchFamily="18" charset="0"/>
              </a:rPr>
              <a:t> </a:t>
            </a:r>
            <a:r>
              <a:rPr lang="en-GB" sz="2400" dirty="0" smtClean="0"/>
              <a:t>∂c /𝜕𝑡=𝐷𝜕</a:t>
            </a:r>
            <a:r>
              <a:rPr lang="en-GB" sz="2400" baseline="30000" dirty="0" smtClean="0"/>
              <a:t>2</a:t>
            </a:r>
            <a:r>
              <a:rPr lang="en-GB" sz="2400" dirty="0" smtClean="0"/>
              <a:t>𝑐/ 𝜕𝑥</a:t>
            </a:r>
            <a:r>
              <a:rPr lang="en-GB" sz="2400" baseline="30000" dirty="0" smtClean="0"/>
              <a:t>2</a:t>
            </a:r>
            <a:r>
              <a:rPr lang="en-GB" sz="2400" dirty="0" smtClean="0"/>
              <a:t>.</a:t>
            </a:r>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endParaRPr lang="fr-FR" sz="2400" dirty="0" smtClean="0">
              <a:latin typeface="Times New Roman" pitchFamily="18" charset="0"/>
              <a:cs typeface="Times New Roman" pitchFamily="18" charset="0"/>
            </a:endParaRPr>
          </a:p>
          <a:p>
            <a:pPr>
              <a:buNone/>
            </a:pPr>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style>
          <a:lnRef idx="2">
            <a:schemeClr val="accent2"/>
          </a:lnRef>
          <a:fillRef idx="1">
            <a:schemeClr val="lt1"/>
          </a:fillRef>
          <a:effectRef idx="0">
            <a:schemeClr val="accent2"/>
          </a:effectRef>
          <a:fontRef idx="minor">
            <a:schemeClr val="dk1"/>
          </a:fontRef>
        </p:style>
        <p:txBody>
          <a:bodyPr>
            <a:normAutofit/>
          </a:bodyPr>
          <a:lstStyle/>
          <a:p>
            <a:pPr>
              <a:buNone/>
            </a:pPr>
            <a:r>
              <a:rPr lang="fr-FR" sz="2400" dirty="0" smtClean="0">
                <a:latin typeface="Times New Roman" pitchFamily="18" charset="0"/>
                <a:cs typeface="Times New Roman" pitchFamily="18" charset="0"/>
              </a:rPr>
              <a:t>5. </a:t>
            </a:r>
            <a:r>
              <a:rPr lang="fr-FR" sz="2000" dirty="0" smtClean="0">
                <a:latin typeface="Times New Roman" pitchFamily="18" charset="0"/>
                <a:cs typeface="Times New Roman" pitchFamily="18" charset="0"/>
              </a:rPr>
              <a:t>Des produits adsorbés (inhibiteur de corrosion</a:t>
            </a:r>
          </a:p>
          <a:p>
            <a:pPr>
              <a:buNone/>
            </a:pPr>
            <a:r>
              <a:rPr lang="fr-FR" sz="2000" dirty="0" smtClean="0">
                <a:latin typeface="Times New Roman" pitchFamily="18" charset="0"/>
                <a:cs typeface="Times New Roman" pitchFamily="18" charset="0"/>
              </a:rPr>
              <a:t>6. Des poussières et des coupeaux </a:t>
            </a:r>
          </a:p>
          <a:p>
            <a:pPr>
              <a:buNone/>
            </a:pPr>
            <a:r>
              <a:rPr lang="fr-FR" sz="2000" dirty="0" smtClean="0">
                <a:latin typeface="Times New Roman" pitchFamily="18" charset="0"/>
                <a:cs typeface="Times New Roman" pitchFamily="18" charset="0"/>
              </a:rPr>
              <a:t>7. Des traces d’eau</a:t>
            </a:r>
          </a:p>
          <a:p>
            <a:pPr>
              <a:buNone/>
            </a:pPr>
            <a:r>
              <a:rPr lang="fr-FR" sz="2000" dirty="0" smtClean="0">
                <a:latin typeface="Times New Roman" pitchFamily="18" charset="0"/>
                <a:cs typeface="Times New Roman" pitchFamily="18" charset="0"/>
              </a:rPr>
              <a:t>8. Des sels minéraux</a:t>
            </a:r>
          </a:p>
          <a:p>
            <a:pPr>
              <a:buNone/>
            </a:pPr>
            <a:r>
              <a:rPr lang="fr-FR" sz="2000" dirty="0" smtClean="0">
                <a:latin typeface="Times New Roman" pitchFamily="18" charset="0"/>
                <a:cs typeface="Times New Roman" pitchFamily="18" charset="0"/>
              </a:rPr>
              <a:t>9. Quelquefois les microorganismes</a:t>
            </a:r>
          </a:p>
          <a:p>
            <a:pPr>
              <a:buNone/>
            </a:pPr>
            <a:r>
              <a:rPr lang="fr-FR" sz="2000" dirty="0" smtClean="0">
                <a:latin typeface="Times New Roman" pitchFamily="18" charset="0"/>
                <a:cs typeface="Times New Roman" pitchFamily="18" charset="0"/>
              </a:rPr>
              <a:t>10. Des gaz dissous (Fonderie, traitement de surface)</a:t>
            </a:r>
          </a:p>
          <a:p>
            <a:pPr>
              <a:buNone/>
            </a:pPr>
            <a:r>
              <a:rPr lang="fr-FR" sz="2000" dirty="0" smtClean="0">
                <a:latin typeface="Times New Roman" pitchFamily="18" charset="0"/>
                <a:cs typeface="Times New Roman" pitchFamily="18" charset="0"/>
              </a:rPr>
              <a:t>11. Des revêtements provenant d’un traitement précédent  (massique, pellicule de protection temporaire )</a:t>
            </a:r>
          </a:p>
          <a:p>
            <a:pPr>
              <a:buNone/>
            </a:pPr>
            <a:r>
              <a:rPr lang="fr-FR" sz="2000" dirty="0" smtClean="0">
                <a:latin typeface="Times New Roman" pitchFamily="18" charset="0"/>
                <a:cs typeface="Times New Roman" pitchFamily="18" charset="0"/>
              </a:rPr>
              <a:t>12. Des éléments de la couche superficielle écrouie</a:t>
            </a:r>
          </a:p>
          <a:p>
            <a:pPr>
              <a:buNone/>
            </a:pPr>
            <a:r>
              <a:rPr lang="fr-FR" sz="2000" dirty="0" smtClean="0">
                <a:latin typeface="Times New Roman" pitchFamily="18" charset="0"/>
                <a:cs typeface="Times New Roman" pitchFamily="18" charset="0"/>
              </a:rPr>
              <a:t>13. Des bavures provenant de l’opération d’usinage ou autres</a:t>
            </a:r>
          </a:p>
          <a:p>
            <a:pPr>
              <a:buNone/>
            </a:pPr>
            <a:endParaRPr lang="fr-FR" sz="2000" dirty="0">
              <a:latin typeface="Times New Roman" pitchFamily="18" charset="0"/>
              <a:cs typeface="Times New Roman" pitchFamily="18" charset="0"/>
            </a:endParaRPr>
          </a:p>
          <a:p>
            <a:pPr algn="just">
              <a:buNone/>
            </a:pPr>
            <a:r>
              <a:rPr lang="fr-FR" sz="2000" dirty="0" smtClean="0">
                <a:latin typeface="Times New Roman" pitchFamily="18" charset="0"/>
                <a:cs typeface="Times New Roman" pitchFamily="18" charset="0"/>
              </a:rPr>
              <a:t>La présence en surface de tous ces éléments entravent sans aucun doute l’opération de traitement de diffusion (Chromage, cémentation, nitruration ,galvanisation et autres) </a:t>
            </a:r>
          </a:p>
          <a:p>
            <a:pPr algn="just">
              <a:buNone/>
            </a:pPr>
            <a:r>
              <a:rPr lang="fr-FR" sz="2000" dirty="0" smtClean="0">
                <a:latin typeface="Times New Roman" pitchFamily="18" charset="0"/>
                <a:cs typeface="Times New Roman" pitchFamily="18" charset="0"/>
              </a:rPr>
              <a:t>Pour palier à ces problèmes et faciliter la formation des couches de diffusion, il est nécessaire de préparer la surface.</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72296"/>
          </a:xfrm>
        </p:spPr>
        <p:style>
          <a:lnRef idx="2">
            <a:schemeClr val="accent2"/>
          </a:lnRef>
          <a:fillRef idx="1">
            <a:schemeClr val="lt1"/>
          </a:fillRef>
          <a:effectRef idx="0">
            <a:schemeClr val="accent2"/>
          </a:effectRef>
          <a:fontRef idx="minor">
            <a:schemeClr val="dk1"/>
          </a:fontRef>
        </p:style>
        <p:txBody>
          <a:bodyPr>
            <a:normAutofit/>
          </a:bodyPr>
          <a:lstStyle/>
          <a:p>
            <a:r>
              <a:rPr lang="fr-FR" sz="2000" dirty="0" smtClean="0">
                <a:solidFill>
                  <a:srgbClr val="FF0000"/>
                </a:solidFill>
                <a:latin typeface="Times New Roman" pitchFamily="18" charset="0"/>
                <a:cs typeface="Times New Roman" pitchFamily="18" charset="0"/>
              </a:rPr>
              <a:t>Principales opérations de préparation de surface</a:t>
            </a:r>
          </a:p>
          <a:p>
            <a:pPr>
              <a:buNone/>
            </a:pPr>
            <a:endParaRPr lang="fr-FR" sz="2000" dirty="0" smtClean="0">
              <a:solidFill>
                <a:srgbClr val="FF0000"/>
              </a:solidFill>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Dégraissage (chimique souvent suivi d’un électrochimique), par dissolution en milieu de solvants organiques, soit par </a:t>
            </a:r>
            <a:r>
              <a:rPr lang="fr-FR" sz="2000" dirty="0" err="1" smtClean="0">
                <a:latin typeface="Times New Roman" pitchFamily="18" charset="0"/>
                <a:cs typeface="Times New Roman" pitchFamily="18" charset="0"/>
              </a:rPr>
              <a:t>soponification</a:t>
            </a:r>
            <a:r>
              <a:rPr lang="fr-FR" sz="2000" dirty="0" smtClean="0">
                <a:latin typeface="Times New Roman" pitchFamily="18" charset="0"/>
                <a:cs typeface="Times New Roman" pitchFamily="18" charset="0"/>
              </a:rPr>
              <a:t> (milieu alcalin),soit par </a:t>
            </a:r>
            <a:r>
              <a:rPr lang="fr-FR" sz="2000" dirty="0" err="1" smtClean="0">
                <a:latin typeface="Times New Roman" pitchFamily="18" charset="0"/>
                <a:cs typeface="Times New Roman" pitchFamily="18" charset="0"/>
              </a:rPr>
              <a:t>emulsification</a:t>
            </a:r>
            <a:r>
              <a:rPr lang="fr-FR" sz="2000" dirty="0" smtClean="0">
                <a:latin typeface="Times New Roman" pitchFamily="18" charset="0"/>
                <a:cs typeface="Times New Roman" pitchFamily="18" charset="0"/>
              </a:rPr>
              <a:t>)</a:t>
            </a:r>
          </a:p>
          <a:p>
            <a:pPr>
              <a:buNone/>
            </a:pP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Décapage (décalaminage, dérouillage, dérochage), </a:t>
            </a:r>
          </a:p>
          <a:p>
            <a:pPr>
              <a:buNone/>
            </a:pPr>
            <a:r>
              <a:rPr lang="fr-FR" sz="2000" dirty="0" smtClean="0">
                <a:latin typeface="Times New Roman" pitchFamily="18" charset="0"/>
                <a:cs typeface="Times New Roman" pitchFamily="18" charset="0"/>
              </a:rPr>
              <a:t>L’opération de décalaminage élimine les produits solides très adhérents (oxydes, sable de la peau de fonderie)</a:t>
            </a:r>
          </a:p>
          <a:p>
            <a:pPr>
              <a:buNone/>
            </a:pP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Le dérouillage élimine les oxydes hydratés de la corrosion naturelle </a:t>
            </a:r>
          </a:p>
          <a:p>
            <a:pPr>
              <a:buNone/>
            </a:pPr>
            <a:r>
              <a:rPr lang="fr-FR" sz="2000" dirty="0" smtClean="0">
                <a:latin typeface="Times New Roman" pitchFamily="18" charset="0"/>
                <a:cs typeface="Times New Roman" pitchFamily="18" charset="0"/>
              </a:rPr>
              <a:t>Ebavurage, </a:t>
            </a:r>
            <a:r>
              <a:rPr lang="fr-FR" sz="2000" dirty="0" err="1" smtClean="0">
                <a:latin typeface="Times New Roman" pitchFamily="18" charset="0"/>
                <a:cs typeface="Times New Roman" pitchFamily="18" charset="0"/>
              </a:rPr>
              <a:t>polissage,brillantage</a:t>
            </a:r>
            <a:r>
              <a:rPr lang="fr-FR" sz="2000" dirty="0" smtClean="0">
                <a:latin typeface="Times New Roman" pitchFamily="18" charset="0"/>
                <a:cs typeface="Times New Roman" pitchFamily="18" charset="0"/>
              </a:rPr>
              <a:t>,</a:t>
            </a:r>
            <a:r>
              <a:rPr lang="fr-FR" sz="2000" dirty="0" err="1" smtClean="0">
                <a:latin typeface="Times New Roman" pitchFamily="18" charset="0"/>
                <a:cs typeface="Times New Roman" pitchFamily="18" charset="0"/>
              </a:rPr>
              <a:t>satinage,démétallisation</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Dégazage (sous vide),lavage, rincage,égoutage, séchage</a:t>
            </a:r>
          </a:p>
          <a:p>
            <a:pPr>
              <a:buNone/>
            </a:pPr>
            <a:endParaRPr lang="fr-FR" sz="2000" dirty="0" smtClean="0">
              <a:latin typeface="Times New Roman" pitchFamily="18" charset="0"/>
              <a:cs typeface="Times New Roman" pitchFamily="18" charset="0"/>
            </a:endParaRPr>
          </a:p>
          <a:p>
            <a:pPr algn="just">
              <a:buNone/>
            </a:pPr>
            <a:r>
              <a:rPr lang="fr-FR" sz="2000" dirty="0" smtClean="0">
                <a:solidFill>
                  <a:srgbClr val="C00000"/>
                </a:solidFill>
                <a:latin typeface="Times New Roman" pitchFamily="18" charset="0"/>
                <a:cs typeface="Times New Roman" pitchFamily="18" charset="0"/>
              </a:rPr>
              <a:t>En conclusion , la préparation de l’état de surface est une étape transitoire. Par conséquent , une mauvaise préparation de la surface est l’origine d’un traitement de surface défaillant</a:t>
            </a:r>
            <a:endParaRPr lang="fr-FR" sz="20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style>
          <a:lnRef idx="2">
            <a:schemeClr val="accent2"/>
          </a:lnRef>
          <a:fillRef idx="1">
            <a:schemeClr val="lt1"/>
          </a:fillRef>
          <a:effectRef idx="0">
            <a:schemeClr val="accent2"/>
          </a:effectRef>
          <a:fontRef idx="minor">
            <a:schemeClr val="dk1"/>
          </a:fontRef>
        </p:style>
        <p:txBody>
          <a:bodyPr>
            <a:normAutofit/>
          </a:bodyPr>
          <a:lstStyle/>
          <a:p>
            <a:r>
              <a:rPr lang="fr-FR" sz="2400" dirty="0" smtClean="0">
                <a:latin typeface="Times New Roman" pitchFamily="18" charset="0"/>
                <a:cs typeface="Times New Roman" pitchFamily="18" charset="0"/>
              </a:rPr>
              <a:t>Présentation d’une surface à l’échelle nanométrique</a:t>
            </a:r>
            <a:endParaRPr lang="fr-FR" sz="2400" dirty="0">
              <a:latin typeface="Times New Roman" pitchFamily="18" charset="0"/>
              <a:cs typeface="Times New Roman" pitchFamily="18" charset="0"/>
            </a:endParaRPr>
          </a:p>
        </p:txBody>
      </p:sp>
      <p:pic>
        <p:nvPicPr>
          <p:cNvPr id="4" name="Espace réservé du contenu 3"/>
          <p:cNvPicPr>
            <a:picLocks noGrp="1"/>
          </p:cNvPicPr>
          <p:nvPr>
            <p:ph idx="1"/>
          </p:nvPr>
        </p:nvPicPr>
        <p:blipFill>
          <a:blip r:embed="rId2"/>
          <a:srcRect/>
          <a:stretch>
            <a:fillRect/>
          </a:stretch>
        </p:blipFill>
        <p:spPr bwMode="auto">
          <a:xfrm>
            <a:off x="1071538" y="1285860"/>
            <a:ext cx="6811326" cy="51523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a:srcRect/>
          <a:stretch>
            <a:fillRect/>
          </a:stretch>
        </p:blipFill>
        <p:spPr bwMode="auto">
          <a:xfrm>
            <a:off x="500034" y="214290"/>
            <a:ext cx="7786742" cy="59118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511156"/>
          </a:xfrm>
        </p:spPr>
        <p:txBody>
          <a:bodyPr>
            <a:normAutofit fontScale="90000"/>
          </a:bodyPr>
          <a:lstStyle/>
          <a:p>
            <a:r>
              <a:rPr lang="fr-FR" sz="2800" dirty="0" smtClean="0">
                <a:latin typeface="Times New Roman" pitchFamily="18" charset="0"/>
                <a:cs typeface="Times New Roman" pitchFamily="18" charset="0"/>
              </a:rPr>
              <a:t>Une surface à l’échelle micrométrique</a:t>
            </a:r>
            <a:endParaRPr lang="fr-FR" sz="2800" dirty="0">
              <a:latin typeface="Times New Roman" pitchFamily="18" charset="0"/>
              <a:cs typeface="Times New Roman" pitchFamily="18" charset="0"/>
            </a:endParaRPr>
          </a:p>
        </p:txBody>
      </p:sp>
      <p:pic>
        <p:nvPicPr>
          <p:cNvPr id="4" name="Espace réservé du contenu 3" descr="https://encrypted-tbn3.gstatic.com/images?q=tbn:ANd9GcTZSbURqDHWunfXDv15temqJNyD6kxSTVv5f0ogKzoivy1TfQoZ"/>
          <p:cNvPicPr>
            <a:picLocks noGrp="1"/>
          </p:cNvPicPr>
          <p:nvPr>
            <p:ph idx="1"/>
          </p:nvPr>
        </p:nvPicPr>
        <p:blipFill>
          <a:blip r:embed="rId2"/>
          <a:srcRect/>
          <a:stretch>
            <a:fillRect/>
          </a:stretch>
        </p:blipFill>
        <p:spPr bwMode="auto">
          <a:xfrm>
            <a:off x="1142976" y="1142984"/>
            <a:ext cx="5357850" cy="47863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l_fi" descr="http://www.ac-creteil.fr/lycees/94/ebranlycreteil/cours/techno/images/rugosite.gif"/>
          <p:cNvPicPr>
            <a:picLocks noGrp="1"/>
          </p:cNvPicPr>
          <p:nvPr>
            <p:ph idx="1"/>
          </p:nvPr>
        </p:nvPicPr>
        <p:blipFill>
          <a:blip r:embed="rId2"/>
          <a:srcRect/>
          <a:stretch>
            <a:fillRect/>
          </a:stretch>
        </p:blipFill>
        <p:spPr bwMode="auto">
          <a:xfrm>
            <a:off x="4572000" y="285728"/>
            <a:ext cx="4343400" cy="2105025"/>
          </a:xfrm>
          <a:prstGeom prst="rect">
            <a:avLst/>
          </a:prstGeom>
          <a:noFill/>
          <a:ln w="9525">
            <a:noFill/>
            <a:miter lim="800000"/>
            <a:headEnd/>
            <a:tailEnd/>
          </a:ln>
        </p:spPr>
      </p:pic>
      <p:pic>
        <p:nvPicPr>
          <p:cNvPr id="5" name="il_fi" descr="http://www.mesurez.com/images/articles/editor/rugosite-courbe.jpg"/>
          <p:cNvPicPr/>
          <p:nvPr/>
        </p:nvPicPr>
        <p:blipFill>
          <a:blip r:embed="rId3"/>
          <a:srcRect/>
          <a:stretch>
            <a:fillRect/>
          </a:stretch>
        </p:blipFill>
        <p:spPr bwMode="auto">
          <a:xfrm>
            <a:off x="5715008" y="2643182"/>
            <a:ext cx="2765750" cy="1332000"/>
          </a:xfrm>
          <a:prstGeom prst="rect">
            <a:avLst/>
          </a:prstGeom>
          <a:noFill/>
          <a:ln w="9525">
            <a:noFill/>
            <a:miter lim="800000"/>
            <a:headEnd/>
            <a:tailEnd/>
          </a:ln>
        </p:spPr>
      </p:pic>
      <p:pic>
        <p:nvPicPr>
          <p:cNvPr id="6" name="il_fi" descr="http://www.abblast.com/files/images/jpgWKHtKn.jpg"/>
          <p:cNvPicPr/>
          <p:nvPr/>
        </p:nvPicPr>
        <p:blipFill>
          <a:blip r:embed="rId4"/>
          <a:srcRect/>
          <a:stretch>
            <a:fillRect/>
          </a:stretch>
        </p:blipFill>
        <p:spPr bwMode="auto">
          <a:xfrm>
            <a:off x="2928926" y="4714884"/>
            <a:ext cx="5760720" cy="1738442"/>
          </a:xfrm>
          <a:prstGeom prst="rect">
            <a:avLst/>
          </a:prstGeom>
          <a:noFill/>
          <a:ln w="9525">
            <a:noFill/>
            <a:miter lim="800000"/>
            <a:headEnd/>
            <a:tailEnd/>
          </a:ln>
        </p:spPr>
      </p:pic>
      <p:sp>
        <p:nvSpPr>
          <p:cNvPr id="7" name="ZoneTexte 6"/>
          <p:cNvSpPr txBox="1"/>
          <p:nvPr/>
        </p:nvSpPr>
        <p:spPr>
          <a:xfrm>
            <a:off x="214282" y="357166"/>
            <a:ext cx="4214842" cy="2862322"/>
          </a:xfrm>
          <a:prstGeom prst="rect">
            <a:avLst/>
          </a:prstGeom>
          <a:noFill/>
        </p:spPr>
        <p:txBody>
          <a:bodyPr wrap="square" rtlCol="0">
            <a:spAutoFit/>
          </a:bodyPr>
          <a:lstStyle/>
          <a:p>
            <a:r>
              <a:rPr lang="fr-FR" dirty="0" smtClean="0"/>
              <a:t>Chaque surface est caractérisé par son état de surface (</a:t>
            </a:r>
            <a:r>
              <a:rPr lang="fr-FR" dirty="0" err="1" smtClean="0"/>
              <a:t>Ra,Rz,Rq</a:t>
            </a:r>
            <a:r>
              <a:rPr lang="fr-FR" dirty="0" smtClean="0"/>
              <a:t>, </a:t>
            </a:r>
            <a:r>
              <a:rPr lang="fr-FR" dirty="0" err="1" smtClean="0"/>
              <a:t>etc</a:t>
            </a:r>
            <a:r>
              <a:rPr lang="fr-FR" dirty="0" smtClean="0"/>
              <a:t>)</a:t>
            </a:r>
          </a:p>
          <a:p>
            <a:endParaRPr lang="fr-FR" dirty="0" smtClean="0"/>
          </a:p>
          <a:p>
            <a:r>
              <a:rPr lang="fr-FR" dirty="0" smtClean="0"/>
              <a:t>Exemple</a:t>
            </a:r>
          </a:p>
          <a:p>
            <a:r>
              <a:rPr lang="fr-FR" dirty="0" smtClean="0"/>
              <a:t>Pas d’usinage (état brut)  Ra (1.25µm)</a:t>
            </a:r>
          </a:p>
          <a:p>
            <a:r>
              <a:rPr lang="fr-FR" dirty="0" smtClean="0"/>
              <a:t>Usinage fin                         Ra (0.8 µm)</a:t>
            </a:r>
          </a:p>
          <a:p>
            <a:r>
              <a:rPr lang="fr-FR" dirty="0" smtClean="0"/>
              <a:t>Usinage ordinaire             Ra (3.2 µm)</a:t>
            </a:r>
          </a:p>
          <a:p>
            <a:r>
              <a:rPr lang="fr-FR" dirty="0" smtClean="0"/>
              <a:t>Polissage                            Ra (0.2 µm)</a:t>
            </a:r>
          </a:p>
          <a:p>
            <a:r>
              <a:rPr lang="fr-FR" dirty="0" smtClean="0"/>
              <a:t>Polissage miroir                 Ra (0,01-0.06 µm)</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42852"/>
            <a:ext cx="8229600" cy="511156"/>
          </a:xfrm>
        </p:spPr>
        <p:style>
          <a:lnRef idx="2">
            <a:schemeClr val="accent2"/>
          </a:lnRef>
          <a:fillRef idx="1">
            <a:schemeClr val="lt1"/>
          </a:fillRef>
          <a:effectRef idx="0">
            <a:schemeClr val="accent2"/>
          </a:effectRef>
          <a:fontRef idx="minor">
            <a:schemeClr val="dk1"/>
          </a:fontRef>
        </p:style>
        <p:txBody>
          <a:bodyPr>
            <a:normAutofit/>
          </a:bodyPr>
          <a:lstStyle/>
          <a:p>
            <a:r>
              <a:rPr lang="fr-FR" sz="2400" dirty="0" smtClean="0">
                <a:latin typeface="Times New Roman" pitchFamily="18" charset="0"/>
                <a:cs typeface="Times New Roman" pitchFamily="18" charset="0"/>
              </a:rPr>
              <a:t>Diffusion à l’état solide</a:t>
            </a: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785794"/>
            <a:ext cx="8715436" cy="5786478"/>
          </a:xfrm>
        </p:spPr>
        <p:txBody>
          <a:bodyPr>
            <a:normAutofit/>
          </a:bodyPr>
          <a:lstStyle/>
          <a:p>
            <a:r>
              <a:rPr lang="fr-FR" sz="2000" dirty="0" smtClean="0">
                <a:latin typeface="Times New Roman" pitchFamily="18" charset="0"/>
                <a:cs typeface="Times New Roman" pitchFamily="18" charset="0"/>
              </a:rPr>
              <a:t>Tout traitement de diffusion est régi par le mécanisme </a:t>
            </a:r>
            <a:r>
              <a:rPr lang="fr-FR" sz="2000" dirty="0" err="1" smtClean="0">
                <a:latin typeface="Times New Roman" pitchFamily="18" charset="0"/>
                <a:cs typeface="Times New Roman" pitchFamily="18" charset="0"/>
              </a:rPr>
              <a:t>diffusionnel</a:t>
            </a:r>
            <a:r>
              <a:rPr lang="fr-FR" sz="2000" dirty="0" smtClean="0">
                <a:latin typeface="Times New Roman" pitchFamily="18" charset="0"/>
                <a:cs typeface="Times New Roman" pitchFamily="18" charset="0"/>
              </a:rPr>
              <a:t> à travers la surface et les défauts de structure.</a:t>
            </a:r>
          </a:p>
          <a:p>
            <a:endParaRPr lang="fr-FR" sz="2000" dirty="0" smtClean="0">
              <a:latin typeface="Times New Roman" pitchFamily="18" charset="0"/>
              <a:cs typeface="Times New Roman" pitchFamily="18" charset="0"/>
            </a:endParaRPr>
          </a:p>
          <a:p>
            <a:pPr>
              <a:buNone/>
            </a:pPr>
            <a:r>
              <a:rPr lang="fr-FR" sz="2000" dirty="0" smtClean="0">
                <a:solidFill>
                  <a:srgbClr val="FF0000"/>
                </a:solidFill>
                <a:latin typeface="Times New Roman" pitchFamily="18" charset="0"/>
                <a:cs typeface="Times New Roman" pitchFamily="18" charset="0"/>
              </a:rPr>
              <a:t>Défauts de structure</a:t>
            </a:r>
          </a:p>
          <a:p>
            <a:pPr>
              <a:buNone/>
            </a:pPr>
            <a:r>
              <a:rPr lang="fr-FR" sz="2000" dirty="0" smtClean="0">
                <a:latin typeface="Times New Roman" pitchFamily="18" charset="0"/>
                <a:cs typeface="Times New Roman" pitchFamily="18" charset="0"/>
              </a:rPr>
              <a:t>Les Défauts Ponctuels</a:t>
            </a:r>
          </a:p>
          <a:p>
            <a:pPr>
              <a:buNone/>
            </a:pPr>
            <a:r>
              <a:rPr lang="fr-FR" sz="2000" dirty="0" smtClean="0">
                <a:latin typeface="Times New Roman" pitchFamily="18" charset="0"/>
                <a:cs typeface="Times New Roman" pitchFamily="18" charset="0"/>
              </a:rPr>
              <a:t>Les Défauts Linéaires</a:t>
            </a:r>
          </a:p>
          <a:p>
            <a:pPr>
              <a:buNone/>
            </a:pPr>
            <a:r>
              <a:rPr lang="fr-FR" sz="2000" dirty="0" smtClean="0">
                <a:latin typeface="Times New Roman" pitchFamily="18" charset="0"/>
                <a:cs typeface="Times New Roman" pitchFamily="18" charset="0"/>
              </a:rPr>
              <a:t>Les Défauts Bidimensionnels</a:t>
            </a:r>
          </a:p>
          <a:p>
            <a:pPr>
              <a:buNone/>
            </a:pPr>
            <a:r>
              <a:rPr lang="fr-FR" sz="2000" dirty="0" smtClean="0">
                <a:latin typeface="Times New Roman" pitchFamily="18" charset="0"/>
                <a:cs typeface="Times New Roman" pitchFamily="18" charset="0"/>
              </a:rPr>
              <a:t>Les Défauts Tridimensionnels</a:t>
            </a:r>
          </a:p>
          <a:p>
            <a:pPr>
              <a:buNone/>
            </a:pPr>
            <a:endParaRPr lang="fr-FR" sz="2000" dirty="0" smtClean="0">
              <a:latin typeface="Times New Roman" pitchFamily="18" charset="0"/>
              <a:cs typeface="Times New Roman" pitchFamily="18" charset="0"/>
            </a:endParaRPr>
          </a:p>
          <a:p>
            <a:pPr algn="just">
              <a:buNone/>
            </a:pPr>
            <a:r>
              <a:rPr lang="fr-FR" sz="2000" dirty="0" smtClean="0">
                <a:latin typeface="Times New Roman" pitchFamily="18" charset="0"/>
                <a:cs typeface="Times New Roman" pitchFamily="18" charset="0"/>
              </a:rPr>
              <a:t>Ces défauts peuvent être sans dimension (</a:t>
            </a:r>
            <a:r>
              <a:rPr lang="fr-FR" sz="2000" dirty="0" smtClean="0">
                <a:solidFill>
                  <a:srgbClr val="FF0000"/>
                </a:solidFill>
                <a:latin typeface="Times New Roman" pitchFamily="18" charset="0"/>
                <a:cs typeface="Times New Roman" pitchFamily="18" charset="0"/>
              </a:rPr>
              <a:t>défauts ponctuels</a:t>
            </a:r>
            <a:r>
              <a:rPr lang="fr-FR" sz="2000" dirty="0" smtClean="0">
                <a:latin typeface="Times New Roman" pitchFamily="18" charset="0"/>
                <a:cs typeface="Times New Roman" pitchFamily="18" charset="0"/>
              </a:rPr>
              <a:t>), à une dimension (</a:t>
            </a:r>
            <a:r>
              <a:rPr lang="fr-FR" sz="2000" dirty="0" smtClean="0">
                <a:solidFill>
                  <a:srgbClr val="FF0000"/>
                </a:solidFill>
                <a:latin typeface="Times New Roman" pitchFamily="18" charset="0"/>
                <a:cs typeface="Times New Roman" pitchFamily="18" charset="0"/>
              </a:rPr>
              <a:t>dislocations</a:t>
            </a:r>
            <a:r>
              <a:rPr lang="fr-FR" sz="2000" dirty="0" smtClean="0">
                <a:latin typeface="Times New Roman" pitchFamily="18" charset="0"/>
                <a:cs typeface="Times New Roman" pitchFamily="18" charset="0"/>
              </a:rPr>
              <a:t>), à deux dimensions (</a:t>
            </a:r>
            <a:r>
              <a:rPr lang="fr-FR" sz="2000" dirty="0" smtClean="0">
                <a:solidFill>
                  <a:srgbClr val="FF0000"/>
                </a:solidFill>
                <a:latin typeface="Times New Roman" pitchFamily="18" charset="0"/>
                <a:cs typeface="Times New Roman" pitchFamily="18" charset="0"/>
              </a:rPr>
              <a:t>joints de grains, </a:t>
            </a:r>
            <a:r>
              <a:rPr lang="fr-FR" sz="2000" dirty="0" err="1" smtClean="0">
                <a:solidFill>
                  <a:srgbClr val="FF0000"/>
                </a:solidFill>
                <a:latin typeface="Times New Roman" pitchFamily="18" charset="0"/>
                <a:cs typeface="Times New Roman" pitchFamily="18" charset="0"/>
              </a:rPr>
              <a:t>mâcles</a:t>
            </a:r>
            <a:r>
              <a:rPr lang="fr-FR" sz="2000" dirty="0" smtClean="0">
                <a:latin typeface="Times New Roman" pitchFamily="18" charset="0"/>
                <a:cs typeface="Times New Roman" pitchFamily="18" charset="0"/>
              </a:rPr>
              <a:t>) ou à trois dimensions (précipités). </a:t>
            </a:r>
          </a:p>
          <a:p>
            <a:pPr>
              <a:buNone/>
            </a:pP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lstStyle/>
          <a:p>
            <a:r>
              <a:rPr lang="fr-FR" sz="2000" dirty="0" smtClean="0">
                <a:solidFill>
                  <a:srgbClr val="FF0000"/>
                </a:solidFill>
                <a:latin typeface="Times New Roman" pitchFamily="18" charset="0"/>
                <a:cs typeface="Times New Roman" pitchFamily="18" charset="0"/>
              </a:rPr>
              <a:t>Les Défauts Ponctuels</a:t>
            </a:r>
          </a:p>
          <a:p>
            <a:r>
              <a:rPr lang="fr-FR" sz="2000" dirty="0" smtClean="0">
                <a:latin typeface="Times New Roman" pitchFamily="18" charset="0"/>
                <a:cs typeface="Times New Roman" pitchFamily="18" charset="0"/>
              </a:rPr>
              <a:t>Ce sont des défauts </a:t>
            </a:r>
            <a:r>
              <a:rPr lang="fr-FR" sz="2000" dirty="0" smtClean="0">
                <a:solidFill>
                  <a:srgbClr val="FF0000"/>
                </a:solidFill>
                <a:latin typeface="Times New Roman" pitchFamily="18" charset="0"/>
                <a:cs typeface="Times New Roman" pitchFamily="18" charset="0"/>
              </a:rPr>
              <a:t>sans dimension </a:t>
            </a:r>
            <a:r>
              <a:rPr lang="fr-FR" sz="2000" dirty="0" smtClean="0">
                <a:latin typeface="Times New Roman" pitchFamily="18" charset="0"/>
                <a:cs typeface="Times New Roman" pitchFamily="18" charset="0"/>
              </a:rPr>
              <a:t>qui ont une taille de l'ordre de la distance interatomique. </a:t>
            </a:r>
          </a:p>
          <a:p>
            <a:pPr>
              <a:buNone/>
            </a:pPr>
            <a:r>
              <a:rPr lang="fr-FR" sz="2000" dirty="0" smtClean="0">
                <a:latin typeface="Times New Roman" pitchFamily="18" charset="0"/>
                <a:cs typeface="Times New Roman" pitchFamily="18" charset="0"/>
              </a:rPr>
              <a:t>Il existe trois types de défauts ponctuels : </a:t>
            </a:r>
          </a:p>
          <a:p>
            <a:r>
              <a:rPr lang="fr-FR" sz="2000" dirty="0" smtClean="0">
                <a:latin typeface="Times New Roman" pitchFamily="18" charset="0"/>
                <a:cs typeface="Times New Roman" pitchFamily="18" charset="0"/>
              </a:rPr>
              <a:t>les lacunes </a:t>
            </a:r>
          </a:p>
          <a:p>
            <a:r>
              <a:rPr lang="fr-FR" sz="2000" dirty="0" smtClean="0">
                <a:latin typeface="Times New Roman" pitchFamily="18" charset="0"/>
                <a:cs typeface="Times New Roman" pitchFamily="18" charset="0"/>
              </a:rPr>
              <a:t>•les interstitiels </a:t>
            </a:r>
          </a:p>
          <a:p>
            <a:r>
              <a:rPr lang="fr-FR" sz="2000" dirty="0" smtClean="0">
                <a:latin typeface="Times New Roman" pitchFamily="18" charset="0"/>
                <a:cs typeface="Times New Roman" pitchFamily="18" charset="0"/>
              </a:rPr>
              <a:t>•les atomes en substitution.</a:t>
            </a:r>
          </a:p>
          <a:p>
            <a:pPr>
              <a:buNone/>
            </a:pPr>
            <a:r>
              <a:rPr lang="fr-FR" sz="2000" dirty="0" smtClean="0">
                <a:latin typeface="Times New Roman" pitchFamily="18" charset="0"/>
                <a:cs typeface="Times New Roman" pitchFamily="18" charset="0"/>
              </a:rPr>
              <a:t>	La présence de défauts ponctuels entraîne une distorsion locale du réseau cristallin et engendre un champs de contrainte dans un volume du cristal supérieur à celui du défaut lui-même</a:t>
            </a:r>
          </a:p>
          <a:p>
            <a:pPr>
              <a:buNone/>
            </a:pPr>
            <a:endParaRPr lang="fr-FR" sz="2000" dirty="0">
              <a:latin typeface="Times New Roman" pitchFamily="18" charset="0"/>
              <a:cs typeface="Times New Roman" pitchFamily="18" charset="0"/>
            </a:endParaRPr>
          </a:p>
        </p:txBody>
      </p:sp>
      <p:pic>
        <p:nvPicPr>
          <p:cNvPr id="4" name="Image 3" descr="https://upload.wikimedia.org/wikipedia/commons/9/98/Defauts_ponctuels.png"/>
          <p:cNvPicPr/>
          <p:nvPr/>
        </p:nvPicPr>
        <p:blipFill>
          <a:blip r:embed="rId2"/>
          <a:srcRect/>
          <a:stretch>
            <a:fillRect/>
          </a:stretch>
        </p:blipFill>
        <p:spPr bwMode="auto">
          <a:xfrm>
            <a:off x="2071670" y="3571876"/>
            <a:ext cx="4057650" cy="2914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792</Words>
  <Application>Microsoft Office PowerPoint</Application>
  <PresentationFormat>Affichage à l'écran (4:3)</PresentationFormat>
  <Paragraphs>101</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 Laboratoire de recherche de Fonderie- Université Badji-Mokhtar-Annaba Formation pour ETRAG, 26-28 Janvier 2016 Etats de surface à traiter- Aspect Diffusion-Mécanismes de Consolidation des Matériaux Métalliques </vt:lpstr>
      <vt:lpstr>Diapositive 2</vt:lpstr>
      <vt:lpstr>Diapositive 3</vt:lpstr>
      <vt:lpstr>Présentation d’une surface à l’échelle nanométrique</vt:lpstr>
      <vt:lpstr>Diapositive 5</vt:lpstr>
      <vt:lpstr>Une surface à l’échelle micrométrique</vt:lpstr>
      <vt:lpstr>Diapositive 7</vt:lpstr>
      <vt:lpstr>Diffusion à l’état solide</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mzina</dc:creator>
  <cp:lastModifiedBy>mzina</cp:lastModifiedBy>
  <cp:revision>60</cp:revision>
  <dcterms:created xsi:type="dcterms:W3CDTF">2016-01-25T14:51:41Z</dcterms:created>
  <dcterms:modified xsi:type="dcterms:W3CDTF">2017-01-07T11:23:45Z</dcterms:modified>
</cp:coreProperties>
</file>