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64" r:id="rId3"/>
    <p:sldId id="256" r:id="rId4"/>
    <p:sldId id="265" r:id="rId5"/>
    <p:sldId id="266" r:id="rId6"/>
    <p:sldId id="267" r:id="rId7"/>
    <p:sldId id="282" r:id="rId8"/>
    <p:sldId id="283" r:id="rId9"/>
    <p:sldId id="284" r:id="rId10"/>
    <p:sldId id="268" r:id="rId11"/>
    <p:sldId id="269" r:id="rId12"/>
    <p:sldId id="270" r:id="rId13"/>
    <p:sldId id="271" r:id="rId14"/>
    <p:sldId id="272" r:id="rId15"/>
    <p:sldId id="258" r:id="rId16"/>
    <p:sldId id="273" r:id="rId17"/>
    <p:sldId id="274" r:id="rId18"/>
    <p:sldId id="275" r:id="rId19"/>
    <p:sldId id="276" r:id="rId20"/>
    <p:sldId id="260" r:id="rId21"/>
    <p:sldId id="285" r:id="rId22"/>
    <p:sldId id="286" r:id="rId23"/>
    <p:sldId id="287" r:id="rId24"/>
    <p:sldId id="288" r:id="rId25"/>
    <p:sldId id="278" r:id="rId26"/>
    <p:sldId id="263" r:id="rId27"/>
    <p:sldId id="259" r:id="rId28"/>
    <p:sldId id="261" r:id="rId29"/>
    <p:sldId id="29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29A"/>
    <a:srgbClr val="CC0099"/>
    <a:srgbClr val="404F2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F0CF-00B9-44D8-98DA-1704A77DBD38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689C9-181F-481F-81EF-0BF5615896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0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689C9-181F-481F-81EF-0BF5615896EA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78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13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1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79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0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9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8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5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45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58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F2C9-2486-46FA-9983-D0EB9AE01B8A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BD00-230C-4D8A-A174-6B64F63EC9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1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SOLIDWORKS</a:t>
            </a:r>
            <a:br>
              <a:rPr lang="fr-FR" b="1" u="sng" dirty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18129A"/>
                </a:solidFill>
              </a:rPr>
              <a:t>*parabole</a:t>
            </a:r>
            <a:r>
              <a:rPr lang="fr-FR" b="1" dirty="0" smtClean="0">
                <a:solidFill>
                  <a:srgbClr val="18129A"/>
                </a:solidFill>
              </a:rPr>
              <a:t> : </a:t>
            </a:r>
            <a:endParaRPr lang="fr-FR" b="1" dirty="0">
              <a:solidFill>
                <a:srgbClr val="18129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83671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une parabole.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41" y="297175"/>
            <a:ext cx="1724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3203848" y="764704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149606" cy="85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576" y="4077072"/>
            <a:ext cx="188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Rainure droite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31847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10)Rainure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84739"/>
            <a:ext cx="607738" cy="3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694475" y="408047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une Rainure droite 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3" y="4797152"/>
            <a:ext cx="2228849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66" y="4797152"/>
            <a:ext cx="26289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ccolade ouvrante 14"/>
          <p:cNvSpPr/>
          <p:nvPr/>
        </p:nvSpPr>
        <p:spPr>
          <a:xfrm>
            <a:off x="5148064" y="4840026"/>
            <a:ext cx="504056" cy="757226"/>
          </a:xfrm>
          <a:prstGeom prst="leftBrace">
            <a:avLst/>
          </a:prstGeom>
          <a:solidFill>
            <a:srgbClr val="FF0000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331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Rainure droite par son centre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430353" cy="29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96" y="311463"/>
            <a:ext cx="504363" cy="4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1668016" cy="12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15799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49" y="1268760"/>
            <a:ext cx="2496718" cy="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5536" y="4211796"/>
            <a:ext cx="3062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Rainure courbe par 3 points :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08" y="4200497"/>
            <a:ext cx="506869" cy="48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88024" y="4293096"/>
            <a:ext cx="329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Rainure courbe par son centre :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65" y="4211796"/>
            <a:ext cx="560065" cy="53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40466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CHAP02-LES OUTILS DE MODIFICATION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199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01) Congé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56956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 un arc tangent à l’intersection de 2 entités d’esquisse, en arrondissant le coin.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04056" cy="3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9302"/>
            <a:ext cx="1990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6300192" y="1145964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0" y="2031231"/>
            <a:ext cx="1196499" cy="249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 flipH="1">
            <a:off x="1395248" y="4005064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4" y="2533650"/>
            <a:ext cx="1328844" cy="125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26" y="2492895"/>
            <a:ext cx="137600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5364088" y="3140967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5536" y="46531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02) Chanfrein d’esquisse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8133"/>
            <a:ext cx="1990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393284"/>
            <a:ext cx="1224136" cy="120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cteur droit avec flèche 17"/>
          <p:cNvCxnSpPr/>
          <p:nvPr/>
        </p:nvCxnSpPr>
        <p:spPr bwMode="auto">
          <a:xfrm flipH="1">
            <a:off x="1200918" y="6473518"/>
            <a:ext cx="58769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70" y="5353484"/>
            <a:ext cx="1172384" cy="102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32921"/>
            <a:ext cx="1080120" cy="10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lèche droite 21"/>
          <p:cNvSpPr/>
          <p:nvPr/>
        </p:nvSpPr>
        <p:spPr>
          <a:xfrm>
            <a:off x="4067944" y="5949279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987824" y="465313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un chanfrein à l’intersection de 2 entités d’esquisse .</a:t>
            </a:r>
          </a:p>
          <a:p>
            <a:endParaRPr lang="fr-FR" dirty="0"/>
          </a:p>
          <a:p>
            <a:endParaRPr lang="fr-FR" dirty="0" smtClean="0"/>
          </a:p>
        </p:txBody>
      </p:sp>
      <p:cxnSp>
        <p:nvCxnSpPr>
          <p:cNvPr id="24" name="Connecteur droit avec flèche 23"/>
          <p:cNvCxnSpPr/>
          <p:nvPr/>
        </p:nvCxnSpPr>
        <p:spPr bwMode="auto">
          <a:xfrm>
            <a:off x="6300192" y="5517232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03) Entités symétriques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77747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 la symétrie des entités sélectionnées par rapport à une ligne de construction.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46" y="1477516"/>
            <a:ext cx="2386258" cy="173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 flipH="1" flipV="1">
            <a:off x="4319150" y="2924944"/>
            <a:ext cx="293848" cy="4320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644008" y="321297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Ligne de symétrie</a:t>
            </a:r>
            <a:endParaRPr lang="fr-F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7493"/>
            <a:ext cx="1224136" cy="22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6009"/>
            <a:ext cx="1762299" cy="2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1520" y="39237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04) Convertir les entités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437787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Convertit les arêtes du modèle ou les entités sélectionnées en segment d’esquisse.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85" y="3645024"/>
            <a:ext cx="769827" cy="6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004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05) Décaler  les entités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6932" y="122055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des entités en décalant d’une distance donnée la face, les arêtes, courbes ou entités d’esquisse sélectionnées.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9517"/>
            <a:ext cx="655885" cy="85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" y="1986394"/>
            <a:ext cx="1566736" cy="12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1292919" cy="137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41231"/>
            <a:ext cx="1341197" cy="127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>
            <a:stCxn id="10" idx="1"/>
          </p:cNvCxnSpPr>
          <p:nvPr/>
        </p:nvCxnSpPr>
        <p:spPr bwMode="auto">
          <a:xfrm flipH="1">
            <a:off x="6658362" y="2155671"/>
            <a:ext cx="433918" cy="16927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092280" y="198639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Option bidirectionnel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3419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06) Ajuster les entités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56" y="3284984"/>
            <a:ext cx="537923" cy="80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49080"/>
            <a:ext cx="995872" cy="23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7371551" y="6367493"/>
            <a:ext cx="512817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10" y="4980924"/>
            <a:ext cx="1794994" cy="11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86" y="4908916"/>
            <a:ext cx="1310234" cy="123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èche droite 16"/>
          <p:cNvSpPr/>
          <p:nvPr/>
        </p:nvSpPr>
        <p:spPr>
          <a:xfrm>
            <a:off x="3232277" y="5484980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95536" y="388485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Ajuste puis prolonge l’entité d’esquisse sélectionnée pour la rendre coïncidente</a:t>
            </a:r>
          </a:p>
          <a:p>
            <a:r>
              <a:rPr lang="fr-FR" dirty="0" smtClean="0"/>
              <a:t>à une autre ou supprime une entité d’esquisse.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103" y="1886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07) Prolonger les entités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26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Prolonge l’entité d’esquisse sélectionnée pour qu’elle rencontre une autre entité.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7659"/>
            <a:ext cx="2508057" cy="138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1952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6004062" y="1628800"/>
            <a:ext cx="79021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2320584" cy="12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3664325" y="2428698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7" y="3563724"/>
            <a:ext cx="334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08) Géométrie de construction  </a:t>
            </a:r>
            <a:r>
              <a:rPr lang="fr-FR" b="1" dirty="0" smtClean="0">
                <a:solidFill>
                  <a:srgbClr val="CC0099"/>
                </a:solidFill>
              </a:rPr>
              <a:t>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103" y="4005064"/>
            <a:ext cx="839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Convertit des entités d’esquisse sélectionnées en géométrie de construction ou en géométrie d’esquisse ou inversement.</a:t>
            </a:r>
          </a:p>
          <a:p>
            <a:endParaRPr lang="fr-FR" dirty="0"/>
          </a:p>
          <a:p>
            <a:r>
              <a:rPr lang="fr-FR" dirty="0" smtClean="0"/>
              <a:t>Menu : outils……….outils d’esquisse………..géométrie de construction.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2014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3816725" y="5805264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01208"/>
            <a:ext cx="2225369" cy="127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6" y="260648"/>
            <a:ext cx="334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09) Déplacer les entités  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6" y="764704"/>
            <a:ext cx="511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Déplace des entités d’esquisse et des annotations.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48" y="1340767"/>
            <a:ext cx="137715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3995936" y="1844823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14" y="782216"/>
            <a:ext cx="2428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5652120" y="897221"/>
            <a:ext cx="79021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1" y="1124744"/>
            <a:ext cx="1256183" cy="206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57" y="1446447"/>
            <a:ext cx="1148903" cy="10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23528" y="3131676"/>
            <a:ext cx="334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10) pivoter les entités  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36357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Fait pivoter  des entités d’esquisse et des annotations. </a:t>
            </a:r>
            <a:endParaRPr lang="fr-F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06" y="3446512"/>
            <a:ext cx="2428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5580112" y="3933056"/>
            <a:ext cx="79021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13670"/>
            <a:ext cx="1384613" cy="45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82" y="4767878"/>
            <a:ext cx="745214" cy="7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èche droite 15"/>
          <p:cNvSpPr/>
          <p:nvPr/>
        </p:nvSpPr>
        <p:spPr>
          <a:xfrm>
            <a:off x="3995936" y="4985678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296144" cy="20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607" y="260648"/>
            <a:ext cx="395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11) Mettre à l’échelle les entités  </a:t>
            </a:r>
            <a:r>
              <a:rPr lang="fr-FR" b="1" dirty="0" smtClean="0">
                <a:solidFill>
                  <a:srgbClr val="CC0099"/>
                </a:solidFill>
              </a:rPr>
              <a:t>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9615" y="692696"/>
            <a:ext cx="582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Met à l’échelle des entités d’esquisse et des annotations.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01452"/>
            <a:ext cx="2428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5775622" y="1412776"/>
            <a:ext cx="79021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2" y="1412776"/>
            <a:ext cx="1337278" cy="21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71" y="1692052"/>
            <a:ext cx="1805293" cy="126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87" y="1812429"/>
            <a:ext cx="1183040" cy="9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droite 9"/>
          <p:cNvSpPr/>
          <p:nvPr/>
        </p:nvSpPr>
        <p:spPr>
          <a:xfrm>
            <a:off x="3989915" y="2252513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1402490" y="3212976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123728" y="3018438"/>
            <a:ext cx="190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Facteur d’échelle = 2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9" y="3779748"/>
            <a:ext cx="275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12) Copier  les entités  </a:t>
            </a:r>
            <a:r>
              <a:rPr lang="fr-FR" b="1" dirty="0" smtClean="0">
                <a:solidFill>
                  <a:srgbClr val="CC0099"/>
                </a:solidFill>
              </a:rPr>
              <a:t>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3" y="4365104"/>
            <a:ext cx="1221024" cy="197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5250"/>
            <a:ext cx="1362781" cy="108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08998"/>
            <a:ext cx="1433497" cy="114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835697" y="41397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Copie des entités d’esquisse et des annotations.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1" y="4670648"/>
            <a:ext cx="2428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cteur droit avec flèche 19"/>
          <p:cNvCxnSpPr/>
          <p:nvPr/>
        </p:nvCxnSpPr>
        <p:spPr bwMode="auto">
          <a:xfrm>
            <a:off x="5867027" y="5013176"/>
            <a:ext cx="79021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lèche droite 20"/>
          <p:cNvSpPr/>
          <p:nvPr/>
        </p:nvSpPr>
        <p:spPr>
          <a:xfrm>
            <a:off x="3563888" y="5301207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13) Répétition linéaire d’esquisse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836712"/>
            <a:ext cx="491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une répétition linéaire d’entités d’esquisse .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6384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5508104" y="793808"/>
            <a:ext cx="79021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5142532" cy="11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46" y="3573016"/>
            <a:ext cx="5055370" cy="68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164856" cy="42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07704" y="46538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Double clic ici change le nombre d’</a:t>
            </a:r>
            <a:r>
              <a:rPr lang="fr-FR" dirty="0" err="1" smtClean="0"/>
              <a:t>occurences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V="1">
            <a:off x="2843808" y="3788341"/>
            <a:ext cx="864096" cy="86479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572000" y="4725144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nombre d’occurrences en Y : </a:t>
            </a:r>
            <a:r>
              <a:rPr lang="fr-FR" dirty="0" err="1" smtClean="0"/>
              <a:t>exp</a:t>
            </a:r>
            <a:r>
              <a:rPr lang="fr-FR" dirty="0" smtClean="0"/>
              <a:t> : 3  pour activer D2 et angle en Y .</a:t>
            </a:r>
          </a:p>
          <a:p>
            <a:r>
              <a:rPr lang="fr-FR" b="1" u="sng" dirty="0" smtClean="0"/>
              <a:t>Options :</a:t>
            </a:r>
            <a:r>
              <a:rPr lang="fr-FR" b="1" dirty="0" smtClean="0"/>
              <a:t> </a:t>
            </a:r>
            <a:r>
              <a:rPr lang="fr-FR" sz="1600" dirty="0" smtClean="0"/>
              <a:t>occurrences à omettre :</a:t>
            </a:r>
          </a:p>
          <a:p>
            <a:r>
              <a:rPr lang="fr-FR" sz="1600" dirty="0" smtClean="0"/>
              <a:t>Pour supprimer des entités de la répétition .  </a:t>
            </a:r>
            <a:endParaRPr lang="fr-FR" b="1" dirty="0"/>
          </a:p>
        </p:txBody>
      </p:sp>
      <p:sp>
        <p:nvSpPr>
          <p:cNvPr id="17" name="Flèche droite 16"/>
          <p:cNvSpPr/>
          <p:nvPr/>
        </p:nvSpPr>
        <p:spPr>
          <a:xfrm rot="5400000">
            <a:off x="4875014" y="3104964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14) Répétition circulaire d’esquisse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1009" y="836712"/>
            <a:ext cx="535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une répétition circulaire d’entités d’esquisse.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63" y="692696"/>
            <a:ext cx="26384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5605983" y="980728"/>
            <a:ext cx="79021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94" y="1556792"/>
            <a:ext cx="197152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69" y="4346653"/>
            <a:ext cx="1792803" cy="18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6314985" y="2324521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51720" y="19168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centre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835696" y="335699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Nombre d’</a:t>
            </a:r>
            <a:r>
              <a:rPr lang="fr-FR" sz="1600" dirty="0" err="1" smtClean="0"/>
              <a:t>occurences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79" y="1556792"/>
            <a:ext cx="21294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lèche droite 19"/>
          <p:cNvSpPr/>
          <p:nvPr/>
        </p:nvSpPr>
        <p:spPr>
          <a:xfrm rot="5400000">
            <a:off x="7740351" y="3914604"/>
            <a:ext cx="432048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1780"/>
            <a:ext cx="1315509" cy="388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 bwMode="auto">
          <a:xfrm flipH="1">
            <a:off x="1403648" y="2060848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 bwMode="auto">
          <a:xfrm flipH="1">
            <a:off x="1115616" y="3573016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835696" y="4346653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l’objet à répéter ensuite sélectionner le centre, donner un nombre d’occurrences et spécifier l’angle.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33265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CHAP 01</a:t>
            </a:r>
          </a:p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INTRODUCTION A SOLIDWORKS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6833" y="18269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1) HISTORIQUE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6833" y="2296905"/>
            <a:ext cx="7933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Solidworks est un logiciel de conception mécanique 3D paramétrique.</a:t>
            </a:r>
          </a:p>
          <a:p>
            <a:pPr algn="just"/>
            <a:r>
              <a:rPr lang="fr-FR" sz="1600" dirty="0" smtClean="0"/>
              <a:t>Il a été crée en 1993 et a été acheté en 1997 par la société DASSAULT SYSTEMES. </a:t>
            </a:r>
            <a:r>
              <a:rPr lang="fr-FR" sz="1600" dirty="0"/>
              <a:t>C</a:t>
            </a:r>
            <a:r>
              <a:rPr lang="fr-FR" sz="1600" dirty="0" smtClean="0"/>
              <a:t>e logiciel sert à </a:t>
            </a:r>
            <a:r>
              <a:rPr lang="fr-FR" sz="1600" smtClean="0"/>
              <a:t>des </a:t>
            </a:r>
            <a:r>
              <a:rPr lang="fr-FR" sz="1600" smtClean="0"/>
              <a:t>ingénieurs, </a:t>
            </a:r>
            <a:r>
              <a:rPr lang="fr-FR" sz="1600" dirty="0" smtClean="0"/>
              <a:t>des concepteurs, </a:t>
            </a:r>
            <a:r>
              <a:rPr lang="fr-FR" sz="1600" smtClean="0"/>
              <a:t>pour l’élaboration </a:t>
            </a:r>
            <a:r>
              <a:rPr lang="fr-FR" sz="1600" dirty="0" smtClean="0"/>
              <a:t>des plans de pièces mécaniques, de prévisualisation 3D.</a:t>
            </a:r>
          </a:p>
          <a:p>
            <a:pPr algn="just"/>
            <a:r>
              <a:rPr lang="fr-FR" sz="1600" dirty="0" smtClean="0"/>
              <a:t>Ce logiciel est donc utilisé par des entreprises ayant comme secteurs d’activité l’industrie,       la médecine, les transports, la grande consommation, la science …etc…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44371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2</a:t>
            </a:r>
            <a:r>
              <a:rPr lang="fr-FR" b="1" u="sng" dirty="0" smtClean="0">
                <a:solidFill>
                  <a:srgbClr val="FF0000"/>
                </a:solidFill>
              </a:rPr>
              <a:t>) INTERFACE UTILISATEUR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5736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CHAP03- La Cotation et les Relations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2847975" cy="7143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Barre d’outils Cotations/Relations ou menu Outils ……..citations…….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56" y="1744256"/>
            <a:ext cx="2990850" cy="2095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29249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01) Cotation Intelligente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39338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Créer une cote pour une ou plusieurs entités sélectionnées.</a:t>
            </a:r>
          </a:p>
          <a:p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682" y="2938153"/>
            <a:ext cx="397214" cy="3561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4531437"/>
            <a:ext cx="34575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886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02) Ajouter des Relations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88640"/>
            <a:ext cx="483865" cy="5210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112474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Contrôle la taille ou la position des entités à l’aide de contraintes telles que concentrique ou verticale.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544" y="19075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03) Types de Relations 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7" name="Légende encadrée 1 6"/>
          <p:cNvSpPr/>
          <p:nvPr/>
        </p:nvSpPr>
        <p:spPr>
          <a:xfrm>
            <a:off x="755576" y="2420888"/>
            <a:ext cx="360040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238023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Horizontale ou Verticale </a:t>
            </a:r>
            <a:r>
              <a:rPr lang="fr-FR" b="1" dirty="0" smtClean="0"/>
              <a:t>:</a:t>
            </a:r>
            <a:endParaRPr lang="fr-FR" b="1" u="sng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31203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points seront alignés horizontalement ou verticalement.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1" y="3848975"/>
            <a:ext cx="1710110" cy="9892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530" y="2105499"/>
            <a:ext cx="1724025" cy="952500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843808" y="4221088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804" y="4110240"/>
            <a:ext cx="2165260" cy="4243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3435659"/>
            <a:ext cx="492650" cy="200290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459655" y="416529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0856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égende encadrée 1 1"/>
          <p:cNvSpPr/>
          <p:nvPr/>
        </p:nvSpPr>
        <p:spPr>
          <a:xfrm>
            <a:off x="539552" y="332656"/>
            <a:ext cx="360040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43608" y="251356"/>
            <a:ext cx="131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Colinéaire  </a:t>
            </a:r>
            <a:r>
              <a:rPr lang="fr-FR" b="1" dirty="0"/>
              <a:t>: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44" y="188640"/>
            <a:ext cx="1752600" cy="1828800"/>
          </a:xfrm>
          <a:prstGeom prst="rect">
            <a:avLst/>
          </a:prstGeom>
        </p:spPr>
      </p:pic>
      <p:sp>
        <p:nvSpPr>
          <p:cNvPr id="5" name="Chevron 4"/>
          <p:cNvSpPr/>
          <p:nvPr/>
        </p:nvSpPr>
        <p:spPr>
          <a:xfrm>
            <a:off x="2195736" y="908720"/>
            <a:ext cx="432048" cy="144016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74527" y="456709"/>
            <a:ext cx="442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2 Objets ou plus  les 2 Objets se retrouveront sur la même ligne définie.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20888"/>
            <a:ext cx="2122165" cy="883279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3635896" y="2754515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714591"/>
            <a:ext cx="2867397" cy="399959"/>
          </a:xfrm>
          <a:prstGeom prst="rect">
            <a:avLst/>
          </a:prstGeom>
        </p:spPr>
      </p:pic>
      <p:sp>
        <p:nvSpPr>
          <p:cNvPr id="10" name="Légende encadrée 1 9"/>
          <p:cNvSpPr/>
          <p:nvPr/>
        </p:nvSpPr>
        <p:spPr>
          <a:xfrm>
            <a:off x="520271" y="3870340"/>
            <a:ext cx="360040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024327" y="3789040"/>
            <a:ext cx="125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err="1" smtClean="0"/>
              <a:t>Coradiale</a:t>
            </a:r>
            <a:r>
              <a:rPr lang="fr-FR" b="1" u="sng" dirty="0" smtClean="0"/>
              <a:t>  </a:t>
            </a:r>
            <a:r>
              <a:rPr lang="fr-FR" b="1" dirty="0"/>
              <a:t>:</a:t>
            </a:r>
            <a:endParaRPr lang="fr-FR" b="1" u="sng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29" y="5108082"/>
            <a:ext cx="1492945" cy="14457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757" y="3973706"/>
            <a:ext cx="1752600" cy="14001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357" y="5224816"/>
            <a:ext cx="1594804" cy="1329003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3467476" y="5935408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7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égende encadrée 1 1"/>
          <p:cNvSpPr/>
          <p:nvPr/>
        </p:nvSpPr>
        <p:spPr>
          <a:xfrm>
            <a:off x="467544" y="269940"/>
            <a:ext cx="360040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71600" y="188640"/>
            <a:ext cx="185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Perpendiculaire  </a:t>
            </a:r>
            <a:r>
              <a:rPr lang="fr-FR" b="1" dirty="0"/>
              <a:t>: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02" y="1124744"/>
            <a:ext cx="2147119" cy="983318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3563888" y="1508391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872" y="285058"/>
            <a:ext cx="1752600" cy="1885950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6707832" y="1228033"/>
            <a:ext cx="432048" cy="144016"/>
          </a:xfrm>
          <a:prstGeom prst="chevr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8072" y="2636912"/>
            <a:ext cx="847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2 lignes. Les 2 objets seront perpendiculairement l’un par rapport à l’autre.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415" y="1091697"/>
            <a:ext cx="1905765" cy="1148904"/>
          </a:xfrm>
          <a:prstGeom prst="rect">
            <a:avLst/>
          </a:prstGeom>
        </p:spPr>
      </p:pic>
      <p:sp>
        <p:nvSpPr>
          <p:cNvPr id="13" name="Légende encadrée 1 12"/>
          <p:cNvSpPr/>
          <p:nvPr/>
        </p:nvSpPr>
        <p:spPr>
          <a:xfrm>
            <a:off x="576995" y="3402555"/>
            <a:ext cx="360040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43608" y="3347700"/>
            <a:ext cx="112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Parallèle </a:t>
            </a:r>
            <a:r>
              <a:rPr lang="fr-FR" b="1" dirty="0"/>
              <a:t>:</a:t>
            </a:r>
            <a:endParaRPr lang="fr-FR" b="1" u="sng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271242"/>
            <a:ext cx="1752600" cy="18859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6" y="5229200"/>
            <a:ext cx="1802507" cy="1286695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>
            <a:off x="3563888" y="5949280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229200"/>
            <a:ext cx="973262" cy="1352773"/>
          </a:xfrm>
          <a:prstGeom prst="rect">
            <a:avLst/>
          </a:prstGeom>
        </p:spPr>
      </p:pic>
      <p:sp>
        <p:nvSpPr>
          <p:cNvPr id="19" name="Chevron 18"/>
          <p:cNvSpPr/>
          <p:nvPr/>
        </p:nvSpPr>
        <p:spPr>
          <a:xfrm>
            <a:off x="6660232" y="4437112"/>
            <a:ext cx="432048" cy="144016"/>
          </a:xfrm>
          <a:prstGeom prst="chevr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87624" y="386104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2 lignes en plus ou une ligne et un plan ( ou 1 face plane ) dans une esquisse 3D . Les lignes seront parallèles ou la ligne sera parallèle au plan sélectionné.</a:t>
            </a:r>
          </a:p>
        </p:txBody>
      </p:sp>
    </p:spTree>
    <p:extLst>
      <p:ext uri="{BB962C8B-B14F-4D97-AF65-F5344CB8AC3E}">
        <p14:creationId xmlns:p14="http://schemas.microsoft.com/office/powerpoint/2010/main" val="21442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égende encadrée 1 1"/>
          <p:cNvSpPr/>
          <p:nvPr/>
        </p:nvSpPr>
        <p:spPr>
          <a:xfrm>
            <a:off x="576995" y="260648"/>
            <a:ext cx="360040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71646" y="188640"/>
            <a:ext cx="117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Tangente </a:t>
            </a:r>
            <a:r>
              <a:rPr lang="fr-FR" b="1" dirty="0"/>
              <a:t>: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2034780" cy="95954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3203848" y="1352488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04664"/>
            <a:ext cx="1781175" cy="762000"/>
          </a:xfrm>
          <a:prstGeom prst="rect">
            <a:avLst/>
          </a:prstGeom>
        </p:spPr>
      </p:pic>
      <p:sp>
        <p:nvSpPr>
          <p:cNvPr id="6" name="Chevron 5"/>
          <p:cNvSpPr/>
          <p:nvPr/>
        </p:nvSpPr>
        <p:spPr>
          <a:xfrm>
            <a:off x="6444208" y="692696"/>
            <a:ext cx="432048" cy="144016"/>
          </a:xfrm>
          <a:prstGeom prst="chevr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846522"/>
            <a:ext cx="1938878" cy="12279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8072" y="2636912"/>
            <a:ext cx="847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un arc, une ellipse ou une </a:t>
            </a:r>
            <a:r>
              <a:rPr lang="fr-FR" dirty="0" err="1" smtClean="0"/>
              <a:t>spline</a:t>
            </a:r>
            <a:r>
              <a:rPr lang="fr-FR" dirty="0" smtClean="0"/>
              <a:t> et une ligne . Les 2 objets seront tangents.</a:t>
            </a:r>
          </a:p>
        </p:txBody>
      </p:sp>
      <p:sp>
        <p:nvSpPr>
          <p:cNvPr id="12" name="Légende encadrée 1 11"/>
          <p:cNvSpPr/>
          <p:nvPr/>
        </p:nvSpPr>
        <p:spPr>
          <a:xfrm>
            <a:off x="611560" y="3356992"/>
            <a:ext cx="360040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96461" y="3284984"/>
            <a:ext cx="15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Concentrique</a:t>
            </a:r>
            <a:r>
              <a:rPr lang="fr-FR" b="1" dirty="0" smtClean="0"/>
              <a:t> :</a:t>
            </a:r>
            <a:endParaRPr lang="fr-FR" b="1" u="sng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3" y="4956398"/>
            <a:ext cx="1990429" cy="1216720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3203848" y="5483458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3643496"/>
            <a:ext cx="1781175" cy="1466850"/>
          </a:xfrm>
          <a:prstGeom prst="rect">
            <a:avLst/>
          </a:prstGeom>
        </p:spPr>
      </p:pic>
      <p:sp>
        <p:nvSpPr>
          <p:cNvPr id="17" name="Chevron 16"/>
          <p:cNvSpPr/>
          <p:nvPr/>
        </p:nvSpPr>
        <p:spPr>
          <a:xfrm>
            <a:off x="6516216" y="4365104"/>
            <a:ext cx="432048" cy="144016"/>
          </a:xfrm>
          <a:prstGeom prst="chevr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448" y="4945628"/>
            <a:ext cx="1538795" cy="150770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67544" y="41397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au moins 2 arcs ou un point et un arc.       Les arcs auront le même point central.</a:t>
            </a:r>
          </a:p>
        </p:txBody>
      </p:sp>
    </p:spTree>
    <p:extLst>
      <p:ext uri="{BB962C8B-B14F-4D97-AF65-F5344CB8AC3E}">
        <p14:creationId xmlns:p14="http://schemas.microsoft.com/office/powerpoint/2010/main" val="12211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11247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de pièces en </a:t>
            </a:r>
            <a:r>
              <a:rPr lang="fr-FR" dirty="0"/>
              <a:t>3D. Elles sont ensuite utilisées pour </a:t>
            </a:r>
            <a:r>
              <a:rPr lang="fr-FR" dirty="0" smtClean="0"/>
              <a:t>des assemblages </a:t>
            </a:r>
            <a:r>
              <a:rPr lang="fr-FR" dirty="0"/>
              <a:t>en 3D, des mises en plan en 2D, des animations, etc...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19795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Principales fonctions</a:t>
            </a:r>
            <a:r>
              <a:rPr lang="fr-FR" b="1" dirty="0" smtClean="0">
                <a:solidFill>
                  <a:srgbClr val="CC0099"/>
                </a:solidFill>
              </a:rPr>
              <a:t>: </a:t>
            </a:r>
            <a:r>
              <a:rPr lang="fr-FR" dirty="0" smtClean="0"/>
              <a:t>Voir exercices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2492896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Bossage extrudé  </a:t>
            </a:r>
          </a:p>
          <a:p>
            <a:r>
              <a:rPr lang="fr-FR" dirty="0" smtClean="0"/>
              <a:t>2- Bossage de révolution</a:t>
            </a:r>
          </a:p>
          <a:p>
            <a:r>
              <a:rPr lang="fr-FR" dirty="0" smtClean="0"/>
              <a:t>3- Enlèvement de matière</a:t>
            </a:r>
          </a:p>
          <a:p>
            <a:r>
              <a:rPr lang="fr-FR" dirty="0" smtClean="0"/>
              <a:t>4- Assistant pour le perçage</a:t>
            </a:r>
          </a:p>
          <a:p>
            <a:r>
              <a:rPr lang="fr-FR" dirty="0" smtClean="0"/>
              <a:t>5- Répétitions linéaire et circulaire</a:t>
            </a:r>
          </a:p>
          <a:p>
            <a:r>
              <a:rPr lang="fr-FR" dirty="0"/>
              <a:t>6</a:t>
            </a:r>
            <a:r>
              <a:rPr lang="fr-FR" dirty="0" smtClean="0"/>
              <a:t>- Enlèvement de matière avec lissage</a:t>
            </a:r>
          </a:p>
          <a:p>
            <a:r>
              <a:rPr lang="fr-FR" dirty="0"/>
              <a:t>7</a:t>
            </a:r>
            <a:r>
              <a:rPr lang="fr-FR" dirty="0" smtClean="0"/>
              <a:t>- Coque/dépouille/nervure</a:t>
            </a:r>
          </a:p>
          <a:p>
            <a:r>
              <a:rPr lang="fr-FR" dirty="0"/>
              <a:t>8</a:t>
            </a:r>
            <a:r>
              <a:rPr lang="fr-FR" dirty="0" smtClean="0"/>
              <a:t>- Géométrie de référence</a:t>
            </a:r>
          </a:p>
          <a:p>
            <a:r>
              <a:rPr lang="fr-FR" dirty="0"/>
              <a:t>9</a:t>
            </a:r>
            <a:r>
              <a:rPr lang="fr-FR" dirty="0" smtClean="0"/>
              <a:t>- Symétrie</a:t>
            </a:r>
          </a:p>
          <a:p>
            <a:r>
              <a:rPr lang="fr-FR" dirty="0" smtClean="0"/>
              <a:t>10- congé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03848" y="36023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CHAP04- </a:t>
            </a:r>
            <a:r>
              <a:rPr lang="fr-FR" sz="2400" b="1" u="sng" dirty="0">
                <a:solidFill>
                  <a:srgbClr val="FF0000"/>
                </a:solidFill>
              </a:rPr>
              <a:t>LES </a:t>
            </a:r>
            <a:r>
              <a:rPr lang="fr-FR" sz="2400" b="1" u="sng" dirty="0" smtClean="0">
                <a:solidFill>
                  <a:srgbClr val="FF0000"/>
                </a:solidFill>
              </a:rPr>
              <a:t>FONCTIONS 3D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670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Echelle  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926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Met à l’échelle le modèle avec un facteur spécifié.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8" y="1124744"/>
            <a:ext cx="21812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 flipH="1">
            <a:off x="1547664" y="2492896"/>
            <a:ext cx="66041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15816" y="1062028"/>
            <a:ext cx="443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Menu insertion ensuite fonctions ensuite Echelle.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82" y="2564904"/>
            <a:ext cx="1416744" cy="144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764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780929"/>
            <a:ext cx="3024336" cy="297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6588225" y="2060848"/>
            <a:ext cx="68435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670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Répétition </a:t>
            </a:r>
            <a:r>
              <a:rPr lang="fr-FR" b="1" u="sng" dirty="0" err="1" smtClean="0">
                <a:solidFill>
                  <a:srgbClr val="FF0000"/>
                </a:solidFill>
              </a:rPr>
              <a:t>Lineaire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 une répétition linéaire ( unidirectionnelle ou bidirectionnelle ) </a:t>
            </a:r>
          </a:p>
          <a:p>
            <a:r>
              <a:rPr lang="fr-FR" dirty="0" smtClean="0"/>
              <a:t>des fonctions, faces et corps sélectionnés.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16" y="1988840"/>
            <a:ext cx="2725003" cy="14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49" y="2508138"/>
            <a:ext cx="2652192" cy="18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29" y="4509120"/>
            <a:ext cx="2914649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86" y="116632"/>
            <a:ext cx="2316360" cy="166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>
            <a:off x="5799878" y="517322"/>
            <a:ext cx="932362" cy="24738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8956"/>
            <a:ext cx="1512168" cy="488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670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Répétition circulaire 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926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 une répétition circulaire des fonctions, faces et corps sélectionnés.</a:t>
            </a:r>
            <a:endParaRPr lang="fr-FR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316360" cy="166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2249156" y="2132856"/>
            <a:ext cx="941826" cy="37919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Voir exercices</a:t>
            </a:r>
            <a:endParaRPr lang="fr-FR" sz="2000" dirty="0"/>
          </a:p>
        </p:txBody>
      </p:sp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CHAP05- Mise en plan et coupe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7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5"/>
          <p:cNvSpPr txBox="1">
            <a:spLocks noChangeArrowheads="1"/>
          </p:cNvSpPr>
          <p:nvPr/>
        </p:nvSpPr>
        <p:spPr bwMode="auto">
          <a:xfrm>
            <a:off x="1974217" y="4897377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err="1" smtClean="0">
                <a:solidFill>
                  <a:srgbClr val="FF0066"/>
                </a:solidFill>
              </a:rPr>
              <a:t>Triedre</a:t>
            </a:r>
            <a:r>
              <a:rPr lang="en-US" sz="1200" u="none" dirty="0" smtClean="0">
                <a:solidFill>
                  <a:srgbClr val="FF0066"/>
                </a:solidFill>
              </a:rPr>
              <a:t> de </a:t>
            </a:r>
            <a:r>
              <a:rPr lang="en-US" sz="1200" u="none" dirty="0" err="1" smtClean="0">
                <a:solidFill>
                  <a:srgbClr val="FF0066"/>
                </a:solidFill>
              </a:rPr>
              <a:t>référence</a:t>
            </a:r>
            <a:r>
              <a:rPr lang="en-US" sz="1200" u="none" dirty="0" smtClean="0">
                <a:solidFill>
                  <a:srgbClr val="FF0066"/>
                </a:solidFill>
              </a:rPr>
              <a:t> 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 flipV="1">
            <a:off x="683568" y="508775"/>
            <a:ext cx="216024" cy="540093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Accolade fermante 6"/>
          <p:cNvSpPr/>
          <p:nvPr/>
        </p:nvSpPr>
        <p:spPr bwMode="auto">
          <a:xfrm rot="5400000">
            <a:off x="4853439" y="1059332"/>
            <a:ext cx="373225" cy="1224136"/>
          </a:xfrm>
          <a:prstGeom prst="rightBrace">
            <a:avLst/>
          </a:prstGeom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683568" y="2276872"/>
            <a:ext cx="0" cy="720080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 bwMode="auto">
          <a:xfrm flipV="1">
            <a:off x="1403648" y="508775"/>
            <a:ext cx="648072" cy="284164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6804248" y="404664"/>
            <a:ext cx="576064" cy="354524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 bwMode="auto">
          <a:xfrm>
            <a:off x="996752" y="1484784"/>
            <a:ext cx="813792" cy="0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7124913" y="4649268"/>
            <a:ext cx="809759" cy="12423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 bwMode="auto">
          <a:xfrm>
            <a:off x="1223628" y="5922444"/>
            <a:ext cx="324036" cy="597383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 bwMode="auto">
          <a:xfrm>
            <a:off x="8064376" y="332656"/>
            <a:ext cx="468064" cy="419238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 bwMode="auto">
          <a:xfrm flipV="1">
            <a:off x="1312404" y="5013176"/>
            <a:ext cx="648072" cy="284164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Box 85"/>
          <p:cNvSpPr txBox="1">
            <a:spLocks noChangeArrowheads="1"/>
          </p:cNvSpPr>
          <p:nvPr/>
        </p:nvSpPr>
        <p:spPr bwMode="auto">
          <a:xfrm>
            <a:off x="4175943" y="1859712"/>
            <a:ext cx="1980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err="1" smtClean="0">
                <a:solidFill>
                  <a:srgbClr val="FF0066"/>
                </a:solidFill>
              </a:rPr>
              <a:t>Affichage</a:t>
            </a:r>
            <a:r>
              <a:rPr lang="en-US" sz="1200" u="none" dirty="0" smtClean="0">
                <a:solidFill>
                  <a:srgbClr val="FF0066"/>
                </a:solidFill>
              </a:rPr>
              <a:t> de </a:t>
            </a:r>
            <a:r>
              <a:rPr lang="en-US" sz="1200" u="none" dirty="0" err="1" smtClean="0">
                <a:solidFill>
                  <a:srgbClr val="FF0066"/>
                </a:solidFill>
              </a:rPr>
              <a:t>Visée</a:t>
            </a:r>
            <a:r>
              <a:rPr lang="en-US" sz="1200" u="none" dirty="0" smtClean="0">
                <a:solidFill>
                  <a:srgbClr val="FF0066"/>
                </a:solidFill>
              </a:rPr>
              <a:t> Haute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5324688" y="199672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smtClean="0">
                <a:solidFill>
                  <a:srgbClr val="FF0066"/>
                </a:solidFill>
              </a:rPr>
              <a:t>Assistant de </a:t>
            </a:r>
            <a:r>
              <a:rPr lang="en-US" sz="1200" u="none" dirty="0" err="1" smtClean="0">
                <a:solidFill>
                  <a:srgbClr val="FF0066"/>
                </a:solidFill>
              </a:rPr>
              <a:t>recherche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395536" y="199673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u="none" dirty="0" smtClean="0">
                <a:solidFill>
                  <a:srgbClr val="FF0066"/>
                </a:solidFill>
              </a:rPr>
              <a:t>Barre d’outils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7632327" y="84745"/>
            <a:ext cx="972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smtClean="0">
                <a:solidFill>
                  <a:srgbClr val="FF0066"/>
                </a:solidFill>
              </a:rPr>
              <a:t>Aide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23" name="Text Box 85"/>
          <p:cNvSpPr txBox="1">
            <a:spLocks noChangeArrowheads="1"/>
          </p:cNvSpPr>
          <p:nvPr/>
        </p:nvSpPr>
        <p:spPr bwMode="auto">
          <a:xfrm>
            <a:off x="1960476" y="271681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u="none" dirty="0" smtClean="0">
                <a:solidFill>
                  <a:srgbClr val="FF0066"/>
                </a:solidFill>
              </a:rPr>
              <a:t>Barre de Menu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28" name="Text Box 85"/>
          <p:cNvSpPr txBox="1">
            <a:spLocks noChangeArrowheads="1"/>
          </p:cNvSpPr>
          <p:nvPr/>
        </p:nvSpPr>
        <p:spPr bwMode="auto">
          <a:xfrm>
            <a:off x="323515" y="3075469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err="1" smtClean="0">
                <a:solidFill>
                  <a:srgbClr val="FF0066"/>
                </a:solidFill>
              </a:rPr>
              <a:t>Arbre</a:t>
            </a:r>
            <a:r>
              <a:rPr lang="en-US" sz="1200" u="none" dirty="0" smtClean="0">
                <a:solidFill>
                  <a:srgbClr val="FF0066"/>
                </a:solidFill>
              </a:rPr>
              <a:t> de </a:t>
            </a:r>
            <a:r>
              <a:rPr lang="en-US" sz="1200" u="none" dirty="0" err="1" smtClean="0">
                <a:solidFill>
                  <a:srgbClr val="FF0066"/>
                </a:solidFill>
              </a:rPr>
              <a:t>création</a:t>
            </a:r>
            <a:r>
              <a:rPr lang="en-US" sz="1200" u="none" dirty="0" smtClean="0">
                <a:solidFill>
                  <a:srgbClr val="FF0066"/>
                </a:solidFill>
              </a:rPr>
              <a:t> 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29" name="Text Box 85"/>
          <p:cNvSpPr txBox="1">
            <a:spLocks noChangeArrowheads="1"/>
          </p:cNvSpPr>
          <p:nvPr/>
        </p:nvSpPr>
        <p:spPr bwMode="auto">
          <a:xfrm>
            <a:off x="4424575" y="3188005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smtClean="0">
                <a:solidFill>
                  <a:srgbClr val="FF0066"/>
                </a:solidFill>
              </a:rPr>
              <a:t>Zone </a:t>
            </a:r>
            <a:r>
              <a:rPr lang="en-US" sz="1200" u="none" dirty="0" err="1" smtClean="0">
                <a:solidFill>
                  <a:srgbClr val="FF0066"/>
                </a:solidFill>
              </a:rPr>
              <a:t>Graphique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30" name="Text Box 85"/>
          <p:cNvSpPr txBox="1">
            <a:spLocks noChangeArrowheads="1"/>
          </p:cNvSpPr>
          <p:nvPr/>
        </p:nvSpPr>
        <p:spPr bwMode="auto">
          <a:xfrm>
            <a:off x="1810544" y="1394401"/>
            <a:ext cx="1800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err="1" smtClean="0">
                <a:solidFill>
                  <a:srgbClr val="FF0066"/>
                </a:solidFill>
              </a:rPr>
              <a:t>Gestionnaire</a:t>
            </a:r>
            <a:r>
              <a:rPr lang="en-US" sz="1200" u="none" dirty="0" smtClean="0">
                <a:solidFill>
                  <a:srgbClr val="FF0066"/>
                </a:solidFill>
              </a:rPr>
              <a:t> de </a:t>
            </a:r>
            <a:r>
              <a:rPr lang="en-US" sz="1200" u="none" dirty="0" err="1" smtClean="0">
                <a:solidFill>
                  <a:srgbClr val="FF0066"/>
                </a:solidFill>
              </a:rPr>
              <a:t>création</a:t>
            </a:r>
            <a:r>
              <a:rPr lang="en-US" sz="1200" u="none" dirty="0" smtClean="0">
                <a:solidFill>
                  <a:srgbClr val="FF0066"/>
                </a:solidFill>
              </a:rPr>
              <a:t>, de proprieties, de configuration et </a:t>
            </a:r>
            <a:r>
              <a:rPr lang="en-US" sz="1200" u="none" dirty="0" err="1" smtClean="0">
                <a:solidFill>
                  <a:srgbClr val="FF0066"/>
                </a:solidFill>
              </a:rPr>
              <a:t>d’affichage</a:t>
            </a:r>
            <a:r>
              <a:rPr lang="en-US" sz="1200" u="none" dirty="0" smtClean="0">
                <a:solidFill>
                  <a:srgbClr val="FF0066"/>
                </a:solidFill>
              </a:rPr>
              <a:t> 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5852873" y="4520153"/>
            <a:ext cx="16714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err="1" smtClean="0">
                <a:solidFill>
                  <a:srgbClr val="FF0066"/>
                </a:solidFill>
              </a:rPr>
              <a:t>Volet</a:t>
            </a:r>
            <a:r>
              <a:rPr lang="en-US" sz="1200" u="none" dirty="0" smtClean="0">
                <a:solidFill>
                  <a:srgbClr val="FF0066"/>
                </a:solidFill>
              </a:rPr>
              <a:t> des </a:t>
            </a:r>
            <a:r>
              <a:rPr lang="en-US" sz="1200" u="none" dirty="0" err="1" smtClean="0">
                <a:solidFill>
                  <a:srgbClr val="FF0066"/>
                </a:solidFill>
              </a:rPr>
              <a:t>Taches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 bwMode="auto">
          <a:xfrm>
            <a:off x="377419" y="1584612"/>
            <a:ext cx="1044345" cy="764268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 Box 85"/>
          <p:cNvSpPr txBox="1">
            <a:spLocks noChangeArrowheads="1"/>
          </p:cNvSpPr>
          <p:nvPr/>
        </p:nvSpPr>
        <p:spPr bwMode="auto">
          <a:xfrm>
            <a:off x="1547664" y="6370402"/>
            <a:ext cx="1800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err="1" smtClean="0">
                <a:solidFill>
                  <a:srgbClr val="FF0066"/>
                </a:solidFill>
              </a:rPr>
              <a:t>Barre</a:t>
            </a:r>
            <a:r>
              <a:rPr lang="en-US" sz="1200" u="none" dirty="0" smtClean="0">
                <a:solidFill>
                  <a:srgbClr val="FF0066"/>
                </a:solidFill>
              </a:rPr>
              <a:t> d'état 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sp>
        <p:nvSpPr>
          <p:cNvPr id="47" name="Text Box 85"/>
          <p:cNvSpPr txBox="1">
            <a:spLocks noChangeArrowheads="1"/>
          </p:cNvSpPr>
          <p:nvPr/>
        </p:nvSpPr>
        <p:spPr bwMode="auto">
          <a:xfrm>
            <a:off x="1187599" y="2362430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u="none" dirty="0" err="1" smtClean="0">
                <a:solidFill>
                  <a:srgbClr val="FF0066"/>
                </a:solidFill>
              </a:rPr>
              <a:t>Filtre</a:t>
            </a:r>
            <a:r>
              <a:rPr lang="en-US" sz="1200" u="none" dirty="0" smtClean="0">
                <a:solidFill>
                  <a:srgbClr val="FF0066"/>
                </a:solidFill>
              </a:rPr>
              <a:t> de </a:t>
            </a:r>
            <a:r>
              <a:rPr lang="en-US" sz="1200" u="none" dirty="0" err="1" smtClean="0">
                <a:solidFill>
                  <a:srgbClr val="FF0066"/>
                </a:solidFill>
              </a:rPr>
              <a:t>l’arbre</a:t>
            </a:r>
            <a:r>
              <a:rPr lang="en-US" sz="1200" u="none" dirty="0" smtClean="0">
                <a:solidFill>
                  <a:srgbClr val="FF0066"/>
                </a:solidFill>
              </a:rPr>
              <a:t> de </a:t>
            </a:r>
            <a:r>
              <a:rPr lang="en-US" sz="1200" u="none" dirty="0" err="1" smtClean="0">
                <a:solidFill>
                  <a:srgbClr val="FF0066"/>
                </a:solidFill>
              </a:rPr>
              <a:t>création</a:t>
            </a:r>
            <a:endParaRPr lang="en-US" sz="1200" u="none" dirty="0">
              <a:solidFill>
                <a:srgbClr val="FF0066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 bwMode="auto">
          <a:xfrm flipV="1">
            <a:off x="3618224" y="3352467"/>
            <a:ext cx="809759" cy="1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0757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3) LES FONCTIONS DE BASE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8367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concept de </a:t>
            </a:r>
            <a:r>
              <a:rPr lang="fr-FR" sz="1600" dirty="0"/>
              <a:t>S</a:t>
            </a:r>
            <a:r>
              <a:rPr lang="fr-FR" sz="1600" dirty="0" smtClean="0"/>
              <a:t>olidworks consiste à créer un modèle volumique dans un document de </a:t>
            </a:r>
            <a:r>
              <a:rPr lang="fr-FR" sz="1600" b="1" u="sng" dirty="0" smtClean="0">
                <a:solidFill>
                  <a:srgbClr val="FF0000"/>
                </a:solidFill>
              </a:rPr>
              <a:t>pièce</a:t>
            </a:r>
            <a:r>
              <a:rPr lang="fr-FR" sz="1600" dirty="0" smtClean="0"/>
              <a:t>  ou </a:t>
            </a:r>
            <a:r>
              <a:rPr lang="fr-FR" sz="1600" b="1" u="sng" dirty="0" smtClean="0">
                <a:solidFill>
                  <a:srgbClr val="FF0000"/>
                </a:solidFill>
              </a:rPr>
              <a:t>d’assemblage</a:t>
            </a:r>
            <a:r>
              <a:rPr lang="fr-FR" sz="1600" dirty="0" smtClean="0"/>
              <a:t>.</a:t>
            </a:r>
          </a:p>
          <a:p>
            <a:r>
              <a:rPr lang="fr-FR" sz="1600" b="1" u="sng" dirty="0" smtClean="0">
                <a:solidFill>
                  <a:srgbClr val="FF0000"/>
                </a:solidFill>
              </a:rPr>
              <a:t>Les mises en plan </a:t>
            </a:r>
            <a:r>
              <a:rPr lang="fr-FR" sz="1600" dirty="0" smtClean="0"/>
              <a:t> sont élaborées à partir de modèles ou en dessinant des vues dans un document de mise en plan.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21328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a) Arbre de création :</a:t>
            </a:r>
            <a:endParaRPr lang="fr-FR" b="1" u="sng" dirty="0">
              <a:solidFill>
                <a:srgbClr val="404F2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263691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</a:t>
            </a:r>
            <a:r>
              <a:rPr lang="fr-FR" sz="1600" dirty="0" smtClean="0"/>
              <a:t>ermet de visualiser toutes les étapes de création de votre modèle.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87854"/>
            <a:ext cx="1790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7544" y="42117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b) Esquisse :</a:t>
            </a:r>
            <a:endParaRPr lang="fr-FR" b="1" u="sng" dirty="0">
              <a:solidFill>
                <a:srgbClr val="404F2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481863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La création d’une fonction dans Solidworks commence la plus part du temps par une esquisse 2D.</a:t>
            </a:r>
          </a:p>
          <a:p>
            <a:r>
              <a:rPr lang="fr-FR" sz="1600" dirty="0" smtClean="0"/>
              <a:t>L’esquisse sert de base pour le modèle 3D.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c) Barre d’outils esquisse :</a:t>
            </a:r>
            <a:endParaRPr lang="fr-FR" b="1" u="sng" dirty="0">
              <a:solidFill>
                <a:srgbClr val="404F2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0955"/>
            <a:ext cx="1512168" cy="83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9" y="1340768"/>
            <a:ext cx="82010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66065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1) ligne:</a:t>
            </a:r>
            <a:endParaRPr lang="fr-FR" b="1" u="sng" dirty="0">
              <a:solidFill>
                <a:srgbClr val="CC009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6885" y="2852936"/>
            <a:ext cx="7425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Créer une ligne esquissée. Cette ligne est définie par 2 points.</a:t>
            </a:r>
          </a:p>
          <a:p>
            <a:r>
              <a:rPr lang="fr-FR" sz="1600" dirty="0" smtClean="0"/>
              <a:t>Outil ligne dans barre d’outils esquisse ou menu outils ……entités d’esquisse …..ligne .</a:t>
            </a:r>
          </a:p>
          <a:p>
            <a:endParaRPr lang="fr-FR" sz="1600" b="1" dirty="0" smtClean="0"/>
          </a:p>
          <a:p>
            <a:r>
              <a:rPr lang="fr-FR" sz="1600" b="1" u="sng" dirty="0"/>
              <a:t>.</a:t>
            </a:r>
            <a:r>
              <a:rPr lang="fr-FR" sz="1600" b="1" u="sng" dirty="0" smtClean="0"/>
              <a:t> Comme esquissée</a:t>
            </a:r>
            <a:r>
              <a:rPr lang="fr-FR" sz="1600" b="1" dirty="0" smtClean="0"/>
              <a:t> </a:t>
            </a:r>
            <a:r>
              <a:rPr lang="fr-FR" sz="1600" dirty="0" smtClean="0"/>
              <a:t>: ligne sans contrainte </a:t>
            </a:r>
          </a:p>
          <a:p>
            <a:endParaRPr lang="fr-FR" sz="1600" dirty="0"/>
          </a:p>
          <a:p>
            <a:r>
              <a:rPr lang="fr-FR" sz="1600" b="1" dirty="0" smtClean="0"/>
              <a:t>. </a:t>
            </a:r>
            <a:r>
              <a:rPr lang="fr-FR" sz="1600" b="1" u="sng" dirty="0" smtClean="0"/>
              <a:t>Horizontale ou verticale</a:t>
            </a:r>
            <a:r>
              <a:rPr lang="fr-FR" sz="1600" b="1" dirty="0" smtClean="0"/>
              <a:t> : </a:t>
            </a:r>
            <a:r>
              <a:rPr lang="fr-FR" sz="1600" dirty="0" smtClean="0"/>
              <a:t>avec une contrainte</a:t>
            </a:r>
          </a:p>
          <a:p>
            <a:endParaRPr lang="fr-FR" sz="1600" b="1" u="sng" dirty="0"/>
          </a:p>
          <a:p>
            <a:r>
              <a:rPr lang="fr-FR" sz="1600" b="1" dirty="0" smtClean="0"/>
              <a:t>. </a:t>
            </a:r>
            <a:r>
              <a:rPr lang="fr-FR" sz="1600" b="1" u="sng" dirty="0" smtClean="0"/>
              <a:t>Angle</a:t>
            </a:r>
            <a:r>
              <a:rPr lang="fr-FR" sz="1600" b="1" dirty="0" smtClean="0"/>
              <a:t> : </a:t>
            </a:r>
            <a:r>
              <a:rPr lang="fr-FR" sz="1600" dirty="0" smtClean="0"/>
              <a:t>crée un angle et une longueur</a:t>
            </a:r>
          </a:p>
          <a:p>
            <a:r>
              <a:rPr lang="fr-FR" sz="1600" b="1" dirty="0"/>
              <a:t> </a:t>
            </a:r>
            <a:r>
              <a:rPr lang="fr-FR" sz="1600" b="1" dirty="0" smtClean="0"/>
              <a:t>               </a:t>
            </a:r>
            <a:r>
              <a:rPr lang="fr-FR" sz="1600" dirty="0" smtClean="0"/>
              <a:t>l’option ajouter des cotes affiche la longueur et l’angle.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. </a:t>
            </a:r>
            <a:r>
              <a:rPr lang="fr-FR" sz="1600" b="1" u="sng" dirty="0" smtClean="0"/>
              <a:t>Pour la construction</a:t>
            </a:r>
            <a:r>
              <a:rPr lang="fr-FR" sz="1600" b="1" dirty="0" smtClean="0"/>
              <a:t> : </a:t>
            </a:r>
            <a:r>
              <a:rPr lang="fr-FR" sz="1600" dirty="0" smtClean="0"/>
              <a:t>pour esquisser une ligne de construction (trait d’axe).</a:t>
            </a:r>
          </a:p>
          <a:p>
            <a:endParaRPr lang="fr-FR" sz="1600" b="1" dirty="0"/>
          </a:p>
          <a:p>
            <a:r>
              <a:rPr lang="fr-FR" sz="1600" b="1" dirty="0" smtClean="0"/>
              <a:t>. </a:t>
            </a:r>
            <a:r>
              <a:rPr lang="fr-FR" sz="1600" b="1" u="sng" dirty="0" smtClean="0"/>
              <a:t>Longueur infinie</a:t>
            </a:r>
            <a:r>
              <a:rPr lang="fr-FR" sz="1600" b="1" dirty="0" smtClean="0"/>
              <a:t> : </a:t>
            </a:r>
            <a:r>
              <a:rPr lang="fr-FR" sz="1600" dirty="0" smtClean="0"/>
              <a:t>une ligne de longueur infinie.</a:t>
            </a:r>
            <a:endParaRPr lang="fr-FR" sz="1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89016"/>
            <a:ext cx="504056" cy="38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>
            <a:off x="4860032" y="332656"/>
            <a:ext cx="631851" cy="21153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 bwMode="auto">
          <a:xfrm flipH="1">
            <a:off x="1547665" y="1214874"/>
            <a:ext cx="126948" cy="48593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59" y="4221088"/>
            <a:ext cx="21621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avec flèche 14"/>
          <p:cNvCxnSpPr/>
          <p:nvPr/>
        </p:nvCxnSpPr>
        <p:spPr bwMode="auto">
          <a:xfrm flipV="1">
            <a:off x="5724128" y="5013177"/>
            <a:ext cx="864096" cy="36003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CC0099"/>
                </a:solidFill>
              </a:rPr>
              <a:t>2</a:t>
            </a:r>
            <a:r>
              <a:rPr lang="fr-FR" b="1" u="sng" dirty="0" smtClean="0">
                <a:solidFill>
                  <a:srgbClr val="CC0099"/>
                </a:solidFill>
              </a:rPr>
              <a:t>) Rectangle:</a:t>
            </a:r>
            <a:endParaRPr lang="fr-FR" b="1" u="sng" dirty="0">
              <a:solidFill>
                <a:srgbClr val="CC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32656"/>
            <a:ext cx="632939" cy="4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609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9168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Créer un rectangle esquissé.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Rectangle par sommet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Rectangle par son centre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endParaRPr lang="fr-FR" dirty="0" smtClean="0"/>
          </a:p>
          <a:p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Rectangle par  3 sommets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Rectangle par centre et sommet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 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Parallélogramme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35579"/>
            <a:ext cx="1752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453008" cy="48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3"/>
            <a:ext cx="432048" cy="47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38" y="4077071"/>
            <a:ext cx="472058" cy="4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43133"/>
            <a:ext cx="504056" cy="51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38" y="5713255"/>
            <a:ext cx="511870" cy="5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colade ouvrante 4"/>
          <p:cNvSpPr/>
          <p:nvPr/>
        </p:nvSpPr>
        <p:spPr>
          <a:xfrm>
            <a:off x="5436096" y="836712"/>
            <a:ext cx="360040" cy="953269"/>
          </a:xfrm>
          <a:prstGeom prst="leftBrace">
            <a:avLst/>
          </a:prstGeom>
          <a:solidFill>
            <a:srgbClr val="FF0000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3) Cercle:</a:t>
            </a:r>
            <a:endParaRPr lang="fr-FR" b="1" u="sng" dirty="0">
              <a:solidFill>
                <a:srgbClr val="CC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54068" cy="36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9807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Créer un cercle esquissé.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Cercle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centre et rayon 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Cercle par son périmètre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cliquer en 3 endroits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67" y="1487438"/>
            <a:ext cx="2219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5364088" y="1954163"/>
            <a:ext cx="576064" cy="18072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 bwMode="auto">
          <a:xfrm>
            <a:off x="5436096" y="2276872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3528" y="277163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CC0099"/>
                </a:solidFill>
              </a:rPr>
              <a:t>4</a:t>
            </a:r>
            <a:r>
              <a:rPr lang="fr-FR" b="1" u="sng" dirty="0" smtClean="0">
                <a:solidFill>
                  <a:srgbClr val="CC0099"/>
                </a:solidFill>
              </a:rPr>
              <a:t>) Arc:</a:t>
            </a:r>
            <a:r>
              <a:rPr lang="fr-FR" b="1" dirty="0" smtClean="0">
                <a:solidFill>
                  <a:srgbClr val="CC0099"/>
                </a:solidFill>
              </a:rPr>
              <a:t>   </a:t>
            </a:r>
            <a:r>
              <a:rPr lang="fr-FR" dirty="0" smtClean="0"/>
              <a:t>créer un arc esquissé.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Cet arc est défini par son centre, son rayon, la longueur de l’arc et sa direction.  </a:t>
            </a:r>
          </a:p>
          <a:p>
            <a:r>
              <a:rPr lang="fr-FR" b="1" u="sng" dirty="0" smtClean="0">
                <a:solidFill>
                  <a:srgbClr val="CC0099"/>
                </a:solidFill>
              </a:rPr>
              <a:t>              </a:t>
            </a:r>
            <a:endParaRPr lang="fr-FR" b="1" u="sng" dirty="0">
              <a:solidFill>
                <a:srgbClr val="CC0099"/>
              </a:solidFill>
            </a:endParaRPr>
          </a:p>
          <a:p>
            <a:r>
              <a:rPr lang="fr-FR" b="1" dirty="0" smtClean="0">
                <a:solidFill>
                  <a:srgbClr val="CC0099"/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Arc </a:t>
            </a:r>
            <a:r>
              <a:rPr lang="fr-FR" b="1" u="sng" dirty="0">
                <a:solidFill>
                  <a:schemeClr val="accent6">
                    <a:lumMod val="75000"/>
                  </a:schemeClr>
                </a:solidFill>
              </a:rPr>
              <a:t>par son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centre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>
                <a:solidFill>
                  <a:schemeClr val="accent6">
                    <a:lumMod val="75000"/>
                  </a:schemeClr>
                </a:solidFill>
              </a:rPr>
              <a:t>Arc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tangent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               </a:t>
            </a:r>
            <a:endParaRPr lang="fr-FR" b="1" u="sng" dirty="0">
              <a:solidFill>
                <a:srgbClr val="CC0099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59" y="4365104"/>
            <a:ext cx="18954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40" y="3562390"/>
            <a:ext cx="479900" cy="4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36983" cy="4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5570" y="5373216"/>
            <a:ext cx="276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u="sng" dirty="0">
                <a:solidFill>
                  <a:schemeClr val="accent6">
                    <a:lumMod val="75000"/>
                  </a:schemeClr>
                </a:solidFill>
              </a:rPr>
              <a:t>Arc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par 3 points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              </a:t>
            </a:r>
            <a:endParaRPr lang="fr-FR" b="1" u="sng" dirty="0">
              <a:solidFill>
                <a:srgbClr val="CC0099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472710" cy="4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ccolade ouvrante 18"/>
          <p:cNvSpPr/>
          <p:nvPr/>
        </p:nvSpPr>
        <p:spPr>
          <a:xfrm>
            <a:off x="6684051" y="4859678"/>
            <a:ext cx="420408" cy="581752"/>
          </a:xfrm>
          <a:prstGeom prst="leftBrace">
            <a:avLst/>
          </a:prstGeom>
          <a:solidFill>
            <a:srgbClr val="FF0000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576064" cy="44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CC0099"/>
                </a:solidFill>
              </a:rPr>
              <a:t>5</a:t>
            </a:r>
            <a:r>
              <a:rPr lang="fr-FR" b="1" u="sng" dirty="0" smtClean="0">
                <a:solidFill>
                  <a:srgbClr val="CC0099"/>
                </a:solidFill>
              </a:rPr>
              <a:t>) Ligne de construction </a:t>
            </a:r>
            <a:r>
              <a:rPr lang="fr-FR" b="1" dirty="0" smtClean="0">
                <a:solidFill>
                  <a:srgbClr val="CC0099"/>
                </a:solidFill>
              </a:rPr>
              <a:t>: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565343" cy="34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105273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une ligne de construction.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Outils ………. Entités d’esquisse ……. Ligne de construction.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4" y="1633166"/>
            <a:ext cx="3657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24115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6) </a:t>
            </a:r>
            <a:r>
              <a:rPr lang="fr-FR" b="1" u="sng" dirty="0" err="1" smtClean="0">
                <a:solidFill>
                  <a:srgbClr val="CC0099"/>
                </a:solidFill>
              </a:rPr>
              <a:t>Spline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7674"/>
            <a:ext cx="576064" cy="42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3528" y="292494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une ligne dont la forme est définie par des points.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2664296" cy="12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23528" y="49318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7)Point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553000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 Point.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38" y="4869160"/>
            <a:ext cx="497582" cy="4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5" y="5282669"/>
            <a:ext cx="2455749" cy="102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8)Polygone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" cy="42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836712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 Polygone .</a:t>
            </a:r>
          </a:p>
          <a:p>
            <a:r>
              <a:rPr lang="fr-FR" dirty="0" smtClean="0"/>
              <a:t>De 3 à 40 cotés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6602"/>
            <a:ext cx="1385118" cy="270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5312"/>
            <a:ext cx="1186229" cy="11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2915816" y="134076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3528" y="3419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C0099"/>
                </a:solidFill>
              </a:rPr>
              <a:t>9)Ellipse</a:t>
            </a:r>
            <a:r>
              <a:rPr lang="fr-FR" b="1" dirty="0" smtClean="0">
                <a:solidFill>
                  <a:srgbClr val="CC0099"/>
                </a:solidFill>
              </a:rPr>
              <a:t> : </a:t>
            </a:r>
            <a:endParaRPr lang="fr-FR" b="1" dirty="0">
              <a:solidFill>
                <a:srgbClr val="CC0099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96232"/>
            <a:ext cx="718352" cy="4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66710"/>
            <a:ext cx="1724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39552" y="416185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une ellipse complète 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321825" cy="7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508104" y="44998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18129A"/>
                </a:solidFill>
              </a:rPr>
              <a:t>*Ellipse partielle</a:t>
            </a:r>
            <a:r>
              <a:rPr lang="fr-FR" b="1" dirty="0" smtClean="0">
                <a:solidFill>
                  <a:srgbClr val="18129A"/>
                </a:solidFill>
              </a:rPr>
              <a:t> : </a:t>
            </a:r>
            <a:endParaRPr lang="fr-FR" b="1" dirty="0">
              <a:solidFill>
                <a:srgbClr val="18129A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84068" y="494116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Esquisse une ellipse partielle .</a:t>
            </a:r>
          </a:p>
          <a:p>
            <a:endParaRPr lang="fr-FR" dirty="0"/>
          </a:p>
          <a:p>
            <a:endParaRPr lang="fr-FR" dirty="0" smtClean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4812709" y="3628640"/>
            <a:ext cx="695395" cy="8711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374933"/>
            <a:ext cx="1633366" cy="115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1209</Words>
  <Application>Microsoft Office PowerPoint</Application>
  <PresentationFormat>Affichage à l'écran (4:3)</PresentationFormat>
  <Paragraphs>194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Thème Office</vt:lpstr>
      <vt:lpstr>SOLIDWORKS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CHAP05- Mise en plan et coupe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ordinateur</dc:creator>
  <cp:lastModifiedBy>Probook</cp:lastModifiedBy>
  <cp:revision>177</cp:revision>
  <dcterms:created xsi:type="dcterms:W3CDTF">2014-02-16T11:27:42Z</dcterms:created>
  <dcterms:modified xsi:type="dcterms:W3CDTF">2018-09-25T09:02:32Z</dcterms:modified>
</cp:coreProperties>
</file>