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92" r:id="rId5"/>
    <p:sldId id="260" r:id="rId6"/>
    <p:sldId id="308" r:id="rId7"/>
    <p:sldId id="307" r:id="rId8"/>
    <p:sldId id="261" r:id="rId9"/>
    <p:sldId id="294" r:id="rId10"/>
    <p:sldId id="262" r:id="rId11"/>
    <p:sldId id="272" r:id="rId12"/>
    <p:sldId id="273" r:id="rId13"/>
    <p:sldId id="297" r:id="rId14"/>
    <p:sldId id="286" r:id="rId15"/>
    <p:sldId id="274" r:id="rId16"/>
    <p:sldId id="277" r:id="rId17"/>
    <p:sldId id="321" r:id="rId18"/>
    <p:sldId id="322" r:id="rId19"/>
    <p:sldId id="323" r:id="rId20"/>
    <p:sldId id="293" r:id="rId21"/>
    <p:sldId id="282" r:id="rId22"/>
    <p:sldId id="283" r:id="rId23"/>
    <p:sldId id="310" r:id="rId24"/>
    <p:sldId id="311" r:id="rId25"/>
    <p:sldId id="320" r:id="rId26"/>
    <p:sldId id="313" r:id="rId27"/>
    <p:sldId id="314" r:id="rId28"/>
    <p:sldId id="315" r:id="rId29"/>
    <p:sldId id="316" r:id="rId30"/>
    <p:sldId id="317" r:id="rId31"/>
    <p:sldId id="295" r:id="rId3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86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F05E6-C563-4596-96A7-490ED0D10F4C}" type="datetimeFigureOut">
              <a:rPr lang="fr-FR" smtClean="0"/>
              <a:pPr/>
              <a:t>02/04/2020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FDB3D-E13B-47C7-BE09-092E58C975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2C0D14-08A7-4226-A5ED-AD5BC6A7831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129F37-64B6-43EE-938F-4CF3C97CF2D5}" type="slidenum">
              <a:rPr lang="fr-FR"/>
              <a:pPr/>
              <a:t>4</a:t>
            </a:fld>
            <a:endParaRPr lang="fr-FR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42973CDD-2E29-444E-A29C-588575B85924}" type="slidenum">
              <a:rPr lang="fr-FR" sz="1200">
                <a:latin typeface="Times" charset="0"/>
              </a:rPr>
              <a:pPr algn="r" eaLnBrk="0" hangingPunct="0"/>
              <a:t>4</a:t>
            </a:fld>
            <a:endParaRPr lang="fr-FR" sz="1200">
              <a:latin typeface="Times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8385-78D2-4F7A-BD0B-378DB7B5D0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B434-3C0F-47DA-9F20-33B1F12F16A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4B63-5A41-43C4-9D8B-63E463A44A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EEC11-E084-4D19-90D0-9B7245889F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997B-44CE-4C42-AC9B-50A156635F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597F5-45A6-46EF-A730-F4707EB0433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7F411-D167-44C8-BC9D-4FC24720C86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5BAC4-E47C-4799-B28F-8F06C87D6EE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C7C86-570A-4E6F-99CA-8A18D8E8A5D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34B7B-B234-49F9-BE33-615E976D05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6DA502-2682-403C-9209-1A7EC3F1053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B3C4F5-A13D-4C64-9ADA-AB70A2F2C3F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Cancer du col de l’utérus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6143644"/>
            <a:ext cx="7854696" cy="500042"/>
          </a:xfrm>
        </p:spPr>
        <p:txBody>
          <a:bodyPr>
            <a:noAutofit/>
          </a:bodyPr>
          <a:lstStyle/>
          <a:p>
            <a:pPr algn="ctr"/>
            <a:r>
              <a:rPr lang="fr-FR" sz="1500" smtClean="0">
                <a:solidFill>
                  <a:schemeClr val="bg1"/>
                </a:solidFill>
              </a:rPr>
              <a:t>Dr MIASSI M C </a:t>
            </a:r>
            <a:endParaRPr lang="fr-FR" sz="1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fr-FR" altLang="zh-CN" b="1" dirty="0">
                <a:ea typeface="宋体" charset="-122"/>
              </a:rPr>
              <a:t>Extension générale </a:t>
            </a:r>
            <a:endParaRPr lang="fr-FR" altLang="zh-CN" dirty="0">
              <a:ea typeface="宋体" charset="-122"/>
            </a:endParaRPr>
          </a:p>
          <a:p>
            <a:pPr marL="609600" indent="-609600"/>
            <a:r>
              <a:rPr lang="fr-FR" altLang="zh-CN" dirty="0" smtClean="0">
                <a:ea typeface="宋体" charset="-122"/>
              </a:rPr>
              <a:t>moins </a:t>
            </a:r>
            <a:r>
              <a:rPr lang="fr-FR" altLang="zh-CN" dirty="0">
                <a:ea typeface="宋体" charset="-122"/>
              </a:rPr>
              <a:t>fréquente, responsable des métastases viscérales. Par ordre de fréquence décroissant, les localisations secondaires siègent au </a:t>
            </a:r>
            <a:r>
              <a:rPr lang="fr-FR" altLang="zh-CN" dirty="0" smtClean="0">
                <a:ea typeface="宋体" charset="-122"/>
              </a:rPr>
              <a:t>niveau:</a:t>
            </a:r>
            <a:endParaRPr lang="fr-FR" altLang="zh-CN" dirty="0">
              <a:ea typeface="宋体" charset="-122"/>
            </a:endParaRPr>
          </a:p>
          <a:p>
            <a:pPr marL="990600" lvl="1" indent="-533400"/>
            <a:r>
              <a:rPr lang="fr-FR" altLang="zh-CN" dirty="0">
                <a:ea typeface="宋体" charset="-122"/>
              </a:rPr>
              <a:t>Des poumons</a:t>
            </a:r>
          </a:p>
          <a:p>
            <a:pPr marL="990600" lvl="1" indent="-533400"/>
            <a:r>
              <a:rPr lang="fr-FR" altLang="zh-CN" dirty="0">
                <a:ea typeface="宋体" charset="-122"/>
              </a:rPr>
              <a:t>Du foie et de la cavité abdominale</a:t>
            </a:r>
          </a:p>
          <a:p>
            <a:pPr marL="990600" lvl="1" indent="-533400"/>
            <a:r>
              <a:rPr lang="fr-FR" altLang="zh-CN" dirty="0">
                <a:ea typeface="宋体" charset="-122"/>
              </a:rPr>
              <a:t>Des os </a:t>
            </a:r>
          </a:p>
          <a:p>
            <a:pPr marL="990600" lvl="1" indent="-533400"/>
            <a:r>
              <a:rPr lang="fr-FR" altLang="zh-CN" dirty="0">
                <a:ea typeface="宋体" charset="-122"/>
              </a:rPr>
              <a:t>Des reins…</a:t>
            </a:r>
          </a:p>
          <a:p>
            <a:pPr marL="609600" indent="-60960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813"/>
            <a:ext cx="8686800" cy="5721350"/>
          </a:xfrm>
        </p:spPr>
        <p:txBody>
          <a:bodyPr/>
          <a:lstStyle/>
          <a:p>
            <a:pPr>
              <a:buNone/>
            </a:pPr>
            <a:r>
              <a:rPr lang="fr-FR" dirty="0"/>
              <a:t> </a:t>
            </a:r>
            <a:r>
              <a:rPr lang="fr-FR" altLang="zh-CN" sz="5000" dirty="0" smtClean="0">
                <a:solidFill>
                  <a:srgbClr val="04617B"/>
                </a:solidFill>
                <a:latin typeface="Calibri"/>
                <a:ea typeface="宋体" charset="-122"/>
                <a:cs typeface="+mj-cs"/>
              </a:rPr>
              <a:t>CLINIQUE ET DIAGNOSTIC</a:t>
            </a:r>
            <a:endParaRPr lang="fr-FR" dirty="0" smtClean="0"/>
          </a:p>
          <a:p>
            <a:pPr>
              <a:buFont typeface="Wingdings" pitchFamily="2" charset="2"/>
              <a:buNone/>
            </a:pPr>
            <a:r>
              <a:rPr lang="fr-FR" dirty="0" smtClean="0"/>
              <a:t>Type </a:t>
            </a:r>
            <a:r>
              <a:rPr lang="fr-FR" dirty="0"/>
              <a:t>de description: forme bourgeonnante de l’</a:t>
            </a:r>
            <a:r>
              <a:rPr lang="fr-FR" dirty="0" err="1"/>
              <a:t>exocol</a:t>
            </a:r>
            <a:endParaRPr lang="fr-FR" dirty="0"/>
          </a:p>
          <a:p>
            <a:pPr>
              <a:buFont typeface="Wingdings" pitchFamily="2" charset="2"/>
              <a:buNone/>
            </a:pPr>
            <a:endParaRPr lang="fr-FR" dirty="0"/>
          </a:p>
          <a:p>
            <a:r>
              <a:rPr lang="fr-FR" dirty="0"/>
              <a:t>Signes fonctionnels:</a:t>
            </a:r>
          </a:p>
          <a:p>
            <a:pPr lvl="3">
              <a:buFont typeface="Wingdings" pitchFamily="2" charset="2"/>
              <a:buChar char="ü"/>
            </a:pPr>
            <a:r>
              <a:rPr lang="fr-FR" altLang="zh-CN" sz="2400" b="1" dirty="0">
                <a:ea typeface="宋体" charset="-122"/>
              </a:rPr>
              <a:t>Les métrorragies:</a:t>
            </a:r>
            <a:r>
              <a:rPr lang="fr-FR" altLang="zh-CN" sz="2400" dirty="0">
                <a:ea typeface="宋体" charset="-122"/>
              </a:rPr>
              <a:t> provoquées </a:t>
            </a:r>
            <a:r>
              <a:rPr lang="fr-FR" altLang="zh-CN" sz="2400" dirty="0" smtClean="0">
                <a:ea typeface="宋体" charset="-122"/>
              </a:rPr>
              <a:t>++++, de contact, volontiers fétides.</a:t>
            </a:r>
            <a:endParaRPr lang="fr-FR" altLang="zh-CN" sz="2400" dirty="0">
              <a:ea typeface="宋体" charset="-122"/>
            </a:endParaRPr>
          </a:p>
          <a:p>
            <a:pPr lvl="3">
              <a:buFont typeface="Wingdings" pitchFamily="2" charset="2"/>
              <a:buChar char="ü"/>
            </a:pPr>
            <a:r>
              <a:rPr lang="fr-FR" altLang="zh-CN" sz="2400" b="1" dirty="0">
                <a:ea typeface="宋体" charset="-122"/>
              </a:rPr>
              <a:t>Les </a:t>
            </a:r>
            <a:r>
              <a:rPr lang="fr-FR" altLang="zh-CN" sz="2400" b="1" dirty="0" smtClean="0">
                <a:ea typeface="宋体" charset="-122"/>
              </a:rPr>
              <a:t>leucorrhées</a:t>
            </a:r>
            <a:r>
              <a:rPr lang="fr-FR" altLang="zh-CN" sz="2400" dirty="0" smtClean="0">
                <a:ea typeface="宋体" charset="-122"/>
              </a:rPr>
              <a:t> </a:t>
            </a:r>
            <a:endParaRPr lang="fr-FR" altLang="zh-CN" sz="2400" dirty="0">
              <a:ea typeface="宋体" charset="-122"/>
            </a:endParaRPr>
          </a:p>
          <a:p>
            <a:pPr lvl="3">
              <a:buFont typeface="Wingdings" pitchFamily="2" charset="2"/>
              <a:buChar char="ü"/>
            </a:pPr>
            <a:r>
              <a:rPr lang="fr-FR" altLang="zh-CN" sz="2400" b="1" dirty="0">
                <a:ea typeface="宋体" charset="-122"/>
              </a:rPr>
              <a:t>Les douleurs pelviennes </a:t>
            </a:r>
          </a:p>
          <a:p>
            <a:pPr lvl="3">
              <a:buFont typeface="Wingdings" pitchFamily="2" charset="2"/>
              <a:buChar char="ü"/>
            </a:pPr>
            <a:r>
              <a:rPr lang="fr-FR" altLang="zh-CN" sz="2400" b="1" dirty="0">
                <a:ea typeface="宋体" charset="-122"/>
              </a:rPr>
              <a:t>Troubles urinaires</a:t>
            </a:r>
          </a:p>
          <a:p>
            <a:pPr lvl="3">
              <a:buFont typeface="Wingdings" pitchFamily="2" charset="2"/>
              <a:buChar char="ü"/>
            </a:pPr>
            <a:r>
              <a:rPr lang="fr-FR" altLang="zh-CN" sz="2400" b="1" dirty="0">
                <a:ea typeface="宋体" charset="-122"/>
              </a:rPr>
              <a:t>Troubles du transit</a:t>
            </a:r>
          </a:p>
          <a:p>
            <a:pPr lvl="3">
              <a:buFont typeface="Wingdings" pitchFamily="2" charset="2"/>
              <a:buChar char="ü"/>
            </a:pPr>
            <a:r>
              <a:rPr lang="fr-FR" altLang="zh-CN" sz="2400" b="1" dirty="0">
                <a:ea typeface="宋体" charset="-122"/>
              </a:rPr>
              <a:t>L’altération de l’état général</a:t>
            </a:r>
            <a:endParaRPr lang="fr-FR" sz="2400" b="1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zh-CN" sz="2400" b="1">
                <a:ea typeface="宋体" charset="-122"/>
              </a:rPr>
              <a:t>L’examen clinique:</a:t>
            </a:r>
          </a:p>
          <a:p>
            <a:pPr>
              <a:buFont typeface="Wingdings" pitchFamily="2" charset="2"/>
              <a:buNone/>
            </a:pPr>
            <a:r>
              <a:rPr lang="fr-FR" altLang="zh-CN" sz="2400" b="1">
                <a:ea typeface="宋体" charset="-122"/>
              </a:rPr>
              <a:t>L</a:t>
            </a:r>
            <a:r>
              <a:rPr lang="fr-FR" altLang="zh-CN" sz="2400" b="1">
                <a:latin typeface="Tahoma"/>
                <a:ea typeface="宋体" charset="-122"/>
              </a:rPr>
              <a:t>’</a:t>
            </a:r>
            <a:r>
              <a:rPr lang="fr-FR" altLang="zh-CN" sz="2400" b="1">
                <a:ea typeface="宋体" charset="-122"/>
              </a:rPr>
              <a:t>examen au sp</a:t>
            </a:r>
            <a:r>
              <a:rPr lang="fr-FR" altLang="zh-CN" sz="2400" b="1">
                <a:latin typeface="Tahoma"/>
                <a:ea typeface="宋体" charset="-122"/>
              </a:rPr>
              <a:t>é</a:t>
            </a:r>
            <a:r>
              <a:rPr lang="fr-FR" altLang="zh-CN" sz="2400" b="1">
                <a:ea typeface="宋体" charset="-122"/>
              </a:rPr>
              <a:t>culum</a:t>
            </a:r>
            <a:r>
              <a:rPr lang="fr-FR" altLang="zh-CN" sz="2400">
                <a:ea typeface="宋体" charset="-122"/>
              </a:rPr>
              <a:t> </a:t>
            </a:r>
          </a:p>
          <a:p>
            <a:r>
              <a:rPr lang="fr-FR" altLang="zh-CN" sz="2400">
                <a:ea typeface="宋体" charset="-122"/>
              </a:rPr>
              <a:t>Des formes bourgeonnantes de taille variable, petit bourgeon irr</a:t>
            </a:r>
            <a:r>
              <a:rPr lang="fr-FR" altLang="zh-CN" sz="2400">
                <a:latin typeface="Tahoma"/>
                <a:ea typeface="宋体" charset="-122"/>
              </a:rPr>
              <a:t>é</a:t>
            </a:r>
            <a:r>
              <a:rPr lang="fr-FR" altLang="zh-CN" sz="2400">
                <a:ea typeface="宋体" charset="-122"/>
              </a:rPr>
              <a:t>gulier sur l</a:t>
            </a:r>
            <a:r>
              <a:rPr lang="fr-FR" altLang="zh-CN" sz="2400">
                <a:latin typeface="Tahoma"/>
                <a:ea typeface="宋体" charset="-122"/>
              </a:rPr>
              <a:t>’</a:t>
            </a:r>
            <a:r>
              <a:rPr lang="fr-FR" altLang="zh-CN" sz="2400">
                <a:ea typeface="宋体" charset="-122"/>
              </a:rPr>
              <a:t>exocol, ou forme prenant tout le col, r</a:t>
            </a:r>
            <a:r>
              <a:rPr lang="fr-FR" altLang="zh-CN" sz="2400">
                <a:latin typeface="Tahoma"/>
                <a:ea typeface="宋体" charset="-122"/>
              </a:rPr>
              <a:t>é</a:t>
            </a:r>
            <a:r>
              <a:rPr lang="fr-FR" altLang="zh-CN" sz="2400">
                <a:ea typeface="宋体" charset="-122"/>
              </a:rPr>
              <a:t>alisant un aspect de gros col tumoral.</a:t>
            </a:r>
          </a:p>
          <a:p>
            <a:pPr>
              <a:buFont typeface="Wingdings" pitchFamily="2" charset="2"/>
              <a:buNone/>
            </a:pPr>
            <a:endParaRPr lang="fr-FR" altLang="zh-CN">
              <a:ea typeface="宋体" charset="-122"/>
            </a:endParaRPr>
          </a:p>
          <a:p>
            <a:endParaRPr lang="fr-FR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714620"/>
            <a:ext cx="4004575" cy="3526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 descr="Image kcolp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808" y="2786058"/>
            <a:ext cx="4460910" cy="34438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0421" name="Picture 5" descr="Image kcolph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4221477" cy="350046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5" descr="Image kcolph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714489"/>
            <a:ext cx="4597297" cy="350046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zh-CN" sz="2400" b="1" dirty="0">
                <a:ea typeface="宋体" charset="-122"/>
              </a:rPr>
              <a:t>Les touchers pelviens (vaginal et rectal)</a:t>
            </a: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fr-FR" altLang="zh-CN" sz="2400" dirty="0">
                <a:ea typeface="宋体" charset="-122"/>
              </a:rPr>
              <a:t>Le toucher vaginal (TV) :prolif</a:t>
            </a:r>
            <a:r>
              <a:rPr lang="fr-FR" altLang="zh-CN" sz="2400" dirty="0">
                <a:latin typeface="Tahoma"/>
                <a:ea typeface="宋体" charset="-122"/>
              </a:rPr>
              <a:t>é</a:t>
            </a:r>
            <a:r>
              <a:rPr lang="fr-FR" altLang="zh-CN" sz="2400" dirty="0">
                <a:ea typeface="宋体" charset="-122"/>
              </a:rPr>
              <a:t>ration </a:t>
            </a:r>
            <a:r>
              <a:rPr lang="fr-FR" altLang="zh-CN" sz="2400" dirty="0" err="1" smtClean="0">
                <a:ea typeface="宋体" charset="-122"/>
              </a:rPr>
              <a:t>endovaginale</a:t>
            </a:r>
            <a:r>
              <a:rPr lang="fr-FR" altLang="zh-CN" sz="2400" dirty="0" smtClean="0">
                <a:ea typeface="宋体" charset="-122"/>
              </a:rPr>
              <a:t>, apprécie l’état du col et des paramètres (induration), le doigtier peut revenir </a:t>
            </a:r>
            <a:r>
              <a:rPr lang="fr-FR" altLang="zh-CN" sz="2400" dirty="0">
                <a:ea typeface="宋体" charset="-122"/>
              </a:rPr>
              <a:t>tâch</a:t>
            </a:r>
            <a:r>
              <a:rPr lang="fr-FR" altLang="zh-CN" sz="2400" dirty="0">
                <a:latin typeface="Tahoma"/>
                <a:ea typeface="宋体" charset="-122"/>
              </a:rPr>
              <a:t>é</a:t>
            </a:r>
            <a:r>
              <a:rPr lang="fr-FR" altLang="zh-CN" sz="2400" dirty="0">
                <a:ea typeface="宋体" charset="-122"/>
              </a:rPr>
              <a:t> de </a:t>
            </a:r>
            <a:r>
              <a:rPr lang="fr-FR" altLang="zh-CN" sz="2400" dirty="0" smtClean="0">
                <a:ea typeface="宋体" charset="-122"/>
              </a:rPr>
              <a:t>sang. </a:t>
            </a: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fr-FR" altLang="zh-CN" sz="2400" dirty="0">
                <a:ea typeface="宋体" charset="-122"/>
              </a:rPr>
              <a:t>Le toucher rectal (TR) permet d</a:t>
            </a:r>
            <a:r>
              <a:rPr lang="fr-FR" altLang="zh-CN" sz="2400" dirty="0">
                <a:latin typeface="Tahoma"/>
                <a:ea typeface="宋体" charset="-122"/>
              </a:rPr>
              <a:t>’</a:t>
            </a:r>
            <a:r>
              <a:rPr lang="fr-FR" altLang="zh-CN" sz="2400" dirty="0">
                <a:ea typeface="宋体" charset="-122"/>
              </a:rPr>
              <a:t>appr</a:t>
            </a:r>
            <a:r>
              <a:rPr lang="fr-FR" altLang="zh-CN" sz="2400" dirty="0">
                <a:latin typeface="Tahoma"/>
                <a:ea typeface="宋体" charset="-122"/>
              </a:rPr>
              <a:t>é</a:t>
            </a:r>
            <a:r>
              <a:rPr lang="fr-FR" altLang="zh-CN" sz="2400" dirty="0">
                <a:ea typeface="宋体" charset="-122"/>
              </a:rPr>
              <a:t>cier l</a:t>
            </a:r>
            <a:r>
              <a:rPr lang="fr-FR" altLang="zh-CN" sz="2400" dirty="0">
                <a:latin typeface="Tahoma"/>
                <a:ea typeface="宋体" charset="-122"/>
              </a:rPr>
              <a:t>’é</a:t>
            </a:r>
            <a:r>
              <a:rPr lang="fr-FR" altLang="zh-CN" sz="2400" dirty="0">
                <a:ea typeface="宋体" charset="-122"/>
              </a:rPr>
              <a:t>tat des param</a:t>
            </a:r>
            <a:r>
              <a:rPr lang="fr-FR" altLang="zh-CN" sz="2400" dirty="0">
                <a:latin typeface="Tahoma"/>
                <a:ea typeface="宋体" charset="-122"/>
              </a:rPr>
              <a:t>è</a:t>
            </a:r>
            <a:r>
              <a:rPr lang="fr-FR" altLang="zh-CN" sz="2400" dirty="0">
                <a:ea typeface="宋体" charset="-122"/>
              </a:rPr>
              <a:t>tres.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fr-FR" altLang="zh-CN" sz="2400" dirty="0">
                <a:ea typeface="宋体" charset="-122"/>
              </a:rPr>
              <a:t> Le toucher en ciseaux permet d</a:t>
            </a:r>
            <a:r>
              <a:rPr lang="fr-FR" altLang="zh-CN" sz="2400" dirty="0">
                <a:latin typeface="Tahoma"/>
                <a:ea typeface="宋体" charset="-122"/>
              </a:rPr>
              <a:t>’é</a:t>
            </a:r>
            <a:r>
              <a:rPr lang="fr-FR" altLang="zh-CN" sz="2400" dirty="0">
                <a:ea typeface="宋体" charset="-122"/>
              </a:rPr>
              <a:t>valuer la cloison </a:t>
            </a:r>
            <a:r>
              <a:rPr lang="fr-FR" altLang="zh-CN" sz="2400" dirty="0" smtClean="0">
                <a:ea typeface="宋体" charset="-122"/>
              </a:rPr>
              <a:t>recto-vaginale.</a:t>
            </a: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zh-CN" sz="2400" b="1" dirty="0">
                <a:ea typeface="宋体" charset="-122"/>
              </a:rPr>
              <a:t>Examen </a:t>
            </a:r>
            <a:r>
              <a:rPr lang="fr-FR" altLang="zh-CN" sz="2400" b="1" dirty="0" err="1">
                <a:ea typeface="宋体" charset="-122"/>
              </a:rPr>
              <a:t>paraclinique</a:t>
            </a:r>
            <a:r>
              <a:rPr lang="fr-FR" altLang="zh-CN" sz="2400" dirty="0">
                <a:ea typeface="宋体" charset="-122"/>
              </a:rPr>
              <a:t> : </a:t>
            </a:r>
            <a:r>
              <a:rPr lang="fr-FR" altLang="zh-CN" sz="2400" b="1" dirty="0">
                <a:ea typeface="宋体" charset="-122"/>
              </a:rPr>
              <a:t>La </a:t>
            </a:r>
            <a:r>
              <a:rPr lang="fr-FR" altLang="zh-CN" sz="2400" b="1" dirty="0" smtClean="0">
                <a:ea typeface="宋体" charset="-122"/>
              </a:rPr>
              <a:t>biopsie+++, </a:t>
            </a:r>
            <a:r>
              <a:rPr lang="fr-FR" altLang="zh-CN" sz="2400" dirty="0" smtClean="0">
                <a:ea typeface="宋体" charset="-122"/>
              </a:rPr>
              <a:t>à l’œil nu ou sous colposcopie</a:t>
            </a: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836613"/>
            <a:ext cx="8858312" cy="55451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dirty="0"/>
              <a:t>Bilan d’extension: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dirty="0"/>
          </a:p>
          <a:p>
            <a:pPr>
              <a:lnSpc>
                <a:spcPct val="80000"/>
              </a:lnSpc>
            </a:pPr>
            <a:r>
              <a:rPr lang="fr-FR" altLang="zh-CN" sz="2400" b="1" dirty="0">
                <a:ea typeface="宋体" charset="-122"/>
              </a:rPr>
              <a:t>L</a:t>
            </a:r>
            <a:r>
              <a:rPr lang="fr-FR" altLang="zh-CN" sz="2400" b="1" dirty="0">
                <a:latin typeface="Tahoma"/>
                <a:ea typeface="宋体" charset="-122"/>
              </a:rPr>
              <a:t>’</a:t>
            </a:r>
            <a:r>
              <a:rPr lang="fr-FR" altLang="zh-CN" sz="2400" b="1" dirty="0">
                <a:ea typeface="宋体" charset="-122"/>
              </a:rPr>
              <a:t>UIV, </a:t>
            </a:r>
            <a:r>
              <a:rPr lang="fr-FR" altLang="zh-CN" sz="2400" b="1" dirty="0" err="1">
                <a:ea typeface="宋体" charset="-122"/>
              </a:rPr>
              <a:t>Rx</a:t>
            </a:r>
            <a:r>
              <a:rPr lang="fr-FR" altLang="zh-CN" sz="2400" b="1" dirty="0">
                <a:ea typeface="宋体" charset="-122"/>
              </a:rPr>
              <a:t> thorax, </a:t>
            </a:r>
            <a:r>
              <a:rPr lang="fr-FR" altLang="zh-CN" sz="2400" b="1" dirty="0">
                <a:latin typeface="Tahoma"/>
                <a:ea typeface="宋体" charset="-122"/>
              </a:rPr>
              <a:t>é</a:t>
            </a:r>
            <a:r>
              <a:rPr lang="fr-FR" altLang="zh-CN" sz="2400" b="1" dirty="0">
                <a:ea typeface="宋体" charset="-122"/>
              </a:rPr>
              <a:t>chographie abdominopelvienne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b="1" dirty="0"/>
          </a:p>
          <a:p>
            <a:pPr>
              <a:lnSpc>
                <a:spcPct val="80000"/>
              </a:lnSpc>
            </a:pPr>
            <a:r>
              <a:rPr lang="fr-FR" sz="2400" b="1" dirty="0"/>
              <a:t>Examen sous AG</a:t>
            </a:r>
          </a:p>
          <a:p>
            <a:pPr lvl="1">
              <a:lnSpc>
                <a:spcPct val="80000"/>
              </a:lnSpc>
            </a:pPr>
            <a:r>
              <a:rPr lang="fr-FR" altLang="zh-CN" sz="2000" dirty="0">
                <a:ea typeface="宋体" charset="-122"/>
              </a:rPr>
              <a:t>La cystoscopie </a:t>
            </a:r>
          </a:p>
          <a:p>
            <a:pPr lvl="1">
              <a:lnSpc>
                <a:spcPct val="80000"/>
              </a:lnSpc>
            </a:pPr>
            <a:r>
              <a:rPr lang="fr-FR" altLang="zh-CN" sz="2000" dirty="0">
                <a:ea typeface="宋体" charset="-122"/>
              </a:rPr>
              <a:t>Touchers pelviens</a:t>
            </a:r>
          </a:p>
          <a:p>
            <a:pPr lvl="1">
              <a:lnSpc>
                <a:spcPct val="80000"/>
              </a:lnSpc>
            </a:pPr>
            <a:r>
              <a:rPr lang="fr-FR" altLang="zh-CN" sz="2000" dirty="0">
                <a:ea typeface="宋体" charset="-122"/>
              </a:rPr>
              <a:t>La rectoscopie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fr-FR" altLang="zh-CN" sz="2000" dirty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fr-FR" altLang="zh-CN" sz="2400" b="1" dirty="0">
                <a:ea typeface="宋体" charset="-122"/>
              </a:rPr>
              <a:t>L</a:t>
            </a:r>
            <a:r>
              <a:rPr lang="fr-FR" altLang="zh-CN" sz="2400" b="1" dirty="0">
                <a:latin typeface="Tahoma"/>
                <a:ea typeface="宋体" charset="-122"/>
              </a:rPr>
              <a:t>’</a:t>
            </a:r>
            <a:r>
              <a:rPr lang="fr-FR" altLang="zh-CN" sz="2400" b="1" dirty="0">
                <a:ea typeface="宋体" charset="-122"/>
              </a:rPr>
              <a:t>imagerie par r</a:t>
            </a:r>
            <a:r>
              <a:rPr lang="fr-FR" altLang="zh-CN" sz="2400" b="1" dirty="0">
                <a:latin typeface="Tahoma"/>
                <a:ea typeface="宋体" charset="-122"/>
              </a:rPr>
              <a:t>é</a:t>
            </a:r>
            <a:r>
              <a:rPr lang="fr-FR" altLang="zh-CN" sz="2400" b="1" dirty="0">
                <a:ea typeface="宋体" charset="-122"/>
              </a:rPr>
              <a:t>sonance magn</a:t>
            </a:r>
            <a:r>
              <a:rPr lang="fr-FR" altLang="zh-CN" sz="2400" b="1" dirty="0">
                <a:latin typeface="Tahoma"/>
                <a:ea typeface="宋体" charset="-122"/>
              </a:rPr>
              <a:t>é</a:t>
            </a:r>
            <a:r>
              <a:rPr lang="fr-FR" altLang="zh-CN" sz="2400" b="1" dirty="0">
                <a:ea typeface="宋体" charset="-122"/>
              </a:rPr>
              <a:t>tique (IRM</a:t>
            </a:r>
            <a:r>
              <a:rPr lang="fr-FR" altLang="zh-CN" sz="2400" b="1" dirty="0" smtClean="0">
                <a:ea typeface="宋体" charset="-122"/>
              </a:rPr>
              <a:t>): </a:t>
            </a:r>
            <a:r>
              <a:rPr lang="fr-FR" altLang="zh-CN" sz="2400" dirty="0" smtClean="0">
                <a:ea typeface="宋体" charset="-122"/>
              </a:rPr>
              <a:t>extension locorégionale,</a:t>
            </a:r>
            <a:r>
              <a:rPr lang="fr-FR" altLang="zh-CN" sz="2400" b="1" dirty="0" smtClean="0">
                <a:ea typeface="宋体" charset="-122"/>
              </a:rPr>
              <a:t> </a:t>
            </a:r>
            <a:r>
              <a:rPr lang="fr-FR" altLang="zh-CN" sz="2400" dirty="0" smtClean="0">
                <a:ea typeface="宋体" charset="-122"/>
              </a:rPr>
              <a:t>atteinte ganglionnaire</a:t>
            </a:r>
            <a:endParaRPr lang="fr-FR" altLang="zh-CN" sz="2400" dirty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fr-FR" altLang="zh-CN" sz="2400" b="1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zh-CN" sz="2400" dirty="0">
                <a:ea typeface="宋体" charset="-122"/>
              </a:rPr>
              <a:t> </a:t>
            </a:r>
            <a:endParaRPr lang="fr-FR" altLang="zh-CN" sz="2400" b="1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zh-CN" sz="2400" b="1" dirty="0">
              <a:ea typeface="宋体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altLang="zh-CN" sz="2400" b="1" dirty="0">
                <a:latin typeface="Tahoma"/>
                <a:ea typeface="宋体" charset="-122"/>
              </a:rPr>
              <a:t> 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1600" dirty="0">
                <a:ea typeface="宋体" charset="-122"/>
              </a:rPr>
              <a:t>    </a:t>
            </a:r>
            <a:endParaRPr lang="fr-FR" altLang="zh-CN" sz="1600" dirty="0" smtClean="0">
              <a:ea typeface="宋体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fr-FR" sz="32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Classification:</a:t>
            </a:r>
            <a:r>
              <a:rPr lang="fr-FR" altLang="zh-CN" sz="1600" dirty="0" smtClean="0">
                <a:ea typeface="宋体" charset="-122"/>
              </a:rPr>
              <a:t> </a:t>
            </a:r>
            <a:r>
              <a:rPr lang="fr-FR" altLang="zh-CN" sz="2000" b="1" dirty="0" smtClean="0">
                <a:ea typeface="宋体" charset="-122"/>
              </a:rPr>
              <a:t>CLASSIFICATION DE LA FIGO</a:t>
            </a:r>
            <a:r>
              <a:rPr lang="fr-FR" altLang="zh-CN" sz="3600" b="1" dirty="0" smtClean="0">
                <a:ea typeface="宋体" charset="-122"/>
              </a:rPr>
              <a:t> </a:t>
            </a:r>
            <a:endParaRPr lang="fr-FR" altLang="zh-CN" sz="2000" b="1" dirty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2000" b="1" dirty="0">
                <a:ea typeface="宋体" charset="-122"/>
              </a:rPr>
              <a:t>Stade 0</a:t>
            </a:r>
            <a:r>
              <a:rPr lang="fr-FR" altLang="zh-CN" sz="2000" dirty="0">
                <a:ea typeface="宋体" charset="-122"/>
              </a:rPr>
              <a:t>: Carcinome in situ, carcinome </a:t>
            </a:r>
            <a:r>
              <a:rPr lang="fr-FR" altLang="zh-CN" sz="2000" dirty="0" err="1">
                <a:ea typeface="宋体" charset="-122"/>
              </a:rPr>
              <a:t>intra</a:t>
            </a:r>
            <a:r>
              <a:rPr lang="fr-FR" altLang="zh-CN" sz="2000" dirty="0" err="1">
                <a:latin typeface="Tahoma"/>
                <a:ea typeface="宋体" charset="-122"/>
              </a:rPr>
              <a:t>é</a:t>
            </a:r>
            <a:r>
              <a:rPr lang="fr-FR" altLang="zh-CN" sz="2000" dirty="0" err="1">
                <a:ea typeface="宋体" charset="-122"/>
              </a:rPr>
              <a:t>pith</a:t>
            </a:r>
            <a:r>
              <a:rPr lang="fr-FR" altLang="zh-CN" sz="2000" dirty="0" err="1">
                <a:latin typeface="Tahoma"/>
                <a:ea typeface="宋体" charset="-122"/>
              </a:rPr>
              <a:t>é</a:t>
            </a:r>
            <a:r>
              <a:rPr lang="fr-FR" altLang="zh-CN" sz="2000" dirty="0" err="1">
                <a:ea typeface="宋体" charset="-122"/>
              </a:rPr>
              <a:t>lial</a:t>
            </a:r>
            <a:r>
              <a:rPr lang="fr-FR" altLang="zh-CN" sz="2000" dirty="0">
                <a:ea typeface="宋体" charset="-122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2000" b="1" dirty="0">
                <a:ea typeface="宋体" charset="-122"/>
              </a:rPr>
              <a:t>Stade I </a:t>
            </a:r>
            <a:r>
              <a:rPr lang="fr-FR" altLang="zh-CN" sz="2000" dirty="0">
                <a:ea typeface="宋体" charset="-122"/>
              </a:rPr>
              <a:t>: Cancer strictement limit</a:t>
            </a:r>
            <a:r>
              <a:rPr lang="fr-FR" altLang="zh-CN" sz="2000" dirty="0">
                <a:latin typeface="Tahoma"/>
                <a:ea typeface="宋体" charset="-122"/>
              </a:rPr>
              <a:t>é</a:t>
            </a:r>
            <a:r>
              <a:rPr lang="fr-FR" altLang="zh-CN" sz="2000" dirty="0">
                <a:ea typeface="宋体" charset="-122"/>
              </a:rPr>
              <a:t> au col ut</a:t>
            </a:r>
            <a:r>
              <a:rPr lang="fr-FR" altLang="zh-CN" sz="2000" dirty="0">
                <a:latin typeface="Tahoma"/>
                <a:ea typeface="宋体" charset="-122"/>
              </a:rPr>
              <a:t>é</a:t>
            </a:r>
            <a:r>
              <a:rPr lang="fr-FR" altLang="zh-CN" sz="2000" dirty="0">
                <a:ea typeface="宋体" charset="-122"/>
              </a:rPr>
              <a:t>rin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1800" b="1" i="1" dirty="0">
                <a:ea typeface="宋体" charset="-122"/>
              </a:rPr>
              <a:t>Stade </a:t>
            </a:r>
            <a:r>
              <a:rPr lang="fr-FR" altLang="zh-CN" sz="1800" b="1" i="1" dirty="0" err="1">
                <a:ea typeface="宋体" charset="-122"/>
              </a:rPr>
              <a:t>Ia</a:t>
            </a:r>
            <a:r>
              <a:rPr lang="fr-FR" altLang="zh-CN" sz="1800" dirty="0">
                <a:ea typeface="宋体" charset="-122"/>
              </a:rPr>
              <a:t>: Cancer pr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clinique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1800" dirty="0">
                <a:ea typeface="宋体" charset="-122"/>
              </a:rPr>
              <a:t>Stade Ia1: L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sions avec invasion ≤ 3 mm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1800" dirty="0">
                <a:ea typeface="宋体" charset="-122"/>
              </a:rPr>
              <a:t>Stade Ia2: L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sions d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tect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es au microscope pouvant être mesur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es. Profondeur d</a:t>
            </a:r>
            <a:r>
              <a:rPr lang="fr-FR" altLang="zh-CN" sz="1800" dirty="0">
                <a:latin typeface="Tahoma"/>
                <a:ea typeface="宋体" charset="-122"/>
              </a:rPr>
              <a:t>’</a:t>
            </a:r>
            <a:r>
              <a:rPr lang="fr-FR" altLang="zh-CN" sz="1800" dirty="0">
                <a:ea typeface="宋体" charset="-122"/>
              </a:rPr>
              <a:t>invasion &gt; 3 </a:t>
            </a:r>
            <a:r>
              <a:rPr lang="fr-FR" altLang="zh-CN" sz="1800" dirty="0">
                <a:latin typeface="Tahoma"/>
                <a:ea typeface="宋体" charset="-122"/>
              </a:rPr>
              <a:t>à</a:t>
            </a:r>
            <a:r>
              <a:rPr lang="fr-FR" altLang="zh-CN" sz="1800" dirty="0">
                <a:ea typeface="宋体" charset="-122"/>
              </a:rPr>
              <a:t> 5mm. L</a:t>
            </a:r>
            <a:r>
              <a:rPr lang="fr-FR" altLang="zh-CN" sz="1800" dirty="0">
                <a:latin typeface="Tahoma"/>
                <a:ea typeface="宋体" charset="-122"/>
              </a:rPr>
              <a:t>’</a:t>
            </a:r>
            <a:r>
              <a:rPr lang="fr-FR" altLang="zh-CN" sz="1800" dirty="0">
                <a:ea typeface="宋体" charset="-122"/>
              </a:rPr>
              <a:t>extension horizontale ne doit pas d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passer 7mm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de-DE" altLang="zh-CN" sz="1800" b="1" i="1" dirty="0">
                <a:ea typeface="宋体" charset="-122"/>
              </a:rPr>
              <a:t>Stade </a:t>
            </a:r>
            <a:r>
              <a:rPr lang="de-DE" altLang="zh-CN" sz="1800" b="1" i="1" dirty="0" err="1">
                <a:ea typeface="宋体" charset="-122"/>
              </a:rPr>
              <a:t>Ib</a:t>
            </a:r>
            <a:r>
              <a:rPr lang="de-DE" altLang="zh-CN" sz="1800" b="1" i="1" dirty="0">
                <a:ea typeface="宋体" charset="-122"/>
              </a:rPr>
              <a:t>:</a:t>
            </a:r>
            <a:r>
              <a:rPr lang="fr-FR" altLang="zh-CN" sz="1800" dirty="0">
                <a:ea typeface="宋体" charset="-122"/>
              </a:rPr>
              <a:t>L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sions invasives &gt; 5mm</a:t>
            </a: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de-DE" altLang="zh-CN" sz="1800" dirty="0">
                <a:ea typeface="宋体" charset="-122"/>
              </a:rPr>
              <a:t>Stade Ib1:</a:t>
            </a:r>
            <a:r>
              <a:rPr lang="fr-FR" altLang="zh-CN" sz="1800" dirty="0">
                <a:ea typeface="宋体" charset="-122"/>
              </a:rPr>
              <a:t>L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sions ≤ 4 </a:t>
            </a:r>
            <a:r>
              <a:rPr lang="fr-FR" altLang="zh-CN" sz="1800" dirty="0" smtClean="0">
                <a:ea typeface="宋体" charset="-122"/>
              </a:rPr>
              <a:t>cm</a:t>
            </a:r>
            <a:endParaRPr lang="de-DE" altLang="zh-CN" sz="1800" dirty="0">
              <a:ea typeface="宋体" charset="-122"/>
            </a:endParaRPr>
          </a:p>
          <a:p>
            <a:pPr lvl="3">
              <a:lnSpc>
                <a:spcPct val="90000"/>
              </a:lnSpc>
              <a:buFont typeface="Wingdings" pitchFamily="2" charset="2"/>
              <a:buNone/>
            </a:pPr>
            <a:r>
              <a:rPr lang="de-DE" altLang="zh-CN" sz="1800" dirty="0">
                <a:ea typeface="宋体" charset="-122"/>
              </a:rPr>
              <a:t>Stade Ib2</a:t>
            </a:r>
            <a:r>
              <a:rPr lang="fr-FR" altLang="zh-CN" sz="1800" dirty="0">
                <a:ea typeface="宋体" charset="-122"/>
              </a:rPr>
              <a:t> :L</a:t>
            </a:r>
            <a:r>
              <a:rPr lang="fr-FR" altLang="zh-CN" sz="1800" dirty="0">
                <a:latin typeface="Tahoma"/>
                <a:ea typeface="宋体" charset="-122"/>
              </a:rPr>
              <a:t>é</a:t>
            </a:r>
            <a:r>
              <a:rPr lang="fr-FR" altLang="zh-CN" sz="1800" dirty="0">
                <a:ea typeface="宋体" charset="-122"/>
              </a:rPr>
              <a:t>sions &gt; 4 cm </a:t>
            </a:r>
            <a:endParaRPr lang="fr-FR" altLang="zh-CN" sz="1800" dirty="0" smtClean="0">
              <a:ea typeface="宋体" charset="-122"/>
            </a:endParaRPr>
          </a:p>
        </p:txBody>
      </p:sp>
      <p:pic>
        <p:nvPicPr>
          <p:cNvPr id="3" name="Picture 4" descr="COL1"/>
          <p:cNvPicPr>
            <a:picLocks noChangeAspect="1" noChangeArrowheads="1"/>
          </p:cNvPicPr>
          <p:nvPr/>
        </p:nvPicPr>
        <p:blipFill>
          <a:blip r:embed="rId2" cstate="print"/>
          <a:srcRect l="-1786" b="76250"/>
          <a:stretch>
            <a:fillRect/>
          </a:stretch>
        </p:blipFill>
        <p:spPr bwMode="auto">
          <a:xfrm>
            <a:off x="0" y="3786190"/>
            <a:ext cx="914400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>
              <a:lnSpc>
                <a:spcPct val="90000"/>
              </a:lnSpc>
              <a:buFont typeface="Wingdings" pitchFamily="2" charset="2"/>
              <a:buNone/>
            </a:pPr>
            <a:endParaRPr lang="fr-FR" altLang="zh-CN" dirty="0" smtClean="0">
              <a:ea typeface="宋体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2000" b="1" dirty="0" smtClean="0">
                <a:ea typeface="宋体" charset="-122"/>
              </a:rPr>
              <a:t>Stade II</a:t>
            </a:r>
            <a:r>
              <a:rPr lang="fr-FR" altLang="zh-CN" sz="2000" dirty="0" smtClean="0">
                <a:ea typeface="宋体" charset="-122"/>
              </a:rPr>
              <a:t>: Cancer 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tendu au-del</a:t>
            </a:r>
            <a:r>
              <a:rPr lang="fr-FR" altLang="zh-CN" sz="2000" dirty="0" smtClean="0">
                <a:latin typeface="Tahoma"/>
                <a:ea typeface="宋体" charset="-122"/>
              </a:rPr>
              <a:t>à</a:t>
            </a:r>
            <a:r>
              <a:rPr lang="fr-FR" altLang="zh-CN" sz="2000" dirty="0" smtClean="0">
                <a:ea typeface="宋体" charset="-122"/>
              </a:rPr>
              <a:t> du col, sans atteindre la paroi pelvienne. Cancer infiltrant le vagin, mais pas le tiers inf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rieur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1800" b="1" i="1" dirty="0" smtClean="0">
                <a:ea typeface="宋体" charset="-122"/>
              </a:rPr>
              <a:t>Stade </a:t>
            </a:r>
            <a:r>
              <a:rPr lang="fr-FR" altLang="zh-CN" sz="1800" b="1" i="1" dirty="0" err="1" smtClean="0">
                <a:ea typeface="宋体" charset="-122"/>
              </a:rPr>
              <a:t>IIa</a:t>
            </a:r>
            <a:r>
              <a:rPr lang="fr-FR" altLang="zh-CN" sz="1800" b="1" i="1" dirty="0" smtClean="0">
                <a:ea typeface="宋体" charset="-122"/>
              </a:rPr>
              <a:t>: </a:t>
            </a:r>
            <a:r>
              <a:rPr lang="fr-FR" altLang="zh-CN" sz="1800" dirty="0" smtClean="0">
                <a:ea typeface="宋体" charset="-122"/>
              </a:rPr>
              <a:t>Pas d</a:t>
            </a:r>
            <a:r>
              <a:rPr lang="fr-FR" altLang="zh-CN" sz="1800" dirty="0" smtClean="0">
                <a:latin typeface="Tahoma"/>
                <a:ea typeface="宋体" charset="-122"/>
              </a:rPr>
              <a:t>’</a:t>
            </a:r>
            <a:r>
              <a:rPr lang="fr-FR" altLang="zh-CN" sz="1800" dirty="0" smtClean="0">
                <a:ea typeface="宋体" charset="-122"/>
              </a:rPr>
              <a:t>infiltration visible des param</a:t>
            </a:r>
            <a:r>
              <a:rPr lang="fr-FR" altLang="zh-CN" sz="1800" dirty="0" smtClean="0">
                <a:latin typeface="Tahoma"/>
                <a:ea typeface="宋体" charset="-122"/>
              </a:rPr>
              <a:t>è</a:t>
            </a:r>
            <a:r>
              <a:rPr lang="fr-FR" altLang="zh-CN" sz="1800" dirty="0" smtClean="0">
                <a:ea typeface="宋体" charset="-122"/>
              </a:rPr>
              <a:t>tres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fr-FR" altLang="zh-CN" sz="1800" b="1" i="1" dirty="0" smtClean="0">
                <a:ea typeface="宋体" charset="-122"/>
              </a:rPr>
              <a:t>Stade </a:t>
            </a:r>
            <a:r>
              <a:rPr lang="fr-FR" altLang="zh-CN" sz="1800" b="1" i="1" dirty="0" err="1" smtClean="0">
                <a:ea typeface="宋体" charset="-122"/>
              </a:rPr>
              <a:t>IIb</a:t>
            </a:r>
            <a:r>
              <a:rPr lang="fr-FR" altLang="zh-CN" sz="1800" b="1" i="1" dirty="0" smtClean="0">
                <a:ea typeface="宋体" charset="-122"/>
              </a:rPr>
              <a:t> : </a:t>
            </a:r>
            <a:r>
              <a:rPr lang="fr-FR" altLang="zh-CN" sz="1800" dirty="0" smtClean="0">
                <a:ea typeface="宋体" charset="-122"/>
              </a:rPr>
              <a:t>Infiltration visible des param</a:t>
            </a:r>
            <a:r>
              <a:rPr lang="fr-FR" altLang="zh-CN" sz="1800" dirty="0" smtClean="0">
                <a:latin typeface="Tahoma"/>
                <a:ea typeface="宋体" charset="-122"/>
              </a:rPr>
              <a:t>è</a:t>
            </a:r>
            <a:r>
              <a:rPr lang="fr-FR" altLang="zh-CN" sz="1800" dirty="0" smtClean="0">
                <a:ea typeface="宋体" charset="-122"/>
              </a:rPr>
              <a:t>tres</a:t>
            </a:r>
            <a:r>
              <a:rPr lang="fr-FR" altLang="zh-CN" dirty="0" smtClean="0">
                <a:ea typeface="宋体" charset="-122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fr-FR" altLang="zh-CN" sz="2000" dirty="0" smtClean="0">
              <a:ea typeface="宋体" charset="-122"/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fr-FR" altLang="zh-CN" sz="1800" dirty="0" smtClean="0">
              <a:ea typeface="宋体" charset="-122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fr-FR" altLang="zh-CN" sz="2000" dirty="0" smtClean="0">
              <a:ea typeface="宋体" charset="-122"/>
            </a:endParaRPr>
          </a:p>
          <a:p>
            <a:pPr lvl="2">
              <a:lnSpc>
                <a:spcPct val="90000"/>
              </a:lnSpc>
              <a:buFontTx/>
              <a:buNone/>
            </a:pPr>
            <a:endParaRPr lang="fr-FR" altLang="zh-CN" sz="2000" dirty="0" smtClean="0">
              <a:ea typeface="宋体" charset="-122"/>
            </a:endParaRPr>
          </a:p>
          <a:p>
            <a:endParaRPr lang="fr-FR" dirty="0"/>
          </a:p>
        </p:txBody>
      </p:sp>
      <p:pic>
        <p:nvPicPr>
          <p:cNvPr id="1027" name="Picture 3" descr="C:\Users\user\Pictures\Image1.jpg"/>
          <p:cNvPicPr>
            <a:picLocks noChangeAspect="1" noChangeArrowheads="1"/>
          </p:cNvPicPr>
          <p:nvPr/>
        </p:nvPicPr>
        <p:blipFill>
          <a:blip r:embed="rId2"/>
          <a:srcRect l="1976" t="23135" b="53940"/>
          <a:stretch>
            <a:fillRect/>
          </a:stretch>
        </p:blipFill>
        <p:spPr bwMode="auto">
          <a:xfrm>
            <a:off x="214282" y="4000504"/>
            <a:ext cx="892971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FR" altLang="zh-CN" sz="2000" b="1" dirty="0" smtClean="0">
                <a:ea typeface="宋体" charset="-122"/>
              </a:rPr>
              <a:t>Stade III: </a:t>
            </a:r>
          </a:p>
          <a:p>
            <a:pPr>
              <a:buFont typeface="Wingdings" pitchFamily="2" charset="2"/>
              <a:buNone/>
            </a:pPr>
            <a:r>
              <a:rPr lang="fr-FR" altLang="zh-CN" sz="2000" dirty="0" smtClean="0">
                <a:ea typeface="宋体" charset="-122"/>
              </a:rPr>
              <a:t>    Cancer 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tendu </a:t>
            </a:r>
            <a:r>
              <a:rPr lang="fr-FR" altLang="zh-CN" sz="2000" dirty="0" smtClean="0">
                <a:latin typeface="Tahoma"/>
                <a:ea typeface="宋体" charset="-122"/>
              </a:rPr>
              <a:t>à</a:t>
            </a:r>
            <a:r>
              <a:rPr lang="fr-FR" altLang="zh-CN" sz="2000" dirty="0" smtClean="0">
                <a:ea typeface="宋体" charset="-122"/>
              </a:rPr>
              <a:t> la paroi pelvienne. La tumeur atteint le tiers inf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rieur du vagin. Tous les cas avec hydron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phrose ou dysfonctionnement r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nal (sauf en pr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sence d</a:t>
            </a:r>
            <a:r>
              <a:rPr lang="fr-FR" altLang="zh-CN" sz="2000" dirty="0" smtClean="0">
                <a:latin typeface="Tahoma"/>
                <a:ea typeface="宋体" charset="-122"/>
              </a:rPr>
              <a:t>’</a:t>
            </a:r>
            <a:r>
              <a:rPr lang="fr-FR" altLang="zh-CN" sz="2000" dirty="0" smtClean="0">
                <a:ea typeface="宋体" charset="-122"/>
              </a:rPr>
              <a:t>une autre cause connue)</a:t>
            </a:r>
          </a:p>
          <a:p>
            <a:pPr lvl="1">
              <a:buFont typeface="Wingdings" pitchFamily="2" charset="2"/>
              <a:buNone/>
            </a:pPr>
            <a:r>
              <a:rPr lang="fr-FR" altLang="zh-CN" sz="2000" b="1" i="1" dirty="0" smtClean="0">
                <a:ea typeface="宋体" charset="-122"/>
              </a:rPr>
              <a:t>Stade </a:t>
            </a:r>
            <a:r>
              <a:rPr lang="fr-FR" altLang="zh-CN" sz="2000" b="1" i="1" dirty="0" err="1" smtClean="0">
                <a:ea typeface="宋体" charset="-122"/>
              </a:rPr>
              <a:t>IIIa</a:t>
            </a:r>
            <a:r>
              <a:rPr lang="fr-FR" altLang="zh-CN" sz="2000" b="1" i="1" dirty="0" smtClean="0">
                <a:ea typeface="宋体" charset="-122"/>
              </a:rPr>
              <a:t>: </a:t>
            </a:r>
            <a:r>
              <a:rPr lang="fr-FR" altLang="zh-CN" sz="2000" dirty="0" smtClean="0">
                <a:ea typeface="宋体" charset="-122"/>
              </a:rPr>
              <a:t>Pas d</a:t>
            </a:r>
            <a:r>
              <a:rPr lang="fr-FR" altLang="zh-CN" sz="2000" dirty="0" smtClean="0">
                <a:latin typeface="Tahoma"/>
                <a:ea typeface="宋体" charset="-122"/>
              </a:rPr>
              <a:t>’</a:t>
            </a:r>
            <a:r>
              <a:rPr lang="fr-FR" altLang="zh-CN" sz="2000" dirty="0" smtClean="0">
                <a:ea typeface="宋体" charset="-122"/>
              </a:rPr>
              <a:t>extension </a:t>
            </a:r>
            <a:r>
              <a:rPr lang="fr-FR" altLang="zh-CN" sz="2000" dirty="0" smtClean="0">
                <a:latin typeface="Tahoma"/>
                <a:ea typeface="宋体" charset="-122"/>
              </a:rPr>
              <a:t>à</a:t>
            </a:r>
            <a:r>
              <a:rPr lang="fr-FR" altLang="zh-CN" sz="2000" dirty="0" smtClean="0">
                <a:ea typeface="宋体" charset="-122"/>
              </a:rPr>
              <a:t> la paroi pelvienne</a:t>
            </a:r>
          </a:p>
          <a:p>
            <a:pPr lvl="1">
              <a:buFont typeface="Wingdings" pitchFamily="2" charset="2"/>
              <a:buNone/>
            </a:pPr>
            <a:r>
              <a:rPr lang="fr-FR" altLang="zh-CN" sz="2000" b="1" i="1" dirty="0" smtClean="0">
                <a:ea typeface="宋体" charset="-122"/>
              </a:rPr>
              <a:t>Stade </a:t>
            </a:r>
            <a:r>
              <a:rPr lang="fr-FR" altLang="zh-CN" sz="2000" b="1" i="1" dirty="0" err="1" smtClean="0">
                <a:ea typeface="宋体" charset="-122"/>
              </a:rPr>
              <a:t>IIIb</a:t>
            </a:r>
            <a:r>
              <a:rPr lang="fr-FR" altLang="zh-CN" sz="2000" b="1" i="1" dirty="0" smtClean="0">
                <a:ea typeface="宋体" charset="-122"/>
              </a:rPr>
              <a:t>: </a:t>
            </a:r>
            <a:r>
              <a:rPr lang="fr-FR" altLang="zh-CN" sz="2000" dirty="0" smtClean="0">
                <a:ea typeface="宋体" charset="-122"/>
              </a:rPr>
              <a:t>Extension </a:t>
            </a:r>
            <a:r>
              <a:rPr lang="fr-FR" altLang="zh-CN" sz="2000" dirty="0" smtClean="0">
                <a:latin typeface="Tahoma"/>
                <a:ea typeface="宋体" charset="-122"/>
              </a:rPr>
              <a:t>à</a:t>
            </a:r>
            <a:r>
              <a:rPr lang="fr-FR" altLang="zh-CN" sz="2000" dirty="0" smtClean="0">
                <a:ea typeface="宋体" charset="-122"/>
              </a:rPr>
              <a:t> la paroi pelvienne et/ou hydron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phrose ou dysfonctionnement r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nal  </a:t>
            </a:r>
          </a:p>
          <a:p>
            <a:endParaRPr lang="fr-FR" dirty="0"/>
          </a:p>
        </p:txBody>
      </p:sp>
      <p:pic>
        <p:nvPicPr>
          <p:cNvPr id="2050" name="Picture 2" descr="C:\Users\user\Pictures\Image1.jpg"/>
          <p:cNvPicPr>
            <a:picLocks noChangeAspect="1" noChangeArrowheads="1"/>
          </p:cNvPicPr>
          <p:nvPr/>
        </p:nvPicPr>
        <p:blipFill>
          <a:blip r:embed="rId2"/>
          <a:srcRect t="45019" b="27587"/>
          <a:stretch>
            <a:fillRect/>
          </a:stretch>
        </p:blipFill>
        <p:spPr bwMode="auto">
          <a:xfrm>
            <a:off x="357158" y="4429132"/>
            <a:ext cx="850112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fr-FR" altLang="zh-CN" sz="2000" dirty="0" smtClean="0">
              <a:ea typeface="宋体" charset="-122"/>
            </a:endParaRPr>
          </a:p>
          <a:p>
            <a:pPr>
              <a:buFont typeface="Wingdings" pitchFamily="2" charset="2"/>
              <a:buNone/>
            </a:pPr>
            <a:r>
              <a:rPr lang="fr-FR" altLang="zh-CN" sz="2000" b="1" dirty="0" smtClean="0">
                <a:ea typeface="宋体" charset="-122"/>
              </a:rPr>
              <a:t>Stade IV: </a:t>
            </a:r>
          </a:p>
          <a:p>
            <a:pPr>
              <a:buFont typeface="Wingdings" pitchFamily="2" charset="2"/>
              <a:buNone/>
            </a:pPr>
            <a:r>
              <a:rPr lang="fr-FR" altLang="zh-CN" sz="2000" dirty="0" smtClean="0">
                <a:ea typeface="宋体" charset="-122"/>
              </a:rPr>
              <a:t>    Cancer 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tendu au-del</a:t>
            </a:r>
            <a:r>
              <a:rPr lang="fr-FR" altLang="zh-CN" sz="2000" dirty="0" smtClean="0">
                <a:latin typeface="Tahoma"/>
                <a:ea typeface="宋体" charset="-122"/>
              </a:rPr>
              <a:t>à</a:t>
            </a:r>
            <a:r>
              <a:rPr lang="fr-FR" altLang="zh-CN" sz="2000" dirty="0" smtClean="0">
                <a:ea typeface="宋体" charset="-122"/>
              </a:rPr>
              <a:t> du pelvis r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el ou envahissant cliniquement la muqueuse de la vessie ou du rectum</a:t>
            </a:r>
          </a:p>
          <a:p>
            <a:pPr lvl="1">
              <a:buFont typeface="Wingdings" pitchFamily="2" charset="2"/>
              <a:buNone/>
            </a:pPr>
            <a:r>
              <a:rPr lang="fr-FR" altLang="zh-CN" sz="2000" b="1" i="1" dirty="0" smtClean="0">
                <a:ea typeface="宋体" charset="-122"/>
              </a:rPr>
              <a:t>Stade </a:t>
            </a:r>
            <a:r>
              <a:rPr lang="fr-FR" altLang="zh-CN" sz="2000" b="1" i="1" dirty="0" err="1" smtClean="0">
                <a:ea typeface="宋体" charset="-122"/>
              </a:rPr>
              <a:t>IVa</a:t>
            </a:r>
            <a:r>
              <a:rPr lang="fr-FR" altLang="zh-CN" sz="2000" b="1" i="1" dirty="0" smtClean="0">
                <a:ea typeface="宋体" charset="-122"/>
              </a:rPr>
              <a:t>: </a:t>
            </a:r>
            <a:r>
              <a:rPr lang="fr-FR" altLang="zh-CN" sz="2000" dirty="0" smtClean="0">
                <a:ea typeface="宋体" charset="-122"/>
              </a:rPr>
              <a:t>Extension de la tumeur aux organes voisins</a:t>
            </a:r>
          </a:p>
          <a:p>
            <a:pPr lvl="1">
              <a:buFont typeface="Wingdings" pitchFamily="2" charset="2"/>
              <a:buNone/>
            </a:pPr>
            <a:r>
              <a:rPr lang="fr-FR" altLang="zh-CN" sz="2000" b="1" i="1" dirty="0" smtClean="0">
                <a:ea typeface="宋体" charset="-122"/>
              </a:rPr>
              <a:t>Stade </a:t>
            </a:r>
            <a:r>
              <a:rPr lang="fr-FR" altLang="zh-CN" sz="2000" b="1" i="1" dirty="0" err="1" smtClean="0">
                <a:ea typeface="宋体" charset="-122"/>
              </a:rPr>
              <a:t>IVb</a:t>
            </a:r>
            <a:r>
              <a:rPr lang="fr-FR" altLang="zh-CN" sz="2000" b="1" i="1" dirty="0" smtClean="0">
                <a:ea typeface="宋体" charset="-122"/>
              </a:rPr>
              <a:t> : </a:t>
            </a:r>
            <a:r>
              <a:rPr lang="fr-FR" altLang="zh-CN" sz="2000" dirty="0" smtClean="0">
                <a:ea typeface="宋体" charset="-122"/>
              </a:rPr>
              <a:t>Extension </a:t>
            </a:r>
            <a:r>
              <a:rPr lang="fr-FR" altLang="zh-CN" sz="2000" dirty="0" smtClean="0">
                <a:latin typeface="Tahoma"/>
                <a:ea typeface="宋体" charset="-122"/>
              </a:rPr>
              <a:t>à</a:t>
            </a:r>
            <a:r>
              <a:rPr lang="fr-FR" altLang="zh-CN" sz="2000" dirty="0" smtClean="0">
                <a:ea typeface="宋体" charset="-122"/>
              </a:rPr>
              <a:t> des organes 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loign</a:t>
            </a:r>
            <a:r>
              <a:rPr lang="fr-FR" altLang="zh-CN" sz="2000" dirty="0" smtClean="0">
                <a:latin typeface="Tahoma"/>
                <a:ea typeface="宋体" charset="-122"/>
              </a:rPr>
              <a:t>é</a:t>
            </a:r>
            <a:r>
              <a:rPr lang="fr-FR" altLang="zh-CN" sz="2000" dirty="0" smtClean="0">
                <a:ea typeface="宋体" charset="-122"/>
              </a:rPr>
              <a:t>s </a:t>
            </a:r>
          </a:p>
          <a:p>
            <a:endParaRPr lang="fr-FR" dirty="0"/>
          </a:p>
        </p:txBody>
      </p:sp>
      <p:pic>
        <p:nvPicPr>
          <p:cNvPr id="3074" name="Picture 2" descr="C:\Users\user\Pictures\Image1.jpg"/>
          <p:cNvPicPr>
            <a:picLocks noChangeAspect="1" noChangeArrowheads="1"/>
          </p:cNvPicPr>
          <p:nvPr/>
        </p:nvPicPr>
        <p:blipFill>
          <a:blip r:embed="rId2"/>
          <a:srcRect t="72413"/>
          <a:stretch>
            <a:fillRect/>
          </a:stretch>
        </p:blipFill>
        <p:spPr bwMode="auto">
          <a:xfrm>
            <a:off x="555625" y="4357694"/>
            <a:ext cx="8302655" cy="1939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500042"/>
            <a:ext cx="8229600" cy="1282700"/>
          </a:xfrm>
        </p:spPr>
        <p:txBody>
          <a:bodyPr/>
          <a:lstStyle/>
          <a:p>
            <a:r>
              <a:rPr lang="fr-FR" dirty="0" smtClean="0"/>
              <a:t>Introduction: </a:t>
            </a: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928802"/>
            <a:ext cx="8229600" cy="4389120"/>
          </a:xfrm>
        </p:spPr>
        <p:txBody>
          <a:bodyPr/>
          <a:lstStyle/>
          <a:p>
            <a:r>
              <a:rPr lang="fr-FR" sz="2800" dirty="0" smtClean="0"/>
              <a:t>C’est le deuxième cancer de la femme dans le monde. il est plus fréquent dans les pays en voie de développement.</a:t>
            </a:r>
          </a:p>
          <a:p>
            <a:r>
              <a:rPr lang="fr-FR" sz="2800" dirty="0" smtClean="0"/>
              <a:t>Son incidence dans les pays développés a diminué grâce au dépistage cytologique systématique des lésions intra épithéliales précancéreuses.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-757238" y="333375"/>
            <a:ext cx="10360026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zh-C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宋体" charset="-122"/>
              </a:rPr>
              <a:t>CLASSIFICATION DE LA FÉDÉRATION INTERNATIONALE DE GYNÉCOLOGIE  OBSTÉTRIQUE </a:t>
            </a:r>
          </a:p>
          <a:p>
            <a:pPr algn="ctr"/>
            <a:r>
              <a:rPr lang="fr-FR" altLang="zh-CN" sz="1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宋体" charset="-122"/>
              </a:rPr>
              <a:t>(FIGO)</a:t>
            </a:r>
            <a:endParaRPr lang="fr-FR" sz="1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484313"/>
            <a:ext cx="8229600" cy="4175125"/>
          </a:xfrm>
        </p:spPr>
        <p:txBody>
          <a:bodyPr/>
          <a:lstStyle/>
          <a:p>
            <a:pPr>
              <a:buNone/>
            </a:pPr>
            <a:r>
              <a:rPr lang="fr-FR" sz="5000" dirty="0" smtClean="0">
                <a:solidFill>
                  <a:srgbClr val="04617B"/>
                </a:solidFill>
                <a:ea typeface="+mj-ea"/>
                <a:cs typeface="+mj-cs"/>
              </a:rPr>
              <a:t>Formes cliniques:</a:t>
            </a:r>
            <a:endParaRPr lang="fr-FR" dirty="0" smtClean="0"/>
          </a:p>
          <a:p>
            <a:r>
              <a:rPr lang="fr-FR" dirty="0" smtClean="0"/>
              <a:t>Formes </a:t>
            </a:r>
            <a:r>
              <a:rPr lang="fr-FR" dirty="0" err="1"/>
              <a:t>infiltrantes</a:t>
            </a:r>
            <a:r>
              <a:rPr lang="fr-FR" dirty="0"/>
              <a:t>.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r>
              <a:rPr lang="fr-FR" dirty="0"/>
              <a:t>Cancer du col et grossesse.</a:t>
            </a:r>
          </a:p>
          <a:p>
            <a:pPr>
              <a:buFont typeface="Wingdings" pitchFamily="2" charset="2"/>
              <a:buNone/>
            </a:pPr>
            <a:endParaRPr lang="fr-FR" dirty="0"/>
          </a:p>
          <a:p>
            <a:r>
              <a:rPr lang="fr-FR" dirty="0"/>
              <a:t>Formes pré cliniques: Dépistage: FCV,  Colposcopie.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00213"/>
            <a:ext cx="8229600" cy="3084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fr-FR" sz="4800" dirty="0">
                <a:solidFill>
                  <a:schemeClr val="tx2"/>
                </a:solidFill>
              </a:rPr>
              <a:t>Diagnostic différentiel :</a:t>
            </a:r>
          </a:p>
          <a:p>
            <a:pPr>
              <a:buClr>
                <a:schemeClr val="tx1"/>
              </a:buClr>
            </a:pPr>
            <a:r>
              <a:rPr lang="fr-FR" dirty="0"/>
              <a:t>Fibrome accouché par le col.</a:t>
            </a:r>
          </a:p>
          <a:p>
            <a:pPr>
              <a:buClr>
                <a:schemeClr val="tx1"/>
              </a:buClr>
            </a:pPr>
            <a:r>
              <a:rPr lang="fr-FR" dirty="0"/>
              <a:t>Polype du col</a:t>
            </a:r>
          </a:p>
          <a:p>
            <a:pPr>
              <a:buClr>
                <a:schemeClr val="tx1"/>
              </a:buClr>
            </a:pPr>
            <a:r>
              <a:rPr lang="fr-FR" dirty="0"/>
              <a:t>Infections </a:t>
            </a:r>
            <a:r>
              <a:rPr lang="fr-FR" dirty="0" smtClean="0"/>
              <a:t>génitales</a:t>
            </a:r>
            <a:endParaRPr lang="fr-FR" dirty="0"/>
          </a:p>
          <a:p>
            <a:pPr>
              <a:buClr>
                <a:schemeClr val="tx1"/>
              </a:buClr>
            </a:pPr>
            <a:endParaRPr lang="fr-FR" dirty="0"/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fr-FR" sz="2000" dirty="0" smtClean="0">
                <a:solidFill>
                  <a:schemeClr val="tx2"/>
                </a:solidFill>
              </a:rPr>
              <a:t>Traitement: </a:t>
            </a:r>
            <a:endParaRPr lang="fr-FR" sz="2000" dirty="0" smtClean="0"/>
          </a:p>
          <a:p>
            <a:pPr>
              <a:buClr>
                <a:schemeClr val="tx1"/>
              </a:buClr>
              <a:buNone/>
            </a:pPr>
            <a:r>
              <a:rPr lang="fr-FR" sz="2000" dirty="0" smtClean="0"/>
              <a:t>1.Stade de cancer micro invasif: </a:t>
            </a:r>
          </a:p>
          <a:p>
            <a:pPr>
              <a:buClr>
                <a:schemeClr val="tx1"/>
              </a:buClr>
              <a:buNone/>
            </a:pPr>
            <a:r>
              <a:rPr lang="fr-FR" sz="2000" dirty="0" smtClean="0"/>
              <a:t>    </a:t>
            </a:r>
            <a:r>
              <a:rPr lang="fr-FR" sz="2000" b="1" i="1" dirty="0" smtClean="0"/>
              <a:t>stade 0: </a:t>
            </a:r>
            <a:r>
              <a:rPr lang="fr-FR" sz="2000" dirty="0" err="1" smtClean="0"/>
              <a:t>conisation</a:t>
            </a:r>
            <a:r>
              <a:rPr lang="fr-FR" sz="2000" dirty="0" smtClean="0"/>
              <a:t> (ablation de la zone concernée par le cancer)</a:t>
            </a:r>
          </a:p>
          <a:p>
            <a:pPr>
              <a:buClr>
                <a:schemeClr val="tx1"/>
              </a:buClr>
              <a:buNone/>
            </a:pPr>
            <a:r>
              <a:rPr lang="fr-FR" sz="2000" dirty="0" smtClean="0"/>
              <a:t>    </a:t>
            </a:r>
            <a:r>
              <a:rPr lang="fr-FR" sz="2000" b="1" i="1" dirty="0" smtClean="0"/>
              <a:t>stade </a:t>
            </a:r>
            <a:r>
              <a:rPr lang="fr-FR" sz="2000" b="1" i="1" dirty="0" err="1" smtClean="0"/>
              <a:t>Ia</a:t>
            </a:r>
            <a:r>
              <a:rPr lang="fr-FR" sz="2000" b="1" i="1" dirty="0" smtClean="0"/>
              <a:t>: </a:t>
            </a:r>
            <a:r>
              <a:rPr lang="fr-FR" sz="2000" dirty="0" smtClean="0"/>
              <a:t>hystérectomie totale élargie avec </a:t>
            </a:r>
            <a:r>
              <a:rPr lang="fr-FR" sz="2000" dirty="0" err="1" smtClean="0"/>
              <a:t>annexectomie</a:t>
            </a:r>
            <a:r>
              <a:rPr lang="fr-FR" sz="2000" dirty="0" smtClean="0"/>
              <a:t> bilatérale</a:t>
            </a:r>
          </a:p>
          <a:p>
            <a:pPr>
              <a:buClr>
                <a:schemeClr val="tx1"/>
              </a:buClr>
              <a:buNone/>
            </a:pPr>
            <a:endParaRPr lang="fr-FR" sz="2000" dirty="0" smtClean="0"/>
          </a:p>
          <a:p>
            <a:pPr>
              <a:buClr>
                <a:schemeClr val="tx1"/>
              </a:buClr>
              <a:buNone/>
            </a:pPr>
            <a:r>
              <a:rPr lang="fr-FR" sz="2000" dirty="0" smtClean="0"/>
              <a:t>2. Stades localisés sans facteurs de mauvais pronostic:  stades Ib1, </a:t>
            </a:r>
            <a:r>
              <a:rPr lang="fr-FR" sz="2000" dirty="0" err="1" smtClean="0"/>
              <a:t>IIa</a:t>
            </a:r>
            <a:r>
              <a:rPr lang="fr-FR" sz="2000" dirty="0" smtClean="0"/>
              <a:t> &lt;40mm Curiethérapie utéro-vaginale+ chirurgie (</a:t>
            </a:r>
            <a:r>
              <a:rPr lang="fr-FR" sz="2000" dirty="0" err="1" smtClean="0"/>
              <a:t>colposhysterectomie</a:t>
            </a:r>
            <a:r>
              <a:rPr lang="fr-FR" sz="2000" dirty="0" smtClean="0"/>
              <a:t> totale élargie avec </a:t>
            </a:r>
            <a:r>
              <a:rPr lang="fr-FR" sz="2000" dirty="0" err="1" smtClean="0"/>
              <a:t>annexectomie</a:t>
            </a:r>
            <a:r>
              <a:rPr lang="fr-FR" sz="2000" dirty="0" smtClean="0"/>
              <a:t> bilatérale et une </a:t>
            </a:r>
            <a:r>
              <a:rPr lang="fr-FR" sz="2000" dirty="0" err="1" smtClean="0"/>
              <a:t>lymphadénectomie</a:t>
            </a:r>
            <a:r>
              <a:rPr lang="fr-FR" sz="2000" dirty="0" smtClean="0"/>
              <a:t>)+/-une radiothérapie externe associée à une chimiothérapie concomitante (si envahissement ganglionnaire identifié en postopératoire).</a:t>
            </a:r>
          </a:p>
          <a:p>
            <a:pPr>
              <a:buClr>
                <a:schemeClr val="tx1"/>
              </a:buClr>
              <a:buNone/>
            </a:pPr>
            <a:endParaRPr lang="fr-FR" sz="2000" dirty="0" smtClean="0"/>
          </a:p>
          <a:p>
            <a:pPr>
              <a:buClr>
                <a:schemeClr val="tx1"/>
              </a:buClr>
              <a:buNone/>
            </a:pPr>
            <a:r>
              <a:rPr lang="fr-FR" sz="2000" dirty="0" smtClean="0"/>
              <a:t>3. Stades localement évolués et/ou atteinte ganglionnaire: Ib2, </a:t>
            </a:r>
            <a:r>
              <a:rPr lang="fr-FR" sz="2000" dirty="0" err="1" smtClean="0"/>
              <a:t>IIa</a:t>
            </a:r>
            <a:r>
              <a:rPr lang="fr-FR" sz="2000" dirty="0" smtClean="0"/>
              <a:t>&gt;40mm, III et </a:t>
            </a:r>
            <a:r>
              <a:rPr lang="fr-FR" sz="2000" dirty="0" err="1" smtClean="0"/>
              <a:t>IVa</a:t>
            </a:r>
            <a:r>
              <a:rPr lang="fr-FR" sz="2000" dirty="0" smtClean="0"/>
              <a:t> et ceux avec une atteinte ganglionnaire après </a:t>
            </a:r>
            <a:r>
              <a:rPr lang="fr-FR" sz="2000" dirty="0" err="1" smtClean="0"/>
              <a:t>lymphadénectomie</a:t>
            </a:r>
            <a:r>
              <a:rPr lang="fr-FR" sz="2000" dirty="0" smtClean="0"/>
              <a:t> quel que soit le stade: Une radio-chimiothérapie première puis une curiethérapie utéro-vaginale, éventuellement une </a:t>
            </a:r>
            <a:r>
              <a:rPr lang="fr-FR" sz="2000" dirty="0" err="1" smtClean="0"/>
              <a:t>chirugie</a:t>
            </a:r>
            <a:r>
              <a:rPr lang="fr-FR" sz="2000" dirty="0" smtClean="0"/>
              <a:t>.</a:t>
            </a:r>
          </a:p>
          <a:p>
            <a:pPr>
              <a:buClr>
                <a:schemeClr val="tx1"/>
              </a:buClr>
              <a:buNone/>
            </a:pPr>
            <a:endParaRPr lang="fr-FR" sz="2000" dirty="0" smtClean="0"/>
          </a:p>
          <a:p>
            <a:pPr>
              <a:buClr>
                <a:schemeClr val="tx1"/>
              </a:buClr>
              <a:buNone/>
            </a:pPr>
            <a:r>
              <a:rPr lang="fr-FR" sz="2000" dirty="0" smtClean="0"/>
              <a:t>4-stades métastatique: </a:t>
            </a:r>
            <a:r>
              <a:rPr lang="fr-FR" sz="2000" dirty="0" err="1" smtClean="0"/>
              <a:t>IVb</a:t>
            </a:r>
            <a:r>
              <a:rPr lang="fr-FR" sz="2000" dirty="0" smtClean="0"/>
              <a:t>, chimiothérapie +/- chirurgie palliative.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586581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endParaRPr lang="fr-FR" altLang="zh-CN" sz="1100" dirty="0" smtClean="0">
              <a:ea typeface="宋体" charset="-122"/>
            </a:endParaRPr>
          </a:p>
          <a:p>
            <a:pPr lvl="1">
              <a:buFont typeface="Wingdings" pitchFamily="2" charset="2"/>
              <a:buNone/>
            </a:pPr>
            <a:r>
              <a:rPr lang="fr-FR" sz="4800" dirty="0" smtClean="0">
                <a:solidFill>
                  <a:schemeClr val="tx2"/>
                </a:solidFill>
              </a:rPr>
              <a:t>Pronostic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Le devenir des patientes atteintes d’un cancer du col est fonction des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principaux facteurs pronostiques :</a:t>
            </a:r>
          </a:p>
          <a:p>
            <a:pPr lvl="1">
              <a:buFont typeface="Wingdings" pitchFamily="2" charset="2"/>
              <a:buNone/>
            </a:pPr>
            <a:r>
              <a:rPr lang="fr-FR" sz="2200" b="1" i="1" dirty="0" smtClean="0"/>
              <a:t>— le stade clinique </a:t>
            </a:r>
            <a:r>
              <a:rPr lang="fr-FR" sz="2200" dirty="0" smtClean="0"/>
              <a:t>: survies à 5 ans de l’ordre de 100 % pour les cancers in situ, 80 % pour les stades I, 50-60 % pour les stades II, 20-30 % pour les stades III et &lt; 5 % pour les stades IV ;</a:t>
            </a:r>
          </a:p>
          <a:p>
            <a:pPr lvl="1">
              <a:buFont typeface="Wingdings" pitchFamily="2" charset="2"/>
              <a:buNone/>
            </a:pPr>
            <a:r>
              <a:rPr lang="fr-FR" sz="2200" b="1" i="1" dirty="0" smtClean="0"/>
              <a:t>— le statut ganglionnaire : </a:t>
            </a:r>
            <a:r>
              <a:rPr lang="fr-FR" sz="2200" dirty="0" smtClean="0"/>
              <a:t>une atteinte ganglionnaire métastatique divise par 2 les chances de guérison ;</a:t>
            </a:r>
          </a:p>
          <a:p>
            <a:pPr lvl="1">
              <a:buFont typeface="Wingdings" pitchFamily="2" charset="2"/>
              <a:buNone/>
            </a:pPr>
            <a:r>
              <a:rPr lang="fr-FR" sz="2200" b="1" i="1" dirty="0" smtClean="0"/>
              <a:t>— le volume tumoral </a:t>
            </a:r>
            <a:r>
              <a:rPr lang="fr-FR" sz="2200" dirty="0" smtClean="0"/>
              <a:t>; en particulier les tumeurs supérieures à 4 cm qui sont de mauvais pronostic ;</a:t>
            </a:r>
          </a:p>
          <a:p>
            <a:pPr lvl="1">
              <a:buFont typeface="Wingdings" pitchFamily="2" charset="2"/>
              <a:buNone/>
            </a:pPr>
            <a:r>
              <a:rPr lang="fr-FR" sz="2200" b="1" i="1" dirty="0" smtClean="0"/>
              <a:t>— l’existence d’emboles tumoraux lymphatiques ou vasculaires.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260350"/>
            <a:ext cx="9001156" cy="5865813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None/>
            </a:pPr>
            <a:r>
              <a:rPr lang="fr-FR" sz="4800" dirty="0" smtClean="0">
                <a:solidFill>
                  <a:schemeClr val="tx2"/>
                </a:solidFill>
              </a:rPr>
              <a:t>Surveillance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Elle comporte une consultation avec interrogatoire, examen clinique,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et la recherche de complications. 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Le rythme recommandé est de trois ou quatre fois par an pendant les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deux premières années, puis tous les six mois pendant les trois années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suivantes, puis une fois par an. L’intérêt de la réalisation systématique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d’examens d’imagerie ou de marqueurs n’est pas démontré. Ils sont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réalisés en fonction de signes d’appel. Les traitements substitutifs</a:t>
            </a:r>
          </a:p>
          <a:p>
            <a:pPr lvl="1">
              <a:buFont typeface="Wingdings" pitchFamily="2" charset="2"/>
              <a:buNone/>
            </a:pPr>
            <a:r>
              <a:rPr lang="fr-FR" sz="2200" dirty="0" smtClean="0"/>
              <a:t>hormonaux ne sont pas contre-indiqués.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fr-FR" dirty="0"/>
              <a:t>Prévention 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0"/>
            <a:ext cx="8229600" cy="43891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3200" dirty="0" smtClean="0"/>
              <a:t>Primaire:</a:t>
            </a:r>
          </a:p>
          <a:p>
            <a:pPr lvl="1">
              <a:lnSpc>
                <a:spcPct val="80000"/>
              </a:lnSpc>
            </a:pPr>
            <a:r>
              <a:rPr lang="fr-FR" sz="3200" dirty="0" smtClean="0"/>
              <a:t>Abstinence</a:t>
            </a:r>
          </a:p>
          <a:p>
            <a:pPr lvl="1">
              <a:lnSpc>
                <a:spcPct val="80000"/>
              </a:lnSpc>
            </a:pPr>
            <a:r>
              <a:rPr lang="fr-FR" sz="3200" dirty="0" smtClean="0"/>
              <a:t>Vaccin anti HPV </a:t>
            </a:r>
            <a:endParaRPr lang="en-US" sz="3200" dirty="0" smtClean="0"/>
          </a:p>
          <a:p>
            <a:pPr lvl="1">
              <a:lnSpc>
                <a:spcPct val="80000"/>
              </a:lnSpc>
              <a:buNone/>
            </a:pP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229600" cy="847725"/>
          </a:xfrm>
        </p:spPr>
        <p:txBody>
          <a:bodyPr>
            <a:normAutofit/>
          </a:bodyPr>
          <a:lstStyle/>
          <a:p>
            <a:r>
              <a:rPr lang="fr-FR" sz="3000" dirty="0"/>
              <a:t>Prévention 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32"/>
            <a:ext cx="9144000" cy="57864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200" b="1" dirty="0" smtClean="0"/>
              <a:t>Secondaire</a:t>
            </a:r>
            <a:r>
              <a:rPr lang="fr-FR" sz="2200" dirty="0" smtClean="0"/>
              <a:t>: DEPISTAGE+++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200" dirty="0" smtClean="0"/>
              <a:t>Un test de dépistage doit tenir compte de quatre points: SENSIBILITE, SPECIFICITE, INNOCUITE, ET COUT.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200" dirty="0" smtClean="0"/>
              <a:t>Evolution dysplasie légère-carcinome lente (10-20 ans) d’où la pertinence du dépistage.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200" dirty="0" smtClean="0"/>
              <a:t>Les lésions pré-invasives du col de l’utérus sont le plus souvent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200" dirty="0" smtClean="0"/>
              <a:t>asymptomatiques et inapparentes à l'examen au spéculum réalisé à l'œil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200" dirty="0" smtClean="0"/>
              <a:t>Nu, le dépistage consiste à révéler ces lésions précancéreuses.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200" dirty="0" smtClean="0"/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fr-FR" sz="2200" dirty="0" smtClean="0"/>
              <a:t> Le dépistage repose sur un test cytologique</a:t>
            </a:r>
            <a:r>
              <a:rPr lang="fr-FR" sz="2200" b="1" dirty="0" smtClean="0"/>
              <a:t>, le frottis </a:t>
            </a:r>
            <a:r>
              <a:rPr lang="fr-FR" sz="2200" b="1" dirty="0" err="1" smtClean="0"/>
              <a:t>cervico</a:t>
            </a:r>
            <a:r>
              <a:rPr lang="fr-FR" sz="2200" b="1" dirty="0" smtClean="0"/>
              <a:t>-utérin, FCU </a:t>
            </a:r>
            <a:r>
              <a:rPr lang="fr-FR" sz="2200" dirty="0" smtClean="0"/>
              <a:t>qui permet d’identifier l’existence de cellules anormales. Deux techniques coexistent : le frottis avec cytologie conventionnelle sur lame et le frottis avec cytologie en milieu liquide. Le FCU nécessite un prélèvement de cellules sur le col utérin au niveau de la jonction </a:t>
            </a:r>
            <a:r>
              <a:rPr lang="fr-FR" sz="2200" dirty="0" err="1" smtClean="0"/>
              <a:t>squamo</a:t>
            </a:r>
            <a:r>
              <a:rPr lang="fr-FR" sz="2200" dirty="0" smtClean="0"/>
              <a:t>-cylindrique.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000" dirty="0" smtClean="0"/>
          </a:p>
          <a:p>
            <a:pPr lvl="1">
              <a:lnSpc>
                <a:spcPct val="80000"/>
              </a:lnSpc>
              <a:buNone/>
            </a:pP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229600" cy="847725"/>
          </a:xfrm>
        </p:spPr>
        <p:txBody>
          <a:bodyPr/>
          <a:lstStyle/>
          <a:p>
            <a:r>
              <a:rPr lang="fr-FR" dirty="0"/>
              <a:t>Prévention :</a:t>
            </a:r>
          </a:p>
        </p:txBody>
      </p:sp>
      <p:pic>
        <p:nvPicPr>
          <p:cNvPr id="47106" name="Picture 2" descr="Technique de prélèvement&#10;Insérer le spéculum&#10;visualiser le col + Zone&#10;de TRANSITION si&#10;possible !&#10;&#10;Envoyer au labo pour&#10;a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8286808" cy="3990972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807249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fr-FR" dirty="0"/>
              <a:t>Prévention 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15436" cy="5181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12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800" b="1" i="1" dirty="0" smtClean="0"/>
              <a:t>Conditions: </a:t>
            </a:r>
            <a:r>
              <a:rPr lang="fr-FR" sz="2400" dirty="0" smtClean="0"/>
              <a:t>le FCU se fait en dehors de tout saignement, sans rapport </a:t>
            </a:r>
            <a:r>
              <a:rPr lang="fr-FR" sz="2400" dirty="0" err="1" smtClean="0"/>
              <a:t>saxuel</a:t>
            </a:r>
            <a:r>
              <a:rPr lang="fr-FR" sz="2400" dirty="0" smtClean="0"/>
              <a:t> ou de toilette intime pendant 3 jours.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Tout frottis </a:t>
            </a:r>
            <a:r>
              <a:rPr lang="fr-FR" sz="2400" dirty="0" err="1" smtClean="0"/>
              <a:t>cervico</a:t>
            </a:r>
            <a:r>
              <a:rPr lang="fr-FR" sz="2400" dirty="0" smtClean="0"/>
              <a:t>-utérin anormal doit être suivi d’investigations diagnostiques complémentaires.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Le dépistage du cancer du col de l’utérus par frottis </a:t>
            </a:r>
            <a:r>
              <a:rPr lang="fr-FR" sz="2400" dirty="0" err="1" smtClean="0"/>
              <a:t>cervico</a:t>
            </a:r>
            <a:r>
              <a:rPr lang="fr-FR" sz="2400" dirty="0" smtClean="0"/>
              <a:t>-utérin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est préconisé entre 25 et 65 ans chez les femmes éligibles pour 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dépistage, vaccinées ou non contre le papillomavirus.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Le rythme des frottis </a:t>
            </a:r>
            <a:r>
              <a:rPr lang="fr-FR" sz="2400" dirty="0" err="1" smtClean="0"/>
              <a:t>cervico</a:t>
            </a:r>
            <a:r>
              <a:rPr lang="fr-FR" sz="2400" dirty="0" smtClean="0"/>
              <a:t>-utérins préconisé est de 3 ans après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deux frottis normaux à un 1 an d’intervalle.</a:t>
            </a:r>
          </a:p>
          <a:p>
            <a:pPr lvl="1">
              <a:lnSpc>
                <a:spcPct val="80000"/>
              </a:lnSpc>
              <a:buNone/>
            </a:pPr>
            <a:endParaRPr lang="fr-FR" sz="1200" dirty="0" smtClean="0"/>
          </a:p>
          <a:p>
            <a:pPr lvl="1">
              <a:lnSpc>
                <a:spcPct val="80000"/>
              </a:lnSpc>
              <a:buNone/>
            </a:pP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5072066" cy="928694"/>
          </a:xfrm>
        </p:spPr>
        <p:txBody>
          <a:bodyPr>
            <a:normAutofit/>
          </a:bodyPr>
          <a:lstStyle/>
          <a:p>
            <a:r>
              <a:rPr lang="fr-FR" sz="4000" dirty="0" smtClean="0"/>
              <a:t>Epidémiologie:</a:t>
            </a:r>
            <a:endParaRPr lang="fr-FR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84"/>
            <a:ext cx="8929718" cy="5354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dirty="0" smtClean="0"/>
              <a:t>_ </a:t>
            </a:r>
            <a:r>
              <a:rPr lang="fr-FR" sz="1800" b="1" dirty="0" smtClean="0"/>
              <a:t>L’incidence </a:t>
            </a:r>
            <a:r>
              <a:rPr lang="fr-FR" sz="1800" dirty="0" smtClean="0"/>
              <a:t>est rare avant 25 ans, puis augmente progressivement jusqu’à 70 ans, avec une incidence maximale à 48 ans. Il n’est pas </a:t>
            </a:r>
            <a:r>
              <a:rPr lang="fr-FR" sz="1800" dirty="0" err="1" smtClean="0"/>
              <a:t>hormonodépendant</a:t>
            </a:r>
            <a:r>
              <a:rPr lang="fr-FR" sz="1800" dirty="0" smtClean="0"/>
              <a:t>.</a:t>
            </a:r>
          </a:p>
          <a:p>
            <a:pPr>
              <a:buNone/>
            </a:pPr>
            <a:r>
              <a:rPr lang="fr-FR" sz="1800" dirty="0" smtClean="0"/>
              <a:t>_ </a:t>
            </a:r>
            <a:r>
              <a:rPr lang="fr-FR" sz="1800" b="1" dirty="0" smtClean="0"/>
              <a:t>Le principal facteur de risque </a:t>
            </a:r>
            <a:r>
              <a:rPr lang="fr-FR" sz="1800" dirty="0" smtClean="0"/>
              <a:t>de cancer du col est l’infection à HPV oncogène (99,7 % ).  16-18 ≥70 %.</a:t>
            </a:r>
          </a:p>
          <a:p>
            <a:pPr>
              <a:buNone/>
            </a:pPr>
            <a:r>
              <a:rPr lang="fr-FR" sz="1800" dirty="0" smtClean="0"/>
              <a:t>_ </a:t>
            </a:r>
            <a:r>
              <a:rPr lang="fr-FR" sz="1800" b="1" dirty="0" smtClean="0"/>
              <a:t>Les autres facteurs de risque</a:t>
            </a:r>
            <a:r>
              <a:rPr lang="fr-FR" sz="1800" dirty="0" smtClean="0"/>
              <a:t>:</a:t>
            </a:r>
          </a:p>
          <a:p>
            <a:pPr>
              <a:buNone/>
            </a:pPr>
            <a:r>
              <a:rPr lang="fr-FR" sz="1800" dirty="0" smtClean="0"/>
              <a:t>      — le tabac (×3) </a:t>
            </a:r>
          </a:p>
          <a:p>
            <a:pPr>
              <a:buNone/>
            </a:pPr>
            <a:r>
              <a:rPr lang="fr-FR" sz="1800" dirty="0" smtClean="0"/>
              <a:t>      — </a:t>
            </a:r>
            <a:r>
              <a:rPr lang="fr-FR" sz="1800" dirty="0" err="1" smtClean="0"/>
              <a:t>coitarche</a:t>
            </a:r>
            <a:r>
              <a:rPr lang="fr-FR" sz="1800" dirty="0" smtClean="0"/>
              <a:t> précoce;</a:t>
            </a:r>
          </a:p>
          <a:p>
            <a:pPr>
              <a:buNone/>
            </a:pPr>
            <a:r>
              <a:rPr lang="fr-FR" sz="1800" dirty="0" smtClean="0"/>
              <a:t>      — terrain d’immunodépression: VIH, corticothérapie à long terme, greffes..;</a:t>
            </a:r>
          </a:p>
          <a:p>
            <a:pPr>
              <a:buNone/>
            </a:pPr>
            <a:r>
              <a:rPr lang="fr-FR" sz="1800" dirty="0" smtClean="0"/>
              <a:t>      — partenaires sexuels multiples;</a:t>
            </a:r>
          </a:p>
          <a:p>
            <a:pPr>
              <a:buNone/>
            </a:pPr>
            <a:r>
              <a:rPr lang="fr-FR" sz="1800" dirty="0" smtClean="0"/>
              <a:t>      — la multiparité (&gt; 5 grossesses) ;</a:t>
            </a:r>
          </a:p>
          <a:p>
            <a:pPr>
              <a:buNone/>
            </a:pPr>
            <a:r>
              <a:rPr lang="fr-FR" sz="1800" dirty="0" smtClean="0"/>
              <a:t>      — les autres IST:  HSV2, rôle de cofacteur ;</a:t>
            </a:r>
          </a:p>
          <a:p>
            <a:pPr>
              <a:buNone/>
            </a:pPr>
            <a:r>
              <a:rPr lang="fr-FR" sz="1800" dirty="0" smtClean="0"/>
              <a:t>      — un niveau socio-économique bas ;</a:t>
            </a:r>
          </a:p>
          <a:p>
            <a:pPr>
              <a:buNone/>
            </a:pPr>
            <a:r>
              <a:rPr lang="fr-FR" sz="1800" dirty="0" smtClean="0"/>
              <a:t>      — une exposition in utero au DES (</a:t>
            </a:r>
            <a:r>
              <a:rPr lang="fr-FR" sz="1800" dirty="0" err="1" smtClean="0"/>
              <a:t>diéthylstilbestrol</a:t>
            </a:r>
            <a:r>
              <a:rPr lang="fr-FR" sz="1800" dirty="0" smtClean="0"/>
              <a:t>).</a:t>
            </a: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r>
              <a:rPr lang="fr-FR" dirty="0"/>
              <a:t>Prévention 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Autres moyens de dépistage: moins intéressants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  -</a:t>
            </a:r>
            <a:r>
              <a:rPr lang="fr-FR" sz="2400" dirty="0" err="1" smtClean="0"/>
              <a:t>cervicographie</a:t>
            </a:r>
            <a:r>
              <a:rPr lang="fr-FR" sz="2400" dirty="0" smtClean="0"/>
              <a:t>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  -test à l’acide acétique: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  -typage viral HPV: couteux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fr-FR" sz="2400" dirty="0" smtClean="0"/>
              <a:t>  -colposcopie: fiable, mais nécessite  un personnel qualifié</a:t>
            </a:r>
          </a:p>
          <a:p>
            <a:pPr lvl="1">
              <a:lnSpc>
                <a:spcPct val="80000"/>
              </a:lnSpc>
              <a:buNone/>
            </a:pP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conclusion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La prise en charge d’un cancer dépistable, sur un organe accessible, et dont les conséquences sont très graves doit passer par la prévention primaire ou secondaire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0013" y="725488"/>
            <a:ext cx="7773987" cy="911225"/>
          </a:xfrm>
        </p:spPr>
        <p:txBody>
          <a:bodyPr lIns="90000" tIns="46800" rIns="90000" bIns="46800" anchorCtr="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/>
              <a:t>Histoire naturelle du cancer</a:t>
            </a: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571500" y="2071688"/>
            <a:ext cx="8143875" cy="2214562"/>
          </a:xfrm>
          <a:prstGeom prst="rect">
            <a:avLst/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Times" charset="0"/>
            </a:endParaRP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 rot="-5400000">
            <a:off x="-69056" y="3026569"/>
            <a:ext cx="1944687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0"/>
              </a:spcBef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  <a:latin typeface="Verdana" pitchFamily="34" charset="0"/>
              </a:rPr>
              <a:t>Contamination</a:t>
            </a:r>
            <a:r>
              <a:rPr lang="fr-FR" sz="14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fr-FR" sz="1600" b="1">
                <a:solidFill>
                  <a:srgbClr val="FFFFFF"/>
                </a:solidFill>
                <a:latin typeface="Verdana" pitchFamily="34" charset="0"/>
              </a:rPr>
              <a:t>sexuelle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2843213" y="3140075"/>
            <a:ext cx="719137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0"/>
              </a:spcBef>
              <a:buClr>
                <a:srgbClr val="FFCCCC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CCCC"/>
                </a:solidFill>
                <a:latin typeface="Verdana" pitchFamily="34" charset="0"/>
              </a:rPr>
              <a:t>HPV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1187450" y="3140075"/>
            <a:ext cx="1511300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0"/>
              </a:spcBef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FFFF"/>
                </a:solidFill>
                <a:latin typeface="Verdana" pitchFamily="34" charset="0"/>
              </a:rPr>
              <a:t>Incubation</a:t>
            </a: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3779838" y="3068638"/>
            <a:ext cx="15113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0"/>
              </a:spcBef>
              <a:buClr>
                <a:srgbClr val="FF3399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3399"/>
                </a:solidFill>
                <a:latin typeface="Verdana" pitchFamily="34" charset="0"/>
              </a:rPr>
              <a:t>Lésions de bas grade</a:t>
            </a: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5651500" y="3068638"/>
            <a:ext cx="15113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0"/>
              </a:spcBef>
              <a:buClr>
                <a:srgbClr val="FF505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FF5050"/>
                </a:solidFill>
                <a:latin typeface="Verdana" pitchFamily="34" charset="0"/>
              </a:rPr>
              <a:t>Lésions de haut grade</a:t>
            </a:r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7235825" y="3068638"/>
            <a:ext cx="1511300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0"/>
              </a:spcBef>
              <a:buClr>
                <a:srgbClr val="CC33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solidFill>
                  <a:srgbClr val="CC3300"/>
                </a:solidFill>
                <a:latin typeface="Verdana" pitchFamily="34" charset="0"/>
              </a:rPr>
              <a:t>Cancer </a:t>
            </a:r>
            <a:br>
              <a:rPr lang="fr-FR" sz="1600" b="1">
                <a:solidFill>
                  <a:srgbClr val="CC3300"/>
                </a:solidFill>
                <a:latin typeface="Verdana" pitchFamily="34" charset="0"/>
              </a:rPr>
            </a:br>
            <a:r>
              <a:rPr lang="fr-FR" sz="1600" b="1">
                <a:solidFill>
                  <a:srgbClr val="CC3300"/>
                </a:solidFill>
                <a:latin typeface="Verdana" pitchFamily="34" charset="0"/>
              </a:rPr>
              <a:t>du col</a:t>
            </a:r>
          </a:p>
        </p:txBody>
      </p:sp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900113" y="3429000"/>
            <a:ext cx="2017712" cy="55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875"/>
              </a:spcBef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fr-FR" sz="1400">
                <a:solidFill>
                  <a:srgbClr val="FFFFFF"/>
                </a:solidFill>
                <a:latin typeface="Verdana" pitchFamily="34" charset="0"/>
              </a:rPr>
              <a:t>8 mois</a:t>
            </a:r>
            <a:br>
              <a:rPr lang="fr-FR" sz="1400">
                <a:solidFill>
                  <a:srgbClr val="FFFFFF"/>
                </a:solidFill>
                <a:latin typeface="Verdana" pitchFamily="34" charset="0"/>
              </a:rPr>
            </a:br>
            <a:r>
              <a:rPr lang="fr-FR" sz="1400">
                <a:solidFill>
                  <a:srgbClr val="FFFFFF"/>
                </a:solidFill>
                <a:latin typeface="Verdana" pitchFamily="34" charset="0"/>
              </a:rPr>
              <a:t>(3 mois – 10 ans)</a:t>
            </a:r>
            <a:r>
              <a:rPr lang="ar-SA" sz="1400">
                <a:solidFill>
                  <a:srgbClr val="FFFFFF"/>
                </a:solidFill>
                <a:latin typeface="Verdana" pitchFamily="34" charset="0"/>
              </a:rPr>
              <a:t>‏</a:t>
            </a:r>
            <a:endParaRPr lang="fr-FR" sz="14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9164" name="AutoShape 11"/>
          <p:cNvSpPr>
            <a:spLocks noChangeArrowheads="1"/>
          </p:cNvSpPr>
          <p:nvPr/>
        </p:nvSpPr>
        <p:spPr bwMode="auto">
          <a:xfrm>
            <a:off x="571500" y="4500563"/>
            <a:ext cx="8135938" cy="719137"/>
          </a:xfrm>
          <a:prstGeom prst="rightArrow">
            <a:avLst>
              <a:gd name="adj1" fmla="val 67056"/>
              <a:gd name="adj2" fmla="val 89617"/>
            </a:avLst>
          </a:prstGeom>
          <a:solidFill>
            <a:srgbClr val="000099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>
                <a:solidFill>
                  <a:srgbClr val="FFFFFF"/>
                </a:solidFill>
                <a:latin typeface="Verdana" pitchFamily="34" charset="0"/>
              </a:rPr>
              <a:t>………………………….….. 15 à 20 ans … (1%) …………….………………………….</a:t>
            </a:r>
          </a:p>
        </p:txBody>
      </p:sp>
      <p:sp>
        <p:nvSpPr>
          <p:cNvPr id="49165" name="AutoShape 12"/>
          <p:cNvSpPr>
            <a:spLocks noChangeArrowheads="1"/>
          </p:cNvSpPr>
          <p:nvPr/>
        </p:nvSpPr>
        <p:spPr bwMode="auto">
          <a:xfrm>
            <a:off x="2555875" y="3211513"/>
            <a:ext cx="360363" cy="217487"/>
          </a:xfrm>
          <a:prstGeom prst="rightArrow">
            <a:avLst>
              <a:gd name="adj1" fmla="val 50000"/>
              <a:gd name="adj2" fmla="val 41424"/>
            </a:avLst>
          </a:prstGeom>
          <a:solidFill>
            <a:srgbClr val="00008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Times" charset="0"/>
            </a:endParaRPr>
          </a:p>
        </p:txBody>
      </p:sp>
      <p:sp>
        <p:nvSpPr>
          <p:cNvPr id="49166" name="AutoShape 13"/>
          <p:cNvSpPr>
            <a:spLocks noChangeArrowheads="1"/>
          </p:cNvSpPr>
          <p:nvPr/>
        </p:nvSpPr>
        <p:spPr bwMode="auto">
          <a:xfrm>
            <a:off x="3492500" y="3211513"/>
            <a:ext cx="360363" cy="217487"/>
          </a:xfrm>
          <a:prstGeom prst="rightArrow">
            <a:avLst>
              <a:gd name="adj1" fmla="val 50000"/>
              <a:gd name="adj2" fmla="val 41424"/>
            </a:avLst>
          </a:prstGeom>
          <a:solidFill>
            <a:srgbClr val="00008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Times" charset="0"/>
            </a:endParaRPr>
          </a:p>
        </p:txBody>
      </p:sp>
      <p:sp>
        <p:nvSpPr>
          <p:cNvPr id="49167" name="AutoShape 14"/>
          <p:cNvSpPr>
            <a:spLocks noChangeArrowheads="1"/>
          </p:cNvSpPr>
          <p:nvPr/>
        </p:nvSpPr>
        <p:spPr bwMode="auto">
          <a:xfrm>
            <a:off x="5292725" y="3211513"/>
            <a:ext cx="360363" cy="217487"/>
          </a:xfrm>
          <a:prstGeom prst="rightArrow">
            <a:avLst>
              <a:gd name="adj1" fmla="val 50000"/>
              <a:gd name="adj2" fmla="val 41424"/>
            </a:avLst>
          </a:prstGeom>
          <a:solidFill>
            <a:srgbClr val="00008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Times" charset="0"/>
            </a:endParaRPr>
          </a:p>
        </p:txBody>
      </p:sp>
      <p:sp>
        <p:nvSpPr>
          <p:cNvPr id="49168" name="AutoShape 15"/>
          <p:cNvSpPr>
            <a:spLocks noChangeArrowheads="1"/>
          </p:cNvSpPr>
          <p:nvPr/>
        </p:nvSpPr>
        <p:spPr bwMode="auto">
          <a:xfrm>
            <a:off x="7164388" y="3211513"/>
            <a:ext cx="360362" cy="217487"/>
          </a:xfrm>
          <a:prstGeom prst="rightArrow">
            <a:avLst>
              <a:gd name="adj1" fmla="val 50000"/>
              <a:gd name="adj2" fmla="val 41423"/>
            </a:avLst>
          </a:prstGeom>
          <a:solidFill>
            <a:srgbClr val="00008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Times" charset="0"/>
            </a:endParaRPr>
          </a:p>
        </p:txBody>
      </p:sp>
      <p:sp>
        <p:nvSpPr>
          <p:cNvPr id="49169" name="Text Box 16"/>
          <p:cNvSpPr txBox="1">
            <a:spLocks noChangeArrowheads="1"/>
          </p:cNvSpPr>
          <p:nvPr/>
        </p:nvSpPr>
        <p:spPr bwMode="auto">
          <a:xfrm>
            <a:off x="3203575" y="2781300"/>
            <a:ext cx="863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latin typeface="Verdana" pitchFamily="34" charset="0"/>
              </a:rPr>
              <a:t>20%</a:t>
            </a:r>
          </a:p>
        </p:txBody>
      </p:sp>
      <p:sp>
        <p:nvSpPr>
          <p:cNvPr id="49170" name="Text Box 17"/>
          <p:cNvSpPr txBox="1">
            <a:spLocks noChangeArrowheads="1"/>
          </p:cNvSpPr>
          <p:nvPr/>
        </p:nvSpPr>
        <p:spPr bwMode="auto">
          <a:xfrm>
            <a:off x="5076825" y="2781300"/>
            <a:ext cx="863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latin typeface="Verdana" pitchFamily="34" charset="0"/>
              </a:rPr>
              <a:t>50%</a:t>
            </a:r>
          </a:p>
        </p:txBody>
      </p:sp>
      <p:sp>
        <p:nvSpPr>
          <p:cNvPr id="49171" name="Text Box 18"/>
          <p:cNvSpPr txBox="1">
            <a:spLocks noChangeArrowheads="1"/>
          </p:cNvSpPr>
          <p:nvPr/>
        </p:nvSpPr>
        <p:spPr bwMode="auto">
          <a:xfrm>
            <a:off x="6948488" y="2781300"/>
            <a:ext cx="863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latin typeface="Verdana" pitchFamily="34" charset="0"/>
              </a:rPr>
              <a:t>10%</a:t>
            </a:r>
          </a:p>
        </p:txBody>
      </p:sp>
      <p:sp>
        <p:nvSpPr>
          <p:cNvPr id="49172" name="Text Box 19"/>
          <p:cNvSpPr txBox="1">
            <a:spLocks noChangeArrowheads="1"/>
          </p:cNvSpPr>
          <p:nvPr/>
        </p:nvSpPr>
        <p:spPr bwMode="auto">
          <a:xfrm>
            <a:off x="5003800" y="3787775"/>
            <a:ext cx="863600" cy="336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0"/>
              </a:spcBef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b="1">
                <a:latin typeface="Verdana" pitchFamily="34" charset="0"/>
              </a:rPr>
              <a:t>1%</a:t>
            </a:r>
          </a:p>
        </p:txBody>
      </p:sp>
      <p:sp>
        <p:nvSpPr>
          <p:cNvPr id="49173" name="AutoShape 20"/>
          <p:cNvSpPr>
            <a:spLocks noChangeArrowheads="1"/>
          </p:cNvSpPr>
          <p:nvPr/>
        </p:nvSpPr>
        <p:spPr bwMode="auto">
          <a:xfrm>
            <a:off x="2843213" y="3571875"/>
            <a:ext cx="6048375" cy="503238"/>
          </a:xfrm>
          <a:prstGeom prst="curvedUpArrow">
            <a:avLst>
              <a:gd name="adj1" fmla="val 87415"/>
              <a:gd name="adj2" fmla="val 466568"/>
              <a:gd name="adj3" fmla="val 54523"/>
            </a:avLst>
          </a:prstGeom>
          <a:solidFill>
            <a:srgbClr val="000080"/>
          </a:solidFill>
          <a:ln w="93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fr-FR" sz="2400">
              <a:latin typeface="Times" charset="0"/>
            </a:endParaRPr>
          </a:p>
        </p:txBody>
      </p:sp>
      <p:sp>
        <p:nvSpPr>
          <p:cNvPr id="49174" name="Text Box 21"/>
          <p:cNvSpPr txBox="1">
            <a:spLocks noChangeArrowheads="1"/>
          </p:cNvSpPr>
          <p:nvPr/>
        </p:nvSpPr>
        <p:spPr bwMode="auto">
          <a:xfrm>
            <a:off x="5003800" y="3500438"/>
            <a:ext cx="896938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>
                <a:solidFill>
                  <a:srgbClr val="FFFFFF"/>
                </a:solidFill>
                <a:latin typeface="Verdana" pitchFamily="34" charset="0"/>
              </a:rPr>
              <a:t>7 à 9 ans</a:t>
            </a:r>
          </a:p>
        </p:txBody>
      </p:sp>
      <p:sp>
        <p:nvSpPr>
          <p:cNvPr id="49175" name="Text Box 22"/>
          <p:cNvSpPr txBox="1">
            <a:spLocks noChangeArrowheads="1"/>
          </p:cNvSpPr>
          <p:nvPr/>
        </p:nvSpPr>
        <p:spPr bwMode="auto">
          <a:xfrm>
            <a:off x="7019925" y="3357563"/>
            <a:ext cx="600075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defTabSz="449263">
              <a:buClr>
                <a:srgbClr val="FFFFFF"/>
              </a:buClr>
              <a:buSzPct val="100000"/>
              <a:buFont typeface="Verdan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200">
                <a:solidFill>
                  <a:srgbClr val="FFFFFF"/>
                </a:solidFill>
                <a:latin typeface="Verdana" pitchFamily="34" charset="0"/>
              </a:rPr>
              <a:t>5 ans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/>
          <a:lstStyle/>
          <a:p>
            <a:r>
              <a:rPr lang="fr-FR" altLang="zh-CN" sz="4000" dirty="0">
                <a:ea typeface="宋体" charset="-122"/>
              </a:rPr>
              <a:t>ANATOMIE PATHOLOGIQUE </a:t>
            </a:r>
            <a:endParaRPr lang="fr-FR" sz="4000" b="1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fr-FR" altLang="zh-CN" dirty="0">
                <a:ea typeface="宋体" charset="-122"/>
              </a:rPr>
              <a:t>Col: </a:t>
            </a:r>
            <a:r>
              <a:rPr lang="fr-FR" altLang="zh-CN" dirty="0" err="1" smtClean="0">
                <a:ea typeface="宋体" charset="-122"/>
              </a:rPr>
              <a:t>endocol</a:t>
            </a:r>
            <a:r>
              <a:rPr lang="fr-FR" altLang="zh-CN" dirty="0" smtClean="0">
                <a:ea typeface="宋体" charset="-122"/>
              </a:rPr>
              <a:t> (épithélium glandulaire cylindrique) </a:t>
            </a:r>
            <a:r>
              <a:rPr lang="fr-FR" altLang="zh-CN" dirty="0">
                <a:ea typeface="宋体" charset="-122"/>
              </a:rPr>
              <a:t>/ Zone de jonction / </a:t>
            </a:r>
            <a:r>
              <a:rPr lang="fr-FR" altLang="zh-CN" dirty="0" err="1" smtClean="0">
                <a:ea typeface="宋体" charset="-122"/>
              </a:rPr>
              <a:t>Exocol</a:t>
            </a:r>
            <a:r>
              <a:rPr lang="fr-FR" altLang="zh-CN" dirty="0" smtClean="0">
                <a:ea typeface="宋体" charset="-122"/>
              </a:rPr>
              <a:t> (épithélium </a:t>
            </a:r>
            <a:r>
              <a:rPr lang="fr-FR" altLang="zh-CN" dirty="0" err="1" smtClean="0">
                <a:ea typeface="宋体" charset="-122"/>
              </a:rPr>
              <a:t>malpighien</a:t>
            </a:r>
            <a:r>
              <a:rPr lang="fr-FR" altLang="zh-CN" dirty="0" smtClean="0">
                <a:ea typeface="宋体" charset="-122"/>
              </a:rPr>
              <a:t>)</a:t>
            </a:r>
            <a:endParaRPr lang="fr-FR" altLang="zh-CN" dirty="0">
              <a:ea typeface="宋体" charset="-122"/>
            </a:endParaRPr>
          </a:p>
        </p:txBody>
      </p:sp>
      <p:pic>
        <p:nvPicPr>
          <p:cNvPr id="6148" name="Picture 4" descr="Sans ti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500306"/>
            <a:ext cx="4608513" cy="3429024"/>
          </a:xfrm>
          <a:prstGeom prst="rect">
            <a:avLst/>
          </a:prstGeom>
          <a:noFill/>
        </p:spPr>
      </p:pic>
      <p:pic>
        <p:nvPicPr>
          <p:cNvPr id="614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849563"/>
            <a:ext cx="3649663" cy="2449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zh-CN" sz="4000" dirty="0">
                <a:ea typeface="宋体" charset="-122"/>
              </a:rPr>
              <a:t>ANATOMIE PATHOLOGIQUE</a:t>
            </a:r>
            <a:r>
              <a:rPr lang="fr-FR" altLang="zh-CN" dirty="0">
                <a:ea typeface="宋体" charset="-122"/>
              </a:rPr>
              <a:t> </a:t>
            </a:r>
            <a:endParaRPr lang="fr-FR" dirty="0"/>
          </a:p>
        </p:txBody>
      </p:sp>
      <p:pic>
        <p:nvPicPr>
          <p:cNvPr id="73733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349500"/>
            <a:ext cx="4608512" cy="3705225"/>
          </a:xfrm>
          <a:prstGeom prst="rect">
            <a:avLst/>
          </a:prstGeom>
          <a:noFill/>
        </p:spPr>
      </p:pic>
      <p:pic>
        <p:nvPicPr>
          <p:cNvPr id="73734" name="Picture 6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349500"/>
            <a:ext cx="3614737" cy="367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altLang="zh-CN" sz="4000" u="sng">
                <a:ea typeface="宋体" charset="-122"/>
              </a:rPr>
              <a:t>ANATOMIE PATHOLOGIQUE</a:t>
            </a:r>
            <a:r>
              <a:rPr lang="fr-FR" altLang="zh-CN" u="sng">
                <a:ea typeface="宋体" charset="-122"/>
              </a:rPr>
              <a:t> </a:t>
            </a:r>
            <a:endParaRPr lang="fr-FR" b="1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FR" altLang="zh-CN" dirty="0">
                <a:ea typeface="宋体" charset="-122"/>
              </a:rPr>
              <a:t>Carcinome </a:t>
            </a:r>
            <a:r>
              <a:rPr lang="fr-FR" altLang="zh-CN" dirty="0" err="1">
                <a:ea typeface="宋体" charset="-122"/>
              </a:rPr>
              <a:t>épidermoide</a:t>
            </a:r>
            <a:r>
              <a:rPr lang="fr-FR" altLang="zh-CN" dirty="0">
                <a:ea typeface="宋体" charset="-122"/>
              </a:rPr>
              <a:t> </a:t>
            </a:r>
            <a:r>
              <a:rPr lang="fr-FR" altLang="zh-CN" dirty="0" smtClean="0">
                <a:ea typeface="宋体" charset="-122"/>
              </a:rPr>
              <a:t>85 </a:t>
            </a:r>
            <a:r>
              <a:rPr lang="fr-FR" altLang="zh-CN" dirty="0">
                <a:ea typeface="宋体" charset="-122"/>
              </a:rPr>
              <a:t>%</a:t>
            </a:r>
          </a:p>
          <a:p>
            <a:r>
              <a:rPr lang="fr-FR" altLang="zh-CN" dirty="0">
                <a:ea typeface="宋体" charset="-122"/>
              </a:rPr>
              <a:t>Adénocarcinome </a:t>
            </a:r>
            <a:r>
              <a:rPr lang="fr-FR" altLang="zh-CN" dirty="0" smtClean="0">
                <a:ea typeface="宋体" charset="-122"/>
              </a:rPr>
              <a:t>10%</a:t>
            </a:r>
            <a:endParaRPr lang="fr-FR" altLang="zh-CN" dirty="0">
              <a:ea typeface="宋体" charset="-122"/>
            </a:endParaRPr>
          </a:p>
          <a:p>
            <a:r>
              <a:rPr lang="fr-FR" altLang="zh-CN" dirty="0">
                <a:ea typeface="宋体" charset="-122"/>
              </a:rPr>
              <a:t>Autre tumeurs du col : </a:t>
            </a:r>
            <a:r>
              <a:rPr lang="fr-FR" altLang="zh-CN" dirty="0" smtClean="0">
                <a:ea typeface="宋体" charset="-122"/>
              </a:rPr>
              <a:t>5%carcinome </a:t>
            </a:r>
            <a:r>
              <a:rPr lang="fr-FR" altLang="zh-CN" dirty="0" err="1" smtClean="0">
                <a:ea typeface="宋体" charset="-122"/>
              </a:rPr>
              <a:t>adénosquameux</a:t>
            </a:r>
            <a:r>
              <a:rPr lang="fr-FR" altLang="zh-CN" dirty="0" smtClean="0">
                <a:ea typeface="宋体" charset="-122"/>
              </a:rPr>
              <a:t>, tumeurs conjonctives (sarcome).  </a:t>
            </a:r>
            <a:endParaRPr lang="fr-FR" altLang="zh-CN" dirty="0">
              <a:ea typeface="宋体" charset="-122"/>
            </a:endParaRPr>
          </a:p>
          <a:p>
            <a:pPr>
              <a:buFont typeface="Wingdings" pitchFamily="2" charset="2"/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81988" cy="755650"/>
          </a:xfrm>
          <a:noFill/>
          <a:ln/>
        </p:spPr>
        <p:txBody>
          <a:bodyPr anchorCtr="0"/>
          <a:lstStyle/>
          <a:p>
            <a:r>
              <a:rPr lang="fr-FR" altLang="zh-CN" sz="2000" dirty="0" smtClean="0">
                <a:solidFill>
                  <a:schemeClr val="tx1"/>
                </a:solidFill>
                <a:ea typeface="宋体" charset="-122"/>
              </a:rPr>
              <a:t>Extension </a:t>
            </a:r>
            <a:r>
              <a:rPr lang="fr-FR" altLang="zh-CN" sz="2000" dirty="0">
                <a:solidFill>
                  <a:schemeClr val="tx1"/>
                </a:solidFill>
                <a:ea typeface="宋体" charset="-122"/>
              </a:rPr>
              <a:t>locor</a:t>
            </a:r>
            <a:r>
              <a:rPr lang="fr-FR" altLang="zh-CN" sz="2000" dirty="0">
                <a:solidFill>
                  <a:schemeClr val="tx1"/>
                </a:solidFill>
                <a:latin typeface="Tahoma"/>
                <a:ea typeface="宋体" charset="-122"/>
              </a:rPr>
              <a:t>é</a:t>
            </a:r>
            <a:r>
              <a:rPr lang="fr-FR" altLang="zh-CN" sz="2000" dirty="0">
                <a:solidFill>
                  <a:schemeClr val="tx1"/>
                </a:solidFill>
                <a:ea typeface="宋体" charset="-122"/>
              </a:rPr>
              <a:t>gionale</a:t>
            </a:r>
            <a:r>
              <a:rPr lang="fr-FR" altLang="zh-CN" sz="2000" dirty="0">
                <a:solidFill>
                  <a:schemeClr val="tx1"/>
                </a:solidFill>
                <a:latin typeface="Tahoma"/>
                <a:ea typeface="宋体" charset="-122"/>
              </a:rPr>
              <a:t> </a:t>
            </a:r>
            <a:r>
              <a:rPr lang="fr-FR" altLang="zh-CN" sz="2000" dirty="0">
                <a:solidFill>
                  <a:schemeClr val="tx1"/>
                </a:solidFill>
                <a:ea typeface="宋体" charset="-122"/>
              </a:rPr>
              <a:t> (contigu</a:t>
            </a:r>
            <a:r>
              <a:rPr lang="fr-FR" altLang="zh-CN" sz="2000" dirty="0">
                <a:solidFill>
                  <a:schemeClr val="tx1"/>
                </a:solidFill>
                <a:latin typeface="Tahoma"/>
                <a:ea typeface="宋体" charset="-122"/>
              </a:rPr>
              <a:t>ï</a:t>
            </a:r>
            <a:r>
              <a:rPr lang="fr-FR" altLang="zh-CN" sz="2000" dirty="0">
                <a:solidFill>
                  <a:schemeClr val="tx1"/>
                </a:solidFill>
                <a:ea typeface="宋体" charset="-122"/>
              </a:rPr>
              <a:t>t</a:t>
            </a:r>
            <a:r>
              <a:rPr lang="fr-FR" altLang="zh-CN" sz="2000" dirty="0">
                <a:solidFill>
                  <a:schemeClr val="tx1"/>
                </a:solidFill>
                <a:latin typeface="Tahoma"/>
                <a:ea typeface="宋体" charset="-122"/>
              </a:rPr>
              <a:t>é</a:t>
            </a:r>
            <a:r>
              <a:rPr lang="fr-FR" altLang="zh-CN" sz="2000" dirty="0">
                <a:solidFill>
                  <a:schemeClr val="tx1"/>
                </a:solidFill>
                <a:ea typeface="宋体" charset="-122"/>
              </a:rPr>
              <a:t>/ lymphatique)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3214678" cy="4076700"/>
          </a:xfrm>
        </p:spPr>
        <p:txBody>
          <a:bodyPr>
            <a:normAutofit/>
          </a:bodyPr>
          <a:lstStyle/>
          <a:p>
            <a:pPr marL="609600" indent="-609600"/>
            <a:r>
              <a:rPr lang="fr-FR" altLang="zh-CN" sz="2000" dirty="0">
                <a:ea typeface="宋体" charset="-122"/>
              </a:rPr>
              <a:t>Vers l’utérus</a:t>
            </a:r>
          </a:p>
          <a:p>
            <a:pPr marL="609600" indent="-609600">
              <a:buFont typeface="Wingdings" pitchFamily="2" charset="2"/>
              <a:buNone/>
            </a:pPr>
            <a:endParaRPr lang="fr-FR" altLang="zh-CN" sz="2000" dirty="0">
              <a:ea typeface="宋体" charset="-122"/>
            </a:endParaRPr>
          </a:p>
          <a:p>
            <a:pPr marL="609600" indent="-609600"/>
            <a:r>
              <a:rPr lang="fr-FR" altLang="zh-CN" sz="2000" dirty="0">
                <a:ea typeface="宋体" charset="-122"/>
              </a:rPr>
              <a:t>Vers le vagin </a:t>
            </a:r>
          </a:p>
          <a:p>
            <a:pPr marL="609600" indent="-609600">
              <a:buFont typeface="Wingdings" pitchFamily="2" charset="2"/>
              <a:buNone/>
            </a:pPr>
            <a:endParaRPr lang="fr-FR" altLang="zh-CN" sz="2000" dirty="0">
              <a:ea typeface="宋体" charset="-122"/>
            </a:endParaRPr>
          </a:p>
          <a:p>
            <a:pPr marL="609600" indent="-609600"/>
            <a:r>
              <a:rPr lang="fr-FR" altLang="zh-CN" sz="2000" dirty="0">
                <a:ea typeface="宋体" charset="-122"/>
              </a:rPr>
              <a:t>Vers l’atmosphère </a:t>
            </a:r>
            <a:r>
              <a:rPr lang="fr-FR" altLang="zh-CN" sz="2000" dirty="0" err="1" smtClean="0">
                <a:ea typeface="宋体" charset="-122"/>
              </a:rPr>
              <a:t>péricervicale</a:t>
            </a:r>
            <a:r>
              <a:rPr lang="fr-FR" altLang="zh-CN" sz="2000" dirty="0">
                <a:ea typeface="宋体" charset="-122"/>
              </a:rPr>
              <a:t> : paramètre, </a:t>
            </a:r>
            <a:r>
              <a:rPr lang="fr-FR" altLang="zh-CN" sz="2000" dirty="0" err="1">
                <a:ea typeface="宋体" charset="-122"/>
              </a:rPr>
              <a:t>paravagin</a:t>
            </a:r>
            <a:r>
              <a:rPr lang="fr-FR" altLang="zh-CN" sz="2000" dirty="0">
                <a:ea typeface="宋体" charset="-122"/>
              </a:rPr>
              <a:t>, ligament </a:t>
            </a:r>
            <a:r>
              <a:rPr lang="fr-FR" altLang="zh-CN" sz="2000" dirty="0" smtClean="0">
                <a:ea typeface="宋体" charset="-122"/>
              </a:rPr>
              <a:t>utéro-sacré </a:t>
            </a:r>
            <a:endParaRPr lang="fr-FR" altLang="zh-CN" sz="2000" dirty="0">
              <a:ea typeface="宋体" charset="-122"/>
            </a:endParaRPr>
          </a:p>
          <a:p>
            <a:pPr marL="609600" indent="-609600">
              <a:buFont typeface="Wingdings" pitchFamily="2" charset="2"/>
              <a:buNone/>
            </a:pPr>
            <a:endParaRPr lang="fr-FR" altLang="zh-CN" sz="2000" dirty="0">
              <a:ea typeface="宋体" charset="-122"/>
            </a:endParaRPr>
          </a:p>
        </p:txBody>
      </p:sp>
      <p:pic>
        <p:nvPicPr>
          <p:cNvPr id="7173" name="Picture 5" descr="Ovaires_uterus_vag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416" y="714356"/>
            <a:ext cx="5978584" cy="5978584"/>
          </a:xfrm>
          <a:prstGeom prst="rect">
            <a:avLst/>
          </a:prstGeom>
          <a:noFill/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 rot="1767763">
            <a:off x="5391150" y="3829050"/>
            <a:ext cx="793750" cy="217488"/>
          </a:xfrm>
          <a:prstGeom prst="leftArrow">
            <a:avLst>
              <a:gd name="adj1" fmla="val 50000"/>
              <a:gd name="adj2" fmla="val 9124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156325" y="3068638"/>
            <a:ext cx="215900" cy="1008062"/>
          </a:xfrm>
          <a:prstGeom prst="upArrow">
            <a:avLst>
              <a:gd name="adj1" fmla="val 50000"/>
              <a:gd name="adj2" fmla="val 116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6156325" y="4221163"/>
            <a:ext cx="215900" cy="720725"/>
          </a:xfrm>
          <a:prstGeom prst="downArrow">
            <a:avLst>
              <a:gd name="adj1" fmla="val 50000"/>
              <a:gd name="adj2" fmla="val 8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81988" cy="7556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altLang="zh-CN" sz="2400" dirty="0" smtClean="0">
                <a:solidFill>
                  <a:schemeClr val="tx1"/>
                </a:solidFill>
                <a:ea typeface="宋体" charset="-122"/>
              </a:rPr>
              <a:t>Extension </a:t>
            </a:r>
            <a:r>
              <a:rPr lang="fr-FR" altLang="zh-CN" sz="2400" dirty="0">
                <a:solidFill>
                  <a:schemeClr val="tx1"/>
                </a:solidFill>
                <a:ea typeface="宋体" charset="-122"/>
              </a:rPr>
              <a:t>locor</a:t>
            </a:r>
            <a:r>
              <a:rPr lang="fr-FR" altLang="zh-CN" sz="2400" dirty="0">
                <a:solidFill>
                  <a:schemeClr val="tx1"/>
                </a:solidFill>
                <a:latin typeface="Tahoma"/>
                <a:ea typeface="宋体" charset="-122"/>
              </a:rPr>
              <a:t>é</a:t>
            </a:r>
            <a:r>
              <a:rPr lang="fr-FR" altLang="zh-CN" sz="2400" dirty="0">
                <a:solidFill>
                  <a:schemeClr val="tx1"/>
                </a:solidFill>
                <a:ea typeface="宋体" charset="-122"/>
              </a:rPr>
              <a:t>gionale</a:t>
            </a:r>
            <a:r>
              <a:rPr lang="fr-FR" altLang="zh-CN" sz="2400" dirty="0">
                <a:solidFill>
                  <a:schemeClr val="tx1"/>
                </a:solidFill>
                <a:latin typeface="Tahoma"/>
                <a:ea typeface="宋体" charset="-122"/>
              </a:rPr>
              <a:t> </a:t>
            </a:r>
            <a:r>
              <a:rPr lang="fr-FR" altLang="zh-CN" sz="2400" dirty="0">
                <a:solidFill>
                  <a:schemeClr val="tx1"/>
                </a:solidFill>
                <a:ea typeface="宋体" charset="-122"/>
              </a:rPr>
              <a:t> (contigu</a:t>
            </a:r>
            <a:r>
              <a:rPr lang="fr-FR" altLang="zh-CN" sz="2400" dirty="0">
                <a:solidFill>
                  <a:schemeClr val="tx1"/>
                </a:solidFill>
                <a:latin typeface="Tahoma"/>
                <a:ea typeface="宋体" charset="-122"/>
              </a:rPr>
              <a:t>ï</a:t>
            </a:r>
            <a:r>
              <a:rPr lang="fr-FR" altLang="zh-CN" sz="2400" dirty="0">
                <a:solidFill>
                  <a:schemeClr val="tx1"/>
                </a:solidFill>
                <a:ea typeface="宋体" charset="-122"/>
              </a:rPr>
              <a:t>t</a:t>
            </a:r>
            <a:r>
              <a:rPr lang="fr-FR" altLang="zh-CN" sz="2400" dirty="0">
                <a:solidFill>
                  <a:schemeClr val="tx1"/>
                </a:solidFill>
                <a:latin typeface="Tahoma"/>
                <a:ea typeface="宋体" charset="-122"/>
              </a:rPr>
              <a:t>é</a:t>
            </a:r>
            <a:r>
              <a:rPr lang="fr-FR" altLang="zh-CN" sz="2400" dirty="0">
                <a:solidFill>
                  <a:schemeClr val="tx1"/>
                </a:solidFill>
                <a:ea typeface="宋体" charset="-122"/>
              </a:rPr>
              <a:t>/ lymphatique)</a:t>
            </a:r>
            <a:endParaRPr lang="fr-FR" sz="2400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3744913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altLang="zh-CN" sz="2000" dirty="0">
                <a:ea typeface="宋体" charset="-122"/>
              </a:rPr>
              <a:t>Vers les organes voisins : l’uretère, vessie et le rectum.</a:t>
            </a:r>
            <a:endParaRPr lang="fr-FR" sz="2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fr-FR" altLang="zh-CN" sz="2000" dirty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fr-FR" altLang="zh-CN" sz="2000" dirty="0">
                <a:ea typeface="宋体" charset="-122"/>
              </a:rPr>
              <a:t>L’extension lymphatique : de façon progressive avec atteinte successive des ganglions para- </a:t>
            </a:r>
            <a:r>
              <a:rPr lang="fr-FR" altLang="zh-CN" sz="2000" dirty="0" smtClean="0">
                <a:ea typeface="宋体" charset="-122"/>
              </a:rPr>
              <a:t>utérins, </a:t>
            </a:r>
            <a:r>
              <a:rPr lang="fr-FR" altLang="zh-CN" sz="2000" dirty="0">
                <a:ea typeface="宋体" charset="-122"/>
              </a:rPr>
              <a:t>inter- </a:t>
            </a:r>
            <a:r>
              <a:rPr lang="fr-FR" altLang="zh-CN" sz="2000" dirty="0" smtClean="0">
                <a:ea typeface="宋体" charset="-122"/>
              </a:rPr>
              <a:t>iliaques,</a:t>
            </a:r>
            <a:r>
              <a:rPr lang="fr-FR" altLang="zh-CN" sz="2000" dirty="0">
                <a:ea typeface="宋体" charset="-122"/>
              </a:rPr>
              <a:t> </a:t>
            </a:r>
            <a:r>
              <a:rPr lang="fr-FR" altLang="zh-CN" sz="2000" dirty="0" smtClean="0">
                <a:ea typeface="宋体" charset="-122"/>
              </a:rPr>
              <a:t>iliaques primitifs, et  </a:t>
            </a:r>
            <a:r>
              <a:rPr lang="fr-FR" altLang="zh-CN" sz="2000" dirty="0" err="1" smtClean="0">
                <a:ea typeface="宋体" charset="-122"/>
              </a:rPr>
              <a:t>lombo</a:t>
            </a:r>
            <a:r>
              <a:rPr lang="fr-FR" altLang="zh-CN" sz="2000" dirty="0" smtClean="0">
                <a:ea typeface="宋体" charset="-122"/>
              </a:rPr>
              <a:t>-aortiques. </a:t>
            </a:r>
            <a:endParaRPr lang="fr-FR" altLang="zh-CN" sz="2000" dirty="0">
              <a:ea typeface="宋体" charset="-122"/>
            </a:endParaRPr>
          </a:p>
          <a:p>
            <a:pPr>
              <a:lnSpc>
                <a:spcPct val="80000"/>
              </a:lnSpc>
            </a:pPr>
            <a:endParaRPr lang="fr-FR" sz="2000" dirty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000108"/>
            <a:ext cx="5214943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6372225" y="3284538"/>
            <a:ext cx="720725" cy="217487"/>
          </a:xfrm>
          <a:prstGeom prst="rightArrow">
            <a:avLst>
              <a:gd name="adj1" fmla="val 50000"/>
              <a:gd name="adj2" fmla="val 8284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292725" y="3284538"/>
            <a:ext cx="792163" cy="215900"/>
          </a:xfrm>
          <a:prstGeom prst="leftArrow">
            <a:avLst>
              <a:gd name="adj1" fmla="val 50000"/>
              <a:gd name="adj2" fmla="val 9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6084888" y="2708275"/>
            <a:ext cx="215900" cy="504825"/>
          </a:xfrm>
          <a:prstGeom prst="upArrow">
            <a:avLst>
              <a:gd name="adj1" fmla="val 50000"/>
              <a:gd name="adj2" fmla="val 58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6084888" y="3573463"/>
            <a:ext cx="215900" cy="6477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2306</TotalTime>
  <Words>1357</Words>
  <Application>Microsoft Office PowerPoint</Application>
  <PresentationFormat>Affichage à l'écran (4:3)</PresentationFormat>
  <Paragraphs>194</Paragraphs>
  <Slides>31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Débit</vt:lpstr>
      <vt:lpstr>Cancer du col de l’utérus</vt:lpstr>
      <vt:lpstr>Introduction: </vt:lpstr>
      <vt:lpstr>Epidémiologie:</vt:lpstr>
      <vt:lpstr>Histoire naturelle du cancer</vt:lpstr>
      <vt:lpstr>ANATOMIE PATHOLOGIQUE </vt:lpstr>
      <vt:lpstr>ANATOMIE PATHOLOGIQUE </vt:lpstr>
      <vt:lpstr>ANATOMIE PATHOLOGIQUE </vt:lpstr>
      <vt:lpstr>Extension locorégionale  (contiguïté/ lymphatique)</vt:lpstr>
      <vt:lpstr>Extension locorégionale  (contiguïté/ lymphatique)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Prévention :</vt:lpstr>
      <vt:lpstr>Prévention :</vt:lpstr>
      <vt:lpstr>Prévention :</vt:lpstr>
      <vt:lpstr>Prévention :</vt:lpstr>
      <vt:lpstr>Prévention :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Cancer du col de l’utérus</dc:title>
  <dc:creator>MONIA</dc:creator>
  <cp:lastModifiedBy>user</cp:lastModifiedBy>
  <cp:revision>151</cp:revision>
  <dcterms:created xsi:type="dcterms:W3CDTF">2007-05-10T09:09:25Z</dcterms:created>
  <dcterms:modified xsi:type="dcterms:W3CDTF">2020-04-02T14:33:12Z</dcterms:modified>
</cp:coreProperties>
</file>