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2" r:id="rId3"/>
    <p:sldId id="281" r:id="rId4"/>
    <p:sldId id="299" r:id="rId5"/>
    <p:sldId id="300" r:id="rId6"/>
    <p:sldId id="291" r:id="rId7"/>
    <p:sldId id="283" r:id="rId8"/>
    <p:sldId id="275" r:id="rId9"/>
    <p:sldId id="274" r:id="rId10"/>
    <p:sldId id="287" r:id="rId11"/>
    <p:sldId id="289" r:id="rId12"/>
    <p:sldId id="290" r:id="rId13"/>
    <p:sldId id="285" r:id="rId14"/>
    <p:sldId id="301" r:id="rId15"/>
    <p:sldId id="324" r:id="rId16"/>
    <p:sldId id="325" r:id="rId17"/>
    <p:sldId id="259" r:id="rId18"/>
    <p:sldId id="295" r:id="rId19"/>
    <p:sldId id="302" r:id="rId20"/>
    <p:sldId id="261" r:id="rId21"/>
    <p:sldId id="303" r:id="rId22"/>
    <p:sldId id="304" r:id="rId23"/>
    <p:sldId id="273" r:id="rId24"/>
    <p:sldId id="264" r:id="rId25"/>
    <p:sldId id="306" r:id="rId26"/>
    <p:sldId id="308" r:id="rId27"/>
    <p:sldId id="267" r:id="rId28"/>
    <p:sldId id="265" r:id="rId29"/>
    <p:sldId id="309" r:id="rId30"/>
    <p:sldId id="269" r:id="rId31"/>
    <p:sldId id="270" r:id="rId32"/>
    <p:sldId id="318" r:id="rId33"/>
    <p:sldId id="310" r:id="rId34"/>
    <p:sldId id="311" r:id="rId35"/>
    <p:sldId id="271" r:id="rId36"/>
    <p:sldId id="316" r:id="rId37"/>
    <p:sldId id="322" r:id="rId38"/>
    <p:sldId id="32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019" autoAdjust="0"/>
  </p:normalViewPr>
  <p:slideViewPr>
    <p:cSldViewPr>
      <p:cViewPr varScale="1">
        <p:scale>
          <a:sx n="31" d="100"/>
          <a:sy n="31" d="100"/>
        </p:scale>
        <p:origin x="-17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A2FE-4598-4474-AFBC-798630547106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7B61-253B-43F9-8FC5-9DBBDDE2B1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97B61-253B-43F9-8FC5-9DBBDDE2B1E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2BDF-E32C-481A-ACD3-1D5C970299D1}" type="datetimeFigureOut">
              <a:rPr lang="fr-FR" smtClean="0"/>
              <a:pPr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E5DD-0C34-43B5-9EDA-A2DFF6CC9E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A:\KALAAZAR\Parasitologie%20Fac_%20Pharmacie%20LILLE8_files\HI_LEIS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A:\KALAAZAR\Parasitologie%20Fac_%20Pharmacie%20LILLE_files\leis_v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A:\KALAAZAR\Parasitologie%20Fac_%20Pharmacie%20LILLE3_files\LEIS_V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928803"/>
            <a:ext cx="7815290" cy="2928957"/>
          </a:xfrm>
          <a:noFill/>
          <a:ln w="57150">
            <a:solidFill>
              <a:srgbClr val="FF0066"/>
            </a:solidFill>
          </a:ln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6600" i="1" cap="all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fr-FR" sz="6600" i="1" cap="all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fr-FR" sz="6600" i="1" cap="all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Leishmaniose </a:t>
            </a:r>
            <a:r>
              <a:rPr lang="fr-FR" sz="6600" i="1" cap="all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viscérale</a:t>
            </a:r>
            <a:br>
              <a:rPr lang="fr-FR" sz="6600" i="1" cap="all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endParaRPr lang="fr-FR" sz="6600" i="1" cap="all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5000636"/>
            <a:ext cx="7200928" cy="1571636"/>
          </a:xfrm>
        </p:spPr>
        <p:txBody>
          <a:bodyPr>
            <a:normAutofit fontScale="25000" lnSpcReduction="20000"/>
          </a:bodyPr>
          <a:lstStyle/>
          <a:p>
            <a:endParaRPr lang="fr-FR" sz="4000" b="1" dirty="0" smtClean="0"/>
          </a:p>
          <a:p>
            <a:r>
              <a:rPr lang="fr-FR" sz="7200" b="1" i="1" dirty="0" smtClean="0">
                <a:solidFill>
                  <a:schemeClr val="tx1"/>
                </a:solidFill>
              </a:rPr>
              <a:t>Dr A.TOUAREF </a:t>
            </a:r>
          </a:p>
          <a:p>
            <a:r>
              <a:rPr lang="fr-FR" sz="7200" b="1" dirty="0" smtClean="0">
                <a:solidFill>
                  <a:schemeClr val="tx1"/>
                </a:solidFill>
              </a:rPr>
              <a:t>Maitre –assistante en Infectiologie</a:t>
            </a:r>
          </a:p>
          <a:p>
            <a:r>
              <a:rPr lang="fr-FR" sz="7200" b="1" dirty="0" smtClean="0">
                <a:solidFill>
                  <a:schemeClr val="tx1"/>
                </a:solidFill>
              </a:rPr>
              <a:t>Université </a:t>
            </a:r>
            <a:r>
              <a:rPr lang="fr-FR" sz="7200" b="1" dirty="0" err="1" smtClean="0">
                <a:solidFill>
                  <a:schemeClr val="tx1"/>
                </a:solidFill>
              </a:rPr>
              <a:t>Badji</a:t>
            </a:r>
            <a:r>
              <a:rPr lang="fr-FR" sz="7200" b="1" dirty="0" smtClean="0">
                <a:solidFill>
                  <a:schemeClr val="tx1"/>
                </a:solidFill>
              </a:rPr>
              <a:t> </a:t>
            </a:r>
            <a:r>
              <a:rPr lang="fr-FR" sz="7200" b="1" dirty="0" err="1" smtClean="0">
                <a:solidFill>
                  <a:schemeClr val="tx1"/>
                </a:solidFill>
              </a:rPr>
              <a:t>Mokhtar</a:t>
            </a:r>
            <a:r>
              <a:rPr lang="fr-FR" sz="7200" b="1" dirty="0" smtClean="0">
                <a:solidFill>
                  <a:schemeClr val="tx1"/>
                </a:solidFill>
              </a:rPr>
              <a:t>-Annaba </a:t>
            </a:r>
          </a:p>
          <a:p>
            <a:r>
              <a:rPr lang="fr-FR" sz="6400" b="1" dirty="0" smtClean="0">
                <a:solidFill>
                  <a:schemeClr val="tx1"/>
                </a:solidFill>
              </a:rPr>
              <a:t>Année universitaire</a:t>
            </a:r>
            <a:r>
              <a:rPr lang="fr-FR" sz="6400" b="1" smtClean="0">
                <a:solidFill>
                  <a:schemeClr val="tx1"/>
                </a:solidFill>
              </a:rPr>
              <a:t>: 2019-2020</a:t>
            </a:r>
            <a:endParaRPr lang="fr-FR" sz="7200" b="1" dirty="0" smtClean="0">
              <a:solidFill>
                <a:schemeClr val="tx1"/>
              </a:solidFill>
            </a:endParaRPr>
          </a:p>
          <a:p>
            <a:r>
              <a:rPr lang="fr-FR" sz="5600" b="1" dirty="0" smtClean="0">
                <a:solidFill>
                  <a:schemeClr val="tx1"/>
                </a:solidFill>
              </a:rPr>
              <a:t>ameltouaref@yahoo.fr</a:t>
            </a:r>
          </a:p>
          <a:p>
            <a:pPr algn="l"/>
            <a:endParaRPr lang="fr-FR" sz="4800" b="1" dirty="0">
              <a:solidFill>
                <a:srgbClr val="FF006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2466" name="Picture 2" descr="http://1.bp.blogspot.com/-JL4lp8AJF5g/UHNLvDwW-JI/AAAAAAAACfk/q27gXL0W4yk/s1600/logo-fac-medecine-anna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90486"/>
            <a:ext cx="678661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3/ Réservoir:</a:t>
            </a:r>
          </a:p>
          <a:p>
            <a:endParaRPr lang="fr-FR" sz="2800" b="1" i="1" dirty="0" smtClean="0">
              <a:latin typeface="Arial Black" pitchFamily="34" charset="0"/>
            </a:endParaRPr>
          </a:p>
          <a:p>
            <a:r>
              <a:rPr lang="fr-FR" sz="2800" b="1" dirty="0" smtClean="0">
                <a:latin typeface="Arial Black" pitchFamily="34" charset="0"/>
              </a:rPr>
              <a:t> </a:t>
            </a:r>
            <a:r>
              <a:rPr lang="fr-FR" sz="2800" b="1" dirty="0" smtClean="0"/>
              <a:t>les animaux domestiques : chien qui fait une maladie 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Les animaux sauvages : chacal , renard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L’homme : peut être l’unique réservoir </a:t>
            </a:r>
          </a:p>
          <a:p>
            <a:pPr>
              <a:buNone/>
            </a:pPr>
            <a:r>
              <a:rPr lang="fr-FR" sz="2800" b="1" i="1" dirty="0" smtClean="0"/>
              <a:t>            dans certains foyers (</a:t>
            </a:r>
            <a:r>
              <a:rPr lang="fr-FR" sz="2800" b="1" i="1" dirty="0" err="1" smtClean="0"/>
              <a:t>Kala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Azar</a:t>
            </a:r>
            <a:r>
              <a:rPr lang="fr-FR" sz="2800" b="1" i="1" dirty="0" smtClean="0"/>
              <a:t> indien)</a:t>
            </a: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  <a:endParaRPr lang="fr-FR" sz="2600" b="1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81" y="3071810"/>
            <a:ext cx="2733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 descr="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4202" y="5026048"/>
            <a:ext cx="169545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4/ Modes de contamination</a:t>
            </a: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 a- Vectorielle (vecteur)</a:t>
            </a:r>
          </a:p>
          <a:p>
            <a:r>
              <a:rPr lang="fr-FR" sz="2800" u="sng" dirty="0" smtClean="0">
                <a:solidFill>
                  <a:srgbClr val="00B050"/>
                </a:solidFill>
              </a:rPr>
              <a:t>Le phlébotome </a:t>
            </a:r>
            <a:r>
              <a:rPr lang="fr-FR" sz="2800" dirty="0" smtClean="0"/>
              <a:t>:des moucherons piqueurs de 4 mm de long</a:t>
            </a:r>
            <a:endParaRPr lang="fr-FR" sz="2800" b="1" i="1" dirty="0" smtClean="0">
              <a:latin typeface="Arial Black" pitchFamily="34" charset="0"/>
            </a:endParaRPr>
          </a:p>
          <a:p>
            <a:r>
              <a:rPr lang="fr-FR" sz="2800" dirty="0" smtClean="0"/>
              <a:t>Activité crépusculaire et nocturne favorisée par la chaleur et l’humidité</a:t>
            </a:r>
          </a:p>
          <a:p>
            <a:r>
              <a:rPr lang="fr-FR" sz="2800" dirty="0" smtClean="0"/>
              <a:t>Seule la femelle est </a:t>
            </a:r>
            <a:r>
              <a:rPr lang="fr-FR" sz="2800" dirty="0" smtClean="0">
                <a:solidFill>
                  <a:srgbClr val="FF0000"/>
                </a:solidFill>
              </a:rPr>
              <a:t>hématophage</a:t>
            </a:r>
            <a:endParaRPr lang="fr-FR" sz="2800" dirty="0" smtClean="0"/>
          </a:p>
          <a:p>
            <a:r>
              <a:rPr lang="fr-FR" sz="2800" dirty="0" smtClean="0"/>
              <a:t>Pique              - toute l’année : en zone intertropicale</a:t>
            </a:r>
          </a:p>
          <a:p>
            <a:pPr>
              <a:buNone/>
            </a:pPr>
            <a:r>
              <a:rPr lang="fr-FR" sz="2800" dirty="0" smtClean="0"/>
              <a:t>                             - saison estivale: en zone tempérée              (</a:t>
            </a:r>
            <a:r>
              <a:rPr lang="fr-FR" sz="1800" b="1" dirty="0" smtClean="0">
                <a:solidFill>
                  <a:srgbClr val="FF0000"/>
                </a:solidFill>
              </a:rPr>
              <a:t>caractère saisonnier de la maladie</a:t>
            </a:r>
            <a:r>
              <a:rPr lang="fr-FR" sz="2800" dirty="0" smtClean="0"/>
              <a:t>)</a:t>
            </a:r>
            <a:r>
              <a:rPr lang="fr-FR" sz="4400" dirty="0" smtClean="0"/>
              <a:t> </a:t>
            </a:r>
            <a:endParaRPr lang="fr-FR" sz="2800" dirty="0" smtClean="0"/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  <a:endParaRPr lang="fr-FR" sz="2600" b="1" dirty="0">
              <a:latin typeface="Arial Black" pitchFamily="34" charset="0"/>
            </a:endParaRPr>
          </a:p>
        </p:txBody>
      </p:sp>
      <p:sp>
        <p:nvSpPr>
          <p:cNvPr id="5" name="Accolade ouvrante 4"/>
          <p:cNvSpPr/>
          <p:nvPr/>
        </p:nvSpPr>
        <p:spPr>
          <a:xfrm>
            <a:off x="2071670" y="4714884"/>
            <a:ext cx="214314" cy="71438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38576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:\KALAAZAR\Parasitologie Fac_ Pharmacie LILLE8_files\HI_LEIS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47813" y="692150"/>
            <a:ext cx="55435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colade ouvrante 2"/>
          <p:cNvSpPr/>
          <p:nvPr/>
        </p:nvSpPr>
        <p:spPr>
          <a:xfrm>
            <a:off x="2000232" y="3714752"/>
            <a:ext cx="357190" cy="114300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3286116" y="5357826"/>
            <a:ext cx="342902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57158" y="4000504"/>
            <a:ext cx="171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10 jours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43604" y="542926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1 à 2 mois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4/ Modes de contamination </a:t>
            </a:r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b- exceptionnellement  :</a:t>
            </a: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- toxicomanie IV : partage des seringues</a:t>
            </a:r>
          </a:p>
          <a:p>
            <a:pPr>
              <a:buNone/>
            </a:pPr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fr-FR" sz="2800" b="1" i="1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Arial Black" pitchFamily="34" charset="0"/>
              </a:rPr>
              <a:t>Post transfusionnelle</a:t>
            </a:r>
          </a:p>
          <a:p>
            <a:pPr>
              <a:buFontTx/>
              <a:buChar char="-"/>
            </a:pPr>
            <a:r>
              <a:rPr lang="fr-FR" sz="2800" b="1" i="1" dirty="0" err="1" smtClean="0">
                <a:latin typeface="Arial Black" pitchFamily="34" charset="0"/>
              </a:rPr>
              <a:t>Transplacentaire</a:t>
            </a:r>
            <a:endParaRPr lang="fr-FR" sz="2800" b="1" i="1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fr-FR" sz="2800" b="1" i="1" dirty="0" smtClean="0">
                <a:latin typeface="Arial Black" pitchFamily="34" charset="0"/>
              </a:rPr>
              <a:t>Accident de laboratoire </a:t>
            </a:r>
          </a:p>
          <a:p>
            <a:pPr>
              <a:buFontTx/>
              <a:buChar char="-"/>
            </a:pPr>
            <a:r>
              <a:rPr lang="fr-FR" sz="2800" b="1" i="1" dirty="0" smtClean="0">
                <a:latin typeface="Arial Black" pitchFamily="34" charset="0"/>
              </a:rPr>
              <a:t>Transplantation d’organe</a:t>
            </a: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  <a:endParaRPr lang="fr-FR" sz="2600" b="1" dirty="0"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1180" y="3071810"/>
            <a:ext cx="1581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194" y="3071810"/>
            <a:ext cx="175736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471742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1/ Répartition géographique </a:t>
            </a:r>
            <a:r>
              <a:rPr lang="fr-FR" sz="2800" b="1" i="1" dirty="0" smtClean="0">
                <a:latin typeface="Arial Black" pitchFamily="34" charset="0"/>
              </a:rPr>
              <a:t>:</a:t>
            </a:r>
          </a:p>
          <a:p>
            <a:r>
              <a:rPr lang="fr-FR" sz="2800" b="1" dirty="0" smtClean="0"/>
              <a:t>Présente sur tous les continents</a:t>
            </a:r>
          </a:p>
          <a:p>
            <a:r>
              <a:rPr lang="fr-FR" sz="2800" b="1" dirty="0" smtClean="0"/>
              <a:t>Prés de 90% des cas dans 5 pays:</a:t>
            </a:r>
          </a:p>
          <a:p>
            <a:pPr>
              <a:buNone/>
            </a:pPr>
            <a:r>
              <a:rPr lang="fr-FR" sz="2800" b="1" dirty="0" smtClean="0"/>
              <a:t>     Inde, </a:t>
            </a:r>
            <a:r>
              <a:rPr lang="fr-FR" sz="2800" b="1" dirty="0" err="1" smtClean="0"/>
              <a:t>Bengladeche</a:t>
            </a:r>
            <a:r>
              <a:rPr lang="fr-FR" sz="2800" b="1" dirty="0" smtClean="0"/>
              <a:t> , Ethiopie , Soudan, Brésil</a:t>
            </a:r>
          </a:p>
          <a:p>
            <a:pPr>
              <a:buNone/>
            </a:pPr>
            <a:endParaRPr lang="fr-FR" sz="2800" b="1" dirty="0" smtClean="0"/>
          </a:p>
          <a:p>
            <a:pPr>
              <a:buNone/>
            </a:pPr>
            <a:endParaRPr lang="fr-FR" sz="2800" b="1" dirty="0" smtClean="0"/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  <a:endParaRPr lang="fr-FR" sz="2600" b="1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1603" t="29358" r="3854" b="11810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187" t="17762" r="17969" b="7201"/>
          <a:stretch>
            <a:fillRect/>
          </a:stretch>
        </p:blipFill>
        <p:spPr bwMode="auto">
          <a:xfrm>
            <a:off x="571440" y="1571612"/>
            <a:ext cx="857256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929190" y="4572008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En Algérie: nord-est avec une extension vers le centre et l’ouest du pays.</a:t>
            </a:r>
          </a:p>
          <a:p>
            <a:pPr>
              <a:buNone/>
            </a:pPr>
            <a:r>
              <a:rPr lang="fr-FR" b="1" dirty="0" smtClean="0"/>
              <a:t> La grande Kabylie : 50%</a:t>
            </a:r>
          </a:p>
        </p:txBody>
      </p:sp>
      <p:sp>
        <p:nvSpPr>
          <p:cNvPr id="6" name="Ellipse 5"/>
          <p:cNvSpPr/>
          <p:nvPr/>
        </p:nvSpPr>
        <p:spPr>
          <a:xfrm>
            <a:off x="4643438" y="4286256"/>
            <a:ext cx="4500562" cy="15716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285852" y="3214686"/>
            <a:ext cx="142876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357290" y="5143512"/>
            <a:ext cx="142876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PHYSIOPATHOLOGIE</a:t>
            </a:r>
            <a:r>
              <a:rPr lang="fr-FR" sz="5400" b="1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(promastigote) Piqure du phlébotome </a:t>
            </a:r>
            <a:r>
              <a:rPr lang="fr-FR" sz="3600" b="1" dirty="0" smtClean="0"/>
              <a:t>:</a:t>
            </a:r>
            <a:r>
              <a:rPr lang="fr-FR" sz="2400" b="1" dirty="0" smtClean="0"/>
              <a:t>Lésion cutanée   </a:t>
            </a:r>
            <a:endParaRPr lang="fr-FR" sz="3600" b="1" dirty="0" smtClean="0"/>
          </a:p>
          <a:p>
            <a:pPr>
              <a:buNone/>
            </a:pPr>
            <a:r>
              <a:rPr lang="fr-FR" sz="3600" b="1" dirty="0" smtClean="0"/>
              <a:t>                                                                    </a:t>
            </a:r>
            <a:r>
              <a:rPr lang="fr-FR" sz="2400" b="1" dirty="0" smtClean="0"/>
              <a:t> inapparente</a:t>
            </a:r>
            <a:endParaRPr lang="fr-FR" sz="3600" b="1" dirty="0" smtClean="0"/>
          </a:p>
          <a:p>
            <a:pPr>
              <a:buFont typeface="Wingdings" pitchFamily="2" charset="2"/>
              <a:buChar char="Ø"/>
            </a:pPr>
            <a:endParaRPr lang="fr-FR" sz="3600" b="1" dirty="0" smtClean="0"/>
          </a:p>
          <a:p>
            <a:pPr>
              <a:buFont typeface="Wingdings" pitchFamily="2" charset="2"/>
              <a:buChar char="Ø"/>
            </a:pPr>
            <a:r>
              <a:rPr lang="fr-FR" sz="3600" b="1" dirty="0" smtClean="0"/>
              <a:t> la F. amastigote             tropisme SRE de tous les organes  (rate, foie, ganglions et MO..)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 smtClean="0"/>
              <a:t>Survivent dans les macrophages : </a:t>
            </a:r>
          </a:p>
          <a:p>
            <a:pPr>
              <a:buNone/>
            </a:pPr>
            <a:r>
              <a:rPr lang="fr-FR" sz="3600" b="1" dirty="0" smtClean="0"/>
              <a:t>   </a:t>
            </a:r>
            <a:r>
              <a:rPr lang="fr-FR" sz="3600" b="1" dirty="0" smtClean="0">
                <a:solidFill>
                  <a:srgbClr val="FF0000"/>
                </a:solidFill>
              </a:rPr>
              <a:t>forme infra clinique et asymptomatique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714744" y="3929066"/>
            <a:ext cx="92869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2357422" y="2214554"/>
            <a:ext cx="214314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PHYSIOPATHOLOGIE</a:t>
            </a:r>
            <a:r>
              <a:rPr lang="fr-FR" sz="5400" b="1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 déclenchement de l’expression de la maladie dépend</a:t>
            </a:r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Virulence du parasite                  Immunodépression de l’hôte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                                    (enfant, ID, VIH…)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fr-FR" b="1" dirty="0" smtClean="0"/>
              <a:t> Parasite opportuniste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</a:t>
            </a:r>
          </a:p>
          <a:p>
            <a:pPr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Quantité de parasite inoculée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H="1">
            <a:off x="4786314" y="2214554"/>
            <a:ext cx="1357322" cy="121444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2714612" y="2214554"/>
            <a:ext cx="1357322" cy="121444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>
            <a:off x="2643174" y="3929066"/>
            <a:ext cx="35719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14876" y="4500570"/>
            <a:ext cx="392909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du parasite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4512" y="1791494"/>
            <a:ext cx="5514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du cours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31995"/>
            <a:ext cx="9144000" cy="4525963"/>
          </a:xfrm>
        </p:spPr>
        <p:txBody>
          <a:bodyPr>
            <a:norm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Connaitre les différentes espèces responsables de LV</a:t>
            </a: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Connaitre les différentes formes cliniques</a:t>
            </a: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Connaitre la stratégie diagnostique de la LV</a:t>
            </a: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Connaitre les modalités thérapeutiques et de prévention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CLINIQUE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       TDD :  LVZ méditerranéenne </a:t>
            </a:r>
            <a:r>
              <a:rPr lang="fr-FR" sz="2800" b="1" dirty="0">
                <a:solidFill>
                  <a:srgbClr val="FF0000"/>
                </a:solidFill>
              </a:rPr>
              <a:t>de l’enfant</a:t>
            </a:r>
          </a:p>
          <a:p>
            <a:pPr>
              <a:buNone/>
            </a:pPr>
            <a:r>
              <a:rPr lang="fr-FR" sz="2400" b="1" dirty="0" smtClean="0"/>
              <a:t>   Tous </a:t>
            </a:r>
            <a:r>
              <a:rPr lang="fr-FR" sz="2400" b="1" dirty="0"/>
              <a:t>les </a:t>
            </a:r>
            <a:r>
              <a:rPr lang="fr-FR" sz="2400" b="1" dirty="0" smtClean="0"/>
              <a:t>âges  de 03 mois – adolescence mais surtout enfant  &lt; 5 ans  +++</a:t>
            </a:r>
          </a:p>
          <a:p>
            <a:pPr>
              <a:buNone/>
            </a:pPr>
            <a:endParaRPr lang="fr-FR" sz="2400" b="1" dirty="0"/>
          </a:p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INCUBATION :</a:t>
            </a:r>
            <a:r>
              <a:rPr lang="fr-F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400" b="1" dirty="0" smtClean="0"/>
              <a:t>2 semaines </a:t>
            </a:r>
            <a:r>
              <a:rPr lang="fr-FR" sz="2400" b="1" dirty="0"/>
              <a:t>à </a:t>
            </a:r>
            <a:r>
              <a:rPr lang="fr-FR" sz="2400" b="1" dirty="0" smtClean="0"/>
              <a:t>6 </a:t>
            </a:r>
            <a:r>
              <a:rPr lang="fr-FR" sz="2400" b="1" dirty="0"/>
              <a:t>mois </a:t>
            </a:r>
            <a:r>
              <a:rPr lang="fr-FR" sz="2400" b="1" dirty="0" smtClean="0"/>
              <a:t>ou plus</a:t>
            </a:r>
          </a:p>
          <a:p>
            <a:r>
              <a:rPr lang="fr-FR" sz="2400" b="1" dirty="0" smtClean="0"/>
              <a:t>Chancre inoculation : papule </a:t>
            </a:r>
            <a:r>
              <a:rPr lang="fr-FR" sz="2400" b="1" dirty="0"/>
              <a:t> </a:t>
            </a:r>
            <a:r>
              <a:rPr lang="fr-FR" sz="2400" b="1" dirty="0" smtClean="0"/>
              <a:t>/ Silencieux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 : </a:t>
            </a:r>
          </a:p>
          <a:p>
            <a:r>
              <a:rPr lang="fr-FR" sz="2400" b="1" dirty="0" smtClean="0"/>
              <a:t>Progressif/parfois brutal</a:t>
            </a:r>
          </a:p>
          <a:p>
            <a:r>
              <a:rPr lang="fr-FR" sz="2400" b="1" dirty="0" smtClean="0"/>
              <a:t>peu caractéristique</a:t>
            </a:r>
          </a:p>
          <a:p>
            <a:r>
              <a:rPr lang="fr-FR" sz="2400" b="1" dirty="0" smtClean="0"/>
              <a:t>Syndrome fébrile: la fièvre est le signe le + constant et le  + précoce</a:t>
            </a:r>
          </a:p>
          <a:p>
            <a:r>
              <a:rPr lang="fr-FR" sz="2400" b="1" dirty="0" smtClean="0"/>
              <a:t>Enfant : état général conservé au début,</a:t>
            </a:r>
          </a:p>
          <a:p>
            <a:pPr>
              <a:buNone/>
            </a:pPr>
            <a:r>
              <a:rPr lang="fr-FR" sz="2400" b="1" dirty="0" smtClean="0"/>
              <a:t>        puis  l’enfant devient pâle, avec un amaigrissement progressif , 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</a:t>
            </a:r>
            <a:endParaRPr lang="fr-FR" sz="2400" b="1" dirty="0"/>
          </a:p>
          <a:p>
            <a:endParaRPr lang="fr-FR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CLINIQUE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43100"/>
            <a:ext cx="9144000" cy="5257800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D’ÉTAT </a:t>
            </a:r>
            <a:r>
              <a:rPr lang="fr-FR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triade évocatrice »</a:t>
            </a:r>
          </a:p>
          <a:p>
            <a:r>
              <a:rPr lang="fr-FR" sz="2400" b="1" dirty="0" smtClean="0">
                <a:solidFill>
                  <a:schemeClr val="accent2"/>
                </a:solidFill>
              </a:rPr>
              <a:t>Fièvre</a:t>
            </a:r>
            <a:r>
              <a:rPr lang="fr-FR" sz="2400" b="1" dirty="0" smtClean="0"/>
              <a:t> : folle, anarchique</a:t>
            </a:r>
            <a:endParaRPr lang="fr-FR" sz="2400" b="1" dirty="0"/>
          </a:p>
          <a:p>
            <a:r>
              <a:rPr lang="fr-FR" sz="2400" b="1" dirty="0">
                <a:solidFill>
                  <a:schemeClr val="accent2"/>
                </a:solidFill>
              </a:rPr>
              <a:t>Pâleur</a:t>
            </a:r>
            <a:r>
              <a:rPr lang="fr-FR" sz="2400" b="1" dirty="0"/>
              <a:t> </a:t>
            </a:r>
            <a:r>
              <a:rPr lang="fr-FR" sz="2400" b="1" dirty="0" smtClean="0"/>
              <a:t>: teint jaune verdâtre (</a:t>
            </a:r>
            <a:r>
              <a:rPr lang="fr-FR" sz="2400" b="1" dirty="0" smtClean="0">
                <a:solidFill>
                  <a:srgbClr val="FF0000"/>
                </a:solidFill>
              </a:rPr>
              <a:t>vieille cire</a:t>
            </a:r>
            <a:r>
              <a:rPr lang="fr-FR" sz="2400" b="1" dirty="0" smtClean="0"/>
              <a:t>)</a:t>
            </a:r>
            <a:endParaRPr lang="fr-FR" sz="2400" b="1" dirty="0"/>
          </a:p>
          <a:p>
            <a:r>
              <a:rPr lang="fr-FR" sz="2400" b="1" dirty="0">
                <a:solidFill>
                  <a:schemeClr val="accent2"/>
                </a:solidFill>
              </a:rPr>
              <a:t>SPM </a:t>
            </a:r>
            <a:r>
              <a:rPr lang="fr-FR" sz="2400" b="1" dirty="0" smtClean="0"/>
              <a:t>: précoce, la + volumineuse de toutes les maladies infectieuses</a:t>
            </a:r>
          </a:p>
          <a:p>
            <a:pPr>
              <a:buNone/>
            </a:pPr>
            <a:r>
              <a:rPr lang="fr-FR" sz="2400" b="1" dirty="0" smtClean="0"/>
              <a:t>                  Risque de rupture</a:t>
            </a:r>
          </a:p>
          <a:p>
            <a:r>
              <a:rPr lang="fr-FR" sz="2400" b="1" dirty="0" smtClean="0"/>
              <a:t>Contrastant avec un amaigrissement +++ des membres : </a:t>
            </a:r>
          </a:p>
          <a:p>
            <a:pPr>
              <a:buNone/>
            </a:pPr>
            <a:r>
              <a:rPr lang="fr-FR" sz="2400" b="1" dirty="0" smtClean="0"/>
              <a:t>                                     </a:t>
            </a:r>
            <a:r>
              <a:rPr lang="fr-FR" sz="2400" b="1" dirty="0" smtClean="0">
                <a:solidFill>
                  <a:srgbClr val="7030A0"/>
                </a:solidFill>
              </a:rPr>
              <a:t>« aspect en araignée »</a:t>
            </a:r>
          </a:p>
          <a:p>
            <a:pPr>
              <a:buNone/>
            </a:pPr>
            <a:endParaRPr lang="fr-FR" sz="2400" b="1" dirty="0"/>
          </a:p>
          <a:p>
            <a:r>
              <a:rPr lang="fr-FR" sz="2400" b="1" dirty="0"/>
              <a:t>HPM </a:t>
            </a:r>
            <a:r>
              <a:rPr lang="fr-FR" sz="2400" b="1" dirty="0" smtClean="0"/>
              <a:t>: </a:t>
            </a:r>
            <a:r>
              <a:rPr lang="fr-FR" sz="2400" b="1" dirty="0"/>
              <a:t>souvent discrète </a:t>
            </a:r>
          </a:p>
          <a:p>
            <a:r>
              <a:rPr lang="fr-FR" sz="2400" b="1" dirty="0" smtClean="0"/>
              <a:t>Micro </a:t>
            </a:r>
            <a:r>
              <a:rPr lang="fr-FR" sz="2400" b="1" dirty="0" err="1" smtClean="0"/>
              <a:t>polyadénopathies</a:t>
            </a:r>
            <a:endParaRPr lang="fr-FR" sz="2400" b="1" dirty="0" smtClean="0"/>
          </a:p>
          <a:p>
            <a:r>
              <a:rPr lang="fr-FR" sz="2400" b="1" dirty="0" smtClean="0"/>
              <a:t>Autres : -atteinte digestive , pulmonaires, Hémorragies, Néphrites</a:t>
            </a:r>
          </a:p>
          <a:p>
            <a:endParaRPr lang="fr-FR" sz="24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7404" t="51456" r="54437" b="21711"/>
          <a:stretch>
            <a:fillRect/>
          </a:stretch>
        </p:blipFill>
        <p:spPr bwMode="auto">
          <a:xfrm>
            <a:off x="6286512" y="1928802"/>
            <a:ext cx="26432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CLINIQUE</a:t>
            </a:r>
            <a:endParaRPr lang="fr-FR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1431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visceral"/>
          <p:cNvPicPr>
            <a:picLocks noChangeAspect="1" noChangeArrowheads="1"/>
          </p:cNvPicPr>
          <p:nvPr/>
        </p:nvPicPr>
        <p:blipFill>
          <a:blip r:embed="rId3"/>
          <a:srcRect r="1416"/>
          <a:stretch>
            <a:fillRect/>
          </a:stretch>
        </p:blipFill>
        <p:spPr bwMode="auto">
          <a:xfrm>
            <a:off x="3114682" y="2039957"/>
            <a:ext cx="2528888" cy="4103687"/>
          </a:xfrm>
          <a:prstGeom prst="rect">
            <a:avLst/>
          </a:prstGeom>
          <a:noFill/>
        </p:spPr>
      </p:pic>
      <p:pic>
        <p:nvPicPr>
          <p:cNvPr id="6" name="Picture 18" descr="i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71678"/>
            <a:ext cx="2184403" cy="40719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57620" y="5214950"/>
            <a:ext cx="428628" cy="2857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714487"/>
            <a:ext cx="157163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5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fr-FR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EVOLUTION :</a:t>
            </a:r>
            <a:endParaRPr lang="fr-FR" sz="36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traitement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maladie chronique à évolution lente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la cachexie et la mort en quelque mois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 hémorragie, infection intercurrente.</a:t>
            </a: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traitement : </a:t>
            </a: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Guérison : apyrexie et amélioration de l’état général dès la première semaine de traitement, la SPM et la biologie demandent plusieurs semaines pour se normaliser.</a:t>
            </a: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Rechutes sont possibles.</a:t>
            </a:r>
          </a:p>
          <a:p>
            <a:pPr>
              <a:buFontTx/>
              <a:buChar char="-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leishmanides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 KALA AZAR: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cpx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 TRT ,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nodules cutanés contenant le parasite</a:t>
            </a:r>
          </a:p>
          <a:p>
            <a:pPr>
              <a:buFontTx/>
              <a:buChar char="-"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sz="2800" dirty="0" smtClean="0"/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CLINIQUE</a:t>
            </a:r>
            <a:endParaRPr lang="fr-FR" sz="5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CLINIQUE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FORMES CLINIQUES :</a:t>
            </a:r>
          </a:p>
          <a:p>
            <a:pPr marL="0" indent="0">
              <a:buFontTx/>
              <a:buNone/>
            </a:pPr>
            <a:r>
              <a:rPr lang="fr-FR" sz="3600" b="1" dirty="0" smtClean="0"/>
              <a:t>1/ Formes asymptomatique:</a:t>
            </a:r>
            <a:r>
              <a:rPr lang="fr-FR" sz="3600" dirty="0" smtClean="0"/>
              <a:t> </a:t>
            </a:r>
          </a:p>
          <a:p>
            <a:pPr marL="0" indent="0">
              <a:buFontTx/>
              <a:buNone/>
            </a:pPr>
            <a:r>
              <a:rPr lang="fr-FR" sz="3600" dirty="0" smtClean="0"/>
              <a:t>Présence d’anticorps circulants et  des parasites dans les organes profonds</a:t>
            </a:r>
          </a:p>
          <a:p>
            <a:pPr marL="0" indent="0">
              <a:buFontTx/>
              <a:buNone/>
            </a:pPr>
            <a:endParaRPr lang="fr-FR" sz="36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FontTx/>
              <a:buNone/>
            </a:pPr>
            <a:r>
              <a:rPr lang="fr-FR" sz="3600" b="1" dirty="0" smtClean="0"/>
              <a:t>2/Formes symptomatiques:</a:t>
            </a:r>
          </a:p>
          <a:p>
            <a:pPr marL="0" indent="0">
              <a:buFontTx/>
              <a:buNone/>
            </a:pPr>
            <a:endParaRPr lang="fr-FR" sz="3600" dirty="0" smtClean="0"/>
          </a:p>
          <a:p>
            <a:pPr marL="0" indent="0">
              <a:buFontTx/>
              <a:buNone/>
            </a:pPr>
            <a:r>
              <a:rPr lang="fr-FR" sz="3600" b="1" dirty="0" smtClean="0"/>
              <a:t>Forme suraiguë : </a:t>
            </a:r>
            <a:r>
              <a:rPr lang="fr-FR" sz="3600" dirty="0" smtClean="0"/>
              <a:t>très rapidement évolutive dans un tableau très grave</a:t>
            </a:r>
          </a:p>
          <a:p>
            <a:pPr marL="0" indent="0">
              <a:buNone/>
            </a:pPr>
            <a:r>
              <a:rPr lang="fr-FR" sz="3600" b="1" dirty="0" smtClean="0"/>
              <a:t>Forme chronique</a:t>
            </a:r>
            <a:r>
              <a:rPr lang="fr-FR" sz="3600" dirty="0" smtClean="0"/>
              <a:t>: peut durer plusieurs années.</a:t>
            </a:r>
          </a:p>
          <a:p>
            <a:pPr marL="0" indent="0">
              <a:buFontTx/>
              <a:buNone/>
            </a:pPr>
            <a:r>
              <a:rPr lang="fr-FR" sz="3600" b="1" dirty="0" smtClean="0"/>
              <a:t>Forme hémorragique : </a:t>
            </a:r>
            <a:r>
              <a:rPr lang="fr-FR" sz="3600" dirty="0" smtClean="0"/>
              <a:t>hémorragies multiples</a:t>
            </a:r>
          </a:p>
          <a:p>
            <a:pPr marL="0" indent="0">
              <a:buNone/>
            </a:pPr>
            <a:r>
              <a:rPr lang="fr-FR" sz="3600" b="1" dirty="0" smtClean="0"/>
              <a:t>Forme ictérique: </a:t>
            </a:r>
            <a:r>
              <a:rPr lang="fr-FR" sz="3600" dirty="0" smtClean="0"/>
              <a:t>hépatomégalie, transaminase élevées, syndrome de </a:t>
            </a:r>
            <a:r>
              <a:rPr lang="fr-FR" sz="3600" dirty="0" err="1" smtClean="0"/>
              <a:t>cholestase</a:t>
            </a:r>
            <a:endParaRPr lang="fr-FR" sz="3600" b="1" dirty="0" smtClean="0"/>
          </a:p>
          <a:p>
            <a:pPr marL="0" indent="0">
              <a:buFontTx/>
              <a:buNone/>
            </a:pPr>
            <a:r>
              <a:rPr lang="fr-FR" sz="3600" b="1" dirty="0" smtClean="0"/>
              <a:t>Forme </a:t>
            </a:r>
            <a:r>
              <a:rPr lang="fr-FR" sz="3600" b="1" dirty="0" err="1" smtClean="0"/>
              <a:t>spléno</a:t>
            </a:r>
            <a:r>
              <a:rPr lang="fr-FR" sz="3600" b="1" dirty="0" smtClean="0"/>
              <a:t>-myalgique</a:t>
            </a:r>
            <a:r>
              <a:rPr lang="fr-FR" sz="3600" dirty="0" smtClean="0"/>
              <a:t>: fébrile, sans modification hématologique</a:t>
            </a:r>
          </a:p>
          <a:p>
            <a:pPr marL="0" indent="0">
              <a:buFontTx/>
              <a:buNone/>
            </a:pPr>
            <a:r>
              <a:rPr lang="fr-FR" sz="3600" b="1" dirty="0" smtClean="0"/>
              <a:t>Forme digestive</a:t>
            </a:r>
            <a:r>
              <a:rPr lang="fr-FR" sz="3600" dirty="0" smtClean="0"/>
              <a:t>:  une diarrhée aiguë .. un choc </a:t>
            </a:r>
            <a:r>
              <a:rPr lang="fr-FR" sz="3600" dirty="0" err="1" smtClean="0"/>
              <a:t>hypovolémique</a:t>
            </a:r>
            <a:r>
              <a:rPr lang="fr-FR" sz="3600" dirty="0" smtClean="0"/>
              <a:t>.</a:t>
            </a:r>
          </a:p>
          <a:p>
            <a:pPr marL="0" indent="0">
              <a:buFontTx/>
              <a:buNone/>
            </a:pPr>
            <a:r>
              <a:rPr lang="fr-FR" sz="3600" b="1" dirty="0" smtClean="0"/>
              <a:t>Forme fébrile pure</a:t>
            </a:r>
            <a:r>
              <a:rPr lang="fr-FR" sz="3600" dirty="0" smtClean="0"/>
              <a:t>: la fièvre peut être le seul élément au début.</a:t>
            </a:r>
          </a:p>
          <a:p>
            <a:pPr marL="0" indent="0">
              <a:buFontTx/>
              <a:buNone/>
            </a:pPr>
            <a:endParaRPr lang="fr-FR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CLINIQUE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FORMES CLINIQUES :</a:t>
            </a:r>
          </a:p>
          <a:p>
            <a:pPr marL="0" indent="0">
              <a:buFontTx/>
              <a:buNone/>
            </a:pPr>
            <a:r>
              <a:rPr lang="fr-FR" sz="2400" b="1" dirty="0" smtClean="0"/>
              <a:t>3/ LVZ de l’adulte</a:t>
            </a:r>
            <a:r>
              <a:rPr lang="fr-FR" sz="2400" dirty="0" smtClean="0"/>
              <a:t>:</a:t>
            </a:r>
          </a:p>
          <a:p>
            <a:pPr>
              <a:buNone/>
            </a:pPr>
            <a:r>
              <a:rPr lang="fr-FR" sz="2400" dirty="0" smtClean="0"/>
              <a:t>triade moins constante et immunodépression permanente dans un cas sur deux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Dépistage du VIH  doit se faire chez tous les patients atteints de LV</a:t>
            </a:r>
            <a:r>
              <a:rPr lang="fr-FR" sz="1800" dirty="0" smtClean="0">
                <a:solidFill>
                  <a:srgbClr val="FF0000"/>
                </a:solidFill>
              </a:rPr>
              <a:t>   +++</a:t>
            </a:r>
          </a:p>
          <a:p>
            <a:pPr marL="0" indent="0">
              <a:buFontTx/>
              <a:buNone/>
            </a:pPr>
            <a:endParaRPr lang="fr-FR" sz="2300" dirty="0" smtClean="0"/>
          </a:p>
          <a:p>
            <a:pPr marL="0" indent="0">
              <a:buFontTx/>
              <a:buNone/>
            </a:pPr>
            <a:endParaRPr lang="fr-FR" sz="2300" b="1" dirty="0" smtClean="0"/>
          </a:p>
          <a:p>
            <a:pPr marL="0" indent="0">
              <a:buFontTx/>
              <a:buNone/>
            </a:pPr>
            <a:r>
              <a:rPr lang="fr-FR" sz="2300" b="1" dirty="0" smtClean="0"/>
              <a:t> 4)Formes selon le terrain:</a:t>
            </a:r>
            <a:endParaRPr lang="fr-FR" sz="2300" dirty="0" smtClean="0"/>
          </a:p>
          <a:p>
            <a:pPr marL="0" indent="0">
              <a:buFontTx/>
              <a:buNone/>
            </a:pPr>
            <a:r>
              <a:rPr lang="fr-FR" sz="2300" b="1" dirty="0" smtClean="0"/>
              <a:t>La leishmaniose viscérale et VIH:  </a:t>
            </a:r>
            <a:r>
              <a:rPr lang="fr-FR" sz="2300" dirty="0" smtClean="0"/>
              <a:t>rechute +++ et résistance au TRT</a:t>
            </a:r>
          </a:p>
          <a:p>
            <a:pPr marL="0" indent="0">
              <a:buNone/>
            </a:pPr>
            <a:r>
              <a:rPr lang="fr-FR" sz="2300" b="1" dirty="0" smtClean="0"/>
              <a:t>La leishmaniose viscérale de la femme enceinte : </a:t>
            </a:r>
            <a:r>
              <a:rPr lang="fr-FR" sz="2300" dirty="0" smtClean="0"/>
              <a:t>accouchement prématuré et avortement précoce</a:t>
            </a:r>
          </a:p>
          <a:p>
            <a:pPr marL="0" indent="0">
              <a:buNone/>
            </a:pPr>
            <a:endParaRPr lang="fr-FR" sz="2300" dirty="0" smtClean="0"/>
          </a:p>
          <a:p>
            <a:pPr>
              <a:buNone/>
            </a:pPr>
            <a:r>
              <a:rPr lang="fr-FR" sz="2300" b="1" dirty="0" smtClean="0"/>
              <a:t> 5) LVA</a:t>
            </a:r>
            <a:r>
              <a:rPr lang="fr-FR" sz="2300" dirty="0" smtClean="0"/>
              <a:t> :</a:t>
            </a:r>
            <a:r>
              <a:rPr lang="fr-FR" sz="2400" dirty="0" smtClean="0"/>
              <a:t>triade quasi constante avec adénopathies et macules noirâtres (</a:t>
            </a:r>
            <a:r>
              <a:rPr lang="fr-FR" sz="2400" dirty="0" err="1" smtClean="0"/>
              <a:t>kala</a:t>
            </a:r>
            <a:r>
              <a:rPr lang="fr-FR" sz="2400" dirty="0" smtClean="0"/>
              <a:t> </a:t>
            </a:r>
            <a:r>
              <a:rPr lang="fr-FR" sz="2400" dirty="0" err="1" smtClean="0"/>
              <a:t>azar</a:t>
            </a:r>
            <a:r>
              <a:rPr lang="fr-FR" sz="2400" dirty="0" smtClean="0"/>
              <a:t> Indien)</a:t>
            </a:r>
            <a:endParaRPr lang="fr-FR" sz="2300" dirty="0" smtClean="0"/>
          </a:p>
          <a:p>
            <a:pPr marL="0" indent="0">
              <a:buFontTx/>
              <a:buNone/>
            </a:pPr>
            <a:endParaRPr lang="fr-FR" sz="3600" dirty="0" smtClean="0"/>
          </a:p>
          <a:p>
            <a:pPr marL="0" indent="0">
              <a:buFontTx/>
              <a:buNone/>
            </a:pPr>
            <a:endParaRPr lang="fr-FR" sz="3600" dirty="0" smtClean="0"/>
          </a:p>
          <a:p>
            <a:pPr marL="0" indent="0">
              <a:buFontTx/>
              <a:buNone/>
            </a:pPr>
            <a:endParaRPr lang="fr-FR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DIAGNOSTIC POSITIF</a:t>
            </a:r>
            <a:endParaRPr lang="fr-F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57800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ARGUMENTS D’ORIENTATION :</a:t>
            </a:r>
          </a:p>
          <a:p>
            <a:pPr>
              <a:buNone/>
            </a:pPr>
            <a:r>
              <a:rPr lang="fr-FR" sz="2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Arguments épidémiologiques :</a:t>
            </a:r>
            <a:endParaRPr lang="fr-F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d’endémie /ou voyage dans une zone d’endémie</a:t>
            </a:r>
          </a:p>
          <a:p>
            <a:pPr>
              <a:buNone/>
            </a:pPr>
            <a:endParaRPr lang="fr-FR" sz="25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Arguments cliniques :</a:t>
            </a:r>
          </a:p>
          <a:p>
            <a:pPr>
              <a:buFont typeface="Wingdings" pitchFamily="2" charset="2"/>
              <a:buChar char="§"/>
            </a:pP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Début progressif</a:t>
            </a:r>
          </a:p>
          <a:p>
            <a:pPr>
              <a:buFont typeface="Wingdings" pitchFamily="2" charset="2"/>
              <a:buChar char="§"/>
            </a:pP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SPM + fièvre ˃ 15 jours + pâleur</a:t>
            </a:r>
          </a:p>
          <a:p>
            <a:pPr>
              <a:buNone/>
            </a:pPr>
            <a:endParaRPr lang="fr-F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Arguments biologiques :</a:t>
            </a:r>
          </a:p>
          <a:p>
            <a:pPr>
              <a:buFont typeface="Wingdings" pitchFamily="2" charset="2"/>
              <a:buChar char="§"/>
            </a:pPr>
            <a:r>
              <a:rPr lang="fr-FR" sz="2500" b="1" dirty="0" smtClean="0"/>
              <a:t>FNS :  </a:t>
            </a:r>
            <a:r>
              <a:rPr lang="fr-FR" sz="2500" b="1" dirty="0" err="1" smtClean="0"/>
              <a:t>Pancytopénie</a:t>
            </a:r>
            <a:r>
              <a:rPr lang="fr-FR" sz="2500" b="1" dirty="0" smtClean="0"/>
              <a:t> (anémie, thrombopénie , </a:t>
            </a:r>
            <a:r>
              <a:rPr lang="fr-FR" sz="2500" b="1" dirty="0" err="1" smtClean="0"/>
              <a:t>leuconeutropénie</a:t>
            </a:r>
            <a:r>
              <a:rPr lang="fr-FR" sz="2500" b="1" dirty="0" smtClean="0"/>
              <a:t> )</a:t>
            </a:r>
          </a:p>
          <a:p>
            <a:pPr>
              <a:buFont typeface="Wingdings" pitchFamily="2" charset="2"/>
              <a:buChar char="§"/>
            </a:pPr>
            <a:r>
              <a:rPr lang="fr-FR" sz="2500" b="1" dirty="0" smtClean="0"/>
              <a:t>Protéines : </a:t>
            </a:r>
            <a:r>
              <a:rPr lang="fr-FR" sz="2500" b="1" dirty="0" err="1" smtClean="0"/>
              <a:t>hyperprotidémie</a:t>
            </a:r>
            <a:r>
              <a:rPr lang="fr-FR" sz="2500" b="1" dirty="0" smtClean="0"/>
              <a:t>/ </a:t>
            </a:r>
            <a:r>
              <a:rPr lang="fr-FR" sz="2500" b="1" dirty="0" err="1" smtClean="0"/>
              <a:t>hypoalbuminémie</a:t>
            </a:r>
            <a:endParaRPr lang="fr-FR" sz="2500" b="1" dirty="0" smtClean="0"/>
          </a:p>
          <a:p>
            <a:pPr>
              <a:buFont typeface="Wingdings" pitchFamily="2" charset="2"/>
              <a:buChar char="§"/>
            </a:pPr>
            <a:r>
              <a:rPr lang="fr-FR" sz="2500" b="1" dirty="0" smtClean="0"/>
              <a:t>VS élevés ++</a:t>
            </a:r>
          </a:p>
          <a:p>
            <a:pPr>
              <a:buNone/>
            </a:pPr>
            <a:endParaRPr lang="fr-F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5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fr-FR" sz="25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2255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DIAGNOSTIC POSITIF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2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ARGUMENTS DE CERTITUDE :</a:t>
            </a:r>
          </a:p>
          <a:p>
            <a:pPr>
              <a:buFont typeface="Wingdings" pitchFamily="2" charset="2"/>
              <a:buChar char="q"/>
            </a:pPr>
            <a:endParaRPr lang="fr-FR" sz="2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Diagnostic </a:t>
            </a:r>
            <a:r>
              <a:rPr lang="fr-FR" sz="2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parasitologique</a:t>
            </a: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PMO,sang</a:t>
            </a: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…)</a:t>
            </a:r>
          </a:p>
          <a:p>
            <a:pPr>
              <a:buNone/>
            </a:pP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direct du frottis (coloré au MGG) : F. amastigote</a:t>
            </a:r>
          </a:p>
          <a:p>
            <a:pPr>
              <a:buNone/>
            </a:pP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( ½ NNN) : F. </a:t>
            </a:r>
            <a:r>
              <a:rPr lang="fr-F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promastigote</a:t>
            </a:r>
            <a:endParaRPr lang="fr-F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Novy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MacNeal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Nicolle)</a:t>
            </a:r>
          </a:p>
          <a:p>
            <a:pPr>
              <a:buFont typeface="Wingdings" pitchFamily="2" charset="2"/>
              <a:buChar char="Ø"/>
            </a:pPr>
            <a:endParaRPr lang="fr-FR" sz="25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Diagnostic moléculaire PCR : </a:t>
            </a: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détecte l’ADN parasitaire</a:t>
            </a:r>
          </a:p>
          <a:p>
            <a:pPr>
              <a:buNone/>
            </a:pPr>
            <a:endParaRPr lang="fr-F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fr-FR" sz="2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DIAGNOSTIC INDIRECTE :</a:t>
            </a:r>
          </a:p>
          <a:p>
            <a:pPr>
              <a:buNone/>
            </a:pPr>
            <a:endParaRPr lang="fr-FR" sz="25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1/Sérologie :  </a:t>
            </a: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 les </a:t>
            </a:r>
            <a:r>
              <a:rPr lang="fr-FR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</a:t>
            </a: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IFI, ELISA</a:t>
            </a:r>
          </a:p>
          <a:p>
            <a:pPr>
              <a:buNone/>
            </a:pPr>
            <a:endParaRPr lang="fr-FR" sz="25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2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Tests sérologiques rapides : </a:t>
            </a:r>
            <a:r>
              <a:rPr lang="fr-F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utiles en zone d’endémie</a:t>
            </a:r>
          </a:p>
          <a:p>
            <a:pPr>
              <a:buFont typeface="Wingdings" pitchFamily="2" charset="2"/>
              <a:buChar char="Ø"/>
            </a:pPr>
            <a:endParaRPr lang="fr-FR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00174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1857" y="3000372"/>
            <a:ext cx="2162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DIAGNOSTIC DIFFÉRENTIEL</a:t>
            </a:r>
            <a:endParaRPr lang="fr-F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2578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fr-FR" sz="3600" b="1" dirty="0" smtClean="0"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3600" b="1" dirty="0" smtClean="0">
                <a:latin typeface="Arial Black" pitchFamily="34" charset="0"/>
              </a:rPr>
              <a:t> </a:t>
            </a:r>
            <a:r>
              <a:rPr lang="fr-FR" sz="3600" b="1" dirty="0" smtClean="0"/>
              <a:t>Brucellose</a:t>
            </a:r>
          </a:p>
          <a:p>
            <a:pPr>
              <a:buFont typeface="Courier New" pitchFamily="49" charset="0"/>
              <a:buChar char="o"/>
            </a:pPr>
            <a:r>
              <a:rPr lang="fr-FR" sz="3600" b="1" dirty="0" smtClean="0"/>
              <a:t> Fièvre typhoïde</a:t>
            </a:r>
          </a:p>
          <a:p>
            <a:pPr>
              <a:buFont typeface="Courier New" pitchFamily="49" charset="0"/>
              <a:buChar char="o"/>
            </a:pPr>
            <a:r>
              <a:rPr lang="fr-FR" sz="3600" b="1" dirty="0" smtClean="0"/>
              <a:t> Tuberculose</a:t>
            </a:r>
          </a:p>
          <a:p>
            <a:pPr>
              <a:buFont typeface="Courier New" pitchFamily="49" charset="0"/>
              <a:buChar char="o"/>
            </a:pPr>
            <a:r>
              <a:rPr lang="fr-FR" sz="3600" b="1" dirty="0" smtClean="0"/>
              <a:t> Hémopathies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TRAITEMENT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fr-FR" b="1" u="sng" dirty="0" smtClean="0">
                <a:solidFill>
                  <a:srgbClr val="FF0066"/>
                </a:solidFill>
              </a:rPr>
              <a:t>A/ Buts : </a:t>
            </a:r>
          </a:p>
          <a:p>
            <a:pPr marL="0" indent="0">
              <a:buFontTx/>
              <a:buNone/>
              <a:defRPr/>
            </a:pPr>
            <a:endParaRPr lang="fr-FR" b="1" u="sng" dirty="0" smtClean="0">
              <a:solidFill>
                <a:srgbClr val="FF0066"/>
              </a:solidFill>
            </a:endParaRPr>
          </a:p>
          <a:p>
            <a:pPr>
              <a:buFontTx/>
              <a:buChar char="-"/>
              <a:defRPr/>
            </a:pPr>
            <a:r>
              <a:rPr lang="fr-FR" sz="2400" b="1" dirty="0" smtClean="0"/>
              <a:t>Obtenir la guérison des cas de leishmanioses viscérales confirmés </a:t>
            </a:r>
          </a:p>
          <a:p>
            <a:pPr>
              <a:buFontTx/>
              <a:buChar char="-"/>
              <a:defRPr/>
            </a:pPr>
            <a:endParaRPr lang="fr-FR" sz="2400" b="1" dirty="0" smtClean="0"/>
          </a:p>
          <a:p>
            <a:pPr>
              <a:buFontTx/>
              <a:buChar char="-"/>
              <a:defRPr/>
            </a:pPr>
            <a:r>
              <a:rPr lang="fr-FR" sz="2400" b="1" dirty="0" smtClean="0"/>
              <a:t>Eviter et traiter les complications </a:t>
            </a:r>
          </a:p>
          <a:p>
            <a:pPr>
              <a:buFontTx/>
              <a:buChar char="-"/>
              <a:defRPr/>
            </a:pPr>
            <a:endParaRPr lang="fr-FR" sz="2400" b="1" dirty="0" smtClean="0"/>
          </a:p>
          <a:p>
            <a:pPr>
              <a:buFontTx/>
              <a:buChar char="-"/>
              <a:defRPr/>
            </a:pPr>
            <a:r>
              <a:rPr lang="fr-FR" sz="2400" b="1" dirty="0" smtClean="0"/>
              <a:t>Eviter les rechutes </a:t>
            </a:r>
          </a:p>
          <a:p>
            <a:endParaRPr lang="fr-FR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Plan du cours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600200"/>
            <a:ext cx="8501090" cy="52578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I. Introduction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II. Épidémiologie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III. Physiopathologie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IV. Clinique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V. Diagnostic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VI. Traitement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fr-FR" sz="2800" b="1" dirty="0" smtClean="0"/>
              <a:t>VII. conclusion </a:t>
            </a:r>
          </a:p>
          <a:p>
            <a:pPr algn="ctr"/>
            <a:endParaRPr lang="fr-FR" sz="28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TRAITEMENT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 Moyens :</a:t>
            </a:r>
          </a:p>
          <a:p>
            <a:pPr marL="0" indent="0">
              <a:buFontTx/>
              <a:buNone/>
              <a:defRPr/>
            </a:pPr>
            <a:r>
              <a:rPr lang="fr-FR" sz="3600" b="1" dirty="0" smtClean="0">
                <a:solidFill>
                  <a:srgbClr val="FFC000"/>
                </a:solidFill>
              </a:rPr>
              <a:t>1- Antimoniés pentavalents</a:t>
            </a:r>
            <a:r>
              <a:rPr lang="fr-FR" dirty="0" smtClean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fr-FR" dirty="0" smtClean="0"/>
              <a:t>  l’antimoniate de </a:t>
            </a:r>
            <a:r>
              <a:rPr lang="fr-FR" dirty="0" err="1" smtClean="0"/>
              <a:t>méglumine</a:t>
            </a:r>
            <a:r>
              <a:rPr lang="fr-FR" dirty="0" smtClean="0"/>
              <a:t> (</a:t>
            </a:r>
            <a:r>
              <a:rPr lang="fr-FR" dirty="0" err="1" smtClean="0"/>
              <a:t>Glucantime</a:t>
            </a:r>
            <a:r>
              <a:rPr lang="fr-FR" dirty="0" smtClean="0"/>
              <a:t>) . 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fr-FR" b="1" dirty="0" smtClean="0"/>
              <a:t>  Voie</a:t>
            </a:r>
            <a:r>
              <a:rPr lang="fr-FR" dirty="0" smtClean="0"/>
              <a:t> :IM, IV ou par  voie S/C. 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fr-FR" b="1" dirty="0" smtClean="0"/>
              <a:t>  La posologie :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E8302"/>
                </a:solidFill>
              </a:rPr>
              <a:t>20 mg/kg/j</a:t>
            </a:r>
            <a:r>
              <a:rPr lang="fr-FR" dirty="0" smtClean="0"/>
              <a:t>  </a:t>
            </a:r>
            <a:r>
              <a:rPr lang="fr-FR" sz="3000" dirty="0" smtClean="0"/>
              <a:t>d’antimoniate de </a:t>
            </a:r>
            <a:r>
              <a:rPr lang="fr-FR" sz="3000" dirty="0" err="1" smtClean="0"/>
              <a:t>méglumine</a:t>
            </a:r>
            <a:endParaRPr lang="fr-FR" dirty="0" smtClean="0"/>
          </a:p>
          <a:p>
            <a:pPr marL="0" indent="0">
              <a:buFont typeface="Wingdings" pitchFamily="2" charset="2"/>
              <a:buChar char="§"/>
              <a:defRPr/>
            </a:pPr>
            <a:r>
              <a:rPr lang="fr-FR" b="1" dirty="0" smtClean="0"/>
              <a:t>  Durée </a:t>
            </a:r>
            <a:r>
              <a:rPr lang="fr-FR" dirty="0" smtClean="0"/>
              <a:t>:20-28j</a:t>
            </a:r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Effets II </a:t>
            </a:r>
            <a:r>
              <a:rPr lang="fr-FR" sz="2400" b="1" dirty="0" smtClean="0"/>
              <a:t>:  </a:t>
            </a:r>
            <a:r>
              <a:rPr lang="fr-FR" sz="2400" b="1" dirty="0" err="1" smtClean="0"/>
              <a:t>Stibio</a:t>
            </a:r>
            <a:r>
              <a:rPr lang="fr-FR" sz="2400" b="1" dirty="0" smtClean="0"/>
              <a:t>-intolérance au début peuvent  être mortelle </a:t>
            </a:r>
          </a:p>
          <a:p>
            <a:pPr>
              <a:buNone/>
            </a:pPr>
            <a:r>
              <a:rPr lang="fr-FR" sz="2400" b="1" dirty="0" smtClean="0"/>
              <a:t>                            </a:t>
            </a:r>
            <a:r>
              <a:rPr lang="fr-FR" sz="2400" b="1" dirty="0" err="1" smtClean="0"/>
              <a:t>Stibio</a:t>
            </a:r>
            <a:r>
              <a:rPr lang="fr-FR" sz="2400" b="1" dirty="0" smtClean="0"/>
              <a:t>-intoxication tardive liée au surdosage :cardiaque; </a:t>
            </a:r>
          </a:p>
          <a:p>
            <a:pPr>
              <a:buNone/>
            </a:pPr>
            <a:r>
              <a:rPr lang="fr-FR" sz="2400" b="1" dirty="0" smtClean="0"/>
              <a:t>                                     hépatique, pancréatique</a:t>
            </a:r>
          </a:p>
          <a:p>
            <a:pPr>
              <a:buNone/>
            </a:pPr>
            <a:r>
              <a:rPr lang="fr-FR" sz="2400" b="1" dirty="0" smtClean="0"/>
              <a:t>   </a:t>
            </a:r>
          </a:p>
          <a:p>
            <a:pPr marL="0" indent="0">
              <a:buFontTx/>
              <a:buNone/>
              <a:defRPr/>
            </a:pPr>
            <a:endParaRPr lang="fr-FR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TRAITEMENT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1" dirty="0" smtClean="0">
                <a:solidFill>
                  <a:srgbClr val="FFC000"/>
                </a:solidFill>
              </a:rPr>
              <a:t>2-L’</a:t>
            </a:r>
            <a:r>
              <a:rPr lang="fr-FR" b="1" dirty="0" err="1" smtClean="0">
                <a:solidFill>
                  <a:srgbClr val="FFC000"/>
                </a:solidFill>
              </a:rPr>
              <a:t>amphotéricine</a:t>
            </a:r>
            <a:r>
              <a:rPr lang="fr-FR" b="1" dirty="0" smtClean="0">
                <a:solidFill>
                  <a:srgbClr val="FFC000"/>
                </a:solidFill>
              </a:rPr>
              <a:t> B </a:t>
            </a:r>
            <a:r>
              <a:rPr lang="fr-FR" dirty="0" smtClean="0">
                <a:solidFill>
                  <a:srgbClr val="FFC000"/>
                </a:solidFill>
              </a:rPr>
              <a:t>(</a:t>
            </a:r>
            <a:r>
              <a:rPr lang="fr-FR" dirty="0" err="1" smtClean="0">
                <a:solidFill>
                  <a:srgbClr val="FFC000"/>
                </a:solidFill>
              </a:rPr>
              <a:t>Fungizone</a:t>
            </a:r>
            <a:r>
              <a:rPr lang="fr-FR" dirty="0" smtClean="0">
                <a:solidFill>
                  <a:srgbClr val="FFC000"/>
                </a:solidFill>
              </a:rPr>
              <a:t>®) :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/>
              <a:t>  Si résistantes aux antimoniés.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b="1" dirty="0" smtClean="0"/>
              <a:t>Voie</a:t>
            </a:r>
            <a:r>
              <a:rPr lang="fr-FR" dirty="0" smtClean="0"/>
              <a:t> :Perfusion IV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b="1" dirty="0" smtClean="0"/>
              <a:t>Posologie</a:t>
            </a:r>
            <a:r>
              <a:rPr lang="fr-FR" dirty="0" smtClean="0"/>
              <a:t> :  </a:t>
            </a:r>
            <a:r>
              <a:rPr lang="fr-FR" b="1" dirty="0" smtClean="0">
                <a:solidFill>
                  <a:srgbClr val="FE8302"/>
                </a:solidFill>
              </a:rPr>
              <a:t>1 mg/kg/j </a:t>
            </a:r>
            <a:r>
              <a:rPr lang="fr-FR" dirty="0" smtClean="0"/>
              <a:t>(un jour sur deux)   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b="1" dirty="0" smtClean="0"/>
              <a:t>Durée</a:t>
            </a:r>
            <a:r>
              <a:rPr lang="fr-FR" dirty="0" smtClean="0"/>
              <a:t> :  </a:t>
            </a:r>
            <a:r>
              <a:rPr lang="fr-FR" b="1" dirty="0" smtClean="0">
                <a:solidFill>
                  <a:srgbClr val="FE8302"/>
                </a:solidFill>
              </a:rPr>
              <a:t>3 à 4 semaines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 II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Toxicité rénale et hématologique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TRAITEMENT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noFill/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fr-FR" b="1" dirty="0" smtClean="0">
                <a:solidFill>
                  <a:srgbClr val="FFC000"/>
                </a:solidFill>
              </a:rPr>
              <a:t>3-Formulations lipidiques de l’</a:t>
            </a:r>
            <a:r>
              <a:rPr lang="fr-FR" b="1" dirty="0" err="1" smtClean="0">
                <a:solidFill>
                  <a:srgbClr val="FFC000"/>
                </a:solidFill>
              </a:rPr>
              <a:t>amphotéricine</a:t>
            </a:r>
            <a:r>
              <a:rPr lang="fr-FR" b="1" dirty="0" smtClean="0">
                <a:solidFill>
                  <a:srgbClr val="FFC000"/>
                </a:solidFill>
              </a:rPr>
              <a:t> B </a:t>
            </a:r>
            <a:r>
              <a:rPr lang="fr-FR" dirty="0" smtClean="0">
                <a:solidFill>
                  <a:srgbClr val="FFC000"/>
                </a:solidFill>
              </a:rPr>
              <a:t>: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dirty="0" err="1" smtClean="0"/>
              <a:t>AmBisome</a:t>
            </a:r>
            <a:r>
              <a:rPr lang="fr-FR" dirty="0" smtClean="0"/>
              <a:t> </a:t>
            </a:r>
            <a:r>
              <a:rPr lang="fr-FR" baseline="30000" dirty="0" smtClean="0"/>
              <a:t>R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dirty="0" err="1" smtClean="0"/>
              <a:t>Abelcet</a:t>
            </a:r>
            <a:r>
              <a:rPr lang="fr-FR" dirty="0" smtClean="0"/>
              <a:t> </a:t>
            </a:r>
            <a:r>
              <a:rPr lang="fr-FR" sz="2800" baseline="30000" dirty="0" smtClean="0"/>
              <a:t>R</a:t>
            </a:r>
            <a:endParaRPr lang="fr-FR" baseline="30000" dirty="0" smtClean="0"/>
          </a:p>
          <a:p>
            <a:pPr marL="0" indent="0">
              <a:buFont typeface="Wingdings" pitchFamily="2" charset="2"/>
              <a:buChar char="§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dirty="0" err="1" smtClean="0"/>
              <a:t>Amphocil</a:t>
            </a:r>
            <a:r>
              <a:rPr lang="fr-FR" dirty="0" smtClean="0"/>
              <a:t> </a:t>
            </a:r>
            <a:r>
              <a:rPr lang="fr-FR" baseline="30000" dirty="0" smtClean="0"/>
              <a:t>R</a:t>
            </a:r>
          </a:p>
          <a:p>
            <a:pPr marL="0" indent="0">
              <a:buFont typeface="Wingdings" pitchFamily="2" charset="2"/>
              <a:buChar char="§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 secondaires réduits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efficacité +++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Cout élevé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utilisée en première ligne dans les pays industrialisés, 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disponibles en Algérie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2285984" y="2214554"/>
            <a:ext cx="214314" cy="2857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1714480" y="2786058"/>
            <a:ext cx="214314" cy="2857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2071670" y="3286124"/>
            <a:ext cx="214314" cy="2857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TRAITEMENT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15370" cy="5214950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1" dirty="0" smtClean="0">
                <a:solidFill>
                  <a:srgbClr val="FFC000"/>
                </a:solidFill>
              </a:rPr>
              <a:t>4/Autres :</a:t>
            </a:r>
          </a:p>
          <a:p>
            <a:pPr marL="0" indent="0">
              <a:buFont typeface="Courier New" pitchFamily="49" charset="0"/>
              <a:buChar char="o"/>
            </a:pPr>
            <a:r>
              <a:rPr lang="fr-FR" b="1" dirty="0" err="1" smtClean="0"/>
              <a:t>Pentamidine</a:t>
            </a:r>
            <a:endParaRPr lang="fr-FR" b="1" dirty="0" smtClean="0"/>
          </a:p>
          <a:p>
            <a:pPr marL="0" indent="0">
              <a:buFont typeface="Courier New" pitchFamily="49" charset="0"/>
              <a:buChar char="o"/>
            </a:pPr>
            <a:r>
              <a:rPr lang="fr-FR" b="1" dirty="0" err="1" smtClean="0"/>
              <a:t>Miltéfosine</a:t>
            </a:r>
            <a:endParaRPr lang="fr-FR" b="1" dirty="0" smtClean="0"/>
          </a:p>
          <a:p>
            <a:pPr marL="0" indent="0">
              <a:buFont typeface="Courier New" pitchFamily="49" charset="0"/>
              <a:buChar char="o"/>
            </a:pPr>
            <a:r>
              <a:rPr lang="fr-FR" b="1" dirty="0" smtClean="0"/>
              <a:t>Allopurinol:</a:t>
            </a:r>
          </a:p>
          <a:p>
            <a:pPr marL="0" indent="0">
              <a:buFont typeface="Courier New" pitchFamily="49" charset="0"/>
              <a:buChar char="o"/>
            </a:pPr>
            <a:r>
              <a:rPr lang="fr-FR" b="1" dirty="0" err="1" smtClean="0"/>
              <a:t>Atovaquone</a:t>
            </a:r>
            <a:r>
              <a:rPr lang="fr-FR" b="1" dirty="0" smtClean="0"/>
              <a:t>:</a:t>
            </a:r>
            <a:endParaRPr lang="fr-FR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Font typeface="Courier New" pitchFamily="49" charset="0"/>
              <a:buChar char="o"/>
            </a:pPr>
            <a:r>
              <a:rPr lang="fr-FR" b="1" dirty="0" err="1" smtClean="0"/>
              <a:t>Aminosidine</a:t>
            </a:r>
            <a:r>
              <a:rPr lang="fr-FR" b="1" dirty="0" smtClean="0"/>
              <a:t> sulfate</a:t>
            </a:r>
          </a:p>
          <a:p>
            <a:pPr marL="0" indent="0">
              <a:buFontTx/>
              <a:buNone/>
            </a:pPr>
            <a:endParaRPr lang="fr-FR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FontTx/>
              <a:buNone/>
            </a:pPr>
            <a:endParaRPr lang="fr-FR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TRAITEMENT</a:t>
            </a:r>
            <a:endParaRPr lang="fr-FR" sz="54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noFill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1" dirty="0" smtClean="0">
                <a:solidFill>
                  <a:srgbClr val="FFC000"/>
                </a:solidFill>
              </a:rPr>
              <a:t>5.Traitement symptomatique</a:t>
            </a:r>
            <a:endParaRPr lang="fr-FR" dirty="0" smtClean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r>
              <a:rPr lang="fr-FR" dirty="0" smtClean="0"/>
              <a:t>-</a:t>
            </a:r>
            <a:r>
              <a:rPr lang="fr-FR" sz="2400" b="1" dirty="0" smtClean="0"/>
              <a:t>Poly-vitaminothérapie: dénutrition.</a:t>
            </a:r>
          </a:p>
          <a:p>
            <a:pPr marL="0" indent="0">
              <a:buFontTx/>
              <a:buNone/>
            </a:pPr>
            <a:endParaRPr lang="fr-FR" sz="2400" b="1" dirty="0" smtClean="0"/>
          </a:p>
          <a:p>
            <a:pPr marL="0" indent="0">
              <a:buFontTx/>
              <a:buNone/>
            </a:pPr>
            <a:r>
              <a:rPr lang="fr-FR" sz="2400" b="1" dirty="0" smtClean="0"/>
              <a:t>-La transfusion sanguine : anémie ou hémorragie.</a:t>
            </a:r>
          </a:p>
          <a:p>
            <a:pPr marL="0" indent="0">
              <a:buFontTx/>
              <a:buNone/>
            </a:pPr>
            <a:endParaRPr lang="fr-FR" sz="2400" b="1" dirty="0" smtClean="0"/>
          </a:p>
          <a:p>
            <a:pPr marL="0" indent="0">
              <a:buFontTx/>
              <a:buNone/>
            </a:pPr>
            <a:r>
              <a:rPr lang="fr-FR" sz="2400" b="1" dirty="0" smtClean="0"/>
              <a:t>-Antibiothérapie:  surinfections bactériennes.</a:t>
            </a:r>
          </a:p>
          <a:p>
            <a:pPr marL="0" indent="0">
              <a:buFontTx/>
              <a:buNone/>
            </a:pPr>
            <a:endParaRPr lang="fr-FR" sz="2400" b="1" dirty="0" smtClean="0"/>
          </a:p>
          <a:p>
            <a:pPr marL="0" indent="0">
              <a:buFontTx/>
              <a:buNone/>
            </a:pPr>
            <a:r>
              <a:rPr lang="fr-FR" sz="2400" b="1" dirty="0" smtClean="0"/>
              <a:t>-La splénectomie à deux indications: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z="2400" dirty="0" smtClean="0"/>
              <a:t>forme hémorragique par hypersplénisme, 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sz="2400" dirty="0" smtClean="0"/>
              <a:t>   </a:t>
            </a:r>
            <a:r>
              <a:rPr lang="fr-FR" sz="2400" dirty="0" err="1" smtClean="0"/>
              <a:t>stibio</a:t>
            </a:r>
            <a:r>
              <a:rPr lang="fr-FR" sz="2400" dirty="0" smtClean="0"/>
              <a:t>-résistance par séquestration splénique des parasites</a:t>
            </a:r>
            <a:endParaRPr lang="fr-FR" sz="24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FontTx/>
              <a:buNone/>
            </a:pPr>
            <a:endParaRPr lang="fr-FR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PROPHYLAXIE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643050"/>
            <a:ext cx="8072494" cy="5214950"/>
          </a:xfrm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Réservoir : </a:t>
            </a:r>
            <a:endParaRPr lang="fr-FR" sz="3600" dirty="0" smtClean="0">
              <a:solidFill>
                <a:srgbClr val="FF0066"/>
              </a:solidFill>
            </a:endParaRPr>
          </a:p>
          <a:p>
            <a:r>
              <a:rPr lang="fr-FR" sz="2800" dirty="0" smtClean="0"/>
              <a:t>L’élimination des chiens infectés est difficilement envisageable ( dépistage et traitement ou abattage)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Vecteur :</a:t>
            </a:r>
            <a:endParaRPr lang="fr-FR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/>
              <a:t>insecticides à activité rémanente à l’intérieure et autour des habitations</a:t>
            </a:r>
          </a:p>
          <a:p>
            <a:r>
              <a:rPr lang="fr-FR" sz="2800" dirty="0" smtClean="0"/>
              <a:t>Colliers insecticides pour les chiens 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Individuelle :</a:t>
            </a:r>
          </a:p>
          <a:p>
            <a:r>
              <a:rPr lang="fr-FR" sz="2800" dirty="0" smtClean="0"/>
              <a:t>Répulsifs et moustiquaires à mailles fines imprégnées d’insecticide </a:t>
            </a:r>
          </a:p>
          <a:p>
            <a:r>
              <a:rPr lang="fr-FR" sz="2800" dirty="0" smtClean="0"/>
              <a:t>Prophylaxie </a:t>
            </a:r>
            <a:r>
              <a:rPr lang="fr-FR" sz="2800" dirty="0" err="1" smtClean="0"/>
              <a:t>II</a:t>
            </a:r>
            <a:r>
              <a:rPr lang="fr-FR" sz="2800" baseline="30000" dirty="0" err="1" smtClean="0"/>
              <a:t>aire</a:t>
            </a:r>
            <a:r>
              <a:rPr lang="fr-FR" sz="2800" dirty="0" smtClean="0"/>
              <a:t> chez les ID pour éviter les rechutes</a:t>
            </a:r>
          </a:p>
          <a:p>
            <a:r>
              <a:rPr lang="fr-FR" sz="2800" dirty="0" smtClean="0"/>
              <a:t>Vaccin?????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142876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CONCLUSION et points essentiels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fr-FR" sz="3500" b="1" dirty="0" smtClean="0"/>
              <a:t>LV  est due:</a:t>
            </a:r>
          </a:p>
          <a:p>
            <a:pPr>
              <a:lnSpc>
                <a:spcPct val="170000"/>
              </a:lnSpc>
              <a:buNone/>
            </a:pPr>
            <a:r>
              <a:rPr lang="fr-FR" sz="3500" b="1" dirty="0" smtClean="0"/>
              <a:t>Leishmania </a:t>
            </a:r>
            <a:r>
              <a:rPr lang="fr-FR" sz="3500" b="1" dirty="0" err="1" smtClean="0"/>
              <a:t>donovani</a:t>
            </a:r>
            <a:r>
              <a:rPr lang="fr-FR" sz="3500" b="1" dirty="0" smtClean="0"/>
              <a:t>  90 % et  L. </a:t>
            </a:r>
            <a:r>
              <a:rPr lang="fr-FR" sz="3500" b="1" dirty="0" err="1" smtClean="0"/>
              <a:t>infuntum</a:t>
            </a:r>
            <a:r>
              <a:rPr lang="fr-FR" sz="3500" b="1" dirty="0" smtClean="0"/>
              <a:t> 10 % ( espèce retrouvée en Algérie)</a:t>
            </a:r>
          </a:p>
          <a:p>
            <a:pPr>
              <a:lnSpc>
                <a:spcPct val="170000"/>
              </a:lnSpc>
            </a:pPr>
            <a:r>
              <a:rPr lang="fr-FR" sz="3500" b="1" dirty="0" smtClean="0"/>
              <a:t>Transmise par</a:t>
            </a:r>
          </a:p>
          <a:p>
            <a:pPr>
              <a:lnSpc>
                <a:spcPct val="170000"/>
              </a:lnSpc>
              <a:buNone/>
            </a:pPr>
            <a:r>
              <a:rPr lang="fr-FR" sz="3500" b="1" dirty="0" smtClean="0"/>
              <a:t>Piqure du phlébotome femelle hématophage</a:t>
            </a:r>
          </a:p>
          <a:p>
            <a:pPr>
              <a:lnSpc>
                <a:spcPct val="170000"/>
              </a:lnSpc>
            </a:pPr>
            <a:r>
              <a:rPr lang="fr-FR" sz="3500" b="1" dirty="0" smtClean="0"/>
              <a:t>Cliniquement </a:t>
            </a:r>
          </a:p>
          <a:p>
            <a:pPr>
              <a:lnSpc>
                <a:spcPct val="170000"/>
              </a:lnSpc>
              <a:buNone/>
            </a:pPr>
            <a:r>
              <a:rPr lang="fr-FR" sz="3500" b="1" dirty="0" smtClean="0"/>
              <a:t>Classiquement : Triade Fièvre  sup à 15 jours + SPM + pâleur</a:t>
            </a:r>
          </a:p>
          <a:p>
            <a:pPr>
              <a:lnSpc>
                <a:spcPct val="170000"/>
              </a:lnSpc>
            </a:pPr>
            <a:r>
              <a:rPr lang="fr-FR" sz="3500" b="1" dirty="0" smtClean="0"/>
              <a:t>Diagnostic de certitude :</a:t>
            </a:r>
          </a:p>
          <a:p>
            <a:pPr>
              <a:lnSpc>
                <a:spcPct val="170000"/>
              </a:lnSpc>
              <a:buNone/>
            </a:pPr>
            <a:r>
              <a:rPr lang="fr-FR" sz="3500" b="1" dirty="0" smtClean="0"/>
              <a:t>Isolement du parasite à PMO (Algérie) ,  </a:t>
            </a:r>
            <a:r>
              <a:rPr lang="fr-FR" sz="3500" b="1" dirty="0" err="1" smtClean="0"/>
              <a:t>sérologie,PCR</a:t>
            </a:r>
            <a:endParaRPr lang="fr-FR" sz="3500" b="1" dirty="0" smtClean="0"/>
          </a:p>
          <a:p>
            <a:pPr>
              <a:lnSpc>
                <a:spcPct val="170000"/>
              </a:lnSpc>
            </a:pPr>
            <a:r>
              <a:rPr lang="fr-FR" sz="3500" b="1" dirty="0" smtClean="0"/>
              <a:t>TRT :</a:t>
            </a:r>
          </a:p>
          <a:p>
            <a:pPr>
              <a:lnSpc>
                <a:spcPct val="170000"/>
              </a:lnSpc>
              <a:buNone/>
            </a:pPr>
            <a:r>
              <a:rPr lang="fr-FR" sz="3500" b="1" dirty="0" smtClean="0"/>
              <a:t>Dérivés stibiés (</a:t>
            </a:r>
            <a:r>
              <a:rPr lang="fr-FR" sz="3500" b="1" dirty="0" err="1" smtClean="0"/>
              <a:t>Glucantime</a:t>
            </a:r>
            <a:r>
              <a:rPr lang="fr-FR" sz="3500" b="1" dirty="0" smtClean="0"/>
              <a:t>)/</a:t>
            </a:r>
            <a:r>
              <a:rPr lang="fr-FR" sz="3500" b="1" dirty="0" err="1" smtClean="0"/>
              <a:t>amphotéricine</a:t>
            </a:r>
            <a:r>
              <a:rPr lang="fr-FR" sz="3500" b="1" dirty="0" smtClean="0"/>
              <a:t> B </a:t>
            </a:r>
          </a:p>
          <a:p>
            <a:pPr>
              <a:lnSpc>
                <a:spcPct val="170000"/>
              </a:lnSpc>
            </a:pPr>
            <a:r>
              <a:rPr lang="fr-FR" sz="3500" b="1" dirty="0" smtClean="0"/>
              <a:t>Prévention :</a:t>
            </a:r>
          </a:p>
          <a:p>
            <a:pPr>
              <a:lnSpc>
                <a:spcPct val="170000"/>
              </a:lnSpc>
              <a:buNone/>
            </a:pPr>
            <a:r>
              <a:rPr lang="fr-FR" sz="3500" b="1" dirty="0" smtClean="0"/>
              <a:t>Lutte contre vecteur/réservoir/individuelle</a:t>
            </a:r>
          </a:p>
          <a:p>
            <a:pPr>
              <a:lnSpc>
                <a:spcPct val="170000"/>
              </a:lnSpc>
            </a:pPr>
            <a:r>
              <a:rPr lang="fr-FR" sz="3500" b="1" dirty="0" smtClean="0"/>
              <a:t>MDO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491" y="2862860"/>
            <a:ext cx="85370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MERCI DE VOTRE ATTENTION</a:t>
            </a:r>
            <a:endParaRPr lang="fr-FR" sz="5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INTRODUCTION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2800" b="1" i="1" dirty="0" smtClean="0"/>
              <a:t>Parasitose commune à l’homme et aux mammifères (chien)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 Protozoaires flagellés du genre </a:t>
            </a:r>
            <a:r>
              <a:rPr lang="fr-FR" sz="2800" b="1" i="1" dirty="0" smtClean="0">
                <a:solidFill>
                  <a:srgbClr val="FF0000"/>
                </a:solidFill>
              </a:rPr>
              <a:t>Leishmania</a:t>
            </a:r>
            <a:r>
              <a:rPr lang="fr-FR" sz="2800" b="1" i="1" dirty="0" smtClean="0"/>
              <a:t>.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 Largement répandues à la surface du globe de répartition intertropicale / bassin méditerranéen +++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Touche enfant  ++++ / Adulte ID  (VIH)</a:t>
            </a:r>
          </a:p>
          <a:p>
            <a:r>
              <a:rPr lang="fr-FR" sz="2800" b="1" i="1" dirty="0" smtClean="0">
                <a:latin typeface="Arial Black" pitchFamily="34" charset="0"/>
              </a:rPr>
              <a:t>Tropisme organes du SRH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noFill/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INTRODUCTION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85910"/>
            <a:ext cx="9144000" cy="52578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2800" b="1" i="1" dirty="0" smtClean="0"/>
              <a:t>Cliniquement: </a:t>
            </a:r>
          </a:p>
          <a:p>
            <a:pPr>
              <a:buNone/>
            </a:pPr>
            <a:r>
              <a:rPr lang="fr-FR" sz="2800" b="1" i="1" dirty="0" smtClean="0"/>
              <a:t>    Triade = </a:t>
            </a:r>
            <a:r>
              <a:rPr lang="fr-FR" sz="2800" b="1" i="1" dirty="0" smtClean="0">
                <a:solidFill>
                  <a:srgbClr val="FF0000"/>
                </a:solidFill>
              </a:rPr>
              <a:t>SPM  fébrile et anémiante  (pâleur)</a:t>
            </a:r>
          </a:p>
          <a:p>
            <a:endParaRPr lang="fr-FR" sz="2800" b="1" i="1" dirty="0" smtClean="0"/>
          </a:p>
          <a:p>
            <a:r>
              <a:rPr lang="fr-FR" sz="2800" b="1" i="1" dirty="0" smtClean="0"/>
              <a:t>Diagnostic :</a:t>
            </a:r>
            <a:r>
              <a:rPr lang="fr-FR" sz="2800" dirty="0" smtClean="0"/>
              <a:t> repose sur la mise en évidence des corps de leishmanie ,la sérologie et la recherche de l’ADN par PCR </a:t>
            </a:r>
          </a:p>
          <a:p>
            <a:endParaRPr lang="fr-FR" sz="2800" b="1" dirty="0" smtClean="0"/>
          </a:p>
          <a:p>
            <a:r>
              <a:rPr lang="fr-FR" sz="2800" dirty="0" smtClean="0"/>
              <a:t>L’évolution  spontanée est </a:t>
            </a:r>
            <a:r>
              <a:rPr lang="fr-FR" sz="2800" b="1" dirty="0" smtClean="0">
                <a:solidFill>
                  <a:srgbClr val="C00000"/>
                </a:solidFill>
              </a:rPr>
              <a:t>mortelle</a:t>
            </a:r>
          </a:p>
          <a:p>
            <a:endParaRPr lang="fr-FR" sz="2800" b="1" dirty="0" smtClean="0">
              <a:solidFill>
                <a:srgbClr val="C00000"/>
              </a:solidFill>
            </a:endParaRPr>
          </a:p>
          <a:p>
            <a:r>
              <a:rPr lang="fr-FR" sz="2800" b="1" dirty="0" smtClean="0"/>
              <a:t>TRT : progrès énorme  et  la prévention +++dans la lutte contre la maladie</a:t>
            </a:r>
          </a:p>
          <a:p>
            <a:r>
              <a:rPr lang="fr-FR" sz="2800" b="1" dirty="0" smtClean="0"/>
              <a:t>MDO</a:t>
            </a:r>
          </a:p>
          <a:p>
            <a:endParaRPr lang="fr-FR" sz="2400" b="1" dirty="0" smtClean="0">
              <a:solidFill>
                <a:srgbClr val="C00000"/>
              </a:solidFill>
            </a:endParaRPr>
          </a:p>
          <a:p>
            <a:endParaRPr lang="fr-FR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2/ Agent causal : </a:t>
            </a: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      P</a:t>
            </a:r>
            <a:r>
              <a:rPr lang="fr-FR" sz="2800" b="1" i="1" dirty="0" smtClean="0"/>
              <a:t>rotozoaire du genre Leishmania, deux espèces :</a:t>
            </a:r>
          </a:p>
          <a:p>
            <a:endParaRPr lang="fr-FR" sz="2800" b="1" i="1" dirty="0" smtClean="0"/>
          </a:p>
          <a:p>
            <a:r>
              <a:rPr lang="fr-FR" sz="2800" b="1" dirty="0" smtClean="0"/>
              <a:t>L. </a:t>
            </a:r>
            <a:r>
              <a:rPr lang="fr-FR" sz="2800" b="1" dirty="0" err="1" smtClean="0"/>
              <a:t>donovani</a:t>
            </a:r>
            <a:r>
              <a:rPr lang="fr-FR" sz="2800" b="1" dirty="0" smtClean="0"/>
              <a:t>(</a:t>
            </a:r>
            <a:r>
              <a:rPr lang="fr-FR" sz="2800" b="1" dirty="0" smtClean="0">
                <a:solidFill>
                  <a:srgbClr val="00B050"/>
                </a:solidFill>
              </a:rPr>
              <a:t>LV </a:t>
            </a:r>
            <a:r>
              <a:rPr lang="fr-FR" sz="2800" b="1" dirty="0" err="1" smtClean="0">
                <a:solidFill>
                  <a:srgbClr val="00B050"/>
                </a:solidFill>
              </a:rPr>
              <a:t>anthroponotique</a:t>
            </a:r>
            <a:r>
              <a:rPr lang="fr-FR" sz="2800" b="1" dirty="0" smtClean="0"/>
              <a:t>): 90% des cas mondiaux. continent indien, est-africain ,</a:t>
            </a:r>
          </a:p>
          <a:p>
            <a:pPr>
              <a:buNone/>
            </a:pPr>
            <a:r>
              <a:rPr lang="fr-FR" sz="2800" b="1" dirty="0" smtClean="0"/>
              <a:t>                 </a:t>
            </a:r>
          </a:p>
          <a:p>
            <a:r>
              <a:rPr lang="fr-FR" sz="2800" b="1" dirty="0" smtClean="0"/>
              <a:t>L. </a:t>
            </a:r>
            <a:r>
              <a:rPr lang="fr-FR" sz="2800" b="1" dirty="0" err="1" smtClean="0"/>
              <a:t>infantum</a:t>
            </a:r>
            <a:r>
              <a:rPr lang="fr-FR" sz="2800" b="1" dirty="0" smtClean="0"/>
              <a:t> (</a:t>
            </a:r>
            <a:r>
              <a:rPr lang="fr-FR" sz="2800" b="1" dirty="0" smtClean="0">
                <a:solidFill>
                  <a:srgbClr val="00B050"/>
                </a:solidFill>
              </a:rPr>
              <a:t>LV zoonotique</a:t>
            </a:r>
            <a:r>
              <a:rPr lang="fr-FR" sz="2800" b="1" dirty="0" smtClean="0"/>
              <a:t>): 10% des cas mondiaux.</a:t>
            </a:r>
          </a:p>
          <a:p>
            <a:pPr>
              <a:buNone/>
            </a:pPr>
            <a:r>
              <a:rPr lang="fr-FR" sz="2800" b="1" dirty="0" smtClean="0"/>
              <a:t>     bassin méditerranéen, sud américain ,</a:t>
            </a:r>
          </a:p>
          <a:p>
            <a:pPr>
              <a:buNone/>
            </a:pPr>
            <a:r>
              <a:rPr lang="fr-FR" sz="2800" b="1" dirty="0" err="1" smtClean="0">
                <a:solidFill>
                  <a:schemeClr val="tx2"/>
                </a:solidFill>
              </a:rPr>
              <a:t>L.Infantum</a:t>
            </a:r>
            <a:r>
              <a:rPr lang="fr-FR" sz="2800" b="1" dirty="0" smtClean="0">
                <a:solidFill>
                  <a:schemeClr val="tx2"/>
                </a:solidFill>
              </a:rPr>
              <a:t> et </a:t>
            </a:r>
            <a:r>
              <a:rPr lang="fr-FR" sz="2800" b="1" dirty="0" err="1" smtClean="0">
                <a:solidFill>
                  <a:schemeClr val="tx2"/>
                </a:solidFill>
              </a:rPr>
              <a:t>L.donovani</a:t>
            </a:r>
            <a:r>
              <a:rPr lang="fr-FR" sz="2800" b="1" dirty="0" smtClean="0">
                <a:solidFill>
                  <a:schemeClr val="tx2"/>
                </a:solidFill>
              </a:rPr>
              <a:t> ont un tropisme pour les organes profonds (espèces </a:t>
            </a:r>
            <a:r>
              <a:rPr lang="fr-FR" sz="2800" b="1" dirty="0" err="1" smtClean="0">
                <a:solidFill>
                  <a:schemeClr val="tx2"/>
                </a:solidFill>
              </a:rPr>
              <a:t>viscérotropes</a:t>
            </a:r>
            <a:r>
              <a:rPr lang="fr-FR" sz="2800" b="1" dirty="0" smtClean="0">
                <a:solidFill>
                  <a:schemeClr val="tx2"/>
                </a:solidFill>
              </a:rPr>
              <a:t>) </a:t>
            </a:r>
          </a:p>
          <a:p>
            <a:pPr>
              <a:buNone/>
            </a:pPr>
            <a:r>
              <a:rPr lang="fr-FR" sz="2800" b="1" dirty="0" smtClean="0"/>
              <a:t>                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L. </a:t>
            </a:r>
            <a:r>
              <a:rPr lang="fr-FR" sz="2800" b="1" dirty="0" err="1" smtClean="0"/>
              <a:t>chagasi</a:t>
            </a:r>
            <a:r>
              <a:rPr lang="fr-FR" sz="2800" b="1" dirty="0" smtClean="0"/>
              <a:t> : Amérique latine</a:t>
            </a: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  <a:endParaRPr lang="fr-FR" sz="2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EPIDEMIOLOGIE</a:t>
            </a:r>
            <a:endParaRPr lang="fr-FR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  <a:latin typeface="Arial Black" pitchFamily="34" charset="0"/>
              </a:rPr>
              <a:t>2/ Agent causal : </a:t>
            </a:r>
          </a:p>
          <a:p>
            <a:endParaRPr lang="fr-FR" sz="2800" b="1" i="1" dirty="0" smtClean="0"/>
          </a:p>
          <a:p>
            <a:pPr>
              <a:buNone/>
            </a:pPr>
            <a:r>
              <a:rPr lang="fr-FR" sz="2800" b="1" i="1" dirty="0" smtClean="0"/>
              <a:t> Leishmania se présente sous 2 stades évolutifs :</a:t>
            </a:r>
          </a:p>
          <a:p>
            <a:pPr>
              <a:buNone/>
            </a:pPr>
            <a:endParaRPr lang="fr-FR" sz="2800" b="1" i="1" dirty="0" smtClean="0"/>
          </a:p>
          <a:p>
            <a:r>
              <a:rPr lang="fr-FR" sz="2800" b="1" dirty="0" smtClean="0">
                <a:solidFill>
                  <a:srgbClr val="660066"/>
                </a:solidFill>
              </a:rPr>
              <a:t>Forme amastigote </a:t>
            </a:r>
            <a:r>
              <a:rPr lang="fr-FR" sz="2800" b="1" dirty="0" smtClean="0"/>
              <a:t>: </a:t>
            </a:r>
            <a:r>
              <a:rPr lang="fr-FR" sz="2800" b="1" dirty="0" err="1" smtClean="0"/>
              <a:t>aflagellée</a:t>
            </a:r>
            <a:r>
              <a:rPr lang="fr-FR" sz="2800" b="1" dirty="0" smtClean="0"/>
              <a:t>, immobile</a:t>
            </a:r>
          </a:p>
          <a:p>
            <a:pPr>
              <a:buNone/>
            </a:pPr>
            <a:r>
              <a:rPr lang="fr-FR" sz="2800" b="1" dirty="0" smtClean="0"/>
              <a:t>        Chez les vertébrés </a:t>
            </a:r>
          </a:p>
          <a:p>
            <a:endParaRPr lang="fr-FR" sz="2800" b="1" dirty="0" smtClean="0"/>
          </a:p>
          <a:p>
            <a:r>
              <a:rPr lang="fr-FR" sz="2800" b="1" dirty="0" smtClean="0">
                <a:solidFill>
                  <a:srgbClr val="660066"/>
                </a:solidFill>
              </a:rPr>
              <a:t>Forme promastigote </a:t>
            </a:r>
            <a:r>
              <a:rPr lang="fr-FR" sz="2800" b="1" dirty="0" smtClean="0"/>
              <a:t>: flagellée , mobile</a:t>
            </a:r>
          </a:p>
          <a:p>
            <a:pPr>
              <a:buNone/>
            </a:pPr>
            <a:r>
              <a:rPr lang="fr-FR" sz="2800" b="1" dirty="0" smtClean="0"/>
              <a:t>        Chez l’insecte vecteur et en culture</a:t>
            </a:r>
            <a:endParaRPr lang="fr-FR" sz="2800" b="1" i="1" dirty="0" smtClean="0"/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endParaRPr lang="fr-FR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fr-FR" sz="2800" b="1" i="1" dirty="0" smtClean="0">
                <a:latin typeface="Arial Black" pitchFamily="34" charset="0"/>
              </a:rPr>
              <a:t> </a:t>
            </a:r>
            <a:endParaRPr lang="fr-FR" sz="2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064500" cy="123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z="2800" dirty="0" smtClean="0"/>
              <a:t>Forme </a:t>
            </a:r>
            <a:r>
              <a:rPr lang="fr-FR" sz="2800" dirty="0"/>
              <a:t>promastigote :       </a:t>
            </a:r>
          </a:p>
          <a:p>
            <a:pPr>
              <a:buFont typeface="Wingdings" pitchFamily="2" charset="2"/>
              <a:buNone/>
            </a:pP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14340" name="Picture 4" descr="A:\KALAAZAR\Parasitologie Fac_ Pharmacie LILLE_files\leis_v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1" y="1585934"/>
            <a:ext cx="3786214" cy="2843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3857652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95" y="1571612"/>
            <a:ext cx="4286247" cy="20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33" y="3519497"/>
            <a:ext cx="4143371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14876" y="1571612"/>
            <a:ext cx="4214842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714876" y="3071810"/>
            <a:ext cx="421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Amastigote </a:t>
            </a:r>
          </a:p>
          <a:p>
            <a:r>
              <a:rPr lang="fr-FR" dirty="0" smtClean="0"/>
              <a:t>2 à 6 </a:t>
            </a:r>
            <a:r>
              <a:rPr lang="el-GR" dirty="0" smtClean="0"/>
              <a:t>μ</a:t>
            </a:r>
            <a:r>
              <a:rPr lang="fr-FR" dirty="0" smtClean="0"/>
              <a:t>m </a:t>
            </a:r>
          </a:p>
          <a:p>
            <a:r>
              <a:rPr lang="fr-FR" dirty="0" smtClean="0"/>
              <a:t>chez les mammifères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000892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Promastigote </a:t>
            </a:r>
          </a:p>
          <a:p>
            <a:r>
              <a:rPr lang="fr-FR" dirty="0" smtClean="0"/>
              <a:t>15 à 25 </a:t>
            </a:r>
            <a:r>
              <a:rPr lang="el-GR" dirty="0" smtClean="0"/>
              <a:t>μ</a:t>
            </a:r>
            <a:r>
              <a:rPr lang="fr-FR" dirty="0" smtClean="0"/>
              <a:t>m </a:t>
            </a:r>
          </a:p>
          <a:p>
            <a:r>
              <a:rPr lang="fr-FR" dirty="0" smtClean="0"/>
              <a:t>chez le phlébotome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:\KALAAZAR\Parasitologie Fac_ Pharmacie LILLE3_files\LEIS_V1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58888" y="476250"/>
            <a:ext cx="6408737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4323</TotalTime>
  <Words>1375</Words>
  <Application>Microsoft Office PowerPoint</Application>
  <PresentationFormat>Affichage à l'écran (4:3)</PresentationFormat>
  <Paragraphs>370</Paragraphs>
  <Slides>38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 Leishmaniose viscérale </vt:lpstr>
      <vt:lpstr>Objectifs du cours</vt:lpstr>
      <vt:lpstr>Plan du cours </vt:lpstr>
      <vt:lpstr>INTRODUCTION</vt:lpstr>
      <vt:lpstr>INTRODUCTION</vt:lpstr>
      <vt:lpstr>EPIDEMIOLOGIE</vt:lpstr>
      <vt:lpstr>EPIDEMIOLOGIE</vt:lpstr>
      <vt:lpstr>Diapositive 8</vt:lpstr>
      <vt:lpstr>Diapositive 9</vt:lpstr>
      <vt:lpstr>EPIDEMIOLOGIE</vt:lpstr>
      <vt:lpstr>EPIDEMIOLOGIE</vt:lpstr>
      <vt:lpstr>EPIDEMIOLOGIE</vt:lpstr>
      <vt:lpstr>Diapositive 13</vt:lpstr>
      <vt:lpstr>EPIDEMIOLOGIE</vt:lpstr>
      <vt:lpstr>EPIDEMIOLOGIE</vt:lpstr>
      <vt:lpstr>EPIDEMIOLOGIE</vt:lpstr>
      <vt:lpstr>PHYSIOPATHOLOGIE </vt:lpstr>
      <vt:lpstr>PHYSIOPATHOLOGIE </vt:lpstr>
      <vt:lpstr>Cycle du parasite</vt:lpstr>
      <vt:lpstr>CLINIQUE</vt:lpstr>
      <vt:lpstr>CLINIQUE</vt:lpstr>
      <vt:lpstr>CLINIQUE</vt:lpstr>
      <vt:lpstr>CLINIQUE</vt:lpstr>
      <vt:lpstr>CLINIQUE</vt:lpstr>
      <vt:lpstr>CLINIQUE</vt:lpstr>
      <vt:lpstr>DIAGNOSTIC POSITIF</vt:lpstr>
      <vt:lpstr>DIAGNOSTIC POSITIF</vt:lpstr>
      <vt:lpstr>DIAGNOSTIC DIFFÉRENTIEL</vt:lpstr>
      <vt:lpstr>TRAITEMENT</vt:lpstr>
      <vt:lpstr>TRAITEMENT</vt:lpstr>
      <vt:lpstr>TRAITEMENT</vt:lpstr>
      <vt:lpstr>TRAITEMENT</vt:lpstr>
      <vt:lpstr>TRAITEMENT</vt:lpstr>
      <vt:lpstr>TRAITEMENT</vt:lpstr>
      <vt:lpstr>PROPHYLAXIE</vt:lpstr>
      <vt:lpstr>CONCLUSION et points essentiels</vt:lpstr>
      <vt:lpstr>Diapositive 37</vt:lpstr>
      <vt:lpstr>Diapositive 38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Leishmaniose viscérale Kala-azar</dc:title>
  <dc:creator>DARSOUNI DALEL</dc:creator>
  <cp:lastModifiedBy>user</cp:lastModifiedBy>
  <cp:revision>356</cp:revision>
  <dcterms:created xsi:type="dcterms:W3CDTF">2011-01-07T15:59:18Z</dcterms:created>
  <dcterms:modified xsi:type="dcterms:W3CDTF">2020-03-06T10:12:16Z</dcterms:modified>
</cp:coreProperties>
</file>