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973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08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780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55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74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9619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22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609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80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64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377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26D21-2504-4105-B85E-B3FEF340D202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664DD-1450-45A5-B395-4020134CC7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8139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71440"/>
            <a:ext cx="9144000" cy="2202287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Présentation de la solution détaillée de l’exercice 3,4 et 9 de la série N°3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37127" y="2378545"/>
                <a:ext cx="10586434" cy="3893668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algn="just"/>
                <a:r>
                  <a:rPr lang="fr-FR" dirty="0" smtClean="0"/>
                  <a:t> </a:t>
                </a:r>
                <a:r>
                  <a:rPr lang="fr-FR" b="1" u="sng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Exercice 3</a:t>
                </a:r>
                <a:r>
                  <a:rPr lang="fr-FR" b="1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fr-FR" sz="2800" b="1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: </a:t>
                </a:r>
                <a:r>
                  <a:rPr lang="fr-FR" sz="2800" dirty="0">
                    <a:latin typeface="Cambria" panose="02040503050406030204" pitchFamily="18" charset="0"/>
                  </a:rPr>
                  <a:t> On considère les matrices suivantes </a:t>
                </a:r>
                <a:endParaRPr lang="fr-FR" sz="2800" dirty="0" smtClean="0">
                  <a:latin typeface="Cambria" panose="020405030504060302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fr-F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sz="2800" dirty="0" smtClean="0">
                  <a:latin typeface="Cambria" panose="02040503050406030204" pitchFamily="18" charset="0"/>
                </a:endParaRPr>
              </a:p>
              <a:p>
                <a:pPr marL="514350" indent="-514350" algn="just">
                  <a:buAutoNum type="arabicPeriod"/>
                </a:pPr>
                <a:r>
                  <a:rPr lang="fr-FR" sz="2800" dirty="0" smtClean="0">
                    <a:latin typeface="Cambria" panose="02040503050406030204" pitchFamily="18" charset="0"/>
                  </a:rPr>
                  <a:t>Calculer </a:t>
                </a:r>
                <a:r>
                  <a:rPr lang="fr-FR" sz="2800" dirty="0">
                    <a:latin typeface="Cambria" panose="02040503050406030204" pitchFamily="18" charset="0"/>
                  </a:rPr>
                  <a:t>tous les produits possibles de deux matrices choisie parmi les trois matrices. Justifier votre réponse</a:t>
                </a:r>
                <a:r>
                  <a:rPr lang="fr-FR" sz="2800" dirty="0" smtClean="0">
                    <a:latin typeface="Cambria" panose="02040503050406030204" pitchFamily="18" charset="0"/>
                  </a:rPr>
                  <a:t>.</a:t>
                </a:r>
              </a:p>
              <a:p>
                <a:pPr marL="514350" indent="-514350" algn="just">
                  <a:buAutoNum type="arabicPeriod"/>
                </a:pPr>
                <a:r>
                  <a:rPr lang="fr-FR" sz="2800" dirty="0" smtClean="0">
                    <a:latin typeface="Cambria" panose="02040503050406030204" pitchFamily="18" charset="0"/>
                  </a:rPr>
                  <a:t>Soit </a:t>
                </a:r>
                <a14:m>
                  <m:oMath xmlns:m="http://schemas.openxmlformats.org/officeDocument/2006/math">
                    <m:r>
                      <a:rPr lang="fr-FR" sz="280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r-FR" sz="280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fr-FR" sz="2800" i="1" smtClean="0"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sz="2800" i="1" smtClean="0">
                        <a:latin typeface="Cambria Math" panose="02040503050406030204" pitchFamily="18" charset="0"/>
                      </a:rPr>
                      <m:t>²</m:t>
                    </m:r>
                    <m:r>
                      <a:rPr lang="fr-FR" sz="280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fr-FR" sz="2800" i="1" smtClean="0"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sz="2800" i="1" smtClean="0">
                        <a:latin typeface="Cambria Math" panose="02040503050406030204" pitchFamily="18" charset="0"/>
                      </a:rPr>
                      <m:t>²</m:t>
                    </m:r>
                    <m:r>
                      <a:rPr lang="fr-FR" sz="280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800" dirty="0">
                    <a:latin typeface="Cambria" panose="02040503050406030204" pitchFamily="18" charset="0"/>
                  </a:rPr>
                  <a:t>l'endomorphisme dont la matrice par rapport à la base canonique </a:t>
                </a:r>
                <a14:m>
                  <m:oMath xmlns:m="http://schemas.openxmlformats.org/officeDocument/2006/math">
                    <m:r>
                      <a:rPr lang="fr-FR" sz="280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fr-FR" sz="2800" i="1" err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fr-FR" sz="2800" i="1" err="1">
                        <a:latin typeface="Cambria Math" panose="02040503050406030204" pitchFamily="18" charset="0"/>
                      </a:rPr>
                      <m:t>₁</m:t>
                    </m:r>
                    <m:r>
                      <a:rPr lang="fr-FR" sz="2800" i="1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800" i="1" err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fr-FR" sz="2800" i="1">
                        <a:latin typeface="Cambria Math" panose="02040503050406030204" pitchFamily="18" charset="0"/>
                      </a:rPr>
                      <m:t>₂</m:t>
                    </m:r>
                    <m:r>
                      <a:rPr lang="fr-FR" sz="2800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fr-FR" sz="2800" dirty="0">
                    <a:latin typeface="Cambria" panose="02040503050406030204" pitchFamily="18" charset="0"/>
                  </a:rPr>
                  <a:t> de IR² est A, que vaut </a:t>
                </a:r>
                <a14:m>
                  <m:oMath xmlns:m="http://schemas.openxmlformats.org/officeDocument/2006/math">
                    <m:r>
                      <a:rPr lang="fr-FR" sz="280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r-FR" sz="280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800" i="1" err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r-FR" sz="2800" i="1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800" i="1" err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fr-FR" sz="280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800" dirty="0" smtClean="0">
                    <a:latin typeface="Cambria" panose="02040503050406030204" pitchFamily="18" charset="0"/>
                  </a:rPr>
                  <a:t> ?</a:t>
                </a:r>
              </a:p>
              <a:p>
                <a:pPr marL="514350" indent="-514350" algn="just">
                  <a:buAutoNum type="arabicPeriod"/>
                </a:pPr>
                <a:r>
                  <a:rPr lang="fr-FR" sz="2800" dirty="0" smtClean="0">
                    <a:latin typeface="Cambria" panose="02040503050406030204" pitchFamily="18" charset="0"/>
                  </a:rPr>
                  <a:t>Déterminer </a:t>
                </a:r>
                <a:r>
                  <a:rPr lang="fr-FR" sz="2800" dirty="0">
                    <a:latin typeface="Cambria" panose="02040503050406030204" pitchFamily="18" charset="0"/>
                  </a:rPr>
                  <a:t>si les matrices sont inversibles ?</a:t>
                </a:r>
              </a:p>
            </p:txBody>
          </p:sp>
        </mc:Choice>
        <mc:Fallback xmlns=""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37127" y="2378545"/>
                <a:ext cx="10586434" cy="3893668"/>
              </a:xfrm>
              <a:blipFill rotWithShape="0">
                <a:blip r:embed="rId2"/>
                <a:stretch>
                  <a:fillRect l="-1035" t="-2496" r="-1150" b="-17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573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795338" y="382588"/>
                <a:ext cx="11049000" cy="62182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𝑑𝑒𝑡𝐴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begChr m:val="|"/>
                          <m:endChr m:val="|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>
                    <a:latin typeface="Cambria" panose="02040503050406030204" pitchFamily="18" charset="0"/>
                  </a:rPr>
                  <a:t> alors (S) est un système de Cramer.  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 </a:t>
                </a:r>
                <a:r>
                  <a:rPr lang="fr-FR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2. Trouvons la </a:t>
                </a:r>
                <a:r>
                  <a:rPr lang="fr-FR" dirty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solution du système (S) avec la méthode de Cramer:</a:t>
                </a:r>
                <a:r>
                  <a:rPr lang="fr-FR" dirty="0">
                    <a:latin typeface="Cambria" panose="02040503050406030204" pitchFamily="18" charset="0"/>
                  </a:rPr>
                  <a:t>    </a:t>
                </a:r>
                <a:r>
                  <a:rPr lang="fr-FR" dirty="0" smtClean="0">
                    <a:latin typeface="Cambria" panose="02040503050406030204" pitchFamily="18" charset="0"/>
                  </a:rPr>
                  <a:t>Soient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sv-SE" dirty="0">
                    <a:latin typeface="Cambria" panose="02040503050406030204" pitchFamily="18" charset="0"/>
                  </a:rPr>
                  <a:t>,</a:t>
                </a:r>
                <a14:m>
                  <m:oMath xmlns:m="http://schemas.openxmlformats.org/officeDocument/2006/math">
                    <m:r>
                      <a:rPr lang="fr-FR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v-SE" i="1" smtClean="0">
                        <a:latin typeface="Cambria Math" panose="02040503050406030204" pitchFamily="18" charset="0"/>
                      </a:rPr>
                      <m:t>𝑑𝑒𝑡𝐴</m:t>
                    </m:r>
                    <m:r>
                      <a:rPr lang="sv-SE" i="1" smtClean="0">
                        <a:latin typeface="Cambria Math" panose="02040503050406030204" pitchFamily="18" charset="0"/>
                      </a:rPr>
                      <m:t>₁</m:t>
                    </m:r>
                    <m:r>
                      <a:rPr lang="sv-SE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sv-SE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sv-SE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v-SE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v-SE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SE" i="1">
                            <a:latin typeface="Cambria Math" panose="02040503050406030204" pitchFamily="18" charset="0"/>
                          </a:rPr>
                          <m:t>𝑑𝑒𝑡𝐴</m:t>
                        </m:r>
                        <m:r>
                          <a:rPr lang="sv-SE" i="1">
                            <a:latin typeface="Cambria Math" panose="02040503050406030204" pitchFamily="18" charset="0"/>
                          </a:rPr>
                          <m:t>₁</m:t>
                        </m:r>
                      </m:num>
                      <m:den>
                        <m:r>
                          <a:rPr lang="sv-SE" i="1">
                            <a:latin typeface="Cambria Math" panose="02040503050406030204" pitchFamily="18" charset="0"/>
                          </a:rPr>
                          <m:t>𝑑𝑒𝑡𝐴</m:t>
                        </m:r>
                      </m:den>
                    </m:f>
                    <m:r>
                      <a:rPr lang="sv-SE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v-S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sv-SE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v-SE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(pour trouver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r-FR" sz="2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on remplace la première colonne de la matrice A par la matrice B)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sv-SE" dirty="0">
                    <a:latin typeface="Cambria" panose="02040503050406030204" pitchFamily="18" charset="0"/>
                  </a:rPr>
                  <a:t>,</a:t>
                </a:r>
                <a14:m>
                  <m:oMath xmlns:m="http://schemas.openxmlformats.org/officeDocument/2006/math">
                    <m:r>
                      <a:rPr lang="fr-FR">
                        <a:latin typeface="Cambria Math" panose="02040503050406030204" pitchFamily="18" charset="0"/>
                      </a:rPr>
                      <m:t> 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𝑑𝑒𝑡𝐴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₁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v-S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SE" i="1">
                            <a:latin typeface="Cambria Math" panose="02040503050406030204" pitchFamily="18" charset="0"/>
                          </a:rPr>
                          <m:t>𝑑𝑒𝑡</m:t>
                        </m:r>
                        <m:sSub>
                          <m:sSubPr>
                            <m:ctrlPr>
                              <a:rPr lang="sv-S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sv-SE" i="1">
                            <a:latin typeface="Cambria Math" panose="02040503050406030204" pitchFamily="18" charset="0"/>
                          </a:rPr>
                          <m:t>𝑑𝑒𝑡𝐴</m:t>
                        </m:r>
                      </m:den>
                    </m:f>
                    <m:r>
                      <a:rPr lang="sv-SE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v-S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sv-S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(pour trouver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r-FR" sz="24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400" dirty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on remplace la </a:t>
                </a: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deuxième </a:t>
                </a:r>
                <a:r>
                  <a:rPr lang="fr-FR" sz="2400" dirty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colonne de la matrice A par la matrice B)</a:t>
                </a:r>
              </a:p>
              <a:p>
                <a:pPr marL="0" indent="0">
                  <a:buNone/>
                </a:pPr>
                <a:endParaRPr lang="fr-FR" dirty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endParaRPr lang="fr-FR" dirty="0">
                  <a:latin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5338" y="382588"/>
                <a:ext cx="11049000" cy="6218238"/>
              </a:xfrm>
              <a:blipFill rotWithShape="0">
                <a:blip r:embed="rId2"/>
                <a:stretch>
                  <a:fillRect l="-1103" r="-662" b="-19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788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952499" y="754063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(pour trouver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r-FR" sz="2400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sz="2400" dirty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on remplace la </a:t>
                </a: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troisième </a:t>
                </a:r>
                <a:r>
                  <a:rPr lang="fr-FR" sz="2400" dirty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colonne de la matrice A par la matrice B)</a:t>
                </a:r>
              </a:p>
              <a:p>
                <a:pPr marL="0" indent="0">
                  <a:buNone/>
                </a:pPr>
                <a:endParaRPr lang="fr-FR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sv-SE" dirty="0">
                    <a:latin typeface="Cambria" panose="02040503050406030204" pitchFamily="18" charset="0"/>
                  </a:rPr>
                  <a:t>,</a:t>
                </a:r>
                <a14:m>
                  <m:oMath xmlns:m="http://schemas.openxmlformats.org/officeDocument/2006/math">
                    <m:r>
                      <a:rPr lang="fr-FR">
                        <a:latin typeface="Cambria Math" panose="02040503050406030204" pitchFamily="18" charset="0"/>
                      </a:rPr>
                      <m:t> 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𝑑𝑒𝑡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sv-SE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sv-SE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v-S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SE" i="1">
                            <a:latin typeface="Cambria Math" panose="02040503050406030204" pitchFamily="18" charset="0"/>
                          </a:rPr>
                          <m:t>𝑑𝑒𝑡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sv-SE" i="1">
                            <a:latin typeface="Cambria Math" panose="02040503050406030204" pitchFamily="18" charset="0"/>
                          </a:rPr>
                          <m:t>𝑑𝑒𝑡𝐴</m:t>
                        </m:r>
                      </m:den>
                    </m:f>
                    <m:r>
                      <a:rPr lang="sv-SE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v-S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sv-S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endParaRPr lang="fr-FR" dirty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>
                    <a:latin typeface="Cambria" panose="02040503050406030204" pitchFamily="18" charset="0"/>
                  </a:rPr>
                  <a:t>d'où la solution du système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est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2499" y="754063"/>
                <a:ext cx="10515600" cy="4351338"/>
              </a:xfrm>
              <a:blipFill rotWithShape="0">
                <a:blip r:embed="rId2"/>
                <a:stretch>
                  <a:fillRect l="-1159" t="-19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039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Sous-titre 2"/>
              <p:cNvSpPr txBox="1">
                <a:spLocks/>
              </p:cNvSpPr>
              <p:nvPr/>
            </p:nvSpPr>
            <p:spPr>
              <a:xfrm>
                <a:off x="314325" y="257176"/>
                <a:ext cx="11115741" cy="6172200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fr-FR" dirty="0" smtClean="0"/>
                  <a:t> </a:t>
                </a:r>
                <a:r>
                  <a:rPr lang="fr-FR" b="1" u="sng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Correction de l’exercice 3</a:t>
                </a:r>
                <a:r>
                  <a:rPr lang="fr-FR" b="1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:</a:t>
                </a:r>
              </a:p>
              <a:p>
                <a:pPr algn="just"/>
                <a:r>
                  <a:rPr lang="fr-FR" b="1" dirty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fr-FR" dirty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1. Calculons tous les produits possibles    </a:t>
                </a:r>
                <a:endParaRPr lang="fr-FR" dirty="0" smtClean="0">
                  <a:solidFill>
                    <a:srgbClr val="7030A0"/>
                  </a:solidFill>
                  <a:latin typeface="Cambria" panose="02040503050406030204" pitchFamily="18" charset="0"/>
                </a:endParaRPr>
              </a:p>
              <a:p>
                <a:pPr algn="just"/>
                <a:r>
                  <a:rPr lang="fr-FR" dirty="0" smtClean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Le </a:t>
                </a:r>
                <a:r>
                  <a:rPr lang="fr-FR" dirty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produit de deux matrices est possible sauf si le nombre de colonnes de la première matrice est égale au nombre de lignes de la deuxième matrices </a:t>
                </a:r>
                <a:endParaRPr lang="fr-FR" dirty="0" smtClean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  <a:p>
                <a:pPr algn="just"/>
                <a:r>
                  <a:rPr lang="fr-FR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On remarque que le nombre de colonne de B est 2 qui est égale au nombre de ligne de A qui est 2 aussi alors le produit des deux matrices BA se fera de la manière suivante </a:t>
                </a:r>
              </a:p>
              <a:p>
                <a:pPr algn="just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fr-FR" dirty="0" smtClean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fr-FR" dirty="0" smtClean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       explication: pour trouver le premier élément </a:t>
                </a:r>
                <a:r>
                  <a:rPr lang="fr-FR" dirty="0" smtClean="0">
                    <a:solidFill>
                      <a:schemeClr val="accent2"/>
                    </a:solidFill>
                    <a:latin typeface="Cambria" panose="02040503050406030204" pitchFamily="18" charset="0"/>
                  </a:rPr>
                  <a:t>7</a:t>
                </a:r>
                <a:r>
                  <a:rPr lang="fr-FR" dirty="0" smtClean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 on fait  </a:t>
                </a:r>
              </a:p>
              <a:p>
                <a:pPr algn="just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fr-FR" dirty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fr-FR" dirty="0" smtClean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                                                            </a:t>
                </a:r>
                <a:r>
                  <a:rPr lang="fr-FR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1*2+5*1</a:t>
                </a:r>
                <a:endParaRPr lang="fr-FR" dirty="0">
                  <a:solidFill>
                    <a:schemeClr val="accent6"/>
                  </a:solidFill>
                  <a:latin typeface="Cambria" panose="02040503050406030204" pitchFamily="18" charset="0"/>
                </a:endParaRPr>
              </a:p>
              <a:p>
                <a:pPr algn="just">
                  <a:lnSpc>
                    <a:spcPct val="100000"/>
                  </a:lnSpc>
                  <a:spcBef>
                    <a:spcPts val="0"/>
                  </a:spcBef>
                </a:pPr>
                <a:endParaRPr lang="fr-FR" dirty="0" smtClean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  <a:p>
                <a:pPr algn="just">
                  <a:lnSpc>
                    <a:spcPct val="100000"/>
                  </a:lnSpc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𝐵𝐴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17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	</a:t>
                </a:r>
                <a:r>
                  <a:rPr lang="fr-FR" dirty="0" smtClean="0">
                    <a:latin typeface="Cambria" panose="02040503050406030204" pitchFamily="18" charset="0"/>
                  </a:rPr>
                  <a:t>          </a:t>
                </a:r>
                <a:r>
                  <a:rPr lang="fr-FR" dirty="0" smtClean="0">
                    <a:solidFill>
                      <a:schemeClr val="accent2"/>
                    </a:solidFill>
                    <a:latin typeface="Cambria" panose="02040503050406030204" pitchFamily="18" charset="0"/>
                  </a:rPr>
                  <a:t>1*2+5*3</a:t>
                </a:r>
                <a:endParaRPr lang="fr-FR" dirty="0">
                  <a:solidFill>
                    <a:schemeClr val="accent2"/>
                  </a:solidFill>
                  <a:latin typeface="Cambria" panose="02040503050406030204" pitchFamily="18" charset="0"/>
                </a:endParaRPr>
              </a:p>
              <a:p>
                <a:pPr algn="just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fr-FR" dirty="0" smtClean="0">
                    <a:latin typeface="Cambria" panose="02040503050406030204" pitchFamily="18" charset="0"/>
                  </a:rPr>
                  <a:t>                                                                  </a:t>
                </a:r>
                <a:r>
                  <a:rPr lang="fr-FR" dirty="0" smtClean="0">
                    <a:solidFill>
                      <a:schemeClr val="accent1"/>
                    </a:solidFill>
                    <a:latin typeface="Cambria" panose="02040503050406030204" pitchFamily="18" charset="0"/>
                  </a:rPr>
                  <a:t>0*2+2*1</a:t>
                </a:r>
              </a:p>
            </p:txBody>
          </p:sp>
        </mc:Choice>
        <mc:Fallback xmlns="">
          <p:sp>
            <p:nvSpPr>
              <p:cNvPr id="7" name="Sous-titr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325" y="257176"/>
                <a:ext cx="11115741" cy="6172200"/>
              </a:xfrm>
              <a:prstGeom prst="rect">
                <a:avLst/>
              </a:prstGeom>
              <a:blipFill rotWithShape="0">
                <a:blip r:embed="rId2"/>
                <a:stretch>
                  <a:fillRect l="-822" t="-1478" r="-76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Connecteur droit 2"/>
          <p:cNvCxnSpPr/>
          <p:nvPr/>
        </p:nvCxnSpPr>
        <p:spPr>
          <a:xfrm>
            <a:off x="1500188" y="4900613"/>
            <a:ext cx="137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>
            <a:off x="2771775" y="3043238"/>
            <a:ext cx="14288" cy="1857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400175" y="4300537"/>
            <a:ext cx="202882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3243263" y="3043238"/>
            <a:ext cx="185737" cy="121443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1500188" y="4457700"/>
            <a:ext cx="1371600" cy="4286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2871788" y="3043238"/>
            <a:ext cx="0" cy="135731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3243263" y="4257675"/>
            <a:ext cx="642937" cy="442913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avec flèche 19"/>
          <p:cNvCxnSpPr/>
          <p:nvPr/>
        </p:nvCxnSpPr>
        <p:spPr>
          <a:xfrm>
            <a:off x="3886200" y="4507707"/>
            <a:ext cx="742950" cy="192881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lipse 23"/>
          <p:cNvSpPr/>
          <p:nvPr/>
        </p:nvSpPr>
        <p:spPr>
          <a:xfrm>
            <a:off x="2614613" y="4257675"/>
            <a:ext cx="514350" cy="442913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6" name="Connecteur droit avec flèche 25"/>
          <p:cNvCxnSpPr>
            <a:stCxn id="24" idx="6"/>
          </p:cNvCxnSpPr>
          <p:nvPr/>
        </p:nvCxnSpPr>
        <p:spPr>
          <a:xfrm flipV="1">
            <a:off x="3128963" y="3857625"/>
            <a:ext cx="1385887" cy="621507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lipse 26"/>
          <p:cNvSpPr/>
          <p:nvPr/>
        </p:nvSpPr>
        <p:spPr>
          <a:xfrm>
            <a:off x="2614613" y="4700588"/>
            <a:ext cx="514350" cy="328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1" name="Connecteur droit avec flèche 30"/>
          <p:cNvCxnSpPr>
            <a:stCxn id="27" idx="6"/>
          </p:cNvCxnSpPr>
          <p:nvPr/>
        </p:nvCxnSpPr>
        <p:spPr>
          <a:xfrm>
            <a:off x="3128963" y="4864894"/>
            <a:ext cx="1500187" cy="650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23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71475"/>
                <a:ext cx="10515600" cy="580548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    </a:t>
                </a:r>
              </a:p>
              <a:p>
                <a:pPr marL="0" indent="0">
                  <a:buNone/>
                </a:pPr>
                <a:r>
                  <a:rPr lang="fr-FR" dirty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On remarque </a:t>
                </a:r>
                <a:r>
                  <a:rPr lang="fr-FR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aussi que </a:t>
                </a:r>
                <a:r>
                  <a:rPr lang="fr-FR" dirty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le nombre de colonne de </a:t>
                </a:r>
                <a:r>
                  <a:rPr lang="fr-FR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C </a:t>
                </a:r>
                <a:r>
                  <a:rPr lang="fr-FR" dirty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est </a:t>
                </a:r>
                <a:r>
                  <a:rPr lang="fr-FR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3 </a:t>
                </a:r>
                <a:r>
                  <a:rPr lang="fr-FR" dirty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qui est égale au nombre de ligne de </a:t>
                </a:r>
                <a:r>
                  <a:rPr lang="fr-FR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B </a:t>
                </a:r>
                <a:r>
                  <a:rPr lang="fr-FR" dirty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qui est </a:t>
                </a:r>
                <a:r>
                  <a:rPr lang="fr-FR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3 </a:t>
                </a:r>
                <a:r>
                  <a:rPr lang="fr-FR" dirty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aussi alors le produit des deux matrices </a:t>
                </a:r>
                <a:r>
                  <a:rPr lang="fr-FR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CB </a:t>
                </a:r>
                <a:r>
                  <a:rPr lang="fr-FR" dirty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se fera de la manière suivante </a:t>
                </a:r>
              </a:p>
              <a:p>
                <a:pPr marL="0" indent="0">
                  <a:buNone/>
                </a:pP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        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fr-FR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r-FR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𝐶𝐵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71475"/>
                <a:ext cx="10515600" cy="5805488"/>
              </a:xfrm>
              <a:blipFill rotWithShape="0">
                <a:blip r:embed="rId2"/>
                <a:stretch>
                  <a:fillRect l="-1217" r="-179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806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0" y="285749"/>
                <a:ext cx="12006262" cy="641508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fr-FR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2. </a:t>
                </a:r>
                <a:r>
                  <a:rPr lang="es-ES" dirty="0" err="1">
                    <a:solidFill>
                      <a:srgbClr val="7030A0"/>
                    </a:solidFill>
                  </a:rPr>
                  <a:t>Trouvons</a:t>
                </a:r>
                <a:r>
                  <a:rPr lang="es-ES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s-E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E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i="1" err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i="1" err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i="1" err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dirty="0" smtClean="0">
                    <a:solidFill>
                      <a:srgbClr val="7030A0"/>
                    </a:solidFill>
                  </a:rPr>
                  <a:t>: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²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	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 algn="just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 err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i="1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 err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fr-FR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i="1" err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i="1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s-ES" i="1" err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s-E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?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r-FR" i="1" dirty="0" smtClean="0"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r>
                  <a:rPr lang="es-ES" i="1" dirty="0" smtClean="0">
                    <a:latin typeface="Cambria Math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 Math" panose="02040503050406030204" pitchFamily="18" charset="0"/>
                  </a:rPr>
                  <a:t>est</a:t>
                </a:r>
                <a:r>
                  <a:rPr lang="es-ES" dirty="0" smtClean="0">
                    <a:latin typeface="Cambria Math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 Math" panose="02040503050406030204" pitchFamily="18" charset="0"/>
                  </a:rPr>
                  <a:t>l’ensemble</a:t>
                </a:r>
                <a:r>
                  <a:rPr lang="es-ES" dirty="0" smtClean="0">
                    <a:latin typeface="Cambria Math" panose="02040503050406030204" pitchFamily="18" charset="0"/>
                  </a:rPr>
                  <a:t> de </a:t>
                </a:r>
                <a:r>
                  <a:rPr lang="es-ES" dirty="0" err="1" smtClean="0">
                    <a:latin typeface="Cambria Math" panose="02040503050406030204" pitchFamily="18" charset="0"/>
                  </a:rPr>
                  <a:t>départ</a:t>
                </a:r>
                <a:r>
                  <a:rPr lang="es-ES" dirty="0" smtClean="0">
                    <a:latin typeface="Cambria Math" panose="02040503050406030204" pitchFamily="18" charset="0"/>
                  </a:rPr>
                  <a:t> de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ES" i="1" dirty="0">
                    <a:latin typeface="Cambria Math" panose="02040503050406030204" pitchFamily="18" charset="0"/>
                  </a:rPr>
                  <a:t>, (</a:t>
                </a:r>
                <a:r>
                  <a:rPr lang="es-ES" i="1" dirty="0" err="1">
                    <a:latin typeface="Cambria Math" panose="02040503050406030204" pitchFamily="18" charset="0"/>
                  </a:rPr>
                  <a:t>x,y</a:t>
                </a:r>
                <a:r>
                  <a:rPr lang="es-ES" i="1" dirty="0">
                    <a:latin typeface="Cambria Math" panose="02040503050406030204" pitchFamily="18" charset="0"/>
                  </a:rPr>
                  <a:t>) </a:t>
                </a:r>
                <a:r>
                  <a:rPr lang="es-ES" dirty="0" err="1">
                    <a:latin typeface="Cambria Math" panose="02040503050406030204" pitchFamily="18" charset="0"/>
                  </a:rPr>
                  <a:t>est</a:t>
                </a:r>
                <a:r>
                  <a:rPr lang="es-ES" dirty="0">
                    <a:latin typeface="Cambria Math" panose="02040503050406030204" pitchFamily="18" charset="0"/>
                  </a:rPr>
                  <a:t> </a:t>
                </a:r>
                <a:r>
                  <a:rPr lang="es-ES" dirty="0" smtClean="0">
                    <a:latin typeface="Cambria Math" panose="02040503050406030204" pitchFamily="18" charset="0"/>
                  </a:rPr>
                  <a:t>un </a:t>
                </a:r>
                <a:r>
                  <a:rPr lang="es-ES" dirty="0" err="1" smtClean="0">
                    <a:latin typeface="Cambria Math" panose="02040503050406030204" pitchFamily="18" charset="0"/>
                  </a:rPr>
                  <a:t>éléments</a:t>
                </a:r>
                <a:r>
                  <a:rPr lang="es-ES" dirty="0" smtClean="0">
                    <a:latin typeface="Cambria Math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 Math" panose="02040503050406030204" pitchFamily="18" charset="0"/>
                  </a:rPr>
                  <a:t>quelquonque</a:t>
                </a:r>
                <a:r>
                  <a:rPr lang="es-ES" dirty="0" smtClean="0">
                    <a:latin typeface="Cambria Math" panose="02040503050406030204" pitchFamily="18" charset="0"/>
                  </a:rPr>
                  <a:t> </a:t>
                </a:r>
                <a:r>
                  <a:rPr lang="es-ES" i="1" dirty="0" smtClean="0">
                    <a:latin typeface="Cambria Math" panose="02040503050406030204" pitchFamily="18" charset="0"/>
                  </a:rPr>
                  <a:t>de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r>
                  <a:rPr lang="es-ES" i="1" dirty="0" smtClean="0">
                    <a:latin typeface="Cambria Math" panose="02040503050406030204" pitchFamily="18" charset="0"/>
                  </a:rPr>
                  <a:t>, et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s-ES" i="1" dirty="0" smtClean="0">
                    <a:latin typeface="Cambria Math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 Math" panose="02040503050406030204" pitchFamily="18" charset="0"/>
                  </a:rPr>
                  <a:t>est</a:t>
                </a:r>
                <a:r>
                  <a:rPr lang="es-ES" dirty="0" smtClean="0">
                    <a:latin typeface="Cambria Math" panose="02040503050406030204" pitchFamily="18" charset="0"/>
                  </a:rPr>
                  <a:t> une base </a:t>
                </a:r>
                <a:r>
                  <a:rPr lang="fr-FR" dirty="0" smtClean="0">
                    <a:latin typeface="Cambria Math" panose="02040503050406030204" pitchFamily="18" charset="0"/>
                  </a:rPr>
                  <a:t>canonique</a:t>
                </a:r>
                <a:r>
                  <a:rPr lang="es-ES" dirty="0" smtClean="0">
                    <a:latin typeface="Cambria Math" panose="02040503050406030204" pitchFamily="18" charset="0"/>
                  </a:rPr>
                  <a:t> de</a:t>
                </a:r>
                <a:r>
                  <a:rPr lang="es-ES" i="1" dirty="0" smtClean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r>
                  <a:rPr lang="es-ES" i="1" dirty="0" smtClean="0">
                    <a:latin typeface="Cambria Math" panose="02040503050406030204" pitchFamily="18" charset="0"/>
                  </a:rPr>
                  <a:t> </a:t>
                </a:r>
                <a:r>
                  <a:rPr lang="es-ES" i="1" dirty="0" err="1" smtClean="0">
                    <a:latin typeface="Cambria Math" panose="02040503050406030204" pitchFamily="18" charset="0"/>
                  </a:rPr>
                  <a:t>où</a:t>
                </a:r>
                <a:r>
                  <a:rPr lang="es-ES" i="1" dirty="0" smtClean="0">
                    <a:latin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s-ES" i="1" dirty="0" smtClean="0"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:r>
                  <a:rPr lang="es-ES" dirty="0" err="1" smtClean="0">
                    <a:latin typeface="Cambria Math" panose="02040503050406030204" pitchFamily="18" charset="0"/>
                  </a:rPr>
                  <a:t>On</a:t>
                </a:r>
                <a:r>
                  <a:rPr lang="es-ES" dirty="0" smtClean="0">
                    <a:latin typeface="Cambria Math" panose="02040503050406030204" pitchFamily="18" charset="0"/>
                  </a:rPr>
                  <a:t> a </a:t>
                </a:r>
                <a:r>
                  <a:rPr lang="es-ES" i="1" dirty="0">
                    <a:latin typeface="Cambria Math" panose="02040503050406030204" pitchFamily="18" charset="0"/>
                  </a:rPr>
                  <a:t>(</a:t>
                </a:r>
                <a:r>
                  <a:rPr lang="es-ES" i="1" dirty="0" err="1">
                    <a:latin typeface="Cambria Math" panose="02040503050406030204" pitchFamily="18" charset="0"/>
                  </a:rPr>
                  <a:t>x,y</a:t>
                </a:r>
                <a:r>
                  <a:rPr lang="es-ES" i="1" dirty="0">
                    <a:latin typeface="Cambria Math" panose="02040503050406030204" pitchFamily="18" charset="0"/>
                  </a:rPr>
                  <a:t>) </a:t>
                </a:r>
                <a:r>
                  <a:rPr lang="es-ES" i="1" dirty="0" smtClean="0">
                    <a:latin typeface="Cambria Math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 Math" panose="02040503050406030204" pitchFamily="18" charset="0"/>
                  </a:rPr>
                  <a:t>s’écrit</a:t>
                </a:r>
                <a:r>
                  <a:rPr lang="es-ES" dirty="0" smtClean="0">
                    <a:latin typeface="Cambria Math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 Math" panose="02040503050406030204" pitchFamily="18" charset="0"/>
                  </a:rPr>
                  <a:t>sous</a:t>
                </a:r>
                <a:r>
                  <a:rPr lang="es-ES" dirty="0" smtClean="0">
                    <a:latin typeface="Cambria Math" panose="02040503050406030204" pitchFamily="18" charset="0"/>
                  </a:rPr>
                  <a:t> la forme  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𝑥𝑒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₁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𝑦𝑒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₂</m:t>
                    </m:r>
                  </m:oMath>
                </a14:m>
                <a:r>
                  <a:rPr lang="es-ES" sz="2400" dirty="0" smtClean="0">
                    <a:solidFill>
                      <a:schemeClr val="accent6"/>
                    </a:solidFill>
                    <a:latin typeface="Cambria Math" panose="02040503050406030204" pitchFamily="18" charset="0"/>
                  </a:rPr>
                  <a:t>( car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 Math" panose="02040503050406030204" pitchFamily="18" charset="0"/>
                  </a:rPr>
                  <a:t>c’est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 Math" panose="02040503050406030204" pitchFamily="18" charset="0"/>
                  </a:rPr>
                  <a:t> un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 Math" panose="02040503050406030204" pitchFamily="18" charset="0"/>
                  </a:rPr>
                  <a:t>élément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 Math" panose="02040503050406030204" pitchFamily="18" charset="0"/>
                  </a:rPr>
                  <a:t> de </a:t>
                </a:r>
                <a14:m>
                  <m:oMath xmlns:m="http://schemas.openxmlformats.org/officeDocument/2006/math">
                    <m:r>
                      <a:rPr lang="fr-FR" sz="2400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sz="2400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r>
                  <a:rPr lang="es-ES" sz="2400" i="1" dirty="0" smtClean="0">
                    <a:solidFill>
                      <a:schemeClr val="accent6"/>
                    </a:solidFill>
                    <a:latin typeface="Cambria Math" panose="02040503050406030204" pitchFamily="18" charset="0"/>
                  </a:rPr>
                  <a:t>)</a:t>
                </a:r>
              </a:p>
              <a:p>
                <a:pPr marL="0" indent="0" algn="just">
                  <a:buNone/>
                </a:pPr>
                <a:endParaRPr lang="es-ES" sz="2400" i="1" dirty="0" smtClean="0">
                  <a:solidFill>
                    <a:schemeClr val="accent6"/>
                  </a:solidFill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s-ES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i="1" err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i="1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i="1" err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)=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i="1" err="1">
                        <a:latin typeface="Cambria Math" panose="02040503050406030204" pitchFamily="18" charset="0"/>
                      </a:rPr>
                      <m:t>𝑥𝑒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₁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𝑦𝑒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₂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dirty="0" smtClean="0"/>
                  <a:t> 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(et </a:t>
                </a: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comme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solidFill>
                              <a:schemeClr val="accent6"/>
                            </a:solidFill>
                            <a:latin typeface="Cambria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r-FR" sz="2400" i="1">
                            <a:solidFill>
                              <a:schemeClr val="accent6"/>
                            </a:solidFill>
                            <a:latin typeface="Cambria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est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un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endomorphisme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par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hypothèse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c’est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à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dire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c’est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une </a:t>
                </a: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application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linéaire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qui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par </a:t>
                </a: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d’un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fr-FR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ensemble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vers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lui meme)</a:t>
                </a:r>
                <a:r>
                  <a:rPr lang="es-ES" dirty="0" smtClean="0">
                    <a:latin typeface="Cambria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" panose="02040503050406030204" pitchFamily="18" charset="0"/>
                  </a:rPr>
                  <a:t>alors</a:t>
                </a:r>
                <a:r>
                  <a:rPr lang="es-ES" dirty="0" smtClean="0">
                    <a:latin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fr-FR" i="1">
                            <a:latin typeface="Cambria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ES" dirty="0" smtClean="0">
                    <a:latin typeface="Cambria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" panose="02040503050406030204" pitchFamily="18" charset="0"/>
                  </a:rPr>
                  <a:t>peut</a:t>
                </a:r>
                <a:r>
                  <a:rPr lang="es-ES" dirty="0" smtClean="0">
                    <a:latin typeface="Cambria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" panose="02040503050406030204" pitchFamily="18" charset="0"/>
                  </a:rPr>
                  <a:t>s’écrire</a:t>
                </a:r>
                <a:r>
                  <a:rPr lang="es-ES" dirty="0" smtClean="0">
                    <a:latin typeface="Cambria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" panose="02040503050406030204" pitchFamily="18" charset="0"/>
                  </a:rPr>
                  <a:t>sous</a:t>
                </a:r>
                <a:r>
                  <a:rPr lang="es-ES" dirty="0" smtClean="0">
                    <a:latin typeface="Cambria" panose="02040503050406030204" pitchFamily="18" charset="0"/>
                  </a:rPr>
                  <a:t> </a:t>
                </a:r>
                <a:r>
                  <a:rPr lang="es-ES" dirty="0" err="1" smtClean="0">
                    <a:latin typeface="Cambria" panose="02040503050406030204" pitchFamily="18" charset="0"/>
                  </a:rPr>
                  <a:t>cette</a:t>
                </a:r>
                <a:r>
                  <a:rPr lang="es-ES" dirty="0" smtClean="0">
                    <a:latin typeface="Cambria" panose="02040503050406030204" pitchFamily="18" charset="0"/>
                  </a:rPr>
                  <a:t> forme</a:t>
                </a:r>
              </a:p>
              <a:p>
                <a:pPr marL="0" indent="0" algn="just">
                  <a:buNone/>
                </a:pPr>
                <a:endParaRPr lang="es-ES" dirty="0" smtClean="0">
                  <a:latin typeface="Cambria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sz="2400" i="1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sz="2400" i="1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sz="2400" i="1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)=</m:t>
                    </m:r>
                    <m:r>
                      <a:rPr lang="es-ES" sz="2400" i="1" err="1">
                        <a:latin typeface="Cambria Math" panose="02040503050406030204" pitchFamily="18" charset="0"/>
                      </a:rPr>
                      <m:t>𝑥𝑓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₁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)+</m:t>
                    </m:r>
                    <m:r>
                      <a:rPr lang="es-ES" sz="2400" i="1" err="1">
                        <a:latin typeface="Cambria Math" panose="02040503050406030204" pitchFamily="18" charset="0"/>
                      </a:rPr>
                      <m:t>𝑦𝑓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es-ES" sz="2400" i="1">
                        <a:latin typeface="Cambria Math" panose="02040503050406030204" pitchFamily="18" charset="0"/>
                      </a:rPr>
                      <m:t>₂</m:t>
                    </m:r>
                    <m:r>
                      <a:rPr lang="es-ES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𝑓</m:t>
                    </m:r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(</m:t>
                    </m:r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𝑒</m:t>
                    </m:r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₁</m:t>
                    </m:r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)</m:t>
                    </m:r>
                  </m:oMath>
                </a14:m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est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la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première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colonne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de la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matrice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A et </a:t>
                </a:r>
                <a14:m>
                  <m:oMath xmlns:m="http://schemas.openxmlformats.org/officeDocument/2006/math"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𝑓</m:t>
                    </m:r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(</m:t>
                    </m:r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𝑒</m:t>
                    </m:r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₂</m:t>
                    </m:r>
                    <m:r>
                      <a:rPr lang="es-ES" sz="2400" i="1">
                        <a:solidFill>
                          <a:schemeClr val="accent6"/>
                        </a:solidFill>
                        <a:latin typeface="Cambria" panose="02040503050406030204" pitchFamily="18" charset="0"/>
                      </a:rPr>
                      <m:t>)</m:t>
                    </m:r>
                  </m:oMath>
                </a14:m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est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la 2ème </a:t>
                </a:r>
                <a:r>
                  <a:rPr lang="es-ES" sz="2400" dirty="0" err="1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colonne</a:t>
                </a:r>
                <a:r>
                  <a:rPr lang="es-ES" sz="2400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) </a:t>
                </a:r>
                <a:r>
                  <a:rPr lang="es-ES" dirty="0" err="1" smtClean="0">
                    <a:latin typeface="Cambria" panose="02040503050406030204" pitchFamily="18" charset="0"/>
                  </a:rPr>
                  <a:t>alors</a:t>
                </a:r>
                <a:r>
                  <a:rPr lang="es-ES" dirty="0" smtClean="0">
                    <a:latin typeface="Cambria" panose="02040503050406030204" pitchFamily="18" charset="0"/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es-ES" dirty="0" smtClean="0"/>
                  <a:t>   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i="1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i="1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i="1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dirty="0" smtClean="0"/>
                  <a:t>  </a:t>
                </a:r>
                <a14:m>
                  <m:oMath xmlns:m="http://schemas.openxmlformats.org/officeDocument/2006/math">
                    <m:r>
                      <a:rPr lang="es-ES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)+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dirty="0" smtClean="0"/>
                  <a:t> d’où         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i="1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i="1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i="1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ES" dirty="0" smtClean="0"/>
                  <a:t>      </a:t>
                </a:r>
                <a14:m>
                  <m:oMath xmlns:m="http://schemas.openxmlformats.org/officeDocument/2006/math">
                    <m:r>
                      <a:rPr lang="es-ES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dirty="0">
                  <a:latin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285749"/>
                <a:ext cx="12006262" cy="6415088"/>
              </a:xfrm>
              <a:blipFill rotWithShape="0">
                <a:blip r:embed="rId2"/>
                <a:stretch>
                  <a:fillRect l="-1015" t="-1901" r="-96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5572125" y="5729288"/>
            <a:ext cx="5029200" cy="642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47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309283" y="551329"/>
                <a:ext cx="11672046" cy="579568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20000"/>
                  </a:lnSpc>
                  <a:buNone/>
                </a:pPr>
                <a:r>
                  <a:rPr lang="fr-FR" sz="3600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 3. Déterminons si les matrice A,B et C sont inversibles:  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fr-FR" sz="3600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  </a:t>
                </a:r>
                <a:r>
                  <a:rPr lang="fr-FR" dirty="0">
                    <a:latin typeface="Cambria" panose="02040503050406030204" pitchFamily="18" charset="0"/>
                  </a:rPr>
                  <a:t>On dit que A est inversible si les vecteurs colonnes de la matrice sont linéairement indépendants, alors    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fr-FR" sz="3600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pour </a:t>
                </a:r>
                <a:r>
                  <a:rPr lang="fr-FR" sz="3600" dirty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A:   </a:t>
                </a:r>
                <a:endParaRPr lang="fr-FR" sz="3600" dirty="0" smtClean="0">
                  <a:solidFill>
                    <a:srgbClr val="7030A0"/>
                  </a:solidFill>
                  <a:latin typeface="Cambria" panose="020405030504060302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fr-FR" sz="3600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360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fr-FR" sz="360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fr-FR" sz="360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3600" i="1" smtClean="0">
                        <a:latin typeface="Cambria Math" panose="02040503050406030204" pitchFamily="18" charset="0"/>
                      </a:rPr>
                      <m:t>𝛽</m:t>
                    </m:r>
                    <m:r>
                      <a:rPr lang="fr-FR" sz="360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fr-FR" sz="3600" i="1" smtClean="0"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sz="360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fr-FR" sz="3600" i="1" smtClean="0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fr-FR" sz="3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36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360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sz="360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fr-FR" sz="3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sz="3600" i="1">
                        <a:latin typeface="Cambria Math" panose="02040503050406030204" pitchFamily="18" charset="0"/>
                      </a:rPr>
                      <m:t>𝛽</m:t>
                    </m:r>
                    <m:d>
                      <m:dPr>
                        <m:ctrlPr>
                          <a:rPr lang="fr-FR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3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r-FR" sz="3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sz="36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fr-FR" sz="36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3600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fr-FR" sz="3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endParaRPr lang="fr-FR" sz="36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36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m:rPr>
                                    <m:nor/>
                                  </m:rPr>
                                  <a:rPr lang="fr-FR" sz="3600">
                                    <a:latin typeface="Cambria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3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fr-FR" sz="3600" i="1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fr-FR" sz="3600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fr-FR" sz="3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3600" i="1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fr-FR" sz="3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3600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sz="36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fr-FR" sz="3600" dirty="0" smtClean="0">
                    <a:latin typeface="Cambria" panose="02040503050406030204" pitchFamily="18" charset="0"/>
                  </a:rPr>
                  <a:t>Alors les </a:t>
                </a:r>
                <a:r>
                  <a:rPr lang="fr-FR" sz="3600" dirty="0">
                    <a:latin typeface="Cambria" panose="02040503050406030204" pitchFamily="18" charset="0"/>
                  </a:rPr>
                  <a:t>vecteurs colonnes de la matrice </a:t>
                </a:r>
                <a:r>
                  <a:rPr lang="fr-FR" sz="3600" dirty="0" smtClean="0">
                    <a:latin typeface="Cambria" panose="02040503050406030204" pitchFamily="18" charset="0"/>
                  </a:rPr>
                  <a:t>A sont </a:t>
                </a:r>
                <a:r>
                  <a:rPr lang="fr-FR" sz="3600" dirty="0">
                    <a:latin typeface="Cambria" panose="02040503050406030204" pitchFamily="18" charset="0"/>
                  </a:rPr>
                  <a:t>linéairement </a:t>
                </a:r>
                <a:r>
                  <a:rPr lang="fr-FR" sz="3600" dirty="0" smtClean="0">
                    <a:latin typeface="Cambria" panose="02040503050406030204" pitchFamily="18" charset="0"/>
                  </a:rPr>
                  <a:t>indépendants, d'où </a:t>
                </a:r>
                <a:r>
                  <a:rPr lang="fr-FR" sz="3600" dirty="0">
                    <a:latin typeface="Cambria" panose="02040503050406030204" pitchFamily="18" charset="0"/>
                  </a:rPr>
                  <a:t>A est inversible. 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 algn="just">
                  <a:lnSpc>
                    <a:spcPct val="120000"/>
                  </a:lnSpc>
                  <a:buNone/>
                </a:pPr>
                <a:endParaRPr lang="fr-FR" dirty="0"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9283" y="551329"/>
                <a:ext cx="11672046" cy="5795684"/>
              </a:xfrm>
              <a:blipFill rotWithShape="0">
                <a:blip r:embed="rId2"/>
                <a:stretch>
                  <a:fillRect l="-1411" t="-1367" b="-11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314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24435"/>
                <a:ext cx="10515600" cy="565252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 </a:t>
                </a:r>
                <a:r>
                  <a:rPr lang="fr-FR" sz="3600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Pour </a:t>
                </a:r>
                <a:r>
                  <a:rPr lang="fr-FR" sz="3600" dirty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B: 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𝐼𝑅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,−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)=(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)    </m:t>
                      </m:r>
                    </m:oMath>
                  </m:oMathPara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 algn="just">
                  <a:buNone/>
                </a:pP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el-GR" dirty="0" smtClean="0">
                    <a:latin typeface="Cambria" panose="02040503050406030204" pitchFamily="18" charset="0"/>
                  </a:rPr>
                  <a:t>⇒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α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5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β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β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α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l-GR">
                                  <a:latin typeface="Cambria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l-GR" dirty="0">
                    <a:latin typeface="Cambria" panose="02040503050406030204" pitchFamily="18" charset="0"/>
                  </a:rPr>
                  <a:t> </a:t>
                </a:r>
                <a:r>
                  <a:rPr lang="el-GR" dirty="0" smtClean="0">
                    <a:latin typeface="Cambria" panose="02040503050406030204" pitchFamily="18" charset="0"/>
                  </a:rPr>
                  <a:t>⇒</a:t>
                </a:r>
                <a:r>
                  <a:rPr lang="el-GR" dirty="0">
                    <a:latin typeface="Cambria" panose="02040503050406030204" pitchFamily="18" charset="0"/>
                  </a:rPr>
                  <a:t>α=β=0 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 algn="just">
                  <a:buNone/>
                </a:pPr>
                <a:r>
                  <a:rPr lang="el-GR" dirty="0" smtClean="0">
                    <a:latin typeface="Cambria" panose="02040503050406030204" pitchFamily="18" charset="0"/>
                  </a:rPr>
                  <a:t> </a:t>
                </a:r>
                <a:r>
                  <a:rPr lang="fr-FR" dirty="0">
                    <a:latin typeface="Cambria" panose="02040503050406030204" pitchFamily="18" charset="0"/>
                  </a:rPr>
                  <a:t>d'où B est inversible</a:t>
                </a:r>
                <a:r>
                  <a:rPr lang="fr-FR" dirty="0" smtClean="0">
                    <a:latin typeface="Cambria" panose="02040503050406030204" pitchFamily="18" charset="0"/>
                  </a:rPr>
                  <a:t>.</a:t>
                </a:r>
                <a:endParaRPr lang="fr-FR" dirty="0">
                  <a:latin typeface="Cambria" panose="02040503050406030204" pitchFamily="18" charset="0"/>
                </a:endParaRPr>
              </a:p>
              <a:p>
                <a:pPr marL="0" indent="0" algn="just">
                  <a:buNone/>
                </a:pPr>
                <a:endParaRPr lang="fr-FR" dirty="0">
                  <a:latin typeface="Cambria" panose="02040503050406030204" pitchFamily="18" charset="0"/>
                </a:endParaRPr>
              </a:p>
              <a:p>
                <a:pPr marL="0" indent="0" algn="just">
                  <a:buNone/>
                </a:pPr>
                <a:r>
                  <a:rPr lang="fr-FR" sz="3600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Pour </a:t>
                </a:r>
                <a:r>
                  <a:rPr lang="fr-FR" sz="3600" dirty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C:</a:t>
                </a:r>
                <a:r>
                  <a:rPr lang="fr-FR" dirty="0">
                    <a:latin typeface="Cambria" panose="02040503050406030204" pitchFamily="18" charset="0"/>
                  </a:rPr>
                  <a:t> </a:t>
                </a:r>
                <a:r>
                  <a:rPr lang="fr-FR" dirty="0" smtClean="0">
                    <a:latin typeface="Cambria" panose="02040503050406030204" pitchFamily="18" charset="0"/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comme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fr-FR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,−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fr-FR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,−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fr-FR" b="0" i="0" dirty="0" smtClean="0">
                    <a:latin typeface="Cambria" panose="02040503050406030204" pitchFamily="18" charset="0"/>
                  </a:rPr>
                  <a:t> les vecteurs colonnes sont liée alors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 n'est pas inversible.</a:t>
                </a: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24435"/>
                <a:ext cx="10515600" cy="5652528"/>
              </a:xfrm>
              <a:blipFill rotWithShape="0">
                <a:blip r:embed="rId2"/>
                <a:stretch>
                  <a:fillRect l="-1797" t="-2589" r="-115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335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2"/>
              <p:cNvSpPr txBox="1">
                <a:spLocks/>
              </p:cNvSpPr>
              <p:nvPr/>
            </p:nvSpPr>
            <p:spPr>
              <a:xfrm>
                <a:off x="772083" y="98605"/>
                <a:ext cx="11157979" cy="19587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FR" b="1" u="sng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Exercice 4: </a:t>
                </a:r>
                <a:r>
                  <a:rPr lang="fr-FR" dirty="0">
                    <a:latin typeface="Cambria" panose="02040503050406030204" pitchFamily="18" charset="0"/>
                  </a:rPr>
                  <a:t>Soit 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fr-FR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₃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𝐼𝑅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,    et le polynôme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²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fr-FR" dirty="0" smtClean="0">
                    <a:latin typeface="Cambria" panose="020405030504060302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 </a:t>
                </a:r>
                <a:r>
                  <a:rPr lang="fr-FR" dirty="0">
                    <a:latin typeface="Cambria" panose="02040503050406030204" pitchFamily="18" charset="0"/>
                  </a:rPr>
                  <a:t>Calculer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. En déduire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⁻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¹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.</a:t>
                </a:r>
                <a:endParaRPr lang="fr-FR" dirty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Espace réservé du conten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083" y="98605"/>
                <a:ext cx="11157979" cy="1958789"/>
              </a:xfrm>
              <a:prstGeom prst="rect">
                <a:avLst/>
              </a:prstGeom>
              <a:blipFill rotWithShape="0">
                <a:blip r:embed="rId2"/>
                <a:stretch>
                  <a:fillRect l="-984" t="-6854" b="-9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Espace réservé du contenu 2"/>
              <p:cNvSpPr txBox="1">
                <a:spLocks/>
              </p:cNvSpPr>
              <p:nvPr/>
            </p:nvSpPr>
            <p:spPr>
              <a:xfrm>
                <a:off x="943534" y="2257424"/>
                <a:ext cx="10986527" cy="46005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FR" b="1" u="sng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Correction de l'exercice 4:</a:t>
                </a:r>
                <a:r>
                  <a:rPr lang="fr-FR" b="1" dirty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   </a:t>
                </a:r>
                <a:endParaRPr lang="fr-FR" b="1" dirty="0" smtClean="0">
                  <a:solidFill>
                    <a:schemeClr val="accent6"/>
                  </a:solidFill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fr-FR" dirty="0" smtClean="0">
                    <a:latin typeface="Cambria" panose="02040503050406030204" pitchFamily="18" charset="0"/>
                  </a:rPr>
                  <a:t>   et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)=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²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.    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Calculons </a:t>
                </a:r>
                <a14:m>
                  <m:oMath xmlns:m="http://schemas.openxmlformats.org/officeDocument/2006/math">
                    <m:r>
                      <a:rPr lang="fr-FR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FR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:   </a:t>
                </a:r>
                <a:r>
                  <a:rPr lang="fr-FR" dirty="0" smtClean="0">
                    <a:latin typeface="Cambria" panose="02040503050406030204" pitchFamily="18" charset="0"/>
                  </a:rPr>
                  <a:t>on remplace X par A dans P(X)</a:t>
                </a:r>
                <a:endParaRPr lang="fr-FR" dirty="0" smtClean="0">
                  <a:solidFill>
                    <a:srgbClr val="7030A0"/>
                  </a:solidFill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²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₃</m:t>
                      </m:r>
                    </m:oMath>
                  </m:oMathPara>
                </a14:m>
                <a:endParaRPr lang="fr-FR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limUpp>
                        <m:limUp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9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groupChr>
                        </m:e>
                        <m:li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²</m:t>
                          </m:r>
                        </m:lim>
                      </m:limUp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+</m:t>
                      </m:r>
                      <m:limUpp>
                        <m:limUpp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groupChr>
                        </m:e>
                        <m:li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lim>
                      </m:limUp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−</m:t>
                      </m:r>
                      <m:limUpp>
                        <m:limUpp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limUppPr>
                        <m:e>
                          <m:groupChr>
                            <m:groupChrPr>
                              <m:chr m:val="⏞"/>
                              <m:pos m:val="top"/>
                              <m:vertJc m:val="bot"/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fr-FR" i="1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e>
                          </m:groupChr>
                        </m:e>
                        <m:li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₃</m:t>
                          </m:r>
                        </m:lim>
                      </m:limUp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D’où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)=</m:t>
                    </m:r>
                  </m:oMath>
                </a14:m>
                <a:r>
                  <a:rPr lang="fr-FR" dirty="0" smtClean="0">
                    <a:latin typeface="Cambria" panose="02040503050406030204" pitchFamily="18" charset="0"/>
                  </a:rPr>
                  <a:t>0.</a:t>
                </a:r>
                <a:endParaRPr lang="fr-FR" dirty="0"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Espace réservé du conten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534" y="2257424"/>
                <a:ext cx="10986527" cy="4600576"/>
              </a:xfrm>
              <a:prstGeom prst="rect">
                <a:avLst/>
              </a:prstGeom>
              <a:blipFill rotWithShape="0">
                <a:blip r:embed="rId3"/>
                <a:stretch>
                  <a:fillRect l="-1165" t="-225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953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38175" y="482599"/>
                <a:ext cx="10515600" cy="6003925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fr-FR" dirty="0" smtClean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Déduction de A⁻¹:   </a:t>
                </a: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 </a:t>
                </a:r>
                <a:r>
                  <a:rPr lang="fr-FR" dirty="0">
                    <a:latin typeface="Cambria" panose="02040503050406030204" pitchFamily="18" charset="0"/>
                  </a:rPr>
                  <a:t>On a </a:t>
                </a:r>
                <a:r>
                  <a:rPr lang="fr-FR" dirty="0" smtClean="0">
                    <a:latin typeface="Cambria" panose="020405030504060302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²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₃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²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₃</m:t>
                    </m:r>
                  </m:oMath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((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₃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))=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₃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d'où </a:t>
                </a:r>
                <a:r>
                  <a:rPr lang="fr-FR" dirty="0">
                    <a:latin typeface="Cambria" panose="02040503050406030204" pitchFamily="18" charset="0"/>
                  </a:rPr>
                  <a:t>A est inversible 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fr-FR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3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</m:m>
                          </m:e>
                        </m:d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3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</m:oMath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fr-FR" i="1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8175" y="482599"/>
                <a:ext cx="10515600" cy="6003925"/>
              </a:xfrm>
              <a:blipFill rotWithShape="0">
                <a:blip r:embed="rId2"/>
                <a:stretch>
                  <a:fillRect l="-1043" t="-223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530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7213"/>
                <a:ext cx="10515600" cy="335756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dirty="0"/>
                  <a:t> </a:t>
                </a:r>
                <a:r>
                  <a:rPr lang="fr-FR" b="1" u="sng" dirty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Exercice 9: </a:t>
                </a:r>
                <a:endParaRPr lang="fr-FR" b="1" u="sng" dirty="0" smtClean="0">
                  <a:solidFill>
                    <a:schemeClr val="accent6"/>
                  </a:solidFill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Soit </a:t>
                </a:r>
                <a:r>
                  <a:rPr lang="fr-FR" dirty="0">
                    <a:latin typeface="Cambria" panose="02040503050406030204" pitchFamily="18" charset="0"/>
                  </a:rPr>
                  <a:t>le système d'équation suivant :   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fr-FR" i="1" smtClean="0">
                          <a:latin typeface="Cambria Math" panose="02040503050406030204" pitchFamily="18" charset="0"/>
                        </a:rPr>
                        <m:t>)</m:t>
                      </m:r>
                      <m:d>
                        <m:dPr>
                          <m:begChr m:val="{"/>
                          <m:endChr m:val="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1. Démontrer </a:t>
                </a:r>
                <a:r>
                  <a:rPr lang="fr-FR" dirty="0">
                    <a:latin typeface="Cambria" panose="02040503050406030204" pitchFamily="18" charset="0"/>
                  </a:rPr>
                  <a:t>que ce système est un </a:t>
                </a:r>
                <a:r>
                  <a:rPr lang="fr-FR" dirty="0" smtClean="0">
                    <a:latin typeface="Cambria" panose="02040503050406030204" pitchFamily="18" charset="0"/>
                  </a:rPr>
                  <a:t>système </a:t>
                </a:r>
                <a:r>
                  <a:rPr lang="fr-FR" dirty="0">
                    <a:latin typeface="Cambria" panose="02040503050406030204" pitchFamily="18" charset="0"/>
                  </a:rPr>
                  <a:t>de Cramer</a:t>
                </a:r>
                <a:r>
                  <a:rPr lang="fr-FR" dirty="0" smtClean="0">
                    <a:latin typeface="Cambria" panose="020405030504060302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fr-FR" dirty="0" smtClean="0">
                    <a:latin typeface="Cambria" panose="02040503050406030204" pitchFamily="18" charset="0"/>
                  </a:rPr>
                  <a:t>2. Trouver </a:t>
                </a:r>
                <a:r>
                  <a:rPr lang="fr-FR" dirty="0">
                    <a:latin typeface="Cambria" panose="02040503050406030204" pitchFamily="18" charset="0"/>
                  </a:rPr>
                  <a:t>la solution du système (S).</a:t>
                </a: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7213"/>
                <a:ext cx="10515600" cy="3357562"/>
              </a:xfrm>
              <a:blipFill rotWithShape="0">
                <a:blip r:embed="rId2"/>
                <a:stretch>
                  <a:fillRect l="-1217" t="-3448" b="-12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Espace réservé du contenu 2"/>
              <p:cNvSpPr txBox="1">
                <a:spLocks/>
              </p:cNvSpPr>
              <p:nvPr/>
            </p:nvSpPr>
            <p:spPr>
              <a:xfrm>
                <a:off x="943535" y="3914775"/>
                <a:ext cx="10515600" cy="267176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fr-FR" b="1" u="sng" dirty="0" smtClean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Correction de l'exercice 9:</a:t>
                </a:r>
              </a:p>
              <a:p>
                <a:pPr marL="0" indent="0">
                  <a:buNone/>
                </a:pPr>
                <a:r>
                  <a:rPr lang="fr-FR" dirty="0">
                    <a:solidFill>
                      <a:schemeClr val="accent6"/>
                    </a:solidFill>
                    <a:latin typeface="Cambria" panose="02040503050406030204" pitchFamily="18" charset="0"/>
                  </a:rPr>
                  <a:t> </a:t>
                </a:r>
                <a:r>
                  <a:rPr lang="fr-FR" dirty="0">
                    <a:solidFill>
                      <a:srgbClr val="7030A0"/>
                    </a:solidFill>
                    <a:latin typeface="Cambria" panose="02040503050406030204" pitchFamily="18" charset="0"/>
                  </a:rPr>
                  <a:t>1.Ecrivons le système (S) sous forme matricielle: </a:t>
                </a:r>
                <a:endParaRPr lang="fr-FR" dirty="0" smtClean="0">
                  <a:solidFill>
                    <a:srgbClr val="7030A0"/>
                  </a:solidFill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𝐴𝑋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avec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, </a:t>
                </a:r>
                <a:r>
                  <a:rPr lang="fr-FR" dirty="0" smtClean="0">
                    <a:latin typeface="Cambria" panose="02040503050406030204" pitchFamily="18" charset="0"/>
                  </a:rPr>
                  <a:t>B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et </a:t>
                </a:r>
                <a:r>
                  <a:rPr lang="fr-FR" dirty="0" smtClean="0">
                    <a:latin typeface="Cambria" panose="020405030504060302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mr>
                          <m:m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mr>
                        </m:m>
                      </m:e>
                    </m:d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 smtClean="0">
                    <a:latin typeface="Cambria" panose="02040503050406030204" pitchFamily="18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 est un système de Cramer si le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</a:rPr>
                      <m:t>𝑑𝑒𝑡𝐴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fr-FR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</a:rPr>
                  <a:t>     </a:t>
                </a:r>
                <a:endParaRPr lang="fr-FR" dirty="0" smtClean="0"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endParaRPr lang="fr-FR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Espace réservé du conten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535" y="3914775"/>
                <a:ext cx="10515600" cy="2671762"/>
              </a:xfrm>
              <a:prstGeom prst="rect">
                <a:avLst/>
              </a:prstGeom>
              <a:blipFill rotWithShape="0">
                <a:blip r:embed="rId3"/>
                <a:stretch>
                  <a:fillRect l="-1217" t="-3881" b="-52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019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332</Words>
  <Application>Microsoft Office PowerPoint</Application>
  <PresentationFormat>Grand écran</PresentationFormat>
  <Paragraphs>83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Cambria Math</vt:lpstr>
      <vt:lpstr>Thème Office</vt:lpstr>
      <vt:lpstr>Présentation de la solution détaillée de l’exercice 3,4 et 9 de la série N°3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 Hanene</dc:creator>
  <cp:lastModifiedBy>PC Hanene</cp:lastModifiedBy>
  <cp:revision>88</cp:revision>
  <dcterms:created xsi:type="dcterms:W3CDTF">2020-04-10T23:19:37Z</dcterms:created>
  <dcterms:modified xsi:type="dcterms:W3CDTF">2020-04-29T00:00:49Z</dcterms:modified>
</cp:coreProperties>
</file>