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9" r:id="rId6"/>
    <p:sldId id="260" r:id="rId7"/>
    <p:sldId id="261" r:id="rId8"/>
    <p:sldId id="290" r:id="rId9"/>
    <p:sldId id="262" r:id="rId10"/>
    <p:sldId id="263" r:id="rId11"/>
    <p:sldId id="264" r:id="rId12"/>
    <p:sldId id="291" r:id="rId13"/>
    <p:sldId id="265" r:id="rId14"/>
    <p:sldId id="266" r:id="rId15"/>
    <p:sldId id="292" r:id="rId16"/>
    <p:sldId id="267" r:id="rId17"/>
    <p:sldId id="268" r:id="rId18"/>
    <p:sldId id="293" r:id="rId19"/>
    <p:sldId id="269" r:id="rId20"/>
    <p:sldId id="294" r:id="rId21"/>
    <p:sldId id="273" r:id="rId22"/>
    <p:sldId id="287" r:id="rId23"/>
    <p:sldId id="28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8433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5038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014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653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6325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592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154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3567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7007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8041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398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51EE-C839-413A-9B12-1FE6339E2F76}" type="datetimeFigureOut">
              <a:rPr lang="fr-FR" smtClean="0"/>
              <a:pPr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C0950-8669-4254-931C-1F476536A6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653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CAT devant un syndrome douloureux épigastrique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pPr lvl="0"/>
            <a:r>
              <a:rPr lang="fr-FR" sz="1400" b="1" dirty="0">
                <a:solidFill>
                  <a:prstClr val="black"/>
                </a:solidFill>
                <a:latin typeface="Calibri" panose="020F0502020204030204" pitchFamily="34" charset="0"/>
              </a:rPr>
              <a:t>Dr ESSALHI. H Maitre a</a:t>
            </a:r>
            <a:r>
              <a:rPr lang="fr-FR" sz="1400" b="1" i="1" dirty="0">
                <a:solidFill>
                  <a:prstClr val="black"/>
                </a:solidFill>
                <a:latin typeface="Calibri" panose="020F0502020204030204" pitchFamily="34" charset="0"/>
              </a:rPr>
              <a:t>ssistante en Hépato-Gastro-Entérologie</a:t>
            </a:r>
          </a:p>
          <a:p>
            <a:pPr lvl="0"/>
            <a:r>
              <a:rPr lang="fr-FR" sz="1400" b="1" i="1" dirty="0">
                <a:solidFill>
                  <a:prstClr val="black"/>
                </a:solidFill>
                <a:latin typeface="Calibri" panose="020F0502020204030204" pitchFamily="34" charset="0"/>
              </a:rPr>
              <a:t>Année universitaire 2018-2019</a:t>
            </a:r>
            <a:endParaRPr lang="fr-FR" sz="1400" b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23244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Ionogramme </a:t>
            </a:r>
            <a:r>
              <a:rPr lang="fr-FR" sz="2400" dirty="0"/>
              <a:t>sanguin, créatinine (complications) </a:t>
            </a:r>
            <a:r>
              <a:rPr lang="fr-FR" sz="2400" dirty="0" smtClean="0"/>
              <a:t>: déshydratation</a:t>
            </a:r>
            <a:r>
              <a:rPr lang="fr-FR" sz="2400" dirty="0"/>
              <a:t>, insuffisance rénale </a:t>
            </a:r>
            <a:r>
              <a:rPr lang="fr-FR" sz="2400" dirty="0" smtClean="0"/>
              <a:t>; acidose </a:t>
            </a:r>
            <a:r>
              <a:rPr lang="fr-FR" sz="2400" dirty="0"/>
              <a:t>métabolique en cas de choc ou d’ischémie intestinale </a:t>
            </a:r>
            <a:r>
              <a:rPr lang="fr-FR" sz="24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H</a:t>
            </a:r>
            <a:r>
              <a:rPr lang="fr-FR" sz="2400" dirty="0" smtClean="0"/>
              <a:t>ypokaliémie </a:t>
            </a:r>
            <a:r>
              <a:rPr lang="fr-FR" sz="2400" dirty="0"/>
              <a:t>en cas de diarrhée ou de vomissements </a:t>
            </a:r>
            <a:r>
              <a:rPr lang="fr-FR" sz="2400" dirty="0" smtClean="0"/>
              <a:t>abondants.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Lipasémie </a:t>
            </a:r>
            <a:r>
              <a:rPr lang="fr-FR" sz="2400" dirty="0"/>
              <a:t>&gt; 3 fois la normale → pancréatite </a:t>
            </a:r>
            <a:r>
              <a:rPr lang="fr-FR" sz="2400" dirty="0" smtClean="0"/>
              <a:t>aiguë.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Transaminases</a:t>
            </a:r>
            <a:r>
              <a:rPr lang="fr-FR" sz="2400" dirty="0"/>
              <a:t>, </a:t>
            </a:r>
            <a:r>
              <a:rPr lang="el-GR" sz="2400" dirty="0"/>
              <a:t>γ-</a:t>
            </a:r>
            <a:r>
              <a:rPr lang="fr-FR" sz="2400" dirty="0"/>
              <a:t>GT, phosphatases alcalines, bilirubine totale (cytolyse, </a:t>
            </a:r>
            <a:r>
              <a:rPr lang="fr-FR" sz="2400" dirty="0" smtClean="0"/>
              <a:t>cholestase) devant </a:t>
            </a:r>
            <a:r>
              <a:rPr lang="fr-FR" sz="2400" dirty="0"/>
              <a:t>des signes cliniques </a:t>
            </a:r>
            <a:r>
              <a:rPr lang="fr-FR" sz="2400" dirty="0" smtClean="0"/>
              <a:t>évocateurs.</a:t>
            </a:r>
            <a:endParaRPr lang="fr-F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Causes </a:t>
            </a:r>
            <a:r>
              <a:rPr lang="fr-FR" sz="2400" dirty="0"/>
              <a:t>de douleurs abdominales aiguës dues à : hypercalcémie, acido-cétose </a:t>
            </a:r>
            <a:r>
              <a:rPr lang="fr-FR" sz="2400" dirty="0" smtClean="0"/>
              <a:t>diabétique, insuffisance </a:t>
            </a:r>
            <a:r>
              <a:rPr lang="fr-FR" sz="2400" dirty="0"/>
              <a:t>surrénale </a:t>
            </a:r>
            <a:r>
              <a:rPr lang="fr-FR" sz="2400" dirty="0" smtClean="0"/>
              <a:t>aiguë.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TP-TCA</a:t>
            </a:r>
            <a:r>
              <a:rPr lang="fr-FR" sz="2400" dirty="0"/>
              <a:t>, groupe-Rh-RAI en cas d’hémorragie digestive (et bilan préopératoire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ECG </a:t>
            </a:r>
            <a:r>
              <a:rPr lang="fr-FR" sz="2400" dirty="0"/>
              <a:t>→ infarctus inférieur ou péricardite.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149497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70C0"/>
                </a:solidFill>
              </a:rPr>
              <a:t>B- Imagerie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</a:rPr>
              <a:t>1. Radiographies standard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800" dirty="0" smtClean="0"/>
              <a:t>Pas systématiques.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800" dirty="0" smtClean="0"/>
              <a:t>Radiographie </a:t>
            </a:r>
            <a:r>
              <a:rPr lang="fr-FR" sz="2800" dirty="0"/>
              <a:t>pulmonaire de face utile en cas de cause pleurale ou </a:t>
            </a:r>
            <a:r>
              <a:rPr lang="fr-FR" sz="2800" dirty="0" smtClean="0"/>
              <a:t>pulmonaire.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800" dirty="0" smtClean="0"/>
              <a:t>ASP </a:t>
            </a:r>
            <a:r>
              <a:rPr lang="fr-FR" sz="2800" dirty="0"/>
              <a:t>: en cas d’indisponibilité du scanner, l’ASP (debout de face, couché de face </a:t>
            </a:r>
            <a:r>
              <a:rPr lang="fr-FR" sz="2800" dirty="0" smtClean="0"/>
              <a:t>et éventuellement </a:t>
            </a:r>
            <a:r>
              <a:rPr lang="fr-FR" sz="2800" dirty="0"/>
              <a:t>centré sur les coupoles) est utile en cas de suspicion de </a:t>
            </a:r>
            <a:r>
              <a:rPr lang="fr-FR" sz="2800" dirty="0" smtClean="0"/>
              <a:t>péritonite (recherche </a:t>
            </a:r>
            <a:r>
              <a:rPr lang="fr-FR" sz="2800" dirty="0"/>
              <a:t>d’un pneumopéritoine) ou d’occlusion intestinale (recherche de niveaux </a:t>
            </a:r>
            <a:r>
              <a:rPr lang="fr-FR" sz="2800" dirty="0" smtClean="0"/>
              <a:t>hydro aériques).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800" dirty="0" smtClean="0"/>
              <a:t>Il </a:t>
            </a:r>
            <a:r>
              <a:rPr lang="fr-FR" sz="2800" dirty="0"/>
              <a:t>est inutile en cas de suspicion d’affection bilio-pancréatique, </a:t>
            </a:r>
            <a:r>
              <a:rPr lang="fr-FR" sz="2800" dirty="0" smtClean="0"/>
              <a:t>d’appendicite, d’hémorragie </a:t>
            </a:r>
            <a:r>
              <a:rPr lang="fr-FR" sz="2800" dirty="0"/>
              <a:t>digestive, de diverticulite sigmoïdienne</a:t>
            </a:r>
            <a:r>
              <a:rPr lang="fr-FR" sz="2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fr-FR" dirty="0"/>
          </a:p>
          <a:p>
            <a:pPr marL="0" indent="0">
              <a:buNone/>
            </a:pPr>
            <a:endParaRPr lang="fr-FR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02784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2</a:t>
            </a:r>
            <a:r>
              <a:rPr lang="fr-FR" sz="2400" b="1" dirty="0">
                <a:solidFill>
                  <a:srgbClr val="00B050"/>
                </a:solidFill>
              </a:rPr>
              <a:t>. Échographie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Utile en cas de suspicion de cause :</a:t>
            </a:r>
          </a:p>
          <a:p>
            <a:pPr marL="0" indent="0">
              <a:buNone/>
            </a:pPr>
            <a:r>
              <a:rPr lang="fr-FR" sz="2400" dirty="0"/>
              <a:t>• bilio-pancréatique ;</a:t>
            </a:r>
          </a:p>
          <a:p>
            <a:pPr marL="0" indent="0">
              <a:buNone/>
            </a:pPr>
            <a:r>
              <a:rPr lang="fr-FR" sz="2400" dirty="0" smtClean="0"/>
              <a:t>• </a:t>
            </a:r>
            <a:r>
              <a:rPr lang="fr-FR" sz="2400" dirty="0"/>
              <a:t>foyer infectieux intra-abdominal.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Inutile en cas de syndrome occlusif, d’hémorragie digestive, de douleur gastrique.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994958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B050"/>
                </a:solidFill>
              </a:rPr>
              <a:t>3. Scanner abdominal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Doit être préféré à toute autre exploration radiologique en cas de douleur abdominale </a:t>
            </a:r>
            <a:r>
              <a:rPr lang="fr-FR" sz="2400" dirty="0" smtClean="0"/>
              <a:t>aiguë inexpliquée</a:t>
            </a:r>
            <a:r>
              <a:rPr lang="fr-FR" sz="2400" dirty="0"/>
              <a:t>.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Sa </a:t>
            </a:r>
            <a:r>
              <a:rPr lang="fr-FR" sz="2400" dirty="0"/>
              <a:t>rentabilité est inégalée en termes de diagnostic positif, différentiel et </a:t>
            </a:r>
            <a:r>
              <a:rPr lang="fr-FR" sz="2400" dirty="0" smtClean="0"/>
              <a:t>d’évaluation de </a:t>
            </a:r>
            <a:r>
              <a:rPr lang="fr-FR" sz="2400" dirty="0"/>
              <a:t>la </a:t>
            </a:r>
            <a:r>
              <a:rPr lang="fr-FR" sz="2400" dirty="0" smtClean="0"/>
              <a:t>gravité.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Attention </a:t>
            </a:r>
            <a:r>
              <a:rPr lang="fr-FR" sz="2400" dirty="0"/>
              <a:t>: vérifier la fonction rénale avant l’injection de produit de contraste.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831788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IV. </a:t>
            </a:r>
            <a:r>
              <a:rPr lang="fr-FR" sz="2400" b="1" dirty="0">
                <a:solidFill>
                  <a:srgbClr val="FF0000"/>
                </a:solidFill>
              </a:rPr>
              <a:t>Principaux tableaux de douleurs </a:t>
            </a:r>
            <a:r>
              <a:rPr lang="fr-FR" sz="2400" b="1" dirty="0" smtClean="0">
                <a:solidFill>
                  <a:srgbClr val="FF0000"/>
                </a:solidFill>
              </a:rPr>
              <a:t>épigastrique</a:t>
            </a:r>
            <a:endParaRPr lang="fr-FR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A- Douleur biliaire ou colique hépatique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Siège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épigastre ou hypochondre </a:t>
            </a:r>
            <a:r>
              <a:rPr lang="fr-FR" sz="2400" dirty="0" smtClean="0"/>
              <a:t>droit.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Type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torsion ou </a:t>
            </a:r>
            <a:r>
              <a:rPr lang="fr-FR" sz="2400" dirty="0" smtClean="0"/>
              <a:t>crampe.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Irradiation </a:t>
            </a:r>
            <a:r>
              <a:rPr lang="fr-FR" sz="2400" dirty="0">
                <a:solidFill>
                  <a:srgbClr val="00B050"/>
                </a:solidFill>
              </a:rPr>
              <a:t>:</a:t>
            </a:r>
            <a:r>
              <a:rPr lang="fr-FR" sz="2400" dirty="0"/>
              <a:t> épaule droite, omoplate droite, région </a:t>
            </a:r>
            <a:r>
              <a:rPr lang="fr-FR" sz="2400" dirty="0" smtClean="0"/>
              <a:t>inter scapulaire.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Intensité </a:t>
            </a:r>
            <a:r>
              <a:rPr lang="fr-FR" sz="2400" dirty="0">
                <a:solidFill>
                  <a:srgbClr val="00B050"/>
                </a:solidFill>
              </a:rPr>
              <a:t>: </a:t>
            </a:r>
            <a:r>
              <a:rPr lang="fr-FR" sz="2400" dirty="0" smtClean="0"/>
              <a:t>+++.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Durée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plusieurs </a:t>
            </a:r>
            <a:r>
              <a:rPr lang="fr-FR" sz="2400" dirty="0" smtClean="0"/>
              <a:t>heures.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Facteurs </a:t>
            </a:r>
            <a:r>
              <a:rPr lang="fr-FR" sz="2400" b="1" dirty="0">
                <a:solidFill>
                  <a:srgbClr val="00B050"/>
                </a:solidFill>
              </a:rPr>
              <a:t>aggravants : </a:t>
            </a:r>
            <a:r>
              <a:rPr lang="fr-FR" sz="2400" dirty="0"/>
              <a:t>inspiration (inhibition respiratoire), </a:t>
            </a:r>
            <a:r>
              <a:rPr lang="fr-FR" sz="2400" dirty="0" smtClean="0"/>
              <a:t>toux.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Signes </a:t>
            </a:r>
            <a:r>
              <a:rPr lang="fr-FR" sz="2400" b="1" dirty="0">
                <a:solidFill>
                  <a:srgbClr val="00B050"/>
                </a:solidFill>
              </a:rPr>
              <a:t>associés :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Vomissements </a:t>
            </a:r>
            <a:r>
              <a:rPr lang="fr-FR" sz="2400" dirty="0"/>
              <a:t>éventuels (fin de crise) ;</a:t>
            </a:r>
          </a:p>
          <a:p>
            <a:pPr marL="0" indent="0">
              <a:buNone/>
            </a:pPr>
            <a:r>
              <a:rPr lang="fr-FR" sz="2400" dirty="0" smtClean="0"/>
              <a:t>– Ictère, </a:t>
            </a:r>
            <a:r>
              <a:rPr lang="fr-FR" sz="2400" dirty="0"/>
              <a:t>fièvre et frissons évocateurs d’angiocholite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45083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Examen physique : </a:t>
            </a:r>
            <a:r>
              <a:rPr lang="fr-FR" sz="2400" dirty="0" smtClean="0"/>
              <a:t>signe de Murphy.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Causes :</a:t>
            </a:r>
          </a:p>
          <a:p>
            <a:pPr marL="0" indent="0">
              <a:buNone/>
            </a:pPr>
            <a:r>
              <a:rPr lang="fr-FR" sz="2400" dirty="0" smtClean="0"/>
              <a:t>– Complications de la lithiase biliaire (vésiculaires ou de la voie biliaire principale) +++ ;</a:t>
            </a:r>
          </a:p>
          <a:p>
            <a:pPr marL="0" indent="0">
              <a:buNone/>
            </a:pPr>
            <a:r>
              <a:rPr lang="fr-FR" sz="2400" dirty="0" smtClean="0"/>
              <a:t>– Cancers de la vésicule ou de la voie biliaire principale ;</a:t>
            </a:r>
          </a:p>
          <a:p>
            <a:pPr marL="0" indent="0">
              <a:buNone/>
            </a:pPr>
            <a:r>
              <a:rPr lang="fr-FR" sz="2400" dirty="0" smtClean="0"/>
              <a:t>– Parasites (douve) ;</a:t>
            </a:r>
          </a:p>
          <a:p>
            <a:pPr marL="0" indent="0">
              <a:buNone/>
            </a:pPr>
            <a:r>
              <a:rPr lang="fr-FR" sz="2400" dirty="0" smtClean="0"/>
              <a:t>– Hémobilie (caillots de sang dans la voie biliaire).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lv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B- Douleur gastrique ou duodénale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400" b="1" dirty="0">
                <a:solidFill>
                  <a:srgbClr val="00B050"/>
                </a:solidFill>
              </a:rPr>
              <a:t>Siège : </a:t>
            </a:r>
            <a:r>
              <a:rPr lang="fr-FR" sz="2400" dirty="0">
                <a:solidFill>
                  <a:prstClr val="black"/>
                </a:solidFill>
              </a:rPr>
              <a:t>épigastre.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400" b="1" dirty="0">
                <a:solidFill>
                  <a:srgbClr val="00B050"/>
                </a:solidFill>
              </a:rPr>
              <a:t>Type : </a:t>
            </a:r>
            <a:r>
              <a:rPr lang="fr-FR" sz="2400" dirty="0">
                <a:solidFill>
                  <a:prstClr val="black"/>
                </a:solidFill>
              </a:rPr>
              <a:t>crampe ou torsion.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400" b="1" dirty="0">
                <a:solidFill>
                  <a:srgbClr val="00B050"/>
                </a:solidFill>
              </a:rPr>
              <a:t>Irradiation : </a:t>
            </a:r>
            <a:r>
              <a:rPr lang="fr-FR" sz="2400" dirty="0">
                <a:solidFill>
                  <a:prstClr val="black"/>
                </a:solidFill>
              </a:rPr>
              <a:t>absence.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486213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Intensité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variable, parfois très </a:t>
            </a:r>
            <a:r>
              <a:rPr lang="fr-FR" sz="2400" dirty="0" smtClean="0"/>
              <a:t>intense.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Durée </a:t>
            </a:r>
            <a:r>
              <a:rPr lang="fr-FR" sz="2400" b="1" dirty="0">
                <a:solidFill>
                  <a:srgbClr val="00B050"/>
                </a:solidFill>
              </a:rPr>
              <a:t>:</a:t>
            </a:r>
            <a:r>
              <a:rPr lang="fr-FR" sz="2400" dirty="0"/>
              <a:t> de une demi-heure à plusieurs </a:t>
            </a:r>
            <a:r>
              <a:rPr lang="fr-FR" sz="2400" dirty="0" smtClean="0"/>
              <a:t>heures.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Horaire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post-prandial ± tardif (possiblement nocturne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Facteurs </a:t>
            </a:r>
            <a:r>
              <a:rPr lang="fr-FR" sz="2400" b="1" dirty="0">
                <a:solidFill>
                  <a:srgbClr val="00B050"/>
                </a:solidFill>
              </a:rPr>
              <a:t>calmants :</a:t>
            </a:r>
            <a:r>
              <a:rPr lang="fr-FR" sz="2400" dirty="0"/>
              <a:t> aliments, antiacides ou pansements </a:t>
            </a:r>
            <a:r>
              <a:rPr lang="fr-FR" sz="2400" dirty="0" smtClean="0"/>
              <a:t>gastriques.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Périodicité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nette dans le syndrome ulcéreux typique (devenu rare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Examen </a:t>
            </a:r>
            <a:r>
              <a:rPr lang="fr-FR" sz="2400" b="1" dirty="0">
                <a:solidFill>
                  <a:srgbClr val="00B050"/>
                </a:solidFill>
              </a:rPr>
              <a:t>physique : </a:t>
            </a:r>
            <a:r>
              <a:rPr lang="fr-FR" sz="2400" dirty="0"/>
              <a:t>normal ou douleur provoquée du creux </a:t>
            </a:r>
            <a:r>
              <a:rPr lang="fr-FR" sz="2400" dirty="0" smtClean="0"/>
              <a:t>épigastrique.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Causes </a:t>
            </a:r>
            <a:r>
              <a:rPr lang="fr-FR" sz="2400" b="1" dirty="0">
                <a:solidFill>
                  <a:srgbClr val="00B050"/>
                </a:solidFill>
              </a:rPr>
              <a:t>principales </a:t>
            </a:r>
            <a:r>
              <a:rPr lang="fr-FR" sz="2400" dirty="0"/>
              <a:t>(syndrome ulcéreux) </a:t>
            </a:r>
            <a:r>
              <a:rPr lang="fr-FR" sz="2400" dirty="0" smtClean="0"/>
              <a:t>:</a:t>
            </a:r>
          </a:p>
          <a:p>
            <a:pPr marL="0" indent="0">
              <a:buNone/>
            </a:pPr>
            <a:r>
              <a:rPr lang="fr-FR" sz="2400" dirty="0" smtClean="0"/>
              <a:t>– Maladie ulcéreuse </a:t>
            </a:r>
            <a:r>
              <a:rPr lang="fr-FR" sz="2400" dirty="0"/>
              <a:t>gastrique ou duodénale ;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Cancer </a:t>
            </a:r>
            <a:r>
              <a:rPr lang="fr-FR" sz="2400" dirty="0"/>
              <a:t>gastrique ;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Dyspepsie </a:t>
            </a:r>
            <a:r>
              <a:rPr lang="fr-FR" sz="2400" dirty="0"/>
              <a:t>fonctionnelle (absence de lésion gastro-duodénale).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769306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C- Douleur colique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Siège </a:t>
            </a:r>
            <a:r>
              <a:rPr lang="fr-FR" sz="2400" b="1" dirty="0">
                <a:solidFill>
                  <a:srgbClr val="92D050"/>
                </a:solidFill>
              </a:rPr>
              <a:t>: </a:t>
            </a:r>
            <a:r>
              <a:rPr lang="fr-FR" sz="2400" dirty="0"/>
              <a:t>épigastre ou en cadre, fosses iliaques, ou </a:t>
            </a:r>
            <a:r>
              <a:rPr lang="fr-FR" sz="2400" dirty="0" smtClean="0"/>
              <a:t>hypogastre.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Type </a:t>
            </a:r>
            <a:r>
              <a:rPr lang="fr-FR" sz="2400" b="1" dirty="0">
                <a:solidFill>
                  <a:srgbClr val="92D050"/>
                </a:solidFill>
              </a:rPr>
              <a:t>: </a:t>
            </a:r>
            <a:r>
              <a:rPr lang="fr-FR" sz="2400" dirty="0" smtClean="0"/>
              <a:t>colique.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Irradiation </a:t>
            </a:r>
            <a:r>
              <a:rPr lang="fr-FR" sz="2400" b="1" dirty="0">
                <a:solidFill>
                  <a:srgbClr val="92D050"/>
                </a:solidFill>
              </a:rPr>
              <a:t>: </a:t>
            </a:r>
            <a:r>
              <a:rPr lang="fr-FR" sz="2400" dirty="0"/>
              <a:t>descend le long du cadre </a:t>
            </a:r>
            <a:r>
              <a:rPr lang="fr-FR" sz="2400" dirty="0" smtClean="0"/>
              <a:t>colique.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Intensité </a:t>
            </a:r>
            <a:r>
              <a:rPr lang="fr-FR" sz="2400" b="1" dirty="0">
                <a:solidFill>
                  <a:srgbClr val="92D050"/>
                </a:solidFill>
              </a:rPr>
              <a:t>: </a:t>
            </a:r>
            <a:r>
              <a:rPr lang="fr-FR" sz="2400" dirty="0" smtClean="0"/>
              <a:t>variable.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Durée </a:t>
            </a:r>
            <a:r>
              <a:rPr lang="fr-FR" sz="2400" b="1" dirty="0">
                <a:solidFill>
                  <a:srgbClr val="92D050"/>
                </a:solidFill>
              </a:rPr>
              <a:t>: </a:t>
            </a:r>
            <a:r>
              <a:rPr lang="fr-FR" sz="2400" dirty="0"/>
              <a:t>quelques minutes à quelques </a:t>
            </a:r>
            <a:r>
              <a:rPr lang="fr-FR" sz="2400" dirty="0" smtClean="0"/>
              <a:t>heures.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Facteurs </a:t>
            </a:r>
            <a:r>
              <a:rPr lang="fr-FR" sz="2400" b="1" dirty="0">
                <a:solidFill>
                  <a:srgbClr val="92D050"/>
                </a:solidFill>
              </a:rPr>
              <a:t>calmants : </a:t>
            </a:r>
            <a:r>
              <a:rPr lang="fr-FR" sz="2400" dirty="0"/>
              <a:t>émission de selles ou de gaz </a:t>
            </a:r>
            <a:r>
              <a:rPr lang="fr-FR" sz="2400" dirty="0" smtClean="0"/>
              <a:t>+++, antispasmodiques.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073985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Signes </a:t>
            </a:r>
            <a:r>
              <a:rPr lang="fr-FR" sz="2400" b="1" dirty="0">
                <a:solidFill>
                  <a:srgbClr val="92D050"/>
                </a:solidFill>
              </a:rPr>
              <a:t>associés : </a:t>
            </a:r>
            <a:r>
              <a:rPr lang="fr-FR" sz="2400" dirty="0" smtClean="0"/>
              <a:t>ballonnement</a:t>
            </a:r>
            <a:r>
              <a:rPr lang="fr-FR" sz="2400" dirty="0"/>
              <a:t>, troubles du transit (constipation </a:t>
            </a:r>
            <a:r>
              <a:rPr lang="fr-FR" sz="2400" dirty="0" smtClean="0"/>
              <a:t>ou diarrhée</a:t>
            </a:r>
            <a:r>
              <a:rPr lang="fr-FR" sz="2400" dirty="0"/>
              <a:t>), émissions glaireuses ou </a:t>
            </a:r>
            <a:r>
              <a:rPr lang="fr-FR" sz="2400" dirty="0" smtClean="0"/>
              <a:t>sanglantes.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Examen </a:t>
            </a:r>
            <a:r>
              <a:rPr lang="fr-FR" sz="2400" b="1" dirty="0">
                <a:solidFill>
                  <a:srgbClr val="92D050"/>
                </a:solidFill>
              </a:rPr>
              <a:t>physique : </a:t>
            </a:r>
            <a:r>
              <a:rPr lang="fr-FR" sz="2400" dirty="0"/>
              <a:t>douleur en cadre sur le trajet </a:t>
            </a:r>
            <a:r>
              <a:rPr lang="fr-FR" sz="2400" dirty="0" smtClean="0"/>
              <a:t>colique.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92D050"/>
                </a:solidFill>
              </a:rPr>
              <a:t>Causes </a:t>
            </a:r>
            <a:r>
              <a:rPr lang="fr-FR" sz="2400" b="1" dirty="0">
                <a:solidFill>
                  <a:srgbClr val="92D050"/>
                </a:solidFill>
              </a:rPr>
              <a:t>principales :</a:t>
            </a:r>
          </a:p>
          <a:p>
            <a:pPr marL="0" indent="0">
              <a:buNone/>
            </a:pPr>
            <a:r>
              <a:rPr lang="fr-FR" sz="2400" dirty="0"/>
              <a:t>– TFI (troubles fonctionnels intestinaux) : syndrome de l’intestin irritable </a:t>
            </a:r>
          </a:p>
          <a:p>
            <a:pPr marL="0" indent="0">
              <a:buNone/>
            </a:pPr>
            <a:r>
              <a:rPr lang="fr-FR" sz="2400" dirty="0"/>
              <a:t>– cancer du côlon ;</a:t>
            </a:r>
          </a:p>
          <a:p>
            <a:pPr marL="0" indent="0">
              <a:buNone/>
            </a:pPr>
            <a:r>
              <a:rPr lang="fr-FR" sz="2400" dirty="0"/>
              <a:t>– colites inflammatoires (MICI) ou infectieuses ou ischémiques.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882602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D- Douleur pancréatique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Siège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épigastre ou sus-ombilical, parfois hypochondre droit ou </a:t>
            </a:r>
            <a:r>
              <a:rPr lang="fr-FR" sz="2400" dirty="0" smtClean="0"/>
              <a:t>gauche.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Type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 smtClean="0"/>
              <a:t>crampe.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Irradiation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dorsale, </a:t>
            </a:r>
            <a:r>
              <a:rPr lang="fr-FR" sz="2400" dirty="0" smtClean="0"/>
              <a:t>transfixiante.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Intensité </a:t>
            </a:r>
            <a:r>
              <a:rPr lang="fr-FR" sz="2400" b="1" dirty="0">
                <a:solidFill>
                  <a:srgbClr val="00B050"/>
                </a:solidFill>
              </a:rPr>
              <a:t>:</a:t>
            </a:r>
            <a:r>
              <a:rPr lang="fr-FR" sz="2400" dirty="0"/>
              <a:t> </a:t>
            </a:r>
            <a:r>
              <a:rPr lang="fr-FR" sz="2400" dirty="0" smtClean="0"/>
              <a:t>+++.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Début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brutal (coup de poignard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Durée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plusieurs heures, voire plusieurs jours </a:t>
            </a:r>
            <a:r>
              <a:rPr lang="fr-FR" sz="2400" dirty="0" smtClean="0"/>
              <a:t>consécutifs.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Facteurs </a:t>
            </a:r>
            <a:r>
              <a:rPr lang="fr-FR" sz="2400" b="1" dirty="0">
                <a:solidFill>
                  <a:srgbClr val="00B050"/>
                </a:solidFill>
              </a:rPr>
              <a:t>déclenchants : </a:t>
            </a:r>
            <a:r>
              <a:rPr lang="fr-FR" sz="2400" dirty="0"/>
              <a:t>repas gras, </a:t>
            </a:r>
            <a:r>
              <a:rPr lang="fr-FR" sz="2400" dirty="0" smtClean="0"/>
              <a:t>alcool.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60438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FF0000"/>
                </a:solidFill>
              </a:rPr>
              <a:t>Plan de la question:</a:t>
            </a:r>
          </a:p>
          <a:p>
            <a:pPr marL="0" indent="0">
              <a:buNone/>
            </a:pPr>
            <a:r>
              <a:rPr lang="fr-FR" sz="2400" dirty="0" smtClean="0"/>
              <a:t>I. Introduction</a:t>
            </a:r>
          </a:p>
          <a:p>
            <a:pPr marL="0" indent="0">
              <a:buNone/>
            </a:pPr>
            <a:r>
              <a:rPr lang="fr-FR" sz="2400" dirty="0" smtClean="0"/>
              <a:t>II. Étape </a:t>
            </a:r>
            <a:r>
              <a:rPr lang="fr-FR" sz="2400" dirty="0"/>
              <a:t>clinique</a:t>
            </a:r>
          </a:p>
          <a:p>
            <a:pPr marL="0" indent="0">
              <a:buNone/>
            </a:pPr>
            <a:r>
              <a:rPr lang="fr-FR" sz="2400" dirty="0" smtClean="0"/>
              <a:t>III. </a:t>
            </a:r>
            <a:r>
              <a:rPr lang="fr-FR" sz="2400" dirty="0"/>
              <a:t>Examens complémentaires</a:t>
            </a:r>
          </a:p>
          <a:p>
            <a:pPr marL="0" indent="0">
              <a:buNone/>
            </a:pPr>
            <a:r>
              <a:rPr lang="fr-FR" sz="2400" dirty="0" smtClean="0"/>
              <a:t>IV. </a:t>
            </a:r>
            <a:r>
              <a:rPr lang="fr-FR" sz="2400" dirty="0"/>
              <a:t>Principaux tableaux de douleurs </a:t>
            </a:r>
            <a:r>
              <a:rPr lang="fr-FR" sz="2400" dirty="0" smtClean="0"/>
              <a:t>épigastriques</a:t>
            </a:r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V</a:t>
            </a:r>
            <a:r>
              <a:rPr lang="fr-FR" sz="2400" dirty="0"/>
              <a:t>. Grandes causes des douleurs </a:t>
            </a:r>
            <a:r>
              <a:rPr lang="fr-FR" sz="2400" dirty="0" smtClean="0"/>
              <a:t>épigastriques 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FF0000"/>
                </a:solidFill>
              </a:rPr>
              <a:t>Objectifs pédagogiques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Diagnostiquer </a:t>
            </a:r>
            <a:r>
              <a:rPr lang="fr-FR" sz="2400" dirty="0"/>
              <a:t>une </a:t>
            </a:r>
            <a:r>
              <a:rPr lang="fr-FR" sz="2400" dirty="0" smtClean="0"/>
              <a:t>douleur épigastrique chez </a:t>
            </a:r>
            <a:r>
              <a:rPr lang="fr-FR" sz="2400" dirty="0"/>
              <a:t>l’enfant et chez </a:t>
            </a:r>
            <a:r>
              <a:rPr lang="fr-FR" sz="2400" dirty="0" smtClean="0"/>
              <a:t>l’adulte.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smtClean="0"/>
              <a:t>Identifier </a:t>
            </a:r>
            <a:r>
              <a:rPr lang="fr-FR" sz="2400" dirty="0"/>
              <a:t>les situations d’urgence et planifier leur prise en charge.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520368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Facteurs </a:t>
            </a:r>
            <a:r>
              <a:rPr lang="fr-FR" sz="2400" b="1" dirty="0">
                <a:solidFill>
                  <a:srgbClr val="00B050"/>
                </a:solidFill>
              </a:rPr>
              <a:t>calmants : </a:t>
            </a:r>
            <a:r>
              <a:rPr lang="fr-FR" sz="2400" dirty="0" smtClean="0"/>
              <a:t>anté flexion </a:t>
            </a:r>
            <a:r>
              <a:rPr lang="fr-FR" sz="2400" dirty="0"/>
              <a:t>(position penchée en avant), </a:t>
            </a:r>
            <a:r>
              <a:rPr lang="fr-FR" sz="2400" dirty="0" smtClean="0"/>
              <a:t>aspirine.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Signes </a:t>
            </a:r>
            <a:r>
              <a:rPr lang="fr-FR" sz="2400" b="1" dirty="0">
                <a:solidFill>
                  <a:srgbClr val="00B050"/>
                </a:solidFill>
              </a:rPr>
              <a:t>associés : </a:t>
            </a:r>
            <a:r>
              <a:rPr lang="fr-FR" sz="2400" dirty="0"/>
              <a:t>malaise, sueurs, vomissements, constipation (iléus), </a:t>
            </a:r>
            <a:r>
              <a:rPr lang="fr-FR" sz="2400" dirty="0" smtClean="0"/>
              <a:t>diarrhée (stéatorrhée</a:t>
            </a:r>
            <a:r>
              <a:rPr lang="fr-FR" sz="2400" dirty="0"/>
              <a:t>), </a:t>
            </a:r>
            <a:r>
              <a:rPr lang="fr-FR" sz="2400" dirty="0" smtClean="0"/>
              <a:t>amaigrissement.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Examen </a:t>
            </a:r>
            <a:r>
              <a:rPr lang="fr-FR" sz="2400" b="1" dirty="0">
                <a:solidFill>
                  <a:srgbClr val="00B050"/>
                </a:solidFill>
              </a:rPr>
              <a:t>physique : </a:t>
            </a:r>
            <a:r>
              <a:rPr lang="fr-FR" sz="2400" dirty="0"/>
              <a:t>douleur provoquée épigastrique ou péri-ombilicale, voire des </a:t>
            </a:r>
            <a:r>
              <a:rPr lang="fr-FR" sz="2400" dirty="0" smtClean="0"/>
              <a:t>fosses lombaires.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Causes </a:t>
            </a:r>
            <a:r>
              <a:rPr lang="fr-FR" sz="2400" b="1" dirty="0">
                <a:solidFill>
                  <a:srgbClr val="00B050"/>
                </a:solidFill>
              </a:rPr>
              <a:t>principales :</a:t>
            </a:r>
          </a:p>
          <a:p>
            <a:r>
              <a:rPr lang="fr-FR" sz="2400" dirty="0"/>
              <a:t>– pancréatite aiguë (alcool, lithiase biliaire, médicaments…) ;</a:t>
            </a:r>
          </a:p>
          <a:p>
            <a:r>
              <a:rPr lang="fr-FR" sz="2400" dirty="0"/>
              <a:t>– pancréatite chronique (alcool, héréditaire…) ;</a:t>
            </a:r>
          </a:p>
          <a:p>
            <a:r>
              <a:rPr lang="fr-FR" sz="2400" dirty="0"/>
              <a:t>– cancer du pancréas.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386303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V</a:t>
            </a:r>
            <a:r>
              <a:rPr lang="fr-FR" sz="2400" b="1" dirty="0">
                <a:solidFill>
                  <a:srgbClr val="FF0000"/>
                </a:solidFill>
              </a:rPr>
              <a:t>. Grandes causes des douleurs </a:t>
            </a:r>
            <a:r>
              <a:rPr lang="fr-FR" sz="2400" b="1" dirty="0" smtClean="0">
                <a:solidFill>
                  <a:srgbClr val="FF0000"/>
                </a:solidFill>
              </a:rPr>
              <a:t>épigastrique</a:t>
            </a:r>
            <a:endParaRPr lang="fr-FR" sz="2400" b="1" dirty="0"/>
          </a:p>
          <a:p>
            <a:r>
              <a:rPr lang="fr-FR" sz="2400" dirty="0"/>
              <a:t>La sémiologie de la douleur et l’examen clinique orientent vers :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>
                <a:solidFill>
                  <a:srgbClr val="0070C0"/>
                </a:solidFill>
              </a:rPr>
              <a:t>Une </a:t>
            </a:r>
            <a:r>
              <a:rPr lang="fr-FR" sz="2400" b="1" dirty="0">
                <a:solidFill>
                  <a:srgbClr val="0070C0"/>
                </a:solidFill>
              </a:rPr>
              <a:t>affection ulcéreuse gastro-duodénale : </a:t>
            </a:r>
            <a:r>
              <a:rPr lang="fr-FR" sz="2400" dirty="0"/>
              <a:t>ulcère hyperalgique, perforation d’ulcère </a:t>
            </a:r>
            <a:r>
              <a:rPr lang="fr-FR" sz="24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>
                <a:solidFill>
                  <a:srgbClr val="0070C0"/>
                </a:solidFill>
              </a:rPr>
              <a:t>Une pancréatite aiguë;</a:t>
            </a:r>
            <a:endParaRPr lang="fr-FR" sz="2400" b="1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>
                <a:solidFill>
                  <a:srgbClr val="0070C0"/>
                </a:solidFill>
              </a:rPr>
              <a:t>Une affection biliaire : </a:t>
            </a:r>
            <a:r>
              <a:rPr lang="fr-FR" sz="2400" dirty="0" smtClean="0"/>
              <a:t>colique </a:t>
            </a:r>
            <a:r>
              <a:rPr lang="fr-FR" sz="2400" dirty="0"/>
              <a:t>hépatique, migration lithiasique ou cholécystite (2/3 des </a:t>
            </a:r>
            <a:r>
              <a:rPr lang="fr-FR" sz="2400" dirty="0" smtClean="0"/>
              <a:t>coliques hépatiques </a:t>
            </a:r>
            <a:r>
              <a:rPr lang="fr-FR" sz="2400" dirty="0"/>
              <a:t>se traduisent par une douleur épigastrique) </a:t>
            </a:r>
            <a:r>
              <a:rPr lang="fr-FR" sz="2400" dirty="0" smtClean="0"/>
              <a:t>;</a:t>
            </a:r>
            <a:endParaRPr lang="fr-FR" sz="2400" dirty="0"/>
          </a:p>
          <a:p>
            <a:pPr marL="514350" indent="-514350">
              <a:buFont typeface="+mj-lt"/>
              <a:buAutoNum type="arabicPeriod"/>
            </a:pPr>
            <a:r>
              <a:rPr lang="fr-FR" sz="2400" b="1" dirty="0" smtClean="0">
                <a:solidFill>
                  <a:srgbClr val="0070C0"/>
                </a:solidFill>
              </a:rPr>
              <a:t>D’autres causes : </a:t>
            </a:r>
            <a:r>
              <a:rPr lang="fr-FR" sz="2400" dirty="0" smtClean="0"/>
              <a:t>affection </a:t>
            </a:r>
            <a:r>
              <a:rPr lang="fr-FR" sz="2400" dirty="0"/>
              <a:t>aortique (dissection, anévrisme), cardiaque (péricardite, </a:t>
            </a:r>
            <a:r>
              <a:rPr lang="fr-FR" sz="2400" dirty="0" smtClean="0"/>
              <a:t>infarctus postéro-inférieur</a:t>
            </a:r>
            <a:r>
              <a:rPr lang="fr-FR" sz="2400" dirty="0"/>
              <a:t>), pulmonaire (pneumopathie infectieuse, pleurésie) ou digestive (</a:t>
            </a:r>
            <a:r>
              <a:rPr lang="fr-FR" sz="2400" dirty="0" smtClean="0"/>
              <a:t>gastrite, œsophagite, </a:t>
            </a:r>
            <a:r>
              <a:rPr lang="fr-FR" sz="2400" dirty="0"/>
              <a:t>appendicite aiguë dans les premières heures, syndrome de l’intestin irritable</a:t>
            </a:r>
            <a:r>
              <a:rPr lang="fr-FR" sz="2400" dirty="0" smtClean="0"/>
              <a:t>).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366171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Points clefs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Toute </a:t>
            </a:r>
            <a:r>
              <a:rPr lang="fr-FR" sz="2400" dirty="0"/>
              <a:t>douleur abdominale aiguë peut être le symptôme d’une urgence </a:t>
            </a:r>
            <a:r>
              <a:rPr lang="fr-FR" sz="2400" dirty="0" smtClean="0"/>
              <a:t>chirurgicale.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Le </a:t>
            </a:r>
            <a:r>
              <a:rPr lang="fr-FR" sz="2400" dirty="0"/>
              <a:t>diagnostic repose sur l’analyse sémiologique de la douleur, les signes </a:t>
            </a:r>
            <a:r>
              <a:rPr lang="fr-FR" sz="2400" dirty="0" smtClean="0"/>
              <a:t>associés d’organe </a:t>
            </a:r>
            <a:r>
              <a:rPr lang="fr-FR" sz="2400" dirty="0"/>
              <a:t>et généraux et le </a:t>
            </a:r>
            <a:r>
              <a:rPr lang="fr-FR" sz="2400" dirty="0" smtClean="0"/>
              <a:t>terrain.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À </a:t>
            </a:r>
            <a:r>
              <a:rPr lang="fr-FR" sz="2400" dirty="0"/>
              <a:t>l’examen, toujours rechercher une cicatrice abdominale, une hernie, une défense </a:t>
            </a:r>
            <a:r>
              <a:rPr lang="fr-FR" sz="2400" dirty="0" smtClean="0"/>
              <a:t>ou contracture </a:t>
            </a:r>
            <a:r>
              <a:rPr lang="fr-FR" sz="2400" dirty="0"/>
              <a:t>; les touchers pelviens sont </a:t>
            </a:r>
            <a:r>
              <a:rPr lang="fr-FR" sz="2400" dirty="0" smtClean="0"/>
              <a:t>systématiques.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Lipasémie </a:t>
            </a:r>
            <a:r>
              <a:rPr lang="fr-FR" sz="2400" dirty="0"/>
              <a:t>&gt; 3 fois la normale → pancréatite </a:t>
            </a:r>
            <a:r>
              <a:rPr lang="fr-FR" sz="2400" dirty="0" smtClean="0"/>
              <a:t>aiguë.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Aux </a:t>
            </a:r>
            <a:r>
              <a:rPr lang="fr-FR" sz="2400" dirty="0"/>
              <a:t>urgences, ne pas oublier : </a:t>
            </a:r>
            <a:r>
              <a:rPr lang="fr-FR" sz="2400" dirty="0" smtClean="0"/>
              <a:t>ECG </a:t>
            </a:r>
            <a:r>
              <a:rPr lang="fr-FR" sz="2400" dirty="0"/>
              <a:t>→ infarctus ou </a:t>
            </a:r>
            <a:r>
              <a:rPr lang="fr-FR" sz="2400" dirty="0" smtClean="0"/>
              <a:t>péricardite.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2400" dirty="0" smtClean="0"/>
              <a:t>Le </a:t>
            </a:r>
            <a:r>
              <a:rPr lang="fr-FR" sz="2400" dirty="0"/>
              <a:t>scanner abdominal doit être préféré à toute autre exploration radiologique en cas </a:t>
            </a:r>
            <a:r>
              <a:rPr lang="fr-FR" sz="2400" dirty="0" smtClean="0"/>
              <a:t>de douleur </a:t>
            </a:r>
            <a:r>
              <a:rPr lang="fr-FR" sz="2400" dirty="0"/>
              <a:t>abdominale aiguë inexpliquée.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818000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fr-FR" sz="2400" dirty="0"/>
              <a:t>Les causes les plus fréquentes de douleur épigastrique sont les affections </a:t>
            </a:r>
            <a:r>
              <a:rPr lang="fr-FR" sz="2400" dirty="0" smtClean="0"/>
              <a:t>ulcéreuses gastro-duodénales </a:t>
            </a:r>
            <a:r>
              <a:rPr lang="fr-FR" sz="2400" dirty="0"/>
              <a:t>(ulcère hyperalgique, perforation d’ulcère), pancréatites aiguës </a:t>
            </a:r>
            <a:r>
              <a:rPr lang="fr-FR" sz="2400" dirty="0" smtClean="0"/>
              <a:t>et affections </a:t>
            </a:r>
            <a:r>
              <a:rPr lang="fr-FR" sz="2400" dirty="0"/>
              <a:t>biliaires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42684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I. Introduction</a:t>
            </a:r>
          </a:p>
          <a:p>
            <a:r>
              <a:rPr lang="fr-FR" sz="2400" dirty="0" smtClean="0"/>
              <a:t>Une </a:t>
            </a:r>
            <a:r>
              <a:rPr lang="fr-FR" sz="2400" dirty="0"/>
              <a:t>douleur abdominale est dite aiguë s’il s’écoule moins d’une semaine entre le début </a:t>
            </a:r>
            <a:r>
              <a:rPr lang="fr-FR" sz="2400" dirty="0" smtClean="0"/>
              <a:t>des symptômes </a:t>
            </a:r>
            <a:r>
              <a:rPr lang="fr-FR" sz="2400" dirty="0"/>
              <a:t>et la première consultation. </a:t>
            </a:r>
            <a:endParaRPr lang="fr-FR" sz="2400" dirty="0" smtClean="0"/>
          </a:p>
          <a:p>
            <a:r>
              <a:rPr lang="fr-FR" sz="2400" dirty="0" smtClean="0"/>
              <a:t>Toute </a:t>
            </a:r>
            <a:r>
              <a:rPr lang="fr-FR" sz="2400" dirty="0"/>
              <a:t>douleur abdominale aiguë peut être le </a:t>
            </a:r>
            <a:r>
              <a:rPr lang="fr-FR" sz="2400" dirty="0" smtClean="0"/>
              <a:t>symptôme d’une </a:t>
            </a:r>
            <a:r>
              <a:rPr lang="fr-FR" sz="2400" dirty="0"/>
              <a:t>urgence notamment chirurgicale mettant en jeu le pronostic vital</a:t>
            </a:r>
            <a:r>
              <a:rPr lang="fr-FR" sz="2400" dirty="0" smtClean="0"/>
              <a:t>.</a:t>
            </a:r>
          </a:p>
          <a:p>
            <a:endParaRPr lang="fr-FR" sz="2400" dirty="0"/>
          </a:p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II. </a:t>
            </a:r>
            <a:r>
              <a:rPr lang="fr-FR" sz="2400" b="1" dirty="0">
                <a:solidFill>
                  <a:srgbClr val="FF0000"/>
                </a:solidFill>
              </a:rPr>
              <a:t>Étape clinique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A- Anamnèse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00B050"/>
                </a:solidFill>
              </a:rPr>
              <a:t>1. Analyse de la douleur</a:t>
            </a:r>
          </a:p>
          <a:p>
            <a:pPr lvl="0"/>
            <a:r>
              <a:rPr lang="fr-FR" sz="2400" b="1" dirty="0">
                <a:solidFill>
                  <a:srgbClr val="C00000"/>
                </a:solidFill>
              </a:rPr>
              <a:t>Siège </a:t>
            </a:r>
            <a:r>
              <a:rPr lang="fr-FR" sz="2400" b="1" dirty="0" smtClean="0">
                <a:solidFill>
                  <a:srgbClr val="C00000"/>
                </a:solidFill>
              </a:rPr>
              <a:t>:</a:t>
            </a:r>
            <a:r>
              <a:rPr lang="fr-FR" sz="2400" b="1" dirty="0">
                <a:solidFill>
                  <a:srgbClr val="C00000"/>
                </a:solidFill>
              </a:rPr>
              <a:t> </a:t>
            </a:r>
            <a:endParaRPr lang="fr-FR" sz="2400" b="1" dirty="0" smtClean="0">
              <a:solidFill>
                <a:srgbClr val="C00000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prstClr val="black"/>
                </a:solidFill>
              </a:rPr>
              <a:t>P</a:t>
            </a:r>
            <a:r>
              <a:rPr lang="fr-FR" sz="2400" dirty="0" smtClean="0">
                <a:solidFill>
                  <a:prstClr val="black"/>
                </a:solidFill>
              </a:rPr>
              <a:t>ointe </a:t>
            </a:r>
            <a:r>
              <a:rPr lang="fr-FR" sz="2400" dirty="0">
                <a:solidFill>
                  <a:prstClr val="black"/>
                </a:solidFill>
              </a:rPr>
              <a:t>de l’omoplate droite → origine hépato-biliaire </a:t>
            </a:r>
            <a:r>
              <a:rPr lang="fr-FR" sz="2400" dirty="0" smtClean="0">
                <a:solidFill>
                  <a:prstClr val="black"/>
                </a:solidFill>
              </a:rPr>
              <a:t>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prstClr val="black"/>
                </a:solidFill>
              </a:rPr>
              <a:t>E</a:t>
            </a:r>
            <a:r>
              <a:rPr lang="fr-FR" sz="2400" dirty="0" smtClean="0">
                <a:solidFill>
                  <a:prstClr val="black"/>
                </a:solidFill>
              </a:rPr>
              <a:t>pigastrique </a:t>
            </a:r>
            <a:r>
              <a:rPr lang="fr-FR" sz="2400" dirty="0">
                <a:solidFill>
                  <a:prstClr val="black"/>
                </a:solidFill>
              </a:rPr>
              <a:t>transfixiante → origine pancréatique ;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404722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• </a:t>
            </a:r>
            <a:r>
              <a:rPr lang="fr-FR" sz="2400" b="1" dirty="0">
                <a:solidFill>
                  <a:srgbClr val="C00000"/>
                </a:solidFill>
              </a:rPr>
              <a:t>Facteurs déclenchants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prise </a:t>
            </a:r>
            <a:r>
              <a:rPr lang="fr-FR" sz="2400" dirty="0"/>
              <a:t>d’alcool (pancréatite, hépatite alcoolique) </a:t>
            </a:r>
            <a:r>
              <a:rPr lang="fr-FR" sz="24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prstClr val="black"/>
                </a:solidFill>
              </a:rPr>
              <a:t>médicaments </a:t>
            </a:r>
            <a:r>
              <a:rPr lang="fr-FR" sz="2400" dirty="0">
                <a:solidFill>
                  <a:prstClr val="black"/>
                </a:solidFill>
              </a:rPr>
              <a:t>(AINS, aspirine…) </a:t>
            </a:r>
            <a:r>
              <a:rPr lang="fr-FR" sz="2400" dirty="0" smtClean="0">
                <a:solidFill>
                  <a:prstClr val="black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>
                <a:solidFill>
                  <a:prstClr val="black"/>
                </a:solidFill>
              </a:rPr>
              <a:t> </a:t>
            </a:r>
            <a:r>
              <a:rPr lang="fr-FR" sz="2400" dirty="0">
                <a:solidFill>
                  <a:prstClr val="black"/>
                </a:solidFill>
              </a:rPr>
              <a:t>voyage récent notamment en pays tropical.</a:t>
            </a:r>
          </a:p>
          <a:p>
            <a:pPr marL="0" indent="0">
              <a:buNone/>
            </a:pP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33597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fr-FR" dirty="0">
              <a:latin typeface="HelveticaNeue-Light"/>
            </a:endParaRPr>
          </a:p>
          <a:p>
            <a:pPr marL="0" indent="0">
              <a:buNone/>
            </a:pPr>
            <a:r>
              <a:rPr lang="fr-FR" sz="3800" b="1" dirty="0" smtClean="0">
                <a:solidFill>
                  <a:srgbClr val="C00000"/>
                </a:solidFill>
              </a:rPr>
              <a:t>• </a:t>
            </a:r>
            <a:r>
              <a:rPr lang="fr-FR" sz="3800" b="1" dirty="0">
                <a:solidFill>
                  <a:srgbClr val="C00000"/>
                </a:solidFill>
              </a:rPr>
              <a:t>Mode d’installation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Brutal </a:t>
            </a:r>
            <a:r>
              <a:rPr lang="fr-FR" sz="3800" dirty="0"/>
              <a:t>→ perforation, embolie ou rupture (anévrisme, </a:t>
            </a:r>
            <a:r>
              <a:rPr lang="fr-FR" sz="3800" dirty="0" smtClean="0"/>
              <a:t>…) 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Rapide </a:t>
            </a:r>
            <a:r>
              <a:rPr lang="fr-FR" sz="3800" dirty="0"/>
              <a:t>(maximale en quelques heures) → obstacle, ischémie ou torsion </a:t>
            </a:r>
            <a:r>
              <a:rPr lang="fr-FR" sz="38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Progressif </a:t>
            </a:r>
            <a:r>
              <a:rPr lang="fr-FR" sz="3800" dirty="0"/>
              <a:t>→ plutôt foyer inflammatoire ou infectieux ou obstruction</a:t>
            </a:r>
            <a:r>
              <a:rPr lang="fr-FR" sz="3800" dirty="0" smtClean="0"/>
              <a:t>.</a:t>
            </a:r>
          </a:p>
          <a:p>
            <a:pPr marL="0" indent="0">
              <a:buNone/>
            </a:pPr>
            <a:endParaRPr lang="fr-FR" sz="3800" dirty="0"/>
          </a:p>
          <a:p>
            <a:pPr marL="0" indent="0">
              <a:buNone/>
            </a:pPr>
            <a:r>
              <a:rPr lang="fr-FR" sz="3800" b="1" dirty="0">
                <a:solidFill>
                  <a:srgbClr val="C00000"/>
                </a:solidFill>
              </a:rPr>
              <a:t>• Facteurs d’exacerbation ou de soulagement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Exacerbation </a:t>
            </a:r>
            <a:r>
              <a:rPr lang="fr-FR" sz="3800" dirty="0"/>
              <a:t>à la marche, à l’inspiration profonde et calmée par le décubitus → </a:t>
            </a:r>
            <a:r>
              <a:rPr lang="fr-FR" sz="3800" dirty="0" smtClean="0"/>
              <a:t>foyer inflammatoire </a:t>
            </a:r>
            <a:r>
              <a:rPr lang="fr-FR" sz="3800" dirty="0"/>
              <a:t>intra-abdominal irritant le péritoine </a:t>
            </a:r>
            <a:r>
              <a:rPr lang="fr-FR" sz="38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Soulagement </a:t>
            </a:r>
            <a:r>
              <a:rPr lang="fr-FR" sz="3800" dirty="0"/>
              <a:t>par l’alimentation → ulcère </a:t>
            </a:r>
            <a:r>
              <a:rPr lang="fr-FR" sz="38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Soulagement </a:t>
            </a:r>
            <a:r>
              <a:rPr lang="fr-FR" sz="3800" dirty="0"/>
              <a:t>par </a:t>
            </a:r>
            <a:r>
              <a:rPr lang="fr-FR" sz="3800" dirty="0" smtClean="0"/>
              <a:t>l’</a:t>
            </a:r>
            <a:r>
              <a:rPr lang="fr-FR" sz="3800" dirty="0" err="1" smtClean="0"/>
              <a:t>anté</a:t>
            </a:r>
            <a:r>
              <a:rPr lang="fr-FR" sz="3800" dirty="0" smtClean="0"/>
              <a:t> flexion </a:t>
            </a:r>
            <a:r>
              <a:rPr lang="fr-FR" sz="3800" dirty="0"/>
              <a:t>→ origine pancréatique </a:t>
            </a:r>
            <a:r>
              <a:rPr lang="fr-FR" sz="38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3800" dirty="0" smtClean="0"/>
              <a:t>Soulagement </a:t>
            </a:r>
            <a:r>
              <a:rPr lang="fr-FR" sz="3800" dirty="0"/>
              <a:t>par les vomissements → obstruction ou occlusion intestinale</a:t>
            </a:r>
            <a:r>
              <a:rPr lang="fr-FR" sz="3800" dirty="0" smtClean="0"/>
              <a:t>.</a:t>
            </a:r>
          </a:p>
          <a:p>
            <a:pPr marL="0" indent="0">
              <a:buNone/>
            </a:pPr>
            <a:endParaRPr lang="fr-FR" sz="38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39917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2</a:t>
            </a:r>
            <a:r>
              <a:rPr lang="fr-FR" sz="2400" b="1" dirty="0">
                <a:solidFill>
                  <a:srgbClr val="00B050"/>
                </a:solidFill>
              </a:rPr>
              <a:t>. Signes associés, terrain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C00000"/>
                </a:solidFill>
              </a:rPr>
              <a:t>• Signes associés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Généraux </a:t>
            </a:r>
            <a:r>
              <a:rPr lang="fr-FR" sz="2400" dirty="0"/>
              <a:t>: altération de l’état général, signes infectieux </a:t>
            </a:r>
            <a:r>
              <a:rPr lang="fr-FR" sz="24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Ou </a:t>
            </a:r>
            <a:r>
              <a:rPr lang="fr-FR" sz="2400" dirty="0"/>
              <a:t>d’organe : troubles du transit, nausées, </a:t>
            </a:r>
            <a:r>
              <a:rPr lang="fr-FR" sz="2400" dirty="0" smtClean="0"/>
              <a:t>vomissements, </a:t>
            </a:r>
            <a:r>
              <a:rPr lang="fr-FR" sz="2400" dirty="0"/>
              <a:t>hémorragie digestive haute ou basse</a:t>
            </a:r>
            <a:r>
              <a:rPr lang="fr-FR" sz="2400" dirty="0" smtClean="0"/>
              <a:t>.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b="1" dirty="0" smtClean="0">
                <a:solidFill>
                  <a:srgbClr val="C00000"/>
                </a:solidFill>
              </a:rPr>
              <a:t>• </a:t>
            </a:r>
            <a:r>
              <a:rPr lang="fr-FR" sz="2400" b="1" dirty="0">
                <a:solidFill>
                  <a:srgbClr val="C00000"/>
                </a:solidFill>
              </a:rPr>
              <a:t>Prises médicamenteuses 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AINS</a:t>
            </a:r>
            <a:r>
              <a:rPr lang="fr-FR" sz="2400" dirty="0"/>
              <a:t>, aspirine (risque d’ulcère ou de gastrite aiguë, aggravation d’un sepsis) </a:t>
            </a:r>
            <a:r>
              <a:rPr lang="fr-FR" sz="24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Anticoagulants </a:t>
            </a:r>
            <a:r>
              <a:rPr lang="fr-FR" sz="2400" dirty="0"/>
              <a:t>(risque d’hématome des muscles de la paroi abdominale </a:t>
            </a:r>
            <a:r>
              <a:rPr lang="fr-FR" sz="2400" dirty="0" smtClean="0"/>
              <a:t>antérieure ou </a:t>
            </a:r>
            <a:r>
              <a:rPr lang="fr-FR" sz="2400" dirty="0"/>
              <a:t>de la paroi du tube digestif) </a:t>
            </a:r>
            <a:r>
              <a:rPr lang="fr-FR" sz="2400" dirty="0" smtClean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Corticoïdes </a:t>
            </a:r>
            <a:r>
              <a:rPr lang="fr-FR" sz="2400" dirty="0"/>
              <a:t>→ peuvent masquer les signes locaux et généraux associés à la douleur.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223117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B- Examen physique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Recherche </a:t>
            </a:r>
            <a:r>
              <a:rPr lang="fr-FR" sz="2400" dirty="0"/>
              <a:t>de signes généraux : fièvre, fréquence cardiaque, pression artérielle, signes </a:t>
            </a:r>
            <a:r>
              <a:rPr lang="fr-FR" sz="2400" dirty="0" smtClean="0"/>
              <a:t>de choc.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Inspection </a:t>
            </a:r>
            <a:r>
              <a:rPr lang="fr-FR" sz="2400" b="1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ictère, pâleur, cyanose, cicatrice abdominale (+++), hernie, </a:t>
            </a:r>
            <a:r>
              <a:rPr lang="fr-FR" sz="2400" dirty="0" smtClean="0"/>
              <a:t>ballonnement, absence </a:t>
            </a:r>
            <a:r>
              <a:rPr lang="fr-FR" sz="2400" dirty="0"/>
              <a:t>de mouvement </a:t>
            </a:r>
            <a:r>
              <a:rPr lang="fr-FR" sz="2400" dirty="0" smtClean="0"/>
              <a:t>respiratoire.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Palpation </a:t>
            </a:r>
            <a:r>
              <a:rPr lang="fr-FR" sz="2400" b="1" dirty="0">
                <a:solidFill>
                  <a:srgbClr val="00B050"/>
                </a:solidFill>
              </a:rPr>
              <a:t>+++ :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Douleur </a:t>
            </a:r>
            <a:r>
              <a:rPr lang="fr-FR" sz="2400" dirty="0"/>
              <a:t>provoquée, défense ou contracture abdominale ;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Orifices herniaires </a:t>
            </a:r>
            <a:r>
              <a:rPr lang="fr-FR" sz="2400" dirty="0"/>
              <a:t>et éventration ;</a:t>
            </a:r>
          </a:p>
          <a:p>
            <a:pPr marL="0" indent="0">
              <a:buNone/>
            </a:pPr>
            <a:r>
              <a:rPr lang="fr-FR" sz="2400" dirty="0"/>
              <a:t>– </a:t>
            </a:r>
            <a:r>
              <a:rPr lang="fr-FR" sz="2400" dirty="0" smtClean="0"/>
              <a:t>Douleur à </a:t>
            </a:r>
            <a:r>
              <a:rPr lang="fr-FR" sz="2400" dirty="0"/>
              <a:t>la décompression → irritation péritonéale</a:t>
            </a:r>
            <a:r>
              <a:rPr lang="fr-FR" sz="2400" dirty="0" smtClean="0"/>
              <a:t>.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08521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6048672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4400" b="1" dirty="0" smtClean="0">
                <a:solidFill>
                  <a:srgbClr val="00B050"/>
                </a:solidFill>
              </a:rPr>
              <a:t>Touchers </a:t>
            </a:r>
            <a:r>
              <a:rPr lang="fr-FR" sz="4400" b="1" dirty="0">
                <a:solidFill>
                  <a:srgbClr val="00B050"/>
                </a:solidFill>
              </a:rPr>
              <a:t>pelviens +++ :</a:t>
            </a:r>
          </a:p>
          <a:p>
            <a:pPr marL="0" indent="0">
              <a:buNone/>
            </a:pPr>
            <a:r>
              <a:rPr lang="fr-FR" sz="4400" dirty="0"/>
              <a:t>– </a:t>
            </a:r>
            <a:r>
              <a:rPr lang="fr-FR" sz="4400" dirty="0" smtClean="0"/>
              <a:t>Systématiques </a:t>
            </a:r>
            <a:r>
              <a:rPr lang="fr-FR" sz="4400" dirty="0"/>
              <a:t>devant toute douleur abdominale aiguë ;</a:t>
            </a:r>
          </a:p>
          <a:p>
            <a:pPr marL="0" indent="0">
              <a:buNone/>
            </a:pPr>
            <a:r>
              <a:rPr lang="fr-FR" sz="4400" dirty="0" smtClean="0"/>
              <a:t>– Douleur ou </a:t>
            </a:r>
            <a:r>
              <a:rPr lang="fr-FR" sz="4400" dirty="0"/>
              <a:t>un bombement du cul-de-sac de Douglas → inflammation péritonéale</a:t>
            </a:r>
            <a:r>
              <a:rPr lang="fr-FR" sz="4400" dirty="0" smtClean="0"/>
              <a:t>.</a:t>
            </a:r>
          </a:p>
          <a:p>
            <a:pPr marL="0" indent="0">
              <a:buNone/>
            </a:pPr>
            <a:endParaRPr lang="fr-FR" sz="4400" b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4400" b="1" dirty="0" smtClean="0">
                <a:solidFill>
                  <a:srgbClr val="00B050"/>
                </a:solidFill>
              </a:rPr>
              <a:t>Percussion </a:t>
            </a:r>
            <a:r>
              <a:rPr lang="fr-FR" sz="4400" b="1" dirty="0">
                <a:solidFill>
                  <a:srgbClr val="00B050"/>
                </a:solidFill>
              </a:rPr>
              <a:t>:</a:t>
            </a:r>
          </a:p>
          <a:p>
            <a:pPr marL="0" indent="0">
              <a:buNone/>
            </a:pPr>
            <a:r>
              <a:rPr lang="fr-FR" sz="4400" dirty="0"/>
              <a:t>– </a:t>
            </a:r>
            <a:r>
              <a:rPr lang="fr-FR" sz="4400" dirty="0" smtClean="0"/>
              <a:t>Différencie une </a:t>
            </a:r>
            <a:r>
              <a:rPr lang="fr-FR" sz="4400" dirty="0"/>
              <a:t>matité déclive (ascite, hémopéritoine) d’un globe vésical </a:t>
            </a:r>
          </a:p>
          <a:p>
            <a:pPr marL="0" indent="0">
              <a:buNone/>
            </a:pPr>
            <a:r>
              <a:rPr lang="fr-FR" sz="4400" dirty="0"/>
              <a:t>– </a:t>
            </a:r>
            <a:r>
              <a:rPr lang="fr-FR" sz="4400" dirty="0" smtClean="0"/>
              <a:t>Tympanisme </a:t>
            </a:r>
            <a:r>
              <a:rPr lang="fr-FR" sz="4400" dirty="0"/>
              <a:t>→ occlusion intestinale ou pneumopéritoine.</a:t>
            </a:r>
          </a:p>
          <a:p>
            <a:pPr marL="0" indent="0">
              <a:buNone/>
            </a:pPr>
            <a:endParaRPr lang="fr-FR" sz="4400" b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sz="4400" b="1" dirty="0" smtClean="0">
                <a:solidFill>
                  <a:srgbClr val="00B050"/>
                </a:solidFill>
              </a:rPr>
              <a:t>Auscultation </a:t>
            </a:r>
            <a:r>
              <a:rPr lang="fr-FR" sz="4400" b="1" dirty="0">
                <a:solidFill>
                  <a:srgbClr val="00B050"/>
                </a:solidFill>
              </a:rPr>
              <a:t>:</a:t>
            </a:r>
          </a:p>
          <a:p>
            <a:pPr marL="0" indent="0">
              <a:buNone/>
            </a:pPr>
            <a:r>
              <a:rPr lang="fr-FR" sz="4400" dirty="0"/>
              <a:t>– </a:t>
            </a:r>
            <a:r>
              <a:rPr lang="fr-FR" sz="4400" dirty="0" smtClean="0"/>
              <a:t>Silence auscultatoire </a:t>
            </a:r>
            <a:r>
              <a:rPr lang="fr-FR" sz="4400" dirty="0"/>
              <a:t>de l’abdomen → occlusion par strangulation, ischémie </a:t>
            </a:r>
            <a:r>
              <a:rPr lang="fr-FR" sz="4400" dirty="0" smtClean="0"/>
              <a:t>intestinale ou </a:t>
            </a:r>
            <a:r>
              <a:rPr lang="fr-FR" sz="4400" dirty="0"/>
              <a:t>iléus paralytique </a:t>
            </a:r>
            <a:r>
              <a:rPr lang="fr-FR" sz="4400" dirty="0" smtClean="0"/>
              <a:t>;</a:t>
            </a:r>
          </a:p>
          <a:p>
            <a:pPr marL="0" indent="0">
              <a:buNone/>
            </a:pPr>
            <a:r>
              <a:rPr lang="fr-FR" sz="4400" dirty="0" smtClean="0"/>
              <a:t>– Bruits </a:t>
            </a:r>
            <a:r>
              <a:rPr lang="fr-FR" sz="4400" dirty="0"/>
              <a:t>hydro-aériques intenses → obstacle incomplet (syndrome de Koenig) ;</a:t>
            </a:r>
          </a:p>
          <a:p>
            <a:pPr marL="0" indent="0">
              <a:buNone/>
            </a:pPr>
            <a:r>
              <a:rPr lang="fr-FR" sz="4400" dirty="0"/>
              <a:t>– </a:t>
            </a:r>
            <a:r>
              <a:rPr lang="fr-FR" sz="4400" dirty="0" smtClean="0"/>
              <a:t>Souffle abdominal </a:t>
            </a:r>
            <a:r>
              <a:rPr lang="fr-FR" sz="4400" dirty="0"/>
              <a:t>→ anévrisme de l’aorte ou tumeur </a:t>
            </a:r>
            <a:r>
              <a:rPr lang="fr-FR" sz="4400" dirty="0" smtClean="0"/>
              <a:t>hyper vascularisée</a:t>
            </a:r>
            <a:r>
              <a:rPr lang="fr-FR" sz="4400" dirty="0"/>
              <a:t>.</a:t>
            </a:r>
            <a:endParaRPr lang="fr-FR" sz="4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3543219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III. </a:t>
            </a:r>
            <a:r>
              <a:rPr lang="fr-FR" sz="2400" b="1" dirty="0">
                <a:solidFill>
                  <a:srgbClr val="FF0000"/>
                </a:solidFill>
              </a:rPr>
              <a:t>Examens complémentaires</a:t>
            </a:r>
          </a:p>
          <a:p>
            <a:pPr marL="0" indent="0">
              <a:buNone/>
            </a:pPr>
            <a:r>
              <a:rPr lang="fr-FR" sz="2400" b="1" dirty="0">
                <a:solidFill>
                  <a:srgbClr val="0070C0"/>
                </a:solidFill>
              </a:rPr>
              <a:t>A- Biologie</a:t>
            </a:r>
          </a:p>
          <a:p>
            <a:r>
              <a:rPr lang="fr-FR" sz="2400" dirty="0" smtClean="0"/>
              <a:t>La </a:t>
            </a:r>
            <a:r>
              <a:rPr lang="fr-FR" sz="2400" dirty="0"/>
              <a:t>biologie oriente le diagnostic étiologique et apprécie des éléments de </a:t>
            </a:r>
            <a:r>
              <a:rPr lang="fr-FR" sz="2400" dirty="0" smtClean="0"/>
              <a:t>gravité.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NFS </a:t>
            </a:r>
            <a:r>
              <a:rPr lang="fr-FR" sz="2400" dirty="0"/>
              <a:t>(anémie, hyperleucocytose, thrombocytose, thrombopénie</a:t>
            </a:r>
            <a:r>
              <a:rPr lang="fr-FR" sz="2400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Protéine </a:t>
            </a:r>
            <a:r>
              <a:rPr lang="fr-FR" sz="2400" dirty="0"/>
              <a:t>C-réactive → syndrome </a:t>
            </a:r>
            <a:r>
              <a:rPr lang="fr-FR" sz="2400" dirty="0" smtClean="0"/>
              <a:t>inflammatoire.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 smtClean="0"/>
              <a:t>Hémocultures </a:t>
            </a:r>
            <a:r>
              <a:rPr lang="fr-FR" sz="2400" dirty="0"/>
              <a:t>en cas de fièvre avec frissons ou supérieure à 39 °C.</a:t>
            </a:r>
            <a:endParaRPr lang="fr-FR" sz="2400" b="0" i="0" u="none" strike="noStrike" baseline="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9231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noProof="0" dirty="0" smtClean="0">
                <a:solidFill>
                  <a:prstClr val="black"/>
                </a:solidFill>
              </a:rPr>
              <a:t>CAT devant un syndrome douloureux épigastrique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Dr ESSALHI  2018-2019</a:t>
            </a:r>
          </a:p>
        </p:txBody>
      </p:sp>
    </p:spTree>
    <p:extLst>
      <p:ext uri="{BB962C8B-B14F-4D97-AF65-F5344CB8AC3E}">
        <p14:creationId xmlns:p14="http://schemas.microsoft.com/office/powerpoint/2010/main" xmlns="" val="13015865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1741</Words>
  <Application>Microsoft Office PowerPoint</Application>
  <PresentationFormat>Affichage à l'écran (4:3)</PresentationFormat>
  <Paragraphs>193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CAT devant un syndrome douloureux épigastrique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Propriétaire</cp:lastModifiedBy>
  <cp:revision>93</cp:revision>
  <dcterms:created xsi:type="dcterms:W3CDTF">2018-08-17T08:50:12Z</dcterms:created>
  <dcterms:modified xsi:type="dcterms:W3CDTF">2020-04-02T13:21:16Z</dcterms:modified>
</cp:coreProperties>
</file>