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59" r:id="rId5"/>
    <p:sldId id="261" r:id="rId6"/>
    <p:sldId id="263" r:id="rId7"/>
    <p:sldId id="266" r:id="rId8"/>
    <p:sldId id="260" r:id="rId9"/>
    <p:sldId id="262" r:id="rId10"/>
    <p:sldId id="267" r:id="rId11"/>
    <p:sldId id="272" r:id="rId12"/>
    <p:sldId id="268" r:id="rId13"/>
    <p:sldId id="269" r:id="rId14"/>
    <p:sldId id="270" r:id="rId15"/>
    <p:sldId id="271" r:id="rId16"/>
    <p:sldId id="273" r:id="rId17"/>
    <p:sldId id="285" r:id="rId18"/>
    <p:sldId id="274" r:id="rId19"/>
    <p:sldId id="275" r:id="rId20"/>
    <p:sldId id="276" r:id="rId21"/>
    <p:sldId id="277" r:id="rId22"/>
    <p:sldId id="280" r:id="rId23"/>
    <p:sldId id="278" r:id="rId24"/>
    <p:sldId id="279" r:id="rId25"/>
    <p:sldId id="283" r:id="rId26"/>
    <p:sldId id="284" r:id="rId27"/>
    <p:sldId id="281" r:id="rId28"/>
    <p:sldId id="282"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D40AE-D7FD-4D0C-A454-8D4DF17C47F5}" type="datetimeFigureOut">
              <a:rPr lang="fr-FR" smtClean="0"/>
              <a:pPr/>
              <a:t>17/04/2020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7E8509-8C23-4952-8309-0562EAAE1F8D}" type="slidenum">
              <a:rPr lang="fr-FR" smtClean="0"/>
              <a:pPr/>
              <a:t>‹N°›</a:t>
            </a:fld>
            <a:endParaRPr lang="fr-FR"/>
          </a:p>
        </p:txBody>
      </p:sp>
    </p:spTree>
    <p:extLst>
      <p:ext uri="{BB962C8B-B14F-4D97-AF65-F5344CB8AC3E}">
        <p14:creationId xmlns:p14="http://schemas.microsoft.com/office/powerpoint/2010/main" val="1323364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fibrinogène : il  joue un rôle très important dans la coagulation mais c’est aussi le cofacteur de l'agrégation plaquettaire.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le facteur  Willebrand (VWF) : est une glycoprotéine plasmatique synthétisée par la cellule endothéliale et nécessaire à l'adhésion des PQ aux fibrilles sous-endothéliales . Dans le sang circulant, il est étroitement associé au facteur VIII coagulant auquel il sert de protéine porteuse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57E8509-8C23-4952-8309-0562EAAE1F8D}" type="slidenum">
              <a:rPr lang="fr-FR" smtClean="0"/>
              <a:pPr/>
              <a:t>9</a:t>
            </a:fld>
            <a:endParaRPr lang="fr-FR"/>
          </a:p>
        </p:txBody>
      </p:sp>
    </p:spTree>
    <p:extLst>
      <p:ext uri="{BB962C8B-B14F-4D97-AF65-F5344CB8AC3E}">
        <p14:creationId xmlns:p14="http://schemas.microsoft.com/office/powerpoint/2010/main" val="209547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kumimoji="0" lang="fr-FR"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Phase vasculaire </a:t>
            </a:r>
          </a:p>
          <a:p>
            <a:r>
              <a:rPr kumimoji="0" lang="fr-FR" sz="12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la vasoconstriction liée aux réflexes des vaisseaux lésés, </a:t>
            </a:r>
            <a:r>
              <a:rPr lang="fr-FR" sz="1200" kern="1200" dirty="0" smtClean="0">
                <a:solidFill>
                  <a:schemeClr val="tx1"/>
                </a:solidFill>
                <a:latin typeface="+mn-lt"/>
                <a:ea typeface="+mn-ea"/>
                <a:cs typeface="+mn-cs"/>
              </a:rPr>
              <a:t>Elle prend en compte les caractéristiques des différentes cellules composant l’endothélium et qui possèdent des propriétés anti thrombotiques. Ces cellules jouent un rôle de pro coagulant dans la naissance du thrombus par la sécrétion de différents facteurs comme celui de Von Willebrand (adhésion plaquettaire)</a:t>
            </a:r>
          </a:p>
          <a:p>
            <a:endParaRPr lang="fr-FR" sz="1200" kern="1200" baseline="0" dirty="0" smtClean="0">
              <a:solidFill>
                <a:schemeClr val="tx1"/>
              </a:solidFill>
              <a:latin typeface="+mn-lt"/>
              <a:ea typeface="+mn-ea"/>
              <a:cs typeface="+mn-cs"/>
            </a:endParaRPr>
          </a:p>
          <a:p>
            <a:r>
              <a:rPr lang="fr-FR" sz="1200" b="0" kern="1200" baseline="0" dirty="0" smtClean="0">
                <a:solidFill>
                  <a:schemeClr val="tx1"/>
                </a:solidFill>
                <a:latin typeface="+mn-lt"/>
                <a:ea typeface="+mn-ea"/>
                <a:cs typeface="+mn-cs"/>
              </a:rPr>
              <a:t> - La phase plaquettaire</a:t>
            </a:r>
          </a:p>
          <a:p>
            <a:r>
              <a:rPr lang="fr-FR" sz="1200" kern="1200" baseline="0" dirty="0" smtClean="0">
                <a:solidFill>
                  <a:schemeClr val="tx1"/>
                </a:solidFill>
                <a:latin typeface="+mn-lt"/>
                <a:ea typeface="+mn-ea"/>
                <a:cs typeface="+mn-cs"/>
              </a:rPr>
              <a:t>Cette seconde phase amène à la création du « clou plaquettaire » par adhésion des plaquettes circulantes au sous endothélium et à la sécrétion de substances favorisant l’agrégation plaquettaire </a:t>
            </a:r>
          </a:p>
          <a:p>
            <a:endParaRPr lang="fr-FR" sz="1200" kern="1200" baseline="0" dirty="0" smtClean="0">
              <a:solidFill>
                <a:schemeClr val="tx1"/>
              </a:solidFill>
              <a:latin typeface="+mn-lt"/>
              <a:ea typeface="+mn-ea"/>
              <a:cs typeface="+mn-cs"/>
            </a:endParaRPr>
          </a:p>
          <a:p>
            <a:pPr>
              <a:buFontTx/>
              <a:buChar char="-"/>
            </a:pPr>
            <a:r>
              <a:rPr lang="fr-FR" sz="1200" b="0" kern="1200" baseline="0" dirty="0" smtClean="0">
                <a:solidFill>
                  <a:schemeClr val="tx1"/>
                </a:solidFill>
                <a:latin typeface="Times New Roman" pitchFamily="18" charset="0"/>
                <a:ea typeface="+mn-ea"/>
                <a:cs typeface="Times New Roman" pitchFamily="18" charset="0"/>
              </a:rPr>
              <a:t>Les forces hémodynamiques</a:t>
            </a:r>
          </a:p>
          <a:p>
            <a:endParaRPr lang="fr-FR" sz="120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 Dans les vaisseaux, les forces hémodynamiques, la vitesse sanguine et la concentration plaquettaire ont une incidence sur l’adhésion des cellules à la paroi vasculaire </a:t>
            </a:r>
            <a:endParaRPr lang="fr-FR" b="0" dirty="0">
              <a:latin typeface="Times New Roman" pitchFamily="18" charset="0"/>
              <a:cs typeface="Times New Roman" pitchFamily="18" charset="0"/>
            </a:endParaRPr>
          </a:p>
        </p:txBody>
      </p:sp>
      <p:sp>
        <p:nvSpPr>
          <p:cNvPr id="4" name="Espace réservé du numéro de diapositive 3"/>
          <p:cNvSpPr>
            <a:spLocks noGrp="1"/>
          </p:cNvSpPr>
          <p:nvPr>
            <p:ph type="sldNum" sz="quarter" idx="10"/>
          </p:nvPr>
        </p:nvSpPr>
        <p:spPr/>
        <p:txBody>
          <a:bodyPr/>
          <a:lstStyle/>
          <a:p>
            <a:fld id="{F57E8509-8C23-4952-8309-0562EAAE1F8D}" type="slidenum">
              <a:rPr lang="fr-FR" smtClean="0"/>
              <a:pPr/>
              <a:t>11</a:t>
            </a:fld>
            <a:endParaRPr lang="fr-FR"/>
          </a:p>
        </p:txBody>
      </p:sp>
    </p:spTree>
    <p:extLst>
      <p:ext uri="{BB962C8B-B14F-4D97-AF65-F5344CB8AC3E}">
        <p14:creationId xmlns:p14="http://schemas.microsoft.com/office/powerpoint/2010/main" val="1943552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F57E8509-8C23-4952-8309-0562EAAE1F8D}" type="slidenum">
              <a:rPr lang="fr-FR" smtClean="0"/>
              <a:pPr/>
              <a:t>16</a:t>
            </a:fld>
            <a:endParaRPr lang="fr-FR"/>
          </a:p>
        </p:txBody>
      </p:sp>
    </p:spTree>
    <p:extLst>
      <p:ext uri="{BB962C8B-B14F-4D97-AF65-F5344CB8AC3E}">
        <p14:creationId xmlns:p14="http://schemas.microsoft.com/office/powerpoint/2010/main" val="428556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latin typeface="+mn-lt"/>
                <a:ea typeface="+mn-ea"/>
                <a:cs typeface="+mn-cs"/>
              </a:rPr>
              <a:t>Pour des déficits quantitatifs avec des valeurs &gt;  30%,  il est usuel de parler d’un déficit modéré en VWF.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Sur le plan biologique on retrouve un allongement du TCA avec un TP normal en cas de diminution du facteur VIII</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kern="1200" dirty="0" smtClean="0">
                <a:solidFill>
                  <a:schemeClr val="tx1"/>
                </a:solidFill>
                <a:latin typeface="+mn-lt"/>
                <a:ea typeface="+mn-ea"/>
                <a:cs typeface="+mn-cs"/>
              </a:rPr>
              <a:t>Le dosage de l’activité facteur Willebrand est retrouvé abaissé et le dosage antigénique abaissé ou normal (la comparaison entre le dosage activité et le dosage antigénique permet la distinction en un déficit qualitatif et quantitatif).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kern="1200" smtClean="0">
                <a:solidFill>
                  <a:schemeClr val="tx1"/>
                </a:solidFill>
                <a:latin typeface="+mn-lt"/>
                <a:ea typeface="+mn-ea"/>
                <a:cs typeface="+mn-cs"/>
              </a:rPr>
              <a:t>La numération plaquettaire est habituellement normale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F57E8509-8C23-4952-8309-0562EAAE1F8D}" type="slidenum">
              <a:rPr lang="fr-FR" smtClean="0"/>
              <a:pPr/>
              <a:t>17</a:t>
            </a:fld>
            <a:endParaRPr lang="fr-FR"/>
          </a:p>
        </p:txBody>
      </p:sp>
    </p:spTree>
    <p:extLst>
      <p:ext uri="{BB962C8B-B14F-4D97-AF65-F5344CB8AC3E}">
        <p14:creationId xmlns:p14="http://schemas.microsoft.com/office/powerpoint/2010/main" val="3912736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(TS) : temps nécessaire à l’arrêt d’un saignement provoqué par une petite incision au niveau des vaisseaux superficiels</a:t>
            </a:r>
          </a:p>
          <a:p>
            <a:r>
              <a:rPr lang="fr-FR" dirty="0" smtClean="0"/>
              <a:t>- Le (TS</a:t>
            </a:r>
            <a:r>
              <a:rPr lang="fr-FR" baseline="0" dirty="0" smtClean="0"/>
              <a:t>) est allongé dans les thrombopathies acquises (médicamenteuses ou associées  à une syndrome </a:t>
            </a:r>
            <a:r>
              <a:rPr lang="fr-FR" baseline="0" dirty="0" err="1" smtClean="0"/>
              <a:t>méyloprolifératif</a:t>
            </a:r>
            <a:r>
              <a:rPr lang="fr-FR" baseline="0" dirty="0" smtClean="0"/>
              <a:t> ou </a:t>
            </a:r>
            <a:r>
              <a:rPr lang="fr-FR" dirty="0" smtClean="0"/>
              <a:t> syndrome</a:t>
            </a:r>
            <a:r>
              <a:rPr lang="fr-FR" baseline="0" dirty="0" smtClean="0"/>
              <a:t> myélodysplasique) et  il est normal dans les thrombopathies héréditaires par défaut modéré de sécrétion plaquettaire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F57E8509-8C23-4952-8309-0562EAAE1F8D}" type="slidenum">
              <a:rPr lang="fr-FR" smtClean="0"/>
              <a:pPr/>
              <a:t>27</a:t>
            </a:fld>
            <a:endParaRPr lang="fr-FR"/>
          </a:p>
        </p:txBody>
      </p:sp>
    </p:spTree>
    <p:extLst>
      <p:ext uri="{BB962C8B-B14F-4D97-AF65-F5344CB8AC3E}">
        <p14:creationId xmlns:p14="http://schemas.microsoft.com/office/powerpoint/2010/main" val="4258252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57E8509-8C23-4952-8309-0562EAAE1F8D}" type="slidenum">
              <a:rPr lang="fr-FR" smtClean="0"/>
              <a:pPr/>
              <a:t>28</a:t>
            </a:fld>
            <a:endParaRPr lang="fr-FR"/>
          </a:p>
        </p:txBody>
      </p:sp>
    </p:spTree>
    <p:extLst>
      <p:ext uri="{BB962C8B-B14F-4D97-AF65-F5344CB8AC3E}">
        <p14:creationId xmlns:p14="http://schemas.microsoft.com/office/powerpoint/2010/main" val="344962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317B8573-429F-41D6-8C4E-DEDBE5B606A7}" type="datetimeFigureOut">
              <a:rPr lang="fr-FR" smtClean="0"/>
              <a:pPr/>
              <a:t>17/04/2020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91744F8-0ABE-486E-9F8D-84580D89A25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B8573-429F-41D6-8C4E-DEDBE5B606A7}" type="datetimeFigureOut">
              <a:rPr lang="fr-FR" smtClean="0"/>
              <a:pPr/>
              <a:t>17/04/2020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744F8-0ABE-486E-9F8D-84580D89A25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14348" y="1714488"/>
            <a:ext cx="7772400" cy="1470025"/>
          </a:xfrm>
        </p:spPr>
        <p:txBody>
          <a:bodyPr/>
          <a:lstStyle/>
          <a:p>
            <a:r>
              <a:rPr lang="fr-FR" dirty="0" smtClean="0"/>
              <a:t>Physiopathologie de l’hémostase primaire </a:t>
            </a:r>
            <a:endParaRPr lang="fr-FR" dirty="0"/>
          </a:p>
        </p:txBody>
      </p:sp>
      <p:sp>
        <p:nvSpPr>
          <p:cNvPr id="3" name="Sous-titre 2"/>
          <p:cNvSpPr>
            <a:spLocks noGrp="1"/>
          </p:cNvSpPr>
          <p:nvPr>
            <p:ph type="subTitle" idx="1"/>
          </p:nvPr>
        </p:nvSpPr>
        <p:spPr>
          <a:xfrm>
            <a:off x="0" y="5105400"/>
            <a:ext cx="6400800" cy="1752600"/>
          </a:xfrm>
        </p:spPr>
        <p:txBody>
          <a:bodyPr>
            <a:normAutofit/>
          </a:bodyPr>
          <a:lstStyle/>
          <a:p>
            <a:pPr algn="l"/>
            <a:r>
              <a:rPr lang="fr-FR" sz="1400" dirty="0" smtClean="0">
                <a:solidFill>
                  <a:schemeClr val="tx1"/>
                </a:solidFill>
              </a:rPr>
              <a:t>Dr K. BOUGUERRA</a:t>
            </a:r>
          </a:p>
          <a:p>
            <a:pPr algn="l"/>
            <a:r>
              <a:rPr lang="fr-FR" sz="1400" dirty="0" smtClean="0">
                <a:solidFill>
                  <a:schemeClr val="tx1"/>
                </a:solidFill>
              </a:rPr>
              <a:t>Maitre assistante en anesthésie réanimation </a:t>
            </a:r>
          </a:p>
          <a:p>
            <a:pPr algn="l"/>
            <a:r>
              <a:rPr lang="fr-FR" sz="1400" dirty="0" smtClean="0">
                <a:solidFill>
                  <a:schemeClr val="tx1"/>
                </a:solidFill>
              </a:rPr>
              <a:t>CHU Ibn </a:t>
            </a:r>
            <a:r>
              <a:rPr lang="fr-FR" sz="1400" dirty="0" err="1" smtClean="0">
                <a:solidFill>
                  <a:schemeClr val="tx1"/>
                </a:solidFill>
              </a:rPr>
              <a:t>Rochd</a:t>
            </a:r>
            <a:r>
              <a:rPr lang="fr-FR" sz="1400" dirty="0" smtClean="0">
                <a:solidFill>
                  <a:schemeClr val="tx1"/>
                </a:solidFill>
              </a:rPr>
              <a:t> </a:t>
            </a:r>
            <a:r>
              <a:rPr lang="fr-FR" sz="1400" dirty="0" smtClean="0">
                <a:solidFill>
                  <a:schemeClr val="tx1"/>
                </a:solidFill>
              </a:rPr>
              <a:t>Annaba</a:t>
            </a:r>
            <a:endParaRPr lang="fr-FR" sz="1400" dirty="0">
              <a:solidFill>
                <a:schemeClr val="tx1"/>
              </a:solidFill>
            </a:endParaRPr>
          </a:p>
        </p:txBody>
      </p:sp>
      <p:pic>
        <p:nvPicPr>
          <p:cNvPr id="4" name="Image 3" descr="C:\Documents and Settings\Administrateur\Mes documents\téléchargement.jpg"/>
          <p:cNvPicPr/>
          <p:nvPr/>
        </p:nvPicPr>
        <p:blipFill>
          <a:blip r:embed="rId2"/>
          <a:srcRect/>
          <a:stretch>
            <a:fillRect/>
          </a:stretch>
        </p:blipFill>
        <p:spPr bwMode="auto">
          <a:xfrm>
            <a:off x="6429388" y="4714884"/>
            <a:ext cx="2286016" cy="17145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physiologique</a:t>
            </a:r>
            <a:endParaRPr lang="fr-FR" dirty="0"/>
          </a:p>
        </p:txBody>
      </p:sp>
      <p:sp>
        <p:nvSpPr>
          <p:cNvPr id="3" name="Espace réservé du contenu 2"/>
          <p:cNvSpPr>
            <a:spLocks noGrp="1"/>
          </p:cNvSpPr>
          <p:nvPr>
            <p:ph idx="1"/>
          </p:nvPr>
        </p:nvSpPr>
        <p:spPr/>
        <p:txBody>
          <a:bodyPr/>
          <a:lstStyle/>
          <a:p>
            <a:r>
              <a:rPr lang="fr-FR" dirty="0" smtClean="0"/>
              <a:t>Les étapes de l’hémostase primaire sont : </a:t>
            </a:r>
          </a:p>
          <a:p>
            <a:pPr lvl="0">
              <a:buNone/>
            </a:pPr>
            <a:r>
              <a:rPr lang="fr-FR" dirty="0" smtClean="0"/>
              <a:t>- la vasoconstriction </a:t>
            </a:r>
          </a:p>
          <a:p>
            <a:pPr lvl="0">
              <a:buNone/>
            </a:pPr>
            <a:r>
              <a:rPr lang="fr-FR" dirty="0" smtClean="0"/>
              <a:t>-  l’adhésion des plaquettes au sous-endothélium </a:t>
            </a:r>
          </a:p>
          <a:p>
            <a:pPr lvl="0">
              <a:buNone/>
            </a:pPr>
            <a:r>
              <a:rPr lang="fr-FR" dirty="0" smtClean="0"/>
              <a:t>-  l’activation et la sécrétion plaquettaire </a:t>
            </a:r>
          </a:p>
          <a:p>
            <a:pPr>
              <a:buNone/>
            </a:pPr>
            <a:r>
              <a:rPr lang="fr-FR" dirty="0" smtClean="0"/>
              <a:t>- l’agrégation des plaquettes entre elles aboutissant au clou plaquettaire</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physiologique</a:t>
            </a:r>
            <a:endParaRPr lang="fr-FR" dirty="0"/>
          </a:p>
        </p:txBody>
      </p:sp>
      <p:pic>
        <p:nvPicPr>
          <p:cNvPr id="4" name="Espace réservé du contenu 3"/>
          <p:cNvPicPr>
            <a:picLocks noGrp="1"/>
          </p:cNvPicPr>
          <p:nvPr>
            <p:ph idx="1"/>
          </p:nvPr>
        </p:nvPicPr>
        <p:blipFill>
          <a:blip r:embed="rId3"/>
          <a:srcRect/>
          <a:stretch>
            <a:fillRect/>
          </a:stretch>
        </p:blipFill>
        <p:spPr bwMode="auto">
          <a:xfrm>
            <a:off x="1428728" y="2214554"/>
            <a:ext cx="6215106" cy="2070000"/>
          </a:xfrm>
          <a:prstGeom prst="rect">
            <a:avLst/>
          </a:prstGeom>
          <a:noFill/>
          <a:ln w="9525">
            <a:noFill/>
            <a:miter lim="800000"/>
            <a:headEnd/>
            <a:tailEnd/>
          </a:ln>
        </p:spPr>
      </p:pic>
      <p:sp>
        <p:nvSpPr>
          <p:cNvPr id="22529" name="Rectangle 1"/>
          <p:cNvSpPr>
            <a:spLocks noChangeArrowheads="1"/>
          </p:cNvSpPr>
          <p:nvPr/>
        </p:nvSpPr>
        <p:spPr bwMode="auto">
          <a:xfrm>
            <a:off x="0" y="4357694"/>
            <a:ext cx="2446439"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Figure 1</a:t>
            </a:r>
            <a:r>
              <a:rPr kumimoji="0" lang="fr-FR"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lang="fr-FR" sz="1400" dirty="0" smtClean="0">
                <a:solidFill>
                  <a:srgbClr val="000000"/>
                </a:solidFill>
                <a:latin typeface="Times New Roman" pitchFamily="18" charset="0"/>
                <a:ea typeface="Calibri" pitchFamily="34" charset="0"/>
                <a:cs typeface="Times New Roman" pitchFamily="18" charset="0"/>
              </a:rPr>
              <a:t>H</a:t>
            </a:r>
            <a:r>
              <a:rPr kumimoji="0" lang="fr-FR" sz="1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émostase primaire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928934"/>
            <a:ext cx="8229600" cy="1143000"/>
          </a:xfrm>
        </p:spPr>
        <p:txBody>
          <a:bodyPr>
            <a:normAutofit fontScale="90000"/>
          </a:bodyPr>
          <a:lstStyle/>
          <a:p>
            <a:pPr lvl="0"/>
            <a:r>
              <a:rPr lang="fr-FR" b="1" dirty="0" smtClean="0"/>
              <a:t>Physiopathologie </a:t>
            </a:r>
            <a:r>
              <a:rPr lang="fr-FR" dirty="0" smtClean="0"/>
              <a:t/>
            </a:r>
            <a:br>
              <a:rPr lang="fr-FR" dirty="0" smtClean="0"/>
            </a:br>
            <a:endParaRPr lang="fr-FR" dirty="0"/>
          </a:p>
        </p:txBody>
      </p:sp>
      <p:sp>
        <p:nvSpPr>
          <p:cNvPr id="3" name="Espace réservé du contenu 2"/>
          <p:cNvSpPr>
            <a:spLocks noGrp="1"/>
          </p:cNvSpPr>
          <p:nvPr>
            <p:ph idx="1"/>
          </p:nvPr>
        </p:nvSpPr>
        <p:spPr/>
        <p:txBody>
          <a:bodyPr/>
          <a:lstStyle/>
          <a:p>
            <a:pPr>
              <a:buNone/>
            </a:pPr>
            <a:r>
              <a:rPr lang="fr-FR" dirty="0" smtClean="0">
                <a:solidFill>
                  <a:schemeClr val="bg1"/>
                </a:solidFill>
              </a:rPr>
              <a:t>.</a:t>
            </a:r>
            <a:endParaRPr lang="fr-FR"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Causes et mécanismes </a:t>
            </a:r>
            <a:endParaRPr lang="fr-FR" dirty="0"/>
          </a:p>
        </p:txBody>
      </p:sp>
      <p:sp>
        <p:nvSpPr>
          <p:cNvPr id="3" name="Espace réservé du contenu 2"/>
          <p:cNvSpPr>
            <a:spLocks noGrp="1"/>
          </p:cNvSpPr>
          <p:nvPr>
            <p:ph idx="1"/>
          </p:nvPr>
        </p:nvSpPr>
        <p:spPr/>
        <p:txBody>
          <a:bodyPr/>
          <a:lstStyle/>
          <a:p>
            <a:pPr lvl="0"/>
            <a:endParaRPr lang="fr-FR" dirty="0" smtClean="0"/>
          </a:p>
          <a:p>
            <a:pPr lvl="0"/>
            <a:endParaRPr lang="fr-FR" dirty="0" smtClean="0"/>
          </a:p>
          <a:p>
            <a:pPr lvl="0"/>
            <a:r>
              <a:rPr lang="fr-FR" dirty="0" smtClean="0"/>
              <a:t>Les troubles constitutionnels de l’hémostase primaire </a:t>
            </a:r>
          </a:p>
          <a:p>
            <a:pPr lvl="0">
              <a:buNone/>
            </a:pPr>
            <a:endParaRPr lang="fr-FR"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Thrombopénies constitutionnelles </a:t>
            </a:r>
            <a:endParaRPr lang="fr-FR" dirty="0"/>
          </a:p>
        </p:txBody>
      </p:sp>
      <p:pic>
        <p:nvPicPr>
          <p:cNvPr id="3075" name="Picture 3"/>
          <p:cNvPicPr>
            <a:picLocks noGrp="1" noChangeAspect="1" noChangeArrowheads="1"/>
          </p:cNvPicPr>
          <p:nvPr>
            <p:ph idx="1"/>
          </p:nvPr>
        </p:nvPicPr>
        <p:blipFill>
          <a:blip r:embed="rId2"/>
          <a:srcRect/>
          <a:stretch>
            <a:fillRect/>
          </a:stretch>
        </p:blipFill>
        <p:spPr bwMode="auto">
          <a:xfrm>
            <a:off x="428596" y="1357298"/>
            <a:ext cx="8001056" cy="500066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Thrombopathies constitutionnelles </a:t>
            </a:r>
            <a:endParaRPr lang="fr-FR" dirty="0"/>
          </a:p>
        </p:txBody>
      </p:sp>
      <p:graphicFrame>
        <p:nvGraphicFramePr>
          <p:cNvPr id="6" name="Espace réservé du contenu 5"/>
          <p:cNvGraphicFramePr>
            <a:graphicFrameLocks noGrp="1"/>
          </p:cNvGraphicFramePr>
          <p:nvPr>
            <p:ph idx="1"/>
          </p:nvPr>
        </p:nvGraphicFramePr>
        <p:xfrm>
          <a:off x="500034" y="2143116"/>
          <a:ext cx="8143932" cy="3571164"/>
        </p:xfrm>
        <a:graphic>
          <a:graphicData uri="http://schemas.openxmlformats.org/drawingml/2006/table">
            <a:tbl>
              <a:tblPr firstRow="1" bandRow="1">
                <a:tableStyleId>{5C22544A-7EE6-4342-B048-85BDC9FD1C3A}</a:tableStyleId>
              </a:tblPr>
              <a:tblGrid>
                <a:gridCol w="3212744"/>
                <a:gridCol w="4931188"/>
              </a:tblGrid>
              <a:tr h="505422">
                <a:tc>
                  <a:txBody>
                    <a:bodyPr/>
                    <a:lstStyle/>
                    <a:p>
                      <a:r>
                        <a:rPr lang="fr-FR" dirty="0" smtClean="0"/>
                        <a:t>Mécanisme </a:t>
                      </a:r>
                      <a:endParaRPr lang="fr-FR" dirty="0"/>
                    </a:p>
                  </a:txBody>
                  <a:tcPr/>
                </a:tc>
                <a:tc>
                  <a:txBody>
                    <a:bodyPr/>
                    <a:lstStyle/>
                    <a:p>
                      <a:r>
                        <a:rPr lang="fr-FR" dirty="0" smtClean="0"/>
                        <a:t>Pathologie</a:t>
                      </a:r>
                      <a:r>
                        <a:rPr lang="fr-FR" baseline="0" dirty="0" smtClean="0"/>
                        <a:t> </a:t>
                      </a:r>
                      <a:endParaRPr lang="fr-FR" dirty="0"/>
                    </a:p>
                  </a:txBody>
                  <a:tcPr/>
                </a:tc>
              </a:tr>
              <a:tr h="505422">
                <a:tc>
                  <a:txBody>
                    <a:bodyPr/>
                    <a:lstStyle/>
                    <a:p>
                      <a:r>
                        <a:rPr lang="fr-FR" dirty="0" smtClean="0"/>
                        <a:t>Anomalies de l’adhésion</a:t>
                      </a:r>
                      <a:endParaRPr lang="fr-FR" dirty="0"/>
                    </a:p>
                  </a:txBody>
                  <a:tcPr/>
                </a:tc>
                <a:tc>
                  <a:txBody>
                    <a:bodyPr/>
                    <a:lstStyle/>
                    <a:p>
                      <a:r>
                        <a:rPr lang="fr-FR" dirty="0" smtClean="0"/>
                        <a:t>Syndrome de Jean Bernard Soulier – déficit en </a:t>
                      </a:r>
                      <a:r>
                        <a:rPr lang="fr-FR" dirty="0" err="1" smtClean="0"/>
                        <a:t>GpIb</a:t>
                      </a:r>
                      <a:r>
                        <a:rPr lang="fr-FR" dirty="0" smtClean="0"/>
                        <a:t> IX</a:t>
                      </a:r>
                      <a:endParaRPr lang="fr-FR" dirty="0"/>
                    </a:p>
                  </a:txBody>
                  <a:tcPr/>
                </a:tc>
              </a:tr>
              <a:tr h="505422">
                <a:tc>
                  <a:txBody>
                    <a:bodyPr/>
                    <a:lstStyle/>
                    <a:p>
                      <a:r>
                        <a:rPr lang="fr-FR" dirty="0" smtClean="0"/>
                        <a:t>Anomalies de l’agrégation plaquettaire </a:t>
                      </a:r>
                      <a:endParaRPr lang="fr-FR" dirty="0"/>
                    </a:p>
                  </a:txBody>
                  <a:tcPr/>
                </a:tc>
                <a:tc>
                  <a:txBody>
                    <a:bodyPr/>
                    <a:lstStyle/>
                    <a:p>
                      <a:r>
                        <a:rPr lang="fr-FR" dirty="0" smtClean="0"/>
                        <a:t>Thrombasthénie</a:t>
                      </a:r>
                      <a:r>
                        <a:rPr lang="fr-FR" baseline="0" dirty="0" smtClean="0"/>
                        <a:t> de Glanzman – déficit en </a:t>
                      </a:r>
                      <a:r>
                        <a:rPr lang="fr-FR" baseline="0" dirty="0" err="1" smtClean="0"/>
                        <a:t>GpIIb</a:t>
                      </a:r>
                      <a:r>
                        <a:rPr lang="fr-FR" baseline="0" dirty="0" smtClean="0"/>
                        <a:t> – </a:t>
                      </a:r>
                      <a:r>
                        <a:rPr lang="fr-FR" baseline="0" dirty="0" err="1" smtClean="0"/>
                        <a:t>IIa</a:t>
                      </a:r>
                      <a:r>
                        <a:rPr lang="fr-FR" baseline="0" dirty="0" smtClean="0"/>
                        <a:t> </a:t>
                      </a:r>
                      <a:endParaRPr lang="fr-FR" dirty="0"/>
                    </a:p>
                  </a:txBody>
                  <a:tcPr/>
                </a:tc>
              </a:tr>
              <a:tr h="505422">
                <a:tc>
                  <a:txBody>
                    <a:bodyPr/>
                    <a:lstStyle/>
                    <a:p>
                      <a:r>
                        <a:rPr lang="fr-FR" dirty="0" smtClean="0"/>
                        <a:t>Anomalies de la signalisation </a:t>
                      </a:r>
                      <a:endParaRPr lang="fr-FR" dirty="0"/>
                    </a:p>
                  </a:txBody>
                  <a:tcPr/>
                </a:tc>
                <a:tc>
                  <a:txBody>
                    <a:bodyPr/>
                    <a:lstStyle/>
                    <a:p>
                      <a:r>
                        <a:rPr lang="fr-FR" dirty="0" smtClean="0"/>
                        <a:t>Déficit en </a:t>
                      </a:r>
                      <a:r>
                        <a:rPr lang="fr-FR" dirty="0" err="1" smtClean="0"/>
                        <a:t>cyclo</a:t>
                      </a:r>
                      <a:r>
                        <a:rPr lang="fr-FR" dirty="0" smtClean="0"/>
                        <a:t>-oxygénase – déficit</a:t>
                      </a:r>
                      <a:r>
                        <a:rPr lang="fr-FR" baseline="0" dirty="0" smtClean="0"/>
                        <a:t> en </a:t>
                      </a:r>
                      <a:r>
                        <a:rPr lang="fr-FR" baseline="0" dirty="0" err="1" smtClean="0"/>
                        <a:t>thromboxane</a:t>
                      </a:r>
                      <a:r>
                        <a:rPr lang="fr-FR" baseline="0" dirty="0" smtClean="0"/>
                        <a:t> synthétase </a:t>
                      </a:r>
                      <a:endParaRPr lang="fr-FR" dirty="0"/>
                    </a:p>
                  </a:txBody>
                  <a:tcPr/>
                </a:tc>
              </a:tr>
              <a:tr h="505422">
                <a:tc>
                  <a:txBody>
                    <a:bodyPr/>
                    <a:lstStyle/>
                    <a:p>
                      <a:r>
                        <a:rPr lang="fr-FR" dirty="0" smtClean="0"/>
                        <a:t>Anomalies de la sécrétion </a:t>
                      </a:r>
                      <a:endParaRPr lang="fr-FR" dirty="0"/>
                    </a:p>
                  </a:txBody>
                  <a:tcPr/>
                </a:tc>
                <a:tc>
                  <a:txBody>
                    <a:bodyPr/>
                    <a:lstStyle/>
                    <a:p>
                      <a:r>
                        <a:rPr lang="fr-FR" dirty="0" smtClean="0"/>
                        <a:t>Syndrome des</a:t>
                      </a:r>
                      <a:r>
                        <a:rPr lang="fr-FR" baseline="0" dirty="0" smtClean="0"/>
                        <a:t> plaquettes grises </a:t>
                      </a:r>
                      <a:endParaRPr lang="fr-FR" dirty="0"/>
                    </a:p>
                  </a:txBody>
                  <a:tcPr/>
                </a:tc>
              </a:tr>
              <a:tr h="505422">
                <a:tc>
                  <a:txBody>
                    <a:bodyPr/>
                    <a:lstStyle/>
                    <a:p>
                      <a:r>
                        <a:rPr lang="fr-FR" dirty="0" smtClean="0"/>
                        <a:t>Anomalies de la fonction plaquettaire </a:t>
                      </a:r>
                      <a:endParaRPr lang="fr-FR" dirty="0"/>
                    </a:p>
                  </a:txBody>
                  <a:tcPr/>
                </a:tc>
                <a:tc>
                  <a:txBody>
                    <a:bodyPr/>
                    <a:lstStyle/>
                    <a:p>
                      <a:r>
                        <a:rPr lang="fr-FR" dirty="0" smtClean="0"/>
                        <a:t>Syndrome de Scott </a:t>
                      </a:r>
                      <a:endParaRPr lang="fr-FR" dirty="0"/>
                    </a:p>
                  </a:txBody>
                  <a:tcPr/>
                </a:tc>
              </a:tr>
            </a:tbl>
          </a:graphicData>
        </a:graphic>
      </p:graphicFrame>
      <p:sp>
        <p:nvSpPr>
          <p:cNvPr id="13313" name="Rectangle 1"/>
          <p:cNvSpPr>
            <a:spLocks noChangeArrowheads="1"/>
          </p:cNvSpPr>
          <p:nvPr/>
        </p:nvSpPr>
        <p:spPr bwMode="auto">
          <a:xfrm>
            <a:off x="500034" y="1714488"/>
            <a:ext cx="864396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ea typeface="Calibri" pitchFamily="34" charset="0"/>
                <a:cs typeface="Times New Roman" pitchFamily="18" charset="0"/>
              </a:rPr>
              <a:t>Tableau 2 : </a:t>
            </a:r>
            <a:r>
              <a:rPr lang="fr-FR" dirty="0" smtClean="0">
                <a:ea typeface="Calibri" pitchFamily="34" charset="0"/>
                <a:cs typeface="Times New Roman" pitchFamily="18" charset="0"/>
              </a:rPr>
              <a:t>T</a:t>
            </a:r>
            <a:r>
              <a:rPr kumimoji="0" lang="fr-FR" b="0" i="0" u="none" strike="noStrike" cap="none" normalizeH="0" baseline="0" dirty="0" smtClean="0">
                <a:ln>
                  <a:noFill/>
                </a:ln>
                <a:solidFill>
                  <a:schemeClr val="tx1"/>
                </a:solidFill>
                <a:effectLst/>
                <a:ea typeface="Calibri" pitchFamily="34" charset="0"/>
                <a:cs typeface="Times New Roman" pitchFamily="18" charset="0"/>
              </a:rPr>
              <a:t>hrombopathies</a:t>
            </a:r>
            <a:r>
              <a:rPr kumimoji="0" lang="fr-FR" b="0" i="0" u="none" strike="noStrike" cap="none" normalizeH="0" dirty="0" smtClean="0">
                <a:ln>
                  <a:noFill/>
                </a:ln>
                <a:solidFill>
                  <a:schemeClr val="tx1"/>
                </a:solidFill>
                <a:effectLst/>
                <a:ea typeface="Calibri" pitchFamily="34" charset="0"/>
                <a:cs typeface="Times New Roman" pitchFamily="18" charset="0"/>
              </a:rPr>
              <a:t> </a:t>
            </a:r>
            <a:r>
              <a:rPr kumimoji="0" lang="fr-FR" b="0" i="0" u="none" strike="noStrike" cap="none" normalizeH="0" baseline="0" dirty="0" smtClean="0">
                <a:ln>
                  <a:noFill/>
                </a:ln>
                <a:solidFill>
                  <a:schemeClr val="tx1"/>
                </a:solidFill>
                <a:effectLst/>
                <a:ea typeface="Calibri" pitchFamily="34" charset="0"/>
                <a:cs typeface="Times New Roman" pitchFamily="18" charset="0"/>
              </a:rPr>
              <a:t>constitutionnelles </a:t>
            </a:r>
            <a:endParaRPr kumimoji="0" lang="fr-FR" b="0" i="0" u="none" strike="noStrike" cap="none" normalizeH="0" baseline="0" dirty="0" smtClean="0">
              <a:ln>
                <a:noFill/>
              </a:ln>
              <a:solidFill>
                <a:schemeClr val="tx1"/>
              </a:solidFill>
              <a:effectLst/>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Déficits en facteur de </a:t>
            </a:r>
            <a:r>
              <a:rPr lang="fr-FR" sz="3600" dirty="0" err="1" smtClean="0"/>
              <a:t>von</a:t>
            </a:r>
            <a:r>
              <a:rPr lang="fr-FR" sz="3600" dirty="0" smtClean="0"/>
              <a:t> Willebrand (</a:t>
            </a:r>
            <a:r>
              <a:rPr lang="fr-FR" sz="3600" dirty="0" err="1" smtClean="0"/>
              <a:t>FvW</a:t>
            </a:r>
            <a:r>
              <a:rPr lang="fr-FR" sz="3600" dirty="0" smtClean="0"/>
              <a:t>)</a:t>
            </a:r>
            <a:endParaRPr lang="fr-FR" sz="3600" dirty="0"/>
          </a:p>
        </p:txBody>
      </p:sp>
      <p:sp>
        <p:nvSpPr>
          <p:cNvPr id="3" name="Espace réservé du contenu 2"/>
          <p:cNvSpPr>
            <a:spLocks noGrp="1"/>
          </p:cNvSpPr>
          <p:nvPr>
            <p:ph idx="1"/>
          </p:nvPr>
        </p:nvSpPr>
        <p:spPr>
          <a:xfrm>
            <a:off x="428596" y="1785926"/>
            <a:ext cx="8229600" cy="4525963"/>
          </a:xfrm>
        </p:spPr>
        <p:txBody>
          <a:bodyPr/>
          <a:lstStyle/>
          <a:p>
            <a:r>
              <a:rPr lang="fr-FR" dirty="0" smtClean="0"/>
              <a:t>Le déficit en facteur de Willebrand est le plus fréquent des déficits en facteurs intervenant dans l’hémostase.</a:t>
            </a:r>
          </a:p>
          <a:p>
            <a:pPr>
              <a:buNone/>
            </a:pPr>
            <a:endParaRPr lang="fr-FR" dirty="0" smtClean="0"/>
          </a:p>
          <a:p>
            <a:r>
              <a:rPr lang="fr-FR" dirty="0" smtClean="0"/>
              <a:t>Un déficit en VWF entraine une anomalie de l’adhésion et de l’agrégation plaquettaire dans la microcirculation (force de cisaillement élevées).</a:t>
            </a:r>
          </a:p>
          <a:p>
            <a:endParaRPr lang="fr-FR" dirty="0" smtClean="0"/>
          </a:p>
          <a:p>
            <a:pPr>
              <a:buNone/>
            </a:pPr>
            <a:endParaRPr lang="fr-FR"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Déficits en facteur de </a:t>
            </a:r>
            <a:r>
              <a:rPr lang="fr-FR" dirty="0" err="1" smtClean="0"/>
              <a:t>von</a:t>
            </a:r>
            <a:r>
              <a:rPr lang="fr-FR" dirty="0" smtClean="0"/>
              <a:t> Willebrand (</a:t>
            </a:r>
            <a:r>
              <a:rPr lang="fr-FR" dirty="0" err="1" smtClean="0"/>
              <a:t>FvW</a:t>
            </a:r>
            <a:r>
              <a:rPr lang="fr-FR" dirty="0" smtClean="0"/>
              <a:t>)</a:t>
            </a:r>
            <a:endParaRPr lang="fr-FR" dirty="0"/>
          </a:p>
        </p:txBody>
      </p:sp>
      <p:sp>
        <p:nvSpPr>
          <p:cNvPr id="3" name="Espace réservé du contenu 2"/>
          <p:cNvSpPr>
            <a:spLocks noGrp="1"/>
          </p:cNvSpPr>
          <p:nvPr>
            <p:ph idx="1"/>
          </p:nvPr>
        </p:nvSpPr>
        <p:spPr>
          <a:xfrm>
            <a:off x="457200" y="1785926"/>
            <a:ext cx="8229600" cy="4340237"/>
          </a:xfrm>
        </p:spPr>
        <p:txBody>
          <a:bodyPr/>
          <a:lstStyle/>
          <a:p>
            <a:r>
              <a:rPr lang="fr-FR" dirty="0" smtClean="0"/>
              <a:t>Ce trouble de l’hémostase primaire peut donc être associé à un trouble de la coagulation.</a:t>
            </a:r>
          </a:p>
          <a:p>
            <a:pPr>
              <a:buNone/>
            </a:pPr>
            <a:endParaRPr lang="fr-FR" dirty="0" smtClean="0"/>
          </a:p>
          <a:p>
            <a:r>
              <a:rPr lang="fr-FR" dirty="0" smtClean="0"/>
              <a:t> Il existe plusieurs types de maladie de VWD :</a:t>
            </a:r>
          </a:p>
          <a:p>
            <a:pPr lvl="2">
              <a:buNone/>
            </a:pPr>
            <a:r>
              <a:rPr lang="fr-FR" dirty="0" smtClean="0"/>
              <a:t>- le type 1 est un déficit quantitatif partiel</a:t>
            </a:r>
          </a:p>
          <a:p>
            <a:pPr lvl="2">
              <a:buFontTx/>
              <a:buChar char="-"/>
            </a:pPr>
            <a:r>
              <a:rPr lang="fr-FR" dirty="0" smtClean="0"/>
              <a:t>le type 3 un déficit quantitatif  total </a:t>
            </a:r>
          </a:p>
          <a:p>
            <a:pPr lvl="2">
              <a:buFontTx/>
              <a:buChar char="-"/>
            </a:pPr>
            <a:r>
              <a:rPr lang="fr-FR" dirty="0" smtClean="0"/>
              <a:t>le type 2 un déficit qualitatif. </a:t>
            </a:r>
          </a:p>
          <a:p>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Causes et mécanismes </a:t>
            </a:r>
            <a:endParaRPr lang="fr-FR" dirty="0"/>
          </a:p>
        </p:txBody>
      </p:sp>
      <p:sp>
        <p:nvSpPr>
          <p:cNvPr id="3" name="Espace réservé du contenu 2"/>
          <p:cNvSpPr>
            <a:spLocks noGrp="1"/>
          </p:cNvSpPr>
          <p:nvPr>
            <p:ph idx="1"/>
          </p:nvPr>
        </p:nvSpPr>
        <p:spPr/>
        <p:txBody>
          <a:bodyPr/>
          <a:lstStyle/>
          <a:p>
            <a:pPr lvl="0">
              <a:buNone/>
            </a:pPr>
            <a:endParaRPr lang="fr-FR" dirty="0" smtClean="0"/>
          </a:p>
          <a:p>
            <a:pPr lvl="0"/>
            <a:endParaRPr lang="fr-FR" dirty="0" smtClean="0"/>
          </a:p>
          <a:p>
            <a:pPr lvl="0"/>
            <a:r>
              <a:rPr lang="fr-FR" dirty="0" smtClean="0"/>
              <a:t>Les troubles acquis de l’hémostase primaire </a:t>
            </a:r>
          </a:p>
          <a:p>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Médicamenteux</a:t>
            </a:r>
            <a:endParaRPr lang="fr-FR" dirty="0"/>
          </a:p>
        </p:txBody>
      </p:sp>
      <p:sp>
        <p:nvSpPr>
          <p:cNvPr id="3" name="Espace réservé du contenu 2"/>
          <p:cNvSpPr>
            <a:spLocks noGrp="1"/>
          </p:cNvSpPr>
          <p:nvPr>
            <p:ph idx="1"/>
          </p:nvPr>
        </p:nvSpPr>
        <p:spPr/>
        <p:txBody>
          <a:bodyPr/>
          <a:lstStyle/>
          <a:p>
            <a:pPr>
              <a:buFontTx/>
              <a:buChar char="-"/>
            </a:pPr>
            <a:r>
              <a:rPr lang="fr-FR" dirty="0" smtClean="0"/>
              <a:t>Aspirine</a:t>
            </a:r>
          </a:p>
          <a:p>
            <a:pPr>
              <a:buFontTx/>
              <a:buChar char="-"/>
            </a:pPr>
            <a:r>
              <a:rPr lang="fr-FR" dirty="0" smtClean="0"/>
              <a:t>AINS</a:t>
            </a:r>
          </a:p>
          <a:p>
            <a:pPr>
              <a:buFontTx/>
              <a:buChar char="-"/>
            </a:pPr>
            <a:r>
              <a:rPr lang="fr-FR" dirty="0" smtClean="0"/>
              <a:t> Antibiotiques</a:t>
            </a:r>
          </a:p>
          <a:p>
            <a:pPr>
              <a:buFontTx/>
              <a:buChar char="-"/>
            </a:pPr>
            <a:r>
              <a:rPr lang="fr-FR" dirty="0" smtClean="0"/>
              <a:t>Antidépresseurs tricycliques</a:t>
            </a:r>
          </a:p>
          <a:p>
            <a:pPr>
              <a:buFontTx/>
              <a:buChar char="-"/>
            </a:pPr>
            <a:r>
              <a:rPr lang="fr-FR" dirty="0" smtClean="0"/>
              <a:t>Inhibiteurs de la recapture de la sérotonine</a:t>
            </a:r>
          </a:p>
          <a:p>
            <a:pPr>
              <a:buFontTx/>
              <a:buChar char="-"/>
            </a:pPr>
            <a:r>
              <a:rPr lang="fr-FR" dirty="0" smtClean="0"/>
              <a:t>Inhibiteurs calciques et B bloquants</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t>Objectifs </a:t>
            </a:r>
            <a:endParaRPr lang="fr-FR" dirty="0"/>
          </a:p>
        </p:txBody>
      </p:sp>
      <p:sp>
        <p:nvSpPr>
          <p:cNvPr id="3" name="Espace réservé du contenu 2"/>
          <p:cNvSpPr>
            <a:spLocks noGrp="1"/>
          </p:cNvSpPr>
          <p:nvPr>
            <p:ph idx="1"/>
          </p:nvPr>
        </p:nvSpPr>
        <p:spPr>
          <a:xfrm>
            <a:off x="428596" y="1571588"/>
            <a:ext cx="8229600" cy="5286412"/>
          </a:xfrm>
        </p:spPr>
        <p:txBody>
          <a:bodyPr>
            <a:normAutofit fontScale="85000" lnSpcReduction="10000"/>
          </a:bodyPr>
          <a:lstStyle/>
          <a:p>
            <a:pPr>
              <a:buFontTx/>
              <a:buChar char="-"/>
            </a:pPr>
            <a:r>
              <a:rPr lang="fr-FR" dirty="0" smtClean="0"/>
              <a:t>Définir </a:t>
            </a:r>
            <a:r>
              <a:rPr lang="fr-FR" dirty="0"/>
              <a:t>l’hémostase primaire et avoir des connaissances sur la physiologie de l’hémostase </a:t>
            </a:r>
            <a:r>
              <a:rPr lang="fr-FR" dirty="0" smtClean="0"/>
              <a:t>primaire.</a:t>
            </a:r>
          </a:p>
          <a:p>
            <a:pPr>
              <a:buNone/>
            </a:pPr>
            <a:endParaRPr lang="fr-FR" dirty="0" smtClean="0"/>
          </a:p>
          <a:p>
            <a:pPr>
              <a:buFontTx/>
              <a:buChar char="-"/>
            </a:pPr>
            <a:r>
              <a:rPr lang="fr-FR" dirty="0" smtClean="0"/>
              <a:t>Décrire </a:t>
            </a:r>
            <a:r>
              <a:rPr lang="fr-FR" dirty="0"/>
              <a:t>les mécanismes physiopathologiques des anomalies vasculaires, plaquettaires et du facteur de Willebrand. </a:t>
            </a:r>
            <a:endParaRPr lang="fr-FR" dirty="0" smtClean="0"/>
          </a:p>
          <a:p>
            <a:pPr>
              <a:buNone/>
            </a:pPr>
            <a:endParaRPr lang="fr-FR" dirty="0" smtClean="0"/>
          </a:p>
          <a:p>
            <a:pPr>
              <a:buFontTx/>
              <a:buChar char="-"/>
            </a:pPr>
            <a:r>
              <a:rPr lang="fr-FR" dirty="0" smtClean="0"/>
              <a:t>Enumérer </a:t>
            </a:r>
            <a:r>
              <a:rPr lang="fr-FR" dirty="0"/>
              <a:t>les conséquences cliniques et biologiques. </a:t>
            </a:r>
            <a:endParaRPr lang="fr-FR" dirty="0" smtClean="0"/>
          </a:p>
          <a:p>
            <a:pPr>
              <a:buNone/>
            </a:pPr>
            <a:endParaRPr lang="fr-FR" dirty="0" smtClean="0"/>
          </a:p>
          <a:p>
            <a:pPr>
              <a:buFontTx/>
              <a:buChar char="-"/>
            </a:pPr>
            <a:r>
              <a:rPr lang="fr-FR" dirty="0" smtClean="0"/>
              <a:t>Enumérer </a:t>
            </a:r>
            <a:r>
              <a:rPr lang="fr-FR" dirty="0"/>
              <a:t>les principales étiologies des troubles de l’hémostase primaire</a:t>
            </a:r>
          </a:p>
          <a:p>
            <a:pPr>
              <a:buNone/>
            </a:pP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29600" cy="1143000"/>
          </a:xfrm>
        </p:spPr>
        <p:txBody>
          <a:bodyPr>
            <a:normAutofit/>
          </a:bodyPr>
          <a:lstStyle/>
          <a:p>
            <a:r>
              <a:rPr lang="fr-FR" dirty="0" smtClean="0"/>
              <a:t>Les Thrombopathies</a:t>
            </a:r>
            <a:endParaRPr lang="fr-FR" dirty="0"/>
          </a:p>
        </p:txBody>
      </p:sp>
      <p:sp>
        <p:nvSpPr>
          <p:cNvPr id="3" name="Espace réservé du contenu 2"/>
          <p:cNvSpPr>
            <a:spLocks noGrp="1"/>
          </p:cNvSpPr>
          <p:nvPr>
            <p:ph idx="1"/>
          </p:nvPr>
        </p:nvSpPr>
        <p:spPr>
          <a:xfrm>
            <a:off x="500034" y="1857364"/>
            <a:ext cx="8229600" cy="4525963"/>
          </a:xfrm>
        </p:spPr>
        <p:txBody>
          <a:bodyPr/>
          <a:lstStyle/>
          <a:p>
            <a:pPr>
              <a:buFontTx/>
              <a:buChar char="-"/>
            </a:pPr>
            <a:r>
              <a:rPr lang="fr-FR" dirty="0" smtClean="0"/>
              <a:t>Hémopathies</a:t>
            </a:r>
          </a:p>
          <a:p>
            <a:pPr>
              <a:buNone/>
            </a:pPr>
            <a:endParaRPr lang="fr-FR" dirty="0" smtClean="0"/>
          </a:p>
          <a:p>
            <a:pPr>
              <a:buFontTx/>
              <a:buChar char="-"/>
            </a:pPr>
            <a:r>
              <a:rPr lang="fr-FR" dirty="0" smtClean="0"/>
              <a:t>Insuffisance rénale</a:t>
            </a:r>
          </a:p>
          <a:p>
            <a:pPr>
              <a:buNone/>
            </a:pPr>
            <a:endParaRPr lang="fr-FR" dirty="0" smtClean="0"/>
          </a:p>
          <a:p>
            <a:pPr>
              <a:buFontTx/>
              <a:buChar char="-"/>
            </a:pPr>
            <a:r>
              <a:rPr lang="fr-FR" dirty="0" smtClean="0"/>
              <a:t>Insuffisance hépatique </a:t>
            </a: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formes acquises de maladie de Willebrand </a:t>
            </a:r>
            <a:endParaRPr lang="fr-FR" dirty="0"/>
          </a:p>
        </p:txBody>
      </p:sp>
      <p:sp>
        <p:nvSpPr>
          <p:cNvPr id="3" name="Espace réservé du contenu 2"/>
          <p:cNvSpPr>
            <a:spLocks noGrp="1"/>
          </p:cNvSpPr>
          <p:nvPr>
            <p:ph idx="1"/>
          </p:nvPr>
        </p:nvSpPr>
        <p:spPr>
          <a:xfrm>
            <a:off x="428596" y="1785926"/>
            <a:ext cx="8229600" cy="4525963"/>
          </a:xfrm>
        </p:spPr>
        <p:txBody>
          <a:bodyPr/>
          <a:lstStyle/>
          <a:p>
            <a:pPr>
              <a:buFontTx/>
              <a:buChar char="-"/>
            </a:pPr>
            <a:r>
              <a:rPr lang="fr-FR" dirty="0" smtClean="0"/>
              <a:t>Hémopathies</a:t>
            </a:r>
          </a:p>
          <a:p>
            <a:pPr>
              <a:buFontTx/>
              <a:buChar char="-"/>
            </a:pPr>
            <a:r>
              <a:rPr lang="fr-FR" dirty="0" smtClean="0"/>
              <a:t>Cancer solide</a:t>
            </a:r>
          </a:p>
          <a:p>
            <a:pPr>
              <a:buFontTx/>
              <a:buChar char="-"/>
            </a:pPr>
            <a:r>
              <a:rPr lang="fr-FR" dirty="0" smtClean="0"/>
              <a:t>Maladie auto-immune</a:t>
            </a:r>
          </a:p>
          <a:p>
            <a:pPr>
              <a:buFontTx/>
              <a:buChar char="-"/>
            </a:pPr>
            <a:r>
              <a:rPr lang="fr-FR" dirty="0" smtClean="0"/>
              <a:t>Hypothyroïdie</a:t>
            </a:r>
          </a:p>
          <a:p>
            <a:pPr>
              <a:buFontTx/>
              <a:buChar char="-"/>
            </a:pPr>
            <a:r>
              <a:rPr lang="fr-FR" dirty="0" smtClean="0"/>
              <a:t>Rétrécissement aortique …</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643182"/>
            <a:ext cx="8229600" cy="1143000"/>
          </a:xfrm>
        </p:spPr>
        <p:txBody>
          <a:bodyPr/>
          <a:lstStyle/>
          <a:p>
            <a:r>
              <a:rPr lang="fr-FR" dirty="0" smtClean="0"/>
              <a:t>Conséquences </a:t>
            </a:r>
            <a:endParaRPr lang="fr-FR" dirty="0"/>
          </a:p>
        </p:txBody>
      </p:sp>
      <p:sp>
        <p:nvSpPr>
          <p:cNvPr id="3" name="Espace réservé du contenu 2"/>
          <p:cNvSpPr>
            <a:spLocks noGrp="1"/>
          </p:cNvSpPr>
          <p:nvPr>
            <p:ph idx="1"/>
          </p:nvPr>
        </p:nvSpPr>
        <p:spPr>
          <a:xfrm>
            <a:off x="500034" y="1285860"/>
            <a:ext cx="8229600" cy="4525963"/>
          </a:xfrm>
        </p:spPr>
        <p:txBody>
          <a:bodyPr/>
          <a:lstStyle/>
          <a:p>
            <a:pPr>
              <a:buNone/>
            </a:pPr>
            <a:r>
              <a:rPr lang="fr-FR" dirty="0" smtClean="0">
                <a:solidFill>
                  <a:schemeClr val="bg1"/>
                </a:solidFill>
              </a:rPr>
              <a:t>.</a:t>
            </a:r>
            <a:endParaRPr lang="fr-FR"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Cliniques </a:t>
            </a:r>
            <a:endParaRPr lang="fr-FR" dirty="0"/>
          </a:p>
        </p:txBody>
      </p:sp>
      <p:sp>
        <p:nvSpPr>
          <p:cNvPr id="3" name="Espace réservé du contenu 2"/>
          <p:cNvSpPr>
            <a:spLocks noGrp="1"/>
          </p:cNvSpPr>
          <p:nvPr>
            <p:ph idx="1"/>
          </p:nvPr>
        </p:nvSpPr>
        <p:spPr/>
        <p:txBody>
          <a:bodyPr/>
          <a:lstStyle/>
          <a:p>
            <a:r>
              <a:rPr lang="fr-FR" dirty="0" smtClean="0"/>
              <a:t>Ces pathologies  se manifestent principalement par des saignements </a:t>
            </a:r>
          </a:p>
          <a:p>
            <a:pPr lvl="1">
              <a:buFontTx/>
              <a:buChar char="-"/>
            </a:pPr>
            <a:r>
              <a:rPr lang="fr-FR" dirty="0" smtClean="0"/>
              <a:t>cutanéo-muqueux </a:t>
            </a:r>
          </a:p>
          <a:p>
            <a:pPr lvl="1">
              <a:buFontTx/>
              <a:buChar char="-"/>
            </a:pPr>
            <a:r>
              <a:rPr lang="fr-FR" dirty="0" smtClean="0"/>
              <a:t>ORL</a:t>
            </a:r>
          </a:p>
          <a:p>
            <a:pPr lvl="1">
              <a:buFontTx/>
              <a:buChar char="-"/>
            </a:pPr>
            <a:r>
              <a:rPr lang="fr-FR" dirty="0" smtClean="0"/>
              <a:t>Gynécologiques</a:t>
            </a:r>
          </a:p>
          <a:p>
            <a:pPr lvl="1">
              <a:buFontTx/>
              <a:buChar char="-"/>
            </a:pPr>
            <a:r>
              <a:rPr lang="fr-FR" dirty="0" smtClean="0"/>
              <a:t>digestifs </a:t>
            </a:r>
          </a:p>
          <a:p>
            <a:pPr>
              <a:buNone/>
            </a:pPr>
            <a:endParaRPr lang="fr-FR" dirty="0" smtClean="0"/>
          </a:p>
          <a:p>
            <a:pPr>
              <a:buNone/>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Cliniques </a:t>
            </a:r>
            <a:endParaRPr lang="fr-FR" dirty="0"/>
          </a:p>
        </p:txBody>
      </p:sp>
      <p:sp>
        <p:nvSpPr>
          <p:cNvPr id="3" name="Espace réservé du contenu 2"/>
          <p:cNvSpPr>
            <a:spLocks noGrp="1"/>
          </p:cNvSpPr>
          <p:nvPr>
            <p:ph idx="1"/>
          </p:nvPr>
        </p:nvSpPr>
        <p:spPr/>
        <p:txBody>
          <a:bodyPr/>
          <a:lstStyle/>
          <a:p>
            <a:r>
              <a:rPr lang="fr-FR" dirty="0" smtClean="0"/>
              <a:t> Les saignements surviennent préférentiellement d’une manière spontanée. Mais peuvent être provoqués comme c’est le cas après une intervention chirurgicale (amygdalectomie, avulsion dentaire).</a:t>
            </a:r>
          </a:p>
          <a:p>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Cliniques </a:t>
            </a:r>
            <a:endParaRPr lang="fr-FR" dirty="0"/>
          </a:p>
        </p:txBody>
      </p:sp>
      <p:pic>
        <p:nvPicPr>
          <p:cNvPr id="4" name="Espace réservé du contenu 3" descr="C:\Documents and Settings\Administrateur\Mes documents\Downloads\images.jpg"/>
          <p:cNvPicPr>
            <a:picLocks noGrp="1"/>
          </p:cNvPicPr>
          <p:nvPr>
            <p:ph idx="1"/>
          </p:nvPr>
        </p:nvPicPr>
        <p:blipFill>
          <a:blip r:embed="rId2"/>
          <a:srcRect/>
          <a:stretch>
            <a:fillRect/>
          </a:stretch>
        </p:blipFill>
        <p:spPr bwMode="auto">
          <a:xfrm>
            <a:off x="642910" y="2285992"/>
            <a:ext cx="3143272" cy="3000396"/>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4286248" y="2143116"/>
            <a:ext cx="4286280" cy="321471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Cliniques </a:t>
            </a:r>
            <a:endParaRPr lang="fr-F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28596" y="1785926"/>
            <a:ext cx="3857652" cy="3614750"/>
          </a:xfrm>
          <a:prstGeom prst="rect">
            <a:avLst/>
          </a:prstGeom>
          <a:noFill/>
          <a:ln w="9525">
            <a:noFill/>
            <a:miter lim="800000"/>
            <a:headEnd/>
            <a:tailEnd/>
          </a:ln>
          <a:effectLst/>
        </p:spPr>
      </p:pic>
      <p:pic>
        <p:nvPicPr>
          <p:cNvPr id="8" name="Image 7"/>
          <p:cNvPicPr/>
          <p:nvPr/>
        </p:nvPicPr>
        <p:blipFill>
          <a:blip r:embed="rId3"/>
          <a:srcRect/>
          <a:stretch>
            <a:fillRect/>
          </a:stretch>
        </p:blipFill>
        <p:spPr bwMode="auto">
          <a:xfrm>
            <a:off x="4500562" y="1785926"/>
            <a:ext cx="4286280" cy="400052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Biologiques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Numération plaquettaire : recherche  thrombopénie  </a:t>
            </a:r>
          </a:p>
          <a:p>
            <a:r>
              <a:rPr lang="fr-FR" dirty="0" smtClean="0"/>
              <a:t>Temps de saignement (TS): </a:t>
            </a:r>
          </a:p>
          <a:p>
            <a:pPr lvl="1">
              <a:buNone/>
            </a:pPr>
            <a:r>
              <a:rPr lang="fr-FR" dirty="0" smtClean="0"/>
              <a:t> - Allongement du TS en cas: </a:t>
            </a:r>
          </a:p>
          <a:p>
            <a:pPr lvl="3">
              <a:buNone/>
            </a:pPr>
            <a:r>
              <a:rPr lang="fr-FR" dirty="0" smtClean="0"/>
              <a:t>- Peut  être allongé en cas de prise médicamenteuse (antiagrégants plaquettaires)</a:t>
            </a:r>
          </a:p>
          <a:p>
            <a:pPr lvl="3">
              <a:buFontTx/>
              <a:buChar char="-"/>
            </a:pPr>
            <a:r>
              <a:rPr lang="fr-FR" dirty="0" smtClean="0"/>
              <a:t>Thrombopénie sévère &lt; 80 G/l</a:t>
            </a:r>
          </a:p>
          <a:p>
            <a:pPr lvl="3">
              <a:buFontTx/>
              <a:buChar char="-"/>
            </a:pPr>
            <a:r>
              <a:rPr lang="fr-FR" dirty="0" smtClean="0"/>
              <a:t>Thrombopathie: anomalies qualitatives fonctionnelles </a:t>
            </a:r>
          </a:p>
          <a:p>
            <a:pPr lvl="3">
              <a:buFontTx/>
              <a:buChar char="-"/>
            </a:pPr>
            <a:r>
              <a:rPr lang="fr-FR" dirty="0" smtClean="0"/>
              <a:t>Maladie de Willebrand</a:t>
            </a:r>
          </a:p>
          <a:p>
            <a:pPr lvl="3">
              <a:buFontTx/>
              <a:buChar char="-"/>
            </a:pPr>
            <a:r>
              <a:rPr lang="fr-FR" dirty="0" smtClean="0"/>
              <a:t>Anomalies de ka paroi vasculaire: purpuras (pétéchies hémorragiques cutanés)</a:t>
            </a:r>
          </a:p>
          <a:p>
            <a:pPr lvl="3">
              <a:buFontTx/>
              <a:buChar char="-"/>
            </a:pPr>
            <a:r>
              <a:rPr lang="fr-FR" dirty="0" smtClean="0"/>
              <a:t>Anémie sévère (hémoglobine &lt; 8 gr/dl)</a:t>
            </a:r>
          </a:p>
          <a:p>
            <a:pPr>
              <a:buFontTx/>
              <a:buChar char="-"/>
            </a:pPr>
            <a:endParaRPr lang="fr-FR" dirty="0" smtClean="0"/>
          </a:p>
          <a:p>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Biologiques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Etude des fonctions plaquettaires : diagnostic des thrombopathies</a:t>
            </a:r>
          </a:p>
          <a:p>
            <a:pPr>
              <a:buNone/>
            </a:pPr>
            <a:endParaRPr lang="fr-FR" dirty="0" smtClean="0"/>
          </a:p>
          <a:p>
            <a:r>
              <a:rPr lang="fr-FR" dirty="0" smtClean="0"/>
              <a:t>Etude du facteur de willebrand: en cas de maladie de  Willebrand</a:t>
            </a:r>
          </a:p>
          <a:p>
            <a:pPr lvl="1">
              <a:buNone/>
            </a:pPr>
            <a:r>
              <a:rPr lang="fr-FR" dirty="0" smtClean="0"/>
              <a:t>Deux types de tests peuvent être utilisés </a:t>
            </a:r>
          </a:p>
          <a:p>
            <a:pPr lvl="2">
              <a:buFont typeface="Courier New" pitchFamily="49" charset="0"/>
              <a:buChar char="o"/>
            </a:pPr>
            <a:r>
              <a:rPr lang="fr-FR" dirty="0" smtClean="0"/>
              <a:t>VWF antigène:  ce test mesure la quantité de protéines VWF présente dans le sang</a:t>
            </a:r>
          </a:p>
          <a:p>
            <a:pPr lvl="2">
              <a:buFont typeface="Courier New" pitchFamily="49" charset="0"/>
              <a:buChar char="o"/>
            </a:pPr>
            <a:r>
              <a:rPr lang="fr-FR" dirty="0" smtClean="0"/>
              <a:t>L’activité VWF (également appelé cofacteur de la ristocétine) : ce test détermine si la protéine fonctionne correctement </a:t>
            </a:r>
          </a:p>
          <a:p>
            <a:endParaRPr lang="fr-FR"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t>Le Plan</a:t>
            </a:r>
            <a:endParaRPr lang="fr-FR" dirty="0"/>
          </a:p>
        </p:txBody>
      </p:sp>
      <p:sp>
        <p:nvSpPr>
          <p:cNvPr id="3" name="Espace réservé du contenu 2"/>
          <p:cNvSpPr>
            <a:spLocks noGrp="1"/>
          </p:cNvSpPr>
          <p:nvPr>
            <p:ph idx="1"/>
          </p:nvPr>
        </p:nvSpPr>
        <p:spPr>
          <a:xfrm>
            <a:off x="457200" y="1142984"/>
            <a:ext cx="8229600" cy="4983179"/>
          </a:xfrm>
        </p:spPr>
        <p:txBody>
          <a:bodyPr>
            <a:normAutofit fontScale="85000" lnSpcReduction="20000"/>
          </a:bodyPr>
          <a:lstStyle/>
          <a:p>
            <a:pPr marL="571500" lvl="0" indent="-571500">
              <a:buAutoNum type="romanUcPeriod"/>
            </a:pPr>
            <a:r>
              <a:rPr lang="fr-FR" dirty="0" smtClean="0"/>
              <a:t>Introduction </a:t>
            </a:r>
          </a:p>
          <a:p>
            <a:pPr marL="571500" lvl="0" indent="-571500">
              <a:buNone/>
            </a:pPr>
            <a:r>
              <a:rPr lang="fr-FR" dirty="0" smtClean="0"/>
              <a:t>II.    Rappel physiologique</a:t>
            </a:r>
            <a:endParaRPr lang="fr-FR" dirty="0"/>
          </a:p>
          <a:p>
            <a:pPr marL="571500" lvl="0" indent="-571500">
              <a:buNone/>
            </a:pPr>
            <a:r>
              <a:rPr lang="fr-FR" dirty="0" smtClean="0"/>
              <a:t>III.   Physiopathologie </a:t>
            </a:r>
            <a:endParaRPr lang="fr-FR" dirty="0"/>
          </a:p>
          <a:p>
            <a:pPr lvl="2">
              <a:buNone/>
            </a:pPr>
            <a:r>
              <a:rPr lang="fr-FR" dirty="0" smtClean="0"/>
              <a:t>- Causes </a:t>
            </a:r>
            <a:r>
              <a:rPr lang="fr-FR" dirty="0"/>
              <a:t>et mécanismes </a:t>
            </a:r>
          </a:p>
          <a:p>
            <a:pPr lvl="3">
              <a:buFont typeface="Arial" pitchFamily="34" charset="0"/>
              <a:buChar char="•"/>
            </a:pPr>
            <a:r>
              <a:rPr lang="fr-FR" dirty="0"/>
              <a:t>Troubles constitutionnels de l’hémostase </a:t>
            </a:r>
            <a:r>
              <a:rPr lang="fr-FR" dirty="0" smtClean="0"/>
              <a:t>primaire</a:t>
            </a:r>
          </a:p>
          <a:p>
            <a:pPr lvl="4">
              <a:buFont typeface="Courier New" pitchFamily="49" charset="0"/>
              <a:buChar char="o"/>
            </a:pPr>
            <a:r>
              <a:rPr lang="fr-FR" dirty="0" smtClean="0"/>
              <a:t>les thrombopénies</a:t>
            </a:r>
            <a:endParaRPr lang="fr-FR" sz="1600" dirty="0" smtClean="0"/>
          </a:p>
          <a:p>
            <a:pPr lvl="4">
              <a:buFont typeface="Courier New" pitchFamily="49" charset="0"/>
              <a:buChar char="o"/>
            </a:pPr>
            <a:r>
              <a:rPr lang="fr-FR" dirty="0" smtClean="0"/>
              <a:t>Les  thrombopathies </a:t>
            </a:r>
            <a:endParaRPr lang="fr-FR" sz="1600" dirty="0" smtClean="0"/>
          </a:p>
          <a:p>
            <a:pPr lvl="4">
              <a:buFont typeface="Courier New" pitchFamily="49" charset="0"/>
              <a:buChar char="o"/>
            </a:pPr>
            <a:r>
              <a:rPr lang="fr-FR" dirty="0" smtClean="0"/>
              <a:t>la maladie de Willebrand (VWD) </a:t>
            </a:r>
            <a:endParaRPr lang="fr-FR" sz="1600" dirty="0" smtClean="0"/>
          </a:p>
          <a:p>
            <a:pPr lvl="3">
              <a:buFont typeface="Courier New" pitchFamily="49" charset="0"/>
              <a:buChar char="o"/>
            </a:pPr>
            <a:endParaRPr lang="fr-FR" dirty="0"/>
          </a:p>
          <a:p>
            <a:pPr lvl="3">
              <a:buFont typeface="Arial" pitchFamily="34" charset="0"/>
              <a:buChar char="•"/>
            </a:pPr>
            <a:r>
              <a:rPr lang="fr-FR" dirty="0"/>
              <a:t>Troubles acquis de l’hémostase primaire </a:t>
            </a:r>
            <a:endParaRPr lang="fr-FR" dirty="0" smtClean="0"/>
          </a:p>
          <a:p>
            <a:pPr lvl="4">
              <a:buFont typeface="Courier New" pitchFamily="49" charset="0"/>
              <a:buChar char="o"/>
            </a:pPr>
            <a:r>
              <a:rPr lang="fr-FR" dirty="0" smtClean="0"/>
              <a:t>Médicamenteux</a:t>
            </a:r>
            <a:endParaRPr lang="fr-FR" sz="2800" dirty="0" smtClean="0"/>
          </a:p>
          <a:p>
            <a:pPr lvl="4">
              <a:buFont typeface="Courier New" pitchFamily="49" charset="0"/>
              <a:buChar char="o"/>
            </a:pPr>
            <a:r>
              <a:rPr lang="fr-FR" dirty="0" smtClean="0"/>
              <a:t>Les thrombopathies acquises </a:t>
            </a:r>
            <a:endParaRPr lang="fr-FR" sz="2800" dirty="0" smtClean="0"/>
          </a:p>
          <a:p>
            <a:pPr lvl="4">
              <a:buFont typeface="Courier New" pitchFamily="49" charset="0"/>
              <a:buChar char="o"/>
            </a:pPr>
            <a:r>
              <a:rPr lang="fr-FR" dirty="0" smtClean="0"/>
              <a:t>Les formes acquises de maladie de Willebrand</a:t>
            </a:r>
            <a:endParaRPr lang="fr-FR" sz="2800" dirty="0" smtClean="0"/>
          </a:p>
          <a:p>
            <a:pPr lvl="3">
              <a:buNone/>
            </a:pPr>
            <a:endParaRPr lang="fr-FR" dirty="0"/>
          </a:p>
          <a:p>
            <a:pPr lvl="2">
              <a:buFontTx/>
              <a:buChar char="-"/>
            </a:pPr>
            <a:r>
              <a:rPr lang="fr-FR" dirty="0" smtClean="0"/>
              <a:t>Conséquences </a:t>
            </a:r>
          </a:p>
          <a:p>
            <a:pPr lvl="3">
              <a:buFont typeface="Arial" pitchFamily="34" charset="0"/>
              <a:buChar char="•"/>
            </a:pPr>
            <a:r>
              <a:rPr lang="fr-FR" dirty="0" smtClean="0"/>
              <a:t>Cliniques </a:t>
            </a:r>
          </a:p>
          <a:p>
            <a:pPr lvl="3">
              <a:buFont typeface="Arial" pitchFamily="34" charset="0"/>
              <a:buChar char="•"/>
            </a:pPr>
            <a:r>
              <a:rPr lang="fr-FR" dirty="0" smtClean="0"/>
              <a:t>Biologiques </a:t>
            </a:r>
            <a:endParaRPr lang="fr-FR" dirty="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hémostase primaire</a:t>
            </a:r>
          </a:p>
          <a:p>
            <a:pPr lvl="1">
              <a:buFontTx/>
              <a:buChar char="-"/>
            </a:pPr>
            <a:r>
              <a:rPr lang="fr-FR" dirty="0" smtClean="0"/>
              <a:t>première </a:t>
            </a:r>
            <a:r>
              <a:rPr lang="fr-FR" dirty="0"/>
              <a:t>étape </a:t>
            </a:r>
            <a:r>
              <a:rPr lang="fr-FR" dirty="0" smtClean="0"/>
              <a:t>d’urgence du  contrôle hémorragique</a:t>
            </a:r>
          </a:p>
          <a:p>
            <a:pPr lvl="1">
              <a:buFontTx/>
              <a:buChar char="-"/>
            </a:pPr>
            <a:r>
              <a:rPr lang="fr-FR" dirty="0" smtClean="0"/>
              <a:t>correspond à  l’ensemble des mécanismes physiologiques conduisant à l’obturation initiale de la brèche vasculaire et aux premières étapes de sa réparation</a:t>
            </a:r>
          </a:p>
          <a:p>
            <a:pPr lvl="1">
              <a:buFontTx/>
              <a:buChar char="-"/>
            </a:pPr>
            <a:r>
              <a:rPr lang="fr-FR" dirty="0" smtClean="0"/>
              <a:t>constitution d’un thrombus blanc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Introduction </a:t>
            </a: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Les troubles de l’hémostase primaire peuvent être constitutionnels ou acquis</a:t>
            </a:r>
          </a:p>
          <a:p>
            <a:pPr>
              <a:buNone/>
            </a:pP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physiologique</a:t>
            </a:r>
            <a:endParaRPr lang="fr-FR" dirty="0"/>
          </a:p>
        </p:txBody>
      </p:sp>
      <p:sp>
        <p:nvSpPr>
          <p:cNvPr id="5" name="Espace réservé du contenu 4"/>
          <p:cNvSpPr>
            <a:spLocks noGrp="1"/>
          </p:cNvSpPr>
          <p:nvPr>
            <p:ph idx="1"/>
          </p:nvPr>
        </p:nvSpPr>
        <p:spPr/>
        <p:txBody>
          <a:bodyPr>
            <a:normAutofit lnSpcReduction="10000"/>
          </a:bodyPr>
          <a:lstStyle/>
          <a:p>
            <a:r>
              <a:rPr lang="fr-FR" dirty="0" smtClean="0"/>
              <a:t>L'hémostase est l'ensemble des mécanismes qui concourent à maintenir le sang à l'état fluide à l'intérieur des vaisseaux (soit arrêter les hémorragies et empêcher les thromboses) </a:t>
            </a:r>
          </a:p>
          <a:p>
            <a:pPr>
              <a:buNone/>
            </a:pPr>
            <a:endParaRPr lang="fr-FR" dirty="0" smtClean="0"/>
          </a:p>
          <a:p>
            <a:r>
              <a:rPr lang="fr-FR" dirty="0" smtClean="0"/>
              <a:t>On distingue 3 temps</a:t>
            </a:r>
          </a:p>
          <a:p>
            <a:pPr lvl="2">
              <a:buFontTx/>
              <a:buChar char="-"/>
            </a:pPr>
            <a:r>
              <a:rPr lang="fr-FR" dirty="0" smtClean="0"/>
              <a:t>Hémostase primaire</a:t>
            </a:r>
          </a:p>
          <a:p>
            <a:pPr lvl="2">
              <a:buFontTx/>
              <a:buChar char="-"/>
            </a:pPr>
            <a:r>
              <a:rPr lang="fr-FR" dirty="0" smtClean="0"/>
              <a:t>Coagulation </a:t>
            </a:r>
          </a:p>
          <a:p>
            <a:pPr lvl="2">
              <a:buFontTx/>
              <a:buChar char="-"/>
            </a:pPr>
            <a:r>
              <a:rPr lang="fr-FR" dirty="0" smtClean="0"/>
              <a:t>Fibrinolyse </a:t>
            </a:r>
          </a:p>
          <a:p>
            <a:pPr>
              <a:buNone/>
            </a:pP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physiologique</a:t>
            </a:r>
            <a:endParaRPr lang="fr-FR" dirty="0"/>
          </a:p>
        </p:txBody>
      </p:sp>
      <p:pic>
        <p:nvPicPr>
          <p:cNvPr id="4" name="Picture 2"/>
          <p:cNvPicPr>
            <a:picLocks noGrp="1" noChangeAspect="1" noChangeArrowheads="1"/>
          </p:cNvPicPr>
          <p:nvPr>
            <p:ph idx="1"/>
          </p:nvPr>
        </p:nvPicPr>
        <p:blipFill>
          <a:blip r:embed="rId2"/>
          <a:stretch>
            <a:fillRect/>
          </a:stretch>
        </p:blipFill>
        <p:spPr bwMode="auto">
          <a:xfrm>
            <a:off x="1511936" y="1600200"/>
            <a:ext cx="6120128" cy="45259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physiologique</a:t>
            </a:r>
            <a:endParaRPr lang="fr-FR" dirty="0"/>
          </a:p>
        </p:txBody>
      </p:sp>
      <p:sp>
        <p:nvSpPr>
          <p:cNvPr id="3" name="Espace réservé du contenu 2"/>
          <p:cNvSpPr>
            <a:spLocks noGrp="1"/>
          </p:cNvSpPr>
          <p:nvPr>
            <p:ph idx="1"/>
          </p:nvPr>
        </p:nvSpPr>
        <p:spPr/>
        <p:txBody>
          <a:bodyPr/>
          <a:lstStyle/>
          <a:p>
            <a:r>
              <a:rPr lang="fr-FR" dirty="0"/>
              <a:t>L’hémostase primaire met en œuvre une barrière hémostatique d’urgence par la constitution d’un « clou plaquettaire », ou thrombus blanc, venant obstruer la brèche vasculaire.   Ses caractéristiques sont la rapidité de sa génération mais aussi sa fragilité,  il est secondairement consolidé par la mise en œuvre des processus de la coagulation.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physiologique</a:t>
            </a:r>
            <a:endParaRPr lang="fr-FR" dirty="0"/>
          </a:p>
        </p:txBody>
      </p:sp>
      <p:sp>
        <p:nvSpPr>
          <p:cNvPr id="3" name="Espace réservé du contenu 2"/>
          <p:cNvSpPr>
            <a:spLocks noGrp="1"/>
          </p:cNvSpPr>
          <p:nvPr>
            <p:ph idx="1"/>
          </p:nvPr>
        </p:nvSpPr>
        <p:spPr/>
        <p:txBody>
          <a:bodyPr>
            <a:normAutofit/>
          </a:bodyPr>
          <a:lstStyle/>
          <a:p>
            <a:r>
              <a:rPr lang="fr-FR" dirty="0" smtClean="0"/>
              <a:t>Quatre acteurs principaux dominent la phase de l’hémostase primaire </a:t>
            </a:r>
          </a:p>
          <a:p>
            <a:pPr>
              <a:buNone/>
            </a:pPr>
            <a:endParaRPr lang="fr-FR" dirty="0" smtClean="0"/>
          </a:p>
          <a:p>
            <a:pPr lvl="1">
              <a:buFontTx/>
              <a:buChar char="-"/>
            </a:pPr>
            <a:r>
              <a:rPr lang="fr-FR" dirty="0" smtClean="0"/>
              <a:t>les composants de la paroi vasculaire</a:t>
            </a:r>
          </a:p>
          <a:p>
            <a:pPr lvl="1">
              <a:buFontTx/>
              <a:buChar char="-"/>
            </a:pPr>
            <a:r>
              <a:rPr lang="fr-FR" dirty="0" smtClean="0"/>
              <a:t>Les plaquettes sanguines</a:t>
            </a:r>
          </a:p>
          <a:p>
            <a:pPr lvl="1">
              <a:buFontTx/>
              <a:buChar char="-"/>
            </a:pPr>
            <a:r>
              <a:rPr lang="fr-FR" dirty="0" smtClean="0"/>
              <a:t> deux protéines plasmatiques qui sont le fibrinogène  et le facteur  Willebrand (VWF) </a:t>
            </a:r>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934</Words>
  <Application>Microsoft Office PowerPoint</Application>
  <PresentationFormat>Affichage à l'écran (4:3)</PresentationFormat>
  <Paragraphs>170</Paragraphs>
  <Slides>28</Slides>
  <Notes>6</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28</vt:i4>
      </vt:variant>
    </vt:vector>
  </HeadingPairs>
  <TitlesOfParts>
    <vt:vector size="33" baseType="lpstr">
      <vt:lpstr>Arial</vt:lpstr>
      <vt:lpstr>Calibri</vt:lpstr>
      <vt:lpstr>Courier New</vt:lpstr>
      <vt:lpstr>Times New Roman</vt:lpstr>
      <vt:lpstr>Thème Office</vt:lpstr>
      <vt:lpstr>Physiopathologie de l’hémostase primaire </vt:lpstr>
      <vt:lpstr>Objectifs </vt:lpstr>
      <vt:lpstr>Le Plan</vt:lpstr>
      <vt:lpstr>Introduction </vt:lpstr>
      <vt:lpstr>Introduction </vt:lpstr>
      <vt:lpstr>Rappel physiologique</vt:lpstr>
      <vt:lpstr>Rappel physiologique</vt:lpstr>
      <vt:lpstr>Rappel physiologique</vt:lpstr>
      <vt:lpstr>Rappel physiologique</vt:lpstr>
      <vt:lpstr>Rappel physiologique</vt:lpstr>
      <vt:lpstr>Rappel physiologique</vt:lpstr>
      <vt:lpstr>Physiopathologie  </vt:lpstr>
      <vt:lpstr>Causes et mécanismes </vt:lpstr>
      <vt:lpstr>Thrombopénies constitutionnelles </vt:lpstr>
      <vt:lpstr>Thrombopathies constitutionnelles </vt:lpstr>
      <vt:lpstr>Déficits en facteur de von Willebrand (FvW)</vt:lpstr>
      <vt:lpstr>Déficits en facteur de von Willebrand (FvW)</vt:lpstr>
      <vt:lpstr>Causes et mécanismes </vt:lpstr>
      <vt:lpstr>Médicamenteux</vt:lpstr>
      <vt:lpstr>Les Thrombopathies</vt:lpstr>
      <vt:lpstr>Les formes acquises de maladie de Willebrand </vt:lpstr>
      <vt:lpstr>Conséquences </vt:lpstr>
      <vt:lpstr>Cliniques </vt:lpstr>
      <vt:lpstr>Cliniques </vt:lpstr>
      <vt:lpstr>Cliniques </vt:lpstr>
      <vt:lpstr>Cliniques </vt:lpstr>
      <vt:lpstr>Biologiques </vt:lpstr>
      <vt:lpstr>Biologiques </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Physiopathologie de l’hémostase primaire</dc:title>
  <dc:creator>HP</dc:creator>
  <cp:lastModifiedBy>ACER1</cp:lastModifiedBy>
  <cp:revision>56</cp:revision>
  <dcterms:created xsi:type="dcterms:W3CDTF">2020-04-06T07:55:46Z</dcterms:created>
  <dcterms:modified xsi:type="dcterms:W3CDTF">2020-04-17T22:55:45Z</dcterms:modified>
</cp:coreProperties>
</file>