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8" r:id="rId8"/>
    <p:sldId id="261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23456" autoAdjust="0"/>
    <p:restoredTop sz="86482" autoAdjust="0"/>
  </p:normalViewPr>
  <p:slideViewPr>
    <p:cSldViewPr>
      <p:cViewPr varScale="1">
        <p:scale>
          <a:sx n="63" d="100"/>
          <a:sy n="63" d="100"/>
        </p:scale>
        <p:origin x="-127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115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fr-FR" sz="2800" b="1" dirty="0" smtClean="0"/>
              <a:t>DÉSIGNATION ET MISSIONS  DE LA PCR</a:t>
            </a:r>
            <a:br>
              <a:rPr lang="fr-FR" sz="2800" b="1" dirty="0" smtClean="0"/>
            </a:br>
            <a:r>
              <a:rPr lang="fr-FR" sz="2800" b="1" dirty="0" smtClean="0"/>
              <a:t>DANS LES ÉTABLISSEMENTS DE SANTÉ PUBLICS ET PRIVÉS</a:t>
            </a:r>
            <a:endParaRPr lang="fr-FR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714348" y="3929066"/>
            <a:ext cx="8001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Arrêté N° 50 du 02 /07/2016 relatif à la désignation et aux missions  de la personne compétente en radioprotection ( PCR)</a:t>
            </a:r>
            <a:br>
              <a:rPr lang="fr-FR" dirty="0" smtClean="0"/>
            </a:br>
            <a:r>
              <a:rPr lang="fr-FR" dirty="0" smtClean="0"/>
              <a:t>dans les établissements de santé publics et privés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6400800" cy="625624"/>
          </a:xfrm>
        </p:spPr>
        <p:txBody>
          <a:bodyPr/>
          <a:lstStyle/>
          <a:p>
            <a:r>
              <a:rPr lang="fr-FR" dirty="0" smtClean="0"/>
              <a:t>Dr </a:t>
            </a:r>
            <a:r>
              <a:rPr lang="fr-FR" dirty="0" err="1" smtClean="0"/>
              <a:t>Nezzal</a:t>
            </a:r>
            <a:r>
              <a:rPr lang="fr-FR" dirty="0" smtClean="0"/>
              <a:t> </a:t>
            </a:r>
            <a:r>
              <a:rPr lang="fr-FR" dirty="0" err="1" smtClean="0"/>
              <a:t>abdelaziz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6281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5793507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fr-FR" dirty="0" smtClean="0"/>
              <a:t>assurer </a:t>
            </a:r>
            <a:r>
              <a:rPr lang="fr-FR" dirty="0">
                <a:solidFill>
                  <a:srgbClr val="FF0000"/>
                </a:solidFill>
              </a:rPr>
              <a:t>le suivi de la formation en radioprotection des travailleurs exposés </a:t>
            </a:r>
            <a:r>
              <a:rPr lang="fr-FR" dirty="0" smtClean="0">
                <a:solidFill>
                  <a:srgbClr val="FF0000"/>
                </a:solidFill>
              </a:rPr>
              <a:t>aux rayonnements </a:t>
            </a:r>
            <a:r>
              <a:rPr lang="fr-FR" dirty="0">
                <a:solidFill>
                  <a:srgbClr val="FF0000"/>
                </a:solidFill>
              </a:rPr>
              <a:t>ionisants </a:t>
            </a:r>
            <a:r>
              <a:rPr lang="fr-FR" dirty="0" smtClean="0"/>
              <a:t>;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assurer</a:t>
            </a:r>
            <a:r>
              <a:rPr lang="fr-FR" dirty="0">
                <a:solidFill>
                  <a:srgbClr val="FF0000"/>
                </a:solidFill>
              </a:rPr>
              <a:t> le suivi dosimétrique pour </a:t>
            </a:r>
            <a:r>
              <a:rPr lang="fr-FR" dirty="0" smtClean="0">
                <a:solidFill>
                  <a:srgbClr val="FF0000"/>
                </a:solidFill>
              </a:rPr>
              <a:t>I 'ensemble </a:t>
            </a:r>
            <a:r>
              <a:rPr lang="fr-FR" dirty="0">
                <a:solidFill>
                  <a:srgbClr val="FF0000"/>
                </a:solidFill>
              </a:rPr>
              <a:t>des travailleurs exposés </a:t>
            </a:r>
            <a:r>
              <a:rPr lang="fr-FR" dirty="0" smtClean="0">
                <a:solidFill>
                  <a:srgbClr val="FF0000"/>
                </a:solidFill>
              </a:rPr>
              <a:t>aux rayonnements </a:t>
            </a:r>
            <a:r>
              <a:rPr lang="fr-FR" dirty="0">
                <a:solidFill>
                  <a:srgbClr val="FF0000"/>
                </a:solidFill>
              </a:rPr>
              <a:t>ionisants de l'établissement </a:t>
            </a:r>
            <a:r>
              <a:rPr lang="fr-FR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prendre </a:t>
            </a:r>
            <a:r>
              <a:rPr lang="fr-FR" dirty="0">
                <a:solidFill>
                  <a:srgbClr val="FF0000"/>
                </a:solidFill>
              </a:rPr>
              <a:t>les première mesures d'urgence en cas d'incidents ou </a:t>
            </a:r>
            <a:r>
              <a:rPr lang="fr-FR" dirty="0" smtClean="0">
                <a:solidFill>
                  <a:srgbClr val="FF0000"/>
                </a:solidFill>
              </a:rPr>
              <a:t>accidents radiologiques professionnels ;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relever </a:t>
            </a:r>
            <a:r>
              <a:rPr lang="fr-FR" dirty="0"/>
              <a:t>régulièrement </a:t>
            </a:r>
            <a:r>
              <a:rPr lang="fr-FR" dirty="0">
                <a:solidFill>
                  <a:srgbClr val="FF0000"/>
                </a:solidFill>
              </a:rPr>
              <a:t>les paramètres de surveillance radiologique et les </a:t>
            </a:r>
            <a:r>
              <a:rPr lang="fr-FR" dirty="0" smtClean="0">
                <a:solidFill>
                  <a:srgbClr val="FF0000"/>
                </a:solidFill>
              </a:rPr>
              <a:t>inscrire sur </a:t>
            </a:r>
            <a:r>
              <a:rPr lang="fr-FR" dirty="0">
                <a:solidFill>
                  <a:srgbClr val="FF0000"/>
                </a:solidFill>
              </a:rPr>
              <a:t>un registre de surveillance radiologique,</a:t>
            </a:r>
            <a:r>
              <a:rPr lang="fr-FR" dirty="0"/>
              <a:t> dont le modèle est fixé en </a:t>
            </a:r>
            <a:r>
              <a:rPr lang="fr-FR" dirty="0" smtClean="0"/>
              <a:t>annexe jointe </a:t>
            </a:r>
            <a:r>
              <a:rPr lang="fr-FR" dirty="0"/>
              <a:t>au présent arrêté</a:t>
            </a:r>
            <a:r>
              <a:rPr lang="fr-FR" dirty="0" smtClean="0"/>
              <a:t>;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contribuer </a:t>
            </a:r>
            <a:r>
              <a:rPr lang="fr-FR" dirty="0">
                <a:solidFill>
                  <a:srgbClr val="FF0000"/>
                </a:solidFill>
              </a:rPr>
              <a:t>aux enquêtes en cas d'incident ou d'accident </a:t>
            </a:r>
            <a:r>
              <a:rPr lang="fr-FR" dirty="0" smtClean="0">
                <a:solidFill>
                  <a:srgbClr val="FF0000"/>
                </a:solidFill>
              </a:rPr>
              <a:t>radiologiques professionnels </a:t>
            </a:r>
            <a:r>
              <a:rPr lang="fr-FR" dirty="0">
                <a:solidFill>
                  <a:srgbClr val="FF0000"/>
                </a:solidFill>
              </a:rPr>
              <a:t>liés à la manipulation des installations émettant </a:t>
            </a:r>
            <a:r>
              <a:rPr lang="fr-FR" dirty="0" smtClean="0">
                <a:solidFill>
                  <a:srgbClr val="FF0000"/>
                </a:solidFill>
              </a:rPr>
              <a:t>des RI;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 smtClean="0"/>
              <a:t>tenir </a:t>
            </a:r>
            <a:r>
              <a:rPr lang="fr-FR" dirty="0"/>
              <a:t>à jour </a:t>
            </a:r>
            <a:r>
              <a:rPr lang="fr-FR" dirty="0">
                <a:solidFill>
                  <a:srgbClr val="FF0000"/>
                </a:solidFill>
              </a:rPr>
              <a:t>le registre des équipement médicaux </a:t>
            </a:r>
            <a:r>
              <a:rPr lang="fr-FR" dirty="0"/>
              <a:t>prévu à I'article 19 </a:t>
            </a:r>
            <a:r>
              <a:rPr lang="fr-FR" dirty="0" smtClean="0"/>
              <a:t>de I'arrêté </a:t>
            </a:r>
            <a:r>
              <a:rPr lang="fr-FR" dirty="0"/>
              <a:t>du 28 </a:t>
            </a:r>
            <a:r>
              <a:rPr lang="fr-FR" dirty="0" err="1"/>
              <a:t>Moharram</a:t>
            </a:r>
            <a:r>
              <a:rPr lang="fr-FR" dirty="0"/>
              <a:t> 1437 </a:t>
            </a:r>
            <a:r>
              <a:rPr lang="fr-FR" dirty="0" smtClean="0"/>
              <a:t>correspondant </a:t>
            </a:r>
            <a:r>
              <a:rPr lang="fr-FR" dirty="0"/>
              <a:t>au 10 novembre 2015 sus visé </a:t>
            </a:r>
            <a:r>
              <a:rPr lang="fr-FR" dirty="0" smtClean="0"/>
              <a:t>;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apporter son concours </a:t>
            </a:r>
            <a:r>
              <a:rPr lang="fr-FR" dirty="0">
                <a:solidFill>
                  <a:srgbClr val="FF0000"/>
                </a:solidFill>
              </a:rPr>
              <a:t>à la gestion des déchets et effluents radioactifs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4041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Registre </a:t>
            </a:r>
            <a:r>
              <a:rPr lang="fr-FR" dirty="0"/>
              <a:t>de surveillance radiologique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997152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La </a:t>
            </a:r>
            <a:r>
              <a:rPr lang="fr-FR" dirty="0"/>
              <a:t>PCR doit constamment, tenir à jour </a:t>
            </a:r>
            <a:r>
              <a:rPr lang="fr-FR" b="1" u="sng" dirty="0">
                <a:solidFill>
                  <a:srgbClr val="FF0000"/>
                </a:solidFill>
              </a:rPr>
              <a:t>le registre de </a:t>
            </a:r>
            <a:r>
              <a:rPr lang="fr-FR" b="1" u="sng" dirty="0" smtClean="0">
                <a:solidFill>
                  <a:srgbClr val="FF0000"/>
                </a:solidFill>
              </a:rPr>
              <a:t>surveillance radiologique </a:t>
            </a:r>
            <a:r>
              <a:rPr lang="fr-FR" dirty="0"/>
              <a:t>coté et paraphé par le directeur de l'établissement sans rature </a:t>
            </a:r>
            <a:r>
              <a:rPr lang="fr-FR" dirty="0" smtClean="0"/>
              <a:t>ni surcharge </a:t>
            </a:r>
            <a:r>
              <a:rPr lang="fr-FR" dirty="0"/>
              <a:t>ou apostille.</a:t>
            </a:r>
          </a:p>
          <a:p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doit </a:t>
            </a:r>
            <a:r>
              <a:rPr lang="fr-FR" dirty="0">
                <a:solidFill>
                  <a:srgbClr val="FF0000"/>
                </a:solidFill>
              </a:rPr>
              <a:t>être renseigné</a:t>
            </a:r>
            <a:r>
              <a:rPr lang="fr-FR" dirty="0"/>
              <a:t>, sous sa responsabilité, en fonction du service </a:t>
            </a:r>
            <a:r>
              <a:rPr lang="fr-FR" dirty="0">
                <a:solidFill>
                  <a:srgbClr val="FF0000"/>
                </a:solidFill>
              </a:rPr>
              <a:t>au</a:t>
            </a: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moins une </a:t>
            </a:r>
            <a:r>
              <a:rPr lang="fr-FR" dirty="0">
                <a:solidFill>
                  <a:srgbClr val="FF0000"/>
                </a:solidFill>
              </a:rPr>
              <a:t>(01) fois par mois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Il est </a:t>
            </a:r>
            <a:r>
              <a:rPr lang="fr-FR" dirty="0"/>
              <a:t>tenu à la disposition 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des </a:t>
            </a:r>
            <a:r>
              <a:rPr lang="fr-FR" dirty="0"/>
              <a:t>inspecteurs de la santé </a:t>
            </a:r>
            <a:endParaRPr lang="fr-FR" dirty="0" smtClean="0"/>
          </a:p>
          <a:p>
            <a:pPr lvl="1"/>
            <a:r>
              <a:rPr lang="fr-FR" dirty="0" smtClean="0"/>
              <a:t>des inspecteurs en radioprotection </a:t>
            </a:r>
            <a:r>
              <a:rPr lang="fr-FR" dirty="0"/>
              <a:t>du commissariat à l'énergie atomique chargé des </a:t>
            </a:r>
            <a:r>
              <a:rPr lang="fr-FR" dirty="0" smtClean="0"/>
              <a:t>contrôles radiologiques</a:t>
            </a:r>
            <a:r>
              <a:rPr lang="fr-FR" dirty="0"/>
              <a:t>, </a:t>
            </a:r>
            <a:endParaRPr lang="fr-FR" dirty="0" smtClean="0"/>
          </a:p>
          <a:p>
            <a:pPr lvl="1"/>
            <a:r>
              <a:rPr lang="fr-FR" dirty="0" smtClean="0"/>
              <a:t>nonobstant </a:t>
            </a:r>
            <a:r>
              <a:rPr lang="fr-FR" dirty="0"/>
              <a:t>les autres contrôles prévus par la législation et </a:t>
            </a:r>
            <a:r>
              <a:rPr lang="fr-FR" dirty="0" smtClean="0"/>
              <a:t>la réglementation </a:t>
            </a:r>
            <a:r>
              <a:rPr lang="fr-FR" dirty="0"/>
              <a:t>en vigueur</a:t>
            </a:r>
            <a:r>
              <a:rPr lang="fr-FR" dirty="0" smtClean="0"/>
              <a:t>. </a:t>
            </a:r>
          </a:p>
          <a:p>
            <a:endParaRPr lang="fr-FR" dirty="0"/>
          </a:p>
          <a:p>
            <a:r>
              <a:rPr lang="fr-FR" dirty="0"/>
              <a:t>La durée de conservation du registre de surveillance radiologique est </a:t>
            </a:r>
            <a:r>
              <a:rPr lang="fr-FR" dirty="0" smtClean="0"/>
              <a:t>fixée conformément </a:t>
            </a:r>
            <a:r>
              <a:rPr lang="fr-FR" dirty="0"/>
              <a:t>à la réglementation en vigueur.</a:t>
            </a:r>
          </a:p>
        </p:txBody>
      </p:sp>
    </p:spTree>
    <p:extLst>
      <p:ext uri="{BB962C8B-B14F-4D97-AF65-F5344CB8AC3E}">
        <p14:creationId xmlns:p14="http://schemas.microsoft.com/office/powerpoint/2010/main" val="334234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507288" cy="1152128"/>
          </a:xfrm>
        </p:spPr>
        <p:txBody>
          <a:bodyPr>
            <a:normAutofit/>
          </a:bodyPr>
          <a:lstStyle/>
          <a:p>
            <a:r>
              <a:rPr lang="fr-FR" sz="3200" dirty="0" smtClean="0"/>
              <a:t>Modèle du registre de surveillance radiologique</a:t>
            </a:r>
            <a:endParaRPr lang="fr-F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87624" y="-418865"/>
            <a:ext cx="5589241" cy="896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39752" y="2257127"/>
            <a:ext cx="8529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bâtiment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12863" y="2257127"/>
            <a:ext cx="5920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étage</a:t>
            </a:r>
          </a:p>
        </p:txBody>
      </p:sp>
    </p:spTree>
    <p:extLst>
      <p:ext uri="{BB962C8B-B14F-4D97-AF65-F5344CB8AC3E}">
        <p14:creationId xmlns:p14="http://schemas.microsoft.com/office/powerpoint/2010/main" val="37056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1028700" lvl="1" indent="-571500">
              <a:buFont typeface="+mj-lt"/>
              <a:buAutoNum type="romanUcPeriod"/>
            </a:pPr>
            <a:r>
              <a:rPr lang="fr-FR" dirty="0" smtClean="0"/>
              <a:t>Désigner la personne </a:t>
            </a:r>
            <a:r>
              <a:rPr lang="fr-FR" dirty="0"/>
              <a:t>compétente en </a:t>
            </a:r>
            <a:r>
              <a:rPr lang="fr-FR" dirty="0" smtClean="0"/>
              <a:t>radioprotection </a:t>
            </a:r>
          </a:p>
          <a:p>
            <a:pPr marL="1028700" lvl="1" indent="-571500">
              <a:buFont typeface="+mj-lt"/>
              <a:buAutoNum type="romanUcPeriod"/>
            </a:pPr>
            <a:endParaRPr lang="fr-FR" dirty="0"/>
          </a:p>
          <a:p>
            <a:pPr marL="1028700" lvl="1" indent="-571500">
              <a:buFont typeface="+mj-lt"/>
              <a:buAutoNum type="romanUcPeriod"/>
            </a:pPr>
            <a:endParaRPr lang="fr-FR" dirty="0" smtClean="0"/>
          </a:p>
          <a:p>
            <a:pPr marL="1028700" lvl="1" indent="-571500">
              <a:buFont typeface="+mj-lt"/>
              <a:buAutoNum type="romanUcPeriod"/>
            </a:pPr>
            <a:r>
              <a:rPr lang="fr-FR" dirty="0" smtClean="0"/>
              <a:t>Fixer </a:t>
            </a:r>
            <a:r>
              <a:rPr lang="fr-FR" dirty="0"/>
              <a:t>les missions de </a:t>
            </a:r>
            <a:r>
              <a:rPr lang="fr-FR" dirty="0" smtClean="0"/>
              <a:t>la personne </a:t>
            </a:r>
            <a:r>
              <a:rPr lang="fr-FR" dirty="0"/>
              <a:t>compétente en </a:t>
            </a:r>
            <a:r>
              <a:rPr lang="fr-FR" dirty="0" smtClean="0"/>
              <a:t>radioprotection</a:t>
            </a:r>
          </a:p>
          <a:p>
            <a:pPr lvl="1"/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rtl="0" eaLnBrk="1" latinLnBrk="0" hangingPunct="1"/>
            <a:r>
              <a:rPr lang="fr-FR" sz="4400" kern="1200" dirty="0" smtClean="0">
                <a:solidFill>
                  <a:srgbClr val="000000"/>
                </a:solidFill>
                <a:effectLst/>
                <a:latin typeface="Calibri"/>
                <a:ea typeface="+mn-ea"/>
                <a:cs typeface="+mn-cs"/>
              </a:rPr>
              <a:t>OBJET DE L’ARRETE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114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endParaRPr lang="fr-FR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r-FR" dirty="0" smtClean="0"/>
              <a:t>Est tenu de désigner une PCR  dans les conditions fixées  par les dispositions du présent arrête.</a:t>
            </a:r>
            <a:endParaRPr lang="fr-FR" dirty="0"/>
          </a:p>
        </p:txBody>
      </p:sp>
      <p:sp>
        <p:nvSpPr>
          <p:cNvPr id="5" name="Flèche vers le bas 4"/>
          <p:cNvSpPr/>
          <p:nvPr/>
        </p:nvSpPr>
        <p:spPr>
          <a:xfrm>
            <a:off x="3857620" y="2636912"/>
            <a:ext cx="2143140" cy="16430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1264" y="141111"/>
            <a:ext cx="8229600" cy="1143000"/>
          </a:xfrm>
          <a:solidFill>
            <a:srgbClr val="C00000"/>
          </a:solidFill>
        </p:spPr>
        <p:txBody>
          <a:bodyPr/>
          <a:lstStyle/>
          <a:p>
            <a:pPr rtl="0" eaLnBrk="1" latinLnBrk="0" hangingPunct="1"/>
            <a:r>
              <a:rPr lang="fr-FR" sz="2800" b="1" kern="1200" dirty="0" smtClean="0">
                <a:solidFill>
                  <a:srgbClr val="000000"/>
                </a:solidFill>
                <a:effectLst/>
                <a:latin typeface="Calibri"/>
                <a:ea typeface="+mn-ea"/>
                <a:cs typeface="+mn-cs"/>
              </a:rPr>
              <a:t>I/ DÉSIGNER LA PERSONNE COMPÉTENTE EN RADIOPROTECTION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610424" y="1484784"/>
            <a:ext cx="7992888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fr-FR" sz="2800" dirty="0"/>
              <a:t>Tout établissement de santé </a:t>
            </a:r>
            <a:r>
              <a:rPr lang="fr-FR" sz="2800" dirty="0" smtClean="0"/>
              <a:t>public </a:t>
            </a:r>
            <a:r>
              <a:rPr lang="fr-FR" sz="2800" dirty="0"/>
              <a:t>et </a:t>
            </a:r>
            <a:r>
              <a:rPr lang="fr-FR" sz="2800" dirty="0" smtClean="0"/>
              <a:t>privé </a:t>
            </a:r>
            <a:r>
              <a:rPr lang="fr-FR" sz="2800" dirty="0"/>
              <a:t>utilisant des installations émettant des </a:t>
            </a:r>
            <a:r>
              <a:rPr lang="fr-FR" sz="2800" dirty="0" smtClean="0"/>
              <a:t>RI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6908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4800" dirty="0"/>
              <a:t>La PCR exerce ses missions </a:t>
            </a:r>
            <a:endParaRPr lang="fr-FR" sz="4800" dirty="0" smtClean="0"/>
          </a:p>
          <a:p>
            <a:pPr algn="ctr">
              <a:buNone/>
            </a:pPr>
            <a:r>
              <a:rPr lang="fr-FR" sz="4800" b="1" u="sng" dirty="0" smtClean="0">
                <a:solidFill>
                  <a:srgbClr val="FF0000"/>
                </a:solidFill>
              </a:rPr>
              <a:t>sous l’autorité directe</a:t>
            </a:r>
          </a:p>
          <a:p>
            <a:pPr algn="ctr">
              <a:buNone/>
            </a:pPr>
            <a:r>
              <a:rPr lang="fr-FR" sz="4800" b="1" u="sng" dirty="0" smtClean="0">
                <a:solidFill>
                  <a:srgbClr val="FF0000"/>
                </a:solidFill>
              </a:rPr>
              <a:t> </a:t>
            </a:r>
            <a:r>
              <a:rPr lang="fr-FR" sz="4800" b="1" u="sng" dirty="0">
                <a:solidFill>
                  <a:srgbClr val="FF0000"/>
                </a:solidFill>
              </a:rPr>
              <a:t>du directeur </a:t>
            </a:r>
            <a:r>
              <a:rPr lang="fr-FR" sz="4800" b="1" u="sng" dirty="0" smtClean="0">
                <a:solidFill>
                  <a:srgbClr val="FF0000"/>
                </a:solidFill>
              </a:rPr>
              <a:t>de l'établissement</a:t>
            </a:r>
            <a:endParaRPr lang="fr-F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58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2983" y="260648"/>
            <a:ext cx="8892480" cy="1143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fr-FR" sz="3200" dirty="0"/>
              <a:t>Le directeur de l'établissement de </a:t>
            </a:r>
            <a:r>
              <a:rPr lang="fr-FR" sz="3200" dirty="0" smtClean="0"/>
              <a:t>santé (</a:t>
            </a:r>
            <a:r>
              <a:rPr lang="fr-FR" sz="3200" dirty="0"/>
              <a:t>Art 5)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r-FR" dirty="0" smtClean="0"/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met </a:t>
            </a:r>
            <a:r>
              <a:rPr lang="fr-FR" u="sng" dirty="0">
                <a:solidFill>
                  <a:srgbClr val="FF0000"/>
                </a:solidFill>
              </a:rPr>
              <a:t>les moyens nécessaires </a:t>
            </a:r>
            <a:r>
              <a:rPr lang="fr-FR" dirty="0"/>
              <a:t>à </a:t>
            </a:r>
            <a:r>
              <a:rPr lang="fr-FR" dirty="0" smtClean="0"/>
              <a:t>la disposition de la PCR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met </a:t>
            </a:r>
            <a:r>
              <a:rPr lang="fr-FR" dirty="0"/>
              <a:t>en place </a:t>
            </a:r>
            <a:r>
              <a:rPr lang="fr-FR" u="sng" dirty="0">
                <a:solidFill>
                  <a:srgbClr val="FF0000"/>
                </a:solidFill>
              </a:rPr>
              <a:t>l'organisation de l'activité </a:t>
            </a:r>
            <a:r>
              <a:rPr lang="fr-FR" u="sng" dirty="0" smtClean="0">
                <a:solidFill>
                  <a:srgbClr val="FF0000"/>
                </a:solidFill>
              </a:rPr>
              <a:t>permettant à </a:t>
            </a:r>
            <a:r>
              <a:rPr lang="fr-FR" u="sng" dirty="0">
                <a:solidFill>
                  <a:srgbClr val="FF0000"/>
                </a:solidFill>
              </a:rPr>
              <a:t>cette dernière d'exercer ses </a:t>
            </a:r>
            <a:r>
              <a:rPr lang="fr-FR" u="sng" dirty="0" smtClean="0">
                <a:solidFill>
                  <a:srgbClr val="FF0000"/>
                </a:solidFill>
              </a:rPr>
              <a:t>missions </a:t>
            </a:r>
            <a:r>
              <a:rPr lang="fr-FR" u="sng" dirty="0">
                <a:solidFill>
                  <a:srgbClr val="FF0000"/>
                </a:solidFill>
              </a:rPr>
              <a:t>en toute indépendance</a:t>
            </a:r>
            <a:r>
              <a:rPr lang="fr-FR" dirty="0"/>
              <a:t>, </a:t>
            </a:r>
            <a:r>
              <a:rPr lang="fr-FR" dirty="0" smtClean="0"/>
              <a:t>notamment vis-à-vis </a:t>
            </a:r>
            <a:r>
              <a:rPr lang="fr-FR" dirty="0"/>
              <a:t>des services utilisateurs des installations et matériels émettant </a:t>
            </a:r>
            <a:r>
              <a:rPr lang="fr-FR" dirty="0" smtClean="0"/>
              <a:t>des RI.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5273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fr-FR" dirty="0" smtClean="0"/>
              <a:t>Recyclage de la PCR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r>
              <a:rPr lang="fr-FR" dirty="0"/>
              <a:t>La PCR (Art 6</a:t>
            </a:r>
            <a:r>
              <a:rPr lang="fr-FR" dirty="0" smtClean="0"/>
              <a:t>):</a:t>
            </a:r>
            <a:endParaRPr lang="fr-FR" dirty="0"/>
          </a:p>
          <a:p>
            <a:endParaRPr lang="fr-FR" dirty="0" smtClean="0"/>
          </a:p>
          <a:p>
            <a:pPr lvl="1"/>
            <a:r>
              <a:rPr lang="fr-FR" dirty="0" smtClean="0"/>
              <a:t>bénéficie d'un recyclage :</a:t>
            </a:r>
          </a:p>
          <a:p>
            <a:pPr lvl="2"/>
            <a:r>
              <a:rPr lang="fr-FR" dirty="0" smtClean="0"/>
              <a:t>organisé </a:t>
            </a:r>
            <a:r>
              <a:rPr lang="fr-FR" dirty="0"/>
              <a:t>par l'établissement </a:t>
            </a:r>
            <a:r>
              <a:rPr lang="fr-FR" dirty="0" smtClean="0"/>
              <a:t>employeur avec </a:t>
            </a:r>
            <a:r>
              <a:rPr lang="fr-FR" dirty="0"/>
              <a:t>les organismes compétents en la </a:t>
            </a:r>
            <a:r>
              <a:rPr lang="fr-FR" dirty="0" smtClean="0"/>
              <a:t>matière</a:t>
            </a:r>
          </a:p>
          <a:p>
            <a:pPr lvl="2"/>
            <a:r>
              <a:rPr lang="fr-FR" dirty="0" smtClean="0"/>
              <a:t>tous </a:t>
            </a:r>
            <a:r>
              <a:rPr lang="fr-FR" dirty="0"/>
              <a:t>les cinq (5) ans</a:t>
            </a:r>
            <a:r>
              <a:rPr lang="fr-FR" dirty="0" smtClean="0"/>
              <a:t>.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9438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II/ LES MISSIONS DE LA PERSONNE COMPÉTENTE EN RADIOPROTECTION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05948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268760"/>
            <a:ext cx="8712968" cy="417646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fr-FR" sz="2700" dirty="0"/>
              <a:t>La PCR veille à ce que la détention et </a:t>
            </a:r>
            <a:r>
              <a:rPr lang="fr-FR" sz="2700" dirty="0" smtClean="0"/>
              <a:t>I'utilisation </a:t>
            </a:r>
            <a:r>
              <a:rPr lang="fr-FR" sz="2700" dirty="0"/>
              <a:t>des sources </a:t>
            </a:r>
            <a:r>
              <a:rPr lang="fr-FR" sz="2700" dirty="0" smtClean="0"/>
              <a:t>de rayonnements </a:t>
            </a:r>
            <a:r>
              <a:rPr lang="fr-FR" sz="2700" dirty="0"/>
              <a:t>ionisants par les services concernés s'effectuent en </a:t>
            </a:r>
            <a:r>
              <a:rPr lang="fr-FR" sz="2700" dirty="0" smtClean="0"/>
              <a:t>conformité avec </a:t>
            </a:r>
            <a:r>
              <a:rPr lang="fr-FR" sz="2700" dirty="0"/>
              <a:t>les dispositions du décret no 05-n7 </a:t>
            </a:r>
            <a:r>
              <a:rPr lang="fr-FR" sz="2700" dirty="0" smtClean="0"/>
              <a:t>du 11 </a:t>
            </a:r>
            <a:r>
              <a:rPr lang="fr-FR" sz="2700" dirty="0"/>
              <a:t>avril </a:t>
            </a:r>
            <a:r>
              <a:rPr lang="fr-FR" sz="2700" dirty="0" smtClean="0"/>
              <a:t>2005.</a:t>
            </a:r>
            <a:endParaRPr lang="fr-FR" sz="2700" dirty="0"/>
          </a:p>
        </p:txBody>
      </p:sp>
    </p:spTree>
    <p:extLst>
      <p:ext uri="{BB962C8B-B14F-4D97-AF65-F5344CB8AC3E}">
        <p14:creationId xmlns:p14="http://schemas.microsoft.com/office/powerpoint/2010/main" val="39119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r-FR" dirty="0"/>
              <a:t>A ce titre, </a:t>
            </a:r>
            <a:r>
              <a:rPr lang="fr-FR" dirty="0" smtClean="0"/>
              <a:t>la PCR est </a:t>
            </a:r>
            <a:r>
              <a:rPr lang="fr-FR" dirty="0"/>
              <a:t>chargée, notamment de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dirty="0"/>
              <a:t>- assurer </a:t>
            </a:r>
            <a:r>
              <a:rPr lang="fr-FR" b="1" dirty="0">
                <a:solidFill>
                  <a:srgbClr val="0070C0"/>
                </a:solidFill>
              </a:rPr>
              <a:t>en relation avec le médecin du travail</a:t>
            </a:r>
            <a:r>
              <a:rPr lang="fr-FR" dirty="0"/>
              <a:t>, </a:t>
            </a:r>
            <a:r>
              <a:rPr lang="fr-FR" dirty="0">
                <a:solidFill>
                  <a:srgbClr val="FF0000"/>
                </a:solidFill>
              </a:rPr>
              <a:t>la mise en </a:t>
            </a:r>
            <a:r>
              <a:rPr lang="fr-FR" dirty="0" smtClean="0">
                <a:solidFill>
                  <a:srgbClr val="FF0000"/>
                </a:solidFill>
              </a:rPr>
              <a:t>oeuvre </a:t>
            </a:r>
            <a:r>
              <a:rPr lang="fr-FR" dirty="0">
                <a:solidFill>
                  <a:srgbClr val="FF0000"/>
                </a:solidFill>
              </a:rPr>
              <a:t>des mesures </a:t>
            </a:r>
            <a:r>
              <a:rPr lang="fr-FR" dirty="0" smtClean="0">
                <a:solidFill>
                  <a:srgbClr val="FF0000"/>
                </a:solidFill>
              </a:rPr>
              <a:t>de prévention </a:t>
            </a:r>
            <a:r>
              <a:rPr lang="fr-FR" dirty="0">
                <a:solidFill>
                  <a:srgbClr val="FF0000"/>
                </a:solidFill>
              </a:rPr>
              <a:t>et de protection des travailleurs exposés aux rayonnements ionisants ;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/>
              <a:t>apporter son concours pour les </a:t>
            </a:r>
            <a:r>
              <a:rPr lang="fr-FR" dirty="0">
                <a:solidFill>
                  <a:srgbClr val="FF0000"/>
                </a:solidFill>
              </a:rPr>
              <a:t>contrôles réguliers imposés par </a:t>
            </a:r>
            <a:r>
              <a:rPr lang="fr-FR" dirty="0" smtClean="0">
                <a:solidFill>
                  <a:srgbClr val="FF0000"/>
                </a:solidFill>
              </a:rPr>
              <a:t>la réglementation </a:t>
            </a:r>
            <a:r>
              <a:rPr lang="fr-FR" dirty="0">
                <a:solidFill>
                  <a:srgbClr val="FF0000"/>
                </a:solidFill>
              </a:rPr>
              <a:t>sur les installations et matériels émettant des </a:t>
            </a:r>
            <a:r>
              <a:rPr lang="fr-FR" dirty="0" smtClean="0">
                <a:solidFill>
                  <a:srgbClr val="FF0000"/>
                </a:solidFill>
              </a:rPr>
              <a:t>RI</a:t>
            </a:r>
            <a:r>
              <a:rPr lang="fr-FR" dirty="0" smtClean="0"/>
              <a:t>;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/>
              <a:t>préparer </a:t>
            </a:r>
            <a:r>
              <a:rPr lang="fr-FR" dirty="0">
                <a:solidFill>
                  <a:srgbClr val="FF0000"/>
                </a:solidFill>
              </a:rPr>
              <a:t>le dossier se rapportant à la radioprotection dans le cadre de </a:t>
            </a:r>
            <a:r>
              <a:rPr lang="fr-FR" dirty="0" smtClean="0">
                <a:solidFill>
                  <a:srgbClr val="FF0000"/>
                </a:solidFill>
              </a:rPr>
              <a:t>la détention </a:t>
            </a:r>
            <a:r>
              <a:rPr lang="fr-FR" dirty="0">
                <a:solidFill>
                  <a:srgbClr val="FF0000"/>
                </a:solidFill>
              </a:rPr>
              <a:t>et de I'utilisation des sources de </a:t>
            </a:r>
            <a:r>
              <a:rPr lang="fr-FR" dirty="0" smtClean="0">
                <a:solidFill>
                  <a:srgbClr val="FF0000"/>
                </a:solidFill>
              </a:rPr>
              <a:t>RI;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>
                <a:solidFill>
                  <a:srgbClr val="FF0000"/>
                </a:solidFill>
              </a:rPr>
              <a:t>organiser la radioprotection au sein de l'établissement, notamment par </a:t>
            </a:r>
            <a:r>
              <a:rPr lang="fr-FR" dirty="0" smtClean="0">
                <a:solidFill>
                  <a:srgbClr val="FF0000"/>
                </a:solidFill>
              </a:rPr>
              <a:t>la délimitation </a:t>
            </a:r>
            <a:r>
              <a:rPr lang="fr-FR" dirty="0">
                <a:solidFill>
                  <a:srgbClr val="FF0000"/>
                </a:solidFill>
              </a:rPr>
              <a:t>des zones et le respect des règles particulières qui s'appliquent en </a:t>
            </a:r>
            <a:r>
              <a:rPr lang="fr-FR" dirty="0" smtClean="0">
                <a:solidFill>
                  <a:srgbClr val="FF0000"/>
                </a:solidFill>
              </a:rPr>
              <a:t>la matière</a:t>
            </a:r>
            <a:r>
              <a:rPr lang="fr-FR" dirty="0" smtClean="0"/>
              <a:t>;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/>
              <a:t>appliquer et assurer </a:t>
            </a:r>
            <a:r>
              <a:rPr lang="fr-FR" dirty="0">
                <a:solidFill>
                  <a:srgbClr val="FF0000"/>
                </a:solidFill>
              </a:rPr>
              <a:t>la diffusion des consignes de radioprotection et leur mise </a:t>
            </a:r>
            <a:r>
              <a:rPr lang="fr-FR" dirty="0" smtClean="0">
                <a:solidFill>
                  <a:srgbClr val="FF0000"/>
                </a:solidFill>
              </a:rPr>
              <a:t>à jour </a:t>
            </a:r>
            <a:r>
              <a:rPr lang="fr-FR" dirty="0">
                <a:solidFill>
                  <a:srgbClr val="FF0000"/>
                </a:solidFill>
              </a:rPr>
              <a:t>et en assurer leur strict respect ;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/>
              <a:t>sensibiliser </a:t>
            </a:r>
            <a:r>
              <a:rPr lang="fr-FR" dirty="0">
                <a:solidFill>
                  <a:srgbClr val="FF0000"/>
                </a:solidFill>
              </a:rPr>
              <a:t>les manipulateurs des sources de </a:t>
            </a:r>
            <a:r>
              <a:rPr lang="fr-FR" dirty="0" smtClean="0">
                <a:solidFill>
                  <a:srgbClr val="FF0000"/>
                </a:solidFill>
              </a:rPr>
              <a:t>rayonnements sur les dangers </a:t>
            </a:r>
            <a:r>
              <a:rPr lang="fr-FR" dirty="0">
                <a:solidFill>
                  <a:srgbClr val="FF0000"/>
                </a:solidFill>
              </a:rPr>
              <a:t>associés </a:t>
            </a:r>
            <a:r>
              <a:rPr lang="fr-F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56149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632</Words>
  <Application>Microsoft Office PowerPoint</Application>
  <PresentationFormat>Affichage à l'écran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DÉSIGNATION ET MISSIONS  DE LA PCR DANS LES ÉTABLISSEMENTS DE SANTÉ PUBLICS ET PRIVÉS</vt:lpstr>
      <vt:lpstr>OBJET DE L’ARRETE</vt:lpstr>
      <vt:lpstr>I/ DÉSIGNER LA PERSONNE COMPÉTENTE EN RADIOPROTECTION</vt:lpstr>
      <vt:lpstr>Présentation PowerPoint</vt:lpstr>
      <vt:lpstr>Le directeur de l'établissement de santé (Art 5) </vt:lpstr>
      <vt:lpstr>Recyclage de la PCR</vt:lpstr>
      <vt:lpstr>II/ LES MISSIONS DE LA PERSONNE COMPÉTENTE EN RADIOPROTECTION</vt:lpstr>
      <vt:lpstr>La PCR veille à ce que la détention et I'utilisation des sources de rayonnements ionisants par les services concernés s'effectuent en conformité avec les dispositions du décret no 05-n7 du 11 avril 2005.</vt:lpstr>
      <vt:lpstr>A ce titre, la PCR est chargée, notamment de :</vt:lpstr>
      <vt:lpstr>Présentation PowerPoint</vt:lpstr>
      <vt:lpstr>Registre de surveillance radiologique</vt:lpstr>
      <vt:lpstr>Modèle du registre de surveillance radiologique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Missions de la PCR</dc:title>
  <dc:creator>HP</dc:creator>
  <cp:lastModifiedBy>R V B I</cp:lastModifiedBy>
  <cp:revision>51</cp:revision>
  <dcterms:created xsi:type="dcterms:W3CDTF">2017-06-06T10:17:18Z</dcterms:created>
  <dcterms:modified xsi:type="dcterms:W3CDTF">2020-04-06T23:20:46Z</dcterms:modified>
</cp:coreProperties>
</file>