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8" r:id="rId2"/>
    <p:sldId id="277" r:id="rId3"/>
    <p:sldId id="276" r:id="rId4"/>
    <p:sldId id="279" r:id="rId5"/>
    <p:sldId id="280" r:id="rId6"/>
    <p:sldId id="281" r:id="rId7"/>
    <p:sldId id="274" r:id="rId8"/>
    <p:sldId id="275" r:id="rId9"/>
    <p:sldId id="282" r:id="rId10"/>
    <p:sldId id="256" r:id="rId11"/>
    <p:sldId id="257" r:id="rId12"/>
    <p:sldId id="293" r:id="rId13"/>
    <p:sldId id="283" r:id="rId14"/>
    <p:sldId id="258" r:id="rId15"/>
    <p:sldId id="261" r:id="rId16"/>
    <p:sldId id="260" r:id="rId17"/>
    <p:sldId id="290" r:id="rId18"/>
    <p:sldId id="296" r:id="rId19"/>
    <p:sldId id="294" r:id="rId20"/>
    <p:sldId id="263" r:id="rId21"/>
    <p:sldId id="291" r:id="rId22"/>
    <p:sldId id="262" r:id="rId23"/>
    <p:sldId id="284" r:id="rId24"/>
    <p:sldId id="264" r:id="rId25"/>
    <p:sldId id="295" r:id="rId26"/>
    <p:sldId id="285" r:id="rId27"/>
    <p:sldId id="286" r:id="rId28"/>
    <p:sldId id="287" r:id="rId29"/>
    <p:sldId id="267" r:id="rId30"/>
    <p:sldId id="292" r:id="rId31"/>
    <p:sldId id="268" r:id="rId32"/>
    <p:sldId id="288" r:id="rId33"/>
    <p:sldId id="272" r:id="rId34"/>
    <p:sldId id="269" r:id="rId35"/>
    <p:sldId id="270" r:id="rId36"/>
    <p:sldId id="289" r:id="rId37"/>
    <p:sldId id="265" r:id="rId38"/>
    <p:sldId id="271" r:id="rId39"/>
    <p:sldId id="273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3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3A14-068D-4464-8902-1401B9D06BEF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FCAB-B369-452F-B6CB-954C047ACF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6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FCAB-B369-452F-B6CB-954C047ACF9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772400" cy="928694"/>
          </a:xfrm>
        </p:spPr>
        <p:txBody>
          <a:bodyPr>
            <a:noAutofit/>
          </a:bodyPr>
          <a:lstStyle/>
          <a:p>
            <a:r>
              <a:rPr lang="fr-FR" sz="5400" u="sng" dirty="0" smtClean="0">
                <a:latin typeface="Times New Roman" pitchFamily="18" charset="0"/>
                <a:cs typeface="Times New Roman" pitchFamily="18" charset="0"/>
              </a:rPr>
              <a:t>Les Fractures de la Rotule</a:t>
            </a: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5400" dirty="0" smtClean="0">
                <a:latin typeface="Times New Roman" pitchFamily="18" charset="0"/>
                <a:cs typeface="Times New Roman" pitchFamily="18" charset="0"/>
              </a:rPr>
            </a:br>
            <a:endParaRPr lang="fr-FR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9548" y="4653136"/>
            <a:ext cx="827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Professeur KANDJERA Lamine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Maitre de conférences en chirurgie orthopédique et traumatologique</a:t>
            </a:r>
          </a:p>
          <a:p>
            <a:r>
              <a:rPr lang="fr-FR" sz="2000" b="1" dirty="0" smtClean="0"/>
              <a:t>Faculté de médecine d’Annaba </a:t>
            </a:r>
          </a:p>
          <a:p>
            <a:r>
              <a:rPr lang="fr-FR" sz="2000" b="1" dirty="0" smtClean="0"/>
              <a:t>Université de </a:t>
            </a:r>
            <a:r>
              <a:rPr lang="fr-FR" sz="2000" b="1" dirty="0" err="1" smtClean="0"/>
              <a:t>Badji</a:t>
            </a:r>
            <a:r>
              <a:rPr lang="fr-FR" sz="2000" b="1" dirty="0" smtClean="0"/>
              <a:t>-Mokhtar Annaba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html:file://D:\GENOU\fracture%20de%20rotule\LES%20FRACTURES%20DE%20ROTULE.mht!http://www.maitrise-orthop.com/corpusmaitri/orthopaedic/133_jacquot/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130469" cy="55245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3108" y="607220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Fracture de la pointe de rotule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html:file://D:\GENOU\fracture%20de%20rotule\LES%20FRACTURES%20DE%20ROTULE.mht!http://www.maitrise-orthop.com/corpusmaitri/orthopaedic/133_jacquot/fig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871448" cy="585791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285984" y="6088559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Times New Roman" pitchFamily="18" charset="0"/>
                <a:cs typeface="Times New Roman" pitchFamily="18" charset="0"/>
              </a:rPr>
              <a:t>Fracture en étoile.</a:t>
            </a:r>
            <a:endParaRPr lang="fr-F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N6687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2285984" y="214290"/>
            <a:ext cx="4143404" cy="645985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Lésions associées :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342900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lésions cutanées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excoriation contusion</a:t>
            </a: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érosion,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plaie superficielle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342900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lésions cartilagineuses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rechercher lors de l’exploration articulaire touchant la trochlée fémorale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342900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ligamentaire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Rupture du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ligament croisé postérieur  </a:t>
            </a:r>
            <a:endParaRPr kumimoji="0" lang="fr-FR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html:file://D:\GENOU\fracture%20de%20rotule\LES%20FRACTURES%20DE%20ROTULE.mht!http://www.maitrise-orthop.com/corpusmaitri/orthopaedic/133_jacquot/fig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830814" cy="3786214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296590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8371" y="3286124"/>
            <a:ext cx="29613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html:file://D:\GENOU\fracture%20de%20rotule\LES%20FRACTURES%20DE%20ROTULE.mht!http://www.maitrise-orthop.com/corpusmaitri/orthopaedic/133_jacquot/fig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9086" y="3714752"/>
            <a:ext cx="2250631" cy="301022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592932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CLINIQUE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L'interrogatoire précise les circonstances et le mécanisme de l'accident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l'inspection il existe un «gros genou tuméfié»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L'impotence fonctionnelle peut être totale (interruption du système extenseur) ou partielle (pas d’interruption) .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L'extension active peut être impossible s'il existe une fracture déplacée.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faut rechercher une plaie à la face antérieure du genou (traumatisme direct).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recherche: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dépression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en regard de la rotule signant une fracture transversale avec diastasis (espace) inter-fragmentaire. 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98167" y="731262"/>
            <a:ext cx="3286147" cy="22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RADIOLOGIE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pose  le diagnostic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permet la classification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recherche les lésions associées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Rx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genou  Face, profil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mhtml:file://D:\GENOU\fracture%20de%20rotule\LES%20FRACTURES%20DE%20ROTULE.mht!http://www.maitrise-orthop.com/corpusmaitri/orthopaedic/133_jacquot/fig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143768" cy="42148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071670" y="6211669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Fracture comminutive</a:t>
            </a:r>
            <a:endParaRPr lang="fr-F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d.univ-rennes1.fr/cerf/edicerf/OSTEO-ARTICULAIRE/20OSTE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43074" cy="314324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7158" y="3934123"/>
            <a:ext cx="85011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L’incidence </a:t>
            </a:r>
            <a:r>
              <a:rPr lang="fr-FR" sz="4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fémoro</a:t>
            </a:r>
            <a:r>
              <a:rPr lang="fr-FR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-patellaire </a:t>
            </a:r>
          </a:p>
          <a:p>
            <a:pPr lvl="0" algn="ctr"/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difficile à réaliser du fait des douleurs </a:t>
            </a:r>
          </a:p>
          <a:p>
            <a:pPr lvl="0" algn="ctr"/>
            <a:endParaRPr lang="fr-FR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permet de voir </a:t>
            </a:r>
            <a:r>
              <a:rPr lang="fr-FR" sz="4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fractures sagittales</a:t>
            </a:r>
            <a:endParaRPr lang="fr-FR" sz="36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fr-FR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3175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8610" y="1183168"/>
            <a:ext cx="4429156" cy="24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58069" y="1186641"/>
            <a:ext cx="44450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8610" y="1183168"/>
            <a:ext cx="4429156" cy="24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58069" y="1186641"/>
            <a:ext cx="44450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7058" r="23647"/>
          <a:stretch>
            <a:fillRect/>
          </a:stretch>
        </p:blipFill>
        <p:spPr bwMode="auto">
          <a:xfrm rot="5400000">
            <a:off x="5113571" y="2817754"/>
            <a:ext cx="3601212" cy="41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TyZqbNf3Uyd4RYo0EJAvZpVASoXrp58jpNrU6Lo2wYq3fPfPHy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215106" cy="465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RAPPEL ANATOMIQUE :</a:t>
            </a: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L’extension du genou est permise grâce au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système extenseur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 comprend : 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muscle quadriceps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tendon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quadricipital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rotule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tendon rotulien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inséré sur la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tubérosité tibiale antérieure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http://da5wf380ybs7x.cloudfront.net/var/ezwebin_site/storage/images/media/images/e-anatomy/lower-limb-anatomy-illustrations-and-diagrams/muscles-of-thigh-anatomy-atlas-muscular-leg-anatomical-picture-en/2525003-5-fre-FR/muscles-of-thigh-anatomy-atlas-muscular-leg-anatomical-picture-en_medical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5286412" cy="492919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928802"/>
            <a:ext cx="2071702" cy="478632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html:file://D:\GENOU\fracture%20de%20rotule\LES%20FRACTURES%20DE%20ROTULE.mht!http://www.maitrise-orthop.com/corpusmaitri/orthopaedic/133_jacquot/fig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643470" cy="592935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071670" y="607220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Fracture transversale 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mine\Desktop\TRAVAIL FAC HOP\cours 5 année\Fr rotule\20131009_232848.jpg"/>
          <p:cNvPicPr>
            <a:picLocks noChangeAspect="1" noChangeArrowheads="1"/>
          </p:cNvPicPr>
          <p:nvPr/>
        </p:nvPicPr>
        <p:blipFill>
          <a:blip r:embed="rId2" cstate="print"/>
          <a:srcRect b="24416"/>
          <a:stretch>
            <a:fillRect/>
          </a:stretch>
        </p:blipFill>
        <p:spPr bwMode="auto">
          <a:xfrm rot="5400000">
            <a:off x="3808496" y="2120801"/>
            <a:ext cx="6241913" cy="2857520"/>
          </a:xfrm>
          <a:prstGeom prst="rect">
            <a:avLst/>
          </a:prstGeom>
          <a:noFill/>
        </p:spPr>
      </p:pic>
      <p:pic>
        <p:nvPicPr>
          <p:cNvPr id="3075" name="Picture 3" descr="C:\Users\lamine\Desktop\TRAVAIL FAC HOP\cours 5 année\Fr rotule\20131009_232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3703" y="1716721"/>
            <a:ext cx="6215107" cy="3495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375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TDM 3D 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mhtml:file://D:\GENOU\fracture%20de%20rotule\LES%20FRACTURES%20DE%20ROTULE.mht!http://www.maitrise-orthop.com/corpusmaitri/orthopaedic/133_jacquot/fig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828" y="1428712"/>
            <a:ext cx="731217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57174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DIAGNOSTIC DIFFÉRENTIEL</a:t>
            </a:r>
            <a:endParaRPr lang="fr-FR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html:file://D:\GENOU\fracture%20de%20rotule\LES%20FRACTURES%20DE%20ROTULE.mht!http://www.maitrise-orthop.com/corpusmaitri/orthopaedic/133_jacquot/fi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14818"/>
            <a:ext cx="6429388" cy="2643182"/>
          </a:xfrm>
          <a:prstGeom prst="rect">
            <a:avLst/>
          </a:prstGeom>
          <a:noFill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4612" y="0"/>
            <a:ext cx="3431043" cy="4429132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2198" y="0"/>
            <a:ext cx="3071803" cy="4441162"/>
          </a:xfrm>
          <a:prstGeom prst="rect">
            <a:avLst/>
          </a:prstGeom>
          <a:ln/>
        </p:spPr>
      </p:pic>
      <p:sp>
        <p:nvSpPr>
          <p:cNvPr id="5" name="ZoneTexte 4"/>
          <p:cNvSpPr txBox="1"/>
          <p:nvPr/>
        </p:nvSpPr>
        <p:spPr>
          <a:xfrm>
            <a:off x="0" y="0"/>
            <a:ext cx="271461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Patella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Bipartita</a:t>
            </a:r>
            <a:r>
              <a:rPr lang="fr-F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r>
              <a:rPr lang="fr-F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Tripartita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défaut de fusion des noyaux d'ossification. 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L'image siège au bord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supéro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-externe de la rotule , 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souvent bilatérale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otule tripart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929354" cy="645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TRAITEMENT :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BUTS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Récupérer un genou  stable, mobile, indolore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rétablir la continuité de l’appareil extenseur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MÉTHODES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Orthopédiques 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Immobilisation par un plâtre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Cruro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-malléolaire (genouillère plâtrée)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pendant 5 -6 semaines après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ponction  de l’hémarthrose. </a:t>
            </a:r>
            <a:endParaRPr kumimoji="0" lang="fr-FR" sz="12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Rééducation active du genou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dés l’ablation du plâtre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02420"/>
            <a:ext cx="2214546" cy="44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5720" y="500063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PONCTION DE L’HEMARTHROSE +++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Chirurgicales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endParaRPr kumimoji="0" lang="fr-FR" sz="1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lphaUcPeriod"/>
              <a:tabLst>
                <a:tab pos="1371600" algn="l"/>
              </a:tabLst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lphaUcPeriod"/>
              <a:tabLst>
                <a:tab pos="1371600" algn="l"/>
              </a:tabLst>
            </a:pPr>
            <a:endParaRPr lang="fr-FR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lphaUcPeriod"/>
              <a:tabLst>
                <a:tab pos="13716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mhtml:file://D:\GENOU\fracture%20de%20rotule\LES%20FRACTURES%20DE%20ROTULE.mht!http://www.maitrise-orthop.com/corpusmaitri/orthopaedic/133_jacquot/fi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4238628" cy="5669166"/>
          </a:xfrm>
          <a:prstGeom prst="rect">
            <a:avLst/>
          </a:prstGeom>
          <a:noFill/>
        </p:spPr>
      </p:pic>
      <p:pic>
        <p:nvPicPr>
          <p:cNvPr id="4" name="Picture 4" descr="mhtml:file://D:\GENOU\fracture%20de%20rotule\LES%20FRACTURES%20DE%20ROTULE.mht!http://www.maitrise-orthop.com/corpusmaitri/orthopaedic/133_jacquot/fi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3952876" cy="299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html:file://D:\GENOU\fracture%20de%20rotule\LES%20FRACTURES%20DE%20ROTULE.mht!http://www.maitrise-orthop.com/corpusmaitri/orthopaedic/133_jacquot/fi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7"/>
            <a:ext cx="4095752" cy="5478070"/>
          </a:xfrm>
          <a:prstGeom prst="rect">
            <a:avLst/>
          </a:prstGeom>
          <a:noFill/>
        </p:spPr>
      </p:pic>
      <p:pic>
        <p:nvPicPr>
          <p:cNvPr id="26628" name="Picture 4" descr="mhtml:file://D:\GENOU\fracture%20de%20rotule\LES%20FRACTURES%20DE%20ROTULE.mht!http://www.maitrise-orthop.com/corpusmaitri/orthopaedic/133_jacquot/fi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005868" cy="54292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28926" y="5929330"/>
            <a:ext cx="2595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haubanage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84296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86446" y="214290"/>
            <a:ext cx="3929090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0034" y="41433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Mouvements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5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Flexion = 140°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5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Extension = 0°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RyltJn9oj0gZT225ESWOwlwRzu-OR6GT8jFxZxD-ILHm_sWx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86096"/>
            <a:ext cx="4038611" cy="3040654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QWvT6phEI7bFwvFzncTkV06QC3Y35ZNrOHfL8FPo_lF3n4YF_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76656" cy="3643338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RyLRn9h3o_vYnqmYzUe8Q6vFyMpzxQdkoqaSf-FA-j799X1P3k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14290"/>
            <a:ext cx="2726471" cy="36433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4572008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haubanage</a:t>
            </a:r>
            <a:endParaRPr lang="fr-FR" sz="6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html:file://D:\GENOU\fracture%20de%20rotule\LES%20FRACTURES%20DE%20ROTULE.mht!http://www.maitrise-orthop.com/corpusmaitri/orthopaedic/133_jacquot/fi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572032" cy="610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871" y="642918"/>
            <a:ext cx="4318000" cy="328614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" name="Picture 5" descr="DSCN25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3744913" cy="3359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5720" y="4857760"/>
            <a:ext cx="40863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fr-FR" sz="8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Cerclage 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www.maitrise-orthop.com/photos/203/lejars_histoire_1215/schema1okhisto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71487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142852"/>
            <a:ext cx="3786214" cy="64618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034" y="5572140"/>
            <a:ext cx="2674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vissage</a:t>
            </a:r>
            <a:endParaRPr lang="fr-FR" sz="66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00496" cy="52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html:file://D:\GENOU\fracture%20de%20rotule\LES%20FRACTURES%20DE%20ROTULE.mht!http://www.maitrise-orthop.com/corpusmaitri/orthopaedic/133_jacquot/fi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5"/>
            <a:ext cx="6500858" cy="48593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48" y="5643578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fixateur externe si fracture ouverte avec perte de substance cutan</a:t>
            </a:r>
            <a:r>
              <a:rPr lang="fr-FR" sz="3200" dirty="0" smtClean="0"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html:file://D:\GENOU\fracture%20de%20rotule\LES%20FRACTURES%20DE%20ROTULE.mht!http://www.maitrise-orthop.com/corpusmaitri/orthopaedic/133_jacquot/fi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095752" cy="5621421"/>
          </a:xfrm>
          <a:prstGeom prst="rect">
            <a:avLst/>
          </a:prstGeom>
          <a:noFill/>
        </p:spPr>
      </p:pic>
      <p:pic>
        <p:nvPicPr>
          <p:cNvPr id="29700" name="Picture 4" descr="mhtml:file://D:\GENOU\fracture%20de%20rotule\LES%20FRACTURES%20DE%20ROTULE.mht!http://www.maitrise-orthop.com/corpusmaitri/orthopaedic/133_jacquot/fig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253560" cy="5572164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 rot="5400000" flipH="1" flipV="1">
            <a:off x="142844" y="3786190"/>
            <a:ext cx="1000132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857752" y="2500306"/>
            <a:ext cx="1643074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6200000" flipH="1">
            <a:off x="892943" y="3393281"/>
            <a:ext cx="1357322" cy="12858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43108" y="5929330"/>
            <a:ext cx="4915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Patellectomie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partielle 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fr-FR" sz="32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INICATIONS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 non déplacées respectant la continuité de l’appareil extenseur : traitement  orthopédique (fracture verticale, parcellaire ou en étoile)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lang="fr-FR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déplacée et rampant la continuité du système extenseur : chirurgical </a:t>
            </a:r>
            <a:endParaRPr lang="fr-FR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ouverte : parage et ostéosynthèse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de la pointe :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patellectomie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réinsertion tendineuse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-osseuse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5715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lang="fr-FR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Favorable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la consolidation est de 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gle en 5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semaines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Complications: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</a:t>
            </a: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diates</a:t>
            </a: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ouverture cutan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avec risque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arthrite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impose un parage en urgence une antibioth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rapie et une pr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vention antit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tanique.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Tardives</a:t>
            </a: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fr-FR" sz="11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radley Hand ITC"/>
              <a:buChar char="-"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Pseudarthroses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rare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radley Hand ITC"/>
              <a:buChar char="-"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 vicieuse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secondaire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une 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duction imparfaite ou un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placement secondaire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radley Hand ITC"/>
              <a:buChar char="-"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raideur du genou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immobilisation prolong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et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absence de 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ducation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Bradley Hand ITC"/>
              <a:buChar char="-"/>
              <a:tabLst>
                <a:tab pos="5715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arthroses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-patellaire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html:file://D:\GENOU\fracture%20de%20rotule\LES%20FRACTURES%20DE%20ROTULE.mht!http://www.maitrise-orthop.com/corpusmaitri/orthopaedic/133_jacquot/fi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1"/>
            <a:ext cx="4000528" cy="5540017"/>
          </a:xfrm>
          <a:prstGeom prst="rect">
            <a:avLst/>
          </a:prstGeom>
          <a:noFill/>
        </p:spPr>
      </p:pic>
      <p:pic>
        <p:nvPicPr>
          <p:cNvPr id="30724" name="Picture 4" descr="mhtml:file://D:\GENOU\fracture%20de%20rotule\LES%20FRACTURES%20DE%20ROTULE.mht!http://www.maitrise-orthop.com/corpusmaitri/orthopaedic/133_jacquot/fig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071966" cy="550072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393141" y="6093296"/>
            <a:ext cx="484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Pseudarthrose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80" y="285728"/>
            <a:ext cx="3288702" cy="4890924"/>
          </a:xfrm>
          <a:prstGeom prst="rect">
            <a:avLst/>
          </a:prstGeom>
        </p:spPr>
      </p:pic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357166"/>
            <a:ext cx="3714777" cy="4854588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267744" y="57332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Cal vicieux de la patella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rotule est le plus gros os sésamoïde de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l’organisme inséré dans le tendon terminal du quadriceps, sa position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sous-cutanée l’expose particulièrement aux traumatismes.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7117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 descr="http://www.docteurperraudin.com/fractrotuletransr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595376" cy="4786346"/>
          </a:xfrm>
          <a:prstGeom prst="rect">
            <a:avLst/>
          </a:prstGeom>
          <a:noFill/>
        </p:spPr>
      </p:pic>
      <p:pic>
        <p:nvPicPr>
          <p:cNvPr id="38918" name="Picture 6" descr="http://upload.wikimedia.org/wikipedia/commons/thumb/e/ef/Patella_post.jpg/220px-Patella_p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2428867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fractures de rotule représentent 1 % des fractures du squelette.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fractures de rotule sont des fractures articulaires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(hormis les fractures de la pointe). </a:t>
            </a:r>
            <a:endParaRPr lang="fr-FR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html:file://D:\GENOU\fracture%20de%20rotule\LES%20FRACTURES%20DE%20ROTULE.mht!http://www.maitrise-orthop.com/corpusmaitri/orthopaedic/133_jacquot/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489530" cy="4667248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28" y="857232"/>
            <a:ext cx="32881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10800000">
            <a:off x="7500958" y="4214818"/>
            <a:ext cx="1143008" cy="21431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0800000">
            <a:off x="3286116" y="4286256"/>
            <a:ext cx="1285884" cy="4286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MÉCANISME :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Mécanisme direct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le plus fréquent par choc direct à la face antérieure du genou, genou fléchi (chute ou syndrome du tableau de bord)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Mécanisme indirect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Rarement, lors d'une extension contrariée du genou provoquant des fractures interrompant le système extenseur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5" y="2143116"/>
            <a:ext cx="5000660" cy="2928958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4" name="Picture 2" descr="http://blogs.hommell.com/nitro/files/2011/12/iihs-crash-test-bel-air-59-du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714776" cy="3714776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rot="10800000" flipV="1">
            <a:off x="8215338" y="3429000"/>
            <a:ext cx="714380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71448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classifications permettent la description anatomique de la fracture et </a:t>
            </a:r>
            <a:r>
              <a:rPr kumimoji="0" lang="fr-FR" sz="4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précisent si la continuité du système extenseur est respectée.</a:t>
            </a:r>
            <a:endParaRPr kumimoji="0" lang="fr-FR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html:file://D:\GENOU\fracture%20de%20rotule\LES%20FRACTURES%20DE%20ROTULE.mht!http://www.maitrise-orthop.com/corpusmaitri/orthopaedic/133_jacquot/fig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8577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morphologique </a:t>
            </a: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transversales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simples (peu ou non déplacées)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transversales simples déplacées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comminutives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avec ou sans déplacement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verticales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fractures </a:t>
            </a: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verticales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comminutives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 déplacées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n'interrompant pas le système extenseur</a:t>
            </a:r>
            <a:r>
              <a:rPr lang="fr-FR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2251059" y="5464983"/>
            <a:ext cx="35639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de Duparc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I : trait transversal simple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II : type I associé à une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comminution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fragment inférieur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III : fracture </a:t>
            </a:r>
            <a:r>
              <a: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étoile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mhtml:file://D:\GENOU\fracture%20de%20rotule\LES%20FRACTURES%20DE%20ROTULE.mht!http://www.maitrise-orthop.com/corpusmaitri/orthopaedic/133_jacquot/fig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865914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241</Words>
  <Application>Microsoft Office PowerPoint</Application>
  <PresentationFormat>Affichage à l'écran (4:3)</PresentationFormat>
  <Paragraphs>158</Paragraphs>
  <Slides>39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Les Fractures de la Rotule  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lamine</dc:creator>
  <cp:lastModifiedBy>lamine</cp:lastModifiedBy>
  <cp:revision>39</cp:revision>
  <dcterms:created xsi:type="dcterms:W3CDTF">2012-05-10T15:40:31Z</dcterms:created>
  <dcterms:modified xsi:type="dcterms:W3CDTF">2020-04-05T06:27:59Z</dcterms:modified>
</cp:coreProperties>
</file>