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78" r:id="rId2"/>
    <p:sldId id="277" r:id="rId3"/>
    <p:sldId id="276" r:id="rId4"/>
    <p:sldId id="279" r:id="rId5"/>
    <p:sldId id="280" r:id="rId6"/>
    <p:sldId id="281" r:id="rId7"/>
    <p:sldId id="274" r:id="rId8"/>
    <p:sldId id="275" r:id="rId9"/>
    <p:sldId id="282" r:id="rId10"/>
    <p:sldId id="256" r:id="rId11"/>
    <p:sldId id="257" r:id="rId12"/>
    <p:sldId id="293" r:id="rId13"/>
    <p:sldId id="283" r:id="rId14"/>
    <p:sldId id="258" r:id="rId15"/>
    <p:sldId id="261" r:id="rId16"/>
    <p:sldId id="260" r:id="rId17"/>
    <p:sldId id="290" r:id="rId18"/>
    <p:sldId id="296" r:id="rId19"/>
    <p:sldId id="294" r:id="rId20"/>
    <p:sldId id="263" r:id="rId21"/>
    <p:sldId id="291" r:id="rId22"/>
    <p:sldId id="262" r:id="rId23"/>
    <p:sldId id="284" r:id="rId24"/>
    <p:sldId id="264" r:id="rId25"/>
    <p:sldId id="295" r:id="rId26"/>
    <p:sldId id="285" r:id="rId27"/>
    <p:sldId id="286" r:id="rId28"/>
    <p:sldId id="287" r:id="rId29"/>
    <p:sldId id="267" r:id="rId30"/>
    <p:sldId id="292" r:id="rId31"/>
    <p:sldId id="268" r:id="rId32"/>
    <p:sldId id="288" r:id="rId33"/>
    <p:sldId id="272" r:id="rId34"/>
    <p:sldId id="269" r:id="rId35"/>
    <p:sldId id="270" r:id="rId36"/>
    <p:sldId id="289" r:id="rId37"/>
    <p:sldId id="265" r:id="rId38"/>
    <p:sldId id="271" r:id="rId39"/>
    <p:sldId id="273" r:id="rId4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373" y="-10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F73A14-068D-4464-8902-1401B9D06BEF}" type="datetimeFigureOut">
              <a:rPr lang="fr-FR" smtClean="0"/>
              <a:pPr/>
              <a:t>05/04/2020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8BFCAB-B369-452F-B6CB-954C047ACF9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9468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8BFCAB-B369-452F-B6CB-954C047ACF9C}" type="slidenum">
              <a:rPr lang="fr-FR" smtClean="0"/>
              <a:pPr/>
              <a:t>20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05/04/2020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05/04/2020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05/04/2020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05/04/2020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05/04/2020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05/04/2020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05/04/2020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2910" y="3143248"/>
            <a:ext cx="7772400" cy="928694"/>
          </a:xfrm>
        </p:spPr>
        <p:txBody>
          <a:bodyPr>
            <a:noAutofit/>
          </a:bodyPr>
          <a:lstStyle/>
          <a:p>
            <a:r>
              <a:rPr lang="fr-FR" sz="5400" u="sng" dirty="0" smtClean="0">
                <a:latin typeface="Times New Roman" pitchFamily="18" charset="0"/>
                <a:cs typeface="Times New Roman" pitchFamily="18" charset="0"/>
              </a:rPr>
              <a:t>Les Fractures de la Rotule</a:t>
            </a:r>
            <a:r>
              <a:rPr lang="fr-FR" sz="5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5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sz="54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fr-FR" sz="5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sz="5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5400" dirty="0" smtClean="0">
                <a:latin typeface="Times New Roman" pitchFamily="18" charset="0"/>
                <a:cs typeface="Times New Roman" pitchFamily="18" charset="0"/>
              </a:rPr>
            </a:br>
            <a:endParaRPr lang="fr-FR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49548" y="4653136"/>
            <a:ext cx="827092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Professeur KANDJERA Lamine</a:t>
            </a:r>
          </a:p>
          <a:p>
            <a:endParaRPr lang="fr-FR" sz="2000" b="1" dirty="0" smtClean="0"/>
          </a:p>
          <a:p>
            <a:r>
              <a:rPr lang="fr-FR" sz="2000" b="1" dirty="0" smtClean="0"/>
              <a:t>Maitre de conférences en chirurgie orthopédique et traumatologique</a:t>
            </a:r>
          </a:p>
          <a:p>
            <a:r>
              <a:rPr lang="fr-FR" sz="2000" b="1" dirty="0" smtClean="0"/>
              <a:t>Faculté de médecine d’Annaba </a:t>
            </a:r>
          </a:p>
          <a:p>
            <a:r>
              <a:rPr lang="fr-FR" sz="2000" b="1" dirty="0" smtClean="0"/>
              <a:t>Université de </a:t>
            </a:r>
            <a:r>
              <a:rPr lang="fr-FR" sz="2000" b="1" dirty="0" err="1" smtClean="0"/>
              <a:t>Badji</a:t>
            </a:r>
            <a:r>
              <a:rPr lang="fr-FR" sz="2000" b="1" dirty="0" smtClean="0"/>
              <a:t>-Mokhtar Annaba</a:t>
            </a:r>
            <a:endParaRPr lang="fr-F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html:file://D:\GENOU\fracture%20de%20rotule\LES%20FRACTURES%20DE%20ROTULE.mht!http://www.maitrise-orthop.com/corpusmaitri/orthopaedic/133_jacquot/fig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285728"/>
            <a:ext cx="4130469" cy="5524504"/>
          </a:xfrm>
          <a:prstGeom prst="rect">
            <a:avLst/>
          </a:prstGeom>
          <a:noFill/>
        </p:spPr>
      </p:pic>
      <p:sp>
        <p:nvSpPr>
          <p:cNvPr id="6" name="ZoneTexte 5"/>
          <p:cNvSpPr txBox="1"/>
          <p:nvPr/>
        </p:nvSpPr>
        <p:spPr>
          <a:xfrm>
            <a:off x="2143108" y="6072206"/>
            <a:ext cx="4929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Fracture de la pointe de rotule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mhtml:file://D:\GENOU\fracture%20de%20rotule\LES%20FRACTURES%20DE%20ROTULE.mht!http://www.maitrise-orthop.com/corpusmaitri/orthopaedic/133_jacquot/fig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214290"/>
            <a:ext cx="4871448" cy="5857916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2285984" y="6088559"/>
            <a:ext cx="50006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>
                <a:latin typeface="Times New Roman" pitchFamily="18" charset="0"/>
                <a:cs typeface="Times New Roman" pitchFamily="18" charset="0"/>
              </a:rPr>
              <a:t>Fracture en étoile.</a:t>
            </a:r>
            <a:endParaRPr lang="fr-FR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DSCN6687"/>
          <p:cNvPicPr>
            <a:picLocks noChangeAspect="1" noChangeArrowheads="1"/>
          </p:cNvPicPr>
          <p:nvPr/>
        </p:nvPicPr>
        <p:blipFill>
          <a:blip r:embed="rId2">
            <a:lum bright="-6000"/>
          </a:blip>
          <a:srcRect/>
          <a:stretch>
            <a:fillRect/>
          </a:stretch>
        </p:blipFill>
        <p:spPr bwMode="auto">
          <a:xfrm>
            <a:off x="2285984" y="214290"/>
            <a:ext cx="4143404" cy="6459856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0" y="0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</a:tabLst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Lésions associées : </a:t>
            </a:r>
            <a:endParaRPr kumimoji="0" lang="fr-F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Tx/>
              <a:tabLst>
                <a:tab pos="342900" algn="l"/>
              </a:tabLst>
            </a:pPr>
            <a:r>
              <a:rPr kumimoji="0" lang="fr-FR" sz="24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lésions cutanées</a:t>
            </a:r>
            <a:r>
              <a:rPr kumimoji="0" lang="fr-FR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: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excoriation contusion</a:t>
            </a:r>
            <a:r>
              <a: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érosion,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plaie superficielle</a:t>
            </a:r>
            <a:r>
              <a:rPr kumimoji="0" lang="fr-FR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fr-F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Tx/>
              <a:tabLst>
                <a:tab pos="342900" algn="l"/>
              </a:tabLst>
            </a:pPr>
            <a:r>
              <a:rPr kumimoji="0" lang="fr-FR" sz="24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lésions cartilagineuses</a:t>
            </a:r>
            <a:r>
              <a:rPr kumimoji="0" lang="fr-FR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: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rechercher lors de l’exploration articulaire touchant la trochlée fémorale</a:t>
            </a:r>
            <a:endParaRPr kumimoji="0" lang="fr-F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Tx/>
              <a:tabLst>
                <a:tab pos="342900" algn="l"/>
              </a:tabLst>
            </a:pPr>
            <a:r>
              <a:rPr kumimoji="0" lang="fr-FR" sz="24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ligamentaire</a:t>
            </a:r>
            <a:r>
              <a:rPr kumimoji="0" lang="fr-FR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: </a:t>
            </a:r>
            <a:r>
              <a:rPr lang="fr-FR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Rupture du </a:t>
            </a:r>
            <a:r>
              <a:rPr kumimoji="0" lang="fr-FR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ligament croisé postérieur  </a:t>
            </a:r>
            <a:endParaRPr kumimoji="0" lang="fr-FR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mhtml:file://D:\GENOU\fracture%20de%20rotule\LES%20FRACTURES%20DE%20ROTULE.mht!http://www.maitrise-orthop.com/corpusmaitri/orthopaedic/133_jacquot/fig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57430"/>
            <a:ext cx="2830814" cy="3786214"/>
          </a:xfrm>
          <a:prstGeom prst="rect">
            <a:avLst/>
          </a:prstGeom>
          <a:noFill/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2357430"/>
            <a:ext cx="2965909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68371" y="3286124"/>
            <a:ext cx="2961347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mhtml:file://D:\GENOU\fracture%20de%20rotule\LES%20FRACTURES%20DE%20ROTULE.mht!http://www.maitrise-orthop.com/corpusmaitri/orthopaedic/133_jacquot/fig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79086" y="3714752"/>
            <a:ext cx="2250631" cy="3010220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0" y="0"/>
            <a:ext cx="5929322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CLINIQUE 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L'interrogatoire précise les circonstances et le mécanisme de l'accident 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l'inspection il existe un «gros genou tuméfié» 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L'impotence fonctionnelle peut être totale (interruption du système extenseur) ou partielle (pas d’interruption) . 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L'extension active peut être impossible s'il existe une fracture déplacée. 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Il faut rechercher une plaie à la face antérieure du genou (traumatisme direct). </a:t>
            </a: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On recherche: </a:t>
            </a: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dépression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en regard de la rotule signant une fracture transversale avec diastasis (espace) inter-fragmentaire. </a:t>
            </a:r>
          </a:p>
          <a:p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198167" y="731262"/>
            <a:ext cx="3286147" cy="2252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1"/>
            <a:ext cx="9144000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RADIOLOGIE </a:t>
            </a:r>
            <a:r>
              <a: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pose  le diagnostic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permet la classification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recherche les lésions associées 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Rx</a:t>
            </a:r>
            <a:r>
              <a: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du genou  Face, profil 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5" name="Picture 3" descr="mhtml:file://D:\GENOU\fracture%20de%20rotule\LES%20FRACTURES%20DE%20ROTULE.mht!http://www.maitrise-orthop.com/corpusmaitri/orthopaedic/133_jacquot/fig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143116"/>
            <a:ext cx="7143768" cy="4214825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2071670" y="6211669"/>
            <a:ext cx="4429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Fracture comminutive</a:t>
            </a:r>
            <a:endParaRPr lang="fr-FR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med.univ-rennes1.fr/cerf/edicerf/OSTEO-ARTICULAIRE/20OSTEO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43074" cy="3143248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357158" y="3934123"/>
            <a:ext cx="8501122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4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L’incidence </a:t>
            </a:r>
            <a:r>
              <a:rPr lang="fr-FR" sz="4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fémoro</a:t>
            </a:r>
            <a:r>
              <a:rPr lang="fr-FR" sz="4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-patellaire </a:t>
            </a:r>
          </a:p>
          <a:p>
            <a:pPr lvl="0" algn="ctr"/>
            <a:r>
              <a:rPr lang="fr-FR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difficile à réaliser du fait des douleurs </a:t>
            </a:r>
          </a:p>
          <a:p>
            <a:pPr lvl="0" algn="ctr"/>
            <a:endParaRPr lang="fr-FR" sz="3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fr-FR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permet de voir </a:t>
            </a:r>
            <a:r>
              <a:rPr lang="fr-FR" sz="4000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les fractures sagittales</a:t>
            </a:r>
            <a:endParaRPr lang="fr-FR" sz="3600" dirty="0" smtClean="0">
              <a:solidFill>
                <a:srgbClr val="0070C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endParaRPr lang="fr-FR" sz="36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0"/>
            <a:ext cx="5143504" cy="317500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888610" y="1183168"/>
            <a:ext cx="4429156" cy="2491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758069" y="1186641"/>
            <a:ext cx="4445031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888610" y="1183168"/>
            <a:ext cx="4429156" cy="2491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758069" y="1186641"/>
            <a:ext cx="4445031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 l="27058" r="23647"/>
          <a:stretch>
            <a:fillRect/>
          </a:stretch>
        </p:blipFill>
        <p:spPr bwMode="auto">
          <a:xfrm rot="5400000">
            <a:off x="5113571" y="2817754"/>
            <a:ext cx="3601212" cy="4109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t0.gstatic.com/images?q=tbn:ANd9GcTyZqbNf3Uyd4RYo0EJAvZpVASoXrp58jpNrU6Lo2wYq3fPfPHy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928670"/>
            <a:ext cx="6215106" cy="46553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2400" u="sng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RAPPEL ANATOMIQUE :</a:t>
            </a:r>
            <a:endParaRPr lang="fr-FR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L’extension du genou est permise grâce au </a:t>
            </a:r>
            <a:r>
              <a:rPr kumimoji="0" lang="fr-FR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système extenseur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qui comprend : le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muscle quadriceps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 tendon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quadricipital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la rotule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et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 tendon rotulien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inséré sur la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tubérosité tibiale antérieure</a:t>
            </a:r>
            <a:endParaRPr kumimoji="0" lang="fr-FR" sz="11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1" name="Picture 3" descr="http://da5wf380ybs7x.cloudfront.net/var/ezwebin_site/storage/images/media/images/e-anatomy/lower-limb-anatomy-illustrations-and-diagrams/muscles-of-thigh-anatomy-atlas-muscular-leg-anatomical-picture-en/2525003-5-fre-FR/muscles-of-thigh-anatomy-atlas-muscular-leg-anatomical-picture-en_medical5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28802"/>
            <a:ext cx="5286412" cy="4929198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1928802"/>
            <a:ext cx="2071702" cy="4786322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mhtml:file://D:\GENOU\fracture%20de%20rotule\LES%20FRACTURES%20DE%20ROTULE.mht!http://www.maitrise-orthop.com/corpusmaitri/orthopaedic/133_jacquot/fig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214290"/>
            <a:ext cx="4643470" cy="5929354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2071670" y="6072206"/>
            <a:ext cx="5214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Fracture transversale </a:t>
            </a:r>
            <a:endParaRPr lang="fr-FR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lamine\Desktop\TRAVAIL FAC HOP\cours 5 année\Fr rotule\20131009_232848.jpg"/>
          <p:cNvPicPr>
            <a:picLocks noChangeAspect="1" noChangeArrowheads="1"/>
          </p:cNvPicPr>
          <p:nvPr/>
        </p:nvPicPr>
        <p:blipFill>
          <a:blip r:embed="rId2" cstate="print"/>
          <a:srcRect b="24416"/>
          <a:stretch>
            <a:fillRect/>
          </a:stretch>
        </p:blipFill>
        <p:spPr bwMode="auto">
          <a:xfrm rot="5400000">
            <a:off x="3808496" y="2120801"/>
            <a:ext cx="6241913" cy="2857520"/>
          </a:xfrm>
          <a:prstGeom prst="rect">
            <a:avLst/>
          </a:prstGeom>
          <a:noFill/>
        </p:spPr>
      </p:pic>
      <p:pic>
        <p:nvPicPr>
          <p:cNvPr id="3075" name="Picture 3" descr="C:\Users\lamine\Desktop\TRAVAIL FAC HOP\cours 5 année\Fr rotule\20131009_2329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73703" y="1716721"/>
            <a:ext cx="6215107" cy="34959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63753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6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TDM 3D </a:t>
            </a: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8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mhtml:file://D:\GENOU\fracture%20de%20rotule\LES%20FRACTURES%20DE%20ROTULE.mht!http://www.maitrise-orthop.com/corpusmaitri/orthopaedic/133_jacquot/fig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1828" y="1428712"/>
            <a:ext cx="7312172" cy="5429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00034" y="2571744"/>
            <a:ext cx="82868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cap="sm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DIAGNOSTIC DIFFÉRENTIEL</a:t>
            </a:r>
            <a:endParaRPr lang="fr-FR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mhtml:file://D:\GENOU\fracture%20de%20rotule\LES%20FRACTURES%20DE%20ROTULE.mht!http://www.maitrise-orthop.com/corpusmaitri/orthopaedic/133_jacquot/fig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4214818"/>
            <a:ext cx="6429388" cy="2643182"/>
          </a:xfrm>
          <a:prstGeom prst="rect">
            <a:avLst/>
          </a:prstGeom>
          <a:noFill/>
        </p:spPr>
      </p:pic>
      <p:pic>
        <p:nvPicPr>
          <p:cNvPr id="3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714612" y="0"/>
            <a:ext cx="3431043" cy="4429132"/>
          </a:xfrm>
          <a:prstGeom prst="rect">
            <a:avLst/>
          </a:prstGeom>
          <a:ln w="19050">
            <a:solidFill>
              <a:srgbClr val="FFFFFF"/>
            </a:solidFill>
          </a:ln>
        </p:spPr>
      </p:pic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072198" y="0"/>
            <a:ext cx="3071803" cy="4441162"/>
          </a:xfrm>
          <a:prstGeom prst="rect">
            <a:avLst/>
          </a:prstGeom>
          <a:ln/>
        </p:spPr>
      </p:pic>
      <p:sp>
        <p:nvSpPr>
          <p:cNvPr id="5" name="ZoneTexte 4"/>
          <p:cNvSpPr txBox="1"/>
          <p:nvPr/>
        </p:nvSpPr>
        <p:spPr>
          <a:xfrm>
            <a:off x="0" y="0"/>
            <a:ext cx="271461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Patella</a:t>
            </a:r>
            <a:r>
              <a:rPr lang="fr-F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Bipartita</a:t>
            </a:r>
            <a:r>
              <a:rPr lang="fr-F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ou</a:t>
            </a:r>
          </a:p>
          <a:p>
            <a:r>
              <a:rPr lang="fr-FR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Tripartita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défaut de fusion des noyaux d'ossification. 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L'image siège au bord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supéro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-externe de la rotule , 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souvent bilatérale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Rotule triparti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14290"/>
            <a:ext cx="5929354" cy="64589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1" y="0"/>
            <a:ext cx="91440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3600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TRAITEMENT :</a:t>
            </a:r>
            <a:endParaRPr kumimoji="0" lang="fr-FR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BUTS</a:t>
            </a:r>
            <a:r>
              <a:rPr kumimoji="0" lang="fr-FR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: Récupérer un genou  stable, mobile, indolore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36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rétablir la continuité de l’appareil extenseur </a:t>
            </a:r>
            <a:endParaRPr kumimoji="0" lang="fr-FR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0" y="0"/>
            <a:ext cx="9144000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MÉTHODES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14400" algn="l"/>
              </a:tabLst>
            </a:pPr>
            <a:r>
              <a:rPr kumimoji="0" lang="fr-FR" sz="32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Orthopédiques : 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914400" algn="l"/>
              </a:tabLst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Immobilisation par un plâtre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Cruro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-malléolaire (genouillère plâtrée)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pendant 5 -6 semaines après </a:t>
            </a:r>
            <a:r>
              <a:rPr kumimoji="0" lang="fr-FR" sz="2800" b="1" i="0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ponction  de l’hémarthrose. </a:t>
            </a:r>
            <a:endParaRPr kumimoji="0" lang="fr-FR" sz="1200" b="1" i="0" u="sng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914400" algn="l"/>
              </a:tabLst>
            </a:pP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914400" algn="l"/>
              </a:tabLst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Rééducation active du genou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914400" algn="l"/>
              </a:tabLst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dés l’ablation du plâtre </a:t>
            </a:r>
            <a:endParaRPr kumimoji="0" lang="fr-FR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2202420"/>
            <a:ext cx="2214546" cy="4441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ZoneTexte 3"/>
          <p:cNvSpPr txBox="1"/>
          <p:nvPr/>
        </p:nvSpPr>
        <p:spPr>
          <a:xfrm>
            <a:off x="285720" y="5000636"/>
            <a:ext cx="5572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PONCTION DE L’HEMARTHROSE +++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9144000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371600" algn="l"/>
              </a:tabLst>
            </a:pPr>
            <a:r>
              <a:rPr kumimoji="0" lang="fr-FR" sz="28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Chirurgicales</a:t>
            </a:r>
            <a:r>
              <a:rPr kumimoji="0" lang="fr-FR" sz="28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fr-FR" sz="28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371600" algn="l"/>
              </a:tabLst>
            </a:pPr>
            <a:endParaRPr kumimoji="0" lang="fr-FR" sz="1200" b="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AutoNum type="alphaUcPeriod"/>
              <a:tabLst>
                <a:tab pos="1371600" algn="l"/>
              </a:tabLst>
            </a:pP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AutoNum type="alphaUcPeriod"/>
              <a:tabLst>
                <a:tab pos="1371600" algn="l"/>
              </a:tabLst>
            </a:pPr>
            <a:endParaRPr lang="fr-FR" sz="28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AutoNum type="alphaUcPeriod"/>
              <a:tabLst>
                <a:tab pos="1371600" algn="l"/>
              </a:tabLst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Ost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é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osynth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è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se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fr-F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mhtml:file://D:\GENOU\fracture%20de%20rotule\LES%20FRACTURES%20DE%20ROTULE.mht!http://www.maitrise-orthop.com/corpusmaitri/orthopaedic/133_jacquot/fi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642918"/>
            <a:ext cx="4238628" cy="5669166"/>
          </a:xfrm>
          <a:prstGeom prst="rect">
            <a:avLst/>
          </a:prstGeom>
          <a:noFill/>
        </p:spPr>
      </p:pic>
      <p:pic>
        <p:nvPicPr>
          <p:cNvPr id="4" name="Picture 4" descr="mhtml:file://D:\GENOU\fracture%20de%20rotule\LES%20FRACTURES%20DE%20ROTULE.mht!http://www.maitrise-orthop.com/corpusmaitri/orthopaedic/133_jacquot/fig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286124"/>
            <a:ext cx="3952876" cy="29908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mhtml:file://D:\GENOU\fracture%20de%20rotule\LES%20FRACTURES%20DE%20ROTULE.mht!http://www.maitrise-orthop.com/corpusmaitri/orthopaedic/133_jacquot/fig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357167"/>
            <a:ext cx="4095752" cy="5478070"/>
          </a:xfrm>
          <a:prstGeom prst="rect">
            <a:avLst/>
          </a:prstGeom>
          <a:noFill/>
        </p:spPr>
      </p:pic>
      <p:pic>
        <p:nvPicPr>
          <p:cNvPr id="26628" name="Picture 4" descr="mhtml:file://D:\GENOU\fracture%20de%20rotule\LES%20FRACTURES%20DE%20ROTULE.mht!http://www.maitrise-orthop.com/corpusmaitri/orthopaedic/133_jacquot/fig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57166"/>
            <a:ext cx="4005868" cy="5429288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928926" y="5929330"/>
            <a:ext cx="259558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haubanage</a:t>
            </a:r>
            <a:endParaRPr lang="fr-FR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85728"/>
            <a:ext cx="842968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5786446" y="214290"/>
            <a:ext cx="3929090" cy="38576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500034" y="4143380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54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Mouvements :</a:t>
            </a: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fr-FR" sz="5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Flexion = 140°</a:t>
            </a: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fr-FR" sz="5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Extension = 0°</a:t>
            </a: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t2.gstatic.com/images?q=tbn:ANd9GcRyltJn9oj0gZT225ESWOwlwRzu-OR6GT8jFxZxD-ILHm_sWxu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3486096"/>
            <a:ext cx="4038611" cy="3040654"/>
          </a:xfrm>
          <a:prstGeom prst="rect">
            <a:avLst/>
          </a:prstGeom>
          <a:noFill/>
        </p:spPr>
      </p:pic>
      <p:pic>
        <p:nvPicPr>
          <p:cNvPr id="4100" name="Picture 4" descr="http://t2.gstatic.com/images?q=tbn:ANd9GcQWvT6phEI7bFwvFzncTkV06QC3Y35ZNrOHfL8FPo_lF3n4YF_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90"/>
            <a:ext cx="2576656" cy="3643338"/>
          </a:xfrm>
          <a:prstGeom prst="rect">
            <a:avLst/>
          </a:prstGeom>
          <a:noFill/>
        </p:spPr>
      </p:pic>
      <p:pic>
        <p:nvPicPr>
          <p:cNvPr id="4102" name="Picture 6" descr="http://t0.gstatic.com/images?q=tbn:ANd9GcRyLRn9h3o_vYnqmYzUe8Q6vFyMpzxQdkoqaSf-FA-j799X1P3kS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214290"/>
            <a:ext cx="2726471" cy="3643338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57158" y="4572008"/>
            <a:ext cx="36433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6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haubanage</a:t>
            </a:r>
            <a:endParaRPr lang="fr-FR" sz="6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mhtml:file://D:\GENOU\fracture%20de%20rotule\LES%20FRACTURES%20DE%20ROTULE.mht!http://www.maitrise-orthop.com/corpusmaitri/orthopaedic/133_jacquot/fig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357166"/>
            <a:ext cx="4572032" cy="61036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SCN25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33871" y="642918"/>
            <a:ext cx="4318000" cy="3286148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3" name="Picture 5" descr="DSCN254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642918"/>
            <a:ext cx="3744913" cy="335915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85720" y="4857760"/>
            <a:ext cx="408637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371600" algn="l"/>
              </a:tabLst>
            </a:pPr>
            <a:r>
              <a:rPr lang="fr-FR" sz="8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Cerclage </a:t>
            </a:r>
            <a:endParaRPr lang="fr-FR" sz="4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8130" name="Picture 2" descr="http://www.maitrise-orthop.com/photos/203/lejars_histoire_1215/schema1okhistoir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3786190"/>
            <a:ext cx="4714876" cy="30718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072066" y="142852"/>
            <a:ext cx="3786214" cy="646180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00034" y="5572140"/>
            <a:ext cx="267413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6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vissage</a:t>
            </a:r>
            <a:endParaRPr lang="fr-FR" sz="6600" dirty="0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85728"/>
            <a:ext cx="4000496" cy="5225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mhtml:file://D:\GENOU\fracture%20de%20rotule\LES%20FRACTURES%20DE%20ROTULE.mht!http://www.maitrise-orthop.com/corpusmaitri/orthopaedic/133_jacquot/fig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357165"/>
            <a:ext cx="6500858" cy="485939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714348" y="5643578"/>
            <a:ext cx="77153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371600" algn="l"/>
              </a:tabLst>
            </a:pPr>
            <a:r>
              <a:rPr lang="fr-F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fixateur externe si fracture ouverte avec perte de substance cutan</a:t>
            </a:r>
            <a:r>
              <a:rPr lang="fr-FR" sz="3200" dirty="0" smtClean="0">
                <a:ea typeface="Times New Roman" pitchFamily="18" charset="0"/>
                <a:cs typeface="Times New Roman" pitchFamily="18" charset="0"/>
              </a:rPr>
              <a:t>é</a:t>
            </a:r>
            <a:r>
              <a:rPr lang="fr-F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endParaRPr lang="fr-FR" sz="4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mhtml:file://D:\GENOU\fracture%20de%20rotule\LES%20FRACTURES%20DE%20ROTULE.mht!http://www.maitrise-orthop.com/corpusmaitri/orthopaedic/133_jacquot/fig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214290"/>
            <a:ext cx="4095752" cy="5621421"/>
          </a:xfrm>
          <a:prstGeom prst="rect">
            <a:avLst/>
          </a:prstGeom>
          <a:noFill/>
        </p:spPr>
      </p:pic>
      <p:pic>
        <p:nvPicPr>
          <p:cNvPr id="29700" name="Picture 4" descr="mhtml:file://D:\GENOU\fracture%20de%20rotule\LES%20FRACTURES%20DE%20ROTULE.mht!http://www.maitrise-orthop.com/corpusmaitri/orthopaedic/133_jacquot/fig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85728"/>
            <a:ext cx="4253560" cy="5572164"/>
          </a:xfrm>
          <a:prstGeom prst="rect">
            <a:avLst/>
          </a:prstGeom>
          <a:noFill/>
        </p:spPr>
      </p:pic>
      <p:cxnSp>
        <p:nvCxnSpPr>
          <p:cNvPr id="5" name="Connecteur droit avec flèche 4"/>
          <p:cNvCxnSpPr/>
          <p:nvPr/>
        </p:nvCxnSpPr>
        <p:spPr>
          <a:xfrm rot="5400000" flipH="1" flipV="1">
            <a:off x="142844" y="3786190"/>
            <a:ext cx="1000132" cy="42862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 flipV="1">
            <a:off x="4857752" y="2500306"/>
            <a:ext cx="1643074" cy="14287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rot="16200000" flipH="1">
            <a:off x="892943" y="3393281"/>
            <a:ext cx="1357322" cy="1285884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143108" y="5929330"/>
            <a:ext cx="49151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dirty="0" err="1" smtClean="0">
                <a:latin typeface="Times New Roman" pitchFamily="18" charset="0"/>
                <a:cs typeface="Times New Roman" pitchFamily="18" charset="0"/>
              </a:rPr>
              <a:t>Patellectomie</a:t>
            </a:r>
            <a:r>
              <a:rPr lang="fr-FR" sz="4000" dirty="0" smtClean="0">
                <a:latin typeface="Times New Roman" pitchFamily="18" charset="0"/>
                <a:cs typeface="Times New Roman" pitchFamily="18" charset="0"/>
              </a:rPr>
              <a:t> partielle </a:t>
            </a:r>
            <a:endParaRPr lang="fr-FR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0" y="0"/>
            <a:ext cx="9144000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kumimoji="0" lang="fr-FR" sz="3200" b="0" i="0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INICATIONS 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14400" algn="l"/>
              </a:tabLst>
            </a:pPr>
            <a:r>
              <a: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Fractures  non déplacées respectant la continuité de l’appareil extenseur : traitement  orthopédique (fracture verticale, parcellaire ou en étoile)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14400" algn="l"/>
              </a:tabLst>
            </a:pPr>
            <a:endParaRPr lang="fr-FR" sz="3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14400" algn="l"/>
              </a:tabLst>
            </a:pPr>
            <a:r>
              <a: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Fracture déplacée et rampant la continuité du système extenseur : chirurgical </a:t>
            </a:r>
            <a:endParaRPr lang="fr-FR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14400" algn="l"/>
              </a:tabLst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14400" algn="l"/>
              </a:tabLst>
            </a:pPr>
            <a:r>
              <a: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Fracture ouverte : parage et ostéosynthèse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14400" algn="l"/>
              </a:tabLst>
            </a:pP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14400" algn="l"/>
              </a:tabLst>
            </a:pPr>
            <a:r>
              <a: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Fracture de la pointe : </a:t>
            </a:r>
            <a:r>
              <a:rPr kumimoji="0" lang="fr-FR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patellectomie</a:t>
            </a:r>
            <a:r>
              <a: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et réinsertion tendineuse </a:t>
            </a:r>
            <a:r>
              <a:rPr kumimoji="0" lang="fr-FR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trans</a:t>
            </a:r>
            <a:r>
              <a:rPr kumimoji="0" lang="fr-F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-osseuse </a:t>
            </a:r>
            <a:endParaRPr kumimoji="0" lang="fr-F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603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14400" marR="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>
                <a:tab pos="571500" algn="l"/>
              </a:tabLst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EVOLUTION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endParaRPr kumimoji="0" lang="fr-F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914400" marR="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71500" algn="l"/>
              </a:tabLst>
            </a:pPr>
            <a:endParaRPr lang="fr-FR" sz="11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914400" marR="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71500" algn="l"/>
              </a:tabLst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Favorable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la consolidation est de r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è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gle en 5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à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 semaines</a:t>
            </a:r>
            <a:endParaRPr kumimoji="0" lang="fr-F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Tx/>
              <a:tabLst>
                <a:tab pos="571500" algn="l"/>
              </a:tabLst>
            </a:pPr>
            <a:endParaRPr lang="fr-FR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Tx/>
              <a:tabLst>
                <a:tab pos="571500" algn="l"/>
              </a:tabLst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Complications: </a:t>
            </a:r>
            <a:endParaRPr kumimoji="0" lang="fr-F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71500" algn="l"/>
              </a:tabLst>
            </a:pPr>
            <a:r>
              <a:rPr kumimoji="0" lang="fr-FR" sz="2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Imm</a:t>
            </a:r>
            <a:r>
              <a:rPr kumimoji="0" lang="fr-FR" sz="2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é</a:t>
            </a:r>
            <a:r>
              <a:rPr kumimoji="0" lang="fr-FR" sz="2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diates</a:t>
            </a:r>
            <a:r>
              <a:rPr kumimoji="0" lang="fr-FR" sz="2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fr-FR" sz="2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fr-FR" sz="1100" b="0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71500" algn="l"/>
              </a:tabLst>
            </a:pPr>
            <a:r>
              <a:rPr kumimoji="0" lang="fr-FR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ouverture cutan</a:t>
            </a:r>
            <a:r>
              <a:rPr kumimoji="0" lang="fr-FR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é</a:t>
            </a:r>
            <a:r>
              <a:rPr kumimoji="0" lang="fr-FR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avec risque d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’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arthrite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impose un parage en urgence une antibioth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é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rapie et une pr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é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vention antit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é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tanique.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71500" algn="l"/>
              </a:tabLst>
            </a:pP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endParaRPr kumimoji="0" lang="fr-F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71500" algn="l"/>
              </a:tabLst>
            </a:pPr>
            <a:r>
              <a:rPr kumimoji="0" lang="fr-FR" sz="2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Tardives</a:t>
            </a:r>
            <a:r>
              <a:rPr kumimoji="0" lang="fr-FR" sz="2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fr-FR" sz="2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endParaRPr kumimoji="0" lang="fr-FR" sz="1100" b="0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Bradley Hand ITC"/>
              <a:buChar char="-"/>
              <a:tabLst>
                <a:tab pos="571500" algn="l"/>
              </a:tabLst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Pseudarthroses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rare</a:t>
            </a:r>
            <a:endParaRPr kumimoji="0" lang="fr-F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Bradley Hand ITC"/>
              <a:buChar char="-"/>
              <a:tabLst>
                <a:tab pos="571500" algn="l"/>
              </a:tabLst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Cal vicieuse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secondaire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à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une r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é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duction imparfaite ou un d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é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placement secondaire </a:t>
            </a:r>
            <a:endParaRPr kumimoji="0" lang="fr-F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Bradley Hand ITC"/>
              <a:buChar char="-"/>
              <a:tabLst>
                <a:tab pos="571500" algn="l"/>
              </a:tabLst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raideur du genou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li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é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à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l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’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immobilisation prolong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é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 et l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’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absence de r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éé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ducation </a:t>
            </a:r>
            <a:endParaRPr kumimoji="0" lang="fr-F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Bradley Hand ITC"/>
              <a:buChar char="-"/>
              <a:tabLst>
                <a:tab pos="571500" algn="l"/>
              </a:tabLst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arthroses </a:t>
            </a:r>
            <a:r>
              <a:rPr kumimoji="0" lang="fr-FR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fr-FR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é</a:t>
            </a:r>
            <a:r>
              <a:rPr kumimoji="0" lang="fr-FR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moro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-patellaire </a:t>
            </a: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mhtml:file://D:\GENOU\fracture%20de%20rotule\LES%20FRACTURES%20DE%20ROTULE.mht!http://www.maitrise-orthop.com/corpusmaitri/orthopaedic/133_jacquot/fig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142851"/>
            <a:ext cx="4000528" cy="5540017"/>
          </a:xfrm>
          <a:prstGeom prst="rect">
            <a:avLst/>
          </a:prstGeom>
          <a:noFill/>
        </p:spPr>
      </p:pic>
      <p:pic>
        <p:nvPicPr>
          <p:cNvPr id="30724" name="Picture 4" descr="mhtml:file://D:\GENOU\fracture%20de%20rotule\LES%20FRACTURES%20DE%20ROTULE.mht!http://www.maitrise-orthop.com/corpusmaitri/orthopaedic/133_jacquot/fig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42852"/>
            <a:ext cx="4071966" cy="5500726"/>
          </a:xfrm>
          <a:prstGeom prst="rect">
            <a:avLst/>
          </a:prstGeom>
          <a:noFill/>
        </p:spPr>
      </p:pic>
      <p:sp>
        <p:nvSpPr>
          <p:cNvPr id="2" name="ZoneTexte 1"/>
          <p:cNvSpPr txBox="1"/>
          <p:nvPr/>
        </p:nvSpPr>
        <p:spPr>
          <a:xfrm>
            <a:off x="2393141" y="6093296"/>
            <a:ext cx="48431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Pseudarthrose </a:t>
            </a:r>
            <a:endParaRPr lang="fr-F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286380" y="285728"/>
            <a:ext cx="3288702" cy="4890924"/>
          </a:xfrm>
          <a:prstGeom prst="rect">
            <a:avLst/>
          </a:prstGeom>
        </p:spPr>
      </p:pic>
      <p:pic>
        <p:nvPicPr>
          <p:cNvPr id="3" name="Picture 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14348" y="357166"/>
            <a:ext cx="3714777" cy="4854588"/>
          </a:xfrm>
          <a:prstGeom prst="rect">
            <a:avLst/>
          </a:prstGeom>
          <a:ln w="38100">
            <a:solidFill>
              <a:srgbClr val="FFFFFF"/>
            </a:solidFill>
          </a:ln>
        </p:spPr>
      </p:pic>
      <p:sp>
        <p:nvSpPr>
          <p:cNvPr id="4" name="ZoneTexte 3"/>
          <p:cNvSpPr txBox="1"/>
          <p:nvPr/>
        </p:nvSpPr>
        <p:spPr>
          <a:xfrm>
            <a:off x="2267744" y="5733256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Cal vicieux de la patella </a:t>
            </a:r>
            <a:endParaRPr lang="fr-F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0" y="0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INTRODUCTION: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la rotule est le plus gros os sésamoïde de</a:t>
            </a: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l’organisme inséré dans le tendon terminal du quadriceps, sa position</a:t>
            </a: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sous-cutanée l’expose particulièrement aux traumatismes. </a:t>
            </a: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fr-FR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571612"/>
            <a:ext cx="371173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6" name="Picture 4" descr="http://www.docteurperraudin.com/fractrotuletransrx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643050"/>
            <a:ext cx="3595376" cy="4786346"/>
          </a:xfrm>
          <a:prstGeom prst="rect">
            <a:avLst/>
          </a:prstGeom>
          <a:noFill/>
        </p:spPr>
      </p:pic>
      <p:pic>
        <p:nvPicPr>
          <p:cNvPr id="38918" name="Picture 6" descr="http://upload.wikimedia.org/wikipedia/commons/thumb/e/ef/Patella_post.jpg/220px-Patella_pos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4286256"/>
            <a:ext cx="2428867" cy="24288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Les fractures de rotule représentent 1 % des fractures du squelette.</a:t>
            </a:r>
          </a:p>
          <a:p>
            <a:pPr marL="457200" lvl="0" indent="-457200" algn="ctr" fontAlgn="base">
              <a:spcBef>
                <a:spcPct val="0"/>
              </a:spcBef>
              <a:spcAft>
                <a:spcPct val="0"/>
              </a:spcAft>
            </a:pPr>
            <a:endParaRPr lang="fr-FR" sz="28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lvl="0" indent="-457200" algn="ctr" fontAlgn="base">
              <a:spcBef>
                <a:spcPct val="0"/>
              </a:spcBef>
              <a:spcAft>
                <a:spcPct val="0"/>
              </a:spcAft>
            </a:pPr>
            <a:endParaRPr lang="fr-FR" sz="28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lvl="0" indent="-457200" algn="ctr" fontAlgn="base">
              <a:spcBef>
                <a:spcPct val="0"/>
              </a:spcBef>
              <a:spcAft>
                <a:spcPct val="0"/>
              </a:spcAft>
            </a:pPr>
            <a:endParaRPr lang="fr-FR" sz="28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lvl="0" indent="-457200" algn="ctr" fontAlgn="base">
              <a:spcBef>
                <a:spcPct val="0"/>
              </a:spcBef>
              <a:spcAft>
                <a:spcPct val="0"/>
              </a:spcAft>
            </a:pPr>
            <a:endParaRPr lang="fr-FR" sz="28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lvl="0" indent="-457200" algn="ctr" fontAlgn="base">
              <a:spcBef>
                <a:spcPct val="0"/>
              </a:spcBef>
              <a:spcAft>
                <a:spcPct val="0"/>
              </a:spcAft>
            </a:pPr>
            <a:endParaRPr lang="fr-FR" sz="28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lvl="0" indent="-457200" algn="ctr" fontAlgn="base">
              <a:spcBef>
                <a:spcPct val="0"/>
              </a:spcBef>
              <a:spcAft>
                <a:spcPct val="0"/>
              </a:spcAft>
            </a:pPr>
            <a:endParaRPr lang="fr-FR" sz="28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lvl="0" indent="-457200" algn="ctr" fontAlgn="base">
              <a:spcBef>
                <a:spcPct val="0"/>
              </a:spcBef>
              <a:spcAft>
                <a:spcPct val="0"/>
              </a:spcAft>
            </a:pPr>
            <a:endParaRPr lang="fr-FR" sz="28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lvl="0" indent="-457200" algn="ctr" fontAlgn="base">
              <a:spcBef>
                <a:spcPct val="0"/>
              </a:spcBef>
              <a:spcAft>
                <a:spcPct val="0"/>
              </a:spcAft>
            </a:pPr>
            <a:endParaRPr lang="fr-FR" sz="28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lvl="0" indent="-457200" algn="ctr" fontAlgn="base">
              <a:spcBef>
                <a:spcPct val="0"/>
              </a:spcBef>
              <a:spcAft>
                <a:spcPct val="0"/>
              </a:spcAft>
            </a:pPr>
            <a:endParaRPr lang="fr-FR" sz="28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lvl="0" indent="-457200" algn="ctr" fontAlgn="base">
              <a:spcBef>
                <a:spcPct val="0"/>
              </a:spcBef>
              <a:spcAft>
                <a:spcPct val="0"/>
              </a:spcAft>
            </a:pPr>
            <a:endParaRPr lang="fr-FR" sz="28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lvl="0" indent="-457200" algn="ctr" fontAlgn="base">
              <a:spcBef>
                <a:spcPct val="0"/>
              </a:spcBef>
              <a:spcAft>
                <a:spcPct val="0"/>
              </a:spcAft>
            </a:pPr>
            <a:endParaRPr lang="fr-FR" sz="28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lvl="0" indent="-457200" algn="ctr" fontAlgn="base">
              <a:spcBef>
                <a:spcPct val="0"/>
              </a:spcBef>
              <a:spcAft>
                <a:spcPct val="0"/>
              </a:spcAft>
            </a:pPr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Les fractures de rotule sont des fractures articulaires </a:t>
            </a:r>
            <a:r>
              <a:rPr lang="fr-FR" sz="2800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(hormis les fractures de la pointe). </a:t>
            </a:r>
            <a:endParaRPr lang="fr-FR" sz="4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mhtml:file://D:\GENOU\fracture%20de%20rotule\LES%20FRACTURES%20DE%20ROTULE.mht!http://www.maitrise-orthop.com/corpusmaitri/orthopaedic/133_jacquot/fig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071546"/>
            <a:ext cx="3489530" cy="4667248"/>
          </a:xfrm>
          <a:prstGeom prst="rect">
            <a:avLst/>
          </a:prstGeom>
          <a:noFill/>
        </p:spPr>
      </p:pic>
      <p:pic>
        <p:nvPicPr>
          <p:cNvPr id="3993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5000628" y="857232"/>
            <a:ext cx="3288163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Connecteur droit avec flèche 5"/>
          <p:cNvCxnSpPr/>
          <p:nvPr/>
        </p:nvCxnSpPr>
        <p:spPr>
          <a:xfrm rot="10800000">
            <a:off x="7500958" y="4214818"/>
            <a:ext cx="1143008" cy="21431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 rot="10800000">
            <a:off x="3286116" y="4286256"/>
            <a:ext cx="1285884" cy="42862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0"/>
            <a:ext cx="9144000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MÉCANISME : </a:t>
            </a: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Mécanisme direct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: le plus fréquent par choc direct à la face antérieure du genou, genou fléchi (chute ou syndrome du tableau de bord)</a:t>
            </a:r>
            <a:r>
              <a:rPr kumimoji="0" lang="fr-FR" sz="28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28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28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28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28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28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Mécanisme indirect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: Rarement, lors d'une extension contrariée du genou provoquant des fractures interrompant le système extenseur</a:t>
            </a:r>
            <a:endParaRPr kumimoji="0" lang="fr-FR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2845" y="2143116"/>
            <a:ext cx="5000660" cy="2928958"/>
          </a:xfrm>
          <a:prstGeom prst="rect">
            <a:avLst/>
          </a:prstGeom>
          <a:ln w="28575">
            <a:solidFill>
              <a:srgbClr val="FFFFFF"/>
            </a:solidFill>
          </a:ln>
        </p:spPr>
      </p:pic>
      <p:pic>
        <p:nvPicPr>
          <p:cNvPr id="4" name="Picture 2" descr="http://blogs.hommell.com/nitro/files/2011/12/iihs-crash-test-bel-air-59-dumm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500174"/>
            <a:ext cx="3714776" cy="3714776"/>
          </a:xfrm>
          <a:prstGeom prst="rect">
            <a:avLst/>
          </a:prstGeom>
          <a:noFill/>
        </p:spPr>
      </p:pic>
      <p:cxnSp>
        <p:nvCxnSpPr>
          <p:cNvPr id="6" name="Connecteur droit avec flèche 5"/>
          <p:cNvCxnSpPr/>
          <p:nvPr/>
        </p:nvCxnSpPr>
        <p:spPr>
          <a:xfrm rot="10800000" flipV="1">
            <a:off x="8215338" y="3429000"/>
            <a:ext cx="714380" cy="35719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0" y="1714488"/>
            <a:ext cx="9144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CLASSIFICATION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4000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Les classifications permettent la description anatomique de la fracture et </a:t>
            </a:r>
            <a:r>
              <a:rPr kumimoji="0" lang="fr-FR" sz="4000" b="0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précisent si la continuité du système extenseur est respectée.</a:t>
            </a:r>
            <a:endParaRPr kumimoji="0" lang="fr-FR" b="0" i="1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mhtml:file://D:\GENOU\fracture%20de%20rotule\LES%20FRACTURES%20DE%20ROTULE.mht!http://www.maitrise-orthop.com/corpusmaitri/orthopaedic/133_jacquot/fig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0"/>
            <a:ext cx="4429124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0" y="0"/>
            <a:ext cx="485775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Classification morphologique 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10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Fractures transversales </a:t>
            </a:r>
            <a:r>
              <a:rPr lang="fr-FR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simples (peu ou non déplacées)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fr-FR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fractures transversales simples déplacées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fr-FR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Fractures comminutives </a:t>
            </a:r>
            <a:r>
              <a:rPr lang="fr-FR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avec ou sans déplacement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fr-FR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fr-FR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Fractures verticales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fr-FR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Les fractures </a:t>
            </a:r>
            <a:r>
              <a:rPr lang="fr-FR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verticales</a:t>
            </a:r>
            <a:r>
              <a:rPr lang="fr-FR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et </a:t>
            </a:r>
            <a:r>
              <a:rPr lang="fr-FR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comminutives</a:t>
            </a:r>
            <a:r>
              <a:rPr lang="fr-FR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non déplacées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fractures n'interrompant pas le système extenseur</a:t>
            </a:r>
            <a:r>
              <a:rPr lang="fr-FR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Connecteur droit avec flèche 4"/>
          <p:cNvCxnSpPr/>
          <p:nvPr/>
        </p:nvCxnSpPr>
        <p:spPr>
          <a:xfrm rot="5400000">
            <a:off x="2251059" y="5464983"/>
            <a:ext cx="356396" cy="79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0"/>
            <a:ext cx="9144000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32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Classification de Duparc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1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Type I : trait transversal simple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Type II : type I associé à une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comminution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du fragment inférieur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Type III : fracture </a:t>
            </a:r>
            <a:r>
              <a:rPr kumimoji="0" lang="fr-FR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en étoile</a:t>
            </a:r>
            <a:endParaRPr kumimoji="0" lang="fr-FR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7" name="Picture 3" descr="mhtml:file://D:\GENOU\fracture%20de%20rotule\LES%20FRACTURES%20DE%20ROTULE.mht!http://www.maitrise-orthop.com/corpusmaitri/orthopaedic/133_jacquot/fig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000372"/>
            <a:ext cx="8659145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3839</TotalTime>
  <Words>241</Words>
  <Application>Microsoft Office PowerPoint</Application>
  <PresentationFormat>Affichage à l'écran (4:3)</PresentationFormat>
  <Paragraphs>158</Paragraphs>
  <Slides>39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0" baseType="lpstr">
      <vt:lpstr>Thème Office</vt:lpstr>
      <vt:lpstr>Les Fractures de la Rotule  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lamine</dc:creator>
  <cp:lastModifiedBy>lamine</cp:lastModifiedBy>
  <cp:revision>39</cp:revision>
  <dcterms:created xsi:type="dcterms:W3CDTF">2012-05-10T15:40:31Z</dcterms:created>
  <dcterms:modified xsi:type="dcterms:W3CDTF">2020-04-05T06:27:59Z</dcterms:modified>
</cp:coreProperties>
</file>