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5" r:id="rId7"/>
    <p:sldId id="261" r:id="rId8"/>
    <p:sldId id="262" r:id="rId9"/>
    <p:sldId id="263" r:id="rId10"/>
    <p:sldId id="266" r:id="rId11"/>
    <p:sldId id="267" r:id="rId12"/>
    <p:sldId id="268" r:id="rId13"/>
    <p:sldId id="269" r:id="rId14"/>
    <p:sldId id="271" r:id="rId15"/>
    <p:sldId id="272" r:id="rId16"/>
    <p:sldId id="273" r:id="rId17"/>
    <p:sldId id="274" r:id="rId18"/>
    <p:sldId id="275" r:id="rId19"/>
    <p:sldId id="276" r:id="rId20"/>
    <p:sldId id="278" r:id="rId21"/>
    <p:sldId id="277" r:id="rId22"/>
    <p:sldId id="279" r:id="rId23"/>
    <p:sldId id="280" r:id="rId24"/>
    <p:sldId id="281" r:id="rId25"/>
    <p:sldId id="283" r:id="rId26"/>
    <p:sldId id="282" r:id="rId27"/>
    <p:sldId id="284" r:id="rId2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423A4F-3122-4E1C-AFEE-CAB5AA519521}"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fr-FR"/>
        </a:p>
      </dgm:t>
    </dgm:pt>
    <dgm:pt modelId="{CE74D348-D02C-4692-8479-36746C935D58}">
      <dgm:prSet phldrT="[Texte]"/>
      <dgm:spPr/>
      <dgm:t>
        <a:bodyPr/>
        <a:lstStyle/>
        <a:p>
          <a:r>
            <a:rPr lang="fr-FR" b="1" i="1" dirty="0" smtClean="0">
              <a:effectLst>
                <a:outerShdw blurRad="38100" dist="38100" dir="2700000" algn="tl">
                  <a:srgbClr val="000000">
                    <a:alpha val="43137"/>
                  </a:srgbClr>
                </a:outerShdw>
              </a:effectLst>
            </a:rPr>
            <a:t>Tuméfaction pelvienne </a:t>
          </a:r>
          <a:endParaRPr lang="fr-FR" b="1" i="1" dirty="0">
            <a:effectLst>
              <a:outerShdw blurRad="38100" dist="38100" dir="2700000" algn="tl">
                <a:srgbClr val="000000">
                  <a:alpha val="43137"/>
                </a:srgbClr>
              </a:outerShdw>
            </a:effectLst>
          </a:endParaRPr>
        </a:p>
      </dgm:t>
    </dgm:pt>
    <dgm:pt modelId="{5F928B4A-D153-4862-ACC0-0CACF06A270F}" type="parTrans" cxnId="{0EA08A0F-A28E-41EE-B837-AF4D105D2D63}">
      <dgm:prSet/>
      <dgm:spPr/>
      <dgm:t>
        <a:bodyPr/>
        <a:lstStyle/>
        <a:p>
          <a:endParaRPr lang="fr-FR"/>
        </a:p>
      </dgm:t>
    </dgm:pt>
    <dgm:pt modelId="{25822C11-4BB2-4F35-9BEC-E05C0BE474AC}" type="sibTrans" cxnId="{0EA08A0F-A28E-41EE-B837-AF4D105D2D63}">
      <dgm:prSet/>
      <dgm:spPr/>
      <dgm:t>
        <a:bodyPr/>
        <a:lstStyle/>
        <a:p>
          <a:endParaRPr lang="fr-FR"/>
        </a:p>
      </dgm:t>
    </dgm:pt>
    <dgm:pt modelId="{620693D9-680C-47E5-A938-334ACD70F379}">
      <dgm:prSet phldrT="[Texte]" custT="1"/>
      <dgm:spPr/>
      <dgm:t>
        <a:bodyPr/>
        <a:lstStyle/>
        <a:p>
          <a:r>
            <a:rPr lang="fr-FR" sz="1800" b="1" i="0" dirty="0" smtClean="0">
              <a:effectLst>
                <a:outerShdw blurRad="38100" dist="38100" dir="2700000" algn="tl">
                  <a:srgbClr val="000000">
                    <a:alpha val="43137"/>
                  </a:srgbClr>
                </a:outerShdw>
              </a:effectLst>
            </a:rPr>
            <a:t>Examen clinique complet </a:t>
          </a:r>
        </a:p>
        <a:p>
          <a:r>
            <a:rPr lang="fr-FR" sz="1800" b="1" i="0" dirty="0" smtClean="0">
              <a:effectLst>
                <a:outerShdw blurRad="38100" dist="38100" dir="2700000" algn="tl">
                  <a:srgbClr val="000000">
                    <a:alpha val="43137"/>
                  </a:srgbClr>
                </a:outerShdw>
              </a:effectLst>
            </a:rPr>
            <a:t>Examens complémentaires :</a:t>
          </a:r>
        </a:p>
        <a:p>
          <a:r>
            <a:rPr lang="fr-FR" sz="1800" b="1" i="0" dirty="0" smtClean="0">
              <a:effectLst>
                <a:outerShdw blurRad="38100" dist="38100" dir="2700000" algn="tl">
                  <a:srgbClr val="000000">
                    <a:alpha val="43137"/>
                  </a:srgbClr>
                </a:outerShdw>
              </a:effectLst>
            </a:rPr>
            <a:t>Echographie , dosage des </a:t>
          </a:r>
          <a:r>
            <a:rPr lang="fr-FR" sz="1800" b="1" i="0" dirty="0" err="1" smtClean="0">
              <a:effectLst>
                <a:outerShdw blurRad="38100" dist="38100" dir="2700000" algn="tl">
                  <a:srgbClr val="000000">
                    <a:alpha val="43137"/>
                  </a:srgbClr>
                </a:outerShdw>
              </a:effectLst>
            </a:rPr>
            <a:t>hCG</a:t>
          </a:r>
          <a:r>
            <a:rPr lang="fr-FR" sz="1800" b="1" i="0" dirty="0" smtClean="0">
              <a:effectLst>
                <a:outerShdw blurRad="38100" dist="38100" dir="2700000" algn="tl">
                  <a:srgbClr val="000000">
                    <a:alpha val="43137"/>
                  </a:srgbClr>
                </a:outerShdw>
              </a:effectLst>
            </a:rPr>
            <a:t> , TDM , IRM </a:t>
          </a:r>
        </a:p>
        <a:p>
          <a:endParaRPr lang="fr-FR" sz="800" b="1" i="0" dirty="0">
            <a:effectLst>
              <a:outerShdw blurRad="38100" dist="38100" dir="2700000" algn="tl">
                <a:srgbClr val="000000">
                  <a:alpha val="43137"/>
                </a:srgbClr>
              </a:outerShdw>
            </a:effectLst>
          </a:endParaRPr>
        </a:p>
      </dgm:t>
    </dgm:pt>
    <dgm:pt modelId="{5221499A-A71A-454D-97E2-F41D58C0DB4D}" type="parTrans" cxnId="{B334CDB1-4490-4941-BC9F-FFA932D22158}">
      <dgm:prSet/>
      <dgm:spPr/>
      <dgm:t>
        <a:bodyPr/>
        <a:lstStyle/>
        <a:p>
          <a:endParaRPr lang="fr-FR"/>
        </a:p>
      </dgm:t>
    </dgm:pt>
    <dgm:pt modelId="{B4C4354C-DBF1-420E-BC30-B1D2C289A06D}" type="sibTrans" cxnId="{B334CDB1-4490-4941-BC9F-FFA932D22158}">
      <dgm:prSet/>
      <dgm:spPr/>
      <dgm:t>
        <a:bodyPr/>
        <a:lstStyle/>
        <a:p>
          <a:endParaRPr lang="fr-FR"/>
        </a:p>
      </dgm:t>
    </dgm:pt>
    <dgm:pt modelId="{1956C81A-099B-45C1-9670-17CA2AF6CBC9}">
      <dgm:prSet phldrT="[Texte]"/>
      <dgm:spPr/>
      <dgm:t>
        <a:bodyPr/>
        <a:lstStyle/>
        <a:p>
          <a:r>
            <a:rPr lang="fr-FR" b="1" dirty="0" smtClean="0">
              <a:effectLst>
                <a:outerShdw blurRad="38100" dist="38100" dir="2700000" algn="tl">
                  <a:srgbClr val="000000">
                    <a:alpha val="43137"/>
                  </a:srgbClr>
                </a:outerShdw>
              </a:effectLst>
            </a:rPr>
            <a:t>Etiologies</a:t>
          </a:r>
          <a:r>
            <a:rPr lang="fr-FR" dirty="0" smtClean="0"/>
            <a:t> </a:t>
          </a:r>
          <a:endParaRPr lang="fr-FR" dirty="0"/>
        </a:p>
      </dgm:t>
    </dgm:pt>
    <dgm:pt modelId="{3D13833A-A51D-4075-82D0-90EAE9296455}" type="parTrans" cxnId="{F57CB41F-E79B-4149-9250-5D9F32053348}">
      <dgm:prSet/>
      <dgm:spPr/>
      <dgm:t>
        <a:bodyPr/>
        <a:lstStyle/>
        <a:p>
          <a:endParaRPr lang="fr-FR"/>
        </a:p>
      </dgm:t>
    </dgm:pt>
    <dgm:pt modelId="{EB9BFD0D-FF07-4500-B458-EB33299B9DC9}" type="sibTrans" cxnId="{F57CB41F-E79B-4149-9250-5D9F32053348}">
      <dgm:prSet/>
      <dgm:spPr/>
      <dgm:t>
        <a:bodyPr/>
        <a:lstStyle/>
        <a:p>
          <a:endParaRPr lang="fr-FR"/>
        </a:p>
      </dgm:t>
    </dgm:pt>
    <dgm:pt modelId="{FC360A14-F954-44BA-9B01-11B7A15D50D4}" type="pres">
      <dgm:prSet presAssocID="{49423A4F-3122-4E1C-AFEE-CAB5AA519521}" presName="Name0" presStyleCnt="0">
        <dgm:presLayoutVars>
          <dgm:dir/>
          <dgm:animLvl val="lvl"/>
          <dgm:resizeHandles val="exact"/>
        </dgm:presLayoutVars>
      </dgm:prSet>
      <dgm:spPr/>
      <dgm:t>
        <a:bodyPr/>
        <a:lstStyle/>
        <a:p>
          <a:endParaRPr lang="fr-FR"/>
        </a:p>
      </dgm:t>
    </dgm:pt>
    <dgm:pt modelId="{B1BD73CE-5D9E-4CF1-89A1-47DD596BFC5E}" type="pres">
      <dgm:prSet presAssocID="{1956C81A-099B-45C1-9670-17CA2AF6CBC9}" presName="boxAndChildren" presStyleCnt="0"/>
      <dgm:spPr/>
    </dgm:pt>
    <dgm:pt modelId="{020AE71B-5995-47FE-B02F-5486AF21A836}" type="pres">
      <dgm:prSet presAssocID="{1956C81A-099B-45C1-9670-17CA2AF6CBC9}" presName="parentTextBox" presStyleLbl="node1" presStyleIdx="0" presStyleCnt="3" custScaleY="39221" custLinFactNeighborY="-2398"/>
      <dgm:spPr/>
      <dgm:t>
        <a:bodyPr/>
        <a:lstStyle/>
        <a:p>
          <a:endParaRPr lang="fr-FR"/>
        </a:p>
      </dgm:t>
    </dgm:pt>
    <dgm:pt modelId="{E3FA687B-D458-4A8E-B762-B5A204A30694}" type="pres">
      <dgm:prSet presAssocID="{B4C4354C-DBF1-420E-BC30-B1D2C289A06D}" presName="sp" presStyleCnt="0"/>
      <dgm:spPr/>
    </dgm:pt>
    <dgm:pt modelId="{3A00CDB7-7C38-4101-A1F1-EB18420363CC}" type="pres">
      <dgm:prSet presAssocID="{620693D9-680C-47E5-A938-334ACD70F379}" presName="arrowAndChildren" presStyleCnt="0"/>
      <dgm:spPr/>
    </dgm:pt>
    <dgm:pt modelId="{72CC5E28-48BD-4562-9888-BF6E2B71863E}" type="pres">
      <dgm:prSet presAssocID="{620693D9-680C-47E5-A938-334ACD70F379}" presName="parentTextArrow" presStyleLbl="node1" presStyleIdx="1" presStyleCnt="3" custLinFactNeighborX="-348" custLinFactNeighborY="40"/>
      <dgm:spPr/>
      <dgm:t>
        <a:bodyPr/>
        <a:lstStyle/>
        <a:p>
          <a:endParaRPr lang="fr-FR"/>
        </a:p>
      </dgm:t>
    </dgm:pt>
    <dgm:pt modelId="{C8068446-9628-4236-A521-7E135ABB961A}" type="pres">
      <dgm:prSet presAssocID="{25822C11-4BB2-4F35-9BEC-E05C0BE474AC}" presName="sp" presStyleCnt="0"/>
      <dgm:spPr/>
    </dgm:pt>
    <dgm:pt modelId="{A71942B3-12C5-4A64-BC80-3CABFAA68FD6}" type="pres">
      <dgm:prSet presAssocID="{CE74D348-D02C-4692-8479-36746C935D58}" presName="arrowAndChildren" presStyleCnt="0"/>
      <dgm:spPr/>
    </dgm:pt>
    <dgm:pt modelId="{FC42A069-CA4D-4BAC-A75B-C2430CFE59D3}" type="pres">
      <dgm:prSet presAssocID="{CE74D348-D02C-4692-8479-36746C935D58}" presName="parentTextArrow" presStyleLbl="node1" presStyleIdx="2" presStyleCnt="3" custScaleY="45919"/>
      <dgm:spPr/>
      <dgm:t>
        <a:bodyPr/>
        <a:lstStyle/>
        <a:p>
          <a:endParaRPr lang="fr-FR"/>
        </a:p>
      </dgm:t>
    </dgm:pt>
  </dgm:ptLst>
  <dgm:cxnLst>
    <dgm:cxn modelId="{B334CDB1-4490-4941-BC9F-FFA932D22158}" srcId="{49423A4F-3122-4E1C-AFEE-CAB5AA519521}" destId="{620693D9-680C-47E5-A938-334ACD70F379}" srcOrd="1" destOrd="0" parTransId="{5221499A-A71A-454D-97E2-F41D58C0DB4D}" sibTransId="{B4C4354C-DBF1-420E-BC30-B1D2C289A06D}"/>
    <dgm:cxn modelId="{7531B5BA-6345-468E-B96E-192FE4FE920C}" type="presOf" srcId="{CE74D348-D02C-4692-8479-36746C935D58}" destId="{FC42A069-CA4D-4BAC-A75B-C2430CFE59D3}" srcOrd="0" destOrd="0" presId="urn:microsoft.com/office/officeart/2005/8/layout/process4"/>
    <dgm:cxn modelId="{82AB80F1-15D2-49BE-BA37-5F0F141637BC}" type="presOf" srcId="{620693D9-680C-47E5-A938-334ACD70F379}" destId="{72CC5E28-48BD-4562-9888-BF6E2B71863E}" srcOrd="0" destOrd="0" presId="urn:microsoft.com/office/officeart/2005/8/layout/process4"/>
    <dgm:cxn modelId="{0EA08A0F-A28E-41EE-B837-AF4D105D2D63}" srcId="{49423A4F-3122-4E1C-AFEE-CAB5AA519521}" destId="{CE74D348-D02C-4692-8479-36746C935D58}" srcOrd="0" destOrd="0" parTransId="{5F928B4A-D153-4862-ACC0-0CACF06A270F}" sibTransId="{25822C11-4BB2-4F35-9BEC-E05C0BE474AC}"/>
    <dgm:cxn modelId="{10F570F8-FCB1-45E4-833B-6F2B5CE72E32}" type="presOf" srcId="{1956C81A-099B-45C1-9670-17CA2AF6CBC9}" destId="{020AE71B-5995-47FE-B02F-5486AF21A836}" srcOrd="0" destOrd="0" presId="urn:microsoft.com/office/officeart/2005/8/layout/process4"/>
    <dgm:cxn modelId="{EA013A48-5B78-4532-BD32-92C8A3442961}" type="presOf" srcId="{49423A4F-3122-4E1C-AFEE-CAB5AA519521}" destId="{FC360A14-F954-44BA-9B01-11B7A15D50D4}" srcOrd="0" destOrd="0" presId="urn:microsoft.com/office/officeart/2005/8/layout/process4"/>
    <dgm:cxn modelId="{F57CB41F-E79B-4149-9250-5D9F32053348}" srcId="{49423A4F-3122-4E1C-AFEE-CAB5AA519521}" destId="{1956C81A-099B-45C1-9670-17CA2AF6CBC9}" srcOrd="2" destOrd="0" parTransId="{3D13833A-A51D-4075-82D0-90EAE9296455}" sibTransId="{EB9BFD0D-FF07-4500-B458-EB33299B9DC9}"/>
    <dgm:cxn modelId="{7DB1A5C4-2A2B-4551-9E25-E334D4C96F1D}" type="presParOf" srcId="{FC360A14-F954-44BA-9B01-11B7A15D50D4}" destId="{B1BD73CE-5D9E-4CF1-89A1-47DD596BFC5E}" srcOrd="0" destOrd="0" presId="urn:microsoft.com/office/officeart/2005/8/layout/process4"/>
    <dgm:cxn modelId="{DCC4C851-FA14-443B-A795-9C8B49776CF3}" type="presParOf" srcId="{B1BD73CE-5D9E-4CF1-89A1-47DD596BFC5E}" destId="{020AE71B-5995-47FE-B02F-5486AF21A836}" srcOrd="0" destOrd="0" presId="urn:microsoft.com/office/officeart/2005/8/layout/process4"/>
    <dgm:cxn modelId="{DD16C54C-6306-4411-8F36-841E77041ECE}" type="presParOf" srcId="{FC360A14-F954-44BA-9B01-11B7A15D50D4}" destId="{E3FA687B-D458-4A8E-B762-B5A204A30694}" srcOrd="1" destOrd="0" presId="urn:microsoft.com/office/officeart/2005/8/layout/process4"/>
    <dgm:cxn modelId="{4DEB1AAC-9162-4DCA-8E6C-A89AF0AE9BB9}" type="presParOf" srcId="{FC360A14-F954-44BA-9B01-11B7A15D50D4}" destId="{3A00CDB7-7C38-4101-A1F1-EB18420363CC}" srcOrd="2" destOrd="0" presId="urn:microsoft.com/office/officeart/2005/8/layout/process4"/>
    <dgm:cxn modelId="{0F2B47AF-019D-4FE1-AC29-DE767774B4C8}" type="presParOf" srcId="{3A00CDB7-7C38-4101-A1F1-EB18420363CC}" destId="{72CC5E28-48BD-4562-9888-BF6E2B71863E}" srcOrd="0" destOrd="0" presId="urn:microsoft.com/office/officeart/2005/8/layout/process4"/>
    <dgm:cxn modelId="{EB0AB55B-F86F-4DD6-9FC6-DE0801AF88C8}" type="presParOf" srcId="{FC360A14-F954-44BA-9B01-11B7A15D50D4}" destId="{C8068446-9628-4236-A521-7E135ABB961A}" srcOrd="3" destOrd="0" presId="urn:microsoft.com/office/officeart/2005/8/layout/process4"/>
    <dgm:cxn modelId="{C01F8449-4949-41F1-ABF5-347D2064B958}" type="presParOf" srcId="{FC360A14-F954-44BA-9B01-11B7A15D50D4}" destId="{A71942B3-12C5-4A64-BC80-3CABFAA68FD6}" srcOrd="4" destOrd="0" presId="urn:microsoft.com/office/officeart/2005/8/layout/process4"/>
    <dgm:cxn modelId="{0DC1ADDA-DAF6-45A4-9060-F93C7EBA87CB}" type="presParOf" srcId="{A71942B3-12C5-4A64-BC80-3CABFAA68FD6}" destId="{FC42A069-CA4D-4BAC-A75B-C2430CFE59D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0AE71B-5995-47FE-B02F-5486AF21A836}">
      <dsp:nvSpPr>
        <dsp:cNvPr id="0" name=""/>
        <dsp:cNvSpPr/>
      </dsp:nvSpPr>
      <dsp:spPr>
        <a:xfrm>
          <a:off x="0" y="3000396"/>
          <a:ext cx="8658196" cy="53697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r>
            <a:rPr lang="fr-FR" sz="1900" b="1" kern="1200" dirty="0" smtClean="0">
              <a:effectLst>
                <a:outerShdw blurRad="38100" dist="38100" dir="2700000" algn="tl">
                  <a:srgbClr val="000000">
                    <a:alpha val="43137"/>
                  </a:srgbClr>
                </a:outerShdw>
              </a:effectLst>
            </a:rPr>
            <a:t>Etiologies</a:t>
          </a:r>
          <a:r>
            <a:rPr lang="fr-FR" sz="1900" kern="1200" dirty="0" smtClean="0"/>
            <a:t> </a:t>
          </a:r>
          <a:endParaRPr lang="fr-FR" sz="1900" kern="1200" dirty="0"/>
        </a:p>
      </dsp:txBody>
      <dsp:txXfrm>
        <a:off x="0" y="3000396"/>
        <a:ext cx="8658196" cy="536979"/>
      </dsp:txXfrm>
    </dsp:sp>
    <dsp:sp modelId="{72CC5E28-48BD-4562-9888-BF6E2B71863E}">
      <dsp:nvSpPr>
        <dsp:cNvPr id="0" name=""/>
        <dsp:cNvSpPr/>
      </dsp:nvSpPr>
      <dsp:spPr>
        <a:xfrm rot="10800000">
          <a:off x="0" y="948912"/>
          <a:ext cx="8658196" cy="2105694"/>
        </a:xfrm>
        <a:prstGeom prst="upArrowCallou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fr-FR" sz="1800" b="1" i="0" kern="1200" dirty="0" smtClean="0">
              <a:effectLst>
                <a:outerShdw blurRad="38100" dist="38100" dir="2700000" algn="tl">
                  <a:srgbClr val="000000">
                    <a:alpha val="43137"/>
                  </a:srgbClr>
                </a:outerShdw>
              </a:effectLst>
            </a:rPr>
            <a:t>Examen clinique complet </a:t>
          </a:r>
        </a:p>
        <a:p>
          <a:pPr lvl="0" algn="ctr" defTabSz="800100">
            <a:lnSpc>
              <a:spcPct val="90000"/>
            </a:lnSpc>
            <a:spcBef>
              <a:spcPct val="0"/>
            </a:spcBef>
            <a:spcAft>
              <a:spcPct val="35000"/>
            </a:spcAft>
          </a:pPr>
          <a:r>
            <a:rPr lang="fr-FR" sz="1800" b="1" i="0" kern="1200" dirty="0" smtClean="0">
              <a:effectLst>
                <a:outerShdw blurRad="38100" dist="38100" dir="2700000" algn="tl">
                  <a:srgbClr val="000000">
                    <a:alpha val="43137"/>
                  </a:srgbClr>
                </a:outerShdw>
              </a:effectLst>
            </a:rPr>
            <a:t>Examens complémentaires :</a:t>
          </a:r>
        </a:p>
        <a:p>
          <a:pPr lvl="0" algn="ctr" defTabSz="800100">
            <a:lnSpc>
              <a:spcPct val="90000"/>
            </a:lnSpc>
            <a:spcBef>
              <a:spcPct val="0"/>
            </a:spcBef>
            <a:spcAft>
              <a:spcPct val="35000"/>
            </a:spcAft>
          </a:pPr>
          <a:r>
            <a:rPr lang="fr-FR" sz="1800" b="1" i="0" kern="1200" dirty="0" smtClean="0">
              <a:effectLst>
                <a:outerShdw blurRad="38100" dist="38100" dir="2700000" algn="tl">
                  <a:srgbClr val="000000">
                    <a:alpha val="43137"/>
                  </a:srgbClr>
                </a:outerShdw>
              </a:effectLst>
            </a:rPr>
            <a:t>Echographie , dosage des </a:t>
          </a:r>
          <a:r>
            <a:rPr lang="fr-FR" sz="1800" b="1" i="0" kern="1200" dirty="0" err="1" smtClean="0">
              <a:effectLst>
                <a:outerShdw blurRad="38100" dist="38100" dir="2700000" algn="tl">
                  <a:srgbClr val="000000">
                    <a:alpha val="43137"/>
                  </a:srgbClr>
                </a:outerShdw>
              </a:effectLst>
            </a:rPr>
            <a:t>hCG</a:t>
          </a:r>
          <a:r>
            <a:rPr lang="fr-FR" sz="1800" b="1" i="0" kern="1200" dirty="0" smtClean="0">
              <a:effectLst>
                <a:outerShdw blurRad="38100" dist="38100" dir="2700000" algn="tl">
                  <a:srgbClr val="000000">
                    <a:alpha val="43137"/>
                  </a:srgbClr>
                </a:outerShdw>
              </a:effectLst>
            </a:rPr>
            <a:t> , TDM , IRM </a:t>
          </a:r>
        </a:p>
        <a:p>
          <a:pPr lvl="0" algn="ctr" defTabSz="800100">
            <a:lnSpc>
              <a:spcPct val="90000"/>
            </a:lnSpc>
            <a:spcBef>
              <a:spcPct val="0"/>
            </a:spcBef>
            <a:spcAft>
              <a:spcPct val="35000"/>
            </a:spcAft>
          </a:pPr>
          <a:endParaRPr lang="fr-FR" sz="800" b="1" i="0" kern="1200" dirty="0">
            <a:effectLst>
              <a:outerShdw blurRad="38100" dist="38100" dir="2700000" algn="tl">
                <a:srgbClr val="000000">
                  <a:alpha val="43137"/>
                </a:srgbClr>
              </a:outerShdw>
            </a:effectLst>
          </a:endParaRPr>
        </a:p>
      </dsp:txBody>
      <dsp:txXfrm rot="10800000">
        <a:off x="0" y="948912"/>
        <a:ext cx="8658196" cy="1368217"/>
      </dsp:txXfrm>
    </dsp:sp>
    <dsp:sp modelId="{FC42A069-CA4D-4BAC-A75B-C2430CFE59D3}">
      <dsp:nvSpPr>
        <dsp:cNvPr id="0" name=""/>
        <dsp:cNvSpPr/>
      </dsp:nvSpPr>
      <dsp:spPr>
        <a:xfrm rot="10800000">
          <a:off x="0" y="1692"/>
          <a:ext cx="8658196" cy="966913"/>
        </a:xfrm>
        <a:prstGeom prst="upArrowCallou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r>
            <a:rPr lang="fr-FR" sz="1900" b="1" i="1" kern="1200" dirty="0" smtClean="0">
              <a:effectLst>
                <a:outerShdw blurRad="38100" dist="38100" dir="2700000" algn="tl">
                  <a:srgbClr val="000000">
                    <a:alpha val="43137"/>
                  </a:srgbClr>
                </a:outerShdw>
              </a:effectLst>
            </a:rPr>
            <a:t>Tuméfaction pelvienne </a:t>
          </a:r>
          <a:endParaRPr lang="fr-FR" sz="1900" b="1" i="1" kern="1200" dirty="0">
            <a:effectLst>
              <a:outerShdw blurRad="38100" dist="38100" dir="2700000" algn="tl">
                <a:srgbClr val="000000">
                  <a:alpha val="43137"/>
                </a:srgbClr>
              </a:outerShdw>
            </a:effectLst>
          </a:endParaRPr>
        </a:p>
      </dsp:txBody>
      <dsp:txXfrm rot="10800000">
        <a:off x="0" y="1692"/>
        <a:ext cx="8658196" cy="628271"/>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6400800" y="6355080"/>
            <a:ext cx="2286000" cy="365760"/>
          </a:xfrm>
        </p:spPr>
        <p:txBody>
          <a:bodyPr/>
          <a:lstStyle>
            <a:lvl1pPr>
              <a:defRPr sz="1400"/>
            </a:lvl1pPr>
          </a:lstStyle>
          <a:p>
            <a:fld id="{2F2943D8-C143-40FF-A834-8135E2BC3FDB}" type="datetimeFigureOut">
              <a:rPr lang="fr-FR" smtClean="0"/>
              <a:pPr/>
              <a:t>26/04/2020</a:t>
            </a:fld>
            <a:endParaRPr lang="fr-FR"/>
          </a:p>
        </p:txBody>
      </p:sp>
      <p:sp>
        <p:nvSpPr>
          <p:cNvPr id="17" name="Espace réservé du pied de page 16"/>
          <p:cNvSpPr>
            <a:spLocks noGrp="1"/>
          </p:cNvSpPr>
          <p:nvPr>
            <p:ph type="ftr" sz="quarter" idx="11"/>
          </p:nvPr>
        </p:nvSpPr>
        <p:spPr>
          <a:xfrm>
            <a:off x="2898648" y="6355080"/>
            <a:ext cx="3474720" cy="365760"/>
          </a:xfrm>
        </p:spPr>
        <p:txBody>
          <a:bodyPr/>
          <a:lstStyle/>
          <a:p>
            <a:endParaRPr lang="fr-FR"/>
          </a:p>
        </p:txBody>
      </p:sp>
      <p:sp>
        <p:nvSpPr>
          <p:cNvPr id="29" name="Espace réservé du numéro de diapositive 28"/>
          <p:cNvSpPr>
            <a:spLocks noGrp="1"/>
          </p:cNvSpPr>
          <p:nvPr>
            <p:ph type="sldNum" sz="quarter" idx="12"/>
          </p:nvPr>
        </p:nvSpPr>
        <p:spPr>
          <a:xfrm>
            <a:off x="1216152" y="6355080"/>
            <a:ext cx="1219200" cy="365760"/>
          </a:xfrm>
        </p:spPr>
        <p:txBody>
          <a:bodyPr/>
          <a:lstStyle/>
          <a:p>
            <a:fld id="{74887D2C-D853-47B4-9CE1-ABCC71956243}" type="slidenum">
              <a:rPr lang="fr-FR" smtClean="0"/>
              <a:pPr/>
              <a:t>‹N°›</a:t>
            </a:fld>
            <a:endParaRPr lang="fr-F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F2943D8-C143-40FF-A834-8135E2BC3FDB}" type="datetimeFigureOut">
              <a:rPr lang="fr-FR" smtClean="0"/>
              <a:pPr/>
              <a:t>26/04/2020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887D2C-D853-47B4-9CE1-ABCC7195624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F2943D8-C143-40FF-A834-8135E2BC3FDB}" type="datetimeFigureOut">
              <a:rPr lang="fr-FR" smtClean="0"/>
              <a:pPr/>
              <a:t>26/04/2020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887D2C-D853-47B4-9CE1-ABCC71956243}" type="slidenum">
              <a:rPr lang="fr-FR" smtClean="0"/>
              <a:pPr/>
              <a:t>‹N°›</a:t>
            </a:fld>
            <a:endParaRPr lang="fr-FR"/>
          </a:p>
        </p:txBody>
      </p:sp>
      <p:sp>
        <p:nvSpPr>
          <p:cNvPr id="7" name="Connecteur droit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Triangle isocè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Connecteur droit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2F2943D8-C143-40FF-A834-8135E2BC3FDB}" type="datetimeFigureOut">
              <a:rPr lang="fr-FR" smtClean="0"/>
              <a:pPr/>
              <a:t>26/04/2020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887D2C-D853-47B4-9CE1-ABCC71956243}" type="slidenum">
              <a:rPr lang="fr-FR" smtClean="0"/>
              <a:pPr/>
              <a:t>‹N°›</a:t>
            </a:fld>
            <a:endParaRPr lang="fr-FR"/>
          </a:p>
        </p:txBody>
      </p:sp>
      <p:sp>
        <p:nvSpPr>
          <p:cNvPr id="8" name="Espace réservé du contenu 7"/>
          <p:cNvSpPr>
            <a:spLocks noGrp="1"/>
          </p:cNvSpPr>
          <p:nvPr>
            <p:ph sz="quarter" idx="1"/>
          </p:nvPr>
        </p:nvSpPr>
        <p:spPr>
          <a:xfrm>
            <a:off x="457200" y="1219200"/>
            <a:ext cx="8229600" cy="493776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a:xfrm>
            <a:off x="6400800" y="6355080"/>
            <a:ext cx="2286000" cy="365760"/>
          </a:xfrm>
        </p:spPr>
        <p:txBody>
          <a:bodyPr/>
          <a:lstStyle/>
          <a:p>
            <a:fld id="{2F2943D8-C143-40FF-A834-8135E2BC3FDB}" type="datetimeFigureOut">
              <a:rPr lang="fr-FR" smtClean="0"/>
              <a:pPr/>
              <a:t>26/04/2020</a:t>
            </a:fld>
            <a:endParaRPr lang="fr-FR"/>
          </a:p>
        </p:txBody>
      </p:sp>
      <p:sp>
        <p:nvSpPr>
          <p:cNvPr id="5" name="Espace réservé du pied de page 4"/>
          <p:cNvSpPr>
            <a:spLocks noGrp="1"/>
          </p:cNvSpPr>
          <p:nvPr>
            <p:ph type="ftr" sz="quarter" idx="11"/>
          </p:nvPr>
        </p:nvSpPr>
        <p:spPr>
          <a:xfrm>
            <a:off x="2898648" y="6355080"/>
            <a:ext cx="3474720" cy="365760"/>
          </a:xfrm>
        </p:spPr>
        <p:txBody>
          <a:bodyPr/>
          <a:lstStyle/>
          <a:p>
            <a:endParaRPr lang="fr-FR"/>
          </a:p>
        </p:txBody>
      </p:sp>
      <p:sp>
        <p:nvSpPr>
          <p:cNvPr id="6" name="Espace réservé du numéro de diapositive 5"/>
          <p:cNvSpPr>
            <a:spLocks noGrp="1"/>
          </p:cNvSpPr>
          <p:nvPr>
            <p:ph type="sldNum" sz="quarter" idx="12"/>
          </p:nvPr>
        </p:nvSpPr>
        <p:spPr>
          <a:xfrm>
            <a:off x="1069848" y="6355080"/>
            <a:ext cx="1520952" cy="365760"/>
          </a:xfrm>
        </p:spPr>
        <p:txBody>
          <a:bodyPr/>
          <a:lstStyle/>
          <a:p>
            <a:fld id="{74887D2C-D853-47B4-9CE1-ABCC71956243}" type="slidenum">
              <a:rPr lang="fr-FR" smtClean="0"/>
              <a:pPr/>
              <a:t>‹N°›</a:t>
            </a:fld>
            <a:endParaRPr lang="fr-F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14400"/>
          </a:xfrm>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2F2943D8-C143-40FF-A834-8135E2BC3FDB}" type="datetimeFigureOut">
              <a:rPr lang="fr-FR" smtClean="0"/>
              <a:pPr/>
              <a:t>26/04/2020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887D2C-D853-47B4-9CE1-ABCC71956243}" type="slidenum">
              <a:rPr lang="fr-FR" smtClean="0"/>
              <a:pPr/>
              <a:t>‹N°›</a:t>
            </a:fld>
            <a:endParaRPr lang="fr-FR"/>
          </a:p>
        </p:txBody>
      </p:sp>
      <p:sp>
        <p:nvSpPr>
          <p:cNvPr id="9" name="Espace réservé du contenu 8"/>
          <p:cNvSpPr>
            <a:spLocks noGrp="1"/>
          </p:cNvSpPr>
          <p:nvPr>
            <p:ph sz="quarter" idx="1"/>
          </p:nvPr>
        </p:nvSpPr>
        <p:spPr>
          <a:xfrm>
            <a:off x="457200" y="1219200"/>
            <a:ext cx="4041648" cy="493776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632198" y="1216152"/>
            <a:ext cx="4041648" cy="493776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144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2F2943D8-C143-40FF-A834-8135E2BC3FDB}" type="datetimeFigureOut">
              <a:rPr lang="fr-FR" smtClean="0"/>
              <a:pPr/>
              <a:t>26/04/2020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4887D2C-D853-47B4-9CE1-ABCC71956243}" type="slidenum">
              <a:rPr lang="fr-FR" smtClean="0"/>
              <a:pPr/>
              <a:t>‹N°›</a:t>
            </a:fld>
            <a:endParaRPr lang="fr-FR"/>
          </a:p>
        </p:txBody>
      </p:sp>
      <p:sp>
        <p:nvSpPr>
          <p:cNvPr id="11" name="Espace réservé du contenu 10"/>
          <p:cNvSpPr>
            <a:spLocks noGrp="1"/>
          </p:cNvSpPr>
          <p:nvPr>
            <p:ph sz="quarter" idx="2"/>
          </p:nvPr>
        </p:nvSpPr>
        <p:spPr>
          <a:xfrm>
            <a:off x="457200" y="2133600"/>
            <a:ext cx="4038600" cy="4038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648200" y="2133600"/>
            <a:ext cx="4038600" cy="4038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14400"/>
          </a:xfrm>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2F2943D8-C143-40FF-A834-8135E2BC3FDB}" type="datetimeFigureOut">
              <a:rPr lang="fr-FR" smtClean="0"/>
              <a:pPr/>
              <a:t>26/04/2020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4887D2C-D853-47B4-9CE1-ABCC71956243}" type="slidenum">
              <a:rPr lang="fr-FR" smtClean="0"/>
              <a:pPr/>
              <a:t>‹N°›</a:t>
            </a:fld>
            <a:endParaRPr lang="fr-FR"/>
          </a:p>
        </p:txBody>
      </p:sp>
      <p:sp>
        <p:nvSpPr>
          <p:cNvPr id="6" name="Triangle isocè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F2943D8-C143-40FF-A834-8135E2BC3FDB}" type="datetimeFigureOut">
              <a:rPr lang="fr-FR" smtClean="0"/>
              <a:pPr/>
              <a:t>26/04/2020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4887D2C-D853-47B4-9CE1-ABCC71956243}" type="slidenum">
              <a:rPr lang="fr-FR" smtClean="0"/>
              <a:pPr/>
              <a:t>‹N°›</a:t>
            </a:fld>
            <a:endParaRPr lang="fr-FR"/>
          </a:p>
        </p:txBody>
      </p:sp>
      <p:sp>
        <p:nvSpPr>
          <p:cNvPr id="5" name="Connecteur droit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Triangle isocè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2F2943D8-C143-40FF-A834-8135E2BC3FDB}" type="datetimeFigureOut">
              <a:rPr lang="fr-FR" smtClean="0"/>
              <a:pPr/>
              <a:t>26/04/2020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887D2C-D853-47B4-9CE1-ABCC71956243}" type="slidenum">
              <a:rPr lang="fr-FR" smtClean="0"/>
              <a:pPr/>
              <a:t>‹N°›</a:t>
            </a:fld>
            <a:endParaRPr lang="fr-FR"/>
          </a:p>
        </p:txBody>
      </p:sp>
      <p:sp>
        <p:nvSpPr>
          <p:cNvPr id="8" name="Connecteur droit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Connecteur droit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Triangle isocè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u contenu 11"/>
          <p:cNvSpPr>
            <a:spLocks noGrp="1"/>
          </p:cNvSpPr>
          <p:nvPr>
            <p:ph sz="quarter" idx="1"/>
          </p:nvPr>
        </p:nvSpPr>
        <p:spPr>
          <a:xfrm>
            <a:off x="304800" y="304800"/>
            <a:ext cx="57150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2F2943D8-C143-40FF-A834-8135E2BC3FDB}" type="datetimeFigureOut">
              <a:rPr lang="fr-FR" smtClean="0"/>
              <a:pPr/>
              <a:t>26/04/2020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887D2C-D853-47B4-9CE1-ABCC71956243}" type="slidenum">
              <a:rPr lang="fr-FR" smtClean="0"/>
              <a:pPr/>
              <a:t>‹N°›</a:t>
            </a:fld>
            <a:endParaRPr lang="fr-FR"/>
          </a:p>
        </p:txBody>
      </p:sp>
      <p:sp>
        <p:nvSpPr>
          <p:cNvPr id="8" name="Connecteur droit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Triangle isocè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152400"/>
            <a:ext cx="8229600" cy="990600"/>
          </a:xfrm>
          <a:prstGeom prst="rect">
            <a:avLst/>
          </a:prstGeom>
        </p:spPr>
        <p:txBody>
          <a:bodyPr vert="horz"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2F2943D8-C143-40FF-A834-8135E2BC3FDB}" type="datetimeFigureOut">
              <a:rPr lang="fr-FR" smtClean="0"/>
              <a:pPr/>
              <a:t>26/04/2020</a:t>
            </a:fld>
            <a:endParaRPr lang="fr-FR"/>
          </a:p>
        </p:txBody>
      </p:sp>
      <p:sp>
        <p:nvSpPr>
          <p:cNvPr id="3" name="Espace réservé du pied de page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74887D2C-D853-47B4-9CE1-ABCC71956243}" type="slidenum">
              <a:rPr lang="fr-FR" smtClean="0"/>
              <a:pPr/>
              <a:t>‹N°›</a:t>
            </a:fld>
            <a:endParaRPr lang="fr-FR"/>
          </a:p>
        </p:txBody>
      </p:sp>
      <p:sp>
        <p:nvSpPr>
          <p:cNvPr id="28" name="Connecteur droit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Connecteur droit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Triangle isocè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4800" b="1" i="1" dirty="0" smtClean="0"/>
              <a:t>Les masses pelviennes </a:t>
            </a:r>
            <a:endParaRPr lang="fr-FR" sz="4800" b="1" i="1" dirty="0"/>
          </a:p>
        </p:txBody>
      </p:sp>
      <p:sp>
        <p:nvSpPr>
          <p:cNvPr id="3" name="Sous-titre 2"/>
          <p:cNvSpPr>
            <a:spLocks noGrp="1"/>
          </p:cNvSpPr>
          <p:nvPr>
            <p:ph type="subTitle" idx="1"/>
          </p:nvPr>
        </p:nvSpPr>
        <p:spPr/>
        <p:txBody>
          <a:bodyPr/>
          <a:lstStyle/>
          <a:p>
            <a:r>
              <a:rPr lang="fr-FR" dirty="0" smtClean="0"/>
              <a:t>Dr </a:t>
            </a:r>
            <a:r>
              <a:rPr lang="fr-FR" dirty="0" err="1" smtClean="0"/>
              <a:t>O,Guellati</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4000" dirty="0" smtClean="0"/>
              <a:t>Tuméfaction extra </a:t>
            </a:r>
            <a:r>
              <a:rPr lang="fr-FR" sz="4000" dirty="0" err="1" smtClean="0"/>
              <a:t>genitales</a:t>
            </a:r>
            <a:r>
              <a:rPr lang="fr-FR" sz="4000" dirty="0" smtClean="0"/>
              <a:t> </a:t>
            </a:r>
            <a:endParaRPr lang="fr-FR" sz="4000" dirty="0"/>
          </a:p>
        </p:txBody>
      </p:sp>
      <p:sp>
        <p:nvSpPr>
          <p:cNvPr id="3" name="Sous-titre 2"/>
          <p:cNvSpPr>
            <a:spLocks noGrp="1"/>
          </p:cNvSpPr>
          <p:nvPr>
            <p:ph type="subTitle" idx="1"/>
          </p:nvPr>
        </p:nvSpPr>
        <p:spPr/>
        <p:txBody>
          <a:bodyPr/>
          <a:lstStyle/>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cap="all" dirty="0" smtClean="0"/>
              <a:t>TUMÉFACTION D’ORIGINE urinaire</a:t>
            </a:r>
            <a:br>
              <a:rPr lang="fr-FR" cap="all" dirty="0" smtClean="0"/>
            </a:br>
            <a:endParaRPr lang="fr-FR" dirty="0"/>
          </a:p>
        </p:txBody>
      </p:sp>
      <p:sp>
        <p:nvSpPr>
          <p:cNvPr id="3" name="Espace réservé du contenu 2"/>
          <p:cNvSpPr>
            <a:spLocks noGrp="1"/>
          </p:cNvSpPr>
          <p:nvPr>
            <p:ph sz="quarter" idx="1"/>
          </p:nvPr>
        </p:nvSpPr>
        <p:spPr/>
        <p:txBody>
          <a:bodyPr>
            <a:normAutofit/>
          </a:bodyPr>
          <a:lstStyle/>
          <a:p>
            <a:r>
              <a:rPr lang="fr-FR" dirty="0" smtClean="0"/>
              <a:t>Globe </a:t>
            </a:r>
            <a:r>
              <a:rPr lang="fr-FR" dirty="0"/>
              <a:t>vésical aigu ou chronique </a:t>
            </a:r>
            <a:r>
              <a:rPr lang="fr-FR" dirty="0" smtClean="0"/>
              <a:t>.</a:t>
            </a:r>
            <a:endParaRPr lang="fr-FR" dirty="0"/>
          </a:p>
          <a:p>
            <a:r>
              <a:rPr lang="fr-FR" dirty="0"/>
              <a:t>Tumeur vésicale (seulement si très avancée) </a:t>
            </a:r>
          </a:p>
          <a:p>
            <a:r>
              <a:rPr lang="fr-FR" dirty="0" smtClean="0"/>
              <a:t>Diverticule </a:t>
            </a:r>
            <a:r>
              <a:rPr lang="fr-FR" dirty="0"/>
              <a:t>urétral/abcès urétral sur diverticule (extériorisés à la </a:t>
            </a:r>
            <a:r>
              <a:rPr lang="fr-FR" dirty="0" smtClean="0"/>
              <a:t>vulve)</a:t>
            </a:r>
          </a:p>
          <a:p>
            <a:r>
              <a:rPr lang="fr-FR" dirty="0" smtClean="0"/>
              <a:t>Rein pelvien .</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cap="all" dirty="0" smtClean="0"/>
              <a:t>TUMÉFACTION D’ORIGINE DIGESTIVE</a:t>
            </a:r>
            <a:br>
              <a:rPr lang="fr-FR" cap="all" dirty="0" smtClean="0"/>
            </a:br>
            <a:endParaRPr lang="fr-FR" dirty="0"/>
          </a:p>
        </p:txBody>
      </p:sp>
      <p:sp>
        <p:nvSpPr>
          <p:cNvPr id="3" name="Espace réservé du contenu 2"/>
          <p:cNvSpPr>
            <a:spLocks noGrp="1"/>
          </p:cNvSpPr>
          <p:nvPr>
            <p:ph sz="quarter" idx="1"/>
          </p:nvPr>
        </p:nvSpPr>
        <p:spPr/>
        <p:txBody>
          <a:bodyPr>
            <a:normAutofit/>
          </a:bodyPr>
          <a:lstStyle/>
          <a:p>
            <a:r>
              <a:rPr lang="fr-FR" dirty="0" smtClean="0"/>
              <a:t>Tumeur </a:t>
            </a:r>
            <a:r>
              <a:rPr lang="fr-FR" dirty="0"/>
              <a:t>du canal anal et du rectum </a:t>
            </a:r>
            <a:r>
              <a:rPr lang="fr-FR" dirty="0" smtClean="0"/>
              <a:t> </a:t>
            </a:r>
            <a:r>
              <a:rPr lang="fr-FR" dirty="0"/>
              <a:t>(seulement si extériorisé au périnée ou à la paroi antérieure du pelvis).</a:t>
            </a:r>
          </a:p>
          <a:p>
            <a:r>
              <a:rPr lang="fr-FR" dirty="0" smtClean="0"/>
              <a:t> </a:t>
            </a:r>
            <a:r>
              <a:rPr lang="fr-FR" dirty="0" err="1" smtClean="0"/>
              <a:t>Carcinose</a:t>
            </a:r>
            <a:r>
              <a:rPr lang="fr-FR" dirty="0" smtClean="0"/>
              <a:t> péritonéale .</a:t>
            </a:r>
            <a:endParaRPr lang="fr-FR" dirty="0"/>
          </a:p>
          <a:p>
            <a:r>
              <a:rPr lang="fr-FR" dirty="0"/>
              <a:t>Hernie inguinale ou </a:t>
            </a:r>
            <a:r>
              <a:rPr lang="fr-FR" dirty="0" smtClean="0"/>
              <a:t>crurale.</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cap="all" dirty="0" smtClean="0"/>
              <a:t>TUMÉFACTIONS D’ORIGINE VASCULAIRE ET LYMPHATIQUE</a:t>
            </a:r>
            <a:endParaRPr lang="fr-FR" dirty="0"/>
          </a:p>
        </p:txBody>
      </p:sp>
      <p:sp>
        <p:nvSpPr>
          <p:cNvPr id="3" name="Espace réservé du contenu 2"/>
          <p:cNvSpPr>
            <a:spLocks noGrp="1"/>
          </p:cNvSpPr>
          <p:nvPr>
            <p:ph sz="quarter" idx="1"/>
          </p:nvPr>
        </p:nvSpPr>
        <p:spPr/>
        <p:txBody>
          <a:bodyPr/>
          <a:lstStyle/>
          <a:p>
            <a:pPr>
              <a:buNone/>
            </a:pPr>
            <a:endParaRPr lang="fr-FR" cap="all" dirty="0"/>
          </a:p>
          <a:p>
            <a:r>
              <a:rPr lang="fr-FR" dirty="0"/>
              <a:t>Anévrisme des axes iliaques associés ou non à un anévrisme de l’aorte sous-rénale.</a:t>
            </a:r>
          </a:p>
          <a:p>
            <a:r>
              <a:rPr lang="fr-FR" dirty="0"/>
              <a:t>Adénopathies néoplasiques ou infectieuses (principalement sur les axes iliaques).</a:t>
            </a:r>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r>
              <a:rPr lang="fr-FR" sz="3600" dirty="0" smtClean="0"/>
              <a:t>Examen clinique d une </a:t>
            </a:r>
            <a:r>
              <a:rPr lang="fr-FR" sz="3600" dirty="0" err="1" smtClean="0"/>
              <a:t>tumefaction</a:t>
            </a:r>
            <a:r>
              <a:rPr lang="fr-FR" sz="3600" dirty="0" smtClean="0"/>
              <a:t> pelvienne </a:t>
            </a:r>
            <a:endParaRPr lang="fr-FR" sz="3600" dirty="0"/>
          </a:p>
        </p:txBody>
      </p:sp>
      <p:sp>
        <p:nvSpPr>
          <p:cNvPr id="3" name="Sous-titre 2"/>
          <p:cNvSpPr>
            <a:spLocks noGrp="1"/>
          </p:cNvSpPr>
          <p:nvPr>
            <p:ph type="subTitle" idx="1"/>
          </p:nvPr>
        </p:nvSpPr>
        <p:spPr/>
        <p:txBody>
          <a:bodyPr/>
          <a:lstStyle/>
          <a:p>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INTERROGATOIRE </a:t>
            </a:r>
            <a:endParaRPr lang="fr-FR" dirty="0"/>
          </a:p>
        </p:txBody>
      </p:sp>
      <p:sp>
        <p:nvSpPr>
          <p:cNvPr id="3" name="Espace réservé du contenu 2"/>
          <p:cNvSpPr>
            <a:spLocks noGrp="1"/>
          </p:cNvSpPr>
          <p:nvPr>
            <p:ph sz="quarter" idx="1"/>
          </p:nvPr>
        </p:nvSpPr>
        <p:spPr/>
        <p:txBody>
          <a:bodyPr>
            <a:normAutofit/>
          </a:bodyPr>
          <a:lstStyle/>
          <a:p>
            <a:r>
              <a:rPr lang="fr-FR" dirty="0"/>
              <a:t>Les </a:t>
            </a:r>
            <a:r>
              <a:rPr lang="fr-FR" b="1" dirty="0"/>
              <a:t>signes généraux</a:t>
            </a:r>
            <a:r>
              <a:rPr lang="fr-FR" dirty="0"/>
              <a:t> : asthénie, anorexie, amaigrissement, fièvre orientent vers une néoplasie ou infection.</a:t>
            </a:r>
          </a:p>
          <a:p>
            <a:r>
              <a:rPr lang="fr-FR" dirty="0"/>
              <a:t>La </a:t>
            </a:r>
            <a:r>
              <a:rPr lang="fr-FR" b="1" dirty="0"/>
              <a:t>vie génitale</a:t>
            </a:r>
            <a:r>
              <a:rPr lang="fr-FR" dirty="0"/>
              <a:t> (puberté, activité génitale, ménopause), l’âge des premières règles, la régularité des cycles, la prise de contraceptifs, les antécédents gynécologiques et obstétricaux renseignent sur la possibilité d’une grossesse normale ou pathologique et sur la probabilité d’une endométriose (survient en phase d’activité génitale + dysménorrhée + douleur + infertilité).</a:t>
            </a:r>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normAutofit/>
          </a:bodyPr>
          <a:lstStyle/>
          <a:p>
            <a:r>
              <a:rPr lang="fr-FR" dirty="0" smtClean="0"/>
              <a:t>Les </a:t>
            </a:r>
            <a:r>
              <a:rPr lang="fr-FR" b="1" dirty="0" smtClean="0"/>
              <a:t>signes fonctionnels des principaux appareils pelviens</a:t>
            </a:r>
            <a:r>
              <a:rPr lang="fr-FR" dirty="0" smtClean="0"/>
              <a:t>.</a:t>
            </a:r>
          </a:p>
          <a:p>
            <a:pPr lvl="1"/>
            <a:r>
              <a:rPr lang="fr-FR" dirty="0" smtClean="0"/>
              <a:t>Les signes fonctionnels urinaires : pollakiurie, </a:t>
            </a:r>
            <a:r>
              <a:rPr lang="fr-FR" dirty="0" err="1" smtClean="0"/>
              <a:t>urgenturie</a:t>
            </a:r>
            <a:r>
              <a:rPr lang="fr-FR" dirty="0" smtClean="0"/>
              <a:t>, dysurie, urines rouges évoquant une hématurie (diagnostic </a:t>
            </a:r>
            <a:r>
              <a:rPr lang="fr-FR" dirty="0" err="1" smtClean="0"/>
              <a:t>clinico</a:t>
            </a:r>
            <a:r>
              <a:rPr lang="fr-FR" dirty="0" smtClean="0"/>
              <a:t>-biologique).</a:t>
            </a:r>
          </a:p>
          <a:p>
            <a:pPr lvl="1"/>
            <a:r>
              <a:rPr lang="fr-FR" dirty="0" smtClean="0"/>
              <a:t>Les signes fonctionnels gynécologiques : douleurs pelviennes spontanées ou provoquées (dyspareunie), leucorrhée, aménorrhée, </a:t>
            </a:r>
            <a:r>
              <a:rPr lang="fr-FR" dirty="0" err="1" smtClean="0"/>
              <a:t>méno</a:t>
            </a:r>
            <a:r>
              <a:rPr lang="fr-FR" dirty="0" smtClean="0"/>
              <a:t>- ou métrorragie.</a:t>
            </a:r>
          </a:p>
          <a:p>
            <a:pPr lvl="1"/>
            <a:r>
              <a:rPr lang="fr-FR" dirty="0" smtClean="0"/>
              <a:t>Les signes fonctionnels digestifs : trouble du transit (constipation et </a:t>
            </a:r>
            <a:r>
              <a:rPr lang="fr-FR" dirty="0" err="1" smtClean="0"/>
              <a:t>dyschésie</a:t>
            </a:r>
            <a:r>
              <a:rPr lang="fr-FR" dirty="0" smtClean="0"/>
              <a:t>), </a:t>
            </a:r>
            <a:r>
              <a:rPr lang="fr-FR" dirty="0" err="1" smtClean="0"/>
              <a:t>rectorragie</a:t>
            </a:r>
            <a:r>
              <a:rPr lang="fr-FR" dirty="0" smtClean="0"/>
              <a:t>.</a:t>
            </a:r>
          </a:p>
          <a:p>
            <a:pPr lvl="1"/>
            <a:r>
              <a:rPr lang="fr-FR" dirty="0" smtClean="0"/>
              <a:t>Les signes fonctionnels vasculaires : claudication intermittente, œdème.</a:t>
            </a:r>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EXAMEN PHYSIQUE </a:t>
            </a:r>
            <a:endParaRPr lang="fr-FR" dirty="0"/>
          </a:p>
        </p:txBody>
      </p:sp>
      <p:sp>
        <p:nvSpPr>
          <p:cNvPr id="3" name="Espace réservé du contenu 2"/>
          <p:cNvSpPr>
            <a:spLocks noGrp="1"/>
          </p:cNvSpPr>
          <p:nvPr>
            <p:ph sz="quarter" idx="1"/>
          </p:nvPr>
        </p:nvSpPr>
        <p:spPr/>
        <p:txBody>
          <a:bodyPr>
            <a:normAutofit/>
          </a:bodyPr>
          <a:lstStyle/>
          <a:p>
            <a:r>
              <a:rPr lang="fr-FR" dirty="0"/>
              <a:t>L'</a:t>
            </a:r>
            <a:r>
              <a:rPr lang="fr-FR" b="1" dirty="0"/>
              <a:t>examen de la région hypogastrique</a:t>
            </a:r>
            <a:r>
              <a:rPr lang="fr-FR" dirty="0"/>
              <a:t> et des fosses iliaques en </a:t>
            </a:r>
            <a:r>
              <a:rPr lang="fr-FR" b="1" dirty="0"/>
              <a:t>quatre temps</a:t>
            </a:r>
            <a:r>
              <a:rPr lang="fr-FR" dirty="0"/>
              <a:t> (inspection, palpation, percussion et auscultation) donne accès au contenu pelvien par voie antérieure.</a:t>
            </a:r>
          </a:p>
          <a:p>
            <a:r>
              <a:rPr lang="fr-FR" dirty="0"/>
              <a:t>L'inspection du périnée, les touchers pelviens (TV + TR) et l'examen vaginal au spéculum donnent accès au contenu pelvien par une voie privilégiée (inférieure et directe car le doigt rentre dans la cavité pelvienne ++++).</a:t>
            </a:r>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normAutofit/>
          </a:bodyPr>
          <a:lstStyle/>
          <a:p>
            <a:r>
              <a:rPr lang="fr-FR" dirty="0"/>
              <a:t>Le </a:t>
            </a:r>
            <a:r>
              <a:rPr lang="fr-FR" b="1" dirty="0"/>
              <a:t>toucher vaginal</a:t>
            </a:r>
            <a:r>
              <a:rPr lang="fr-FR" dirty="0"/>
              <a:t> précédé de l'inspection du périnée :</a:t>
            </a:r>
          </a:p>
          <a:p>
            <a:pPr>
              <a:buNone/>
            </a:pPr>
            <a:r>
              <a:rPr lang="fr-FR" dirty="0"/>
              <a:t>détermine si une masse est dépendante de l'utérus ou </a:t>
            </a:r>
            <a:r>
              <a:rPr lang="fr-FR" dirty="0" smtClean="0"/>
              <a:t>pas</a:t>
            </a:r>
            <a:endParaRPr lang="fr-FR" dirty="0"/>
          </a:p>
          <a:p>
            <a:pPr>
              <a:buNone/>
            </a:pPr>
            <a:r>
              <a:rPr lang="fr-FR" dirty="0"/>
              <a:t>précise </a:t>
            </a:r>
            <a:r>
              <a:rPr lang="fr-FR" dirty="0" smtClean="0"/>
              <a:t>sa </a:t>
            </a:r>
            <a:r>
              <a:rPr lang="fr-FR" dirty="0"/>
              <a:t>taille, </a:t>
            </a:r>
            <a:r>
              <a:rPr lang="fr-FR" dirty="0" smtClean="0"/>
              <a:t>ses contours , sa régularité et sa mobilité .</a:t>
            </a:r>
            <a:endParaRPr lang="fr-FR" dirty="0"/>
          </a:p>
          <a:p>
            <a:pPr>
              <a:buNone/>
            </a:pPr>
            <a:r>
              <a:rPr lang="fr-FR" dirty="0" smtClean="0"/>
              <a:t>l'inspection </a:t>
            </a:r>
            <a:r>
              <a:rPr lang="fr-FR" dirty="0"/>
              <a:t>périnéale sans et avec poussée abdominale détecte les </a:t>
            </a:r>
            <a:r>
              <a:rPr lang="fr-FR" dirty="0" smtClean="0"/>
              <a:t>prolapsus des organes pelviens  </a:t>
            </a:r>
            <a:r>
              <a:rPr lang="fr-FR" dirty="0"/>
              <a:t>et les autres pathologies extériorisées à la vulve mais aussi les hémorroïdes.</a:t>
            </a:r>
          </a:p>
          <a:p>
            <a:r>
              <a:rPr lang="fr-FR" dirty="0"/>
              <a:t>Le </a:t>
            </a:r>
            <a:r>
              <a:rPr lang="fr-FR" b="1" dirty="0"/>
              <a:t>toucher rectal</a:t>
            </a:r>
            <a:r>
              <a:rPr lang="fr-FR" dirty="0"/>
              <a:t>, outre la recherche de tumeur du canal anal ou du rectum, permet d'évaluer une </a:t>
            </a:r>
            <a:r>
              <a:rPr lang="fr-FR" dirty="0" smtClean="0"/>
              <a:t>rectocèle, </a:t>
            </a:r>
            <a:r>
              <a:rPr lang="fr-FR" dirty="0"/>
              <a:t>la tonicité du sphincter anal, de rechercher une anomalie de la cloison recto-vaginale (nodule </a:t>
            </a:r>
            <a:r>
              <a:rPr lang="fr-FR" dirty="0" err="1"/>
              <a:t>endométriosique</a:t>
            </a:r>
            <a:r>
              <a:rPr lang="fr-FR" dirty="0"/>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r>
              <a:rPr lang="fr-FR" dirty="0"/>
              <a:t>L'</a:t>
            </a:r>
            <a:r>
              <a:rPr lang="fr-FR" b="1" dirty="0"/>
              <a:t>examen au spéculum</a:t>
            </a:r>
            <a:r>
              <a:rPr lang="fr-FR" dirty="0"/>
              <a:t> idéalement avec le spéculum complet puis avec une seule valve refoulant à tour de rôle la paroi vaginale antérieure puis postérieure et en demandant à la patiente de pousser.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 </a:t>
            </a:r>
            <a:endParaRPr lang="fr-FR" dirty="0"/>
          </a:p>
        </p:txBody>
      </p:sp>
      <p:sp>
        <p:nvSpPr>
          <p:cNvPr id="3" name="Espace réservé du contenu 2"/>
          <p:cNvSpPr>
            <a:spLocks noGrp="1"/>
          </p:cNvSpPr>
          <p:nvPr>
            <p:ph sz="quarter" idx="1"/>
          </p:nvPr>
        </p:nvSpPr>
        <p:spPr/>
        <p:txBody>
          <a:bodyPr/>
          <a:lstStyle/>
          <a:p>
            <a:pPr>
              <a:buNone/>
            </a:pPr>
            <a:r>
              <a:rPr lang="fr-FR" b="1" i="1" dirty="0"/>
              <a:t>Une masse que l’on retrouve dans la</a:t>
            </a:r>
          </a:p>
          <a:p>
            <a:pPr>
              <a:buNone/>
            </a:pPr>
            <a:r>
              <a:rPr lang="fr-FR" b="1" i="1" dirty="0"/>
              <a:t>région pelvienne, qui peut inclure ou</a:t>
            </a:r>
          </a:p>
          <a:p>
            <a:pPr>
              <a:buNone/>
            </a:pPr>
            <a:r>
              <a:rPr lang="fr-FR" b="1" i="1" dirty="0"/>
              <a:t>impliquer l’ utérus, les annexes, les</a:t>
            </a:r>
          </a:p>
          <a:p>
            <a:pPr>
              <a:buNone/>
            </a:pPr>
            <a:r>
              <a:rPr lang="fr-FR" b="1" i="1" dirty="0"/>
              <a:t>intestins, la vessie, les reins et l’espace</a:t>
            </a:r>
          </a:p>
          <a:p>
            <a:pPr>
              <a:buNone/>
            </a:pPr>
            <a:r>
              <a:rPr lang="fr-FR" b="1" i="1" dirty="0"/>
              <a:t>retro-péritonéale, etc.</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4000" dirty="0" smtClean="0"/>
              <a:t>Examens </a:t>
            </a:r>
            <a:r>
              <a:rPr lang="fr-FR" sz="4000" dirty="0" err="1" smtClean="0"/>
              <a:t>paracliniques</a:t>
            </a:r>
            <a:r>
              <a:rPr lang="fr-FR" sz="4000" dirty="0" smtClean="0"/>
              <a:t> </a:t>
            </a:r>
            <a:endParaRPr lang="fr-FR" sz="4000" dirty="0"/>
          </a:p>
        </p:txBody>
      </p:sp>
      <p:sp>
        <p:nvSpPr>
          <p:cNvPr id="3" name="Sous-titre 2"/>
          <p:cNvSpPr>
            <a:spLocks noGrp="1"/>
          </p:cNvSpPr>
          <p:nvPr>
            <p:ph type="subTitle" idx="1"/>
          </p:nvPr>
        </p:nvSpPr>
        <p:spPr/>
        <p:txBody>
          <a:bodyPr/>
          <a:lstStyle/>
          <a:p>
            <a:endParaRPr lang="fr-F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04"/>
            <a:ext cx="8229600" cy="1143008"/>
          </a:xfrm>
        </p:spPr>
        <p:txBody>
          <a:bodyPr>
            <a:normAutofit fontScale="90000"/>
          </a:bodyPr>
          <a:lstStyle/>
          <a:p>
            <a:r>
              <a:rPr lang="fr-FR" cap="all" dirty="0" smtClean="0"/>
              <a:t>ÉCHOGRAPHIE PELVIENNE PAR VOIE SUS-PUBIENNE ET ENDOVAGINALE</a:t>
            </a:r>
            <a:br>
              <a:rPr lang="fr-FR" cap="all" dirty="0" smtClean="0"/>
            </a:br>
            <a:endParaRPr lang="fr-FR" dirty="0"/>
          </a:p>
        </p:txBody>
      </p:sp>
      <p:sp>
        <p:nvSpPr>
          <p:cNvPr id="3" name="Espace réservé du contenu 2"/>
          <p:cNvSpPr>
            <a:spLocks noGrp="1"/>
          </p:cNvSpPr>
          <p:nvPr>
            <p:ph sz="quarter" idx="1"/>
          </p:nvPr>
        </p:nvSpPr>
        <p:spPr/>
        <p:txBody>
          <a:bodyPr>
            <a:normAutofit/>
          </a:bodyPr>
          <a:lstStyle/>
          <a:p>
            <a:r>
              <a:rPr lang="fr-FR" dirty="0" smtClean="0"/>
              <a:t>Elle </a:t>
            </a:r>
            <a:r>
              <a:rPr lang="fr-FR" dirty="0"/>
              <a:t>permet de distinguer les tuméfactions pelviennes d’origine génitale (utérus et annexes) selon leur </a:t>
            </a:r>
            <a:r>
              <a:rPr lang="fr-FR" dirty="0" err="1" smtClean="0"/>
              <a:t>échogénicité</a:t>
            </a:r>
            <a:endParaRPr lang="fr-FR" dirty="0"/>
          </a:p>
          <a:p>
            <a:r>
              <a:rPr lang="fr-FR" dirty="0"/>
              <a:t>Elle permet de faire le diagnostic des pathologies vésicales (rétention urinaire, tumeur de la vessie).</a:t>
            </a:r>
          </a:p>
          <a:p>
            <a:r>
              <a:rPr lang="fr-FR" dirty="0"/>
              <a:t>Elle est moins performante pour les lésions digestives </a:t>
            </a:r>
            <a:r>
              <a:rPr lang="fr-FR" dirty="0" err="1"/>
              <a:t>endocavitaires</a:t>
            </a:r>
            <a:r>
              <a:rPr lang="fr-FR" dirty="0"/>
              <a:t> (tumeurs).</a:t>
            </a:r>
          </a:p>
          <a:p>
            <a:r>
              <a:rPr lang="fr-FR" dirty="0"/>
              <a:t>Elle est adaptée au diagnostic des lésions vasculaires, plus limitée pour les adénopathies.</a:t>
            </a:r>
          </a:p>
          <a:p>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sz="quarter" idx="1"/>
          </p:nvPr>
        </p:nvSpPr>
        <p:spPr/>
        <p:txBody>
          <a:bodyPr/>
          <a:lstStyle/>
          <a:p>
            <a:pPr>
              <a:buNone/>
            </a:pPr>
            <a:r>
              <a:rPr lang="fr-FR" cap="all" dirty="0" smtClean="0"/>
              <a:t> </a:t>
            </a:r>
            <a:r>
              <a:rPr lang="fr-FR" cap="all" dirty="0" err="1" smtClean="0"/>
              <a:t>tdm</a:t>
            </a:r>
            <a:r>
              <a:rPr lang="fr-FR" cap="all" dirty="0" smtClean="0"/>
              <a:t>  et IRM </a:t>
            </a:r>
            <a:r>
              <a:rPr lang="fr-FR" cap="all" dirty="0" err="1" smtClean="0"/>
              <a:t>PELVIENNe</a:t>
            </a:r>
            <a:r>
              <a:rPr lang="fr-FR" cap="all" dirty="0" smtClean="0"/>
              <a:t> :</a:t>
            </a:r>
            <a:endParaRPr lang="fr-FR" cap="all" dirty="0"/>
          </a:p>
          <a:p>
            <a:r>
              <a:rPr lang="fr-FR" dirty="0"/>
              <a:t>L'IRM est le meilleur examen de seconde intention pour caractériser une tuméfaction pelvienne en particulier une tuméfaction génitale.</a:t>
            </a:r>
          </a:p>
          <a:p>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1000132"/>
          </a:xfrm>
        </p:spPr>
        <p:txBody>
          <a:bodyPr>
            <a:normAutofit fontScale="90000"/>
          </a:bodyPr>
          <a:lstStyle/>
          <a:p>
            <a:r>
              <a:rPr lang="fr-FR" cap="all" dirty="0" smtClean="0"/>
              <a:t>LES EXAMENS ENDOSCOPIQUES ENDOCAVITAIRES</a:t>
            </a:r>
            <a:br>
              <a:rPr lang="fr-FR" cap="all" dirty="0" smtClean="0"/>
            </a:br>
            <a:endParaRPr lang="fr-FR" dirty="0"/>
          </a:p>
        </p:txBody>
      </p:sp>
      <p:sp>
        <p:nvSpPr>
          <p:cNvPr id="3" name="Espace réservé du contenu 2"/>
          <p:cNvSpPr>
            <a:spLocks noGrp="1"/>
          </p:cNvSpPr>
          <p:nvPr>
            <p:ph sz="quarter" idx="1"/>
          </p:nvPr>
        </p:nvSpPr>
        <p:spPr/>
        <p:txBody>
          <a:bodyPr>
            <a:normAutofit fontScale="92500" lnSpcReduction="20000"/>
          </a:bodyPr>
          <a:lstStyle/>
          <a:p>
            <a:r>
              <a:rPr lang="fr-FR" dirty="0" smtClean="0"/>
              <a:t>En </a:t>
            </a:r>
            <a:r>
              <a:rPr lang="fr-FR" dirty="0"/>
              <a:t>troisième ligne, leur intérêt est plus limité lorsque le mode de découverte de la pathologie est la tuméfaction pelvienne.</a:t>
            </a:r>
          </a:p>
          <a:p>
            <a:r>
              <a:rPr lang="fr-FR" dirty="0"/>
              <a:t>Pour la vessie la </a:t>
            </a:r>
            <a:r>
              <a:rPr lang="fr-FR" b="1" dirty="0"/>
              <a:t>cystoscopie</a:t>
            </a:r>
            <a:r>
              <a:rPr lang="fr-FR" dirty="0"/>
              <a:t> confirme le diagnostic de tumeur de la vessie.</a:t>
            </a:r>
          </a:p>
          <a:p>
            <a:r>
              <a:rPr lang="fr-FR" dirty="0"/>
              <a:t>Pour l'utérus l'</a:t>
            </a:r>
            <a:r>
              <a:rPr lang="fr-FR" b="1" dirty="0" err="1"/>
              <a:t>hystéroscopie</a:t>
            </a:r>
            <a:r>
              <a:rPr lang="fr-FR" dirty="0"/>
              <a:t> n'est envisagée qu'après l'échographie et l'IRM lorsqu'une histologie est nécessaire. Elle sera utile au diagnostic de tumeur de l'endomètre.</a:t>
            </a:r>
          </a:p>
          <a:p>
            <a:r>
              <a:rPr lang="fr-FR" dirty="0"/>
              <a:t>Pour le compartiment digestif l'endoscopie (</a:t>
            </a:r>
            <a:r>
              <a:rPr lang="fr-FR" b="1" dirty="0"/>
              <a:t>recto-</a:t>
            </a:r>
            <a:r>
              <a:rPr lang="fr-FR" b="1" dirty="0" err="1"/>
              <a:t>sigmoïdoscopie</a:t>
            </a:r>
            <a:r>
              <a:rPr lang="fr-FR" dirty="0"/>
              <a:t> au moins, plus souvent </a:t>
            </a:r>
            <a:r>
              <a:rPr lang="fr-FR" b="1" dirty="0"/>
              <a:t>coloscopie complète</a:t>
            </a:r>
            <a:r>
              <a:rPr lang="fr-FR" dirty="0"/>
              <a:t>) reste l'examen de référence pour affirmer le diagnostic de tumeur et obtenir une histologie.</a:t>
            </a:r>
          </a:p>
          <a:p>
            <a:r>
              <a:rPr lang="fr-FR" dirty="0"/>
              <a:t>La </a:t>
            </a:r>
            <a:r>
              <a:rPr lang="fr-FR" b="1" dirty="0" err="1"/>
              <a:t>coelioscopie</a:t>
            </a:r>
            <a:r>
              <a:rPr lang="fr-FR" b="1" dirty="0"/>
              <a:t> exploratrice</a:t>
            </a:r>
            <a:r>
              <a:rPr lang="fr-FR" dirty="0"/>
              <a:t> à une place dans le diagnostic des lésions </a:t>
            </a:r>
            <a:r>
              <a:rPr lang="fr-FR" dirty="0" err="1"/>
              <a:t>annexielles</a:t>
            </a:r>
            <a:r>
              <a:rPr lang="fr-FR" dirty="0"/>
              <a:t> lorsqu'il existe un doute après échographie et IRM.</a:t>
            </a:r>
          </a:p>
          <a:p>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42918"/>
            <a:ext cx="8229600" cy="774720"/>
          </a:xfrm>
        </p:spPr>
        <p:txBody>
          <a:bodyPr>
            <a:normAutofit fontScale="90000"/>
          </a:bodyPr>
          <a:lstStyle/>
          <a:p>
            <a:r>
              <a:rPr lang="fr-FR" cap="all" dirty="0" smtClean="0"/>
              <a:t>BIOLOGIE</a:t>
            </a:r>
            <a:br>
              <a:rPr lang="fr-FR" cap="all" dirty="0" smtClean="0"/>
            </a:br>
            <a:endParaRPr lang="fr-FR" dirty="0"/>
          </a:p>
        </p:txBody>
      </p:sp>
      <p:sp>
        <p:nvSpPr>
          <p:cNvPr id="3" name="Espace réservé du contenu 2"/>
          <p:cNvSpPr>
            <a:spLocks noGrp="1"/>
          </p:cNvSpPr>
          <p:nvPr>
            <p:ph sz="quarter" idx="1"/>
          </p:nvPr>
        </p:nvSpPr>
        <p:spPr/>
        <p:txBody>
          <a:bodyPr>
            <a:normAutofit/>
          </a:bodyPr>
          <a:lstStyle/>
          <a:p>
            <a:r>
              <a:rPr lang="fr-FR" dirty="0" smtClean="0"/>
              <a:t>Le</a:t>
            </a:r>
            <a:r>
              <a:rPr lang="fr-FR" dirty="0"/>
              <a:t> </a:t>
            </a:r>
            <a:r>
              <a:rPr lang="fr-FR" b="1" dirty="0"/>
              <a:t>taux sérique de β-HCG</a:t>
            </a:r>
            <a:r>
              <a:rPr lang="fr-FR" dirty="0"/>
              <a:t> sera demandé chaque fois que la patiente est en âge de procréer.</a:t>
            </a:r>
          </a:p>
          <a:p>
            <a:r>
              <a:rPr lang="fr-FR" dirty="0"/>
              <a:t>Les </a:t>
            </a:r>
            <a:r>
              <a:rPr lang="fr-FR" b="1" dirty="0"/>
              <a:t>marqueurs tumoraux</a:t>
            </a:r>
            <a:r>
              <a:rPr lang="fr-FR" dirty="0"/>
              <a:t> sont utiles au diagnostic des tumeurs de l'ovaire. Le plus utile est le CA 125 +++ (</a:t>
            </a:r>
            <a:r>
              <a:rPr lang="fr-FR" i="1" dirty="0" err="1"/>
              <a:t>carbohydrate</a:t>
            </a:r>
            <a:r>
              <a:rPr lang="fr-FR" i="1" dirty="0"/>
              <a:t> </a:t>
            </a:r>
            <a:r>
              <a:rPr lang="fr-FR" i="1" dirty="0" err="1"/>
              <a:t>antigen</a:t>
            </a:r>
            <a:r>
              <a:rPr lang="fr-FR" i="1" dirty="0"/>
              <a:t> 125</a:t>
            </a:r>
            <a:r>
              <a:rPr lang="fr-FR" dirty="0" smtClean="0"/>
              <a:t>).</a:t>
            </a:r>
          </a:p>
          <a:p>
            <a:r>
              <a:rPr lang="fr-FR" dirty="0"/>
              <a:t>Pour les tumeurs de la vessie, les tumeurs de l'endomètre, les tumeurs anales ou colorectales, il n'existe pas de marqueurs diagnostiques pertinents.</a:t>
            </a:r>
          </a:p>
          <a:p>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sz="4400" b="1" i="1" dirty="0" smtClean="0">
                <a:solidFill>
                  <a:srgbClr val="C00000"/>
                </a:solidFill>
              </a:rPr>
              <a:t>Récapitulons !</a:t>
            </a:r>
            <a:r>
              <a:rPr lang="fr-FR" dirty="0" smtClean="0"/>
              <a:t> </a:t>
            </a: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4" name="Espace réservé du contenu 3"/>
          <p:cNvGraphicFramePr>
            <a:graphicFrameLocks noGrp="1"/>
          </p:cNvGraphicFramePr>
          <p:nvPr>
            <p:ph sz="quarter" idx="1"/>
          </p:nvPr>
        </p:nvGraphicFramePr>
        <p:xfrm>
          <a:off x="214282" y="500042"/>
          <a:ext cx="8658196" cy="3571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428596" y="4143380"/>
            <a:ext cx="2571768" cy="23574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Génitale :</a:t>
            </a:r>
          </a:p>
          <a:p>
            <a:pPr algn="ctr"/>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Utérine :fibrome , grossesse… </a:t>
            </a:r>
          </a:p>
          <a:p>
            <a:pPr algn="ctr"/>
            <a:r>
              <a:rPr lang="fr-FR"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Annexielle</a:t>
            </a:r>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 tumeur de l ovaire , GEU …</a:t>
            </a:r>
          </a:p>
          <a:p>
            <a:pPr algn="ctr"/>
            <a:r>
              <a:rPr lang="fr-FR"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Endometriose</a:t>
            </a:r>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p>
          <a:p>
            <a:pPr algn="ctr"/>
            <a:endPar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algn="ctr"/>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endParaRPr lang="fr-FR"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Rectangle 5"/>
          <p:cNvSpPr/>
          <p:nvPr/>
        </p:nvSpPr>
        <p:spPr>
          <a:xfrm>
            <a:off x="3143240" y="4143380"/>
            <a:ext cx="1643074" cy="23574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Urinaire :</a:t>
            </a:r>
          </a:p>
          <a:p>
            <a:pPr algn="ctr"/>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Globe vésicale </a:t>
            </a:r>
          </a:p>
          <a:p>
            <a:pPr algn="ctr"/>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Tumeur de la vessie </a:t>
            </a:r>
          </a:p>
          <a:p>
            <a:pPr algn="ctr"/>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Rein pelvien  </a:t>
            </a:r>
            <a:endParaRPr lang="fr-FR"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7" name="Rectangle 6"/>
          <p:cNvSpPr/>
          <p:nvPr/>
        </p:nvSpPr>
        <p:spPr>
          <a:xfrm>
            <a:off x="5072066" y="4143380"/>
            <a:ext cx="1714512" cy="23574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Digestive :</a:t>
            </a:r>
          </a:p>
          <a:p>
            <a:pPr algn="ctr"/>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Tumeur recto-anale </a:t>
            </a:r>
          </a:p>
          <a:p>
            <a:pPr algn="ctr"/>
            <a:r>
              <a:rPr lang="fr-FR"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Carcinose</a:t>
            </a:r>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fr-FR"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peritonéale</a:t>
            </a:r>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p>
          <a:p>
            <a:pPr algn="ctr"/>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Hernie inguinale et crurale </a:t>
            </a:r>
          </a:p>
          <a:p>
            <a:pPr algn="ctr"/>
            <a:endParaRPr lang="fr-FR"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8" name="Rectangle 7"/>
          <p:cNvSpPr/>
          <p:nvPr/>
        </p:nvSpPr>
        <p:spPr>
          <a:xfrm>
            <a:off x="6929454" y="4143380"/>
            <a:ext cx="1643074" cy="23574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Vasculaire et lymphatique </a:t>
            </a:r>
            <a:endParaRPr lang="fr-FR"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4000" b="1" i="1" dirty="0" smtClean="0"/>
              <a:t>Merci de votre attention </a:t>
            </a:r>
            <a:endParaRPr lang="fr-FR" sz="4000" b="1" i="1" dirty="0"/>
          </a:p>
        </p:txBody>
      </p:sp>
      <p:sp>
        <p:nvSpPr>
          <p:cNvPr id="3" name="Sous-titre 2"/>
          <p:cNvSpPr>
            <a:spLocks noGrp="1"/>
          </p:cNvSpPr>
          <p:nvPr>
            <p:ph type="subTitle" idx="1"/>
          </p:nvPr>
        </p:nvSpPr>
        <p:spPr/>
        <p:txBody>
          <a:bodyPr>
            <a:normAutofit/>
          </a:bodyPr>
          <a:lstStyle/>
          <a:p>
            <a:r>
              <a:rPr lang="fr-FR" sz="2400" dirty="0" smtClean="0"/>
              <a:t>Dr </a:t>
            </a:r>
            <a:r>
              <a:rPr lang="fr-FR" sz="2400" dirty="0" err="1" smtClean="0"/>
              <a:t>O,Guellati</a:t>
            </a:r>
            <a:endParaRPr lang="fr-FR"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cap="all" dirty="0"/>
              <a:t>RAPPELS ANATOMIQUES</a:t>
            </a:r>
            <a:endParaRPr lang="fr-FR" dirty="0"/>
          </a:p>
        </p:txBody>
      </p:sp>
      <p:sp>
        <p:nvSpPr>
          <p:cNvPr id="3" name="Espace réservé du contenu 2"/>
          <p:cNvSpPr>
            <a:spLocks noGrp="1"/>
          </p:cNvSpPr>
          <p:nvPr>
            <p:ph sz="quarter" idx="1"/>
          </p:nvPr>
        </p:nvSpPr>
        <p:spPr/>
        <p:txBody>
          <a:bodyPr>
            <a:normAutofit/>
          </a:bodyPr>
          <a:lstStyle/>
          <a:p>
            <a:pPr>
              <a:buNone/>
            </a:pPr>
            <a:r>
              <a:rPr lang="fr-FR" dirty="0"/>
              <a:t>La </a:t>
            </a:r>
            <a:r>
              <a:rPr lang="fr-FR" b="1" dirty="0"/>
              <a:t>cavité pelvienne</a:t>
            </a:r>
            <a:r>
              <a:rPr lang="fr-FR" dirty="0"/>
              <a:t> contient :</a:t>
            </a:r>
          </a:p>
          <a:p>
            <a:pPr>
              <a:buNone/>
            </a:pPr>
            <a:r>
              <a:rPr lang="fr-FR" dirty="0"/>
              <a:t>d’avant en arrière :</a:t>
            </a:r>
          </a:p>
          <a:p>
            <a:pPr lvl="1">
              <a:buNone/>
            </a:pPr>
            <a:r>
              <a:rPr lang="fr-FR" dirty="0"/>
              <a:t>le bas appareil urinaire,</a:t>
            </a:r>
          </a:p>
          <a:p>
            <a:pPr lvl="1">
              <a:buNone/>
            </a:pPr>
            <a:r>
              <a:rPr lang="fr-FR" dirty="0"/>
              <a:t>l’utérus et les annexes : trompes et ovaires,</a:t>
            </a:r>
          </a:p>
          <a:p>
            <a:pPr lvl="1">
              <a:buNone/>
            </a:pPr>
            <a:r>
              <a:rPr lang="fr-FR" dirty="0"/>
              <a:t>le rectum et le canal anal ;</a:t>
            </a:r>
          </a:p>
          <a:p>
            <a:pPr>
              <a:buNone/>
            </a:pPr>
            <a:r>
              <a:rPr lang="fr-FR" dirty="0"/>
              <a:t>sur ses faces latérales : les vaisseaux iliaques et les chaînes ganglionnaires lymphatiques pelviennes.</a:t>
            </a:r>
          </a:p>
          <a:p>
            <a:pPr>
              <a:buNone/>
            </a:pPr>
            <a:r>
              <a:rPr lang="fr-FR" dirty="0"/>
              <a:t>Les tuméfactions pelviennes se développent aux dépens de ces structures.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f03-01.jpg"/>
          <p:cNvPicPr>
            <a:picLocks noGrp="1" noChangeAspect="1"/>
          </p:cNvPicPr>
          <p:nvPr>
            <p:ph sz="quarter" idx="1"/>
          </p:nvPr>
        </p:nvPicPr>
        <p:blipFill>
          <a:blip r:embed="rId2"/>
          <a:stretch>
            <a:fillRect/>
          </a:stretch>
        </p:blipFill>
        <p:spPr>
          <a:xfrm>
            <a:off x="631046" y="1357298"/>
            <a:ext cx="7798605" cy="4768865"/>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cap="all" dirty="0"/>
              <a:t>PRINCIPALES ÉTIOLOGIES </a:t>
            </a:r>
            <a:endParaRPr lang="fr-FR" dirty="0"/>
          </a:p>
        </p:txBody>
      </p:sp>
      <p:sp>
        <p:nvSpPr>
          <p:cNvPr id="3" name="Espace réservé du contenu 2"/>
          <p:cNvSpPr>
            <a:spLocks noGrp="1"/>
          </p:cNvSpPr>
          <p:nvPr>
            <p:ph sz="quarter" idx="1"/>
          </p:nvPr>
        </p:nvSpPr>
        <p:spPr/>
        <p:txBody>
          <a:bodyPr>
            <a:normAutofit/>
          </a:bodyPr>
          <a:lstStyle/>
          <a:p>
            <a:pPr lvl="2"/>
            <a:r>
              <a:rPr lang="fr-FR" sz="3200" dirty="0" err="1" smtClean="0"/>
              <a:t>Genitales</a:t>
            </a:r>
            <a:r>
              <a:rPr lang="fr-FR" sz="3200" dirty="0" smtClean="0"/>
              <a:t> : </a:t>
            </a:r>
          </a:p>
          <a:p>
            <a:pPr marL="2228850" lvl="4" indent="-514350">
              <a:buFont typeface="+mj-lt"/>
              <a:buAutoNum type="arabicPeriod"/>
            </a:pPr>
            <a:r>
              <a:rPr lang="fr-FR" sz="2800" dirty="0" err="1" smtClean="0"/>
              <a:t>Uterines</a:t>
            </a:r>
            <a:r>
              <a:rPr lang="fr-FR" sz="2800" dirty="0" smtClean="0"/>
              <a:t> </a:t>
            </a:r>
          </a:p>
          <a:p>
            <a:pPr marL="2228850" lvl="4" indent="-514350">
              <a:buFont typeface="+mj-lt"/>
              <a:buAutoNum type="arabicPeriod"/>
            </a:pPr>
            <a:r>
              <a:rPr lang="fr-FR" sz="2800" dirty="0" err="1" smtClean="0"/>
              <a:t>Annexielles</a:t>
            </a:r>
            <a:endParaRPr lang="fr-FR" sz="2800" dirty="0" smtClean="0"/>
          </a:p>
          <a:p>
            <a:pPr marL="2228850" lvl="4" indent="-514350">
              <a:buFont typeface="+mj-lt"/>
              <a:buAutoNum type="arabicPeriod"/>
            </a:pPr>
            <a:r>
              <a:rPr lang="fr-FR" sz="2800" dirty="0" err="1" smtClean="0"/>
              <a:t>Endometriose</a:t>
            </a:r>
            <a:r>
              <a:rPr lang="fr-FR" sz="2800" dirty="0" smtClean="0"/>
              <a:t>  </a:t>
            </a:r>
          </a:p>
          <a:p>
            <a:pPr lvl="2"/>
            <a:r>
              <a:rPr lang="fr-FR" sz="3200" dirty="0" smtClean="0"/>
              <a:t>Extra </a:t>
            </a:r>
            <a:r>
              <a:rPr lang="fr-FR" sz="3200" dirty="0" err="1" smtClean="0"/>
              <a:t>genitales</a:t>
            </a:r>
            <a:r>
              <a:rPr lang="fr-FR" sz="3200" dirty="0" smtClean="0"/>
              <a:t> :</a:t>
            </a:r>
          </a:p>
          <a:p>
            <a:pPr marL="2228850" lvl="4" indent="-514350">
              <a:buFont typeface="+mj-lt"/>
              <a:buAutoNum type="arabicPeriod"/>
            </a:pPr>
            <a:r>
              <a:rPr lang="fr-FR" sz="2800" dirty="0" smtClean="0"/>
              <a:t>Urinaire </a:t>
            </a:r>
          </a:p>
          <a:p>
            <a:pPr marL="2228850" lvl="4" indent="-514350">
              <a:buFont typeface="+mj-lt"/>
              <a:buAutoNum type="arabicPeriod"/>
            </a:pPr>
            <a:r>
              <a:rPr lang="fr-FR" sz="2800" dirty="0" smtClean="0"/>
              <a:t>Digestive </a:t>
            </a:r>
          </a:p>
          <a:p>
            <a:pPr marL="2228850" lvl="4" indent="-514350">
              <a:buFont typeface="+mj-lt"/>
              <a:buAutoNum type="arabicPeriod"/>
            </a:pPr>
            <a:r>
              <a:rPr lang="fr-FR" sz="2800" dirty="0" smtClean="0"/>
              <a:t>Vasculaire et lymphatique .</a:t>
            </a:r>
            <a:endParaRPr lang="fr-FR"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Tuméfactions génitales </a:t>
            </a:r>
            <a:endParaRPr lang="fr-FR" dirty="0"/>
          </a:p>
        </p:txBody>
      </p:sp>
      <p:sp>
        <p:nvSpPr>
          <p:cNvPr id="3" name="Sous-titre 2"/>
          <p:cNvSpPr>
            <a:spLocks noGrp="1"/>
          </p:cNvSpPr>
          <p:nvPr>
            <p:ph type="subTitle" idx="1"/>
          </p:nvPr>
        </p:nvSpPr>
        <p:spPr/>
        <p:txBody>
          <a:bodyPr/>
          <a:lstStyle/>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cap="all" dirty="0"/>
              <a:t>TUMÉFACTION D’ORIGINE UTÉRINE</a:t>
            </a:r>
            <a:endParaRPr lang="fr-FR" dirty="0"/>
          </a:p>
        </p:txBody>
      </p:sp>
      <p:sp>
        <p:nvSpPr>
          <p:cNvPr id="3" name="Espace réservé du contenu 2"/>
          <p:cNvSpPr>
            <a:spLocks noGrp="1"/>
          </p:cNvSpPr>
          <p:nvPr>
            <p:ph sz="quarter" idx="1"/>
          </p:nvPr>
        </p:nvSpPr>
        <p:spPr/>
        <p:txBody>
          <a:bodyPr/>
          <a:lstStyle/>
          <a:p>
            <a:r>
              <a:rPr lang="fr-FR" dirty="0"/>
              <a:t>Fibrome utérin++.</a:t>
            </a:r>
          </a:p>
          <a:p>
            <a:r>
              <a:rPr lang="fr-FR" dirty="0"/>
              <a:t>Grossesse méconnue </a:t>
            </a:r>
            <a:r>
              <a:rPr lang="fr-FR" dirty="0" smtClean="0"/>
              <a:t>.</a:t>
            </a:r>
            <a:endParaRPr lang="fr-FR" dirty="0"/>
          </a:p>
          <a:p>
            <a:r>
              <a:rPr lang="fr-FR" dirty="0"/>
              <a:t>Cancer de l’endomètre </a:t>
            </a:r>
            <a:r>
              <a:rPr lang="fr-FR" dirty="0" smtClean="0"/>
              <a:t>.</a:t>
            </a:r>
            <a:endParaRPr lang="fr-FR" dirty="0"/>
          </a:p>
          <a:p>
            <a:r>
              <a:rPr lang="fr-FR" dirty="0"/>
              <a:t>Sarcome utérin </a:t>
            </a:r>
            <a:r>
              <a:rPr lang="fr-FR" dirty="0" smtClean="0"/>
              <a:t>.</a:t>
            </a:r>
            <a:endParaRPr lang="fr-FR" dirty="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cap="all" dirty="0" smtClean="0"/>
              <a:t>TUMÉFACTION </a:t>
            </a:r>
            <a:r>
              <a:rPr lang="fr-FR" cap="all" dirty="0"/>
              <a:t>D’ORIGINE ANNEXIELLE</a:t>
            </a:r>
            <a:endParaRPr lang="fr-FR" dirty="0"/>
          </a:p>
        </p:txBody>
      </p:sp>
      <p:sp>
        <p:nvSpPr>
          <p:cNvPr id="3" name="Espace réservé du contenu 2"/>
          <p:cNvSpPr>
            <a:spLocks noGrp="1"/>
          </p:cNvSpPr>
          <p:nvPr>
            <p:ph sz="quarter" idx="1"/>
          </p:nvPr>
        </p:nvSpPr>
        <p:spPr/>
        <p:txBody>
          <a:bodyPr>
            <a:normAutofit/>
          </a:bodyPr>
          <a:lstStyle/>
          <a:p>
            <a:r>
              <a:rPr lang="fr-FR" dirty="0"/>
              <a:t>Tumeur de l’ovaire, soit maligne </a:t>
            </a:r>
            <a:r>
              <a:rPr lang="fr-FR" dirty="0" smtClean="0"/>
              <a:t>, </a:t>
            </a:r>
            <a:r>
              <a:rPr lang="fr-FR" dirty="0"/>
              <a:t>soit bénigne </a:t>
            </a:r>
            <a:r>
              <a:rPr lang="fr-FR" dirty="0" smtClean="0"/>
              <a:t> </a:t>
            </a:r>
            <a:r>
              <a:rPr lang="fr-FR" dirty="0"/>
              <a:t>(kyste de l’ovaire organique ou fonctionnel).</a:t>
            </a:r>
          </a:p>
          <a:p>
            <a:r>
              <a:rPr lang="fr-FR" dirty="0"/>
              <a:t>Origine tubaire :</a:t>
            </a:r>
          </a:p>
          <a:p>
            <a:pPr lvl="1"/>
            <a:r>
              <a:rPr lang="fr-FR" dirty="0"/>
              <a:t>grossesse extra-utérine </a:t>
            </a:r>
            <a:r>
              <a:rPr lang="fr-FR" dirty="0" smtClean="0"/>
              <a:t>tubaire ,</a:t>
            </a:r>
            <a:endParaRPr lang="fr-FR" dirty="0"/>
          </a:p>
          <a:p>
            <a:pPr lvl="1"/>
            <a:r>
              <a:rPr lang="fr-FR" dirty="0" err="1"/>
              <a:t>hydrosalpynx</a:t>
            </a:r>
            <a:r>
              <a:rPr lang="fr-FR" dirty="0"/>
              <a:t> </a:t>
            </a:r>
            <a:r>
              <a:rPr lang="fr-FR" dirty="0" smtClean="0"/>
              <a:t>,</a:t>
            </a:r>
            <a:endParaRPr lang="fr-FR" dirty="0"/>
          </a:p>
          <a:p>
            <a:pPr lvl="1"/>
            <a:r>
              <a:rPr lang="fr-FR" dirty="0" err="1"/>
              <a:t>pyosalpinx</a:t>
            </a:r>
            <a:r>
              <a:rPr lang="fr-FR" dirty="0"/>
              <a:t> .</a:t>
            </a: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cap="all" dirty="0"/>
              <a:t>ENDOMÉTRIOSE</a:t>
            </a:r>
            <a:endParaRPr lang="fr-FR" dirty="0"/>
          </a:p>
        </p:txBody>
      </p:sp>
      <p:sp>
        <p:nvSpPr>
          <p:cNvPr id="3" name="Espace réservé du contenu 2"/>
          <p:cNvSpPr>
            <a:spLocks noGrp="1"/>
          </p:cNvSpPr>
          <p:nvPr>
            <p:ph sz="quarter" idx="1"/>
          </p:nvPr>
        </p:nvSpPr>
        <p:spPr/>
        <p:txBody>
          <a:bodyPr/>
          <a:lstStyle/>
          <a:p>
            <a:r>
              <a:rPr lang="fr-FR" dirty="0"/>
              <a:t>Les nodules </a:t>
            </a:r>
            <a:r>
              <a:rPr lang="fr-FR" dirty="0" err="1"/>
              <a:t>endométriosiques</a:t>
            </a:r>
            <a:r>
              <a:rPr lang="fr-FR" dirty="0"/>
              <a:t> ont des localisations multiples, les plus fréquentes : nodules pariétaux, ovariens, cul-de-sac de Douglas, cloison recto-vaginale ou </a:t>
            </a:r>
            <a:r>
              <a:rPr lang="fr-FR" dirty="0" err="1"/>
              <a:t>vésico</a:t>
            </a:r>
            <a:r>
              <a:rPr lang="fr-FR" dirty="0"/>
              <a:t>-vaginale.</a:t>
            </a:r>
          </a:p>
          <a:p>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e">
  <a:themeElements>
    <a:clrScheme name="Origin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Personnalisé 1">
      <a:majorFont>
        <a:latin typeface="Times New Roman"/>
        <a:ea typeface=""/>
        <a:cs typeface=""/>
      </a:majorFont>
      <a:minorFont>
        <a:latin typeface="Gill Sans MT"/>
        <a:ea typeface=""/>
        <a:cs typeface=""/>
      </a:minorFont>
    </a:fontScheme>
    <a:fmtScheme name="Origine">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98</TotalTime>
  <Words>450</Words>
  <Application>Microsoft Office PowerPoint</Application>
  <PresentationFormat>Affichage à l'écran (4:3)</PresentationFormat>
  <Paragraphs>112</Paragraphs>
  <Slides>27</Slides>
  <Notes>0</Notes>
  <HiddenSlides>0</HiddenSlides>
  <MMClips>0</MMClips>
  <ScaleCrop>false</ScaleCrop>
  <HeadingPairs>
    <vt:vector size="4" baseType="variant">
      <vt:variant>
        <vt:lpstr>Thème</vt:lpstr>
      </vt:variant>
      <vt:variant>
        <vt:i4>1</vt:i4>
      </vt:variant>
      <vt:variant>
        <vt:lpstr>Titres des diapositives</vt:lpstr>
      </vt:variant>
      <vt:variant>
        <vt:i4>27</vt:i4>
      </vt:variant>
    </vt:vector>
  </HeadingPairs>
  <TitlesOfParts>
    <vt:vector size="28" baseType="lpstr">
      <vt:lpstr>Origine</vt:lpstr>
      <vt:lpstr>Les masses pelviennes </vt:lpstr>
      <vt:lpstr>Définition </vt:lpstr>
      <vt:lpstr>RAPPELS ANATOMIQUES</vt:lpstr>
      <vt:lpstr>Présentation PowerPoint</vt:lpstr>
      <vt:lpstr>PRINCIPALES ÉTIOLOGIES </vt:lpstr>
      <vt:lpstr>Tuméfactions génitales </vt:lpstr>
      <vt:lpstr>TUMÉFACTION D’ORIGINE UTÉRINE</vt:lpstr>
      <vt:lpstr>TUMÉFACTION D’ORIGINE ANNEXIELLE</vt:lpstr>
      <vt:lpstr>ENDOMÉTRIOSE</vt:lpstr>
      <vt:lpstr>Tuméfaction extra genitales </vt:lpstr>
      <vt:lpstr>TUMÉFACTION D’ORIGINE urinaire </vt:lpstr>
      <vt:lpstr>TUMÉFACTION D’ORIGINE DIGESTIVE </vt:lpstr>
      <vt:lpstr>TUMÉFACTIONS D’ORIGINE VASCULAIRE ET LYMPHATIQUE</vt:lpstr>
      <vt:lpstr>Examen clinique d une tumefaction pelvienne </vt:lpstr>
      <vt:lpstr>INTERROGATOIRE </vt:lpstr>
      <vt:lpstr>Présentation PowerPoint</vt:lpstr>
      <vt:lpstr>EXAMEN PHYSIQUE </vt:lpstr>
      <vt:lpstr>Présentation PowerPoint</vt:lpstr>
      <vt:lpstr>Présentation PowerPoint</vt:lpstr>
      <vt:lpstr>Examens paracliniques </vt:lpstr>
      <vt:lpstr>ÉCHOGRAPHIE PELVIENNE PAR VOIE SUS-PUBIENNE ET ENDOVAGINALE </vt:lpstr>
      <vt:lpstr>Présentation PowerPoint</vt:lpstr>
      <vt:lpstr>LES EXAMENS ENDOSCOPIQUES ENDOCAVITAIRES </vt:lpstr>
      <vt:lpstr>BIOLOGIE </vt:lpstr>
      <vt:lpstr>Récapitulons ! </vt:lpstr>
      <vt:lpstr>Présentation PowerPoint</vt:lpstr>
      <vt:lpstr>Merci de votre attention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masses pelviennes</dc:title>
  <dc:creator>user</dc:creator>
  <cp:lastModifiedBy>HADDAD</cp:lastModifiedBy>
  <cp:revision>9</cp:revision>
  <dcterms:created xsi:type="dcterms:W3CDTF">2017-04-03T20:57:16Z</dcterms:created>
  <dcterms:modified xsi:type="dcterms:W3CDTF">2020-04-26T03:13:39Z</dcterms:modified>
</cp:coreProperties>
</file>