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471" r:id="rId2"/>
    <p:sldId id="472" r:id="rId3"/>
    <p:sldId id="473" r:id="rId4"/>
    <p:sldId id="519" r:id="rId5"/>
    <p:sldId id="609" r:id="rId6"/>
    <p:sldId id="607" r:id="rId7"/>
    <p:sldId id="608" r:id="rId8"/>
    <p:sldId id="520" r:id="rId9"/>
    <p:sldId id="492" r:id="rId10"/>
    <p:sldId id="384" r:id="rId11"/>
    <p:sldId id="610" r:id="rId12"/>
    <p:sldId id="477" r:id="rId13"/>
    <p:sldId id="603" r:id="rId14"/>
    <p:sldId id="604" r:id="rId15"/>
    <p:sldId id="605" r:id="rId16"/>
    <p:sldId id="606" r:id="rId17"/>
    <p:sldId id="523" r:id="rId18"/>
    <p:sldId id="543" r:id="rId19"/>
    <p:sldId id="601" r:id="rId20"/>
    <p:sldId id="526" r:id="rId21"/>
    <p:sldId id="596" r:id="rId22"/>
    <p:sldId id="611" r:id="rId23"/>
    <p:sldId id="612" r:id="rId24"/>
    <p:sldId id="49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66FF"/>
    <a:srgbClr val="6187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590" autoAdjust="0"/>
  </p:normalViewPr>
  <p:slideViewPr>
    <p:cSldViewPr>
      <p:cViewPr>
        <p:scale>
          <a:sx n="60" d="100"/>
          <a:sy n="60" d="100"/>
        </p:scale>
        <p:origin x="-1373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39F88530-235D-43D3-8563-E97B22F948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654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A5D8-F38A-4462-95D6-339E3F72874B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7714-1BE0-4C99-9806-76F1A14388E8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1455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9125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F5AE7-785B-4777-8E08-1BF7DA1127CD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E806E-3BD9-4CCB-8BB3-FAB2D082449F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D83F-DDC4-4E22-A56C-414F13CD2A5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81000" y="228600"/>
            <a:ext cx="8458200" cy="1524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9ADD-91BD-4E82-9A7E-BE033BCBEA14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2617-24A4-4DBC-AD3C-AA8605F8231C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9AAD-E84A-460F-836B-5B3E3D5346F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5950-D53E-4F50-AE73-78B6AD80C2B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AEA7-59C8-424E-B46F-4ABC5B423497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A7EFA-C974-419F-9D23-C4FA509659A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9D3D-8EF0-4BAB-BA6E-0D0EB9F30FBA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6A6F-27E0-4296-A482-35590EF46B6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0BFB-1893-4782-A274-7CC1259F34D9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GB" smtClean="0"/>
              <a:t>Cliquez pour modifier les styles du texte du masque</a:t>
            </a:r>
          </a:p>
          <a:p>
            <a:pPr lvl="1"/>
            <a:r>
              <a:rPr lang="fr-FR" altLang="en-GB" smtClean="0"/>
              <a:t>Deuxième niveau</a:t>
            </a:r>
          </a:p>
          <a:p>
            <a:pPr lvl="2"/>
            <a:r>
              <a:rPr lang="fr-FR" altLang="en-GB" smtClean="0"/>
              <a:t>Troisième niveau</a:t>
            </a:r>
          </a:p>
          <a:p>
            <a:pPr lvl="3"/>
            <a:r>
              <a:rPr lang="fr-FR" altLang="en-GB" smtClean="0"/>
              <a:t>Quatrième niveau</a:t>
            </a:r>
          </a:p>
          <a:p>
            <a:pPr lvl="4"/>
            <a:r>
              <a:rPr lang="fr-FR" alt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fr-FR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8A66AA59-3069-4536-B596-7C081581E111}" type="slidenum">
              <a:rPr lang="fr-FR" altLang="en-GB"/>
              <a:pPr>
                <a:defRPr/>
              </a:pPr>
              <a:t>‹N°›</a:t>
            </a:fld>
            <a:endParaRPr lang="fr-FR" alt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36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Radiographie</a:t>
            </a:r>
          </a:p>
          <a:p>
            <a:r>
              <a:rPr lang="fr-FR" sz="32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 radiographie du bassin de face </a:t>
            </a:r>
            <a:r>
              <a:rPr lang="fr-FR" sz="3200" i="0" dirty="0" smtClean="0">
                <a:latin typeface="Times New Roman" pitchFamily="18" charset="0"/>
                <a:cs typeface="Times New Roman" pitchFamily="18" charset="0"/>
              </a:rPr>
              <a:t>est systématique devant tout polytraumatis</a:t>
            </a:r>
            <a:r>
              <a:rPr lang="fr-FR" sz="3200" i="0" dirty="0" smtClean="0">
                <a:latin typeface="Calibri" pitchFamily="34" charset="0"/>
                <a:cs typeface="Times New Roman" pitchFamily="18" charset="0"/>
              </a:rPr>
              <a:t>é</a:t>
            </a:r>
          </a:p>
          <a:p>
            <a:endParaRPr lang="fr-FR" sz="3200" dirty="0">
              <a:latin typeface="Calibri" pitchFamily="34" charset="0"/>
              <a:cs typeface="Times New Roman" pitchFamily="18" charset="0"/>
            </a:endParaRPr>
          </a:p>
          <a:p>
            <a:endParaRPr lang="fr-FR" sz="3200" dirty="0" smtClean="0">
              <a:latin typeface="Calibri" pitchFamily="34" charset="0"/>
              <a:cs typeface="Times New Roman" pitchFamily="18" charset="0"/>
            </a:endParaRPr>
          </a:p>
          <a:p>
            <a:endParaRPr lang="fr-FR" sz="3200" dirty="0">
              <a:latin typeface="Calibri" pitchFamily="34" charset="0"/>
              <a:cs typeface="Times New Roman" pitchFamily="18" charset="0"/>
            </a:endParaRPr>
          </a:p>
          <a:p>
            <a:endParaRPr lang="fr-FR" sz="3200" dirty="0" smtClean="0">
              <a:latin typeface="Calibri" pitchFamily="34" charset="0"/>
              <a:cs typeface="Times New Roman" pitchFamily="18" charset="0"/>
            </a:endParaRPr>
          </a:p>
          <a:p>
            <a:endParaRPr lang="fr-FR" sz="3200" dirty="0">
              <a:latin typeface="Calibri" pitchFamily="34" charset="0"/>
              <a:cs typeface="Times New Roman" pitchFamily="18" charset="0"/>
            </a:endParaRPr>
          </a:p>
          <a:p>
            <a:endParaRPr lang="fr-FR" sz="32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fr-FR" sz="3200" dirty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fr-FR" sz="1800" dirty="0"/>
          </a:p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>
                <a:latin typeface="Times New Roman" pitchFamily="18" charset="0"/>
                <a:cs typeface="Times New Roman" pitchFamily="18" charset="0"/>
              </a:rPr>
            </a:br>
            <a:endParaRPr lang="fr-FR" sz="1800" dirty="0"/>
          </a:p>
          <a:p>
            <a:pPr>
              <a:buFontTx/>
              <a:buChar char="•"/>
            </a:pPr>
            <a:r>
              <a:rPr lang="fr-FR" sz="28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incidences </a:t>
            </a:r>
            <a:r>
              <a:rPr lang="fr-FR" sz="2800" b="1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 bassin ascendante et descendante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fr-FR" sz="3200" dirty="0"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3042" y="1714488"/>
            <a:ext cx="5610228" cy="41434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62938" cy="1857364"/>
          </a:xfrm>
          <a:solidFill>
            <a:schemeClr val="bg2"/>
          </a:solidFill>
        </p:spPr>
        <p:txBody>
          <a:bodyPr/>
          <a:lstStyle/>
          <a:p>
            <a:r>
              <a:rPr lang="fr-FR" sz="3200" b="1" i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suspension-traction</a:t>
            </a:r>
            <a:r>
              <a:rPr lang="fr-FR" sz="2800" b="1" i="0" dirty="0" smtClean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fr-FR" sz="2800" b="1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altLang="fr-FR" sz="2800" b="1" dirty="0" smtClean="0"/>
              <a:t>Hamac + traction pour réduire un cisaillement vertical</a:t>
            </a:r>
            <a:br>
              <a:rPr lang="fr-FR" altLang="fr-FR" sz="2800" b="1" dirty="0" smtClean="0"/>
            </a:br>
            <a:r>
              <a:rPr lang="fr-FR" altLang="fr-FR" sz="2800" b="1" dirty="0" smtClean="0"/>
              <a:t> </a:t>
            </a:r>
          </a:p>
        </p:txBody>
      </p:sp>
      <p:pic>
        <p:nvPicPr>
          <p:cNvPr id="686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714488"/>
            <a:ext cx="6999287" cy="4114800"/>
          </a:xfrm>
          <a:noFill/>
          <a:ln w="28575">
            <a:solidFill>
              <a:schemeClr val="tx1"/>
            </a:solidFill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07220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traction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 une broche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-condylienne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si d</a:t>
            </a:r>
            <a:r>
              <a:rPr lang="fr-FR" b="1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placement vertical.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Imag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33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5720" y="3714752"/>
            <a:ext cx="8286808" cy="27392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0" dirty="0" smtClean="0">
                <a:solidFill>
                  <a:schemeClr val="tx2"/>
                </a:solidFill>
              </a:rPr>
              <a:t>En cas d'hémorragie interne grave on utilise le </a:t>
            </a:r>
            <a:r>
              <a:rPr lang="fr-FR" sz="2800" b="1" i="0" dirty="0" smtClean="0">
                <a:solidFill>
                  <a:srgbClr val="FF0000"/>
                </a:solidFill>
              </a:rPr>
              <a:t>clamp pelvien de GANZ</a:t>
            </a:r>
            <a:endParaRPr lang="fr-FR" b="1" i="0" dirty="0" smtClean="0">
              <a:solidFill>
                <a:srgbClr val="FF0000"/>
              </a:solidFill>
            </a:endParaRPr>
          </a:p>
          <a:p>
            <a:r>
              <a:rPr lang="fr-FR" i="0" dirty="0" smtClean="0">
                <a:solidFill>
                  <a:schemeClr val="tx2"/>
                </a:solidFill>
              </a:rPr>
              <a:t>Le rapprochement des fractures améliore souvent l'hémostase </a:t>
            </a:r>
          </a:p>
          <a:p>
            <a:r>
              <a:rPr lang="fr-FR" i="0" dirty="0" smtClean="0">
                <a:solidFill>
                  <a:schemeClr val="tx2"/>
                </a:solidFill>
              </a:rPr>
              <a:t>méthode d'attente, en attendant que le choc soit stabilisé et que l'on puisse faire des ostéosynthèses plus complètes.</a:t>
            </a:r>
            <a:endParaRPr lang="fr-FR" i="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214942" y="3214686"/>
            <a:ext cx="2214578" cy="3571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4643438" y="4429132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r-FR" sz="2800" b="1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</a:t>
            </a:r>
            <a:r>
              <a:rPr lang="fr-FR" sz="2800" b="1" i="0" dirty="0" smtClean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b="1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osynth</a:t>
            </a:r>
            <a:r>
              <a:rPr lang="fr-FR" sz="2800" b="1" i="0" dirty="0" smtClean="0"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lang="fr-FR" sz="2800" b="1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</a:t>
            </a:r>
            <a:r>
              <a:rPr lang="fr-FR" sz="2800" b="1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 plaques viss</a:t>
            </a:r>
            <a:r>
              <a:rPr lang="fr-FR" sz="2800" b="1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b="1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sur la symphyse pubienne ou par vis ilio-sacr</a:t>
            </a:r>
            <a:r>
              <a:rPr lang="fr-FR" sz="2800" b="1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2800" b="1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es.</a:t>
            </a:r>
            <a:endParaRPr lang="fr-FR" sz="4800" b="1" i="0" dirty="0"/>
          </a:p>
        </p:txBody>
      </p:sp>
      <p:sp>
        <p:nvSpPr>
          <p:cNvPr id="4" name="Rectangle 3"/>
          <p:cNvSpPr/>
          <p:nvPr/>
        </p:nvSpPr>
        <p:spPr>
          <a:xfrm>
            <a:off x="285720" y="857232"/>
            <a:ext cx="4071966" cy="43396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3600" b="1" i="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Trt</a:t>
            </a:r>
            <a:r>
              <a:rPr lang="fr-FR" sz="3600" b="1" i="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Chirurgical</a:t>
            </a:r>
          </a:p>
          <a:p>
            <a:pPr lvl="0" algn="ctr"/>
            <a:endParaRPr lang="fr-FR" sz="3600" b="1" i="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sz="4000" i="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L'ost</a:t>
            </a:r>
            <a:r>
              <a:rPr lang="fr-FR" sz="4000" i="0" u="sng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4000" i="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osynth</a:t>
            </a:r>
            <a:r>
              <a:rPr lang="fr-FR" sz="4000" i="0" u="sng" dirty="0"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lang="fr-FR" sz="4000" i="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lang="fr-FR" sz="4000" i="0" u="sng" dirty="0"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4000" i="0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fr-FR" sz="2800" i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obtenir </a:t>
            </a:r>
            <a:r>
              <a:rPr lang="fr-FR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 r</a:t>
            </a:r>
            <a:r>
              <a:rPr lang="fr-FR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duction anatomique et une stabilit</a:t>
            </a:r>
            <a:r>
              <a:rPr lang="fr-FR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</a:t>
            </a:r>
            <a:r>
              <a:rPr lang="fr-FR" i="0" dirty="0" smtClean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i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diate, qui </a:t>
            </a:r>
            <a:r>
              <a:rPr lang="fr-FR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vite un alitement  prolong</a:t>
            </a:r>
            <a:r>
              <a:rPr lang="fr-FR" i="0" dirty="0"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i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endParaRPr lang="fr-FR" sz="40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343397" cy="16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38153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ysjonction symphyse\20140126_223348.jpg"/>
          <p:cNvPicPr>
            <a:picLocks noChangeAspect="1" noChangeArrowheads="1"/>
          </p:cNvPicPr>
          <p:nvPr/>
        </p:nvPicPr>
        <p:blipFill>
          <a:blip r:embed="rId2" cstate="print"/>
          <a:srcRect l="10000" r="16667"/>
          <a:stretch>
            <a:fillRect/>
          </a:stretch>
        </p:blipFill>
        <p:spPr bwMode="auto">
          <a:xfrm>
            <a:off x="1000100" y="642918"/>
            <a:ext cx="7072362" cy="542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ysjonction symphyse\20140126_210940.jpg"/>
          <p:cNvPicPr>
            <a:picLocks noChangeAspect="1" noChangeArrowheads="1"/>
          </p:cNvPicPr>
          <p:nvPr/>
        </p:nvPicPr>
        <p:blipFill>
          <a:blip r:embed="rId2" cstate="print"/>
          <a:srcRect l="7812" r="9375"/>
          <a:stretch>
            <a:fillRect/>
          </a:stretch>
        </p:blipFill>
        <p:spPr bwMode="auto">
          <a:xfrm>
            <a:off x="398828" y="500042"/>
            <a:ext cx="841386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ysjonction symphyse\20140126_210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937588" cy="4464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ysjonction symphyse\20140126_233930.jpg"/>
          <p:cNvPicPr>
            <a:picLocks noChangeAspect="1" noChangeArrowheads="1"/>
          </p:cNvPicPr>
          <p:nvPr/>
        </p:nvPicPr>
        <p:blipFill>
          <a:blip r:embed="rId2" cstate="print"/>
          <a:srcRect l="10157" r="10156"/>
          <a:stretch>
            <a:fillRect/>
          </a:stretch>
        </p:blipFill>
        <p:spPr bwMode="auto">
          <a:xfrm>
            <a:off x="500034" y="571479"/>
            <a:ext cx="8001056" cy="5647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150810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Fixateur </a:t>
            </a:r>
            <a:r>
              <a:rPr lang="fr-FR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externe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stabilise rapidement et sans ouvrir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disjonctions ant</a:t>
            </a:r>
            <a:r>
              <a:rPr lang="fr-FR" sz="2800" b="1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rieures et post</a:t>
            </a:r>
            <a:r>
              <a:rPr lang="fr-FR" sz="2800" b="1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rieures.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permet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traiter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tout de suite les l</a:t>
            </a:r>
            <a:r>
              <a:rPr lang="fr-FR" sz="2800" b="1" dirty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sions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associées</a:t>
            </a:r>
            <a:endParaRPr lang="fr-FR" sz="4800" b="1" dirty="0"/>
          </a:p>
        </p:txBody>
      </p:sp>
      <p:pic>
        <p:nvPicPr>
          <p:cNvPr id="747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3833811" cy="32861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3786190"/>
            <a:ext cx="4136957" cy="2857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43372" y="1785926"/>
            <a:ext cx="4714876" cy="20043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662488" cy="164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142853"/>
            <a:ext cx="3819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929198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4724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3857628"/>
            <a:ext cx="341281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714876" cy="63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628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425" y="3357563"/>
            <a:ext cx="51085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57752" y="1357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les incidences de ¾ de la hanche</a:t>
            </a:r>
            <a:endParaRPr lang="fr-FR" sz="3600" b="1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714884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pour d</a:t>
            </a:r>
            <a:r>
              <a:rPr lang="fr-FR" sz="4000" b="1" i="0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sz="40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gager </a:t>
            </a:r>
            <a:r>
              <a:rPr lang="fr-FR" sz="40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 cotyle</a:t>
            </a:r>
            <a:endParaRPr lang="fr-FR" sz="40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1357298"/>
            <a:ext cx="8001056" cy="26161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i="0" dirty="0" smtClean="0">
                <a:solidFill>
                  <a:srgbClr val="FF0000"/>
                </a:solidFill>
              </a:rPr>
              <a:t>le risque de complications </a:t>
            </a:r>
            <a:r>
              <a:rPr lang="fr-FR" sz="2800" i="0" dirty="0" err="1" smtClean="0">
                <a:solidFill>
                  <a:srgbClr val="FF0000"/>
                </a:solidFill>
              </a:rPr>
              <a:t>thrombo-emboliques</a:t>
            </a:r>
            <a:r>
              <a:rPr lang="fr-FR" sz="2800" i="0" dirty="0" smtClean="0">
                <a:solidFill>
                  <a:srgbClr val="FF0000"/>
                </a:solidFill>
              </a:rPr>
              <a:t> est majeur et sera prévenu.</a:t>
            </a:r>
          </a:p>
          <a:p>
            <a:pPr algn="ctr"/>
            <a:endParaRPr lang="fr-FR" sz="3600" b="1" i="0" dirty="0" smtClean="0">
              <a:solidFill>
                <a:srgbClr val="FF0000"/>
              </a:solidFill>
            </a:endParaRPr>
          </a:p>
          <a:p>
            <a:pPr algn="ctr"/>
            <a:r>
              <a:rPr lang="fr-FR" sz="3600" b="1" i="0" dirty="0" smtClean="0">
                <a:solidFill>
                  <a:srgbClr val="FF0000"/>
                </a:solidFill>
              </a:rPr>
              <a:t>HBPM</a:t>
            </a:r>
          </a:p>
          <a:p>
            <a:pPr algn="ctr"/>
            <a:endParaRPr lang="fr-FR" sz="3600" b="1" i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TRAITEMENT DES L</a:t>
            </a:r>
            <a:r>
              <a:rPr lang="fr-FR" b="1" i="0" u="sng" dirty="0" smtClean="0"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u="sng" dirty="0" smtClean="0">
                <a:latin typeface="Times New Roman" pitchFamily="18" charset="0"/>
                <a:cs typeface="Times New Roman" pitchFamily="18" charset="0"/>
              </a:rPr>
              <a:t>SIONS VASCULAIRES :</a:t>
            </a:r>
          </a:p>
          <a:p>
            <a:pPr>
              <a:buFontTx/>
              <a:buChar char="-"/>
            </a:pPr>
            <a:endParaRPr lang="fr-FR" sz="1200" dirty="0">
              <a:solidFill>
                <a:srgbClr val="FFFF00"/>
              </a:solidFill>
            </a:endParaRPr>
          </a:p>
          <a:p>
            <a:endParaRPr lang="fr-FR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traitement de ces complications graves peut faire appel </a:t>
            </a:r>
            <a:r>
              <a:rPr lang="fr-FR" b="1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à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l'h</a:t>
            </a:r>
            <a:r>
              <a:rPr lang="fr-FR" b="1" i="0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mostase chirurgicale par </a:t>
            </a:r>
            <a:r>
              <a:rPr lang="fr-FR" sz="32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laparotomie </a:t>
            </a:r>
            <a:endParaRPr lang="fr-FR" sz="32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b="1" i="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1" i="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fr-FR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EMBOLISATION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 pr</a:t>
            </a:r>
            <a:r>
              <a:rPr lang="fr-FR" b="1" i="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fr-FR" b="1" i="0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ratoire des </a:t>
            </a:r>
            <a:r>
              <a:rPr lang="fr-FR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vaisseaux </a:t>
            </a:r>
            <a:r>
              <a:rPr lang="fr-FR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terminaux par artériographie </a:t>
            </a:r>
            <a:endParaRPr lang="fr-FR" sz="4400" b="1" i="0" dirty="0">
              <a:solidFill>
                <a:srgbClr val="FFFF00"/>
              </a:solidFill>
            </a:endParaRPr>
          </a:p>
        </p:txBody>
      </p:sp>
      <p:pic>
        <p:nvPicPr>
          <p:cNvPr id="4813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038600" cy="264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7" y="3929063"/>
            <a:ext cx="2500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 u="sng">
                <a:latin typeface="Times New Roman" pitchFamily="18" charset="0"/>
                <a:cs typeface="Times New Roman" pitchFamily="18" charset="0"/>
              </a:rPr>
              <a:t>V) L'EVOLUTION DES FRACTURES DU BASSIN</a:t>
            </a:r>
          </a:p>
          <a:p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Elle d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pend des complications visc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rales et vasculaires.</a:t>
            </a:r>
          </a:p>
          <a:p>
            <a:pPr>
              <a:buFontTx/>
              <a:buChar char="•"/>
            </a:pPr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Sur le plan orthop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dique, l'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volution est en g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ral favorable en 2 </a:t>
            </a:r>
            <a:r>
              <a:rPr lang="fr-FR" sz="2000">
                <a:latin typeface="Times New Roman" pitchFamily="18" charset="0"/>
                <a:cs typeface="Times New Roman" pitchFamily="18" charset="0"/>
              </a:rPr>
              <a:t>mois</a:t>
            </a:r>
          </a:p>
          <a:p>
            <a:r>
              <a:rPr lang="fr-FR" sz="200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Les cals vicieux sont en g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ral bien support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s mais les disjonctions sacro-iliaques et pubiennes peuvent laisser persister des douleurs chroniques.</a:t>
            </a:r>
          </a:p>
          <a:p>
            <a:pPr>
              <a:buFontTx/>
              <a:buChar char="•"/>
            </a:pPr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Le raccourcissement d'un membre inf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rieur peut être li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>
                <a:latin typeface="Calibri" pitchFamily="34" charset="0"/>
                <a:cs typeface="Times New Roman" pitchFamily="18" charset="0"/>
              </a:rPr>
              <a:t>à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 une disjonction mal r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duite.</a:t>
            </a:r>
          </a:p>
          <a:p>
            <a:pPr>
              <a:buFontTx/>
              <a:buChar char="•"/>
            </a:pPr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Des complications obst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tricales ult</a:t>
            </a:r>
            <a:r>
              <a:rPr lang="fr-FR">
                <a:latin typeface="Calibri" pitchFamily="34" charset="0"/>
                <a:cs typeface="Times New Roman" pitchFamily="18" charset="0"/>
              </a:rPr>
              <a:t>é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rieures peuvent se voir chez la femme.</a:t>
            </a:r>
          </a:p>
          <a:p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Le retrecissement de l</a:t>
            </a:r>
            <a:r>
              <a:rPr lang="fr-FR">
                <a:latin typeface="Calibri" pitchFamily="34" charset="0"/>
                <a:cs typeface="Times New Roman" pitchFamily="18" charset="0"/>
              </a:rPr>
              <a:t>’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uretre, l</a:t>
            </a:r>
            <a:r>
              <a:rPr lang="fr-FR">
                <a:latin typeface="Calibri" pitchFamily="34" charset="0"/>
                <a:cs typeface="Times New Roman" pitchFamily="18" charset="0"/>
              </a:rPr>
              <a:t>’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incontinance urinaire et l</a:t>
            </a:r>
            <a:r>
              <a:rPr lang="fr-FR">
                <a:latin typeface="Calibri" pitchFamily="34" charset="0"/>
                <a:cs typeface="Times New Roman" pitchFamily="18" charset="0"/>
              </a:rPr>
              <a:t>’</a:t>
            </a:r>
            <a:r>
              <a:rPr lang="fr-FR">
                <a:latin typeface="Times New Roman" pitchFamily="18" charset="0"/>
                <a:cs typeface="Times New Roman" pitchFamily="18" charset="0"/>
              </a:rPr>
              <a:t>impuissance peuvent ce voir</a:t>
            </a:r>
          </a:p>
          <a:p>
            <a:pPr>
              <a:buFontTx/>
              <a:buChar char="•"/>
            </a:pPr>
            <a:endParaRPr lang="fr-FR" sz="1400"/>
          </a:p>
          <a:p>
            <a:pPr>
              <a:buFontTx/>
              <a:buChar char="•"/>
            </a:pPr>
            <a:r>
              <a:rPr lang="fr-FR">
                <a:latin typeface="Times New Roman" pitchFamily="18" charset="0"/>
                <a:cs typeface="Times New Roman" pitchFamily="18" charset="0"/>
              </a:rPr>
              <a:t>Paralysie totale ou partielle</a:t>
            </a:r>
            <a:endParaRPr lang="fr-FR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524000"/>
          </a:xfrm>
        </p:spPr>
        <p:txBody>
          <a:bodyPr/>
          <a:lstStyle/>
          <a:p>
            <a:r>
              <a:rPr lang="fr-FR" altLang="fr-FR" smtClean="0"/>
              <a:t>Séquelles</a:t>
            </a:r>
          </a:p>
        </p:txBody>
      </p:sp>
      <p:pic>
        <p:nvPicPr>
          <p:cNvPr id="655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142984"/>
            <a:ext cx="4968875" cy="4114800"/>
          </a:xfrm>
          <a:noFill/>
          <a:ln w="3810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448" y="1142984"/>
            <a:ext cx="38760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re 1"/>
          <p:cNvSpPr>
            <a:spLocks noGrp="1"/>
          </p:cNvSpPr>
          <p:nvPr>
            <p:ph type="title"/>
          </p:nvPr>
        </p:nvSpPr>
        <p:spPr>
          <a:xfrm>
            <a:off x="142875" y="228600"/>
            <a:ext cx="8696325" cy="5200650"/>
          </a:xfrm>
        </p:spPr>
        <p:txBody>
          <a:bodyPr/>
          <a:lstStyle/>
          <a:p>
            <a:r>
              <a:rPr lang="fr-FR" sz="7200" smtClean="0"/>
              <a:t>merci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9138"/>
            <a:ext cx="4857750" cy="3598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72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scanner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00694" y="4286256"/>
            <a:ext cx="3286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Apporte des renseignements </a:t>
            </a:r>
            <a:r>
              <a:rPr lang="fr-FR" sz="28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sur l'état des structures postérieures</a:t>
            </a:r>
            <a:r>
              <a:rPr lang="fr-FR" sz="16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48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5016"/>
            <a:ext cx="8229600" cy="838200"/>
          </a:xfrm>
        </p:spPr>
        <p:txBody>
          <a:bodyPr/>
          <a:lstStyle/>
          <a:p>
            <a:r>
              <a:rPr lang="fr-FR" altLang="fr-FR" dirty="0" smtClean="0"/>
              <a:t>Fracture de la sacro-iliaque</a:t>
            </a:r>
          </a:p>
        </p:txBody>
      </p:sp>
      <p:pic>
        <p:nvPicPr>
          <p:cNvPr id="4301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8168919" cy="535785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8800" dirty="0" smtClean="0">
                <a:latin typeface="Times New Roman" pitchFamily="18" charset="0"/>
                <a:cs typeface="Times New Roman" pitchFamily="18" charset="0"/>
              </a:rPr>
              <a:t>Traitement</a:t>
            </a:r>
            <a:endParaRPr lang="fr-FR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2357430"/>
            <a:ext cx="84296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Le traitement des lésions osseuses est entrepris après </a:t>
            </a:r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celui de l’</a:t>
            </a:r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tat choc </a:t>
            </a:r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et des lésions associées</a:t>
            </a:r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fr-FR" sz="2800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800" i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traitement débute dés le lieu de l’accident</a:t>
            </a:r>
          </a:p>
          <a:p>
            <a:pPr algn="ctr"/>
            <a:endParaRPr lang="fr-FR" sz="3200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Mesures de réanimation </a:t>
            </a:r>
            <a:endParaRPr lang="fr-FR" sz="3200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fr-FR" sz="2800" i="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905" t="1618" r="25619" b="1377"/>
          <a:stretch>
            <a:fillRect/>
          </a:stretch>
        </p:blipFill>
        <p:spPr bwMode="auto">
          <a:xfrm rot="5400000">
            <a:off x="4214810" y="1214422"/>
            <a:ext cx="49292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1071546"/>
            <a:ext cx="42148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0" u="sng" dirty="0" smtClean="0">
                <a:latin typeface="Times New Roman" pitchFamily="18" charset="0"/>
                <a:cs typeface="Times New Roman" pitchFamily="18" charset="0"/>
              </a:rPr>
              <a:t>Sur les lieux de l’accident</a:t>
            </a:r>
          </a:p>
          <a:p>
            <a:endParaRPr lang="fr-FR" sz="2800" b="1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b="1" i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0" dirty="0" smtClean="0">
                <a:latin typeface="Times New Roman" pitchFamily="18" charset="0"/>
                <a:cs typeface="Times New Roman" pitchFamily="18" charset="0"/>
              </a:rPr>
              <a:t>Rapprochement des 2 os coxaux</a:t>
            </a:r>
          </a:p>
          <a:p>
            <a:endParaRPr lang="fr-FR" sz="2800" b="1" i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DRAP  (technique de Seattle)</a:t>
            </a:r>
          </a:p>
          <a:p>
            <a:endParaRPr lang="fr-FR" sz="32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b="1" i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159" r="10200"/>
          <a:stretch>
            <a:fillRect/>
          </a:stretch>
        </p:blipFill>
        <p:spPr bwMode="auto">
          <a:xfrm>
            <a:off x="1785918" y="285728"/>
            <a:ext cx="58373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5214950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Ceinture pneumatique</a:t>
            </a:r>
          </a:p>
          <a:p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4357686" y="521495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Eviter l’expansion de </a:t>
            </a:r>
          </a:p>
          <a:p>
            <a:pPr algn="ctr"/>
            <a:r>
              <a:rPr lang="fr-FR" sz="2800" b="1" i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L’hématome </a:t>
            </a:r>
          </a:p>
          <a:p>
            <a:pPr algn="ctr"/>
            <a:r>
              <a:rPr lang="fr-FR" sz="2800" b="1" i="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rétropéritonéal</a:t>
            </a:r>
            <a:endParaRPr lang="fr-F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2357430"/>
            <a:ext cx="84296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/>
            <a:endParaRPr lang="fr-FR" sz="2800" i="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2800" i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fr-FR" sz="2800" i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fr-FR" sz="2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2500306"/>
            <a:ext cx="7072362" cy="181588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800" i="0" u="sng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 DÉCUBITUS SIMPLE</a:t>
            </a:r>
            <a:r>
              <a:rPr lang="fr-FR" sz="28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fr-FR" sz="28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fr-FR" sz="28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8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fractures non déplacées </a:t>
            </a:r>
          </a:p>
          <a:p>
            <a:pPr lvl="0" algn="ctr"/>
            <a:r>
              <a:rPr lang="fr-FR" sz="28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7234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43504" y="1500174"/>
            <a:ext cx="3857652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fr-FR" sz="3600" b="1" i="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Trt</a:t>
            </a:r>
            <a:r>
              <a:rPr lang="fr-FR" sz="3600" b="1" i="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Orthopédique</a:t>
            </a:r>
          </a:p>
          <a:p>
            <a:pPr lvl="0"/>
            <a:endParaRPr lang="fr-FR" sz="40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i="0" u="sng" dirty="0" smtClean="0">
                <a:latin typeface="Times New Roman" pitchFamily="18" charset="0"/>
                <a:cs typeface="Times New Roman" pitchFamily="18" charset="0"/>
              </a:rPr>
              <a:t>Le décubitus sur hamac</a:t>
            </a:r>
          </a:p>
          <a:p>
            <a:endParaRPr lang="fr-FR" b="1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i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i="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i="0" dirty="0" smtClean="0">
                <a:latin typeface="Times New Roman" pitchFamily="18" charset="0"/>
                <a:cs typeface="Times New Roman" pitchFamily="18" charset="0"/>
              </a:rPr>
              <a:t>isjonction pubienne ou postérieure sans déplacement </a:t>
            </a:r>
          </a:p>
          <a:p>
            <a:r>
              <a:rPr lang="fr-FR" i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Nouvelle pré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JLL:Applications:Microsoft Office 98:Modèles:Nouvelle présentation</Template>
  <TotalTime>7326</TotalTime>
  <Words>328</Words>
  <Application>Microsoft Office PowerPoint</Application>
  <PresentationFormat>Affichage à l'écran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Nouvelle présentation</vt:lpstr>
      <vt:lpstr>Présentation PowerPoint</vt:lpstr>
      <vt:lpstr>Présentation PowerPoint</vt:lpstr>
      <vt:lpstr>Présentation PowerPoint</vt:lpstr>
      <vt:lpstr>Fracture de la sacro-iliaque</vt:lpstr>
      <vt:lpstr>Traitement</vt:lpstr>
      <vt:lpstr>Présentation PowerPoint</vt:lpstr>
      <vt:lpstr>Présentation PowerPoint</vt:lpstr>
      <vt:lpstr>Présentation PowerPoint</vt:lpstr>
      <vt:lpstr>Présentation PowerPoint</vt:lpstr>
      <vt:lpstr>La suspension-traction   Hamac + traction pour réduire un cisaillement vertical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Séquelles</vt:lpstr>
      <vt:lpstr>merci</vt:lpstr>
    </vt:vector>
  </TitlesOfParts>
  <Company>EZUS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Pr LERAT</dc:creator>
  <cp:lastModifiedBy>lamine</cp:lastModifiedBy>
  <cp:revision>164</cp:revision>
  <dcterms:created xsi:type="dcterms:W3CDTF">2001-02-03T21:00:09Z</dcterms:created>
  <dcterms:modified xsi:type="dcterms:W3CDTF">2020-04-17T13:34:45Z</dcterms:modified>
</cp:coreProperties>
</file>